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1"/>
  </p:notesMasterIdLst>
  <p:handoutMasterIdLst>
    <p:handoutMasterId r:id="rId32"/>
  </p:handoutMasterIdLst>
  <p:sldIdLst>
    <p:sldId id="256" r:id="rId5"/>
    <p:sldId id="258" r:id="rId6"/>
    <p:sldId id="278" r:id="rId7"/>
    <p:sldId id="262" r:id="rId8"/>
    <p:sldId id="285" r:id="rId9"/>
    <p:sldId id="266" r:id="rId10"/>
    <p:sldId id="283" r:id="rId11"/>
    <p:sldId id="263" r:id="rId12"/>
    <p:sldId id="261" r:id="rId13"/>
    <p:sldId id="275" r:id="rId14"/>
    <p:sldId id="276" r:id="rId15"/>
    <p:sldId id="277" r:id="rId16"/>
    <p:sldId id="265" r:id="rId17"/>
    <p:sldId id="284" r:id="rId18"/>
    <p:sldId id="264" r:id="rId19"/>
    <p:sldId id="270" r:id="rId20"/>
    <p:sldId id="281" r:id="rId21"/>
    <p:sldId id="271" r:id="rId22"/>
    <p:sldId id="279" r:id="rId23"/>
    <p:sldId id="282" r:id="rId24"/>
    <p:sldId id="280" r:id="rId25"/>
    <p:sldId id="286" r:id="rId26"/>
    <p:sldId id="289" r:id="rId27"/>
    <p:sldId id="287" r:id="rId28"/>
    <p:sldId id="288" r:id="rId29"/>
    <p:sldId id="290" r:id="rId30"/>
  </p:sldIdLst>
  <p:sldSz cx="12192000" cy="6858000"/>
  <p:notesSz cx="16256000" cy="9144000"/>
  <p:embeddedFontLst>
    <p:embeddedFont>
      <p:font typeface="Nunito Sans" pitchFamily="2" charset="0"/>
      <p:regular r:id="rId33"/>
      <p:bold r:id="rId34"/>
      <p:italic r:id="rId35"/>
      <p:boldItalic r:id="rId36"/>
    </p:embeddedFont>
    <p:embeddedFont>
      <p:font typeface="Nunito Sans Black" pitchFamily="2" charset="0"/>
      <p:bold r:id="rId37"/>
      <p:italic r:id="rId38"/>
      <p:boldItalic r:id="rId3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82"/>
    <a:srgbClr val="B8DAF3"/>
    <a:srgbClr val="006EE0"/>
    <a:srgbClr val="418BCE"/>
    <a:srgbClr val="003A82"/>
    <a:srgbClr val="3CB664"/>
    <a:srgbClr val="FF912A"/>
    <a:srgbClr val="FFE627"/>
    <a:srgbClr val="7414DC"/>
    <a:srgbClr val="E22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E5A2F-AAEA-40ED-B0DA-DE34191EFA94}" v="1255" dt="2026-05-09T09:35:40.329"/>
    <p1510:client id="{E906D10A-F0B2-A58A-206F-6175AA818F48}" v="4" dt="2026-05-09T13:19:10.68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guide orient="horz" pos="2160"/>
        <p:guide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5C053-3F8B-CD40-A43C-512BDE222008}"/>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06B1FF-17A9-AB41-8983-D0413A5C2537}"/>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DA0F7B38-6211-B04F-B3CE-77AE137F1073}" type="datetimeFigureOut">
              <a:rPr lang="en-US" smtClean="0"/>
              <a:t>5/14/2026</a:t>
            </a:fld>
            <a:endParaRPr lang="en-US"/>
          </a:p>
        </p:txBody>
      </p:sp>
      <p:sp>
        <p:nvSpPr>
          <p:cNvPr id="4" name="Footer Placeholder 3">
            <a:extLst>
              <a:ext uri="{FF2B5EF4-FFF2-40B4-BE49-F238E27FC236}">
                <a16:creationId xmlns:a16="http://schemas.microsoft.com/office/drawing/2014/main" id="{DA4E82B7-C9A3-CF4E-A2B9-1797D692DE11}"/>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8C92CB-7443-1749-ACD9-6C4D06D2DB46}"/>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DCE35A11-ADAB-8B45-B991-800FB540D16E}" type="slidenum">
              <a:rPr lang="en-US" smtClean="0"/>
              <a:t>‹#›</a:t>
            </a:fld>
            <a:endParaRPr lang="en-US"/>
          </a:p>
        </p:txBody>
      </p:sp>
    </p:spTree>
    <p:extLst>
      <p:ext uri="{BB962C8B-B14F-4D97-AF65-F5344CB8AC3E}">
        <p14:creationId xmlns:p14="http://schemas.microsoft.com/office/powerpoint/2010/main" val="15958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14/05/2026</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006EE0"/>
        </a:solidFill>
        <a:effectLst/>
      </p:bgPr>
    </p:bg>
    <p:spTree>
      <p:nvGrpSpPr>
        <p:cNvPr id="1" name=""/>
        <p:cNvGrpSpPr/>
        <p:nvPr/>
      </p:nvGrpSpPr>
      <p:grpSpPr>
        <a:xfrm>
          <a:off x="0" y="0"/>
          <a:ext cx="0" cy="0"/>
          <a:chOff x="0" y="0"/>
          <a:chExt cx="0" cy="0"/>
        </a:xfrm>
      </p:grpSpPr>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pitchFamily="2" charset="0"/>
                <a:ea typeface="Nunito Sans" pitchFamily="2" charset="0"/>
                <a:cs typeface="Nunito Sans" pitchFamily="2" charset="0"/>
              </a:defRPr>
            </a:lvl1pPr>
          </a:lstStyle>
          <a:p>
            <a:r>
              <a:rPr lang="en-US"/>
              <a:t>Role / team</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a:noFill/>
        </p:spPr>
        <p:txBody>
          <a:bodyPr anchor="b">
            <a:noAutofit/>
          </a:bodyPr>
          <a:lstStyle>
            <a:lvl1pPr marL="10800" indent="0">
              <a:buNone/>
              <a:defRPr sz="1350">
                <a:solidFill>
                  <a:schemeClr val="bg1"/>
                </a:solidFill>
                <a:latin typeface="Nunito Sans Black" pitchFamily="2" charset="0"/>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err="1"/>
              <a:t>Firstname</a:t>
            </a:r>
            <a:r>
              <a:rPr lang="en-US"/>
              <a:t> Surname</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a:noFill/>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Presentation title</a:t>
            </a:r>
          </a:p>
        </p:txBody>
      </p:sp>
      <p:grpSp>
        <p:nvGrpSpPr>
          <p:cNvPr id="10" name="Group 9">
            <a:extLst>
              <a:ext uri="{FF2B5EF4-FFF2-40B4-BE49-F238E27FC236}">
                <a16:creationId xmlns:a16="http://schemas.microsoft.com/office/drawing/2014/main" id="{5581BDDD-2C2F-5642-99C9-177F80C41E5B}"/>
              </a:ext>
            </a:extLst>
          </p:cNvPr>
          <p:cNvGrpSpPr/>
          <p:nvPr userDrawn="1"/>
        </p:nvGrpSpPr>
        <p:grpSpPr>
          <a:xfrm>
            <a:off x="345675" y="6143667"/>
            <a:ext cx="1752622" cy="493120"/>
            <a:chOff x="228240" y="2152440"/>
            <a:chExt cx="10101600" cy="2842200"/>
          </a:xfrm>
          <a:solidFill>
            <a:schemeClr val="bg1"/>
          </a:solidFill>
        </p:grpSpPr>
        <p:sp>
          <p:nvSpPr>
            <p:cNvPr id="11" name="Freeform 1">
              <a:extLst>
                <a:ext uri="{FF2B5EF4-FFF2-40B4-BE49-F238E27FC236}">
                  <a16:creationId xmlns:a16="http://schemas.microsoft.com/office/drawing/2014/main" id="{4C9BFCC2-847F-394C-B2D9-DF9E8147EE53}"/>
                </a:ext>
              </a:extLst>
            </p:cNvPr>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txBody>
            <a:bodyPr/>
            <a:lstStyle/>
            <a:p>
              <a:endParaRPr lang="en-US"/>
            </a:p>
          </p:txBody>
        </p:sp>
        <p:sp>
          <p:nvSpPr>
            <p:cNvPr id="12" name="Freeform 2">
              <a:extLst>
                <a:ext uri="{FF2B5EF4-FFF2-40B4-BE49-F238E27FC236}">
                  <a16:creationId xmlns:a16="http://schemas.microsoft.com/office/drawing/2014/main" id="{34D8823A-471B-4345-9C83-2A102DA9C8C5}"/>
                </a:ext>
              </a:extLst>
            </p:cNvPr>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txBody>
            <a:bodyPr/>
            <a:lstStyle/>
            <a:p>
              <a:endParaRPr lang="en-US"/>
            </a:p>
          </p:txBody>
        </p:sp>
        <p:sp>
          <p:nvSpPr>
            <p:cNvPr id="13" name="Freeform 3">
              <a:extLst>
                <a:ext uri="{FF2B5EF4-FFF2-40B4-BE49-F238E27FC236}">
                  <a16:creationId xmlns:a16="http://schemas.microsoft.com/office/drawing/2014/main" id="{06860365-6C3B-9D4F-A260-154C86FFEB66}"/>
                </a:ext>
              </a:extLst>
            </p:cNvPr>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txBody>
            <a:bodyPr/>
            <a:lstStyle/>
            <a:p>
              <a:endParaRPr lang="en-US"/>
            </a:p>
          </p:txBody>
        </p:sp>
        <p:sp>
          <p:nvSpPr>
            <p:cNvPr id="14" name="Freeform 4">
              <a:extLst>
                <a:ext uri="{FF2B5EF4-FFF2-40B4-BE49-F238E27FC236}">
                  <a16:creationId xmlns:a16="http://schemas.microsoft.com/office/drawing/2014/main" id="{F8554F07-4032-964B-A2EA-12408ED2F345}"/>
                </a:ext>
              </a:extLst>
            </p:cNvPr>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txBody>
            <a:bodyPr/>
            <a:lstStyle/>
            <a:p>
              <a:endParaRPr lang="en-US"/>
            </a:p>
          </p:txBody>
        </p:sp>
        <p:sp>
          <p:nvSpPr>
            <p:cNvPr id="15" name="Freeform 5">
              <a:extLst>
                <a:ext uri="{FF2B5EF4-FFF2-40B4-BE49-F238E27FC236}">
                  <a16:creationId xmlns:a16="http://schemas.microsoft.com/office/drawing/2014/main" id="{80626781-33C8-CB4B-9CB5-C3D385C52F7C}"/>
                </a:ext>
              </a:extLst>
            </p:cNvPr>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txBody>
            <a:bodyPr/>
            <a:lstStyle/>
            <a:p>
              <a:endParaRPr lang="en-US"/>
            </a:p>
          </p:txBody>
        </p:sp>
        <p:sp>
          <p:nvSpPr>
            <p:cNvPr id="16" name="Freeform 6">
              <a:extLst>
                <a:ext uri="{FF2B5EF4-FFF2-40B4-BE49-F238E27FC236}">
                  <a16:creationId xmlns:a16="http://schemas.microsoft.com/office/drawing/2014/main" id="{B6C0F98E-0EF8-3447-AB83-CAE7CA9562CE}"/>
                </a:ext>
              </a:extLst>
            </p:cNvPr>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txBody>
            <a:bodyPr/>
            <a:lstStyle/>
            <a:p>
              <a:endParaRPr lang="en-US"/>
            </a:p>
          </p:txBody>
        </p:sp>
        <p:sp>
          <p:nvSpPr>
            <p:cNvPr id="17" name="Freeform 7">
              <a:extLst>
                <a:ext uri="{FF2B5EF4-FFF2-40B4-BE49-F238E27FC236}">
                  <a16:creationId xmlns:a16="http://schemas.microsoft.com/office/drawing/2014/main" id="{22980146-B1A0-3541-BD6B-27EB02ABBB8B}"/>
                </a:ext>
              </a:extLst>
            </p:cNvPr>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txBody>
            <a:bodyPr/>
            <a:lstStyle/>
            <a:p>
              <a:endParaRPr lang="en-US"/>
            </a:p>
          </p:txBody>
        </p:sp>
        <p:sp>
          <p:nvSpPr>
            <p:cNvPr id="18" name="Freeform 8">
              <a:extLst>
                <a:ext uri="{FF2B5EF4-FFF2-40B4-BE49-F238E27FC236}">
                  <a16:creationId xmlns:a16="http://schemas.microsoft.com/office/drawing/2014/main" id="{B9D3A1FC-DB5A-1F43-BD0C-FBA3CF238B03}"/>
                </a:ext>
              </a:extLst>
            </p:cNvPr>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txBody>
            <a:bodyPr/>
            <a:lstStyle/>
            <a:p>
              <a:endParaRPr lang="en-US"/>
            </a:p>
          </p:txBody>
        </p:sp>
        <p:sp>
          <p:nvSpPr>
            <p:cNvPr id="19" name="Freeform 9">
              <a:extLst>
                <a:ext uri="{FF2B5EF4-FFF2-40B4-BE49-F238E27FC236}">
                  <a16:creationId xmlns:a16="http://schemas.microsoft.com/office/drawing/2014/main" id="{F2DA9FC4-FDD0-064D-A5B4-DD2CC7DEC2A7}"/>
                </a:ext>
              </a:extLst>
            </p:cNvPr>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txBody>
            <a:bodyPr/>
            <a:lstStyle/>
            <a:p>
              <a:endParaRPr lang="en-US"/>
            </a:p>
          </p:txBody>
        </p:sp>
        <p:sp>
          <p:nvSpPr>
            <p:cNvPr id="20" name="Freeform 10">
              <a:extLst>
                <a:ext uri="{FF2B5EF4-FFF2-40B4-BE49-F238E27FC236}">
                  <a16:creationId xmlns:a16="http://schemas.microsoft.com/office/drawing/2014/main" id="{2E22A18B-C8D4-2B4C-8228-17E87FC60617}"/>
                </a:ext>
              </a:extLst>
            </p:cNvPr>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txBody>
            <a:bodyPr/>
            <a:lstStyle/>
            <a:p>
              <a:endParaRPr lang="en-US"/>
            </a:p>
          </p:txBody>
        </p:sp>
        <p:sp>
          <p:nvSpPr>
            <p:cNvPr id="21" name="Freeform 11">
              <a:extLst>
                <a:ext uri="{FF2B5EF4-FFF2-40B4-BE49-F238E27FC236}">
                  <a16:creationId xmlns:a16="http://schemas.microsoft.com/office/drawing/2014/main" id="{6FFFD3CE-8AEF-824C-8B25-7C9294E07238}"/>
                </a:ext>
              </a:extLst>
            </p:cNvPr>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txBody>
            <a:bodyPr/>
            <a:lstStyle/>
            <a:p>
              <a:endParaRPr lang="en-US"/>
            </a:p>
          </p:txBody>
        </p:sp>
      </p:grpSp>
      <p:pic>
        <p:nvPicPr>
          <p:cNvPr id="4" name="Picture 3" descr="A logo of a beaver&#10;&#10;AI-generated content may be incorrect.">
            <a:extLst>
              <a:ext uri="{FF2B5EF4-FFF2-40B4-BE49-F238E27FC236}">
                <a16:creationId xmlns:a16="http://schemas.microsoft.com/office/drawing/2014/main" id="{A0B811B0-CCE8-CC41-364B-40DF37DB29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64" t="9757" r="9820" b="21702"/>
          <a:stretch>
            <a:fillRect/>
          </a:stretch>
        </p:blipFill>
        <p:spPr>
          <a:xfrm>
            <a:off x="5124450" y="359569"/>
            <a:ext cx="6594139" cy="5800726"/>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quote and otter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10" name="Slide Number Placeholder 9"/>
          <p:cNvSpPr>
            <a:spLocks noGrp="1"/>
          </p:cNvSpPr>
          <p:nvPr>
            <p:ph type="sldNum" sz="quarter" idx="12"/>
          </p:nvPr>
        </p:nvSpPr>
        <p:spPr>
          <a:xfrm>
            <a:off x="11694121" y="6390227"/>
            <a:ext cx="157638" cy="115416"/>
          </a:xfrm>
          <a:prstGeom prst="rect">
            <a:avLst/>
          </a:prstGeom>
        </p:spPr>
        <p:txBody>
          <a:bodyPr/>
          <a:lstStyle/>
          <a:p>
            <a:pPr marL="19050">
              <a:spcBef>
                <a:spcPts val="83"/>
              </a:spcBef>
            </a:pPr>
            <a:fld id="{81D60167-4931-47E6-BA6A-407CBD079E47}" type="slidenum">
              <a:rPr lang="uk-UA" spc="26" smtClean="0"/>
              <a:pPr marL="19050">
                <a:spcBef>
                  <a:spcPts val="83"/>
                </a:spcBef>
              </a:pPr>
              <a:t>‹#›</a:t>
            </a:fld>
            <a:endParaRPr lang="uk-UA" spc="26"/>
          </a:p>
        </p:txBody>
      </p:sp>
      <p:pic>
        <p:nvPicPr>
          <p:cNvPr id="3" name="Picture 2" descr="A logo of a beaver with glasses&#10;&#10;AI-generated content may be incorrect.">
            <a:extLst>
              <a:ext uri="{FF2B5EF4-FFF2-40B4-BE49-F238E27FC236}">
                <a16:creationId xmlns:a16="http://schemas.microsoft.com/office/drawing/2014/main" id="{5987640F-B63D-109E-2B3D-4E1F0B7B35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5" name="Picture 4" descr="A blue and black logo&#10;&#10;AI-generated content may be incorrect.">
            <a:extLst>
              <a:ext uri="{FF2B5EF4-FFF2-40B4-BE49-F238E27FC236}">
                <a16:creationId xmlns:a16="http://schemas.microsoft.com/office/drawing/2014/main" id="{1066B4A9-7043-DBF9-1787-97EBD29E9C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pic>
        <p:nvPicPr>
          <p:cNvPr id="7" name="Picture 6" descr="A cartoon holding a sign&#10;&#10;AI-generated content may be incorrect.">
            <a:extLst>
              <a:ext uri="{FF2B5EF4-FFF2-40B4-BE49-F238E27FC236}">
                <a16:creationId xmlns:a16="http://schemas.microsoft.com/office/drawing/2014/main" id="{079834B8-06FD-3AA7-21C1-45462E7CF5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675" y="0"/>
            <a:ext cx="12246119" cy="6850937"/>
          </a:xfrm>
          <a:prstGeom prst="rect">
            <a:avLst/>
          </a:prstGeom>
        </p:spPr>
      </p:pic>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5698315" y="2237024"/>
            <a:ext cx="6153444" cy="2596865"/>
          </a:xfrm>
        </p:spPr>
        <p:txBody>
          <a:bodyPr wrap="square"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510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plash title/quote 1">
    <p:bg>
      <p:bgPr>
        <a:solidFill>
          <a:schemeClr val="bg1"/>
        </a:solidFill>
        <a:effectLst/>
      </p:bgPr>
    </p:bg>
    <p:spTree>
      <p:nvGrpSpPr>
        <p:cNvPr id="1" name=""/>
        <p:cNvGrpSpPr/>
        <p:nvPr/>
      </p:nvGrpSpPr>
      <p:grpSpPr>
        <a:xfrm>
          <a:off x="0" y="0"/>
          <a:ext cx="0" cy="0"/>
          <a:chOff x="0" y="0"/>
          <a:chExt cx="0" cy="0"/>
        </a:xfrm>
      </p:grpSpPr>
      <p:pic>
        <p:nvPicPr>
          <p:cNvPr id="6" name="Picture 5" descr="A blue and black rectangular shape&#10;&#10;AI-generated content may be incorrect.">
            <a:extLst>
              <a:ext uri="{FF2B5EF4-FFF2-40B4-BE49-F238E27FC236}">
                <a16:creationId xmlns:a16="http://schemas.microsoft.com/office/drawing/2014/main" id="{1900F731-5506-C90D-B35E-79AE57D1F5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7926"/>
            <a:ext cx="12179444" cy="6850937"/>
          </a:xfrm>
          <a:prstGeom prst="rect">
            <a:avLst/>
          </a:prstGeom>
        </p:spPr>
      </p:pic>
      <p:sp>
        <p:nvSpPr>
          <p:cNvPr id="14" name="Title 1">
            <a:extLst>
              <a:ext uri="{FF2B5EF4-FFF2-40B4-BE49-F238E27FC236}">
                <a16:creationId xmlns:a16="http://schemas.microsoft.com/office/drawing/2014/main" id="{F155E7CE-59EF-9848-8FED-663269A09331}"/>
              </a:ext>
            </a:extLst>
          </p:cNvPr>
          <p:cNvSpPr txBox="1">
            <a:spLocks/>
          </p:cNvSpPr>
          <p:nvPr userDrawn="1"/>
        </p:nvSpPr>
        <p:spPr>
          <a:xfrm>
            <a:off x="509708" y="6125171"/>
            <a:ext cx="5174673" cy="770010"/>
          </a:xfrm>
          <a:prstGeom prst="rect">
            <a:avLst/>
          </a:prstGeom>
        </p:spPr>
        <p:txBody>
          <a:bodyPr lIns="0" tIns="0" rIns="0" bIns="0" anchor="t">
            <a:noAutofit/>
          </a:bodyPr>
          <a:lstStyle>
            <a:lvl1pPr marL="3175" indent="6350" algn="l" defTabSz="685800" rtl="0" eaLnBrk="1" latinLnBrk="0" hangingPunct="1">
              <a:lnSpc>
                <a:spcPct val="100000"/>
              </a:lnSpc>
              <a:spcBef>
                <a:spcPts val="75"/>
              </a:spcBef>
              <a:tabLst/>
              <a:defRPr lang="en-US" sz="1350" b="0" i="0" kern="1200" spc="0">
                <a:solidFill>
                  <a:schemeClr val="bg1"/>
                </a:solidFill>
                <a:latin typeface="Nunito Sans Black" charset="0"/>
                <a:ea typeface="Nunito Sans Black" charset="0"/>
                <a:cs typeface="Nunito Sans Black" charset="0"/>
              </a:defRPr>
            </a:lvl1pPr>
          </a:lstStyle>
          <a:p>
            <a:r>
              <a:rPr lang="en-GB" sz="2200" b="1">
                <a:solidFill>
                  <a:srgbClr val="003A82"/>
                </a:solidFill>
                <a:latin typeface="+mn-lt"/>
              </a:rPr>
              <a:t>#UK26WSJ</a:t>
            </a:r>
          </a:p>
        </p:txBody>
      </p:sp>
      <p:sp>
        <p:nvSpPr>
          <p:cNvPr id="16" name="Text Placeholder 15">
            <a:extLst>
              <a:ext uri="{FF2B5EF4-FFF2-40B4-BE49-F238E27FC236}">
                <a16:creationId xmlns:a16="http://schemas.microsoft.com/office/drawing/2014/main" id="{894D6672-F412-1E43-92B9-CD7D856A9465}"/>
              </a:ext>
            </a:extLst>
          </p:cNvPr>
          <p:cNvSpPr>
            <a:spLocks noGrp="1"/>
          </p:cNvSpPr>
          <p:nvPr>
            <p:ph type="body" sz="quarter" idx="13" hasCustomPrompt="1"/>
          </p:nvPr>
        </p:nvSpPr>
        <p:spPr>
          <a:xfrm>
            <a:off x="3175001" y="2095500"/>
            <a:ext cx="6126162" cy="3324225"/>
          </a:xfrm>
          <a:noFill/>
        </p:spPr>
        <p:txBody>
          <a:bodyPr>
            <a:normAutofit/>
          </a:bodyPr>
          <a:lstStyle>
            <a:lvl1pPr marL="10800" indent="0" algn="ctr">
              <a:buFontTx/>
              <a:buNone/>
              <a:defRPr sz="5400" b="1" i="0">
                <a:solidFill>
                  <a:srgbClr val="003A82"/>
                </a:solidFill>
                <a:latin typeface="Nunito Sans Black" pitchFamily="2" charset="77"/>
              </a:defRPr>
            </a:lvl1pPr>
          </a:lstStyle>
          <a:p>
            <a:pPr lvl="0"/>
            <a:r>
              <a:rPr lang="en-GB"/>
              <a:t>Big splash title or section title goes here</a:t>
            </a:r>
          </a:p>
        </p:txBody>
      </p:sp>
      <p:pic>
        <p:nvPicPr>
          <p:cNvPr id="2" name="Picture 1" descr="A logo of a beaver with glasses&#10;&#10;AI-generated content may be incorrect.">
            <a:extLst>
              <a:ext uri="{FF2B5EF4-FFF2-40B4-BE49-F238E27FC236}">
                <a16:creationId xmlns:a16="http://schemas.microsoft.com/office/drawing/2014/main" id="{EBF12990-9194-806C-4BEB-9642F9D0F1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4" name="Picture 3" descr="A blue and black logo&#10;&#10;AI-generated content may be incorrect.">
            <a:extLst>
              <a:ext uri="{FF2B5EF4-FFF2-40B4-BE49-F238E27FC236}">
                <a16:creationId xmlns:a16="http://schemas.microsoft.com/office/drawing/2014/main" id="{2A5DE113-F9B5-5302-713B-CDCE7F42DE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spTree>
    <p:extLst>
      <p:ext uri="{BB962C8B-B14F-4D97-AF65-F5344CB8AC3E}">
        <p14:creationId xmlns:p14="http://schemas.microsoft.com/office/powerpoint/2010/main" val="63756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plash title/quote 2">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155E7CE-59EF-9848-8FED-663269A09331}"/>
              </a:ext>
            </a:extLst>
          </p:cNvPr>
          <p:cNvSpPr txBox="1">
            <a:spLocks/>
          </p:cNvSpPr>
          <p:nvPr userDrawn="1"/>
        </p:nvSpPr>
        <p:spPr>
          <a:xfrm>
            <a:off x="509708" y="6125171"/>
            <a:ext cx="5174673" cy="770010"/>
          </a:xfrm>
          <a:prstGeom prst="rect">
            <a:avLst/>
          </a:prstGeom>
        </p:spPr>
        <p:txBody>
          <a:bodyPr lIns="0" tIns="0" rIns="0" bIns="0" anchor="t">
            <a:noAutofit/>
          </a:bodyPr>
          <a:lstStyle>
            <a:lvl1pPr marL="3175" indent="6350" algn="l" defTabSz="685800" rtl="0" eaLnBrk="1" latinLnBrk="0" hangingPunct="1">
              <a:lnSpc>
                <a:spcPct val="100000"/>
              </a:lnSpc>
              <a:spcBef>
                <a:spcPts val="75"/>
              </a:spcBef>
              <a:tabLst/>
              <a:defRPr lang="en-US" sz="1350" b="0" i="0" kern="1200" spc="0">
                <a:solidFill>
                  <a:schemeClr val="bg1"/>
                </a:solidFill>
                <a:latin typeface="Nunito Sans Black" charset="0"/>
                <a:ea typeface="Nunito Sans Black" charset="0"/>
                <a:cs typeface="Nunito Sans Black" charset="0"/>
              </a:defRPr>
            </a:lvl1pPr>
          </a:lstStyle>
          <a:p>
            <a:r>
              <a:rPr lang="en-GB" sz="2200" b="1">
                <a:solidFill>
                  <a:srgbClr val="003A82"/>
                </a:solidFill>
                <a:latin typeface="+mn-lt"/>
              </a:rPr>
              <a:t>#UK26WSJ</a:t>
            </a:r>
          </a:p>
        </p:txBody>
      </p:sp>
      <p:pic>
        <p:nvPicPr>
          <p:cNvPr id="2" name="Picture 1" descr="A logo of a beaver with glasses&#10;&#10;AI-generated content may be incorrect.">
            <a:extLst>
              <a:ext uri="{FF2B5EF4-FFF2-40B4-BE49-F238E27FC236}">
                <a16:creationId xmlns:a16="http://schemas.microsoft.com/office/drawing/2014/main" id="{EBF12990-9194-806C-4BEB-9642F9D0F1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4" name="Picture 3" descr="A blue and black logo&#10;&#10;AI-generated content may be incorrect.">
            <a:extLst>
              <a:ext uri="{FF2B5EF4-FFF2-40B4-BE49-F238E27FC236}">
                <a16:creationId xmlns:a16="http://schemas.microsoft.com/office/drawing/2014/main" id="{2A5DE113-F9B5-5302-713B-CDCE7F42DE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pic>
        <p:nvPicPr>
          <p:cNvPr id="5" name="Picture 4" descr="A blue brush stroke on a black background&#10;&#10;AI-generated content may be incorrect.">
            <a:extLst>
              <a:ext uri="{FF2B5EF4-FFF2-40B4-BE49-F238E27FC236}">
                <a16:creationId xmlns:a16="http://schemas.microsoft.com/office/drawing/2014/main" id="{716954A6-1191-D2B1-A65A-73C38D4D6FA2}"/>
              </a:ext>
            </a:extLst>
          </p:cNvPr>
          <p:cNvPicPr>
            <a:picLocks noChangeAspect="1"/>
          </p:cNvPicPr>
          <p:nvPr userDrawn="1"/>
        </p:nvPicPr>
        <p:blipFill>
          <a:blip r:embed="rId4">
            <a:extLst>
              <a:ext uri="{28A0092B-C50C-407E-A947-70E740481C1C}">
                <a14:useLocalDpi xmlns:a14="http://schemas.microsoft.com/office/drawing/2010/main" val="0"/>
              </a:ext>
            </a:extLst>
          </a:blip>
          <a:srcRect l="9979" t="28062" r="15398" b="17950"/>
          <a:stretch>
            <a:fillRect/>
          </a:stretch>
        </p:blipFill>
        <p:spPr>
          <a:xfrm>
            <a:off x="206829" y="1261078"/>
            <a:ext cx="11560628" cy="5107065"/>
          </a:xfrm>
          <a:prstGeom prst="rect">
            <a:avLst/>
          </a:prstGeom>
        </p:spPr>
      </p:pic>
      <p:sp>
        <p:nvSpPr>
          <p:cNvPr id="16" name="Text Placeholder 15">
            <a:extLst>
              <a:ext uri="{FF2B5EF4-FFF2-40B4-BE49-F238E27FC236}">
                <a16:creationId xmlns:a16="http://schemas.microsoft.com/office/drawing/2014/main" id="{894D6672-F412-1E43-92B9-CD7D856A9465}"/>
              </a:ext>
            </a:extLst>
          </p:cNvPr>
          <p:cNvSpPr>
            <a:spLocks noGrp="1"/>
          </p:cNvSpPr>
          <p:nvPr>
            <p:ph type="body" sz="quarter" idx="13" hasCustomPrompt="1"/>
          </p:nvPr>
        </p:nvSpPr>
        <p:spPr>
          <a:xfrm>
            <a:off x="3175001" y="2466372"/>
            <a:ext cx="6126162" cy="3130550"/>
          </a:xfrm>
          <a:noFill/>
        </p:spPr>
        <p:txBody>
          <a:bodyPr>
            <a:normAutofit/>
          </a:bodyPr>
          <a:lstStyle>
            <a:lvl1pPr marL="10800" indent="0" algn="ctr">
              <a:buFontTx/>
              <a:buNone/>
              <a:defRPr sz="5400" b="1" i="0">
                <a:solidFill>
                  <a:srgbClr val="003A82"/>
                </a:solidFill>
                <a:latin typeface="Nunito Sans Black" pitchFamily="2" charset="77"/>
              </a:defRPr>
            </a:lvl1pPr>
          </a:lstStyle>
          <a:p>
            <a:pPr lvl="0"/>
            <a:r>
              <a:rPr lang="en-GB"/>
              <a:t>Little splash title goes here</a:t>
            </a:r>
          </a:p>
        </p:txBody>
      </p:sp>
    </p:spTree>
    <p:extLst>
      <p:ext uri="{BB962C8B-B14F-4D97-AF65-F5344CB8AC3E}">
        <p14:creationId xmlns:p14="http://schemas.microsoft.com/office/powerpoint/2010/main" val="41928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plash title/quote 3">
    <p:bg>
      <p:bgPr>
        <a:solidFill>
          <a:srgbClr val="006EE0"/>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155E7CE-59EF-9848-8FED-663269A09331}"/>
              </a:ext>
            </a:extLst>
          </p:cNvPr>
          <p:cNvSpPr txBox="1">
            <a:spLocks/>
          </p:cNvSpPr>
          <p:nvPr userDrawn="1"/>
        </p:nvSpPr>
        <p:spPr>
          <a:xfrm>
            <a:off x="509708" y="6125171"/>
            <a:ext cx="5174673" cy="770010"/>
          </a:xfrm>
          <a:prstGeom prst="rect">
            <a:avLst/>
          </a:prstGeom>
        </p:spPr>
        <p:txBody>
          <a:bodyPr lIns="0" tIns="0" rIns="0" bIns="0" anchor="t">
            <a:noAutofit/>
          </a:bodyPr>
          <a:lstStyle>
            <a:lvl1pPr marL="3175" indent="6350" algn="l" defTabSz="685800" rtl="0" eaLnBrk="1" latinLnBrk="0" hangingPunct="1">
              <a:lnSpc>
                <a:spcPct val="100000"/>
              </a:lnSpc>
              <a:spcBef>
                <a:spcPts val="75"/>
              </a:spcBef>
              <a:tabLst/>
              <a:defRPr lang="en-US" sz="1350" b="0" i="0" kern="1200" spc="0">
                <a:solidFill>
                  <a:schemeClr val="bg1"/>
                </a:solidFill>
                <a:latin typeface="Nunito Sans Black" charset="0"/>
                <a:ea typeface="Nunito Sans Black" charset="0"/>
                <a:cs typeface="Nunito Sans Black" charset="0"/>
              </a:defRPr>
            </a:lvl1pPr>
          </a:lstStyle>
          <a:p>
            <a:r>
              <a:rPr lang="en-GB" sz="2200" b="1">
                <a:solidFill>
                  <a:schemeClr val="bg1"/>
                </a:solidFill>
                <a:latin typeface="+mn-lt"/>
              </a:rPr>
              <a:t>#UK26WSJ</a:t>
            </a:r>
          </a:p>
        </p:txBody>
      </p:sp>
      <p:sp>
        <p:nvSpPr>
          <p:cNvPr id="16" name="Text Placeholder 15">
            <a:extLst>
              <a:ext uri="{FF2B5EF4-FFF2-40B4-BE49-F238E27FC236}">
                <a16:creationId xmlns:a16="http://schemas.microsoft.com/office/drawing/2014/main" id="{894D6672-F412-1E43-92B9-CD7D856A9465}"/>
              </a:ext>
            </a:extLst>
          </p:cNvPr>
          <p:cNvSpPr>
            <a:spLocks noGrp="1"/>
          </p:cNvSpPr>
          <p:nvPr>
            <p:ph type="body" sz="quarter" idx="13" hasCustomPrompt="1"/>
          </p:nvPr>
        </p:nvSpPr>
        <p:spPr>
          <a:xfrm>
            <a:off x="3032919" y="1947251"/>
            <a:ext cx="6126162" cy="3130550"/>
          </a:xfrm>
          <a:noFill/>
        </p:spPr>
        <p:txBody>
          <a:bodyPr>
            <a:normAutofit/>
          </a:bodyPr>
          <a:lstStyle>
            <a:lvl1pPr marL="10800" indent="0" algn="ctr">
              <a:buFontTx/>
              <a:buNone/>
              <a:defRPr sz="8000" b="1" i="0">
                <a:solidFill>
                  <a:schemeClr val="bg1"/>
                </a:solidFill>
                <a:latin typeface="Nunito Sans Black" pitchFamily="2" charset="77"/>
              </a:defRPr>
            </a:lvl1pPr>
          </a:lstStyle>
          <a:p>
            <a:pPr lvl="0"/>
            <a:r>
              <a:rPr lang="en-GB"/>
              <a:t>Thank you</a:t>
            </a:r>
          </a:p>
        </p:txBody>
      </p:sp>
      <p:pic>
        <p:nvPicPr>
          <p:cNvPr id="2" name="Picture 1" descr="A logo of a beaver with glasses&#10;&#10;AI-generated content may be incorrect.">
            <a:extLst>
              <a:ext uri="{FF2B5EF4-FFF2-40B4-BE49-F238E27FC236}">
                <a16:creationId xmlns:a16="http://schemas.microsoft.com/office/drawing/2014/main" id="{EBF12990-9194-806C-4BEB-9642F9D0F1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4" name="Picture 3" descr="A blue and black logo&#10;&#10;AI-generated content may be incorrect.">
            <a:extLst>
              <a:ext uri="{FF2B5EF4-FFF2-40B4-BE49-F238E27FC236}">
                <a16:creationId xmlns:a16="http://schemas.microsoft.com/office/drawing/2014/main" id="{2A5DE113-F9B5-5302-713B-CDCE7F42DE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pic>
        <p:nvPicPr>
          <p:cNvPr id="5" name="Picture 4" descr="A blue brush stroke on a black background&#10;&#10;AI-generated content may be incorrect.">
            <a:extLst>
              <a:ext uri="{FF2B5EF4-FFF2-40B4-BE49-F238E27FC236}">
                <a16:creationId xmlns:a16="http://schemas.microsoft.com/office/drawing/2014/main" id="{6052A93F-907E-EC58-EB24-2BD180AD0A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89329" y="1947251"/>
            <a:ext cx="7772400" cy="4745901"/>
          </a:xfrm>
          <a:prstGeom prst="rect">
            <a:avLst/>
          </a:prstGeom>
        </p:spPr>
      </p:pic>
    </p:spTree>
    <p:extLst>
      <p:ext uri="{BB962C8B-B14F-4D97-AF65-F5344CB8AC3E}">
        <p14:creationId xmlns:p14="http://schemas.microsoft.com/office/powerpoint/2010/main" val="2689581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Slide Scouts Navy">
    <p:bg>
      <p:bgPr>
        <a:solidFill>
          <a:srgbClr val="003A82"/>
        </a:solid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11694121" y="6390227"/>
            <a:ext cx="157638" cy="115416"/>
          </a:xfrm>
          <a:prstGeom prst="rect">
            <a:avLst/>
          </a:prstGeom>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 name="Picture 2" descr="A logo of a beaver with glasses&#10;&#10;AI-generated content may be incorrect.">
            <a:extLst>
              <a:ext uri="{FF2B5EF4-FFF2-40B4-BE49-F238E27FC236}">
                <a16:creationId xmlns:a16="http://schemas.microsoft.com/office/drawing/2014/main" id="{90382B51-9006-D1ED-5B88-E13C1EF33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5" name="Picture 4" descr="A white symbol on a black background&#10;&#10;AI-generated content may be incorrect.">
            <a:extLst>
              <a:ext uri="{FF2B5EF4-FFF2-40B4-BE49-F238E27FC236}">
                <a16:creationId xmlns:a16="http://schemas.microsoft.com/office/drawing/2014/main" id="{C5D6C04A-9DF7-F41A-FDE1-07397FE99F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0299" y="249070"/>
            <a:ext cx="794449" cy="805691"/>
          </a:xfrm>
          <a:prstGeom prst="rect">
            <a:avLst/>
          </a:prstGeom>
        </p:spPr>
      </p:pic>
      <p:sp>
        <p:nvSpPr>
          <p:cNvPr id="4" name="Holder 3">
            <a:extLst>
              <a:ext uri="{FF2B5EF4-FFF2-40B4-BE49-F238E27FC236}">
                <a16:creationId xmlns:a16="http://schemas.microsoft.com/office/drawing/2014/main" id="{486F1A50-1762-F3A7-EA3E-07CC67F7C6F9}"/>
              </a:ext>
            </a:extLst>
          </p:cNvPr>
          <p:cNvSpPr>
            <a:spLocks noGrp="1"/>
          </p:cNvSpPr>
          <p:nvPr>
            <p:ph type="subTitle" idx="4" hasCustomPrompt="1"/>
          </p:nvPr>
        </p:nvSpPr>
        <p:spPr>
          <a:xfrm>
            <a:off x="345675" y="534300"/>
            <a:ext cx="5750325" cy="207749"/>
          </a:xfrm>
          <a:prstGeom prst="rect">
            <a:avLst/>
          </a:prstGeom>
          <a:noFill/>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Tree>
    <p:extLst>
      <p:ext uri="{BB962C8B-B14F-4D97-AF65-F5344CB8AC3E}">
        <p14:creationId xmlns:p14="http://schemas.microsoft.com/office/powerpoint/2010/main" val="108574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Riverside Blue">
    <p:bg>
      <p:bgPr>
        <a:solidFill>
          <a:srgbClr val="B8DAF3"/>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a:xfrm>
            <a:off x="11694121" y="6390227"/>
            <a:ext cx="157638" cy="115416"/>
          </a:xfrm>
          <a:prstGeom prst="rect">
            <a:avLst/>
          </a:prstGeom>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8" name="Holder 3">
            <a:extLst>
              <a:ext uri="{FF2B5EF4-FFF2-40B4-BE49-F238E27FC236}">
                <a16:creationId xmlns:a16="http://schemas.microsoft.com/office/drawing/2014/main" id="{610026C9-156B-704C-9338-7E95E27EEADD}"/>
              </a:ext>
            </a:extLst>
          </p:cNvPr>
          <p:cNvSpPr>
            <a:spLocks noGrp="1"/>
          </p:cNvSpPr>
          <p:nvPr>
            <p:ph type="subTitle" idx="4" hasCustomPrompt="1"/>
          </p:nvPr>
        </p:nvSpPr>
        <p:spPr>
          <a:xfrm>
            <a:off x="345675" y="534300"/>
            <a:ext cx="5750325" cy="207749"/>
          </a:xfrm>
          <a:prstGeom prst="rect">
            <a:avLst/>
          </a:prstGeom>
          <a:noFill/>
        </p:spPr>
        <p:txBody>
          <a:bodyPr wrap="square" lIns="0" tIns="0" rIns="0" bIns="0" anchor="t">
            <a:spAutoFit/>
          </a:bodyPr>
          <a:lstStyle>
            <a:lvl1pPr marL="0" indent="0">
              <a:buNone/>
              <a:defRPr lang="en-US" sz="1350" b="0" i="0" kern="1200" spc="-4" dirty="0" smtClean="0">
                <a:solidFill>
                  <a:srgbClr val="003982"/>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pic>
        <p:nvPicPr>
          <p:cNvPr id="2" name="Picture 1" descr="A logo of a beaver with glasses&#10;&#10;AI-generated content may be incorrect.">
            <a:extLst>
              <a:ext uri="{FF2B5EF4-FFF2-40B4-BE49-F238E27FC236}">
                <a16:creationId xmlns:a16="http://schemas.microsoft.com/office/drawing/2014/main" id="{A4837910-2202-D64B-1E73-369EFEBC20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3" name="Picture 2" descr="A blue and black logo&#10;&#10;AI-generated content may be incorrect.">
            <a:extLst>
              <a:ext uri="{FF2B5EF4-FFF2-40B4-BE49-F238E27FC236}">
                <a16:creationId xmlns:a16="http://schemas.microsoft.com/office/drawing/2014/main" id="{2A10BF0C-BA04-5C9F-7F3E-698BD0A510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spTree>
    <p:extLst>
      <p:ext uri="{BB962C8B-B14F-4D97-AF65-F5344CB8AC3E}">
        <p14:creationId xmlns:p14="http://schemas.microsoft.com/office/powerpoint/2010/main" val="3463234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Slide Splash">
    <p:bg>
      <p:bgPr>
        <a:solidFill>
          <a:srgbClr val="006EE0"/>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4D1000F-210A-AC46-8D71-2439EB4239DF}"/>
              </a:ext>
            </a:extLst>
          </p:cNvPr>
          <p:cNvSpPr>
            <a:spLocks noGrp="1"/>
          </p:cNvSpPr>
          <p:nvPr>
            <p:ph type="sldNum" sz="quarter" idx="15"/>
          </p:nvPr>
        </p:nvSpPr>
        <p:spPr>
          <a:xfrm>
            <a:off x="11694121" y="6390227"/>
            <a:ext cx="157638" cy="115416"/>
          </a:xfrm>
          <a:prstGeom prst="rect">
            <a:avLst/>
          </a:prstGeom>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8" name="Holder 3">
            <a:extLst>
              <a:ext uri="{FF2B5EF4-FFF2-40B4-BE49-F238E27FC236}">
                <a16:creationId xmlns:a16="http://schemas.microsoft.com/office/drawing/2014/main" id="{610026C9-156B-704C-9338-7E95E27EEADD}"/>
              </a:ext>
            </a:extLst>
          </p:cNvPr>
          <p:cNvSpPr>
            <a:spLocks noGrp="1"/>
          </p:cNvSpPr>
          <p:nvPr>
            <p:ph type="subTitle" idx="4" hasCustomPrompt="1"/>
          </p:nvPr>
        </p:nvSpPr>
        <p:spPr>
          <a:xfrm>
            <a:off x="345675" y="534300"/>
            <a:ext cx="5750325" cy="207749"/>
          </a:xfrm>
          <a:prstGeom prst="rect">
            <a:avLst/>
          </a:prstGeom>
          <a:noFill/>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pic>
        <p:nvPicPr>
          <p:cNvPr id="2" name="Picture 1" descr="A logo of a beaver with glasses&#10;&#10;AI-generated content may be incorrect.">
            <a:extLst>
              <a:ext uri="{FF2B5EF4-FFF2-40B4-BE49-F238E27FC236}">
                <a16:creationId xmlns:a16="http://schemas.microsoft.com/office/drawing/2014/main" id="{A4837910-2202-D64B-1E73-369EFEBC20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4" name="Picture 3" descr="A blue and black rectangular shape&#10;&#10;AI-generated content may be incorrect.">
            <a:extLst>
              <a:ext uri="{FF2B5EF4-FFF2-40B4-BE49-F238E27FC236}">
                <a16:creationId xmlns:a16="http://schemas.microsoft.com/office/drawing/2014/main" id="{7D5A4445-F758-66A4-7C77-9CF8B692CA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b="49457"/>
          <a:stretch>
            <a:fillRect/>
          </a:stretch>
        </p:blipFill>
        <p:spPr>
          <a:xfrm>
            <a:off x="218940" y="3432532"/>
            <a:ext cx="12179444" cy="3462650"/>
          </a:xfrm>
          <a:prstGeom prst="rect">
            <a:avLst/>
          </a:prstGeom>
        </p:spPr>
      </p:pic>
      <p:pic>
        <p:nvPicPr>
          <p:cNvPr id="5" name="Picture 4" descr="A white symbol on a black background&#10;&#10;AI-generated content may be incorrect.">
            <a:extLst>
              <a:ext uri="{FF2B5EF4-FFF2-40B4-BE49-F238E27FC236}">
                <a16:creationId xmlns:a16="http://schemas.microsoft.com/office/drawing/2014/main" id="{DD3D67AE-DD83-7BE1-AFFC-61A8A8CDEE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0299" y="249070"/>
            <a:ext cx="794449" cy="805691"/>
          </a:xfrm>
          <a:prstGeom prst="rect">
            <a:avLst/>
          </a:prstGeom>
        </p:spPr>
      </p:pic>
    </p:spTree>
    <p:extLst>
      <p:ext uri="{BB962C8B-B14F-4D97-AF65-F5344CB8AC3E}">
        <p14:creationId xmlns:p14="http://schemas.microsoft.com/office/powerpoint/2010/main" val="50058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m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sp>
        <p:nvSpPr>
          <p:cNvPr id="6" name="Holder 6"/>
          <p:cNvSpPr>
            <a:spLocks noGrp="1"/>
          </p:cNvSpPr>
          <p:nvPr>
            <p:ph type="sldNum" sz="quarter" idx="7"/>
          </p:nvPr>
        </p:nvSpPr>
        <p:spPr>
          <a:xfrm>
            <a:off x="11694121" y="6390227"/>
            <a:ext cx="157638" cy="115416"/>
          </a:xfrm>
          <a:prstGeom prst="rect">
            <a:avLst/>
          </a:prstGeom>
        </p:spPr>
        <p:txBody>
          <a:bodyPr lIns="0" tIns="0" rIns="0" bIns="0"/>
          <a:lstStyle>
            <a:lvl1pPr>
              <a:defRPr sz="750" b="1" i="0">
                <a:solidFill>
                  <a:srgbClr val="003A82"/>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7">
            <a:extLst>
              <a:ext uri="{FF2B5EF4-FFF2-40B4-BE49-F238E27FC236}">
                <a16:creationId xmlns:a16="http://schemas.microsoft.com/office/drawing/2014/main" id="{117C1E48-5630-C64E-A787-323B21C9832D}"/>
              </a:ext>
            </a:extLst>
          </p:cNvPr>
          <p:cNvSpPr>
            <a:spLocks noGrp="1"/>
          </p:cNvSpPr>
          <p:nvPr>
            <p:ph type="body" sz="quarter" idx="10" hasCustomPrompt="1"/>
          </p:nvPr>
        </p:nvSpPr>
        <p:spPr>
          <a:xfrm>
            <a:off x="1981334" y="5265538"/>
            <a:ext cx="8229325" cy="1019175"/>
          </a:xfrm>
          <a:noFill/>
        </p:spPr>
        <p:txBody>
          <a:bodyPr>
            <a:noAutofit/>
          </a:bodyPr>
          <a:lstStyle>
            <a:lvl1pPr marL="0" indent="0" algn="ctr" defTabSz="685800" rtl="0" eaLnBrk="1" latinLnBrk="0" hangingPunct="1">
              <a:buNone/>
              <a:defRPr lang="en-US" sz="4050" b="0" kern="1200" dirty="0" smtClean="0">
                <a:solidFill>
                  <a:srgbClr val="003A82"/>
                </a:solidFill>
                <a:latin typeface="Nunito Sans Black" panose="00000A00000000000000" pitchFamily="2" charset="0"/>
                <a:ea typeface="+mn-ea"/>
                <a:cs typeface="+mn-cs"/>
              </a:defRPr>
            </a:lvl1pPr>
          </a:lstStyle>
          <a:p>
            <a:pPr lvl="0"/>
            <a:r>
              <a:rPr lang="en-US"/>
              <a:t>Insert name here</a:t>
            </a:r>
          </a:p>
        </p:txBody>
      </p:sp>
      <p:pic>
        <p:nvPicPr>
          <p:cNvPr id="3" name="Picture 2" descr="A logo of a beaver&#10;&#10;AI-generated content may be incorrect.">
            <a:extLst>
              <a:ext uri="{FF2B5EF4-FFF2-40B4-BE49-F238E27FC236}">
                <a16:creationId xmlns:a16="http://schemas.microsoft.com/office/drawing/2014/main" id="{E6BDF82D-3B32-D19C-6C93-2502286085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00" t="9757" r="18227" b="21702"/>
          <a:stretch/>
        </p:blipFill>
        <p:spPr>
          <a:xfrm>
            <a:off x="3590922" y="155125"/>
            <a:ext cx="5010150" cy="5470539"/>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solidFill>
          <a:srgbClr val="B8DAF3"/>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750" b="1" i="0">
                <a:solidFill>
                  <a:srgbClr val="003A82"/>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6" name="Holder 6"/>
          <p:cNvSpPr>
            <a:spLocks noGrp="1"/>
          </p:cNvSpPr>
          <p:nvPr>
            <p:ph type="sldNum" sz="quarter" idx="7"/>
          </p:nvPr>
        </p:nvSpPr>
        <p:spPr>
          <a:xfrm>
            <a:off x="11694121" y="6390227"/>
            <a:ext cx="157638" cy="115416"/>
          </a:xfrm>
          <a:prstGeom prst="rect">
            <a:avLst/>
          </a:prstGeom>
        </p:spPr>
        <p:txBody>
          <a:bodyPr lIns="0" tIns="0" rIns="0" bIns="0"/>
          <a:lstStyle>
            <a:lvl1pPr>
              <a:defRPr sz="750" b="1" i="0">
                <a:solidFill>
                  <a:srgbClr val="003A82"/>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1" name="Holder 2">
            <a:extLst>
              <a:ext uri="{FF2B5EF4-FFF2-40B4-BE49-F238E27FC236}">
                <a16:creationId xmlns:a16="http://schemas.microsoft.com/office/drawing/2014/main" id="{C11F5228-50B4-9340-A6DC-663EE653E39F}"/>
              </a:ext>
            </a:extLst>
          </p:cNvPr>
          <p:cNvSpPr>
            <a:spLocks noGrp="1"/>
          </p:cNvSpPr>
          <p:nvPr>
            <p:ph type="ctrTitle" hasCustomPrompt="1"/>
          </p:nvPr>
        </p:nvSpPr>
        <p:spPr>
          <a:xfrm>
            <a:off x="769243" y="1829262"/>
            <a:ext cx="5750325" cy="677108"/>
          </a:xfrm>
          <a:prstGeom prst="rect">
            <a:avLst/>
          </a:prstGeom>
        </p:spPr>
        <p:txBody>
          <a:bodyPr wrap="square" lIns="0" tIns="0" rIns="0" bIns="0" anchor="b">
            <a:spAutoFit/>
          </a:bodyPr>
          <a:lstStyle>
            <a:lvl1pPr>
              <a:defRPr sz="4400" b="1" i="0">
                <a:solidFill>
                  <a:srgbClr val="003A82"/>
                </a:solidFill>
                <a:latin typeface="Nunito Sans Black" pitchFamily="2" charset="77"/>
              </a:defRPr>
            </a:lvl1pPr>
          </a:lstStyle>
          <a:p>
            <a:r>
              <a:rPr lang="en-US"/>
              <a:t>Section title page</a:t>
            </a:r>
            <a:endParaRPr/>
          </a:p>
        </p:txBody>
      </p:sp>
      <p:pic>
        <p:nvPicPr>
          <p:cNvPr id="7" name="Picture 6" descr="A logo of a beaver with glasses&#10;&#10;AI-generated content may be incorrect.">
            <a:extLst>
              <a:ext uri="{FF2B5EF4-FFF2-40B4-BE49-F238E27FC236}">
                <a16:creationId xmlns:a16="http://schemas.microsoft.com/office/drawing/2014/main" id="{10DA1BC9-1459-1E68-BB47-8F204248EA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8" name="Picture 7" descr="A blue and black logo&#10;&#10;AI-generated content may be incorrect.">
            <a:extLst>
              <a:ext uri="{FF2B5EF4-FFF2-40B4-BE49-F238E27FC236}">
                <a16:creationId xmlns:a16="http://schemas.microsoft.com/office/drawing/2014/main" id="{7668E77C-929B-1A3E-AF69-267CEF72CC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ight Splash Slide 1">
    <p:bg>
      <p:bgPr>
        <a:solidFill>
          <a:schemeClr val="bg1"/>
        </a:solidFill>
        <a:effectLst/>
      </p:bgPr>
    </p:bg>
    <p:spTree>
      <p:nvGrpSpPr>
        <p:cNvPr id="1" name=""/>
        <p:cNvGrpSpPr/>
        <p:nvPr/>
      </p:nvGrpSpPr>
      <p:grpSpPr>
        <a:xfrm>
          <a:off x="0" y="0"/>
          <a:ext cx="0" cy="0"/>
          <a:chOff x="0" y="0"/>
          <a:chExt cx="0" cy="0"/>
        </a:xfrm>
      </p:grpSpPr>
      <p:pic>
        <p:nvPicPr>
          <p:cNvPr id="12" name="Picture 11" descr="A blue paint splatter on a black background&#10;&#10;AI-generated content may be incorrect.">
            <a:extLst>
              <a:ext uri="{FF2B5EF4-FFF2-40B4-BE49-F238E27FC236}">
                <a16:creationId xmlns:a16="http://schemas.microsoft.com/office/drawing/2014/main" id="{E398BE0A-CF0C-507F-F90E-DACB87E6B5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9130" r="53179" b="8118"/>
          <a:stretch>
            <a:fillRect/>
          </a:stretch>
        </p:blipFill>
        <p:spPr>
          <a:xfrm>
            <a:off x="4353635" y="0"/>
            <a:ext cx="7838365" cy="6850937"/>
          </a:xfrm>
          <a:prstGeom prst="rect">
            <a:avLst/>
          </a:prstGeom>
        </p:spPr>
      </p:pic>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sp>
        <p:nvSpPr>
          <p:cNvPr id="3" name="Holder 3"/>
          <p:cNvSpPr>
            <a:spLocks noGrp="1"/>
          </p:cNvSpPr>
          <p:nvPr>
            <p:ph type="subTitle" idx="4" hasCustomPrompt="1"/>
          </p:nvPr>
        </p:nvSpPr>
        <p:spPr>
          <a:xfrm>
            <a:off x="345674" y="534301"/>
            <a:ext cx="5750325" cy="207749"/>
          </a:xfrm>
          <a:prstGeom prst="rect">
            <a:avLst/>
          </a:prstGeom>
          <a:noFill/>
        </p:spPr>
        <p:txBody>
          <a:bodyPr wrap="square" lIns="0" tIns="0" rIns="0" bIns="0" anchor="t">
            <a:spAutoFit/>
          </a:bodyPr>
          <a:lstStyle>
            <a:lvl1pPr marL="0" indent="0">
              <a:buNone/>
              <a:defRPr lang="en-US" sz="1350" b="0" i="0" kern="1200" spc="-4" dirty="0" smtClean="0">
                <a:solidFill>
                  <a:srgbClr val="003A82"/>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Section title</a:t>
            </a:r>
            <a:endParaRPr/>
          </a:p>
        </p:txBody>
      </p:sp>
      <p:sp>
        <p:nvSpPr>
          <p:cNvPr id="6" name="Holder 6"/>
          <p:cNvSpPr>
            <a:spLocks noGrp="1"/>
          </p:cNvSpPr>
          <p:nvPr>
            <p:ph type="sldNum" sz="quarter" idx="7"/>
          </p:nvPr>
        </p:nvSpPr>
        <p:spPr>
          <a:xfrm>
            <a:off x="11694121" y="6390227"/>
            <a:ext cx="157638" cy="115416"/>
          </a:xfrm>
          <a:prstGeom prst="rect">
            <a:avLst/>
          </a:prstGeo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6" name="Text Placeholder 23">
            <a:extLst>
              <a:ext uri="{FF2B5EF4-FFF2-40B4-BE49-F238E27FC236}">
                <a16:creationId xmlns:a16="http://schemas.microsoft.com/office/drawing/2014/main" id="{92408C34-8CAA-F44D-B737-E73A4B057886}"/>
              </a:ext>
            </a:extLst>
          </p:cNvPr>
          <p:cNvSpPr>
            <a:spLocks noGrp="1"/>
          </p:cNvSpPr>
          <p:nvPr>
            <p:ph type="body" sz="quarter" idx="12" hasCustomPrompt="1"/>
          </p:nvPr>
        </p:nvSpPr>
        <p:spPr>
          <a:xfrm>
            <a:off x="940000" y="1548553"/>
            <a:ext cx="4039562" cy="4502943"/>
          </a:xfrm>
          <a:prstGeom prst="rect">
            <a:avLst/>
          </a:prstGeom>
        </p:spPr>
        <p:txBody>
          <a:bodyPr>
            <a:noAutofit/>
          </a:bodyPr>
          <a:lstStyle>
            <a:lvl1pPr marL="10800" marR="381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lang="en-GB" sz="1800" b="0" i="0" u="none" dirty="0">
                <a:solidFill>
                  <a:srgbClr val="003A82"/>
                </a:solidFill>
                <a:latin typeface="Arboria Medium" panose="02000000000000000000" pitchFamily="2" charset="77"/>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r>
              <a:rPr lang="en-US" b="1" i="0">
                <a:latin typeface="Nunito Sans Black" pitchFamily="2" charset="77"/>
              </a:rPr>
              <a:t>Lorem ipsum dolor sit amet, consectetuer adipiscing elit. Maecenas porttitor congue massa. Fusce posuere, magna sed pulvinar ultricies, purus lectus malesuada libero, sit amet commodo magna eros quis urna.</a:t>
            </a:r>
          </a:p>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endParaRPr lang="en-US" b="1" i="0">
              <a:latin typeface="Nunito Sans Black" pitchFamily="2" charset="77"/>
            </a:endParaRPr>
          </a:p>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r>
              <a:rPr lang="en-US" b="1" i="0">
                <a:latin typeface="Nunito Sans Black" pitchFamily="2" charset="77"/>
              </a:rPr>
              <a:t>Nunc viverra imperdiet enim. Fusce est. Vivamus a tellus.</a:t>
            </a:r>
          </a:p>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endParaRPr lang="en-US" b="1" i="0">
              <a:latin typeface="Nunito Sans Black" pitchFamily="2" charset="77"/>
            </a:endParaRPr>
          </a:p>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r>
              <a:rPr lang="en-US" b="1" i="0">
                <a:latin typeface="Nunito Sans Black" pitchFamily="2" charset="77"/>
              </a:rPr>
              <a:t>Pellentesque habitant morbi tristique senectus et netus et malesuada fames ac turpis egestas. Proin pharetra nonummy pede. Mauris et orci.</a:t>
            </a:r>
          </a:p>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endParaRPr lang="en-US" b="1" i="0">
              <a:latin typeface="Nunito Sans Black" pitchFamily="2" charset="77"/>
            </a:endParaRPr>
          </a:p>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endParaRPr lang="en-US" b="1" i="0">
              <a:latin typeface="Nunito Sans Black" pitchFamily="2" charset="77"/>
            </a:endParaRPr>
          </a:p>
        </p:txBody>
      </p:sp>
      <p:pic>
        <p:nvPicPr>
          <p:cNvPr id="5" name="Picture 4" descr="A logo of a beaver with glasses&#10;&#10;AI-generated content may be incorrect.">
            <a:extLst>
              <a:ext uri="{FF2B5EF4-FFF2-40B4-BE49-F238E27FC236}">
                <a16:creationId xmlns:a16="http://schemas.microsoft.com/office/drawing/2014/main" id="{89937849-8DDC-6A9D-5C1D-47357CFA69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13" name="Picture 12" descr="A white symbol on a black background&#10;&#10;AI-generated content may be incorrect.">
            <a:extLst>
              <a:ext uri="{FF2B5EF4-FFF2-40B4-BE49-F238E27FC236}">
                <a16:creationId xmlns:a16="http://schemas.microsoft.com/office/drawing/2014/main" id="{8E60548F-D546-1FF6-A12A-4DDCF21B05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0299" y="249070"/>
            <a:ext cx="794449" cy="805691"/>
          </a:xfrm>
          <a:prstGeom prst="rect">
            <a:avLst/>
          </a:prstGeom>
        </p:spPr>
      </p:pic>
    </p:spTree>
    <p:extLst>
      <p:ext uri="{BB962C8B-B14F-4D97-AF65-F5344CB8AC3E}">
        <p14:creationId xmlns:p14="http://schemas.microsoft.com/office/powerpoint/2010/main" val="8625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ight Splash Slide 2">
    <p:bg>
      <p:bgPr>
        <a:solidFill>
          <a:schemeClr val="bg1"/>
        </a:solidFill>
        <a:effectLst/>
      </p:bgPr>
    </p:bg>
    <p:spTree>
      <p:nvGrpSpPr>
        <p:cNvPr id="1" name=""/>
        <p:cNvGrpSpPr/>
        <p:nvPr/>
      </p:nvGrpSpPr>
      <p:grpSpPr>
        <a:xfrm>
          <a:off x="0" y="0"/>
          <a:ext cx="0" cy="0"/>
          <a:chOff x="0" y="0"/>
          <a:chExt cx="0" cy="0"/>
        </a:xfrm>
      </p:grpSpPr>
      <p:pic>
        <p:nvPicPr>
          <p:cNvPr id="12" name="Picture 11" descr="A blue paint splatter on a black background&#10;&#10;AI-generated content may be incorrect.">
            <a:extLst>
              <a:ext uri="{FF2B5EF4-FFF2-40B4-BE49-F238E27FC236}">
                <a16:creationId xmlns:a16="http://schemas.microsoft.com/office/drawing/2014/main" id="{E398BE0A-CF0C-507F-F90E-DACB87E6B5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9130" r="53179" b="8118"/>
          <a:stretch>
            <a:fillRect/>
          </a:stretch>
        </p:blipFill>
        <p:spPr>
          <a:xfrm>
            <a:off x="4353635" y="0"/>
            <a:ext cx="7838365" cy="6850937"/>
          </a:xfrm>
          <a:prstGeom prst="rect">
            <a:avLst/>
          </a:prstGeom>
        </p:spPr>
      </p:pic>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sp>
        <p:nvSpPr>
          <p:cNvPr id="3" name="Holder 3"/>
          <p:cNvSpPr>
            <a:spLocks noGrp="1"/>
          </p:cNvSpPr>
          <p:nvPr>
            <p:ph type="subTitle" idx="4" hasCustomPrompt="1"/>
          </p:nvPr>
        </p:nvSpPr>
        <p:spPr>
          <a:xfrm>
            <a:off x="345674" y="534301"/>
            <a:ext cx="5750325" cy="207749"/>
          </a:xfrm>
          <a:prstGeom prst="rect">
            <a:avLst/>
          </a:prstGeom>
          <a:noFill/>
        </p:spPr>
        <p:txBody>
          <a:bodyPr wrap="square" lIns="0" tIns="0" rIns="0" bIns="0" anchor="t">
            <a:spAutoFit/>
          </a:bodyPr>
          <a:lstStyle>
            <a:lvl1pPr marL="0" indent="0">
              <a:buNone/>
              <a:defRPr lang="en-US" sz="1350" b="0" i="0" kern="1200" spc="-4" dirty="0" smtClean="0">
                <a:solidFill>
                  <a:srgbClr val="003A82"/>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Section Title</a:t>
            </a:r>
            <a:endParaRPr/>
          </a:p>
        </p:txBody>
      </p:sp>
      <p:sp>
        <p:nvSpPr>
          <p:cNvPr id="6" name="Holder 6"/>
          <p:cNvSpPr>
            <a:spLocks noGrp="1"/>
          </p:cNvSpPr>
          <p:nvPr>
            <p:ph type="sldNum" sz="quarter" idx="7"/>
          </p:nvPr>
        </p:nvSpPr>
        <p:spPr>
          <a:xfrm>
            <a:off x="11694121" y="6390227"/>
            <a:ext cx="157638" cy="115416"/>
          </a:xfrm>
          <a:prstGeom prst="rect">
            <a:avLst/>
          </a:prstGeo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descr="A logo of a beaver with glasses&#10;&#10;AI-generated content may be incorrect.">
            <a:extLst>
              <a:ext uri="{FF2B5EF4-FFF2-40B4-BE49-F238E27FC236}">
                <a16:creationId xmlns:a16="http://schemas.microsoft.com/office/drawing/2014/main" id="{89937849-8DDC-6A9D-5C1D-47357CFA69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13" name="Picture 12" descr="A white symbol on a black background&#10;&#10;AI-generated content may be incorrect.">
            <a:extLst>
              <a:ext uri="{FF2B5EF4-FFF2-40B4-BE49-F238E27FC236}">
                <a16:creationId xmlns:a16="http://schemas.microsoft.com/office/drawing/2014/main" id="{8E60548F-D546-1FF6-A12A-4DDCF21B05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0299" y="249070"/>
            <a:ext cx="794449" cy="805691"/>
          </a:xfrm>
          <a:prstGeom prst="rect">
            <a:avLst/>
          </a:prstGeom>
        </p:spPr>
      </p:pic>
    </p:spTree>
    <p:extLst>
      <p:ext uri="{BB962C8B-B14F-4D97-AF65-F5344CB8AC3E}">
        <p14:creationId xmlns:p14="http://schemas.microsoft.com/office/powerpoint/2010/main" val="279279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ght Image Insert Slide 1">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a:noFill/>
        </p:spPr>
        <p:txBody>
          <a:bodyPr wrap="square" lIns="0" tIns="0" rIns="0" bIns="0" anchor="t">
            <a:spAutoFit/>
          </a:bodyPr>
          <a:lstStyle>
            <a:lvl1pPr marL="0" indent="0">
              <a:buNone/>
              <a:defRPr lang="en-US" sz="1350" b="0" i="0" kern="1200" spc="-4" dirty="0" smtClean="0">
                <a:solidFill>
                  <a:srgbClr val="003A82"/>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Section title</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6" name="Holder 6"/>
          <p:cNvSpPr>
            <a:spLocks noGrp="1"/>
          </p:cNvSpPr>
          <p:nvPr>
            <p:ph type="sldNum" sz="quarter" idx="7"/>
          </p:nvPr>
        </p:nvSpPr>
        <p:spPr>
          <a:xfrm>
            <a:off x="11694121" y="6390227"/>
            <a:ext cx="157638" cy="115416"/>
          </a:xfrm>
          <a:prstGeom prst="rect">
            <a:avLst/>
          </a:prstGeom>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Clr>
                <a:srgbClr val="003A82"/>
              </a:buClr>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5" name="Picture 4" descr="A logo of a beaver with glasses&#10;&#10;AI-generated content may be incorrect.">
            <a:extLst>
              <a:ext uri="{FF2B5EF4-FFF2-40B4-BE49-F238E27FC236}">
                <a16:creationId xmlns:a16="http://schemas.microsoft.com/office/drawing/2014/main" id="{7419A7B3-5452-775E-DFDB-87A5767355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7" name="Picture 6" descr="A blue and black logo&#10;&#10;AI-generated content may be incorrect.">
            <a:extLst>
              <a:ext uri="{FF2B5EF4-FFF2-40B4-BE49-F238E27FC236}">
                <a16:creationId xmlns:a16="http://schemas.microsoft.com/office/drawing/2014/main" id="{8D4F1D46-F9B2-FC10-F33D-7BCA682DFF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10" name="Slide Number Placeholder 9"/>
          <p:cNvSpPr>
            <a:spLocks noGrp="1"/>
          </p:cNvSpPr>
          <p:nvPr>
            <p:ph type="sldNum" sz="quarter" idx="12"/>
          </p:nvPr>
        </p:nvSpPr>
        <p:spPr>
          <a:xfrm>
            <a:off x="11694121" y="6390227"/>
            <a:ext cx="157638" cy="115416"/>
          </a:xfrm>
          <a:prstGeom prst="rect">
            <a:avLst/>
          </a:prstGeom>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logo of a beaver with glasses&#10;&#10;AI-generated content may be incorrect.">
            <a:extLst>
              <a:ext uri="{FF2B5EF4-FFF2-40B4-BE49-F238E27FC236}">
                <a16:creationId xmlns:a16="http://schemas.microsoft.com/office/drawing/2014/main" id="{E3D8864C-07DB-3EE8-6F6C-B042F2813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4" name="Picture 3" descr="A blue and black logo&#10;&#10;AI-generated content may be incorrect.">
            <a:extLst>
              <a:ext uri="{FF2B5EF4-FFF2-40B4-BE49-F238E27FC236}">
                <a16:creationId xmlns:a16="http://schemas.microsoft.com/office/drawing/2014/main" id="{43E281A1-E264-7068-397D-0951FD6467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sp>
        <p:nvSpPr>
          <p:cNvPr id="5" name="Holder 3">
            <a:extLst>
              <a:ext uri="{FF2B5EF4-FFF2-40B4-BE49-F238E27FC236}">
                <a16:creationId xmlns:a16="http://schemas.microsoft.com/office/drawing/2014/main" id="{0059BD97-BD05-8551-A8D6-7D8FF4A34CF8}"/>
              </a:ext>
            </a:extLst>
          </p:cNvPr>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Tree>
    <p:extLst>
      <p:ext uri="{BB962C8B-B14F-4D97-AF65-F5344CB8AC3E}">
        <p14:creationId xmlns:p14="http://schemas.microsoft.com/office/powerpoint/2010/main" val="194168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image insert">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445A11D-732B-038A-8BB2-22E5AC986CAB}"/>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pic>
        <p:nvPicPr>
          <p:cNvPr id="10" name="Picture 9">
            <a:extLst>
              <a:ext uri="{FF2B5EF4-FFF2-40B4-BE49-F238E27FC236}">
                <a16:creationId xmlns:a16="http://schemas.microsoft.com/office/drawing/2014/main" id="{E3F3021E-08D5-2DAD-B86F-5B7BD475A4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66475" y="1573406"/>
            <a:ext cx="7770992" cy="4745901"/>
          </a:xfrm>
          <a:prstGeom prst="rect">
            <a:avLst/>
          </a:prstGeom>
        </p:spPr>
      </p:pic>
      <p:pic>
        <p:nvPicPr>
          <p:cNvPr id="2" name="Picture 1" descr="A logo of a beaver with glasses&#10;&#10;AI-generated content may be incorrect.">
            <a:extLst>
              <a:ext uri="{FF2B5EF4-FFF2-40B4-BE49-F238E27FC236}">
                <a16:creationId xmlns:a16="http://schemas.microsoft.com/office/drawing/2014/main" id="{3BAEDDFA-A6F9-18CF-5762-FBC3414165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7" name="Picture 6" descr="A white symbol on a black background&#10;&#10;AI-generated content may be incorrect.">
            <a:extLst>
              <a:ext uri="{FF2B5EF4-FFF2-40B4-BE49-F238E27FC236}">
                <a16:creationId xmlns:a16="http://schemas.microsoft.com/office/drawing/2014/main" id="{688B7D12-F9D6-9BC5-E2BF-5F22C458E5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0299" y="249070"/>
            <a:ext cx="794449" cy="805691"/>
          </a:xfrm>
          <a:prstGeom prst="rect">
            <a:avLst/>
          </a:prstGeom>
        </p:spPr>
      </p:pic>
      <p:sp>
        <p:nvSpPr>
          <p:cNvPr id="16" name="Text Placeholder 15">
            <a:extLst>
              <a:ext uri="{FF2B5EF4-FFF2-40B4-BE49-F238E27FC236}">
                <a16:creationId xmlns:a16="http://schemas.microsoft.com/office/drawing/2014/main" id="{894D6672-F412-1E43-92B9-CD7D856A9465}"/>
              </a:ext>
            </a:extLst>
          </p:cNvPr>
          <p:cNvSpPr>
            <a:spLocks noGrp="1"/>
          </p:cNvSpPr>
          <p:nvPr>
            <p:ph type="body" sz="quarter" idx="13" hasCustomPrompt="1"/>
          </p:nvPr>
        </p:nvSpPr>
        <p:spPr>
          <a:xfrm>
            <a:off x="426025" y="538693"/>
            <a:ext cx="5636442" cy="3130550"/>
          </a:xfrm>
          <a:noFill/>
        </p:spPr>
        <p:txBody>
          <a:bodyPr>
            <a:normAutofit/>
          </a:bodyPr>
          <a:lstStyle>
            <a:lvl1pPr marL="10800" indent="0">
              <a:buFontTx/>
              <a:buNone/>
              <a:defRPr sz="5400" b="1" i="0">
                <a:solidFill>
                  <a:srgbClr val="003A82"/>
                </a:solidFill>
                <a:latin typeface="Nunito Sans Black" pitchFamily="2" charset="77"/>
              </a:defRPr>
            </a:lvl1pPr>
          </a:lstStyle>
          <a:p>
            <a:pPr lvl="0"/>
            <a:r>
              <a:rPr lang="en-GB"/>
              <a:t>Big impressive pull quote or section title</a:t>
            </a:r>
          </a:p>
        </p:txBody>
      </p:sp>
      <p:sp>
        <p:nvSpPr>
          <p:cNvPr id="14" name="Title 1">
            <a:extLst>
              <a:ext uri="{FF2B5EF4-FFF2-40B4-BE49-F238E27FC236}">
                <a16:creationId xmlns:a16="http://schemas.microsoft.com/office/drawing/2014/main" id="{F155E7CE-59EF-9848-8FED-663269A09331}"/>
              </a:ext>
            </a:extLst>
          </p:cNvPr>
          <p:cNvSpPr txBox="1">
            <a:spLocks/>
          </p:cNvSpPr>
          <p:nvPr userDrawn="1"/>
        </p:nvSpPr>
        <p:spPr>
          <a:xfrm>
            <a:off x="426025" y="5797874"/>
            <a:ext cx="5174673" cy="770010"/>
          </a:xfrm>
          <a:prstGeom prst="rect">
            <a:avLst/>
          </a:prstGeom>
        </p:spPr>
        <p:txBody>
          <a:bodyPr lIns="0" tIns="0" rIns="0" bIns="0" anchor="t">
            <a:noAutofit/>
          </a:bodyPr>
          <a:lstStyle>
            <a:lvl1pPr marL="3175" indent="6350" algn="l" defTabSz="685800" rtl="0" eaLnBrk="1" latinLnBrk="0" hangingPunct="1">
              <a:lnSpc>
                <a:spcPct val="100000"/>
              </a:lnSpc>
              <a:spcBef>
                <a:spcPts val="75"/>
              </a:spcBef>
              <a:tabLst/>
              <a:defRPr lang="en-US" sz="1350" b="0" i="0" kern="1200" spc="0">
                <a:solidFill>
                  <a:schemeClr val="bg1"/>
                </a:solidFill>
                <a:latin typeface="Nunito Sans Black" charset="0"/>
                <a:ea typeface="Nunito Sans Black" charset="0"/>
                <a:cs typeface="Nunito Sans Black" charset="0"/>
              </a:defRPr>
            </a:lvl1pPr>
          </a:lstStyle>
          <a:p>
            <a:endParaRPr lang="en-GB" sz="2200" b="1">
              <a:solidFill>
                <a:srgbClr val="003A82"/>
              </a:solidFill>
              <a:latin typeface="+mn-lt"/>
            </a:endParaRPr>
          </a:p>
          <a:p>
            <a:r>
              <a:rPr lang="en-GB" sz="2200" b="1">
                <a:solidFill>
                  <a:srgbClr val="003A82"/>
                </a:solidFill>
                <a:latin typeface="+mn-lt"/>
              </a:rPr>
              <a:t>#UK26WSJ</a:t>
            </a:r>
          </a:p>
        </p:txBody>
      </p:sp>
    </p:spTree>
    <p:extLst>
      <p:ext uri="{BB962C8B-B14F-4D97-AF65-F5344CB8AC3E}">
        <p14:creationId xmlns:p14="http://schemas.microsoft.com/office/powerpoint/2010/main" val="53949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quote and otter 1">
    <p:bg>
      <p:bgPr>
        <a:solidFill>
          <a:schemeClr val="bg1"/>
        </a:solidFill>
        <a:effectLst/>
      </p:bgPr>
    </p:bg>
    <p:spTree>
      <p:nvGrpSpPr>
        <p:cNvPr id="1" name=""/>
        <p:cNvGrpSpPr/>
        <p:nvPr/>
      </p:nvGrpSpPr>
      <p:grpSpPr>
        <a:xfrm>
          <a:off x="0" y="0"/>
          <a:ext cx="0" cy="0"/>
          <a:chOff x="0" y="0"/>
          <a:chExt cx="0" cy="0"/>
        </a:xfrm>
      </p:grpSpPr>
      <p:pic>
        <p:nvPicPr>
          <p:cNvPr id="7" name="Picture 6" descr="A cartoon holding a medal&#10;&#10;AI-generated content may be incorrect.">
            <a:extLst>
              <a:ext uri="{FF2B5EF4-FFF2-40B4-BE49-F238E27FC236}">
                <a16:creationId xmlns:a16="http://schemas.microsoft.com/office/drawing/2014/main" id="{D27F8861-95B2-3A27-EC4E-8C9FA45512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ooter Placeholder 8"/>
          <p:cNvSpPr>
            <a:spLocks noGrp="1"/>
          </p:cNvSpPr>
          <p:nvPr>
            <p:ph type="ftr" sz="quarter" idx="11"/>
          </p:nvPr>
        </p:nvSpPr>
        <p:spPr>
          <a:xfrm>
            <a:off x="10545484" y="6722057"/>
            <a:ext cx="1136808" cy="115416"/>
          </a:xfrm>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4" name="Title 1">
            <a:extLst>
              <a:ext uri="{FF2B5EF4-FFF2-40B4-BE49-F238E27FC236}">
                <a16:creationId xmlns:a16="http://schemas.microsoft.com/office/drawing/2014/main" id="{F155E7CE-59EF-9848-8FED-663269A09331}"/>
              </a:ext>
            </a:extLst>
          </p:cNvPr>
          <p:cNvSpPr txBox="1">
            <a:spLocks/>
          </p:cNvSpPr>
          <p:nvPr userDrawn="1"/>
        </p:nvSpPr>
        <p:spPr>
          <a:xfrm>
            <a:off x="402579" y="6265588"/>
            <a:ext cx="5174673" cy="770010"/>
          </a:xfrm>
          <a:prstGeom prst="rect">
            <a:avLst/>
          </a:prstGeom>
        </p:spPr>
        <p:txBody>
          <a:bodyPr lIns="0" tIns="0" rIns="0" bIns="0" anchor="t">
            <a:noAutofit/>
          </a:bodyPr>
          <a:lstStyle>
            <a:lvl1pPr marL="3175" indent="6350" algn="l" defTabSz="685800" rtl="0" eaLnBrk="1" latinLnBrk="0" hangingPunct="1">
              <a:lnSpc>
                <a:spcPct val="100000"/>
              </a:lnSpc>
              <a:spcBef>
                <a:spcPts val="75"/>
              </a:spcBef>
              <a:tabLst/>
              <a:defRPr lang="en-US" sz="1350" b="0" i="0" kern="1200" spc="0">
                <a:solidFill>
                  <a:schemeClr val="bg1"/>
                </a:solidFill>
                <a:latin typeface="Nunito Sans Black" charset="0"/>
                <a:ea typeface="Nunito Sans Black" charset="0"/>
                <a:cs typeface="Nunito Sans Black" charset="0"/>
              </a:defRPr>
            </a:lvl1pPr>
          </a:lstStyle>
          <a:p>
            <a:r>
              <a:rPr lang="en-GB" sz="2200" b="1">
                <a:solidFill>
                  <a:schemeClr val="bg1"/>
                </a:solidFill>
                <a:latin typeface="+mn-lt"/>
              </a:rPr>
              <a:t>#Engage</a:t>
            </a:r>
          </a:p>
          <a:p>
            <a:r>
              <a:rPr lang="en-GB" sz="2200">
                <a:solidFill>
                  <a:schemeClr val="bg1"/>
                </a:solidFill>
                <a:latin typeface="+mn-lt"/>
              </a:rPr>
              <a:t>#UK25Moot</a:t>
            </a:r>
          </a:p>
        </p:txBody>
      </p:sp>
      <p:sp>
        <p:nvSpPr>
          <p:cNvPr id="16" name="Text Placeholder 15">
            <a:extLst>
              <a:ext uri="{FF2B5EF4-FFF2-40B4-BE49-F238E27FC236}">
                <a16:creationId xmlns:a16="http://schemas.microsoft.com/office/drawing/2014/main" id="{894D6672-F412-1E43-92B9-CD7D856A9465}"/>
              </a:ext>
            </a:extLst>
          </p:cNvPr>
          <p:cNvSpPr>
            <a:spLocks noGrp="1"/>
          </p:cNvSpPr>
          <p:nvPr>
            <p:ph type="body" sz="quarter" idx="13" hasCustomPrompt="1"/>
          </p:nvPr>
        </p:nvSpPr>
        <p:spPr>
          <a:xfrm>
            <a:off x="531813" y="1419452"/>
            <a:ext cx="4676775" cy="3130550"/>
          </a:xfrm>
          <a:noFill/>
        </p:spPr>
        <p:txBody>
          <a:bodyPr>
            <a:normAutofit/>
          </a:bodyPr>
          <a:lstStyle>
            <a:lvl1pPr marL="10800" indent="0">
              <a:buFontTx/>
              <a:buNone/>
              <a:defRPr sz="5400" b="1" i="0">
                <a:solidFill>
                  <a:srgbClr val="003A82"/>
                </a:solidFill>
                <a:latin typeface="Nunito Sans Black" pitchFamily="2" charset="77"/>
              </a:defRPr>
            </a:lvl1pPr>
          </a:lstStyle>
          <a:p>
            <a:pPr lvl="0"/>
            <a:r>
              <a:rPr lang="en-GB"/>
              <a:t>Section title with the otter by the side</a:t>
            </a:r>
          </a:p>
        </p:txBody>
      </p:sp>
      <p:pic>
        <p:nvPicPr>
          <p:cNvPr id="8" name="Picture 7" descr="A logo of a beaver with glasses&#10;&#10;AI-generated content may be incorrect.">
            <a:extLst>
              <a:ext uri="{FF2B5EF4-FFF2-40B4-BE49-F238E27FC236}">
                <a16:creationId xmlns:a16="http://schemas.microsoft.com/office/drawing/2014/main" id="{EAB29CB7-ACE1-BCA7-AFD6-583D95478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0435" y="7063"/>
            <a:ext cx="1182589" cy="1182589"/>
          </a:xfrm>
          <a:prstGeom prst="rect">
            <a:avLst/>
          </a:prstGeom>
        </p:spPr>
      </p:pic>
      <p:pic>
        <p:nvPicPr>
          <p:cNvPr id="11" name="Picture 10" descr="A blue and black logo&#10;&#10;AI-generated content may be incorrect.">
            <a:extLst>
              <a:ext uri="{FF2B5EF4-FFF2-40B4-BE49-F238E27FC236}">
                <a16:creationId xmlns:a16="http://schemas.microsoft.com/office/drawing/2014/main" id="{A984100B-91F3-263C-5585-B7853D9FB4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05544" y="254989"/>
            <a:ext cx="788613" cy="799772"/>
          </a:xfrm>
          <a:prstGeom prst="rect">
            <a:avLst/>
          </a:prstGeom>
        </p:spPr>
      </p:pic>
    </p:spTree>
    <p:extLst>
      <p:ext uri="{BB962C8B-B14F-4D97-AF65-F5344CB8AC3E}">
        <p14:creationId xmlns:p14="http://schemas.microsoft.com/office/powerpoint/2010/main" val="21315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rgbClr val="003A82"/>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a:solidFill>
            <a:schemeClr val="bg1"/>
          </a:solidFill>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
        <p:nvSpPr>
          <p:cNvPr id="3" name="Slide Number Placeholder 2">
            <a:extLst>
              <a:ext uri="{FF2B5EF4-FFF2-40B4-BE49-F238E27FC236}">
                <a16:creationId xmlns:a16="http://schemas.microsoft.com/office/drawing/2014/main" id="{61430CE6-1867-4144-A4CE-5B9F4115D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A82"/>
                </a:solidFill>
              </a:defRPr>
            </a:lvl1pPr>
          </a:lstStyle>
          <a:p>
            <a:fld id="{B65D3B8C-D2E3-8945-B281-83306306D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67" r:id="rId2"/>
    <p:sldLayoutId id="2147483661" r:id="rId3"/>
    <p:sldLayoutId id="2147483728" r:id="rId4"/>
    <p:sldLayoutId id="2147483738" r:id="rId5"/>
    <p:sldLayoutId id="2147483692" r:id="rId6"/>
    <p:sldLayoutId id="2147483687" r:id="rId7"/>
    <p:sldLayoutId id="2147483726" r:id="rId8"/>
    <p:sldLayoutId id="2147483732" r:id="rId9"/>
    <p:sldLayoutId id="2147483709" r:id="rId10"/>
    <p:sldLayoutId id="2147483736" r:id="rId11"/>
    <p:sldLayoutId id="2147483740" r:id="rId12"/>
    <p:sldLayoutId id="2147483737" r:id="rId13"/>
    <p:sldLayoutId id="2147483704" r:id="rId14"/>
    <p:sldLayoutId id="2147483741" r:id="rId15"/>
    <p:sldLayoutId id="2147483739" r:id="rId16"/>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s://app.smartsheet.com/b/form/0fc9266777b44c7daded528818663094"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2559-3976-A3B7-4FA4-F69F39DA703D}"/>
              </a:ext>
            </a:extLst>
          </p:cNvPr>
          <p:cNvSpPr>
            <a:spLocks noGrp="1"/>
          </p:cNvSpPr>
          <p:nvPr>
            <p:ph type="title"/>
          </p:nvPr>
        </p:nvSpPr>
        <p:spPr>
          <a:xfrm>
            <a:off x="2111070" y="3548566"/>
            <a:ext cx="3190875" cy="1116109"/>
          </a:xfrm>
        </p:spPr>
        <p:txBody>
          <a:bodyPr/>
          <a:lstStyle/>
          <a:p>
            <a:r>
              <a:rPr lang="en-US"/>
              <a:t>CLT – Safe Scouting </a:t>
            </a:r>
            <a:br>
              <a:rPr lang="en-US"/>
            </a:br>
            <a:r>
              <a:rPr lang="en-US"/>
              <a:t>Head of International &amp; Events </a:t>
            </a:r>
            <a:br>
              <a:rPr lang="en-US"/>
            </a:br>
            <a:r>
              <a:rPr lang="en-US"/>
              <a:t>CST Unit Support</a:t>
            </a:r>
            <a:br>
              <a:rPr lang="en-US"/>
            </a:br>
            <a:r>
              <a:rPr lang="en-US"/>
              <a:t>CST Unit Support</a:t>
            </a:r>
            <a:br>
              <a:rPr lang="en-US"/>
            </a:br>
            <a:endParaRPr lang="en-GB"/>
          </a:p>
        </p:txBody>
      </p:sp>
      <p:sp>
        <p:nvSpPr>
          <p:cNvPr id="3" name="Text Placeholder 2">
            <a:extLst>
              <a:ext uri="{FF2B5EF4-FFF2-40B4-BE49-F238E27FC236}">
                <a16:creationId xmlns:a16="http://schemas.microsoft.com/office/drawing/2014/main" id="{1475B960-C7F5-D128-ECA7-884B28E60857}"/>
              </a:ext>
            </a:extLst>
          </p:cNvPr>
          <p:cNvSpPr>
            <a:spLocks noGrp="1"/>
          </p:cNvSpPr>
          <p:nvPr>
            <p:ph type="body" sz="quarter" idx="12"/>
          </p:nvPr>
        </p:nvSpPr>
        <p:spPr>
          <a:xfrm>
            <a:off x="322306" y="3941001"/>
            <a:ext cx="3190876" cy="390525"/>
          </a:xfrm>
        </p:spPr>
        <p:txBody>
          <a:bodyPr/>
          <a:lstStyle/>
          <a:p>
            <a:r>
              <a:rPr lang="en-US"/>
              <a:t>Steven Maclennan </a:t>
            </a:r>
          </a:p>
          <a:p>
            <a:r>
              <a:rPr lang="en-US"/>
              <a:t>Rich Flowerdew</a:t>
            </a:r>
          </a:p>
          <a:p>
            <a:r>
              <a:rPr lang="en-US"/>
              <a:t>Rab Keddie</a:t>
            </a:r>
          </a:p>
          <a:p>
            <a:r>
              <a:rPr lang="en-US"/>
              <a:t>Scott Ideson</a:t>
            </a:r>
            <a:endParaRPr lang="en-GB"/>
          </a:p>
        </p:txBody>
      </p:sp>
      <p:sp>
        <p:nvSpPr>
          <p:cNvPr id="4" name="Text Placeholder 3">
            <a:extLst>
              <a:ext uri="{FF2B5EF4-FFF2-40B4-BE49-F238E27FC236}">
                <a16:creationId xmlns:a16="http://schemas.microsoft.com/office/drawing/2014/main" id="{A2DB0EA9-CA2A-45A4-BB7C-BAA9AA716D06}"/>
              </a:ext>
            </a:extLst>
          </p:cNvPr>
          <p:cNvSpPr>
            <a:spLocks noGrp="1"/>
          </p:cNvSpPr>
          <p:nvPr>
            <p:ph type="body" sz="quarter" idx="10"/>
          </p:nvPr>
        </p:nvSpPr>
        <p:spPr>
          <a:xfrm>
            <a:off x="317998" y="359569"/>
            <a:ext cx="6137666" cy="2191004"/>
          </a:xfrm>
        </p:spPr>
        <p:txBody>
          <a:bodyPr/>
          <a:lstStyle/>
          <a:p>
            <a:r>
              <a:rPr lang="en-US"/>
              <a:t>Health &amp; Wellbeing:</a:t>
            </a:r>
          </a:p>
          <a:p>
            <a:r>
              <a:rPr lang="en-US"/>
              <a:t>An Inclusive Approach </a:t>
            </a:r>
            <a:endParaRPr lang="en-GB"/>
          </a:p>
        </p:txBody>
      </p:sp>
    </p:spTree>
    <p:extLst>
      <p:ext uri="{BB962C8B-B14F-4D97-AF65-F5344CB8AC3E}">
        <p14:creationId xmlns:p14="http://schemas.microsoft.com/office/powerpoint/2010/main" val="128167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7B20-09B8-0B47-3506-88DCD43021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4219BF-51FF-C3FA-F28B-6A462A30199F}"/>
              </a:ext>
            </a:extLst>
          </p:cNvPr>
          <p:cNvSpPr>
            <a:spLocks noGrp="1"/>
          </p:cNvSpPr>
          <p:nvPr>
            <p:ph type="ctrTitle"/>
          </p:nvPr>
        </p:nvSpPr>
        <p:spPr/>
        <p:txBody>
          <a:bodyPr/>
          <a:lstStyle/>
          <a:p>
            <a:r>
              <a:rPr lang="en-US"/>
              <a:t>WSJ 2027 Approach</a:t>
            </a:r>
            <a:endParaRPr lang="en-GB"/>
          </a:p>
        </p:txBody>
      </p:sp>
      <p:sp>
        <p:nvSpPr>
          <p:cNvPr id="4" name="Subtitle 3">
            <a:extLst>
              <a:ext uri="{FF2B5EF4-FFF2-40B4-BE49-F238E27FC236}">
                <a16:creationId xmlns:a16="http://schemas.microsoft.com/office/drawing/2014/main" id="{B079635B-61B6-68F1-FC1B-771735E18276}"/>
              </a:ext>
            </a:extLst>
          </p:cNvPr>
          <p:cNvSpPr>
            <a:spLocks noGrp="1"/>
          </p:cNvSpPr>
          <p:nvPr>
            <p:ph type="subTitle" idx="4"/>
          </p:nvPr>
        </p:nvSpPr>
        <p:spPr/>
        <p:txBody>
          <a:bodyPr/>
          <a:lstStyle/>
          <a:p>
            <a:r>
              <a:rPr lang="en-US"/>
              <a:t>Gateway 1</a:t>
            </a:r>
            <a:endParaRPr lang="en-GB"/>
          </a:p>
        </p:txBody>
      </p:sp>
      <p:sp>
        <p:nvSpPr>
          <p:cNvPr id="5" name="Text Placeholder 4">
            <a:extLst>
              <a:ext uri="{FF2B5EF4-FFF2-40B4-BE49-F238E27FC236}">
                <a16:creationId xmlns:a16="http://schemas.microsoft.com/office/drawing/2014/main" id="{DFA9CC91-FC58-A5A2-62A5-667BEB4707F5}"/>
              </a:ext>
            </a:extLst>
          </p:cNvPr>
          <p:cNvSpPr>
            <a:spLocks noGrp="1"/>
          </p:cNvSpPr>
          <p:nvPr>
            <p:ph type="body" sz="quarter" idx="10"/>
          </p:nvPr>
        </p:nvSpPr>
        <p:spPr>
          <a:xfrm>
            <a:off x="345675" y="941832"/>
            <a:ext cx="5479053" cy="5181111"/>
          </a:xfrm>
        </p:spPr>
        <p:txBody>
          <a:bodyPr/>
          <a:lstStyle/>
          <a:p>
            <a:pPr marL="10800" indent="0">
              <a:buNone/>
            </a:pPr>
            <a:endParaRPr lang="en-US"/>
          </a:p>
          <a:p>
            <a:pPr marL="10800" indent="0">
              <a:buNone/>
            </a:pPr>
            <a:r>
              <a:rPr lang="en-US"/>
              <a:t>This will be Gateway 1 on the Health and Wellbeing Triangle. </a:t>
            </a:r>
          </a:p>
          <a:p>
            <a:pPr marL="10800" indent="0">
              <a:buNone/>
            </a:pPr>
            <a:endParaRPr lang="en-US"/>
          </a:p>
          <a:p>
            <a:pPr marL="10800" indent="0">
              <a:buNone/>
            </a:pPr>
            <a:r>
              <a:rPr lang="en-US"/>
              <a:t>Gateway 1 – Will be supported by the use of the “</a:t>
            </a:r>
            <a:r>
              <a:rPr lang="en-US" b="1"/>
              <a:t>Map of Me</a:t>
            </a:r>
            <a:r>
              <a:rPr lang="en-US"/>
              <a:t>” document.  Gateway 1 will be fully supported by Units Locally – it requires little or no escalation to the UK Contingent/</a:t>
            </a:r>
            <a:r>
              <a:rPr lang="en-US" err="1"/>
              <a:t>Organisers</a:t>
            </a:r>
            <a:r>
              <a:rPr lang="en-US"/>
              <a:t>.</a:t>
            </a:r>
          </a:p>
          <a:p>
            <a:pPr marL="10800" indent="0">
              <a:buNone/>
            </a:pPr>
            <a:endParaRPr lang="en-US"/>
          </a:p>
          <a:p>
            <a:pPr marL="10800" indent="0">
              <a:buNone/>
            </a:pPr>
            <a:r>
              <a:rPr lang="en-US"/>
              <a:t>Remember to use your local Inclusion Team Leads for ongoing advice and support. </a:t>
            </a:r>
          </a:p>
          <a:p>
            <a:endParaRPr lang="en-US"/>
          </a:p>
          <a:p>
            <a:pPr marL="10800" indent="0">
              <a:buNone/>
            </a:pPr>
            <a:r>
              <a:rPr lang="en-US"/>
              <a:t>Gateway 1 may Cover: </a:t>
            </a:r>
          </a:p>
          <a:p>
            <a:pPr marL="10800" indent="0">
              <a:buNone/>
            </a:pPr>
            <a:r>
              <a:rPr lang="en-US"/>
              <a:t>Dietary, ADHD, Autism, Well managed &amp; pre-existing medical conditions (CPAP, BIPAP </a:t>
            </a:r>
            <a:r>
              <a:rPr lang="en-US" err="1"/>
              <a:t>etc</a:t>
            </a:r>
            <a:r>
              <a:rPr lang="en-US"/>
              <a:t>), General Support and Wellbeing</a:t>
            </a:r>
          </a:p>
        </p:txBody>
      </p:sp>
      <p:sp>
        <p:nvSpPr>
          <p:cNvPr id="6" name="Isosceles Triangle 5">
            <a:extLst>
              <a:ext uri="{FF2B5EF4-FFF2-40B4-BE49-F238E27FC236}">
                <a16:creationId xmlns:a16="http://schemas.microsoft.com/office/drawing/2014/main" id="{A239E939-5679-EC66-69C5-4F8F9EB5D324}"/>
              </a:ext>
            </a:extLst>
          </p:cNvPr>
          <p:cNvSpPr/>
          <p:nvPr/>
        </p:nvSpPr>
        <p:spPr>
          <a:xfrm flipH="1">
            <a:off x="5843016" y="1304971"/>
            <a:ext cx="5897880" cy="4667514"/>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create a</a:t>
            </a:r>
            <a:endParaRPr lang="en-GB"/>
          </a:p>
        </p:txBody>
      </p:sp>
      <p:cxnSp>
        <p:nvCxnSpPr>
          <p:cNvPr id="8" name="Straight Connector 7">
            <a:extLst>
              <a:ext uri="{FF2B5EF4-FFF2-40B4-BE49-F238E27FC236}">
                <a16:creationId xmlns:a16="http://schemas.microsoft.com/office/drawing/2014/main" id="{97E8C5F3-D631-9EC5-F875-34FB79BE8D51}"/>
              </a:ext>
            </a:extLst>
          </p:cNvPr>
          <p:cNvCxnSpPr>
            <a:cxnSpLocks/>
          </p:cNvCxnSpPr>
          <p:nvPr/>
        </p:nvCxnSpPr>
        <p:spPr>
          <a:xfrm>
            <a:off x="7552944" y="3326379"/>
            <a:ext cx="245973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6F74F04-2685-1F89-006A-C4BD61F55408}"/>
              </a:ext>
            </a:extLst>
          </p:cNvPr>
          <p:cNvCxnSpPr>
            <a:cxnSpLocks/>
          </p:cNvCxnSpPr>
          <p:nvPr/>
        </p:nvCxnSpPr>
        <p:spPr>
          <a:xfrm>
            <a:off x="6940296" y="4337993"/>
            <a:ext cx="370332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F80F8E5-AB83-99D1-9214-BCE764816BD7}"/>
              </a:ext>
            </a:extLst>
          </p:cNvPr>
          <p:cNvSpPr txBox="1"/>
          <p:nvPr/>
        </p:nvSpPr>
        <p:spPr>
          <a:xfrm>
            <a:off x="6563106" y="4739741"/>
            <a:ext cx="4439412" cy="830997"/>
          </a:xfrm>
          <a:prstGeom prst="rect">
            <a:avLst/>
          </a:prstGeom>
          <a:noFill/>
        </p:spPr>
        <p:txBody>
          <a:bodyPr wrap="square" rtlCol="0">
            <a:spAutoFit/>
          </a:bodyPr>
          <a:lstStyle/>
          <a:p>
            <a:pPr algn="ctr"/>
            <a:r>
              <a:rPr lang="en-US" sz="2400" b="1"/>
              <a:t>Gateway 1</a:t>
            </a:r>
          </a:p>
          <a:p>
            <a:pPr algn="ctr"/>
            <a:r>
              <a:rPr lang="en-US" sz="2400" b="1"/>
              <a:t>Map of ME </a:t>
            </a:r>
            <a:endParaRPr lang="en-GB" sz="2400" b="1"/>
          </a:p>
        </p:txBody>
      </p:sp>
    </p:spTree>
    <p:extLst>
      <p:ext uri="{BB962C8B-B14F-4D97-AF65-F5344CB8AC3E}">
        <p14:creationId xmlns:p14="http://schemas.microsoft.com/office/powerpoint/2010/main" val="188011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C5C20-C8D9-EEFB-0E3B-F4AF94FCF5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5B7EBD-CB03-A1DC-26AC-77051BCCD023}"/>
              </a:ext>
            </a:extLst>
          </p:cNvPr>
          <p:cNvSpPr>
            <a:spLocks noGrp="1"/>
          </p:cNvSpPr>
          <p:nvPr>
            <p:ph type="ctrTitle"/>
          </p:nvPr>
        </p:nvSpPr>
        <p:spPr/>
        <p:txBody>
          <a:bodyPr/>
          <a:lstStyle/>
          <a:p>
            <a:r>
              <a:rPr lang="en-US"/>
              <a:t>WSJ 2027 Approach</a:t>
            </a:r>
            <a:endParaRPr lang="en-GB"/>
          </a:p>
        </p:txBody>
      </p:sp>
      <p:sp>
        <p:nvSpPr>
          <p:cNvPr id="4" name="Subtitle 3">
            <a:extLst>
              <a:ext uri="{FF2B5EF4-FFF2-40B4-BE49-F238E27FC236}">
                <a16:creationId xmlns:a16="http://schemas.microsoft.com/office/drawing/2014/main" id="{C86A2C91-B0E5-AD59-7DE2-841DF792B33C}"/>
              </a:ext>
            </a:extLst>
          </p:cNvPr>
          <p:cNvSpPr>
            <a:spLocks noGrp="1"/>
          </p:cNvSpPr>
          <p:nvPr>
            <p:ph type="subTitle" idx="4"/>
          </p:nvPr>
        </p:nvSpPr>
        <p:spPr/>
        <p:txBody>
          <a:bodyPr/>
          <a:lstStyle/>
          <a:p>
            <a:r>
              <a:rPr lang="en-US"/>
              <a:t>Gateway 2</a:t>
            </a:r>
            <a:endParaRPr lang="en-GB"/>
          </a:p>
        </p:txBody>
      </p:sp>
      <p:sp>
        <p:nvSpPr>
          <p:cNvPr id="5" name="Text Placeholder 4">
            <a:extLst>
              <a:ext uri="{FF2B5EF4-FFF2-40B4-BE49-F238E27FC236}">
                <a16:creationId xmlns:a16="http://schemas.microsoft.com/office/drawing/2014/main" id="{AED3D769-6350-7FDB-F1E3-31028B7DCF61}"/>
              </a:ext>
            </a:extLst>
          </p:cNvPr>
          <p:cNvSpPr>
            <a:spLocks noGrp="1"/>
          </p:cNvSpPr>
          <p:nvPr>
            <p:ph type="body" sz="quarter" idx="10"/>
          </p:nvPr>
        </p:nvSpPr>
        <p:spPr>
          <a:xfrm>
            <a:off x="345675" y="1620000"/>
            <a:ext cx="5479053" cy="4502943"/>
          </a:xfrm>
        </p:spPr>
        <p:txBody>
          <a:bodyPr/>
          <a:lstStyle/>
          <a:p>
            <a:pPr marL="10800" indent="0">
              <a:buNone/>
            </a:pPr>
            <a:r>
              <a:rPr lang="en-US"/>
              <a:t>Gateway 2 –Will be supported by the use of the “</a:t>
            </a:r>
            <a:r>
              <a:rPr lang="en-US" b="1"/>
              <a:t>Individual Support Plan”. </a:t>
            </a:r>
          </a:p>
          <a:p>
            <a:pPr marL="10800" indent="0">
              <a:buNone/>
            </a:pPr>
            <a:endParaRPr lang="en-US" b="1"/>
          </a:p>
          <a:p>
            <a:pPr marL="10800" indent="0">
              <a:buNone/>
            </a:pPr>
            <a:r>
              <a:rPr lang="en-US"/>
              <a:t>This requires the UK Contingent to “know something” to “support” an individual appropriately or to escalate to the Jamboree </a:t>
            </a:r>
            <a:r>
              <a:rPr lang="en-US" err="1"/>
              <a:t>Organisers</a:t>
            </a:r>
            <a:r>
              <a:rPr lang="en-US"/>
              <a:t> to ensure appropriate supports are in place.</a:t>
            </a:r>
          </a:p>
          <a:p>
            <a:pPr marL="10800" indent="0">
              <a:buNone/>
            </a:pPr>
            <a:r>
              <a:rPr lang="en-US"/>
              <a:t>It will be reviewed by the Contingent and supporting teams at UKHQ</a:t>
            </a:r>
          </a:p>
          <a:p>
            <a:endParaRPr lang="en-US"/>
          </a:p>
          <a:p>
            <a:pPr marL="10800" indent="0">
              <a:buNone/>
            </a:pPr>
            <a:r>
              <a:rPr lang="en-US"/>
              <a:t>Gateway 2 may cover. Mobility Support or Aids, anyone who has been an in-patient (i.e. admitted to hospital) or emergency (in A&amp;E or by the ambulance service) treatment for their mental health in the last 2 years?, Those being assessed, or seeking a diagnosis, for any health issues, </a:t>
            </a:r>
          </a:p>
        </p:txBody>
      </p:sp>
      <p:sp>
        <p:nvSpPr>
          <p:cNvPr id="6" name="Isosceles Triangle 5">
            <a:extLst>
              <a:ext uri="{FF2B5EF4-FFF2-40B4-BE49-F238E27FC236}">
                <a16:creationId xmlns:a16="http://schemas.microsoft.com/office/drawing/2014/main" id="{68408F60-FC60-2E11-2FF6-197BFF1628F5}"/>
              </a:ext>
            </a:extLst>
          </p:cNvPr>
          <p:cNvSpPr/>
          <p:nvPr/>
        </p:nvSpPr>
        <p:spPr>
          <a:xfrm flipH="1">
            <a:off x="5843016" y="1314115"/>
            <a:ext cx="5897880" cy="4667514"/>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create a</a:t>
            </a:r>
            <a:endParaRPr lang="en-GB"/>
          </a:p>
        </p:txBody>
      </p:sp>
      <p:cxnSp>
        <p:nvCxnSpPr>
          <p:cNvPr id="8" name="Straight Connector 7">
            <a:extLst>
              <a:ext uri="{FF2B5EF4-FFF2-40B4-BE49-F238E27FC236}">
                <a16:creationId xmlns:a16="http://schemas.microsoft.com/office/drawing/2014/main" id="{C73571D8-E03D-691D-E8D9-1D17F8774D81}"/>
              </a:ext>
            </a:extLst>
          </p:cNvPr>
          <p:cNvCxnSpPr>
            <a:cxnSpLocks/>
          </p:cNvCxnSpPr>
          <p:nvPr/>
        </p:nvCxnSpPr>
        <p:spPr>
          <a:xfrm>
            <a:off x="7552944" y="3326379"/>
            <a:ext cx="245973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ED9FBA7-4B67-C13D-FAF6-F32A4668821C}"/>
              </a:ext>
            </a:extLst>
          </p:cNvPr>
          <p:cNvCxnSpPr>
            <a:cxnSpLocks/>
          </p:cNvCxnSpPr>
          <p:nvPr/>
        </p:nvCxnSpPr>
        <p:spPr>
          <a:xfrm>
            <a:off x="6940296" y="4337993"/>
            <a:ext cx="370332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9499B39-B621-2CC9-ED98-55E524916B75}"/>
              </a:ext>
            </a:extLst>
          </p:cNvPr>
          <p:cNvSpPr txBox="1"/>
          <p:nvPr/>
        </p:nvSpPr>
        <p:spPr>
          <a:xfrm>
            <a:off x="7296912" y="3640638"/>
            <a:ext cx="2971800" cy="461665"/>
          </a:xfrm>
          <a:prstGeom prst="rect">
            <a:avLst/>
          </a:prstGeom>
          <a:noFill/>
        </p:spPr>
        <p:txBody>
          <a:bodyPr wrap="square" rtlCol="0">
            <a:spAutoFit/>
          </a:bodyPr>
          <a:lstStyle/>
          <a:p>
            <a:pPr algn="ctr"/>
            <a:r>
              <a:rPr lang="en-US" sz="2400" b="1"/>
              <a:t>Gateway 2 </a:t>
            </a:r>
            <a:endParaRPr lang="en-GB" sz="2400" b="1"/>
          </a:p>
        </p:txBody>
      </p:sp>
    </p:spTree>
    <p:extLst>
      <p:ext uri="{BB962C8B-B14F-4D97-AF65-F5344CB8AC3E}">
        <p14:creationId xmlns:p14="http://schemas.microsoft.com/office/powerpoint/2010/main" val="174560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FAB9-6F27-4B3E-6A48-65E918E1A6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7ECDF4-2525-46E4-898B-6F84B56B943E}"/>
              </a:ext>
            </a:extLst>
          </p:cNvPr>
          <p:cNvSpPr>
            <a:spLocks noGrp="1"/>
          </p:cNvSpPr>
          <p:nvPr>
            <p:ph type="ctrTitle"/>
          </p:nvPr>
        </p:nvSpPr>
        <p:spPr/>
        <p:txBody>
          <a:bodyPr/>
          <a:lstStyle/>
          <a:p>
            <a:r>
              <a:rPr lang="en-US"/>
              <a:t>WSJ 2027 Approach</a:t>
            </a:r>
            <a:endParaRPr lang="en-GB"/>
          </a:p>
        </p:txBody>
      </p:sp>
      <p:sp>
        <p:nvSpPr>
          <p:cNvPr id="4" name="Subtitle 3">
            <a:extLst>
              <a:ext uri="{FF2B5EF4-FFF2-40B4-BE49-F238E27FC236}">
                <a16:creationId xmlns:a16="http://schemas.microsoft.com/office/drawing/2014/main" id="{00997076-D0FE-F347-4120-C53ECB2ED54C}"/>
              </a:ext>
            </a:extLst>
          </p:cNvPr>
          <p:cNvSpPr>
            <a:spLocks noGrp="1"/>
          </p:cNvSpPr>
          <p:nvPr>
            <p:ph type="subTitle" idx="4"/>
          </p:nvPr>
        </p:nvSpPr>
        <p:spPr/>
        <p:txBody>
          <a:bodyPr/>
          <a:lstStyle/>
          <a:p>
            <a:r>
              <a:rPr lang="en-US"/>
              <a:t>Gateway 3</a:t>
            </a:r>
            <a:endParaRPr lang="en-GB"/>
          </a:p>
        </p:txBody>
      </p:sp>
      <p:sp>
        <p:nvSpPr>
          <p:cNvPr id="5" name="Text Placeholder 4">
            <a:extLst>
              <a:ext uri="{FF2B5EF4-FFF2-40B4-BE49-F238E27FC236}">
                <a16:creationId xmlns:a16="http://schemas.microsoft.com/office/drawing/2014/main" id="{8ABB9EB4-4078-5B5B-EEDB-8292FDB1A9F6}"/>
              </a:ext>
            </a:extLst>
          </p:cNvPr>
          <p:cNvSpPr>
            <a:spLocks noGrp="1"/>
          </p:cNvSpPr>
          <p:nvPr>
            <p:ph type="body" sz="quarter" idx="10"/>
          </p:nvPr>
        </p:nvSpPr>
        <p:spPr>
          <a:xfrm>
            <a:off x="345675" y="1620000"/>
            <a:ext cx="5479053" cy="4502943"/>
          </a:xfrm>
        </p:spPr>
        <p:txBody>
          <a:bodyPr/>
          <a:lstStyle/>
          <a:p>
            <a:pPr marL="10800" indent="0">
              <a:buNone/>
            </a:pPr>
            <a:r>
              <a:rPr lang="en-US"/>
              <a:t>Gateway 3 –Will be supported by the use of the “</a:t>
            </a:r>
            <a:r>
              <a:rPr lang="en-US" b="1"/>
              <a:t>Care Plan”. </a:t>
            </a:r>
          </a:p>
          <a:p>
            <a:pPr marL="10800" indent="0">
              <a:buNone/>
            </a:pPr>
            <a:endParaRPr lang="en-US" b="1"/>
          </a:p>
          <a:p>
            <a:pPr marL="10800" indent="0">
              <a:buNone/>
            </a:pPr>
            <a:r>
              <a:rPr lang="en-US"/>
              <a:t>Gateway 3 requires the UK Contingent to “know something” and “DO” something for an individual, or to escalate to the Jamboree </a:t>
            </a:r>
            <a:r>
              <a:rPr lang="en-US" err="1"/>
              <a:t>Organisers</a:t>
            </a:r>
            <a:r>
              <a:rPr lang="en-US"/>
              <a:t> to ensure appropriate supports are in place.</a:t>
            </a:r>
          </a:p>
          <a:p>
            <a:pPr marL="10800" indent="0">
              <a:buNone/>
            </a:pPr>
            <a:r>
              <a:rPr lang="en-US"/>
              <a:t>It will be reviewed by the Contingent, and supporting UKHQ Teams.</a:t>
            </a:r>
          </a:p>
          <a:p>
            <a:endParaRPr lang="en-US"/>
          </a:p>
          <a:p>
            <a:pPr marL="10800" indent="0">
              <a:buNone/>
            </a:pPr>
            <a:r>
              <a:rPr lang="en-US"/>
              <a:t>Gateway 3 may cover, assistance with personal care, for example using the bathroom, washing and getting dressed? Will need a carer to enable attendance at the Jamboree, a history of self-harm within the last 2 years?  </a:t>
            </a:r>
          </a:p>
        </p:txBody>
      </p:sp>
      <p:sp>
        <p:nvSpPr>
          <p:cNvPr id="6" name="Isosceles Triangle 5">
            <a:extLst>
              <a:ext uri="{FF2B5EF4-FFF2-40B4-BE49-F238E27FC236}">
                <a16:creationId xmlns:a16="http://schemas.microsoft.com/office/drawing/2014/main" id="{356BF323-5216-2F10-F6FC-D8C548501F27}"/>
              </a:ext>
            </a:extLst>
          </p:cNvPr>
          <p:cNvSpPr/>
          <p:nvPr/>
        </p:nvSpPr>
        <p:spPr>
          <a:xfrm flipH="1">
            <a:off x="5843016" y="1314115"/>
            <a:ext cx="5897880" cy="4667514"/>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create a</a:t>
            </a:r>
            <a:endParaRPr lang="en-GB"/>
          </a:p>
        </p:txBody>
      </p:sp>
      <p:cxnSp>
        <p:nvCxnSpPr>
          <p:cNvPr id="8" name="Straight Connector 7">
            <a:extLst>
              <a:ext uri="{FF2B5EF4-FFF2-40B4-BE49-F238E27FC236}">
                <a16:creationId xmlns:a16="http://schemas.microsoft.com/office/drawing/2014/main" id="{57FC847C-6308-0AC2-1728-73A79E1E294F}"/>
              </a:ext>
            </a:extLst>
          </p:cNvPr>
          <p:cNvCxnSpPr>
            <a:cxnSpLocks/>
          </p:cNvCxnSpPr>
          <p:nvPr/>
        </p:nvCxnSpPr>
        <p:spPr>
          <a:xfrm>
            <a:off x="7552944" y="3326379"/>
            <a:ext cx="2459736" cy="0"/>
          </a:xfrm>
          <a:prstGeom prst="line">
            <a:avLst/>
          </a:prstGeom>
          <a:ln w="762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0442888-DFAB-F8C1-B489-13EB02365163}"/>
              </a:ext>
            </a:extLst>
          </p:cNvPr>
          <p:cNvSpPr txBox="1"/>
          <p:nvPr/>
        </p:nvSpPr>
        <p:spPr>
          <a:xfrm>
            <a:off x="7891272" y="2578681"/>
            <a:ext cx="1801368" cy="461665"/>
          </a:xfrm>
          <a:prstGeom prst="rect">
            <a:avLst/>
          </a:prstGeom>
          <a:noFill/>
        </p:spPr>
        <p:txBody>
          <a:bodyPr wrap="square" rtlCol="0">
            <a:spAutoFit/>
          </a:bodyPr>
          <a:lstStyle/>
          <a:p>
            <a:pPr algn="ctr"/>
            <a:r>
              <a:rPr lang="en-US" sz="2400" b="1"/>
              <a:t>Gateway 3 </a:t>
            </a:r>
            <a:endParaRPr lang="en-GB" sz="2400" b="1"/>
          </a:p>
        </p:txBody>
      </p:sp>
    </p:spTree>
    <p:extLst>
      <p:ext uri="{BB962C8B-B14F-4D97-AF65-F5344CB8AC3E}">
        <p14:creationId xmlns:p14="http://schemas.microsoft.com/office/powerpoint/2010/main" val="398510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B8AE-6ACB-8E6A-65FB-E5962553372E}"/>
              </a:ext>
            </a:extLst>
          </p:cNvPr>
          <p:cNvSpPr>
            <a:spLocks noGrp="1"/>
          </p:cNvSpPr>
          <p:nvPr>
            <p:ph type="ctrTitle"/>
          </p:nvPr>
        </p:nvSpPr>
        <p:spPr>
          <a:xfrm>
            <a:off x="345675" y="317221"/>
            <a:ext cx="5750325" cy="207749"/>
          </a:xfrm>
        </p:spPr>
        <p:txBody>
          <a:bodyPr/>
          <a:lstStyle/>
          <a:p>
            <a:r>
              <a:rPr lang="en-US"/>
              <a:t>UK Scouts – Medical Panel </a:t>
            </a:r>
            <a:endParaRPr lang="en-GB"/>
          </a:p>
        </p:txBody>
      </p:sp>
      <p:sp>
        <p:nvSpPr>
          <p:cNvPr id="3" name="Text Placeholder 2">
            <a:extLst>
              <a:ext uri="{FF2B5EF4-FFF2-40B4-BE49-F238E27FC236}">
                <a16:creationId xmlns:a16="http://schemas.microsoft.com/office/drawing/2014/main" id="{19167696-6638-4F99-0228-33AE7162EF0D}"/>
              </a:ext>
            </a:extLst>
          </p:cNvPr>
          <p:cNvSpPr>
            <a:spLocks noGrp="1"/>
          </p:cNvSpPr>
          <p:nvPr>
            <p:ph type="body" sz="quarter" idx="14"/>
          </p:nvPr>
        </p:nvSpPr>
        <p:spPr>
          <a:xfrm>
            <a:off x="5119816" y="925524"/>
            <a:ext cx="6153444" cy="3820277"/>
          </a:xfrm>
        </p:spPr>
        <p:txBody>
          <a:bodyPr/>
          <a:lstStyle/>
          <a:p>
            <a:r>
              <a:rPr lang="en-US"/>
              <a:t>UK Scouting have introduced an International Medical Panel.</a:t>
            </a:r>
          </a:p>
          <a:p>
            <a:endParaRPr lang="en-US"/>
          </a:p>
          <a:p>
            <a:r>
              <a:rPr lang="en-US"/>
              <a:t>Its aim is to support individuals in the Contingent to safely attend International Events.</a:t>
            </a:r>
          </a:p>
          <a:p>
            <a:endParaRPr lang="en-US"/>
          </a:p>
          <a:p>
            <a:r>
              <a:rPr lang="en-US"/>
              <a:t>Advise Event Leadership Team to make individual decisions about support needs, thresholds and attendance at International Events. </a:t>
            </a:r>
            <a:endParaRPr lang="en-GB"/>
          </a:p>
        </p:txBody>
      </p:sp>
    </p:spTree>
    <p:extLst>
      <p:ext uri="{BB962C8B-B14F-4D97-AF65-F5344CB8AC3E}">
        <p14:creationId xmlns:p14="http://schemas.microsoft.com/office/powerpoint/2010/main" val="414007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2B93-F26F-C064-F476-389CBAD88F4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6B0621-B5E9-9FAB-A16E-7AB0E3AFFDAD}"/>
              </a:ext>
            </a:extLst>
          </p:cNvPr>
          <p:cNvSpPr>
            <a:spLocks noGrp="1"/>
          </p:cNvSpPr>
          <p:nvPr>
            <p:ph type="body" sz="quarter" idx="13"/>
          </p:nvPr>
        </p:nvSpPr>
        <p:spPr/>
        <p:txBody>
          <a:bodyPr>
            <a:normAutofit fontScale="62500" lnSpcReduction="20000"/>
          </a:bodyPr>
          <a:lstStyle/>
          <a:p>
            <a:r>
              <a:rPr lang="en-US"/>
              <a:t>We will support every young person to attend, as long as it’s safe to do so. </a:t>
            </a:r>
          </a:p>
          <a:p>
            <a:endParaRPr lang="en-US"/>
          </a:p>
          <a:p>
            <a:r>
              <a:rPr lang="en-US"/>
              <a:t>Please be honest with us. We need a realistic picture of the young people attending.</a:t>
            </a:r>
            <a:endParaRPr lang="en-GB"/>
          </a:p>
          <a:p>
            <a:endParaRPr lang="en-GB"/>
          </a:p>
        </p:txBody>
      </p:sp>
    </p:spTree>
    <p:extLst>
      <p:ext uri="{BB962C8B-B14F-4D97-AF65-F5344CB8AC3E}">
        <p14:creationId xmlns:p14="http://schemas.microsoft.com/office/powerpoint/2010/main" val="8370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5AC12-76D2-1310-DAD8-E4433C988738}"/>
              </a:ext>
            </a:extLst>
          </p:cNvPr>
          <p:cNvSpPr>
            <a:spLocks noGrp="1"/>
          </p:cNvSpPr>
          <p:nvPr>
            <p:ph type="body" sz="quarter" idx="13"/>
          </p:nvPr>
        </p:nvSpPr>
        <p:spPr>
          <a:xfrm>
            <a:off x="531813" y="1419451"/>
            <a:ext cx="7147281" cy="4206907"/>
          </a:xfrm>
        </p:spPr>
        <p:txBody>
          <a:bodyPr>
            <a:normAutofit/>
          </a:bodyPr>
          <a:lstStyle/>
          <a:p>
            <a:r>
              <a:rPr lang="en-US" dirty="0"/>
              <a:t>Health &amp; Wellbeing Form – </a:t>
            </a:r>
            <a:r>
              <a:rPr lang="en-US" dirty="0">
                <a:hlinkClick r:id="rId2"/>
              </a:rPr>
              <a:t>Example</a:t>
            </a:r>
            <a:r>
              <a:rPr lang="en-US" dirty="0"/>
              <a:t> </a:t>
            </a:r>
            <a:endParaRPr lang="en-GB" dirty="0"/>
          </a:p>
        </p:txBody>
      </p:sp>
    </p:spTree>
    <p:extLst>
      <p:ext uri="{BB962C8B-B14F-4D97-AF65-F5344CB8AC3E}">
        <p14:creationId xmlns:p14="http://schemas.microsoft.com/office/powerpoint/2010/main" val="239537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85CB797-353E-C470-32C1-963DFBCF31D7}"/>
              </a:ext>
            </a:extLst>
          </p:cNvPr>
          <p:cNvSpPr>
            <a:spLocks noGrp="1"/>
          </p:cNvSpPr>
          <p:nvPr>
            <p:ph type="subTitle" idx="4"/>
          </p:nvPr>
        </p:nvSpPr>
        <p:spPr/>
        <p:txBody>
          <a:bodyPr/>
          <a:lstStyle/>
          <a:p>
            <a:r>
              <a:rPr lang="en-US"/>
              <a:t>Working Together </a:t>
            </a:r>
            <a:endParaRPr lang="en-GB"/>
          </a:p>
        </p:txBody>
      </p:sp>
      <p:sp>
        <p:nvSpPr>
          <p:cNvPr id="3" name="TextBox 2">
            <a:extLst>
              <a:ext uri="{FF2B5EF4-FFF2-40B4-BE49-F238E27FC236}">
                <a16:creationId xmlns:a16="http://schemas.microsoft.com/office/drawing/2014/main" id="{96D2BC97-F476-DAAE-084F-97B65BDC4223}"/>
              </a:ext>
            </a:extLst>
          </p:cNvPr>
          <p:cNvSpPr txBox="1"/>
          <p:nvPr/>
        </p:nvSpPr>
        <p:spPr>
          <a:xfrm>
            <a:off x="196387" y="1220703"/>
            <a:ext cx="11723152" cy="524759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
                <a:srgbClr val="000000"/>
              </a:buClr>
              <a:buSzPct val="125000"/>
              <a:buFont typeface="Arial" panose="020B0604020202020204" pitchFamily="34" charset="0"/>
              <a:buNone/>
              <a:tabLst/>
              <a:defRPr/>
            </a:pPr>
            <a:r>
              <a:rPr kumimoji="0" lang="en-US" sz="1350" b="0" i="0" u="none" strike="noStrike" kern="1200" cap="none" spc="-4" normalizeH="0" baseline="0" noProof="0">
                <a:ln>
                  <a:noFill/>
                </a:ln>
                <a:solidFill>
                  <a:srgbClr val="003982"/>
                </a:solidFill>
                <a:effectLst/>
                <a:uLnTx/>
                <a:uFillTx/>
                <a:latin typeface="Nunito Sans Black"/>
              </a:rPr>
              <a:t>We will need to work together and this may take some time: </a:t>
            </a:r>
          </a:p>
          <a:p>
            <a:pPr marL="0" marR="0" lvl="0" indent="0" defTabSz="914400" eaLnBrk="1" fontAlgn="auto" latinLnBrk="0" hangingPunct="1">
              <a:lnSpc>
                <a:spcPct val="100000"/>
              </a:lnSpc>
              <a:spcBef>
                <a:spcPts val="0"/>
              </a:spcBef>
              <a:spcAft>
                <a:spcPts val="0"/>
              </a:spcAft>
              <a:buClr>
                <a:srgbClr val="000000"/>
              </a:buClr>
              <a:buSzPct val="125000"/>
              <a:buFont typeface="Arial" panose="020B0604020202020204" pitchFamily="34" charset="0"/>
              <a:buNone/>
              <a:tabLst/>
              <a:defRPr/>
            </a:pPr>
            <a:r>
              <a:rPr kumimoji="0" lang="en-US" sz="1350" b="0" i="0" u="none" strike="noStrike" kern="1200" cap="none" spc="-4" normalizeH="0" baseline="0" noProof="0">
                <a:ln>
                  <a:noFill/>
                </a:ln>
                <a:solidFill>
                  <a:srgbClr val="003982"/>
                </a:solidFill>
                <a:effectLst/>
                <a:uLnTx/>
                <a:uFillTx/>
                <a:latin typeface="Nunito Sans Black" pitchFamily="2" charset="77"/>
              </a:rPr>
              <a:t> </a:t>
            </a:r>
            <a:endParaRPr lang="en-GB" sz="2200" b="0" i="0" u="none" strike="noStrike" kern="1200" cap="none" spc="-4" normalizeH="0" baseline="0" noProof="0">
              <a:ln>
                <a:noFill/>
              </a:ln>
              <a:solidFill>
                <a:srgbClr val="003982"/>
              </a:solidFill>
              <a:effectLst/>
              <a:uLnTx/>
              <a:uFillTx/>
              <a:latin typeface="Nunito Sans Black" pitchFamily="2" charset="77"/>
            </a:endParaRPr>
          </a:p>
          <a:p>
            <a:pPr lvl="0">
              <a:defRPr/>
            </a:pPr>
            <a:r>
              <a:rPr lang="en-US" sz="2200"/>
              <a:t>More than four in every 10 pupils in Scotland are listed as having an additional support need</a:t>
            </a:r>
          </a:p>
          <a:p>
            <a:r>
              <a:rPr lang="en-US" sz="2200">
                <a:latin typeface="Nunito Sans"/>
              </a:rPr>
              <a:t>Nearly 1 in 5 pupils (19.6%) are identified as having SEN in England </a:t>
            </a:r>
          </a:p>
          <a:p>
            <a:r>
              <a:rPr lang="en-US" sz="2200"/>
              <a:t>9.5% of pupils (43,885) are  identified as having an ALN/SEN in Wales</a:t>
            </a:r>
          </a:p>
          <a:p>
            <a:r>
              <a:rPr lang="en-US" sz="2200"/>
              <a:t>18.2% of pupils were identified with SEN in Northern Ireland </a:t>
            </a:r>
          </a:p>
          <a:p>
            <a:endParaRPr lang="en-US" sz="2200">
              <a:latin typeface="Nunito Sans" panose="00000500000000000000" pitchFamily="2" charset="0"/>
            </a:endParaRPr>
          </a:p>
          <a:p>
            <a:r>
              <a:rPr lang="en-US" sz="2200">
                <a:latin typeface="Nunito Sans"/>
              </a:rPr>
              <a:t>If we look at the UK Contingent </a:t>
            </a:r>
          </a:p>
          <a:p>
            <a:r>
              <a:rPr lang="en-US" sz="2200">
                <a:latin typeface="Nunito Sans"/>
              </a:rPr>
              <a:t>73 Units * 36 Young People = 2,628 Young People if we take a conservative estimate based on other International Events we will need to review 30-40% of all Submissions = ~788 - 1,051 Submissions. </a:t>
            </a:r>
          </a:p>
          <a:p>
            <a:endParaRPr lang="en-US" sz="2200">
              <a:latin typeface="Nunito Sans" panose="00000500000000000000" pitchFamily="2" charset="0"/>
            </a:endParaRPr>
          </a:p>
          <a:p>
            <a:r>
              <a:rPr lang="en-US" sz="2200">
                <a:latin typeface="Nunito Sans"/>
              </a:rPr>
              <a:t>We will need to work together to support Young People, Parents, Careers and Guardians complete the Health and Wellbeing Survey and any further information as it is identified or required. </a:t>
            </a:r>
            <a:endParaRPr lang="en-GB" sz="2200">
              <a:latin typeface="Nunito Sans"/>
            </a:endParaRPr>
          </a:p>
        </p:txBody>
      </p:sp>
    </p:spTree>
    <p:extLst>
      <p:ext uri="{BB962C8B-B14F-4D97-AF65-F5344CB8AC3E}">
        <p14:creationId xmlns:p14="http://schemas.microsoft.com/office/powerpoint/2010/main" val="391014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38CE8E-7DF1-05F9-EDE8-F3D83EB202EF}"/>
              </a:ext>
            </a:extLst>
          </p:cNvPr>
          <p:cNvSpPr>
            <a:spLocks noGrp="1"/>
          </p:cNvSpPr>
          <p:nvPr>
            <p:ph type="subTitle" idx="4"/>
          </p:nvPr>
        </p:nvSpPr>
        <p:spPr>
          <a:xfrm>
            <a:off x="831450" y="1782075"/>
            <a:ext cx="10998600" cy="3077766"/>
          </a:xfrm>
        </p:spPr>
        <p:txBody>
          <a:bodyPr/>
          <a:lstStyle/>
          <a:p>
            <a:r>
              <a:rPr lang="en-US" sz="4000" b="1"/>
              <a:t>We are now going to look at some “Scenarios” from past Events – if at any point you feel uncomfortable or need a minute there is support available in the “lid” or speak to a member of the team after. </a:t>
            </a:r>
            <a:endParaRPr lang="en-GB" sz="4000" b="1"/>
          </a:p>
        </p:txBody>
      </p:sp>
    </p:spTree>
    <p:extLst>
      <p:ext uri="{BB962C8B-B14F-4D97-AF65-F5344CB8AC3E}">
        <p14:creationId xmlns:p14="http://schemas.microsoft.com/office/powerpoint/2010/main" val="85671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FC3580-4845-3AD8-AD8E-75576E490B34}"/>
              </a:ext>
            </a:extLst>
          </p:cNvPr>
          <p:cNvSpPr>
            <a:spLocks noGrp="1"/>
          </p:cNvSpPr>
          <p:nvPr>
            <p:ph type="subTitle" idx="4"/>
          </p:nvPr>
        </p:nvSpPr>
        <p:spPr/>
        <p:txBody>
          <a:bodyPr/>
          <a:lstStyle/>
          <a:p>
            <a:r>
              <a:rPr lang="en-US"/>
              <a:t>Scenario</a:t>
            </a:r>
            <a:endParaRPr lang="en-GB"/>
          </a:p>
        </p:txBody>
      </p:sp>
      <p:sp>
        <p:nvSpPr>
          <p:cNvPr id="3" name="TextBox 2">
            <a:extLst>
              <a:ext uri="{FF2B5EF4-FFF2-40B4-BE49-F238E27FC236}">
                <a16:creationId xmlns:a16="http://schemas.microsoft.com/office/drawing/2014/main" id="{8966C1C1-71DB-B46B-DCDC-90E7C9770A7B}"/>
              </a:ext>
            </a:extLst>
          </p:cNvPr>
          <p:cNvSpPr txBox="1"/>
          <p:nvPr/>
        </p:nvSpPr>
        <p:spPr>
          <a:xfrm>
            <a:off x="523874" y="1219200"/>
            <a:ext cx="11287125" cy="3539430"/>
          </a:xfrm>
          <a:prstGeom prst="rect">
            <a:avLst/>
          </a:prstGeom>
          <a:noFill/>
        </p:spPr>
        <p:txBody>
          <a:bodyPr wrap="square" rtlCol="0">
            <a:spAutoFit/>
          </a:bodyPr>
          <a:lstStyle/>
          <a:p>
            <a:r>
              <a:rPr lang="en-US" sz="3200" b="1">
                <a:solidFill>
                  <a:schemeClr val="bg1"/>
                </a:solidFill>
              </a:rPr>
              <a:t>YP has exhibited serious risk taking </a:t>
            </a:r>
            <a:r>
              <a:rPr lang="en-US" sz="3200" b="1" err="1">
                <a:solidFill>
                  <a:schemeClr val="bg1"/>
                </a:solidFill>
              </a:rPr>
              <a:t>behaviours</a:t>
            </a:r>
            <a:r>
              <a:rPr lang="en-US" sz="3200" b="1">
                <a:solidFill>
                  <a:schemeClr val="bg1"/>
                </a:solidFill>
              </a:rPr>
              <a:t>.</a:t>
            </a:r>
          </a:p>
          <a:p>
            <a:endParaRPr lang="en-US" sz="3200" b="1">
              <a:solidFill>
                <a:schemeClr val="bg1"/>
              </a:solidFill>
            </a:endParaRPr>
          </a:p>
          <a:p>
            <a:r>
              <a:rPr lang="en-US" sz="3200" b="1">
                <a:solidFill>
                  <a:schemeClr val="bg1"/>
                </a:solidFill>
              </a:rPr>
              <a:t>You have escalated for support to your County Team, but there has been a reluctance to take action.</a:t>
            </a:r>
          </a:p>
          <a:p>
            <a:endParaRPr lang="en-US" sz="3200" b="1">
              <a:solidFill>
                <a:schemeClr val="bg1"/>
              </a:solidFill>
            </a:endParaRPr>
          </a:p>
          <a:p>
            <a:r>
              <a:rPr lang="en-US" sz="3200" b="1" err="1">
                <a:solidFill>
                  <a:schemeClr val="bg1"/>
                </a:solidFill>
              </a:rPr>
              <a:t>Behaviours</a:t>
            </a:r>
            <a:r>
              <a:rPr lang="en-US" sz="3200" b="1">
                <a:solidFill>
                  <a:schemeClr val="bg1"/>
                </a:solidFill>
              </a:rPr>
              <a:t> are continuing to escalate.</a:t>
            </a:r>
          </a:p>
          <a:p>
            <a:r>
              <a:rPr lang="en-US" sz="3200" b="1">
                <a:solidFill>
                  <a:schemeClr val="bg1"/>
                </a:solidFill>
              </a:rPr>
              <a:t>What do you do next?</a:t>
            </a:r>
            <a:endParaRPr lang="en-GB" sz="3200" b="1">
              <a:solidFill>
                <a:schemeClr val="bg1"/>
              </a:solidFill>
            </a:endParaRPr>
          </a:p>
        </p:txBody>
      </p:sp>
    </p:spTree>
    <p:extLst>
      <p:ext uri="{BB962C8B-B14F-4D97-AF65-F5344CB8AC3E}">
        <p14:creationId xmlns:p14="http://schemas.microsoft.com/office/powerpoint/2010/main" val="2238691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C72CB-027B-D6E5-BB99-BB553DF59C71}"/>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3E997D03-AFD4-5760-C62B-91D8A84A2F2B}"/>
              </a:ext>
            </a:extLst>
          </p:cNvPr>
          <p:cNvSpPr>
            <a:spLocks noGrp="1"/>
          </p:cNvSpPr>
          <p:nvPr>
            <p:ph type="subTitle" idx="4"/>
          </p:nvPr>
        </p:nvSpPr>
        <p:spPr/>
        <p:txBody>
          <a:bodyPr/>
          <a:lstStyle/>
          <a:p>
            <a:r>
              <a:rPr lang="en-US"/>
              <a:t>Scenario</a:t>
            </a:r>
            <a:endParaRPr lang="en-GB"/>
          </a:p>
        </p:txBody>
      </p:sp>
      <p:sp>
        <p:nvSpPr>
          <p:cNvPr id="3" name="TextBox 2">
            <a:extLst>
              <a:ext uri="{FF2B5EF4-FFF2-40B4-BE49-F238E27FC236}">
                <a16:creationId xmlns:a16="http://schemas.microsoft.com/office/drawing/2014/main" id="{45E01435-9B9C-B47F-24CD-32F418E52C01}"/>
              </a:ext>
            </a:extLst>
          </p:cNvPr>
          <p:cNvSpPr txBox="1"/>
          <p:nvPr/>
        </p:nvSpPr>
        <p:spPr>
          <a:xfrm>
            <a:off x="523874" y="1219200"/>
            <a:ext cx="11287125" cy="2062103"/>
          </a:xfrm>
          <a:prstGeom prst="rect">
            <a:avLst/>
          </a:prstGeom>
          <a:noFill/>
        </p:spPr>
        <p:txBody>
          <a:bodyPr wrap="square" rtlCol="0">
            <a:spAutoFit/>
          </a:bodyPr>
          <a:lstStyle/>
          <a:p>
            <a:r>
              <a:rPr lang="en-GB" sz="3200" b="1">
                <a:solidFill>
                  <a:schemeClr val="bg1"/>
                </a:solidFill>
              </a:rPr>
              <a:t>Unit Leader who has coeliac and needs a special diet whilst on their Jamboree Journey. </a:t>
            </a:r>
          </a:p>
          <a:p>
            <a:endParaRPr lang="en-GB" sz="3200" b="1">
              <a:solidFill>
                <a:schemeClr val="bg1"/>
              </a:solidFill>
            </a:endParaRPr>
          </a:p>
          <a:p>
            <a:r>
              <a:rPr lang="en-GB" sz="3200" b="1">
                <a:solidFill>
                  <a:schemeClr val="bg1"/>
                </a:solidFill>
              </a:rPr>
              <a:t>What do you do?</a:t>
            </a:r>
          </a:p>
        </p:txBody>
      </p:sp>
    </p:spTree>
    <p:extLst>
      <p:ext uri="{BB962C8B-B14F-4D97-AF65-F5344CB8AC3E}">
        <p14:creationId xmlns:p14="http://schemas.microsoft.com/office/powerpoint/2010/main" val="45486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A896-C2F3-A264-7160-0A9F0D3A0653}"/>
              </a:ext>
            </a:extLst>
          </p:cNvPr>
          <p:cNvSpPr>
            <a:spLocks noGrp="1"/>
          </p:cNvSpPr>
          <p:nvPr>
            <p:ph type="ctrTitle"/>
          </p:nvPr>
        </p:nvSpPr>
        <p:spPr>
          <a:xfrm>
            <a:off x="345675" y="494238"/>
            <a:ext cx="5750325" cy="677108"/>
          </a:xfrm>
        </p:spPr>
        <p:txBody>
          <a:bodyPr/>
          <a:lstStyle/>
          <a:p>
            <a:r>
              <a:rPr lang="en-US"/>
              <a:t>Aims of the Session </a:t>
            </a:r>
            <a:endParaRPr lang="en-GB"/>
          </a:p>
        </p:txBody>
      </p:sp>
      <p:sp>
        <p:nvSpPr>
          <p:cNvPr id="3" name="Text Placeholder 3">
            <a:extLst>
              <a:ext uri="{FF2B5EF4-FFF2-40B4-BE49-F238E27FC236}">
                <a16:creationId xmlns:a16="http://schemas.microsoft.com/office/drawing/2014/main" id="{578E6448-2383-66F2-7FA3-BDCCD82BAA50}"/>
              </a:ext>
            </a:extLst>
          </p:cNvPr>
          <p:cNvSpPr txBox="1">
            <a:spLocks/>
          </p:cNvSpPr>
          <p:nvPr/>
        </p:nvSpPr>
        <p:spPr>
          <a:xfrm>
            <a:off x="345674" y="2067232"/>
            <a:ext cx="11349501" cy="4502943"/>
          </a:xfrm>
          <a:prstGeom prst="rect">
            <a:avLst/>
          </a:prstGeom>
        </p:spPr>
        <p:txBody>
          <a:bodyPr/>
          <a:lst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defTabSz="914400">
              <a:buNone/>
            </a:pPr>
            <a:r>
              <a:rPr lang="en-US" kern="0">
                <a:solidFill>
                  <a:sysClr val="windowText" lastClr="000000"/>
                </a:solidFill>
              </a:rPr>
              <a:t>• To understand the inclusive approach that will be taken for the 2027 WSJ</a:t>
            </a:r>
          </a:p>
          <a:p>
            <a:pPr marL="10800" indent="0" defTabSz="914400">
              <a:buNone/>
            </a:pPr>
            <a:endParaRPr lang="en-US" kern="0">
              <a:solidFill>
                <a:sysClr val="windowText" lastClr="000000"/>
              </a:solidFill>
            </a:endParaRPr>
          </a:p>
          <a:p>
            <a:pPr defTabSz="914400"/>
            <a:r>
              <a:rPr lang="en-US" kern="0">
                <a:solidFill>
                  <a:sysClr val="windowText" lastClr="000000"/>
                </a:solidFill>
              </a:rPr>
              <a:t> Clarify expectations around care plans and information sharing </a:t>
            </a:r>
          </a:p>
          <a:p>
            <a:pPr defTabSz="914400"/>
            <a:endParaRPr lang="en-US" kern="0">
              <a:solidFill>
                <a:sysClr val="windowText" lastClr="000000"/>
              </a:solidFill>
            </a:endParaRPr>
          </a:p>
          <a:p>
            <a:pPr marL="10800" indent="0" defTabSz="914400">
              <a:buNone/>
            </a:pPr>
            <a:r>
              <a:rPr lang="en-US" kern="0">
                <a:solidFill>
                  <a:sysClr val="windowText" lastClr="000000"/>
                </a:solidFill>
              </a:rPr>
              <a:t>• To increase confidence in supporting Young People and their Parents/Guardians</a:t>
            </a:r>
          </a:p>
          <a:p>
            <a:pPr marL="10800" indent="0" defTabSz="914400">
              <a:buNone/>
            </a:pPr>
            <a:endParaRPr lang="en-US" kern="0">
              <a:solidFill>
                <a:sysClr val="windowText" lastClr="000000"/>
              </a:solidFill>
            </a:endParaRPr>
          </a:p>
          <a:p>
            <a:pPr marL="10800" indent="0" defTabSz="914400">
              <a:buNone/>
            </a:pPr>
            <a:r>
              <a:rPr lang="en-US" kern="0">
                <a:solidFill>
                  <a:sysClr val="windowText" lastClr="000000"/>
                </a:solidFill>
              </a:rPr>
              <a:t>• Engage your critical thinking of dealing with potential Scenarios</a:t>
            </a:r>
          </a:p>
          <a:p>
            <a:pPr marL="10800" indent="0" defTabSz="914400">
              <a:buNone/>
            </a:pPr>
            <a:endParaRPr lang="en-US" kern="0">
              <a:solidFill>
                <a:sysClr val="windowText" lastClr="000000"/>
              </a:solidFill>
            </a:endParaRPr>
          </a:p>
          <a:p>
            <a:pPr defTabSz="914400"/>
            <a:endParaRPr lang="en-US" kern="0">
              <a:solidFill>
                <a:sysClr val="windowText" lastClr="000000"/>
              </a:solidFill>
            </a:endParaRPr>
          </a:p>
        </p:txBody>
      </p:sp>
    </p:spTree>
    <p:extLst>
      <p:ext uri="{BB962C8B-B14F-4D97-AF65-F5344CB8AC3E}">
        <p14:creationId xmlns:p14="http://schemas.microsoft.com/office/powerpoint/2010/main" val="65888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C7755-60D5-E57C-5E69-4590AC405DE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6CA2FB2E-8473-5889-32A5-5BE744438D18}"/>
              </a:ext>
            </a:extLst>
          </p:cNvPr>
          <p:cNvSpPr>
            <a:spLocks noGrp="1"/>
          </p:cNvSpPr>
          <p:nvPr>
            <p:ph type="subTitle" idx="4"/>
          </p:nvPr>
        </p:nvSpPr>
        <p:spPr/>
        <p:txBody>
          <a:bodyPr/>
          <a:lstStyle/>
          <a:p>
            <a:r>
              <a:rPr lang="en-US">
                <a:latin typeface="Nunito Sans Black"/>
              </a:rPr>
              <a:t>Scenario</a:t>
            </a:r>
            <a:endParaRPr lang="en-GB">
              <a:latin typeface="Nunito Sans Black"/>
            </a:endParaRPr>
          </a:p>
        </p:txBody>
      </p:sp>
      <p:sp>
        <p:nvSpPr>
          <p:cNvPr id="3" name="TextBox 2">
            <a:extLst>
              <a:ext uri="{FF2B5EF4-FFF2-40B4-BE49-F238E27FC236}">
                <a16:creationId xmlns:a16="http://schemas.microsoft.com/office/drawing/2014/main" id="{AC389197-C5F8-F2A4-9009-1ECD01216499}"/>
              </a:ext>
            </a:extLst>
          </p:cNvPr>
          <p:cNvSpPr txBox="1"/>
          <p:nvPr/>
        </p:nvSpPr>
        <p:spPr>
          <a:xfrm>
            <a:off x="523874" y="1219200"/>
            <a:ext cx="11287125" cy="2062103"/>
          </a:xfrm>
          <a:prstGeom prst="rect">
            <a:avLst/>
          </a:prstGeom>
          <a:noFill/>
        </p:spPr>
        <p:txBody>
          <a:bodyPr wrap="square" lIns="91440" tIns="45720" rIns="91440" bIns="45720" rtlCol="0" anchor="t">
            <a:spAutoFit/>
          </a:bodyPr>
          <a:lstStyle/>
          <a:p>
            <a:r>
              <a:rPr lang="en-US" sz="3200" b="1">
                <a:solidFill>
                  <a:schemeClr val="bg1"/>
                </a:solidFill>
              </a:rPr>
              <a:t>A Unit Member with a Mobility aid, has not been able to take a shower due to the on site facilities.</a:t>
            </a:r>
          </a:p>
          <a:p>
            <a:endParaRPr lang="en-US" sz="3200" b="1">
              <a:solidFill>
                <a:schemeClr val="bg1"/>
              </a:solidFill>
            </a:endParaRPr>
          </a:p>
          <a:p>
            <a:r>
              <a:rPr lang="en-US" sz="3200" b="1">
                <a:solidFill>
                  <a:schemeClr val="bg1"/>
                </a:solidFill>
              </a:rPr>
              <a:t>What do you do?</a:t>
            </a:r>
          </a:p>
        </p:txBody>
      </p:sp>
    </p:spTree>
    <p:extLst>
      <p:ext uri="{BB962C8B-B14F-4D97-AF65-F5344CB8AC3E}">
        <p14:creationId xmlns:p14="http://schemas.microsoft.com/office/powerpoint/2010/main" val="268802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878BB-8867-1DAA-EB7F-FC7BF59948D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A2C8EDE-00B7-5229-68F9-FB126838B3A4}"/>
              </a:ext>
            </a:extLst>
          </p:cNvPr>
          <p:cNvSpPr>
            <a:spLocks noGrp="1"/>
          </p:cNvSpPr>
          <p:nvPr>
            <p:ph type="subTitle" idx="4"/>
          </p:nvPr>
        </p:nvSpPr>
        <p:spPr/>
        <p:txBody>
          <a:bodyPr/>
          <a:lstStyle/>
          <a:p>
            <a:r>
              <a:rPr lang="en-US"/>
              <a:t>Scenario</a:t>
            </a:r>
            <a:endParaRPr lang="en-GB"/>
          </a:p>
        </p:txBody>
      </p:sp>
      <p:sp>
        <p:nvSpPr>
          <p:cNvPr id="3" name="TextBox 2">
            <a:extLst>
              <a:ext uri="{FF2B5EF4-FFF2-40B4-BE49-F238E27FC236}">
                <a16:creationId xmlns:a16="http://schemas.microsoft.com/office/drawing/2014/main" id="{AF6098E3-042E-FA6F-CEED-3663947E3560}"/>
              </a:ext>
            </a:extLst>
          </p:cNvPr>
          <p:cNvSpPr txBox="1"/>
          <p:nvPr/>
        </p:nvSpPr>
        <p:spPr>
          <a:xfrm>
            <a:off x="523874" y="1219200"/>
            <a:ext cx="11287125" cy="2554545"/>
          </a:xfrm>
          <a:prstGeom prst="rect">
            <a:avLst/>
          </a:prstGeom>
          <a:noFill/>
        </p:spPr>
        <p:txBody>
          <a:bodyPr wrap="square" rtlCol="0">
            <a:spAutoFit/>
          </a:bodyPr>
          <a:lstStyle/>
          <a:p>
            <a:r>
              <a:rPr lang="en-GB" sz="3200" b="1">
                <a:solidFill>
                  <a:schemeClr val="bg1"/>
                </a:solidFill>
              </a:rPr>
              <a:t>Its February 2027, A YP breaks their leg whilst playing football. They require surgery and an external fixation device to support the repair.</a:t>
            </a:r>
          </a:p>
          <a:p>
            <a:endParaRPr lang="en-GB" sz="3200" b="1">
              <a:solidFill>
                <a:schemeClr val="bg1"/>
              </a:solidFill>
            </a:endParaRPr>
          </a:p>
          <a:p>
            <a:r>
              <a:rPr lang="en-GB" sz="3200" b="1">
                <a:solidFill>
                  <a:schemeClr val="bg1"/>
                </a:solidFill>
              </a:rPr>
              <a:t>What do you do?</a:t>
            </a:r>
          </a:p>
        </p:txBody>
      </p:sp>
    </p:spTree>
    <p:extLst>
      <p:ext uri="{BB962C8B-B14F-4D97-AF65-F5344CB8AC3E}">
        <p14:creationId xmlns:p14="http://schemas.microsoft.com/office/powerpoint/2010/main" val="345143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D90D5-F9B1-F251-B679-4F581B43DFD7}"/>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BD85BDC-3468-DBCB-D188-C9261AC03A2D}"/>
              </a:ext>
            </a:extLst>
          </p:cNvPr>
          <p:cNvSpPr>
            <a:spLocks noGrp="1"/>
          </p:cNvSpPr>
          <p:nvPr>
            <p:ph type="subTitle" idx="4"/>
          </p:nvPr>
        </p:nvSpPr>
        <p:spPr/>
        <p:txBody>
          <a:bodyPr/>
          <a:lstStyle/>
          <a:p>
            <a:r>
              <a:rPr lang="en-US">
                <a:latin typeface="Nunito Sans Black"/>
              </a:rPr>
              <a:t>Scenario</a:t>
            </a:r>
            <a:endParaRPr lang="en-GB">
              <a:latin typeface="Nunito Sans Black"/>
            </a:endParaRPr>
          </a:p>
        </p:txBody>
      </p:sp>
      <p:sp>
        <p:nvSpPr>
          <p:cNvPr id="3" name="TextBox 2">
            <a:extLst>
              <a:ext uri="{FF2B5EF4-FFF2-40B4-BE49-F238E27FC236}">
                <a16:creationId xmlns:a16="http://schemas.microsoft.com/office/drawing/2014/main" id="{7E8CB208-A431-8C4B-E7D6-42158EEE00EA}"/>
              </a:ext>
            </a:extLst>
          </p:cNvPr>
          <p:cNvSpPr txBox="1"/>
          <p:nvPr/>
        </p:nvSpPr>
        <p:spPr>
          <a:xfrm>
            <a:off x="523874" y="1219200"/>
            <a:ext cx="11287125" cy="2062103"/>
          </a:xfrm>
          <a:prstGeom prst="rect">
            <a:avLst/>
          </a:prstGeom>
          <a:noFill/>
        </p:spPr>
        <p:txBody>
          <a:bodyPr wrap="square" lIns="91440" tIns="45720" rIns="91440" bIns="45720" rtlCol="0" anchor="t">
            <a:spAutoFit/>
          </a:bodyPr>
          <a:lstStyle/>
          <a:p>
            <a:r>
              <a:rPr lang="en-US" sz="3200" b="1">
                <a:solidFill>
                  <a:schemeClr val="bg1"/>
                </a:solidFill>
              </a:rPr>
              <a:t>A Unit Member, with a serious bee allergy, has lost their EpiPen, during the Opening Ceremony.</a:t>
            </a:r>
          </a:p>
          <a:p>
            <a:endParaRPr lang="en-US" sz="3200" b="1">
              <a:solidFill>
                <a:schemeClr val="bg1"/>
              </a:solidFill>
            </a:endParaRPr>
          </a:p>
          <a:p>
            <a:r>
              <a:rPr lang="en-US" sz="3200" b="1">
                <a:solidFill>
                  <a:schemeClr val="bg1"/>
                </a:solidFill>
              </a:rPr>
              <a:t>What do you do?</a:t>
            </a:r>
          </a:p>
        </p:txBody>
      </p:sp>
    </p:spTree>
    <p:extLst>
      <p:ext uri="{BB962C8B-B14F-4D97-AF65-F5344CB8AC3E}">
        <p14:creationId xmlns:p14="http://schemas.microsoft.com/office/powerpoint/2010/main" val="227726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1C56-26D8-A3F7-637E-0C4547DEA360}"/>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BD3BF646-8422-7C50-2781-65933B050060}"/>
              </a:ext>
            </a:extLst>
          </p:cNvPr>
          <p:cNvSpPr>
            <a:spLocks noGrp="1"/>
          </p:cNvSpPr>
          <p:nvPr>
            <p:ph type="subTitle" idx="4"/>
          </p:nvPr>
        </p:nvSpPr>
        <p:spPr/>
        <p:txBody>
          <a:bodyPr/>
          <a:lstStyle/>
          <a:p>
            <a:r>
              <a:rPr lang="en-US">
                <a:latin typeface="Nunito Sans Black"/>
              </a:rPr>
              <a:t>Scenario</a:t>
            </a:r>
            <a:endParaRPr lang="en-GB">
              <a:latin typeface="Nunito Sans Black"/>
            </a:endParaRPr>
          </a:p>
        </p:txBody>
      </p:sp>
      <p:sp>
        <p:nvSpPr>
          <p:cNvPr id="3" name="TextBox 2">
            <a:extLst>
              <a:ext uri="{FF2B5EF4-FFF2-40B4-BE49-F238E27FC236}">
                <a16:creationId xmlns:a16="http://schemas.microsoft.com/office/drawing/2014/main" id="{BBFA9AD1-DF75-DEF9-7E32-AC1CEB668A1A}"/>
              </a:ext>
            </a:extLst>
          </p:cNvPr>
          <p:cNvSpPr txBox="1"/>
          <p:nvPr/>
        </p:nvSpPr>
        <p:spPr>
          <a:xfrm>
            <a:off x="523874" y="1219200"/>
            <a:ext cx="11287125" cy="2062103"/>
          </a:xfrm>
          <a:prstGeom prst="rect">
            <a:avLst/>
          </a:prstGeom>
          <a:noFill/>
        </p:spPr>
        <p:txBody>
          <a:bodyPr wrap="square" lIns="91440" tIns="45720" rIns="91440" bIns="45720" rtlCol="0" anchor="t">
            <a:spAutoFit/>
          </a:bodyPr>
          <a:lstStyle/>
          <a:p>
            <a:r>
              <a:rPr lang="en-US" sz="3200" b="1">
                <a:solidFill>
                  <a:schemeClr val="bg1"/>
                </a:solidFill>
              </a:rPr>
              <a:t>A Guardian discloses that their Unit Member, has ADHD and a medication regiment. </a:t>
            </a:r>
          </a:p>
          <a:p>
            <a:endParaRPr lang="en-US" sz="3200" b="1">
              <a:solidFill>
                <a:schemeClr val="bg1"/>
              </a:solidFill>
            </a:endParaRPr>
          </a:p>
          <a:p>
            <a:r>
              <a:rPr lang="en-US" sz="3200" b="1">
                <a:solidFill>
                  <a:schemeClr val="bg1"/>
                </a:solidFill>
              </a:rPr>
              <a:t>What do you do?</a:t>
            </a:r>
          </a:p>
        </p:txBody>
      </p:sp>
    </p:spTree>
    <p:extLst>
      <p:ext uri="{BB962C8B-B14F-4D97-AF65-F5344CB8AC3E}">
        <p14:creationId xmlns:p14="http://schemas.microsoft.com/office/powerpoint/2010/main" val="2927264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EEC85-BB6C-853E-0904-C02C85444FE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D7C49EEB-21BE-A5A1-6D6E-C09C704084B8}"/>
              </a:ext>
            </a:extLst>
          </p:cNvPr>
          <p:cNvSpPr>
            <a:spLocks noGrp="1"/>
          </p:cNvSpPr>
          <p:nvPr>
            <p:ph type="subTitle" idx="4"/>
          </p:nvPr>
        </p:nvSpPr>
        <p:spPr/>
        <p:txBody>
          <a:bodyPr/>
          <a:lstStyle/>
          <a:p>
            <a:r>
              <a:rPr lang="en-US">
                <a:latin typeface="Nunito Sans Black"/>
              </a:rPr>
              <a:t>Scenario</a:t>
            </a:r>
            <a:endParaRPr lang="en-GB">
              <a:latin typeface="Nunito Sans Black"/>
            </a:endParaRPr>
          </a:p>
        </p:txBody>
      </p:sp>
      <p:sp>
        <p:nvSpPr>
          <p:cNvPr id="3" name="TextBox 2">
            <a:extLst>
              <a:ext uri="{FF2B5EF4-FFF2-40B4-BE49-F238E27FC236}">
                <a16:creationId xmlns:a16="http://schemas.microsoft.com/office/drawing/2014/main" id="{8EC22557-BB99-C8D9-12DA-04D4FC826954}"/>
              </a:ext>
            </a:extLst>
          </p:cNvPr>
          <p:cNvSpPr txBox="1"/>
          <p:nvPr/>
        </p:nvSpPr>
        <p:spPr>
          <a:xfrm>
            <a:off x="606170" y="1255776"/>
            <a:ext cx="11287125" cy="3539430"/>
          </a:xfrm>
          <a:prstGeom prst="rect">
            <a:avLst/>
          </a:prstGeom>
          <a:noFill/>
        </p:spPr>
        <p:txBody>
          <a:bodyPr wrap="square" lIns="91440" tIns="45720" rIns="91440" bIns="45720" rtlCol="0" anchor="t">
            <a:spAutoFit/>
          </a:bodyPr>
          <a:lstStyle/>
          <a:p>
            <a:r>
              <a:rPr lang="en-US" sz="3200" b="1">
                <a:solidFill>
                  <a:schemeClr val="bg1"/>
                </a:solidFill>
              </a:rPr>
              <a:t>During your final prep camp, a Unit Member, becomes withdrawn and self isolates.</a:t>
            </a:r>
          </a:p>
          <a:p>
            <a:endParaRPr lang="en-US" sz="3200" b="1">
              <a:solidFill>
                <a:schemeClr val="bg1"/>
              </a:solidFill>
            </a:endParaRPr>
          </a:p>
          <a:p>
            <a:r>
              <a:rPr lang="en-US" sz="3200" b="1">
                <a:solidFill>
                  <a:schemeClr val="bg1"/>
                </a:solidFill>
              </a:rPr>
              <a:t>You speak to the Parents, and they disclose a known condition for the first time.</a:t>
            </a:r>
          </a:p>
          <a:p>
            <a:endParaRPr lang="en-US" sz="3200" b="1">
              <a:solidFill>
                <a:schemeClr val="bg1"/>
              </a:solidFill>
            </a:endParaRPr>
          </a:p>
          <a:p>
            <a:r>
              <a:rPr lang="en-US" sz="3200" b="1">
                <a:solidFill>
                  <a:schemeClr val="bg1"/>
                </a:solidFill>
              </a:rPr>
              <a:t>What do you do?</a:t>
            </a:r>
          </a:p>
        </p:txBody>
      </p:sp>
    </p:spTree>
    <p:extLst>
      <p:ext uri="{BB962C8B-B14F-4D97-AF65-F5344CB8AC3E}">
        <p14:creationId xmlns:p14="http://schemas.microsoft.com/office/powerpoint/2010/main" val="93020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35967-FC63-02CC-425F-747015B7E1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89F39E-A9AE-4207-0BC0-335E78BF603B}"/>
              </a:ext>
            </a:extLst>
          </p:cNvPr>
          <p:cNvSpPr>
            <a:spLocks noGrp="1"/>
          </p:cNvSpPr>
          <p:nvPr>
            <p:ph type="body" sz="quarter" idx="13"/>
          </p:nvPr>
        </p:nvSpPr>
        <p:spPr/>
        <p:txBody>
          <a:bodyPr>
            <a:normAutofit fontScale="62500" lnSpcReduction="20000"/>
          </a:bodyPr>
          <a:lstStyle/>
          <a:p>
            <a:r>
              <a:rPr lang="en-US"/>
              <a:t>We will support every young person to attend, as long as it’s safe to do so. </a:t>
            </a:r>
          </a:p>
          <a:p>
            <a:endParaRPr lang="en-US"/>
          </a:p>
          <a:p>
            <a:r>
              <a:rPr lang="en-US"/>
              <a:t>Please be honest with us. We need a realistic picture of the young people attending.</a:t>
            </a:r>
            <a:endParaRPr lang="en-GB"/>
          </a:p>
          <a:p>
            <a:endParaRPr lang="en-GB"/>
          </a:p>
        </p:txBody>
      </p:sp>
    </p:spTree>
    <p:extLst>
      <p:ext uri="{BB962C8B-B14F-4D97-AF65-F5344CB8AC3E}">
        <p14:creationId xmlns:p14="http://schemas.microsoft.com/office/powerpoint/2010/main" val="353666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C1C36-3C96-AF23-71D1-F7EB053BE2E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FC2CC232-DD4E-AADF-15F1-6F2536788437}"/>
              </a:ext>
            </a:extLst>
          </p:cNvPr>
          <p:cNvSpPr>
            <a:spLocks noGrp="1"/>
          </p:cNvSpPr>
          <p:nvPr>
            <p:ph type="subTitle" idx="4"/>
          </p:nvPr>
        </p:nvSpPr>
        <p:spPr/>
        <p:txBody>
          <a:bodyPr/>
          <a:lstStyle/>
          <a:p>
            <a:r>
              <a:rPr lang="en-US"/>
              <a:t>Questions – Use the Padlet</a:t>
            </a:r>
            <a:endParaRPr lang="en-GB"/>
          </a:p>
        </p:txBody>
      </p:sp>
      <p:pic>
        <p:nvPicPr>
          <p:cNvPr id="3" name="Picture 2" descr="qr_code 1.png">
            <a:extLst>
              <a:ext uri="{FF2B5EF4-FFF2-40B4-BE49-F238E27FC236}">
                <a16:creationId xmlns:a16="http://schemas.microsoft.com/office/drawing/2014/main" id="{85DAC7F8-07F7-83D7-1917-AA557134180A}"/>
              </a:ext>
            </a:extLst>
          </p:cNvPr>
          <p:cNvPicPr>
            <a:picLocks noChangeAspect="1"/>
          </p:cNvPicPr>
          <p:nvPr/>
        </p:nvPicPr>
        <p:blipFill>
          <a:blip r:embed="rId2"/>
          <a:stretch>
            <a:fillRect/>
          </a:stretch>
        </p:blipFill>
        <p:spPr>
          <a:xfrm>
            <a:off x="3522726" y="857250"/>
            <a:ext cx="5143500" cy="5143500"/>
          </a:xfrm>
          <a:prstGeom prst="rect">
            <a:avLst/>
          </a:prstGeom>
        </p:spPr>
      </p:pic>
    </p:spTree>
    <p:extLst>
      <p:ext uri="{BB962C8B-B14F-4D97-AF65-F5344CB8AC3E}">
        <p14:creationId xmlns:p14="http://schemas.microsoft.com/office/powerpoint/2010/main" val="47955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0DFE2-A5ED-F35D-D295-6E31996F5F1F}"/>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0AF639E4-1FB6-09A2-C097-D87BCCAB3C03}"/>
              </a:ext>
            </a:extLst>
          </p:cNvPr>
          <p:cNvSpPr>
            <a:spLocks noGrp="1"/>
          </p:cNvSpPr>
          <p:nvPr>
            <p:ph type="subTitle" idx="4"/>
          </p:nvPr>
        </p:nvSpPr>
        <p:spPr/>
        <p:txBody>
          <a:bodyPr/>
          <a:lstStyle/>
          <a:p>
            <a:r>
              <a:rPr lang="en-US"/>
              <a:t>Questions – Use the Padlet</a:t>
            </a:r>
            <a:endParaRPr lang="en-GB"/>
          </a:p>
        </p:txBody>
      </p:sp>
      <p:pic>
        <p:nvPicPr>
          <p:cNvPr id="3" name="Picture 2" descr="qr_code 1.png">
            <a:extLst>
              <a:ext uri="{FF2B5EF4-FFF2-40B4-BE49-F238E27FC236}">
                <a16:creationId xmlns:a16="http://schemas.microsoft.com/office/drawing/2014/main" id="{C1155BCD-B234-AC2C-791B-5E55DFF567D8}"/>
              </a:ext>
            </a:extLst>
          </p:cNvPr>
          <p:cNvPicPr>
            <a:picLocks noChangeAspect="1"/>
          </p:cNvPicPr>
          <p:nvPr/>
        </p:nvPicPr>
        <p:blipFill>
          <a:blip r:embed="rId2"/>
          <a:stretch>
            <a:fillRect/>
          </a:stretch>
        </p:blipFill>
        <p:spPr>
          <a:xfrm>
            <a:off x="3522726" y="857250"/>
            <a:ext cx="5143500" cy="5143500"/>
          </a:xfrm>
          <a:prstGeom prst="rect">
            <a:avLst/>
          </a:prstGeom>
        </p:spPr>
      </p:pic>
    </p:spTree>
    <p:extLst>
      <p:ext uri="{BB962C8B-B14F-4D97-AF65-F5344CB8AC3E}">
        <p14:creationId xmlns:p14="http://schemas.microsoft.com/office/powerpoint/2010/main" val="427760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49E3-EC84-09C1-02A9-F4886D4808B6}"/>
              </a:ext>
            </a:extLst>
          </p:cNvPr>
          <p:cNvSpPr>
            <a:spLocks noGrp="1"/>
          </p:cNvSpPr>
          <p:nvPr>
            <p:ph type="ctrTitle"/>
          </p:nvPr>
        </p:nvSpPr>
        <p:spPr/>
        <p:txBody>
          <a:bodyPr/>
          <a:lstStyle/>
          <a:p>
            <a:r>
              <a:rPr lang="en-US"/>
              <a:t>Recap</a:t>
            </a:r>
            <a:endParaRPr lang="en-GB"/>
          </a:p>
        </p:txBody>
      </p:sp>
      <p:sp>
        <p:nvSpPr>
          <p:cNvPr id="4" name="Subtitle 3">
            <a:extLst>
              <a:ext uri="{FF2B5EF4-FFF2-40B4-BE49-F238E27FC236}">
                <a16:creationId xmlns:a16="http://schemas.microsoft.com/office/drawing/2014/main" id="{95BBFE89-F7AC-66FF-AE2D-8779509E0CBA}"/>
              </a:ext>
            </a:extLst>
          </p:cNvPr>
          <p:cNvSpPr>
            <a:spLocks noGrp="1"/>
          </p:cNvSpPr>
          <p:nvPr>
            <p:ph type="subTitle" idx="4"/>
          </p:nvPr>
        </p:nvSpPr>
        <p:spPr/>
        <p:txBody>
          <a:bodyPr/>
          <a:lstStyle/>
          <a:p>
            <a:r>
              <a:rPr lang="en-US"/>
              <a:t>What has already been shared? </a:t>
            </a:r>
            <a:endParaRPr lang="en-GB"/>
          </a:p>
        </p:txBody>
      </p:sp>
      <p:sp>
        <p:nvSpPr>
          <p:cNvPr id="5" name="TextBox 4">
            <a:extLst>
              <a:ext uri="{FF2B5EF4-FFF2-40B4-BE49-F238E27FC236}">
                <a16:creationId xmlns:a16="http://schemas.microsoft.com/office/drawing/2014/main" id="{2E70F0E3-6507-FDAE-1E2F-3249007CE16A}"/>
              </a:ext>
            </a:extLst>
          </p:cNvPr>
          <p:cNvSpPr txBox="1"/>
          <p:nvPr/>
        </p:nvSpPr>
        <p:spPr>
          <a:xfrm>
            <a:off x="768096" y="1600200"/>
            <a:ext cx="10305288" cy="3477875"/>
          </a:xfrm>
          <a:prstGeom prst="rect">
            <a:avLst/>
          </a:prstGeom>
          <a:noFill/>
        </p:spPr>
        <p:txBody>
          <a:bodyPr wrap="square" rtlCol="0">
            <a:spAutoFit/>
          </a:bodyPr>
          <a:lstStyle/>
          <a:p>
            <a:pPr marL="296550" indent="-285750">
              <a:buFont typeface="Arial" panose="020B0604020202020204" pitchFamily="34" charset="0"/>
              <a:buChar char="•"/>
            </a:pPr>
            <a:r>
              <a:rPr lang="en-US" sz="2000"/>
              <a:t>Map of Me  - CST Unit Support </a:t>
            </a:r>
          </a:p>
          <a:p>
            <a:pPr marL="10800"/>
            <a:endParaRPr lang="en-US" sz="2000"/>
          </a:p>
          <a:p>
            <a:pPr marL="296550" indent="-285750">
              <a:buFont typeface="Arial" panose="020B0604020202020204" pitchFamily="34" charset="0"/>
              <a:buChar char="•"/>
            </a:pPr>
            <a:r>
              <a:rPr lang="en-US" sz="2000"/>
              <a:t>Individual Support Plans – CST Unit Support </a:t>
            </a:r>
          </a:p>
          <a:p>
            <a:pPr marL="10800"/>
            <a:endParaRPr lang="en-US" sz="2000"/>
          </a:p>
          <a:p>
            <a:pPr marL="296550" indent="-285750">
              <a:buFont typeface="Arial" panose="020B0604020202020204" pitchFamily="34" charset="0"/>
              <a:buChar char="•"/>
            </a:pPr>
            <a:r>
              <a:rPr lang="en-US" sz="2000"/>
              <a:t>Code of Conduct – Safe Scouting</a:t>
            </a:r>
          </a:p>
          <a:p>
            <a:pPr marL="296550" indent="-285750">
              <a:buFont typeface="Arial" panose="020B0604020202020204" pitchFamily="34" charset="0"/>
              <a:buChar char="•"/>
            </a:pPr>
            <a:endParaRPr lang="en-US" sz="2000"/>
          </a:p>
          <a:p>
            <a:pPr marL="296550" indent="-285750">
              <a:buFont typeface="Arial" panose="020B0604020202020204" pitchFamily="34" charset="0"/>
              <a:buChar char="•"/>
            </a:pPr>
            <a:r>
              <a:rPr lang="en-US" sz="2000"/>
              <a:t>Risk Assessment Template – UL Hub</a:t>
            </a:r>
          </a:p>
          <a:p>
            <a:pPr marL="296550" indent="-285750">
              <a:buFont typeface="Arial" panose="020B0604020202020204" pitchFamily="34" charset="0"/>
              <a:buChar char="•"/>
            </a:pPr>
            <a:endParaRPr lang="en-US" sz="2000"/>
          </a:p>
          <a:p>
            <a:pPr marL="296550" indent="-285750">
              <a:buFont typeface="Arial" panose="020B0604020202020204" pitchFamily="34" charset="0"/>
              <a:buChar char="•"/>
            </a:pPr>
            <a:r>
              <a:rPr lang="en-US" sz="2000"/>
              <a:t>Zendesk – UK Contingent Support</a:t>
            </a:r>
          </a:p>
          <a:p>
            <a:pPr marL="296550" indent="-285750">
              <a:buFont typeface="Arial" panose="020B0604020202020204" pitchFamily="34" charset="0"/>
              <a:buChar char="•"/>
            </a:pPr>
            <a:endParaRPr lang="en-US" sz="2000"/>
          </a:p>
          <a:p>
            <a:pPr marL="296550" indent="-285750">
              <a:buFont typeface="Arial" panose="020B0604020202020204" pitchFamily="34" charset="0"/>
              <a:buChar char="•"/>
            </a:pPr>
            <a:endParaRPr lang="en-US" sz="2000"/>
          </a:p>
        </p:txBody>
      </p:sp>
    </p:spTree>
    <p:extLst>
      <p:ext uri="{BB962C8B-B14F-4D97-AF65-F5344CB8AC3E}">
        <p14:creationId xmlns:p14="http://schemas.microsoft.com/office/powerpoint/2010/main" val="157911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CF5FF-2D01-FD00-159F-A64E11C63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F180-CDEC-5194-2778-43016D3DB7BE}"/>
              </a:ext>
            </a:extLst>
          </p:cNvPr>
          <p:cNvSpPr>
            <a:spLocks noGrp="1"/>
          </p:cNvSpPr>
          <p:nvPr>
            <p:ph type="ctrTitle"/>
          </p:nvPr>
        </p:nvSpPr>
        <p:spPr>
          <a:xfrm>
            <a:off x="345675" y="317221"/>
            <a:ext cx="5750325" cy="207749"/>
          </a:xfrm>
        </p:spPr>
        <p:txBody>
          <a:bodyPr/>
          <a:lstStyle/>
          <a:p>
            <a:r>
              <a:rPr lang="en-US"/>
              <a:t>Coming up</a:t>
            </a:r>
            <a:endParaRPr lang="en-GB"/>
          </a:p>
        </p:txBody>
      </p:sp>
      <p:sp>
        <p:nvSpPr>
          <p:cNvPr id="3" name="Text Placeholder 2">
            <a:extLst>
              <a:ext uri="{FF2B5EF4-FFF2-40B4-BE49-F238E27FC236}">
                <a16:creationId xmlns:a16="http://schemas.microsoft.com/office/drawing/2014/main" id="{623B306A-8CA3-F72C-DD13-5349E27A4D6C}"/>
              </a:ext>
            </a:extLst>
          </p:cNvPr>
          <p:cNvSpPr>
            <a:spLocks noGrp="1"/>
          </p:cNvSpPr>
          <p:nvPr>
            <p:ph type="body" sz="quarter" idx="14"/>
          </p:nvPr>
        </p:nvSpPr>
        <p:spPr>
          <a:xfrm>
            <a:off x="5119816" y="1964270"/>
            <a:ext cx="6153444" cy="1742785"/>
          </a:xfrm>
        </p:spPr>
        <p:txBody>
          <a:bodyPr/>
          <a:lstStyle/>
          <a:p>
            <a:r>
              <a:rPr lang="en-US"/>
              <a:t>Brook ‘Healthy Relationship’ Train the Trainer Session - Unit Leader Conference 2 – minimum 2 required</a:t>
            </a:r>
          </a:p>
          <a:p>
            <a:endParaRPr lang="en-US"/>
          </a:p>
          <a:p>
            <a:r>
              <a:rPr lang="en-US"/>
              <a:t>Further Safe Scouting sessions</a:t>
            </a:r>
          </a:p>
        </p:txBody>
      </p:sp>
    </p:spTree>
    <p:extLst>
      <p:ext uri="{BB962C8B-B14F-4D97-AF65-F5344CB8AC3E}">
        <p14:creationId xmlns:p14="http://schemas.microsoft.com/office/powerpoint/2010/main" val="110968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644AF3-4FEF-A858-D336-2B217343E7A4}"/>
              </a:ext>
            </a:extLst>
          </p:cNvPr>
          <p:cNvSpPr>
            <a:spLocks noGrp="1"/>
          </p:cNvSpPr>
          <p:nvPr>
            <p:ph type="body" sz="quarter" idx="13"/>
          </p:nvPr>
        </p:nvSpPr>
        <p:spPr/>
        <p:txBody>
          <a:bodyPr>
            <a:normAutofit fontScale="62500" lnSpcReduction="20000"/>
          </a:bodyPr>
          <a:lstStyle/>
          <a:p>
            <a:r>
              <a:rPr lang="en-US"/>
              <a:t>We will support every young person to attend, as long as it’s safe to do so. </a:t>
            </a:r>
          </a:p>
          <a:p>
            <a:endParaRPr lang="en-US"/>
          </a:p>
          <a:p>
            <a:r>
              <a:rPr lang="en-US"/>
              <a:t>Please be honest with us. We need a realistic picture of the young people attending.</a:t>
            </a:r>
            <a:endParaRPr lang="en-GB"/>
          </a:p>
          <a:p>
            <a:endParaRPr lang="en-GB"/>
          </a:p>
        </p:txBody>
      </p:sp>
    </p:spTree>
    <p:extLst>
      <p:ext uri="{BB962C8B-B14F-4D97-AF65-F5344CB8AC3E}">
        <p14:creationId xmlns:p14="http://schemas.microsoft.com/office/powerpoint/2010/main" val="206355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A0B96-835C-DA8E-4316-9603EC631E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16F294-D54D-1F71-9B31-0419CD1E10E4}"/>
              </a:ext>
            </a:extLst>
          </p:cNvPr>
          <p:cNvSpPr>
            <a:spLocks noGrp="1"/>
          </p:cNvSpPr>
          <p:nvPr>
            <p:ph type="ctrTitle"/>
          </p:nvPr>
        </p:nvSpPr>
        <p:spPr/>
        <p:txBody>
          <a:bodyPr/>
          <a:lstStyle/>
          <a:p>
            <a:r>
              <a:rPr lang="en-US"/>
              <a:t>WSJ 2027 Approach</a:t>
            </a:r>
            <a:endParaRPr lang="en-GB"/>
          </a:p>
        </p:txBody>
      </p:sp>
      <p:sp>
        <p:nvSpPr>
          <p:cNvPr id="4" name="Subtitle 3">
            <a:extLst>
              <a:ext uri="{FF2B5EF4-FFF2-40B4-BE49-F238E27FC236}">
                <a16:creationId xmlns:a16="http://schemas.microsoft.com/office/drawing/2014/main" id="{79178899-0FBA-2004-94AD-2A1FBC9AD6F9}"/>
              </a:ext>
            </a:extLst>
          </p:cNvPr>
          <p:cNvSpPr>
            <a:spLocks noGrp="1"/>
          </p:cNvSpPr>
          <p:nvPr>
            <p:ph type="subTitle" idx="4"/>
          </p:nvPr>
        </p:nvSpPr>
        <p:spPr/>
        <p:txBody>
          <a:bodyPr/>
          <a:lstStyle/>
          <a:p>
            <a:endParaRPr lang="en-GB"/>
          </a:p>
        </p:txBody>
      </p:sp>
      <p:sp>
        <p:nvSpPr>
          <p:cNvPr id="5" name="Text Placeholder 4">
            <a:extLst>
              <a:ext uri="{FF2B5EF4-FFF2-40B4-BE49-F238E27FC236}">
                <a16:creationId xmlns:a16="http://schemas.microsoft.com/office/drawing/2014/main" id="{B734CC40-48CB-A2E4-636C-4E85CFF8699B}"/>
              </a:ext>
            </a:extLst>
          </p:cNvPr>
          <p:cNvSpPr>
            <a:spLocks noGrp="1"/>
          </p:cNvSpPr>
          <p:nvPr>
            <p:ph type="body" sz="quarter" idx="10"/>
          </p:nvPr>
        </p:nvSpPr>
        <p:spPr>
          <a:xfrm>
            <a:off x="345675" y="1620000"/>
            <a:ext cx="10480821" cy="4502943"/>
          </a:xfrm>
        </p:spPr>
        <p:txBody>
          <a:bodyPr vert="horz" lIns="0" tIns="0" rIns="0" bIns="0" rtlCol="0" anchor="t">
            <a:noAutofit/>
          </a:bodyPr>
          <a:lstStyle/>
          <a:p>
            <a:r>
              <a:rPr lang="en-US" b="1"/>
              <a:t>All</a:t>
            </a:r>
            <a:r>
              <a:rPr lang="en-US"/>
              <a:t> Contingent Members will complete a Health and Wellbeing Questionnaire:</a:t>
            </a:r>
          </a:p>
          <a:p>
            <a:pPr marL="2000250" lvl="5" indent="-285750">
              <a:buFont typeface="Arial" panose="020B0604020202020204" pitchFamily="34" charset="0"/>
              <a:buChar char="•"/>
            </a:pPr>
            <a:r>
              <a:rPr lang="en-US"/>
              <a:t>Young People, </a:t>
            </a:r>
          </a:p>
          <a:p>
            <a:pPr marL="2000250" lvl="5" indent="-285750">
              <a:buFont typeface="Arial" panose="020B0604020202020204" pitchFamily="34" charset="0"/>
              <a:buChar char="•"/>
            </a:pPr>
            <a:r>
              <a:rPr lang="en-US"/>
              <a:t>IST, </a:t>
            </a:r>
          </a:p>
          <a:p>
            <a:pPr marL="2000250" lvl="5" indent="-285750">
              <a:buFont typeface="Arial" panose="020B0604020202020204" pitchFamily="34" charset="0"/>
              <a:buChar char="•"/>
            </a:pPr>
            <a:r>
              <a:rPr lang="en-US"/>
              <a:t>Unit Leaders</a:t>
            </a:r>
          </a:p>
          <a:p>
            <a:pPr marL="2000250" lvl="5" indent="-285750">
              <a:buFont typeface="Arial" panose="020B0604020202020204" pitchFamily="34" charset="0"/>
              <a:buChar char="•"/>
            </a:pPr>
            <a:r>
              <a:rPr lang="en-US"/>
              <a:t>Contingent Leadership and Support Team</a:t>
            </a:r>
          </a:p>
          <a:p>
            <a:endParaRPr lang="en-US"/>
          </a:p>
          <a:p>
            <a:r>
              <a:rPr lang="en-US"/>
              <a:t>This will be done electronically and will capture everyone’s Initial Wellbeing Data. </a:t>
            </a:r>
          </a:p>
          <a:p>
            <a:endParaRPr lang="en-US"/>
          </a:p>
          <a:p>
            <a:r>
              <a:rPr lang="en-US"/>
              <a:t>Including any: </a:t>
            </a:r>
          </a:p>
          <a:p>
            <a:pPr marL="2000250" lvl="5" indent="-285750">
              <a:buFont typeface="Arial" panose="020B0604020202020204" pitchFamily="34" charset="0"/>
              <a:buChar char="•"/>
            </a:pPr>
            <a:r>
              <a:rPr lang="en-US"/>
              <a:t>Educational, health and care plan (EHCP), </a:t>
            </a:r>
          </a:p>
          <a:p>
            <a:pPr marL="2000250" lvl="5" indent="-285750">
              <a:buFont typeface="Arial" panose="020B0604020202020204" pitchFamily="34" charset="0"/>
              <a:buChar char="•"/>
            </a:pPr>
            <a:r>
              <a:rPr lang="en-US"/>
              <a:t>Personal Emergency Evacuation Plan (PEEP), </a:t>
            </a:r>
          </a:p>
          <a:p>
            <a:pPr marL="2000250" lvl="5" indent="-285750">
              <a:buFont typeface="Arial" panose="020B0604020202020204" pitchFamily="34" charset="0"/>
              <a:buChar char="•"/>
            </a:pPr>
            <a:r>
              <a:rPr lang="en-US"/>
              <a:t>or other medical letters. </a:t>
            </a:r>
          </a:p>
          <a:p>
            <a:endParaRPr lang="en-US"/>
          </a:p>
          <a:p>
            <a:endParaRPr lang="en-US"/>
          </a:p>
          <a:p>
            <a:endParaRPr lang="en-US"/>
          </a:p>
          <a:p>
            <a:endParaRPr lang="en-US"/>
          </a:p>
        </p:txBody>
      </p:sp>
    </p:spTree>
    <p:extLst>
      <p:ext uri="{BB962C8B-B14F-4D97-AF65-F5344CB8AC3E}">
        <p14:creationId xmlns:p14="http://schemas.microsoft.com/office/powerpoint/2010/main" val="118443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D48A90-599A-4A01-4903-4DC7B496256B}"/>
              </a:ext>
            </a:extLst>
          </p:cNvPr>
          <p:cNvSpPr>
            <a:spLocks noGrp="1"/>
          </p:cNvSpPr>
          <p:nvPr>
            <p:ph type="body" sz="quarter" idx="13"/>
          </p:nvPr>
        </p:nvSpPr>
        <p:spPr/>
        <p:txBody>
          <a:bodyPr/>
          <a:lstStyle/>
          <a:p>
            <a:r>
              <a:rPr lang="en-US"/>
              <a:t>Terms &amp; Conditions </a:t>
            </a:r>
            <a:endParaRPr lang="en-GB"/>
          </a:p>
        </p:txBody>
      </p:sp>
      <p:sp>
        <p:nvSpPr>
          <p:cNvPr id="4" name="TextBox 3">
            <a:extLst>
              <a:ext uri="{FF2B5EF4-FFF2-40B4-BE49-F238E27FC236}">
                <a16:creationId xmlns:a16="http://schemas.microsoft.com/office/drawing/2014/main" id="{9BD1BEF5-45CC-C296-8503-92A6B1D64BC3}"/>
              </a:ext>
            </a:extLst>
          </p:cNvPr>
          <p:cNvSpPr txBox="1"/>
          <p:nvPr/>
        </p:nvSpPr>
        <p:spPr>
          <a:xfrm>
            <a:off x="5806438" y="1463040"/>
            <a:ext cx="6215567" cy="4978286"/>
          </a:xfrm>
          <a:prstGeom prst="rect">
            <a:avLst/>
          </a:prstGeom>
          <a:noFill/>
        </p:spPr>
        <p:txBody>
          <a:bodyPr wrap="square" rtlCol="0">
            <a:spAutoFit/>
          </a:bodyPr>
          <a:lstStyle/>
          <a:p>
            <a:pPr fontAlgn="base"/>
            <a:r>
              <a:rPr lang="en-US" sz="1600"/>
              <a:t>It is critically important that (everyone) Parents/Careers/Guardians understand that they have singed Terms and Conditions. </a:t>
            </a:r>
          </a:p>
          <a:p>
            <a:pPr fontAlgn="base"/>
            <a:endParaRPr lang="en-US"/>
          </a:p>
          <a:p>
            <a:pPr fontAlgn="base"/>
            <a:r>
              <a:rPr lang="en-US" sz="1600" i="1"/>
              <a:t>You have completed the application form and provided information to the </a:t>
            </a:r>
            <a:r>
              <a:rPr lang="en-US" sz="1600" i="1" err="1"/>
              <a:t>Organiser</a:t>
            </a:r>
            <a:r>
              <a:rPr lang="en-US" sz="1600" i="1"/>
              <a:t> which is as accurate and complete as possible, and to the best of your knowledge.  </a:t>
            </a:r>
          </a:p>
          <a:p>
            <a:pPr fontAlgn="base"/>
            <a:r>
              <a:rPr lang="en-US" sz="1600" i="1"/>
              <a:t> </a:t>
            </a:r>
          </a:p>
          <a:p>
            <a:pPr fontAlgn="base"/>
            <a:r>
              <a:rPr lang="en-US" sz="1600" i="1"/>
              <a:t>You have provided up to date information relating to your health for us to make any reasonable adjustments and to obtain effective insurance in accordance with paragraph 8. This information will be passed to the Travel Provider and any applicable suppliers as may be required for the purposes of providing you with the travel services in connection with the Event.  </a:t>
            </a:r>
          </a:p>
          <a:p>
            <a:pPr fontAlgn="base"/>
            <a:r>
              <a:rPr lang="en-US" sz="1600" i="1"/>
              <a:t> </a:t>
            </a:r>
          </a:p>
          <a:p>
            <a:pPr fontAlgn="base"/>
            <a:r>
              <a:rPr lang="en-US" sz="1600" i="1"/>
              <a:t>You will let the </a:t>
            </a:r>
            <a:r>
              <a:rPr lang="en-US" sz="1600" i="1" err="1"/>
              <a:t>Organiser</a:t>
            </a:r>
            <a:r>
              <a:rPr lang="en-US" sz="1600" i="1"/>
              <a:t> know of any material changes to this information, either directly or via our registration system.  </a:t>
            </a:r>
          </a:p>
          <a:p>
            <a:r>
              <a:rPr lang="en-US" sz="1600" i="1"/>
              <a:t>You must give us complete and accurate information about yourself and your health if we </a:t>
            </a:r>
            <a:r>
              <a:rPr lang="en-US" sz="1600" i="1" err="1"/>
              <a:t>organised</a:t>
            </a:r>
            <a:r>
              <a:rPr lang="en-US" sz="1600" i="1"/>
              <a:t> group insurance on your behalf. You must tell the Lead Contact if your personal health changes before and during the Event.  </a:t>
            </a:r>
            <a:r>
              <a:rPr lang="en-US"/>
              <a:t> </a:t>
            </a:r>
            <a:endParaRPr lang="en-GB"/>
          </a:p>
        </p:txBody>
      </p:sp>
    </p:spTree>
    <p:extLst>
      <p:ext uri="{BB962C8B-B14F-4D97-AF65-F5344CB8AC3E}">
        <p14:creationId xmlns:p14="http://schemas.microsoft.com/office/powerpoint/2010/main" val="56205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34BFC-C652-40BE-EF0B-8A1CDB6221BB}"/>
              </a:ext>
            </a:extLst>
          </p:cNvPr>
          <p:cNvSpPr>
            <a:spLocks noGrp="1"/>
          </p:cNvSpPr>
          <p:nvPr>
            <p:ph type="ctrTitle"/>
          </p:nvPr>
        </p:nvSpPr>
        <p:spPr/>
        <p:txBody>
          <a:bodyPr/>
          <a:lstStyle/>
          <a:p>
            <a:r>
              <a:rPr lang="en-US"/>
              <a:t>WSJ 2027 Approach</a:t>
            </a:r>
            <a:endParaRPr lang="en-GB"/>
          </a:p>
        </p:txBody>
      </p:sp>
      <p:sp>
        <p:nvSpPr>
          <p:cNvPr id="4" name="Subtitle 3">
            <a:extLst>
              <a:ext uri="{FF2B5EF4-FFF2-40B4-BE49-F238E27FC236}">
                <a16:creationId xmlns:a16="http://schemas.microsoft.com/office/drawing/2014/main" id="{A4E5D1A4-4704-88A7-8831-25147815B1F6}"/>
              </a:ext>
            </a:extLst>
          </p:cNvPr>
          <p:cNvSpPr>
            <a:spLocks noGrp="1"/>
          </p:cNvSpPr>
          <p:nvPr>
            <p:ph type="subTitle" idx="4"/>
          </p:nvPr>
        </p:nvSpPr>
        <p:spPr/>
        <p:txBody>
          <a:bodyPr/>
          <a:lstStyle/>
          <a:p>
            <a:r>
              <a:rPr lang="en-US"/>
              <a:t>Gateways</a:t>
            </a:r>
            <a:endParaRPr lang="en-GB"/>
          </a:p>
        </p:txBody>
      </p:sp>
      <p:sp>
        <p:nvSpPr>
          <p:cNvPr id="5" name="Text Placeholder 4">
            <a:extLst>
              <a:ext uri="{FF2B5EF4-FFF2-40B4-BE49-F238E27FC236}">
                <a16:creationId xmlns:a16="http://schemas.microsoft.com/office/drawing/2014/main" id="{6CD6567A-2D3D-0A5D-A2B4-0663791953C3}"/>
              </a:ext>
            </a:extLst>
          </p:cNvPr>
          <p:cNvSpPr>
            <a:spLocks noGrp="1"/>
          </p:cNvSpPr>
          <p:nvPr>
            <p:ph type="body" sz="quarter" idx="10"/>
          </p:nvPr>
        </p:nvSpPr>
        <p:spPr>
          <a:xfrm>
            <a:off x="345675" y="1620000"/>
            <a:ext cx="5479053" cy="4502943"/>
          </a:xfrm>
        </p:spPr>
        <p:txBody>
          <a:bodyPr vert="horz" lIns="0" tIns="0" rIns="0" bIns="0" rtlCol="0" anchor="t">
            <a:noAutofit/>
          </a:bodyPr>
          <a:lstStyle/>
          <a:p>
            <a:pPr marL="132715" indent="-121920"/>
            <a:r>
              <a:rPr lang="en-US"/>
              <a:t>The UK Contingent will be using a Gateway model for Health and Wellbeing Support for all members of the Contingent.  - You have already provided us some information and this approach will build incrementally on this. </a:t>
            </a:r>
          </a:p>
          <a:p>
            <a:endParaRPr lang="en-US"/>
          </a:p>
          <a:p>
            <a:r>
              <a:rPr lang="en-US"/>
              <a:t>Each Gateway will support a different level of Additional Support Need and correspond to a greater amount of information that will be required.</a:t>
            </a:r>
          </a:p>
          <a:p>
            <a:endParaRPr lang="en-US"/>
          </a:p>
          <a:p>
            <a:r>
              <a:rPr lang="en-US"/>
              <a:t>All H&amp;WB questionnaires will be reviewed by the UK Contingent and supported accordingly. </a:t>
            </a:r>
          </a:p>
          <a:p>
            <a:endParaRPr lang="en-US"/>
          </a:p>
          <a:p>
            <a:r>
              <a:rPr lang="en-US"/>
              <a:t>The following is indicative and as an example – more information will come out shortly.  </a:t>
            </a:r>
          </a:p>
          <a:p>
            <a:endParaRPr lang="en-US"/>
          </a:p>
          <a:p>
            <a:endParaRPr lang="en-US"/>
          </a:p>
          <a:p>
            <a:endParaRPr lang="en-US"/>
          </a:p>
          <a:p>
            <a:endParaRPr lang="en-US"/>
          </a:p>
        </p:txBody>
      </p:sp>
      <p:sp>
        <p:nvSpPr>
          <p:cNvPr id="6" name="Isosceles Triangle 5">
            <a:extLst>
              <a:ext uri="{FF2B5EF4-FFF2-40B4-BE49-F238E27FC236}">
                <a16:creationId xmlns:a16="http://schemas.microsoft.com/office/drawing/2014/main" id="{4C999562-01BE-7B46-1DF2-09B5BA1851E2}"/>
              </a:ext>
            </a:extLst>
          </p:cNvPr>
          <p:cNvSpPr/>
          <p:nvPr/>
        </p:nvSpPr>
        <p:spPr>
          <a:xfrm flipH="1">
            <a:off x="5843016" y="1314115"/>
            <a:ext cx="5897880" cy="4667514"/>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create a</a:t>
            </a:r>
            <a:endParaRPr lang="en-GB"/>
          </a:p>
        </p:txBody>
      </p:sp>
      <p:cxnSp>
        <p:nvCxnSpPr>
          <p:cNvPr id="8" name="Straight Connector 7">
            <a:extLst>
              <a:ext uri="{FF2B5EF4-FFF2-40B4-BE49-F238E27FC236}">
                <a16:creationId xmlns:a16="http://schemas.microsoft.com/office/drawing/2014/main" id="{D6A13070-54F3-5862-E844-571E76C72CAC}"/>
              </a:ext>
            </a:extLst>
          </p:cNvPr>
          <p:cNvCxnSpPr>
            <a:cxnSpLocks/>
          </p:cNvCxnSpPr>
          <p:nvPr/>
        </p:nvCxnSpPr>
        <p:spPr>
          <a:xfrm>
            <a:off x="7552944" y="3326379"/>
            <a:ext cx="245973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CBBE4F4-749D-E910-3B5D-68DB0B2962AC}"/>
              </a:ext>
            </a:extLst>
          </p:cNvPr>
          <p:cNvCxnSpPr>
            <a:cxnSpLocks/>
          </p:cNvCxnSpPr>
          <p:nvPr/>
        </p:nvCxnSpPr>
        <p:spPr>
          <a:xfrm>
            <a:off x="6940296" y="4337993"/>
            <a:ext cx="370332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A0B5E3A-0B97-F3D3-90EE-0B7A089FAE8F}"/>
              </a:ext>
            </a:extLst>
          </p:cNvPr>
          <p:cNvSpPr txBox="1"/>
          <p:nvPr/>
        </p:nvSpPr>
        <p:spPr>
          <a:xfrm>
            <a:off x="7296912" y="3640638"/>
            <a:ext cx="2971800" cy="461665"/>
          </a:xfrm>
          <a:prstGeom prst="rect">
            <a:avLst/>
          </a:prstGeom>
          <a:noFill/>
        </p:spPr>
        <p:txBody>
          <a:bodyPr wrap="square" rtlCol="0">
            <a:spAutoFit/>
          </a:bodyPr>
          <a:lstStyle/>
          <a:p>
            <a:pPr algn="ctr"/>
            <a:r>
              <a:rPr lang="en-US" sz="2400" b="1"/>
              <a:t>Gateway 2 </a:t>
            </a:r>
            <a:endParaRPr lang="en-GB" sz="2400" b="1"/>
          </a:p>
        </p:txBody>
      </p:sp>
      <p:sp>
        <p:nvSpPr>
          <p:cNvPr id="12" name="TextBox 11">
            <a:extLst>
              <a:ext uri="{FF2B5EF4-FFF2-40B4-BE49-F238E27FC236}">
                <a16:creationId xmlns:a16="http://schemas.microsoft.com/office/drawing/2014/main" id="{B64825D8-F5E1-896A-0934-497B72A7AE57}"/>
              </a:ext>
            </a:extLst>
          </p:cNvPr>
          <p:cNvSpPr txBox="1"/>
          <p:nvPr/>
        </p:nvSpPr>
        <p:spPr>
          <a:xfrm>
            <a:off x="6563106" y="4786318"/>
            <a:ext cx="4439412" cy="461665"/>
          </a:xfrm>
          <a:prstGeom prst="rect">
            <a:avLst/>
          </a:prstGeom>
          <a:noFill/>
        </p:spPr>
        <p:txBody>
          <a:bodyPr wrap="square" rtlCol="0">
            <a:spAutoFit/>
          </a:bodyPr>
          <a:lstStyle/>
          <a:p>
            <a:pPr algn="ctr"/>
            <a:r>
              <a:rPr lang="en-US" sz="2400" b="1"/>
              <a:t>Gateway 1 </a:t>
            </a:r>
            <a:endParaRPr lang="en-GB" sz="2400" b="1"/>
          </a:p>
        </p:txBody>
      </p:sp>
      <p:sp>
        <p:nvSpPr>
          <p:cNvPr id="17" name="TextBox 16">
            <a:extLst>
              <a:ext uri="{FF2B5EF4-FFF2-40B4-BE49-F238E27FC236}">
                <a16:creationId xmlns:a16="http://schemas.microsoft.com/office/drawing/2014/main" id="{8DE66475-4554-79C3-5189-A5D89D683F23}"/>
              </a:ext>
            </a:extLst>
          </p:cNvPr>
          <p:cNvSpPr txBox="1"/>
          <p:nvPr/>
        </p:nvSpPr>
        <p:spPr>
          <a:xfrm>
            <a:off x="7891272" y="2578681"/>
            <a:ext cx="1801368" cy="461665"/>
          </a:xfrm>
          <a:prstGeom prst="rect">
            <a:avLst/>
          </a:prstGeom>
          <a:noFill/>
        </p:spPr>
        <p:txBody>
          <a:bodyPr wrap="square" rtlCol="0">
            <a:spAutoFit/>
          </a:bodyPr>
          <a:lstStyle/>
          <a:p>
            <a:pPr algn="ctr"/>
            <a:r>
              <a:rPr lang="en-US" sz="2400" b="1"/>
              <a:t>Gateway 3 </a:t>
            </a:r>
            <a:endParaRPr lang="en-GB" sz="2400" b="1"/>
          </a:p>
        </p:txBody>
      </p:sp>
    </p:spTree>
    <p:extLst>
      <p:ext uri="{BB962C8B-B14F-4D97-AF65-F5344CB8AC3E}">
        <p14:creationId xmlns:p14="http://schemas.microsoft.com/office/powerpoint/2010/main" val="1735137193"/>
      </p:ext>
    </p:extLst>
  </p:cSld>
  <p:clrMapOvr>
    <a:masterClrMapping/>
  </p:clrMapOvr>
</p:sld>
</file>

<file path=ppt/theme/theme1.xml><?xml version="1.0" encoding="utf-8"?>
<a:theme xmlns:a="http://schemas.openxmlformats.org/drawingml/2006/main" name="Office Theme">
  <a:themeElements>
    <a:clrScheme name="WSJ Korea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SJ25 Korea-powerpoint-template" id="{02AC4CAF-9426-E440-A08B-F23A27D0CE7F}" vid="{EFE6F48D-6D7A-8243-96B1-80110B724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0DC11F2D3EE848B69DB168E3166C1B" ma:contentTypeVersion="7" ma:contentTypeDescription="Create a new document." ma:contentTypeScope="" ma:versionID="02afab9de33c4f2d25c8e624aa75245d">
  <xsd:schema xmlns:xsd="http://www.w3.org/2001/XMLSchema" xmlns:xs="http://www.w3.org/2001/XMLSchema" xmlns:p="http://schemas.microsoft.com/office/2006/metadata/properties" xmlns:ns2="561eebc2-c9e6-49ef-bc01-fa3e83a5eacd" targetNamespace="http://schemas.microsoft.com/office/2006/metadata/properties" ma:root="true" ma:fieldsID="5e05ab8ebc5326e5f0e4791064e56020" ns2:_="">
    <xsd:import namespace="561eebc2-c9e6-49ef-bc01-fa3e83a5ea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eebc2-c9e6-49ef-bc01-fa3e83a5ea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0B8E05-3F5D-48C5-850B-B1212ECEBB93}">
  <ds:schemaRefs>
    <ds:schemaRef ds:uri="http://schemas.microsoft.com/sharepoint/v3/contenttype/forms"/>
  </ds:schemaRefs>
</ds:datastoreItem>
</file>

<file path=customXml/itemProps2.xml><?xml version="1.0" encoding="utf-8"?>
<ds:datastoreItem xmlns:ds="http://schemas.openxmlformats.org/officeDocument/2006/customXml" ds:itemID="{A3EDB28D-ABEE-40B4-B33F-6EF9E9F1A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1eebc2-c9e6-49ef-bc01-fa3e83a5e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851A09-981E-4452-8485-0311281437A7}">
  <ds:schemaRefs>
    <ds:schemaRef ds:uri="561eebc2-c9e6-49ef-bc01-fa3e83a5ea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1424</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Arboria Medium</vt:lpstr>
      <vt:lpstr>Arial</vt:lpstr>
      <vt:lpstr>Nunito Sans</vt:lpstr>
      <vt:lpstr>Nunito Sans Black</vt:lpstr>
      <vt:lpstr>Office Theme</vt:lpstr>
      <vt:lpstr>CLT – Safe Scouting  Head of International &amp; Events  CST Unit Support CST Unit Support </vt:lpstr>
      <vt:lpstr>Aims of the Session </vt:lpstr>
      <vt:lpstr>PowerPoint Presentation</vt:lpstr>
      <vt:lpstr>Recap</vt:lpstr>
      <vt:lpstr>Coming up</vt:lpstr>
      <vt:lpstr>PowerPoint Presentation</vt:lpstr>
      <vt:lpstr>WSJ 2027 Approach</vt:lpstr>
      <vt:lpstr>PowerPoint Presentation</vt:lpstr>
      <vt:lpstr>WSJ 2027 Approach</vt:lpstr>
      <vt:lpstr>WSJ 2027 Approach</vt:lpstr>
      <vt:lpstr>WSJ 2027 Approach</vt:lpstr>
      <vt:lpstr>WSJ 2027 Approach</vt:lpstr>
      <vt:lpstr>UK Scouts – Medical Panel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Dafydd Evans</cp:lastModifiedBy>
  <cp:revision>7</cp:revision>
  <dcterms:created xsi:type="dcterms:W3CDTF">2024-01-29T14:40:33Z</dcterms:created>
  <dcterms:modified xsi:type="dcterms:W3CDTF">2026-05-14T10:49:45Z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0x010100B20DC11F2D3EE848B69DB168E3166C1B</vt:lpwstr>
  </property>
  <property fmtid="{D5CDD505-2E9C-101B-9397-08002B2CF9AE}" pid="6" name="MediaServiceImageTags">
    <vt:lpwstr/>
  </property>
</Properties>
</file>