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73" r:id="rId9"/>
    <p:sldId id="270" r:id="rId10"/>
    <p:sldId id="271" r:id="rId11"/>
    <p:sldId id="265" r:id="rId12"/>
    <p:sldId id="267" r:id="rId13"/>
    <p:sldId id="269" r:id="rId14"/>
  </p:sldIdLst>
  <p:sldSz cx="12192000" cy="6858000"/>
  <p:notesSz cx="16256000" cy="9144000"/>
  <p:embeddedFontLst>
    <p:embeddedFont>
      <p:font typeface="Nunito Sans" panose="020B0604020202020204" charset="0"/>
      <p:regular r:id="rId16"/>
      <p:bold r:id="rId17"/>
      <p:italic r:id="rId18"/>
      <p:boldItalic r:id="rId19"/>
    </p:embeddedFont>
    <p:embeddedFont>
      <p:font typeface="Nunito Sans Black" panose="020B0604020202020204" charset="0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4" roundtripDataSignature="AMtx7mgWP2dCSYQ9OfDQmaiQVqnRsDad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E9A8A-B09D-4DFC-81F2-CFC90E2823CD}" v="12" dt="2026-05-06T21:47:54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16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ie Blyth" userId="S::sadie.blyth@scouts.org.uk::86789fd2-5351-42d1-93a4-c1c4747ddeee" providerId="AD" clId="Web-{D7193431-2F33-EF1F-B576-5550AADF66FC}"/>
    <pc:docChg chg="modSld">
      <pc:chgData name="Sadie Blyth" userId="S::sadie.blyth@scouts.org.uk::86789fd2-5351-42d1-93a4-c1c4747ddeee" providerId="AD" clId="Web-{D7193431-2F33-EF1F-B576-5550AADF66FC}" dt="2026-05-08T16:25:46.622" v="147"/>
      <pc:docMkLst>
        <pc:docMk/>
      </pc:docMkLst>
      <pc:sldChg chg="modNotes">
        <pc:chgData name="Sadie Blyth" userId="S::sadie.blyth@scouts.org.uk::86789fd2-5351-42d1-93a4-c1c4747ddeee" providerId="AD" clId="Web-{D7193431-2F33-EF1F-B576-5550AADF66FC}" dt="2026-05-08T16:25:46.622" v="147"/>
        <pc:sldMkLst>
          <pc:docMk/>
          <pc:sldMk cId="970199337" sldId="271"/>
        </pc:sldMkLst>
      </pc:sldChg>
      <pc:sldChg chg="modNotes">
        <pc:chgData name="Sadie Blyth" userId="S::sadie.blyth@scouts.org.uk::86789fd2-5351-42d1-93a4-c1c4747ddeee" providerId="AD" clId="Web-{D7193431-2F33-EF1F-B576-5550AADF66FC}" dt="2026-05-08T16:22:22.759" v="37"/>
        <pc:sldMkLst>
          <pc:docMk/>
          <pc:sldMk cId="2546414726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0437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9207500" y="0"/>
            <a:ext cx="7045325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7043738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 b="1">
                <a:latin typeface="Calibri"/>
                <a:ea typeface="Calibri"/>
                <a:cs typeface="Calibri"/>
                <a:sym typeface="Calibri"/>
              </a:rPr>
              <a:t>Five- minute activity</a:t>
            </a:r>
            <a:endParaRPr sz="120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One word check-in – How are you feeling today?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43" name="Google Shape;1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287019c33_0_29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alibri"/>
                <a:ea typeface="Calibri"/>
                <a:cs typeface="Calibri"/>
                <a:sym typeface="Calibri"/>
              </a:rPr>
              <a:t>15-minute activity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latin typeface="Calibri"/>
                <a:ea typeface="Calibri"/>
                <a:cs typeface="Calibri"/>
                <a:sym typeface="Calibri"/>
              </a:rPr>
              <a:t>Question to all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- What wellbeing challenges might IST volunteers experience during the Jamboree?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Discuss on individual tables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Feedback one or two from each table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f287019c3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0527D727-932A-9BC9-2908-C752D2604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>
            <a:extLst>
              <a:ext uri="{FF2B5EF4-FFF2-40B4-BE49-F238E27FC236}">
                <a16:creationId xmlns:a16="http://schemas.microsoft.com/office/drawing/2014/main" id="{32B6B52B-2C5C-0ADD-E978-BBE74DFE9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 b="1">
                <a:latin typeface="Calibri"/>
                <a:ea typeface="Calibri"/>
                <a:cs typeface="Calibri"/>
                <a:sym typeface="Calibri"/>
              </a:rPr>
              <a:t>Five- minute activity</a:t>
            </a:r>
            <a:endParaRPr sz="120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Clr>
                <a:schemeClr val="dk1"/>
              </a:buClr>
            </a:pPr>
            <a:r>
              <a:rPr lang="en-GB" sz="1200">
                <a:latin typeface="Calibri"/>
                <a:ea typeface="Calibri"/>
                <a:cs typeface="Calibri"/>
              </a:rPr>
              <a:t>Ruth will lead a brief, fun brain gym </a:t>
            </a:r>
            <a:r>
              <a:rPr lang="en-GB" sz="1200" err="1">
                <a:latin typeface="Calibri"/>
                <a:ea typeface="Calibri"/>
                <a:cs typeface="Calibri"/>
              </a:rPr>
              <a:t>sessio</a:t>
            </a:r>
            <a:r>
              <a:rPr lang="en-GB" sz="1200">
                <a:latin typeface="Calibri"/>
                <a:ea typeface="Calibri"/>
                <a:cs typeface="Calibri"/>
              </a:rPr>
              <a:t>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>
            <a:extLst>
              <a:ext uri="{FF2B5EF4-FFF2-40B4-BE49-F238E27FC236}">
                <a16:creationId xmlns:a16="http://schemas.microsoft.com/office/drawing/2014/main" id="{F474D2C0-5525-7DF5-437B-5D86E1D801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511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12465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491C8846-3CCB-E1B6-F961-1A33E896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>
            <a:extLst>
              <a:ext uri="{FF2B5EF4-FFF2-40B4-BE49-F238E27FC236}">
                <a16:creationId xmlns:a16="http://schemas.microsoft.com/office/drawing/2014/main" id="{2C8AF87C-1FD1-4AE7-C5C4-BE98580664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GB" sz="1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 your table, list a resilience characteristic or strategy for every letter of the alphabet. Can be as practical or esoteric as you like- perhaps A-L or M-Z if we're going to be short on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37" name="Google Shape;137;p4:notes">
            <a:extLst>
              <a:ext uri="{FF2B5EF4-FFF2-40B4-BE49-F238E27FC236}">
                <a16:creationId xmlns:a16="http://schemas.microsoft.com/office/drawing/2014/main" id="{8E6B2E6C-CF09-E30D-A542-57BA3B01C6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71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f287019c33_0_108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7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lang="en-GB" sz="1200">
              <a:solidFill>
                <a:srgbClr val="0A0A0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189" name="Google Shape;189;g3f287019c3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bg>
      <p:bgPr>
        <a:solidFill>
          <a:srgbClr val="B8DAF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ftr" idx="11"/>
          </p:nvPr>
        </p:nvSpPr>
        <p:spPr>
          <a:xfrm>
            <a:off x="10067964" y="6390227"/>
            <a:ext cx="113680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ctrTitle"/>
          </p:nvPr>
        </p:nvSpPr>
        <p:spPr>
          <a:xfrm>
            <a:off x="769243" y="1829262"/>
            <a:ext cx="575032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" name="Google Shape;19;p19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9" descr="A blue and black logo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/quote and otter 2">
  <p:cSld name="Title/quote and otter 2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9050" lvl="0" indent="0" algn="r">
              <a:spcBef>
                <a:spcPts val="0"/>
              </a:spcBef>
              <a:buNone/>
              <a:defRPr/>
            </a:lvl1pPr>
            <a:lvl2pPr marL="19050" lvl="1" indent="0" algn="r">
              <a:spcBef>
                <a:spcPts val="0"/>
              </a:spcBef>
              <a:buNone/>
              <a:defRPr/>
            </a:lvl2pPr>
            <a:lvl3pPr marL="19050" lvl="2" indent="0" algn="r">
              <a:spcBef>
                <a:spcPts val="0"/>
              </a:spcBef>
              <a:buNone/>
              <a:defRPr/>
            </a:lvl3pPr>
            <a:lvl4pPr marL="19050" lvl="3" indent="0" algn="r">
              <a:spcBef>
                <a:spcPts val="0"/>
              </a:spcBef>
              <a:buNone/>
              <a:defRPr/>
            </a:lvl4pPr>
            <a:lvl5pPr marL="19050" lvl="4" indent="0" algn="r">
              <a:spcBef>
                <a:spcPts val="0"/>
              </a:spcBef>
              <a:buNone/>
              <a:defRPr/>
            </a:lvl5pPr>
            <a:lvl6pPr marL="19050" lvl="5" indent="0" algn="r">
              <a:spcBef>
                <a:spcPts val="0"/>
              </a:spcBef>
              <a:buNone/>
              <a:defRPr/>
            </a:lvl6pPr>
            <a:lvl7pPr marL="19050" lvl="6" indent="0" algn="r">
              <a:spcBef>
                <a:spcPts val="0"/>
              </a:spcBef>
              <a:buNone/>
              <a:defRPr/>
            </a:lvl7pPr>
            <a:lvl8pPr marL="19050" lvl="7" indent="0" algn="r">
              <a:spcBef>
                <a:spcPts val="0"/>
              </a:spcBef>
              <a:buNone/>
              <a:defRPr/>
            </a:lvl8pPr>
            <a:lvl9pPr marL="19050" lvl="8" indent="0" algn="r">
              <a:spcBef>
                <a:spcPts val="0"/>
              </a:spcBef>
              <a:buNone/>
              <a:defRPr/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28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8" descr="A blue and black logo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8" descr="A cartoon holding a sign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675" y="0"/>
            <a:ext cx="12246119" cy="68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5698315" y="2237024"/>
            <a:ext cx="6153444" cy="25968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431006" algn="l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3188"/>
              <a:buFont typeface="Arial"/>
              <a:buChar char="•"/>
              <a:defRPr sz="2550"/>
            </a:lvl1pPr>
            <a:lvl2pPr marL="914400" lvl="1" indent="-609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•"/>
              <a:defRPr sz="4800"/>
            </a:lvl2pPr>
            <a:lvl3pPr marL="1371600" lvl="2" indent="-431006" algn="l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3188"/>
              <a:buFont typeface="Arial"/>
              <a:buChar char="•"/>
              <a:defRPr sz="2550"/>
            </a:lvl3pPr>
            <a:lvl4pPr marL="1828800" lvl="3" indent="-6096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Char char="•"/>
              <a:defRPr sz="4800"/>
            </a:lvl4pPr>
            <a:lvl5pPr marL="2286000" lvl="4" indent="-431006" algn="l">
              <a:lnSpc>
                <a:spcPct val="105882"/>
              </a:lnSpc>
              <a:spcBef>
                <a:spcPts val="1950"/>
              </a:spcBef>
              <a:spcAft>
                <a:spcPts val="0"/>
              </a:spcAft>
              <a:buSzPts val="3188"/>
              <a:buFont typeface="Arial"/>
              <a:buChar char="•"/>
              <a:defRPr sz="255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lash title/quote 1">
  <p:cSld name="Splash title/quote 1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9" descr="A blue and black rectangular shape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47926"/>
            <a:ext cx="12179444" cy="68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9"/>
          <p:cNvSpPr txBox="1"/>
          <p:nvPr/>
        </p:nvSpPr>
        <p:spPr>
          <a:xfrm>
            <a:off x="509708" y="6125171"/>
            <a:ext cx="5174673" cy="77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75" marR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rPr>
              <a:t>#UK26WSJ</a:t>
            </a:r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3175001" y="2095500"/>
            <a:ext cx="6126162" cy="332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6750"/>
              <a:buFont typeface="Nunito Sans Black"/>
              <a:buNone/>
              <a:defRPr sz="5400" b="1" i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29" descr="A logo of a beaver with glasses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9" descr="A blue and black logo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lash title/quote 2">
  <p:cSld name="Splash title/quote 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/>
        </p:nvSpPr>
        <p:spPr>
          <a:xfrm>
            <a:off x="509708" y="6125171"/>
            <a:ext cx="5174673" cy="77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75" marR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rPr>
              <a:t>#UK26WSJ</a:t>
            </a:r>
            <a:endParaRPr/>
          </a:p>
        </p:txBody>
      </p:sp>
      <p:pic>
        <p:nvPicPr>
          <p:cNvPr id="103" name="Google Shape;103;p30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0" descr="A blue and black logo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0" descr="A blue brush stroke on a black background  AI-generated content may be incorrect."/>
          <p:cNvPicPr preferRelativeResize="0"/>
          <p:nvPr/>
        </p:nvPicPr>
        <p:blipFill rotWithShape="1">
          <a:blip r:embed="rId4">
            <a:alphaModFix/>
          </a:blip>
          <a:srcRect l="9979" t="28062" r="15398" b="17950"/>
          <a:stretch/>
        </p:blipFill>
        <p:spPr>
          <a:xfrm>
            <a:off x="206829" y="1261078"/>
            <a:ext cx="11560628" cy="5107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3175001" y="2466372"/>
            <a:ext cx="6126162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6750"/>
              <a:buFont typeface="Nunito Sans Black"/>
              <a:buNone/>
              <a:defRPr sz="5400" b="1" i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lash title/quote 3">
  <p:cSld name="Splash title/quote 3">
    <p:bg>
      <p:bgPr>
        <a:solidFill>
          <a:srgbClr val="006EE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/>
        </p:nvSpPr>
        <p:spPr>
          <a:xfrm>
            <a:off x="509708" y="6125171"/>
            <a:ext cx="5174673" cy="77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75" marR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#UK26WSJ</a:t>
            </a:r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body" idx="1"/>
          </p:nvPr>
        </p:nvSpPr>
        <p:spPr>
          <a:xfrm>
            <a:off x="3032919" y="1947251"/>
            <a:ext cx="6126162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0"/>
              <a:buFont typeface="Nunito Sans Black"/>
              <a:buNone/>
              <a:defRPr sz="80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31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1" descr="A blue and black logo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1" descr="A blue brush stroke on a black background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329" y="1947251"/>
            <a:ext cx="7772400" cy="474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 Scouts Navy">
  <p:cSld name="Blank Slide Scouts Navy">
    <p:bg>
      <p:bgPr>
        <a:solidFill>
          <a:srgbClr val="003A8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32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2" descr="A white symbol on a black background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299" y="249070"/>
            <a:ext cx="794449" cy="805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2"/>
          <p:cNvSpPr txBox="1">
            <a:spLocks noGrp="1"/>
          </p:cNvSpPr>
          <p:nvPr>
            <p:ph type="subTitle" idx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 b="0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lvl="4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 Riverside Blue">
  <p:cSld name="Blank Slide Riverside Blue">
    <p:bg>
      <p:bgPr>
        <a:solidFill>
          <a:srgbClr val="B8DAF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subTitle" idx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 b="0" i="0">
                <a:solidFill>
                  <a:srgbClr val="0039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lvl="4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" name="Google Shape;121;p33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3" descr="A blue and black logo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 Splash">
  <p:cSld name="Blank Slide Splash">
    <p:bg>
      <p:bgPr>
        <a:solidFill>
          <a:srgbClr val="006EE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subTitle" idx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 b="0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lvl="4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4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4" descr="A blue and black rectangular shape  AI-generated content may be incorrect."/>
          <p:cNvPicPr preferRelativeResize="0"/>
          <p:nvPr/>
        </p:nvPicPr>
        <p:blipFill rotWithShape="1">
          <a:blip r:embed="rId3">
            <a:alphaModFix/>
          </a:blip>
          <a:srcRect b="49457"/>
          <a:stretch/>
        </p:blipFill>
        <p:spPr>
          <a:xfrm>
            <a:off x="218940" y="3432532"/>
            <a:ext cx="12179444" cy="34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4" descr="A white symbol on a black background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0299" y="249070"/>
            <a:ext cx="794449" cy="80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rgbClr val="006EE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342900" y="2551113"/>
            <a:ext cx="3190876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335756" algn="l">
              <a:spcBef>
                <a:spcPts val="0"/>
              </a:spcBef>
              <a:spcAft>
                <a:spcPts val="0"/>
              </a:spcAft>
              <a:buSzPts val="1688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35756" algn="l">
              <a:spcBef>
                <a:spcPts val="0"/>
              </a:spcBef>
              <a:spcAft>
                <a:spcPts val="0"/>
              </a:spcAft>
              <a:buSzPts val="1688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35756" algn="l">
              <a:spcBef>
                <a:spcPts val="0"/>
              </a:spcBef>
              <a:spcAft>
                <a:spcPts val="0"/>
              </a:spcAft>
              <a:buSzPts val="1688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35756" algn="l">
              <a:spcBef>
                <a:spcPts val="1950"/>
              </a:spcBef>
              <a:spcAft>
                <a:spcPts val="0"/>
              </a:spcAft>
              <a:buSzPts val="1688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2"/>
          </p:nvPr>
        </p:nvSpPr>
        <p:spPr>
          <a:xfrm>
            <a:off x="317998" y="359569"/>
            <a:ext cx="4806452" cy="219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4285"/>
              </a:lnSpc>
              <a:spcBef>
                <a:spcPts val="0"/>
              </a:spcBef>
              <a:spcAft>
                <a:spcPts val="0"/>
              </a:spcAft>
              <a:buSzPts val="6563"/>
              <a:buNone/>
              <a:defRPr sz="5250" b="0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645319" algn="l">
              <a:lnSpc>
                <a:spcPct val="94285"/>
              </a:lnSpc>
              <a:spcBef>
                <a:spcPts val="0"/>
              </a:spcBef>
              <a:spcAft>
                <a:spcPts val="0"/>
              </a:spcAft>
              <a:buSzPts val="6563"/>
              <a:buChar char="•"/>
              <a:defRPr sz="5250" b="0" i="0">
                <a:solidFill>
                  <a:schemeClr val="dk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marL="1371600" lvl="2" indent="-645319" algn="l">
              <a:lnSpc>
                <a:spcPct val="94285"/>
              </a:lnSpc>
              <a:spcBef>
                <a:spcPts val="0"/>
              </a:spcBef>
              <a:spcAft>
                <a:spcPts val="0"/>
              </a:spcAft>
              <a:buSzPts val="6563"/>
              <a:buChar char="•"/>
              <a:defRPr sz="5250" b="0" i="0">
                <a:solidFill>
                  <a:schemeClr val="dk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marL="1828800" lvl="3" indent="-645319" algn="l">
              <a:lnSpc>
                <a:spcPct val="94285"/>
              </a:lnSpc>
              <a:spcBef>
                <a:spcPts val="0"/>
              </a:spcBef>
              <a:spcAft>
                <a:spcPts val="0"/>
              </a:spcAft>
              <a:buSzPts val="6563"/>
              <a:buChar char="•"/>
              <a:defRPr sz="5250" b="0" i="0">
                <a:solidFill>
                  <a:schemeClr val="dk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marL="2286000" lvl="4" indent="-645319" algn="l">
              <a:lnSpc>
                <a:spcPct val="94285"/>
              </a:lnSpc>
              <a:spcBef>
                <a:spcPts val="1950"/>
              </a:spcBef>
              <a:spcAft>
                <a:spcPts val="0"/>
              </a:spcAft>
              <a:buSzPts val="6563"/>
              <a:buChar char="•"/>
              <a:defRPr sz="5250" b="0" i="0">
                <a:solidFill>
                  <a:schemeClr val="dk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20"/>
          <p:cNvGrpSpPr/>
          <p:nvPr/>
        </p:nvGrpSpPr>
        <p:grpSpPr>
          <a:xfrm>
            <a:off x="345675" y="6143667"/>
            <a:ext cx="1752622" cy="493120"/>
            <a:chOff x="228240" y="2152440"/>
            <a:chExt cx="10101600" cy="2842200"/>
          </a:xfrm>
        </p:grpSpPr>
        <p:sp>
          <p:nvSpPr>
            <p:cNvPr id="26" name="Google Shape;26;p20"/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l" t="t" r="r" b="b"/>
              <a:pathLst>
                <a:path w="3098" h="4008" extrusionOk="0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7" name="Google Shape;27;p20"/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l" t="t" r="r" b="b"/>
              <a:pathLst>
                <a:path w="2765" h="3097" extrusionOk="0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l" t="t" r="r" b="b"/>
              <a:pathLst>
                <a:path w="3220" h="3097" extrusionOk="0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l" t="t" r="r" b="b"/>
              <a:pathLst>
                <a:path w="2734" h="3037" extrusionOk="0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0" name="Google Shape;30;p20"/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l" t="t" r="r" b="b"/>
              <a:pathLst>
                <a:path w="1549" h="3766" extrusionOk="0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l" t="t" r="r" b="b"/>
              <a:pathLst>
                <a:path w="2430" h="3097" extrusionOk="0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2" name="Google Shape;32;p20"/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l" t="t" r="r" b="b"/>
              <a:pathLst>
                <a:path w="2401" h="2066" extrusionOk="0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3" name="Google Shape;33;p20"/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l" t="t" r="r" b="b"/>
              <a:pathLst>
                <a:path w="3068" h="4616" extrusionOk="0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4" name="Google Shape;34;p20"/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l" t="t" r="r" b="b"/>
              <a:pathLst>
                <a:path w="3189" h="2126" extrusionOk="0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l" t="t" r="r" b="b"/>
              <a:pathLst>
                <a:path w="3189" h="2126" extrusionOk="0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l" t="t" r="r" b="b"/>
              <a:pathLst>
                <a:path w="5012" h="426" extrusionOk="0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pic>
        <p:nvPicPr>
          <p:cNvPr id="37" name="Google Shape;37;p20" descr="A logo of a beaver  AI-generated content may be incorrect."/>
          <p:cNvPicPr preferRelativeResize="0"/>
          <p:nvPr/>
        </p:nvPicPr>
        <p:blipFill rotWithShape="1">
          <a:blip r:embed="rId2">
            <a:alphaModFix/>
          </a:blip>
          <a:srcRect l="12264" t="9757" r="9820" b="21702"/>
          <a:stretch/>
        </p:blipFill>
        <p:spPr>
          <a:xfrm>
            <a:off x="5124450" y="359569"/>
            <a:ext cx="6594139" cy="58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Slide">
  <p:cSld name="Name Slide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75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1981334" y="5265538"/>
            <a:ext cx="8229325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5063"/>
              <a:buNone/>
              <a:defRPr sz="4050" b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21" descr="A logo of a beaver  AI-generated content may be incorrect."/>
          <p:cNvPicPr preferRelativeResize="0"/>
          <p:nvPr/>
        </p:nvPicPr>
        <p:blipFill rotWithShape="1">
          <a:blip r:embed="rId2">
            <a:alphaModFix/>
          </a:blip>
          <a:srcRect l="19000" t="9757" r="18227" b="21702"/>
          <a:stretch/>
        </p:blipFill>
        <p:spPr>
          <a:xfrm>
            <a:off x="3590922" y="155125"/>
            <a:ext cx="5010150" cy="547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Splash Slide 1">
  <p:cSld name="Light Splash Slide 1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2" descr="A blue paint splatter on a black background  AI-generated content may be incorrect."/>
          <p:cNvPicPr preferRelativeResize="0"/>
          <p:nvPr/>
        </p:nvPicPr>
        <p:blipFill rotWithShape="1">
          <a:blip r:embed="rId2">
            <a:alphaModFix/>
          </a:blip>
          <a:srcRect t="19130" r="53179" b="8118"/>
          <a:stretch/>
        </p:blipFill>
        <p:spPr>
          <a:xfrm>
            <a:off x="4353635" y="0"/>
            <a:ext cx="7838365" cy="68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 txBox="1"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ubTitle" idx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 b="0" i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lvl="4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940000" y="1548553"/>
            <a:ext cx="4039562" cy="4502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3810" lvl="0" indent="-228600" algn="l">
              <a:lnSpc>
                <a:spcPct val="108333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1800" b="0" i="0" u="none">
                <a:solidFill>
                  <a:srgbClr val="003A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3810" lvl="1" indent="-371475" algn="l">
              <a:lnSpc>
                <a:spcPct val="114166"/>
              </a:lnSpc>
              <a:spcBef>
                <a:spcPts val="1706"/>
              </a:spcBef>
              <a:spcAft>
                <a:spcPts val="0"/>
              </a:spcAft>
              <a:buSzPts val="2250"/>
              <a:buChar char="•"/>
              <a:defRPr sz="1800" b="1" i="0">
                <a:solidFill>
                  <a:schemeClr val="dk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marL="1371600" marR="3810" lvl="2" indent="-371475" algn="l">
              <a:lnSpc>
                <a:spcPct val="114166"/>
              </a:lnSpc>
              <a:spcBef>
                <a:spcPts val="315"/>
              </a:spcBef>
              <a:spcAft>
                <a:spcPts val="0"/>
              </a:spcAft>
              <a:buSzPts val="2250"/>
              <a:buChar char="•"/>
              <a:defRPr sz="1800" b="1" i="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3810" lvl="3" indent="-371475" algn="l">
              <a:lnSpc>
                <a:spcPct val="108333"/>
              </a:lnSpc>
              <a:spcBef>
                <a:spcPts val="315"/>
              </a:spcBef>
              <a:spcAft>
                <a:spcPts val="0"/>
              </a:spcAft>
              <a:buSzPts val="2250"/>
              <a:buChar char="•"/>
              <a:defRPr sz="1800"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3810" lvl="4" indent="-371475" algn="l">
              <a:lnSpc>
                <a:spcPct val="108333"/>
              </a:lnSpc>
              <a:spcBef>
                <a:spcPts val="315"/>
              </a:spcBef>
              <a:spcAft>
                <a:spcPts val="0"/>
              </a:spcAft>
              <a:buSzPts val="2250"/>
              <a:buChar char="•"/>
              <a:defRPr sz="1800"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22" descr="A logo of a beaver with glasses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2" descr="A white symbol on a black background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0299" y="249070"/>
            <a:ext cx="794449" cy="80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Splash Slide 2">
  <p:cSld name="Light Splash Slide 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 descr="A blue paint splatter on a black background  AI-generated content may be incorrect."/>
          <p:cNvPicPr preferRelativeResize="0"/>
          <p:nvPr/>
        </p:nvPicPr>
        <p:blipFill rotWithShape="1">
          <a:blip r:embed="rId2">
            <a:alphaModFix/>
          </a:blip>
          <a:srcRect t="19130" r="53179" b="8118"/>
          <a:stretch/>
        </p:blipFill>
        <p:spPr>
          <a:xfrm>
            <a:off x="4353635" y="0"/>
            <a:ext cx="7838365" cy="685093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ubTitle" idx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 b="0" i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lvl="4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75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6" name="Google Shape;56;p23" descr="A logo of a beaver with glasses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3" descr="A white symbol on a black background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0299" y="249070"/>
            <a:ext cx="794449" cy="80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Image Insert Slide 1">
  <p:cSld name="Light Image Insert Slide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24"/>
          <p:cNvSpPr txBox="1"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ubTitle" idx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 b="0" i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lvl="4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10067964" y="6390227"/>
            <a:ext cx="113680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9050" marR="0" lvl="0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19050" marR="0" lvl="1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9050" marR="0" lvl="2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9050" marR="0" lvl="3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9050" marR="0" lvl="4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19050" marR="0" lvl="5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19050" marR="0" lvl="6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19050" marR="0" lvl="7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19050" marR="0" lvl="8" indent="0" algn="r">
              <a:spcBef>
                <a:spcPts val="0"/>
              </a:spcBef>
              <a:buNone/>
              <a:defRPr sz="750" b="1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3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3810" lvl="0" indent="-371475" algn="l">
              <a:lnSpc>
                <a:spcPct val="108333"/>
              </a:lnSpc>
              <a:spcBef>
                <a:spcPts val="315"/>
              </a:spcBef>
              <a:spcAft>
                <a:spcPts val="0"/>
              </a:spcAft>
              <a:buClr>
                <a:srgbClr val="003A82"/>
              </a:buClr>
              <a:buSzPts val="2250"/>
              <a:buFont typeface="Arial"/>
              <a:buChar char="•"/>
              <a:defRPr sz="1800"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3810" lvl="1" indent="-371475" algn="l">
              <a:lnSpc>
                <a:spcPct val="114166"/>
              </a:lnSpc>
              <a:spcBef>
                <a:spcPts val="1706"/>
              </a:spcBef>
              <a:spcAft>
                <a:spcPts val="0"/>
              </a:spcAft>
              <a:buSzPts val="2250"/>
              <a:buChar char="•"/>
              <a:defRPr sz="1800" b="1" i="0">
                <a:solidFill>
                  <a:schemeClr val="dk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marL="1371600" marR="3810" lvl="2" indent="-371475" algn="l">
              <a:lnSpc>
                <a:spcPct val="114166"/>
              </a:lnSpc>
              <a:spcBef>
                <a:spcPts val="315"/>
              </a:spcBef>
              <a:spcAft>
                <a:spcPts val="0"/>
              </a:spcAft>
              <a:buSzPts val="2250"/>
              <a:buChar char="•"/>
              <a:defRPr sz="1800" b="1" i="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3810" lvl="3" indent="-371475" algn="l">
              <a:lnSpc>
                <a:spcPct val="108333"/>
              </a:lnSpc>
              <a:spcBef>
                <a:spcPts val="315"/>
              </a:spcBef>
              <a:spcAft>
                <a:spcPts val="0"/>
              </a:spcAft>
              <a:buSzPts val="2250"/>
              <a:buChar char="•"/>
              <a:defRPr sz="1800"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3810" lvl="4" indent="-371475" algn="l">
              <a:lnSpc>
                <a:spcPct val="108333"/>
              </a:lnSpc>
              <a:spcBef>
                <a:spcPts val="315"/>
              </a:spcBef>
              <a:spcAft>
                <a:spcPts val="0"/>
              </a:spcAft>
              <a:buSzPts val="2250"/>
              <a:buChar char="•"/>
              <a:defRPr sz="1800" b="0" i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4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4" descr="A blue and black logo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content">
  <p:cSld name="Title and text conten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9050" lvl="0" indent="0" algn="r">
              <a:spcBef>
                <a:spcPts val="0"/>
              </a:spcBef>
              <a:buNone/>
              <a:defRPr/>
            </a:lvl1pPr>
            <a:lvl2pPr marL="19050" lvl="1" indent="0" algn="r">
              <a:spcBef>
                <a:spcPts val="0"/>
              </a:spcBef>
              <a:buNone/>
              <a:defRPr/>
            </a:lvl2pPr>
            <a:lvl3pPr marL="19050" lvl="2" indent="0" algn="r">
              <a:spcBef>
                <a:spcPts val="0"/>
              </a:spcBef>
              <a:buNone/>
              <a:defRPr/>
            </a:lvl3pPr>
            <a:lvl4pPr marL="19050" lvl="3" indent="0" algn="r">
              <a:spcBef>
                <a:spcPts val="0"/>
              </a:spcBef>
              <a:buNone/>
              <a:defRPr/>
            </a:lvl4pPr>
            <a:lvl5pPr marL="19050" lvl="4" indent="0" algn="r">
              <a:spcBef>
                <a:spcPts val="0"/>
              </a:spcBef>
              <a:buNone/>
              <a:defRPr/>
            </a:lvl5pPr>
            <a:lvl6pPr marL="19050" lvl="5" indent="0" algn="r">
              <a:spcBef>
                <a:spcPts val="0"/>
              </a:spcBef>
              <a:buNone/>
              <a:defRPr/>
            </a:lvl6pPr>
            <a:lvl7pPr marL="19050" lvl="6" indent="0" algn="r">
              <a:spcBef>
                <a:spcPts val="0"/>
              </a:spcBef>
              <a:buNone/>
              <a:defRPr/>
            </a:lvl7pPr>
            <a:lvl8pPr marL="19050" lvl="7" indent="0" algn="r">
              <a:spcBef>
                <a:spcPts val="0"/>
              </a:spcBef>
              <a:buNone/>
              <a:defRPr/>
            </a:lvl8pPr>
            <a:lvl9pPr marL="19050" lvl="8" indent="0" algn="r">
              <a:spcBef>
                <a:spcPts val="0"/>
              </a:spcBef>
              <a:buNone/>
              <a:defRPr/>
            </a:lvl9pPr>
          </a:lstStyle>
          <a:p>
            <a:pPr marL="1905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2293949" y="1801909"/>
            <a:ext cx="7595382" cy="41470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2250"/>
              <a:buFont typeface="Arial"/>
              <a:buNone/>
              <a:defRPr/>
            </a:lvl4pPr>
            <a:lvl5pPr marL="2286000" lvl="4" indent="-228600" algn="l">
              <a:spcBef>
                <a:spcPts val="1950"/>
              </a:spcBef>
              <a:spcAft>
                <a:spcPts val="0"/>
              </a:spcAft>
              <a:buSzPts val="2250"/>
              <a:buFont typeface="Arial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25" descr="A logo of a beaver with glasses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5" descr="A blue and black logo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5"/>
          <p:cNvSpPr txBox="1">
            <a:spLocks noGrp="1"/>
          </p:cNvSpPr>
          <p:nvPr>
            <p:ph type="subTitle" idx="2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88"/>
              <a:buNone/>
              <a:defRPr sz="1350" b="0" i="0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lvl="4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image insert">
  <p:cSld name="Title and image insert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76" name="Google Shape;7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66475" y="1573406"/>
            <a:ext cx="7770992" cy="474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6" descr="A logo of a beaver with glasses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6" descr="A white symbol on a black background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0299" y="249070"/>
            <a:ext cx="794449" cy="80569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426025" y="538693"/>
            <a:ext cx="5636442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750"/>
              <a:buFont typeface="Nunito Sans Black"/>
              <a:buNone/>
              <a:defRPr sz="5400" b="1" i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/>
          <p:nvPr/>
        </p:nvSpPr>
        <p:spPr>
          <a:xfrm>
            <a:off x="426025" y="5797874"/>
            <a:ext cx="5174673" cy="77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75" marR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rgbClr val="003A8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3175" marR="0" lvl="0" indent="635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GB" sz="2200" b="1" i="0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rPr>
              <a:t>#UK26WSJ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/quote and otter 1">
  <p:cSld name="Title/quote and otter 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 descr="A cartoon holding a medal  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10545484" y="6722057"/>
            <a:ext cx="113680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/>
          <p:nvPr/>
        </p:nvSpPr>
        <p:spPr>
          <a:xfrm>
            <a:off x="402579" y="6265588"/>
            <a:ext cx="5174673" cy="77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175" marR="0" lvl="0" indent="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#Engage</a:t>
            </a:r>
            <a:endParaRPr/>
          </a:p>
          <a:p>
            <a:pPr marL="3175" marR="0" lvl="0" indent="635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GB" sz="2200" b="0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#UK25Moot</a:t>
            </a:r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531813" y="1419452"/>
            <a:ext cx="4676775" cy="31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750"/>
              <a:buFont typeface="Nunito Sans Black"/>
              <a:buNone/>
              <a:defRPr sz="5400" b="1" i="0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spcBef>
                <a:spcPts val="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spcBef>
                <a:spcPts val="195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7" descr="A logo of a beaver with glasses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435" y="7063"/>
            <a:ext cx="1182589" cy="118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7" descr="A blue and black logo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5544" y="254989"/>
            <a:ext cx="788613" cy="799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ftr" idx="11"/>
          </p:nvPr>
        </p:nvSpPr>
        <p:spPr>
          <a:xfrm>
            <a:off x="10067964" y="6390227"/>
            <a:ext cx="1136808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342900" y="1825229"/>
            <a:ext cx="11010900" cy="43517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71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71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marL="1371600" marR="0" lvl="2" indent="-371475" algn="l" rtl="0">
              <a:spcBef>
                <a:spcPts val="0"/>
              </a:spcBef>
              <a:spcAft>
                <a:spcPts val="0"/>
              </a:spcAft>
              <a:buClr>
                <a:srgbClr val="003A82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71475" algn="l" rtl="0">
              <a:spcBef>
                <a:spcPts val="0"/>
              </a:spcBef>
              <a:spcAft>
                <a:spcPts val="0"/>
              </a:spcAft>
              <a:buClr>
                <a:srgbClr val="003A82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marL="2286000" marR="0" lvl="4" indent="-371475" algn="l" rtl="0"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1800" b="0" i="0" u="none" strike="noStrike" cap="none"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/>
          <p:nvPr/>
        </p:nvSpPr>
        <p:spPr>
          <a:xfrm>
            <a:off x="345675" y="326552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Presentation title</a:t>
            </a:r>
            <a:endParaRPr/>
          </a:p>
        </p:txBody>
      </p:sp>
      <p:sp>
        <p:nvSpPr>
          <p:cNvPr id="13" name="Google Shape;13;p18"/>
          <p:cNvSpPr txBox="1"/>
          <p:nvPr/>
        </p:nvSpPr>
        <p:spPr>
          <a:xfrm>
            <a:off x="345675" y="534300"/>
            <a:ext cx="575032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8"/>
              <a:buFont typeface="Arial"/>
              <a:buNone/>
            </a:pPr>
            <a:r>
              <a:rPr lang="en-GB" sz="1350" b="0" i="0" u="none" strike="noStrike" cap="none">
                <a:solidFill>
                  <a:schemeClr val="dk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Page heading</a:t>
            </a:r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3A8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27">
          <p15:clr>
            <a:srgbClr val="F26B43"/>
          </p15:clr>
        </p15:guide>
        <p15:guide id="3" orient="horz" pos="4163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pos="7452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body" idx="2"/>
          </p:nvPr>
        </p:nvSpPr>
        <p:spPr>
          <a:xfrm>
            <a:off x="664029" y="2264414"/>
            <a:ext cx="62340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6050"/>
              <a:t>Building a resilient team</a:t>
            </a:r>
            <a:endParaRPr sz="60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/>
        </p:nvSpPr>
        <p:spPr>
          <a:xfrm>
            <a:off x="1858617" y="2660374"/>
            <a:ext cx="878287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Thank you</a:t>
            </a:r>
            <a:endParaRPr sz="39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ctrTitle"/>
          </p:nvPr>
        </p:nvSpPr>
        <p:spPr>
          <a:xfrm>
            <a:off x="556613" y="1026793"/>
            <a:ext cx="1007789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To help </a:t>
            </a:r>
            <a:r>
              <a:rPr lang="en-US" sz="32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unit leaders</a:t>
            </a:r>
            <a: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 think proactively about resilience and what it means.</a:t>
            </a:r>
            <a:endParaRPr sz="3200" b="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" name="Google Shape;139;p4">
            <a:extLst>
              <a:ext uri="{FF2B5EF4-FFF2-40B4-BE49-F238E27FC236}">
                <a16:creationId xmlns:a16="http://schemas.microsoft.com/office/drawing/2014/main" id="{0DB3243A-A484-09CE-F172-596898476437}"/>
              </a:ext>
            </a:extLst>
          </p:cNvPr>
          <p:cNvSpPr txBox="1">
            <a:spLocks/>
          </p:cNvSpPr>
          <p:nvPr/>
        </p:nvSpPr>
        <p:spPr>
          <a:xfrm>
            <a:off x="468479" y="266366"/>
            <a:ext cx="100778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GB" sz="32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Aims</a:t>
            </a:r>
            <a:endParaRPr lang="en-GB" sz="3200" b="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Google Shape;139;p4">
            <a:extLst>
              <a:ext uri="{FF2B5EF4-FFF2-40B4-BE49-F238E27FC236}">
                <a16:creationId xmlns:a16="http://schemas.microsoft.com/office/drawing/2014/main" id="{858AAEF9-FBC7-2600-38B7-6030B50989FC}"/>
              </a:ext>
            </a:extLst>
          </p:cNvPr>
          <p:cNvSpPr txBox="1">
            <a:spLocks/>
          </p:cNvSpPr>
          <p:nvPr/>
        </p:nvSpPr>
        <p:spPr>
          <a:xfrm>
            <a:off x="556613" y="2487650"/>
            <a:ext cx="10911945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rgbClr val="003A82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Bef>
                <a:spcPts val="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To help team leaders to develop resilience strategies for </a:t>
            </a:r>
            <a:b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- themselves</a:t>
            </a:r>
            <a:b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- their team </a:t>
            </a:r>
            <a:b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- their young people</a:t>
            </a:r>
          </a:p>
          <a:p>
            <a:pPr marL="457200" indent="-457200">
              <a:spcBef>
                <a:spcPts val="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endParaRPr lang="en-US" sz="3200" b="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indent="-457200">
              <a:spcBef>
                <a:spcPts val="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US" sz="3200" b="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To familiarize ourselves with the sort of circumstances when we might need resilience strategies.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/>
        </p:nvSpPr>
        <p:spPr>
          <a:xfrm>
            <a:off x="517800" y="1139164"/>
            <a:ext cx="11156400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39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Unit leadership teams work together for 18 months to prepare a unit of 36 young people for an amazing adventure.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39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To </a:t>
            </a:r>
            <a:r>
              <a:rPr lang="en-US" sz="39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 the best </a:t>
            </a:r>
            <a:r>
              <a:rPr lang="en-US" sz="3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for those young people, </a:t>
            </a:r>
            <a:r>
              <a:rPr lang="en-US" sz="39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leaders need to be resilient </a:t>
            </a:r>
            <a:r>
              <a:rPr lang="en-US" sz="3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and </a:t>
            </a:r>
            <a:r>
              <a:rPr lang="en-US" sz="39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model resilience</a:t>
            </a:r>
            <a:r>
              <a:rPr lang="en-US" sz="39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287019c33_0_29"/>
          <p:cNvSpPr txBox="1"/>
          <p:nvPr/>
        </p:nvSpPr>
        <p:spPr>
          <a:xfrm>
            <a:off x="468085" y="360374"/>
            <a:ext cx="8784772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What do we mean by a resilient team?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b="1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600" b="1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Strong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sz="360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Adaptable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sz="360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Solutions focused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GB" sz="36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360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694BF041-626B-AEAA-1ACC-1A348E954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>
            <a:extLst>
              <a:ext uri="{FF2B5EF4-FFF2-40B4-BE49-F238E27FC236}">
                <a16:creationId xmlns:a16="http://schemas.microsoft.com/office/drawing/2014/main" id="{0A051C9A-76CD-37A2-1944-F3B338040F7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5491" y="332506"/>
            <a:ext cx="1007789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sz="32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Brain gym</a:t>
            </a:r>
            <a:br>
              <a:rPr lang="en-GB" sz="32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sz="320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D006F-87F8-EA07-9791-CA289977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36"/>
          <a:stretch>
            <a:fillRect/>
          </a:stretch>
        </p:blipFill>
        <p:spPr>
          <a:xfrm>
            <a:off x="3259715" y="1570372"/>
            <a:ext cx="5329144" cy="42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1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60ED-FB98-0420-5331-EBD59E812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8482" y="213700"/>
            <a:ext cx="5750325" cy="320601"/>
          </a:xfrm>
        </p:spPr>
        <p:txBody>
          <a:bodyPr/>
          <a:lstStyle/>
          <a:p>
            <a:r>
              <a:rPr lang="en-US" sz="2000" b="1">
                <a:solidFill>
                  <a:srgbClr val="002060"/>
                </a:solidFill>
              </a:rPr>
              <a:t>Key characteristics of a resilient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3F42-D386-A15C-0E72-62A9BF8E8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73498"/>
            <a:ext cx="11793511" cy="5511004"/>
          </a:xfrm>
          <a:noFill/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Adaptability</a:t>
            </a:r>
          </a:p>
          <a:p>
            <a:pPr marL="228600" indent="0"/>
            <a:r>
              <a:rPr lang="en-US" sz="2000">
                <a:solidFill>
                  <a:srgbClr val="002060"/>
                </a:solidFill>
              </a:rPr>
              <a:t>	Adjust quickly to new situations or setbacks. Open to change rather than resistant to it</a:t>
            </a:r>
            <a:br>
              <a:rPr lang="en-US" sz="2000">
                <a:solidFill>
                  <a:srgbClr val="002060"/>
                </a:solidFill>
              </a:rPr>
            </a:br>
            <a:r>
              <a:rPr lang="en-US" sz="800">
                <a:solidFill>
                  <a:srgbClr val="002060"/>
                </a:solidFill>
              </a:rPr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Strong relationships and trust</a:t>
            </a:r>
          </a:p>
          <a:p>
            <a:pPr marL="228600" indent="0"/>
            <a:r>
              <a:rPr lang="en-US" sz="2000">
                <a:solidFill>
                  <a:srgbClr val="002060"/>
                </a:solidFill>
              </a:rPr>
              <a:t>	You support one another. There is psychological safety- people feel able to speak up and admit 	mistakes</a:t>
            </a:r>
            <a:br>
              <a:rPr lang="en-US" sz="2000">
                <a:solidFill>
                  <a:srgbClr val="002060"/>
                </a:solidFill>
              </a:rPr>
            </a:br>
            <a:r>
              <a:rPr lang="en-US" sz="800">
                <a:solidFill>
                  <a:srgbClr val="002060"/>
                </a:solidFill>
              </a:rPr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Effective communication</a:t>
            </a:r>
          </a:p>
          <a:p>
            <a:pPr marL="228600" indent="0"/>
            <a:r>
              <a:rPr lang="en-US" sz="2000">
                <a:solidFill>
                  <a:srgbClr val="002060"/>
                </a:solidFill>
              </a:rPr>
              <a:t>	Honest, clear, and frequent communication. Problems are shared early, not hidden</a:t>
            </a:r>
            <a:br>
              <a:rPr lang="en-US" sz="2000">
                <a:solidFill>
                  <a:srgbClr val="002060"/>
                </a:solidFill>
              </a:rPr>
            </a:br>
            <a:r>
              <a:rPr lang="en-US" sz="800">
                <a:solidFill>
                  <a:srgbClr val="002060"/>
                </a:solidFill>
              </a:rPr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Collective problem-solving</a:t>
            </a:r>
          </a:p>
          <a:p>
            <a:pPr marL="228600" indent="0"/>
            <a:r>
              <a:rPr lang="en-US" sz="2000">
                <a:solidFill>
                  <a:srgbClr val="002060"/>
                </a:solidFill>
              </a:rPr>
              <a:t>	Challenges are tackled together. Focus is on solutions, not blame</a:t>
            </a:r>
            <a:br>
              <a:rPr lang="en-US" sz="2000">
                <a:solidFill>
                  <a:srgbClr val="002060"/>
                </a:solidFill>
              </a:rPr>
            </a:br>
            <a:r>
              <a:rPr lang="en-US" sz="800">
                <a:solidFill>
                  <a:srgbClr val="002060"/>
                </a:solidFill>
              </a:rPr>
              <a:t>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Emotional resilience</a:t>
            </a:r>
          </a:p>
          <a:p>
            <a:pPr marL="228600" indent="0"/>
            <a:r>
              <a:rPr lang="en-US" sz="2000">
                <a:solidFill>
                  <a:srgbClr val="002060"/>
                </a:solidFill>
              </a:rPr>
              <a:t>	Team members manage stress and stay calm under pressure. They don’t let setbacks derail 	their confidence</a:t>
            </a:r>
            <a:br>
              <a:rPr lang="en-US" sz="2000">
                <a:solidFill>
                  <a:srgbClr val="002060"/>
                </a:solidFill>
              </a:rPr>
            </a:br>
            <a:r>
              <a:rPr lang="en-US" sz="800">
                <a:solidFill>
                  <a:srgbClr val="002060"/>
                </a:solidFill>
              </a:rPr>
              <a:t> </a:t>
            </a:r>
            <a:endParaRPr lang="en-US" sz="800" b="1">
              <a:solidFill>
                <a:srgbClr val="002060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Learning mindset</a:t>
            </a:r>
          </a:p>
          <a:p>
            <a:pPr marL="228600" indent="0"/>
            <a:r>
              <a:rPr lang="en-US" sz="2000">
                <a:solidFill>
                  <a:srgbClr val="002060"/>
                </a:solidFill>
              </a:rPr>
              <a:t>	Reflect on what went wrong and improve. View mistakes as opportunities to grow</a:t>
            </a:r>
            <a:br>
              <a:rPr lang="en-US" sz="2000">
                <a:solidFill>
                  <a:srgbClr val="002060"/>
                </a:solidFill>
              </a:rPr>
            </a:br>
            <a:endParaRPr lang="en-US" sz="800">
              <a:solidFill>
                <a:srgbClr val="002060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Shared purpose</a:t>
            </a:r>
          </a:p>
          <a:p>
            <a:pPr marL="228600" indent="0"/>
            <a:r>
              <a:rPr lang="en-US" sz="2000">
                <a:solidFill>
                  <a:srgbClr val="002060"/>
                </a:solidFill>
              </a:rPr>
              <a:t>	Clear goals that keep the team motivated, even during difficult times</a:t>
            </a:r>
          </a:p>
        </p:txBody>
      </p:sp>
    </p:spTree>
    <p:extLst>
      <p:ext uri="{BB962C8B-B14F-4D97-AF65-F5344CB8AC3E}">
        <p14:creationId xmlns:p14="http://schemas.microsoft.com/office/powerpoint/2010/main" val="27991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04EE74D0-4C35-0510-8269-74E57F3EC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>
            <a:extLst>
              <a:ext uri="{FF2B5EF4-FFF2-40B4-BE49-F238E27FC236}">
                <a16:creationId xmlns:a16="http://schemas.microsoft.com/office/drawing/2014/main" id="{CAAFED0E-8968-8B78-48C7-B465E3A4C6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5491" y="332506"/>
            <a:ext cx="1007789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GB" sz="32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  <a:t>A-Z of resilience…over to you</a:t>
            </a:r>
            <a:br>
              <a:rPr lang="en-GB" sz="3200">
                <a:solidFill>
                  <a:srgbClr val="002060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endParaRPr sz="3200">
              <a:solidFill>
                <a:srgbClr val="00206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DBC7E-F546-5B4E-D14E-6DAF0EDD2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618" y="1197470"/>
            <a:ext cx="9260999" cy="55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287019c33_0_108"/>
          <p:cNvSpPr txBox="1"/>
          <p:nvPr/>
        </p:nvSpPr>
        <p:spPr>
          <a:xfrm>
            <a:off x="525850" y="302625"/>
            <a:ext cx="623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2060"/>
                </a:solidFill>
                <a:latin typeface="Nunito Sans" pitchFamily="2" charset="0"/>
                <a:ea typeface="Quattrocento Sans"/>
                <a:cs typeface="Quattrocento Sans"/>
                <a:sym typeface="Quattrocento Sans"/>
              </a:rPr>
              <a:t>Scenarios</a:t>
            </a:r>
            <a:r>
              <a:rPr lang="en-GB" sz="3600" b="1">
                <a:solidFill>
                  <a:schemeClr val="dk1"/>
                </a:solidFill>
                <a:latin typeface="Nunito Sans" pitchFamily="2" charset="0"/>
                <a:ea typeface="Quattrocento Sans"/>
                <a:cs typeface="Quattrocento Sans"/>
                <a:sym typeface="Quattrocento Sans"/>
              </a:rPr>
              <a:t> </a:t>
            </a:r>
            <a:endParaRPr sz="2200">
              <a:solidFill>
                <a:schemeClr val="dk1"/>
              </a:solidFill>
              <a:latin typeface="Nunito Sans" pitchFamily="2" charset="0"/>
            </a:endParaRPr>
          </a:p>
        </p:txBody>
      </p:sp>
      <p:sp>
        <p:nvSpPr>
          <p:cNvPr id="193" name="Google Shape;193;g3f287019c33_0_108"/>
          <p:cNvSpPr txBox="1"/>
          <p:nvPr/>
        </p:nvSpPr>
        <p:spPr>
          <a:xfrm>
            <a:off x="1118960" y="1431269"/>
            <a:ext cx="10243584" cy="266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002060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Your CST member will present you with a scenario</a:t>
            </a:r>
          </a:p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-GB" sz="2800" b="1">
                <a:solidFill>
                  <a:srgbClr val="002060"/>
                </a:solidFill>
                <a:highlight>
                  <a:srgbClr val="FFFFFF"/>
                </a:highlight>
                <a:latin typeface="Nunito Sans"/>
                <a:ea typeface="Nunito Sans"/>
                <a:cs typeface="Nunito Sans"/>
                <a:sym typeface="Nunito Sans"/>
              </a:rPr>
              <a:t>How would you approach it as a team leader, with resilience in mind?</a:t>
            </a:r>
            <a:endParaRPr sz="2800" b="1">
              <a:solidFill>
                <a:srgbClr val="002060"/>
              </a:solidFill>
              <a:highlight>
                <a:srgbClr val="FFFFFF"/>
              </a:highlight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ctrTitle"/>
          </p:nvPr>
        </p:nvSpPr>
        <p:spPr>
          <a:xfrm>
            <a:off x="614944" y="542023"/>
            <a:ext cx="5750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2060"/>
                </a:solidFill>
              </a:rPr>
              <a:t>Personal resilience toolkit</a:t>
            </a:r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4760493" y="2334728"/>
            <a:ext cx="4848202" cy="1292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2800">
                <a:solidFill>
                  <a:srgbClr val="002060"/>
                </a:solidFill>
              </a:rPr>
              <a:t>What would be on your list?</a:t>
            </a:r>
            <a:endParaRPr sz="28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GB" sz="2800">
                <a:solidFill>
                  <a:schemeClr val="dk1"/>
                </a:solidFill>
              </a:rPr>
            </a:b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J Korea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DC11F2D3EE848B69DB168E3166C1B" ma:contentTypeVersion="7" ma:contentTypeDescription="Create a new document." ma:contentTypeScope="" ma:versionID="02afab9de33c4f2d25c8e624aa75245d">
  <xsd:schema xmlns:xsd="http://www.w3.org/2001/XMLSchema" xmlns:xs="http://www.w3.org/2001/XMLSchema" xmlns:p="http://schemas.microsoft.com/office/2006/metadata/properties" xmlns:ns2="561eebc2-c9e6-49ef-bc01-fa3e83a5eacd" targetNamespace="http://schemas.microsoft.com/office/2006/metadata/properties" ma:root="true" ma:fieldsID="5e05ab8ebc5326e5f0e4791064e56020" ns2:_="">
    <xsd:import namespace="561eebc2-c9e6-49ef-bc01-fa3e83a5e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eebc2-c9e6-49ef-bc01-fa3e83a5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FC42B-9178-4640-8C68-980723C7F397}"/>
</file>

<file path=customXml/itemProps2.xml><?xml version="1.0" encoding="utf-8"?>
<ds:datastoreItem xmlns:ds="http://schemas.openxmlformats.org/officeDocument/2006/customXml" ds:itemID="{CDFC95D8-1A6A-4A42-B705-EDF161148F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1D8EA4-7F22-4830-B3F2-906DC1669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To help unit leaders think proactively about resilience and what it means.</vt:lpstr>
      <vt:lpstr>PowerPoint Presentation</vt:lpstr>
      <vt:lpstr>PowerPoint Presentation</vt:lpstr>
      <vt:lpstr>Brain gym </vt:lpstr>
      <vt:lpstr>Key characteristics of a resilient team</vt:lpstr>
      <vt:lpstr>A-Z of resilience…over to you </vt:lpstr>
      <vt:lpstr>PowerPoint Presentation</vt:lpstr>
      <vt:lpstr>Personal resilience toolkit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1</cp:revision>
  <dcterms:created xsi:type="dcterms:W3CDTF">2024-01-29T14:40:33Z</dcterms:created>
  <dcterms:modified xsi:type="dcterms:W3CDTF">2026-05-08T16:26:37Z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  <property fmtid="{D5CDD505-2E9C-101B-9397-08002B2CF9AE}" pid="5" name="ContentTypeId">
    <vt:lpwstr>0x010100B20DC11F2D3EE848B69DB168E3166C1B</vt:lpwstr>
  </property>
  <property fmtid="{D5CDD505-2E9C-101B-9397-08002B2CF9AE}" pid="6" name="MediaServiceImageTags">
    <vt:lpwstr/>
  </property>
</Properties>
</file>