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4.xml" ContentType="application/vnd.openxmlformats-officedocument.themeOverride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6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411" r:id="rId5"/>
    <p:sldId id="259" r:id="rId6"/>
    <p:sldId id="413" r:id="rId7"/>
    <p:sldId id="519" r:id="rId8"/>
    <p:sldId id="416" r:id="rId9"/>
    <p:sldId id="524" r:id="rId10"/>
    <p:sldId id="574" r:id="rId11"/>
    <p:sldId id="495" r:id="rId12"/>
    <p:sldId id="596" r:id="rId13"/>
    <p:sldId id="547" r:id="rId14"/>
    <p:sldId id="427" r:id="rId15"/>
    <p:sldId id="589" r:id="rId16"/>
    <p:sldId id="553" r:id="rId17"/>
    <p:sldId id="534" r:id="rId18"/>
    <p:sldId id="550" r:id="rId19"/>
    <p:sldId id="599" r:id="rId20"/>
    <p:sldId id="536" r:id="rId21"/>
    <p:sldId id="575" r:id="rId22"/>
    <p:sldId id="578" r:id="rId23"/>
    <p:sldId id="579" r:id="rId24"/>
    <p:sldId id="580" r:id="rId25"/>
    <p:sldId id="598" r:id="rId26"/>
    <p:sldId id="522" r:id="rId27"/>
    <p:sldId id="559" r:id="rId28"/>
    <p:sldId id="563" r:id="rId29"/>
    <p:sldId id="562" r:id="rId30"/>
    <p:sldId id="564" r:id="rId31"/>
    <p:sldId id="566" r:id="rId32"/>
    <p:sldId id="567" r:id="rId33"/>
    <p:sldId id="568" r:id="rId34"/>
    <p:sldId id="600" r:id="rId35"/>
    <p:sldId id="595" r:id="rId36"/>
    <p:sldId id="597" r:id="rId37"/>
    <p:sldId id="601" r:id="rId38"/>
    <p:sldId id="602" r:id="rId39"/>
    <p:sldId id="592" r:id="rId40"/>
    <p:sldId id="398" r:id="rId41"/>
  </p:sldIdLst>
  <p:sldSz cx="12192000" cy="6858000"/>
  <p:notesSz cx="16256000" cy="9144000"/>
  <p:embeddedFontLst>
    <p:embeddedFont>
      <p:font typeface="Nunito Sans" panose="00000500000000000000" pitchFamily="2" charset="0"/>
      <p:regular r:id="rId44"/>
      <p:bold r:id="rId45"/>
      <p:italic r:id="rId46"/>
      <p:boldItalic r:id="rId47"/>
    </p:embeddedFont>
    <p:embeddedFont>
      <p:font typeface="Nunito Sans Black" panose="00000A00000000000000" pitchFamily="2" charset="0"/>
      <p:bold r:id="rId48"/>
      <p:italic r:id="rId49"/>
      <p:boldItalic r:id="rId50"/>
    </p:embeddedFont>
    <p:embeddedFont>
      <p:font typeface="Nunito Sans Normal"/>
      <p:regular r:id="rId51"/>
      <p:bold r:id="rId52"/>
      <p:italic r:id="rId53"/>
      <p:boldItalic r:id="rId54"/>
    </p:embeddedFont>
    <p:embeddedFont>
      <p:font typeface="Nunito Sans Normal Black"/>
      <p:bold r:id="rId55"/>
      <p:italic r:id="rId56"/>
      <p:boldItalic r:id="rId57"/>
    </p:embeddedFont>
    <p:embeddedFont>
      <p:font typeface="Nunito Sans Normal ExtraBold"/>
      <p:bold r:id="rId58"/>
      <p:italic r:id="rId59"/>
      <p:boldItalic r:id="rId60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27"/>
    <a:srgbClr val="7414DC"/>
    <a:srgbClr val="FFB4E6"/>
    <a:srgbClr val="058486"/>
    <a:srgbClr val="003A82"/>
    <a:srgbClr val="E22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8DF24-1005-41AE-B4F9-ECD08487A343}" v="22" dt="2026-03-31T09:09:46.1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72" y="32"/>
      </p:cViewPr>
      <p:guideLst>
        <p:guide orient="horz" pos="216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hescouts.sharepoint.com/sites/NationalYouthForums2025138/Shared%20Documents/General/1.%20Final%20Report/Delegate%20Data/UK%20Youth%20Forum%202025%20-%20Delegate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thescouts.sharepoint.com/sites/NationalYouthForums2025138/Shared%20Documents/General/1.%20Final%20Report/Future%20session%20outputs/Future%20Plenary%20-%20Coloured%20Card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thescouts.sharepoint.com/sites/NationalYouthForums2025138/Shared%20Documents/General/1.%20Final%20Report/Future%20session%20outputs/Future%20Plenary%20-%20Coloured%20Card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thescouts.sharepoint.com/sites/NationalYouthForums2025138/Shared%20Documents/General/1.%20Final%20Report/Future%20session%20outputs/Future%20Plenary%20-%20Coloured%20Card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hescouts.sharepoint.com/sites/NationalYouthForums2025138/Shared%20Documents/General/1.%20Final%20Report/Delegate%20Data/UK%20Youth%20Forum%202025%20-%20Delegate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thescouts.sharepoint.com/sites/NationalYouthForums2025138/Shared%20Documents/General/1.%20Final%20Report/Delegate%20Data/UK%20Youth%20Forum%202025%20-%20Delegate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thescouts.sharepoint.com/sites/NationalYouthForums2025138/Shared%20Documents/General/1.%20Final%20Report/Strategy%20session%20ouputs/Strategy%20Combined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thescouts.sharepoint.com/sites/NationalYouthForums2025138/Shared%20Documents/General/1.%20Final%20Report/Strategy%20session%20ouputs/Strategy%20Combine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thescouts.sharepoint.com/sites/NationalYouthForums2025138/Shared%20Documents/General/1.%20Final%20Report/Strategy%20session%20ouputs/Strategy%20Combine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thescouts.sharepoint.com/sites/NationalYouthForums2025138/Shared%20Documents/General/1.%20Final%20Report/Future%20session%20outputs/Future%20Plenary%20-%20Coloured%20Card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thescouts.sharepoint.com/sites/NationalYouthForums2025138/Shared%20Documents/General/1.%20Final%20Report/Future%20session%20outputs/Future%20Session%20Output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https://thescouts.sharepoint.com/sites/NationalYouthForums2025138/Shared%20Documents/General/1.%20Final%20Report/Future%20session%20outputs/Future%20Session%20Outpu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Delegates by section</a:t>
            </a:r>
          </a:p>
          <a:p>
            <a:pPr algn="ctr" rtl="0"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6103947944006998"/>
          <c:y val="0.27113859356338765"/>
          <c:w val="0.29181020341207348"/>
          <c:h val="0.52981130164831836"/>
        </c:manualLayout>
      </c:layout>
      <c:pieChart>
        <c:varyColors val="1"/>
        <c:ser>
          <c:idx val="0"/>
          <c:order val="0"/>
          <c:tx>
            <c:strRef>
              <c:f>'Graphs &amp; Charts'!$C$14</c:f>
              <c:strCache>
                <c:ptCount val="1"/>
                <c:pt idx="0">
                  <c:v>Attended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9A-484F-876E-030E4496B5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9A-484F-876E-030E4496B5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9A-484F-876E-030E4496B5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9A-484F-876E-030E4496B5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&amp; Charts'!$B$15:$B$18</c:f>
              <c:strCache>
                <c:ptCount val="4"/>
                <c:pt idx="0">
                  <c:v>Explorers</c:v>
                </c:pt>
                <c:pt idx="1">
                  <c:v>Scouts</c:v>
                </c:pt>
                <c:pt idx="2">
                  <c:v>Network</c:v>
                </c:pt>
                <c:pt idx="3">
                  <c:v>Volunteer</c:v>
                </c:pt>
              </c:strCache>
            </c:strRef>
          </c:cat>
          <c:val>
            <c:numRef>
              <c:f>'Graphs &amp; Charts'!$C$15:$C$18</c:f>
              <c:numCache>
                <c:formatCode>General</c:formatCode>
                <c:ptCount val="4"/>
                <c:pt idx="0">
                  <c:v>189</c:v>
                </c:pt>
                <c:pt idx="1">
                  <c:v>140</c:v>
                </c:pt>
                <c:pt idx="2">
                  <c:v>92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9A-484F-876E-030E4496B59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233103819142462E-2"/>
          <c:y val="3.5585922065615956E-2"/>
          <c:w val="0.90604300264644211"/>
          <c:h val="0.403281268454725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'Scout Goals'!$J$61</c:f>
              <c:strCache>
                <c:ptCount val="1"/>
                <c:pt idx="0">
                  <c:v>Scouts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'Scout Goals'!$I$62:$I$77</c:f>
              <c:strCache>
                <c:ptCount val="16"/>
                <c:pt idx="0">
                  <c:v>Awards and Life Skills</c:v>
                </c:pt>
                <c:pt idx="1">
                  <c:v>Inclusivity and Accessibility</c:v>
                </c:pt>
                <c:pt idx="2">
                  <c:v>Youth-Led Initiatives</c:v>
                </c:pt>
                <c:pt idx="3">
                  <c:v>Growth and Expansion</c:v>
                </c:pt>
                <c:pt idx="4">
                  <c:v>Outdoor adventure and programme</c:v>
                </c:pt>
                <c:pt idx="5">
                  <c:v>Volunteer Support and increasing volunteers</c:v>
                </c:pt>
                <c:pt idx="6">
                  <c:v>Mental Health and Well-being</c:v>
                </c:pt>
                <c:pt idx="7">
                  <c:v>Advocacy and PR</c:v>
                </c:pt>
                <c:pt idx="8">
                  <c:v>Leadership pipeline</c:v>
                </c:pt>
                <c:pt idx="9">
                  <c:v>Connecting groups locally, nationally and globally</c:v>
                </c:pt>
                <c:pt idx="10">
                  <c:v>Helping local and global communities</c:v>
                </c:pt>
                <c:pt idx="11">
                  <c:v>Trips Abroad</c:v>
                </c:pt>
                <c:pt idx="12">
                  <c:v>Staying Relevant and Adaptable</c:v>
                </c:pt>
                <c:pt idx="13">
                  <c:v>Scouting values and tradition</c:v>
                </c:pt>
                <c:pt idx="14">
                  <c:v>Finance and affordability</c:v>
                </c:pt>
                <c:pt idx="15">
                  <c:v>Other - SRHR and consent education, safety, fun opportunities, personal development, improve Network section, using tech more in Scouting, sustainability</c:v>
                </c:pt>
              </c:strCache>
            </c:strRef>
          </c:cat>
          <c:val>
            <c:numRef>
              <c:f>'Scout Goals'!$J$62:$J$77</c:f>
              <c:numCache>
                <c:formatCode>0</c:formatCode>
                <c:ptCount val="16"/>
                <c:pt idx="0">
                  <c:v>31</c:v>
                </c:pt>
                <c:pt idx="1">
                  <c:v>16</c:v>
                </c:pt>
                <c:pt idx="2">
                  <c:v>14</c:v>
                </c:pt>
                <c:pt idx="3">
                  <c:v>24</c:v>
                </c:pt>
                <c:pt idx="4">
                  <c:v>11</c:v>
                </c:pt>
                <c:pt idx="5">
                  <c:v>3</c:v>
                </c:pt>
                <c:pt idx="6">
                  <c:v>10</c:v>
                </c:pt>
                <c:pt idx="7">
                  <c:v>4</c:v>
                </c:pt>
                <c:pt idx="8">
                  <c:v>12</c:v>
                </c:pt>
                <c:pt idx="9">
                  <c:v>7</c:v>
                </c:pt>
                <c:pt idx="10">
                  <c:v>4</c:v>
                </c:pt>
                <c:pt idx="11">
                  <c:v>7</c:v>
                </c:pt>
                <c:pt idx="12">
                  <c:v>3</c:v>
                </c:pt>
                <c:pt idx="13">
                  <c:v>2</c:v>
                </c:pt>
                <c:pt idx="14">
                  <c:v>5</c:v>
                </c:pt>
                <c:pt idx="1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4-438D-A4AB-AA3DFA3E66EB}"/>
            </c:ext>
          </c:extLst>
        </c:ser>
        <c:ser>
          <c:idx val="1"/>
          <c:order val="1"/>
          <c:tx>
            <c:strRef>
              <c:f>'Scout Goals'!$K$61</c:f>
              <c:strCache>
                <c:ptCount val="1"/>
                <c:pt idx="0">
                  <c:v>Explorers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'Scout Goals'!$I$62:$I$77</c:f>
              <c:strCache>
                <c:ptCount val="16"/>
                <c:pt idx="0">
                  <c:v>Awards and Life Skills</c:v>
                </c:pt>
                <c:pt idx="1">
                  <c:v>Inclusivity and Accessibility</c:v>
                </c:pt>
                <c:pt idx="2">
                  <c:v>Youth-Led Initiatives</c:v>
                </c:pt>
                <c:pt idx="3">
                  <c:v>Growth and Expansion</c:v>
                </c:pt>
                <c:pt idx="4">
                  <c:v>Outdoor adventure and programme</c:v>
                </c:pt>
                <c:pt idx="5">
                  <c:v>Volunteer Support and increasing volunteers</c:v>
                </c:pt>
                <c:pt idx="6">
                  <c:v>Mental Health and Well-being</c:v>
                </c:pt>
                <c:pt idx="7">
                  <c:v>Advocacy and PR</c:v>
                </c:pt>
                <c:pt idx="8">
                  <c:v>Leadership pipeline</c:v>
                </c:pt>
                <c:pt idx="9">
                  <c:v>Connecting groups locally, nationally and globally</c:v>
                </c:pt>
                <c:pt idx="10">
                  <c:v>Helping local and global communities</c:v>
                </c:pt>
                <c:pt idx="11">
                  <c:v>Trips Abroad</c:v>
                </c:pt>
                <c:pt idx="12">
                  <c:v>Staying Relevant and Adaptable</c:v>
                </c:pt>
                <c:pt idx="13">
                  <c:v>Scouting values and tradition</c:v>
                </c:pt>
                <c:pt idx="14">
                  <c:v>Finance and affordability</c:v>
                </c:pt>
                <c:pt idx="15">
                  <c:v>Other - SRHR and consent education, safety, fun opportunities, personal development, improve Network section, using tech more in Scouting, sustainability</c:v>
                </c:pt>
              </c:strCache>
            </c:strRef>
          </c:cat>
          <c:val>
            <c:numRef>
              <c:f>'Scout Goals'!$K$62:$K$77</c:f>
              <c:numCache>
                <c:formatCode>General</c:formatCode>
                <c:ptCount val="16"/>
                <c:pt idx="0">
                  <c:v>38</c:v>
                </c:pt>
                <c:pt idx="1">
                  <c:v>32</c:v>
                </c:pt>
                <c:pt idx="2">
                  <c:v>23</c:v>
                </c:pt>
                <c:pt idx="3">
                  <c:v>22</c:v>
                </c:pt>
                <c:pt idx="4">
                  <c:v>22</c:v>
                </c:pt>
                <c:pt idx="5">
                  <c:v>13</c:v>
                </c:pt>
                <c:pt idx="6">
                  <c:v>15</c:v>
                </c:pt>
                <c:pt idx="7">
                  <c:v>13</c:v>
                </c:pt>
                <c:pt idx="8">
                  <c:v>11</c:v>
                </c:pt>
                <c:pt idx="9">
                  <c:v>15</c:v>
                </c:pt>
                <c:pt idx="10">
                  <c:v>9</c:v>
                </c:pt>
                <c:pt idx="11">
                  <c:v>9</c:v>
                </c:pt>
                <c:pt idx="12">
                  <c:v>5</c:v>
                </c:pt>
                <c:pt idx="13">
                  <c:v>10</c:v>
                </c:pt>
                <c:pt idx="14">
                  <c:v>5</c:v>
                </c:pt>
                <c:pt idx="1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44-438D-A4AB-AA3DFA3E66EB}"/>
            </c:ext>
          </c:extLst>
        </c:ser>
        <c:ser>
          <c:idx val="2"/>
          <c:order val="2"/>
          <c:tx>
            <c:strRef>
              <c:f>'Scout Goals'!$L$61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'Scout Goals'!$I$62:$I$77</c:f>
              <c:strCache>
                <c:ptCount val="16"/>
                <c:pt idx="0">
                  <c:v>Awards and Life Skills</c:v>
                </c:pt>
                <c:pt idx="1">
                  <c:v>Inclusivity and Accessibility</c:v>
                </c:pt>
                <c:pt idx="2">
                  <c:v>Youth-Led Initiatives</c:v>
                </c:pt>
                <c:pt idx="3">
                  <c:v>Growth and Expansion</c:v>
                </c:pt>
                <c:pt idx="4">
                  <c:v>Outdoor adventure and programme</c:v>
                </c:pt>
                <c:pt idx="5">
                  <c:v>Volunteer Support and increasing volunteers</c:v>
                </c:pt>
                <c:pt idx="6">
                  <c:v>Mental Health and Well-being</c:v>
                </c:pt>
                <c:pt idx="7">
                  <c:v>Advocacy and PR</c:v>
                </c:pt>
                <c:pt idx="8">
                  <c:v>Leadership pipeline</c:v>
                </c:pt>
                <c:pt idx="9">
                  <c:v>Connecting groups locally, nationally and globally</c:v>
                </c:pt>
                <c:pt idx="10">
                  <c:v>Helping local and global communities</c:v>
                </c:pt>
                <c:pt idx="11">
                  <c:v>Trips Abroad</c:v>
                </c:pt>
                <c:pt idx="12">
                  <c:v>Staying Relevant and Adaptable</c:v>
                </c:pt>
                <c:pt idx="13">
                  <c:v>Scouting values and tradition</c:v>
                </c:pt>
                <c:pt idx="14">
                  <c:v>Finance and affordability</c:v>
                </c:pt>
                <c:pt idx="15">
                  <c:v>Other - SRHR and consent education, safety, fun opportunities, personal development, improve Network section, using tech more in Scouting, sustainability</c:v>
                </c:pt>
              </c:strCache>
            </c:strRef>
          </c:cat>
          <c:val>
            <c:numRef>
              <c:f>'Scout Goals'!$L$62:$L$77</c:f>
              <c:numCache>
                <c:formatCode>General</c:formatCode>
                <c:ptCount val="16"/>
                <c:pt idx="0">
                  <c:v>22</c:v>
                </c:pt>
                <c:pt idx="1">
                  <c:v>19</c:v>
                </c:pt>
                <c:pt idx="2">
                  <c:v>28</c:v>
                </c:pt>
                <c:pt idx="3">
                  <c:v>10</c:v>
                </c:pt>
                <c:pt idx="4">
                  <c:v>19</c:v>
                </c:pt>
                <c:pt idx="5">
                  <c:v>21</c:v>
                </c:pt>
                <c:pt idx="6">
                  <c:v>10</c:v>
                </c:pt>
                <c:pt idx="7">
                  <c:v>12</c:v>
                </c:pt>
                <c:pt idx="8">
                  <c:v>5</c:v>
                </c:pt>
                <c:pt idx="9">
                  <c:v>4</c:v>
                </c:pt>
                <c:pt idx="10">
                  <c:v>6</c:v>
                </c:pt>
                <c:pt idx="11">
                  <c:v>4</c:v>
                </c:pt>
                <c:pt idx="12">
                  <c:v>6</c:v>
                </c:pt>
                <c:pt idx="13">
                  <c:v>5</c:v>
                </c:pt>
                <c:pt idx="14">
                  <c:v>2</c:v>
                </c:pt>
                <c:pt idx="1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44-438D-A4AB-AA3DFA3E66EB}"/>
            </c:ext>
          </c:extLst>
        </c:ser>
        <c:ser>
          <c:idx val="3"/>
          <c:order val="3"/>
          <c:tx>
            <c:strRef>
              <c:f>'Scout Goals'!$M$61</c:f>
              <c:strCache>
                <c:ptCount val="1"/>
                <c:pt idx="0">
                  <c:v>Over 25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'Scout Goals'!$I$62:$I$77</c:f>
              <c:strCache>
                <c:ptCount val="16"/>
                <c:pt idx="0">
                  <c:v>Awards and Life Skills</c:v>
                </c:pt>
                <c:pt idx="1">
                  <c:v>Inclusivity and Accessibility</c:v>
                </c:pt>
                <c:pt idx="2">
                  <c:v>Youth-Led Initiatives</c:v>
                </c:pt>
                <c:pt idx="3">
                  <c:v>Growth and Expansion</c:v>
                </c:pt>
                <c:pt idx="4">
                  <c:v>Outdoor adventure and programme</c:v>
                </c:pt>
                <c:pt idx="5">
                  <c:v>Volunteer Support and increasing volunteers</c:v>
                </c:pt>
                <c:pt idx="6">
                  <c:v>Mental Health and Well-being</c:v>
                </c:pt>
                <c:pt idx="7">
                  <c:v>Advocacy and PR</c:v>
                </c:pt>
                <c:pt idx="8">
                  <c:v>Leadership pipeline</c:v>
                </c:pt>
                <c:pt idx="9">
                  <c:v>Connecting groups locally, nationally and globally</c:v>
                </c:pt>
                <c:pt idx="10">
                  <c:v>Helping local and global communities</c:v>
                </c:pt>
                <c:pt idx="11">
                  <c:v>Trips Abroad</c:v>
                </c:pt>
                <c:pt idx="12">
                  <c:v>Staying Relevant and Adaptable</c:v>
                </c:pt>
                <c:pt idx="13">
                  <c:v>Scouting values and tradition</c:v>
                </c:pt>
                <c:pt idx="14">
                  <c:v>Finance and affordability</c:v>
                </c:pt>
                <c:pt idx="15">
                  <c:v>Other - SRHR and consent education, safety, fun opportunities, personal development, improve Network section, using tech more in Scouting, sustainability</c:v>
                </c:pt>
              </c:strCache>
            </c:strRef>
          </c:cat>
          <c:val>
            <c:numRef>
              <c:f>'Scout Goals'!$M$62:$M$77</c:f>
              <c:numCache>
                <c:formatCode>General</c:formatCode>
                <c:ptCount val="16"/>
                <c:pt idx="0">
                  <c:v>11</c:v>
                </c:pt>
                <c:pt idx="1">
                  <c:v>9</c:v>
                </c:pt>
                <c:pt idx="2">
                  <c:v>5</c:v>
                </c:pt>
                <c:pt idx="3">
                  <c:v>8</c:v>
                </c:pt>
                <c:pt idx="4">
                  <c:v>8</c:v>
                </c:pt>
                <c:pt idx="5">
                  <c:v>14</c:v>
                </c:pt>
                <c:pt idx="6">
                  <c:v>6</c:v>
                </c:pt>
                <c:pt idx="7">
                  <c:v>4</c:v>
                </c:pt>
                <c:pt idx="8">
                  <c:v>1</c:v>
                </c:pt>
                <c:pt idx="9">
                  <c:v>2</c:v>
                </c:pt>
                <c:pt idx="10">
                  <c:v>4</c:v>
                </c:pt>
                <c:pt idx="11">
                  <c:v>2</c:v>
                </c:pt>
                <c:pt idx="12">
                  <c:v>5</c:v>
                </c:pt>
                <c:pt idx="13">
                  <c:v>0</c:v>
                </c:pt>
                <c:pt idx="14">
                  <c:v>2</c:v>
                </c:pt>
                <c:pt idx="1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44-438D-A4AB-AA3DFA3E6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273032"/>
        <c:axId val="678275080"/>
      </c:barChart>
      <c:catAx>
        <c:axId val="678273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275080"/>
        <c:crosses val="autoZero"/>
        <c:auto val="1"/>
        <c:lblAlgn val="ctr"/>
        <c:lblOffset val="100"/>
        <c:noMultiLvlLbl val="0"/>
      </c:catAx>
      <c:valAx>
        <c:axId val="67827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No. of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273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Scouts’ goals</a:t>
            </a:r>
            <a:r>
              <a:rPr lang="en-US" baseline="0"/>
              <a:t> for Scouts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'Scout Goals'!$J$61</c:f>
              <c:strCache>
                <c:ptCount val="1"/>
                <c:pt idx="0">
                  <c:v>Scouts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54-492C-ACAC-CC679956183B}"/>
              </c:ext>
            </c:extLst>
          </c:dPt>
          <c:dPt>
            <c:idx val="1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54-492C-ACAC-CC679956183B}"/>
              </c:ext>
            </c:extLst>
          </c:dPt>
          <c:dPt>
            <c:idx val="2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54-492C-ACAC-CC679956183B}"/>
              </c:ext>
            </c:extLst>
          </c:dPt>
          <c:dPt>
            <c:idx val="3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054-492C-ACAC-CC679956183B}"/>
              </c:ext>
            </c:extLst>
          </c:dPt>
          <c:dPt>
            <c:idx val="8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54-492C-ACAC-CC679956183B}"/>
              </c:ext>
            </c:extLst>
          </c:dPt>
          <c:cat>
            <c:strRef>
              <c:f>'Scout Goals'!$I$62:$I$77</c:f>
              <c:strCache>
                <c:ptCount val="16"/>
                <c:pt idx="0">
                  <c:v>Awards and Life Skills</c:v>
                </c:pt>
                <c:pt idx="1">
                  <c:v>Inclusivity and Accessibility</c:v>
                </c:pt>
                <c:pt idx="2">
                  <c:v>Youth-Led Initiatives</c:v>
                </c:pt>
                <c:pt idx="3">
                  <c:v>Growth and Expansion</c:v>
                </c:pt>
                <c:pt idx="4">
                  <c:v>Outdoor adventure and programme</c:v>
                </c:pt>
                <c:pt idx="5">
                  <c:v>Volunteer Support and increasing volunteers</c:v>
                </c:pt>
                <c:pt idx="6">
                  <c:v>Mental Health and Well-being</c:v>
                </c:pt>
                <c:pt idx="7">
                  <c:v>Advocacy and PR</c:v>
                </c:pt>
                <c:pt idx="8">
                  <c:v>Leadership pipeline</c:v>
                </c:pt>
                <c:pt idx="9">
                  <c:v>Connecting groups locally, nationally and globally</c:v>
                </c:pt>
                <c:pt idx="10">
                  <c:v>Helping local and global communities</c:v>
                </c:pt>
                <c:pt idx="11">
                  <c:v>Trips Abroad</c:v>
                </c:pt>
                <c:pt idx="12">
                  <c:v>Staying Relevant and Adaptable</c:v>
                </c:pt>
                <c:pt idx="13">
                  <c:v>Scouting values and tradition</c:v>
                </c:pt>
                <c:pt idx="14">
                  <c:v>Finance and affordability</c:v>
                </c:pt>
                <c:pt idx="15">
                  <c:v>Other - SRHR and consent education, safety, fun opportunities, personal development, improve Network section, using tech more in Scouting, sustainability</c:v>
                </c:pt>
              </c:strCache>
            </c:strRef>
          </c:cat>
          <c:val>
            <c:numRef>
              <c:f>'Scout Goals'!$J$62:$J$77</c:f>
              <c:numCache>
                <c:formatCode>0</c:formatCode>
                <c:ptCount val="16"/>
                <c:pt idx="0">
                  <c:v>31</c:v>
                </c:pt>
                <c:pt idx="1">
                  <c:v>16</c:v>
                </c:pt>
                <c:pt idx="2">
                  <c:v>14</c:v>
                </c:pt>
                <c:pt idx="3">
                  <c:v>24</c:v>
                </c:pt>
                <c:pt idx="4">
                  <c:v>11</c:v>
                </c:pt>
                <c:pt idx="5">
                  <c:v>3</c:v>
                </c:pt>
                <c:pt idx="6">
                  <c:v>10</c:v>
                </c:pt>
                <c:pt idx="7">
                  <c:v>4</c:v>
                </c:pt>
                <c:pt idx="8">
                  <c:v>12</c:v>
                </c:pt>
                <c:pt idx="9">
                  <c:v>7</c:v>
                </c:pt>
                <c:pt idx="10">
                  <c:v>4</c:v>
                </c:pt>
                <c:pt idx="11">
                  <c:v>7</c:v>
                </c:pt>
                <c:pt idx="12">
                  <c:v>3</c:v>
                </c:pt>
                <c:pt idx="13">
                  <c:v>2</c:v>
                </c:pt>
                <c:pt idx="14">
                  <c:v>5</c:v>
                </c:pt>
                <c:pt idx="1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4-492C-ACAC-CC6799561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25853871"/>
        <c:axId val="1125854831"/>
      </c:barChart>
      <c:catAx>
        <c:axId val="112585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854831"/>
        <c:crosses val="autoZero"/>
        <c:auto val="1"/>
        <c:lblAlgn val="ctr"/>
        <c:lblOffset val="100"/>
        <c:noMultiLvlLbl val="0"/>
      </c:catAx>
      <c:valAx>
        <c:axId val="1125854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No. of </a:t>
                </a:r>
                <a:r>
                  <a:rPr lang="en-GB" err="1"/>
                  <a:t>responeses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853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Explorers’ goals for Scouts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'Scout Goals'!$K$61</c:f>
              <c:strCache>
                <c:ptCount val="1"/>
                <c:pt idx="0">
                  <c:v>Explorers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02-4260-AB63-BB3CBDDD69CE}"/>
              </c:ext>
            </c:extLst>
          </c:dPt>
          <c:dPt>
            <c:idx val="1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02-4260-AB63-BB3CBDDD69CE}"/>
              </c:ext>
            </c:extLst>
          </c:dPt>
          <c:dPt>
            <c:idx val="2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02-4260-AB63-BB3CBDDD69CE}"/>
              </c:ext>
            </c:extLst>
          </c:dPt>
          <c:dPt>
            <c:idx val="3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402-4260-AB63-BB3CBDDD69CE}"/>
              </c:ext>
            </c:extLst>
          </c:dPt>
          <c:dPt>
            <c:idx val="4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02-4260-AB63-BB3CBDDD69CE}"/>
              </c:ext>
            </c:extLst>
          </c:dPt>
          <c:cat>
            <c:strRef>
              <c:f>'Scout Goals'!$I$62:$I$77</c:f>
              <c:strCache>
                <c:ptCount val="16"/>
                <c:pt idx="0">
                  <c:v>Awards and Life Skills</c:v>
                </c:pt>
                <c:pt idx="1">
                  <c:v>Inclusivity and Accessibility</c:v>
                </c:pt>
                <c:pt idx="2">
                  <c:v>Youth-Led Initiatives</c:v>
                </c:pt>
                <c:pt idx="3">
                  <c:v>Growth and Expansion</c:v>
                </c:pt>
                <c:pt idx="4">
                  <c:v>Outdoor adventure and programme</c:v>
                </c:pt>
                <c:pt idx="5">
                  <c:v>Volunteer Support and increasing volunteers</c:v>
                </c:pt>
                <c:pt idx="6">
                  <c:v>Mental Health and Well-being</c:v>
                </c:pt>
                <c:pt idx="7">
                  <c:v>Advocacy and PR</c:v>
                </c:pt>
                <c:pt idx="8">
                  <c:v>Leadership pipeline</c:v>
                </c:pt>
                <c:pt idx="9">
                  <c:v>Connecting groups locally, nationally and globally</c:v>
                </c:pt>
                <c:pt idx="10">
                  <c:v>Helping local and global communities</c:v>
                </c:pt>
                <c:pt idx="11">
                  <c:v>Trips Abroad</c:v>
                </c:pt>
                <c:pt idx="12">
                  <c:v>Staying Relevant and Adaptable</c:v>
                </c:pt>
                <c:pt idx="13">
                  <c:v>Scouting values and tradition</c:v>
                </c:pt>
                <c:pt idx="14">
                  <c:v>Finance and affordability</c:v>
                </c:pt>
                <c:pt idx="15">
                  <c:v>Other - SRHR and consent education, safety, fun opportunities, personal development, improve Network section, using tech more in Scouting, sustainability</c:v>
                </c:pt>
              </c:strCache>
            </c:strRef>
          </c:cat>
          <c:val>
            <c:numRef>
              <c:f>'Scout Goals'!$K$62:$K$77</c:f>
              <c:numCache>
                <c:formatCode>General</c:formatCode>
                <c:ptCount val="16"/>
                <c:pt idx="0">
                  <c:v>38</c:v>
                </c:pt>
                <c:pt idx="1">
                  <c:v>32</c:v>
                </c:pt>
                <c:pt idx="2">
                  <c:v>23</c:v>
                </c:pt>
                <c:pt idx="3">
                  <c:v>22</c:v>
                </c:pt>
                <c:pt idx="4">
                  <c:v>22</c:v>
                </c:pt>
                <c:pt idx="5">
                  <c:v>13</c:v>
                </c:pt>
                <c:pt idx="6">
                  <c:v>15</c:v>
                </c:pt>
                <c:pt idx="7">
                  <c:v>13</c:v>
                </c:pt>
                <c:pt idx="8">
                  <c:v>11</c:v>
                </c:pt>
                <c:pt idx="9">
                  <c:v>15</c:v>
                </c:pt>
                <c:pt idx="10">
                  <c:v>9</c:v>
                </c:pt>
                <c:pt idx="11">
                  <c:v>9</c:v>
                </c:pt>
                <c:pt idx="12">
                  <c:v>5</c:v>
                </c:pt>
                <c:pt idx="13">
                  <c:v>10</c:v>
                </c:pt>
                <c:pt idx="14">
                  <c:v>5</c:v>
                </c:pt>
                <c:pt idx="1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02-4260-AB63-BB3CBDDD6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840911"/>
        <c:axId val="1125857711"/>
      </c:barChart>
      <c:catAx>
        <c:axId val="1125840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857711"/>
        <c:crosses val="autoZero"/>
        <c:auto val="1"/>
        <c:lblAlgn val="ctr"/>
        <c:lblOffset val="100"/>
        <c:noMultiLvlLbl val="0"/>
      </c:catAx>
      <c:valAx>
        <c:axId val="1125857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No. of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840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Network’s goals for Scouts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'Scout Goals'!$L$61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4-4E8C-93DC-FAC363D07F41}"/>
              </c:ext>
            </c:extLst>
          </c:dPt>
          <c:dPt>
            <c:idx val="1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4-4E8C-93DC-FAC363D07F41}"/>
              </c:ext>
            </c:extLst>
          </c:dPt>
          <c:dPt>
            <c:idx val="2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4-4E8C-93DC-FAC363D07F41}"/>
              </c:ext>
            </c:extLst>
          </c:dPt>
          <c:dPt>
            <c:idx val="4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444-4E8C-93DC-FAC363D07F41}"/>
              </c:ext>
            </c:extLst>
          </c:dPt>
          <c:dPt>
            <c:idx val="5"/>
            <c:invertIfNegative val="0"/>
            <c:bubble3D val="0"/>
            <c:spPr>
              <a:solidFill>
                <a:srgbClr val="7414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444-4E8C-93DC-FAC363D07F41}"/>
              </c:ext>
            </c:extLst>
          </c:dPt>
          <c:cat>
            <c:strRef>
              <c:f>'Scout Goals'!$I$62:$I$77</c:f>
              <c:strCache>
                <c:ptCount val="16"/>
                <c:pt idx="0">
                  <c:v>Awards and Life Skills</c:v>
                </c:pt>
                <c:pt idx="1">
                  <c:v>Inclusivity and Accessibility</c:v>
                </c:pt>
                <c:pt idx="2">
                  <c:v>Youth-Led Initiatives</c:v>
                </c:pt>
                <c:pt idx="3">
                  <c:v>Growth and Expansion</c:v>
                </c:pt>
                <c:pt idx="4">
                  <c:v>Outdoor adventure and programme</c:v>
                </c:pt>
                <c:pt idx="5">
                  <c:v>Volunteer Support and increasing volunteers</c:v>
                </c:pt>
                <c:pt idx="6">
                  <c:v>Mental Health and Well-being</c:v>
                </c:pt>
                <c:pt idx="7">
                  <c:v>Advocacy and PR</c:v>
                </c:pt>
                <c:pt idx="8">
                  <c:v>Leadership pipeline</c:v>
                </c:pt>
                <c:pt idx="9">
                  <c:v>Connecting groups locally, nationally and globally</c:v>
                </c:pt>
                <c:pt idx="10">
                  <c:v>Helping local and global communities</c:v>
                </c:pt>
                <c:pt idx="11">
                  <c:v>Trips Abroad</c:v>
                </c:pt>
                <c:pt idx="12">
                  <c:v>Staying Relevant and Adaptable</c:v>
                </c:pt>
                <c:pt idx="13">
                  <c:v>Scouting values and tradition</c:v>
                </c:pt>
                <c:pt idx="14">
                  <c:v>Finance and affordability</c:v>
                </c:pt>
                <c:pt idx="15">
                  <c:v>Other - SRHR and consent education, safety, fun opportunities, personal development, improve Network section, using tech more in Scouting, sustainability</c:v>
                </c:pt>
              </c:strCache>
            </c:strRef>
          </c:cat>
          <c:val>
            <c:numRef>
              <c:f>'Scout Goals'!$L$62:$L$77</c:f>
              <c:numCache>
                <c:formatCode>General</c:formatCode>
                <c:ptCount val="16"/>
                <c:pt idx="0">
                  <c:v>22</c:v>
                </c:pt>
                <c:pt idx="1">
                  <c:v>19</c:v>
                </c:pt>
                <c:pt idx="2">
                  <c:v>28</c:v>
                </c:pt>
                <c:pt idx="3">
                  <c:v>10</c:v>
                </c:pt>
                <c:pt idx="4">
                  <c:v>19</c:v>
                </c:pt>
                <c:pt idx="5">
                  <c:v>21</c:v>
                </c:pt>
                <c:pt idx="6">
                  <c:v>10</c:v>
                </c:pt>
                <c:pt idx="7">
                  <c:v>12</c:v>
                </c:pt>
                <c:pt idx="8">
                  <c:v>5</c:v>
                </c:pt>
                <c:pt idx="9">
                  <c:v>4</c:v>
                </c:pt>
                <c:pt idx="10">
                  <c:v>6</c:v>
                </c:pt>
                <c:pt idx="11">
                  <c:v>4</c:v>
                </c:pt>
                <c:pt idx="12">
                  <c:v>6</c:v>
                </c:pt>
                <c:pt idx="13">
                  <c:v>5</c:v>
                </c:pt>
                <c:pt idx="14">
                  <c:v>2</c:v>
                </c:pt>
                <c:pt idx="1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4-4E8C-93DC-FAC363D07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1897727"/>
        <c:axId val="1041904447"/>
      </c:barChart>
      <c:catAx>
        <c:axId val="104189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904447"/>
        <c:crosses val="autoZero"/>
        <c:auto val="1"/>
        <c:lblAlgn val="ctr"/>
        <c:lblOffset val="100"/>
        <c:noMultiLvlLbl val="0"/>
      </c:catAx>
      <c:valAx>
        <c:axId val="104190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No. of </a:t>
                </a:r>
                <a:r>
                  <a:rPr lang="en-GB" err="1"/>
                  <a:t>responeses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89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4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GB" sz="1600" b="1"/>
              <a:t>Delegates by nation</a:t>
            </a:r>
          </a:p>
        </c:rich>
      </c:tx>
      <c:layout>
        <c:manualLayout>
          <c:xMode val="edge"/>
          <c:yMode val="edge"/>
          <c:x val="0.2956177169361634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4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5F-4BD5-A39A-45542B3FCE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5F-4BD5-A39A-45542B3FCE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5F-4BD5-A39A-45542B3FCE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5F-4BD5-A39A-45542B3FCE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F5F-4BD5-A39A-45542B3FCE36}"/>
              </c:ext>
            </c:extLst>
          </c:dPt>
          <c:dLbls>
            <c:dLbl>
              <c:idx val="4"/>
              <c:layout>
                <c:manualLayout>
                  <c:x val="0.25270747845436126"/>
                  <c:y val="8.05155324611560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5F-4BD5-A39A-45542B3FCE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'Graphs &amp; Charts'!$C$26:$G$26</c:f>
              <c:strCache>
                <c:ptCount val="5"/>
                <c:pt idx="0">
                  <c:v>England</c:v>
                </c:pt>
                <c:pt idx="1">
                  <c:v>Northern Ireland</c:v>
                </c:pt>
                <c:pt idx="2">
                  <c:v>Wales</c:v>
                </c:pt>
                <c:pt idx="3">
                  <c:v>Scotland</c:v>
                </c:pt>
                <c:pt idx="4">
                  <c:v>British Scouting Overseas</c:v>
                </c:pt>
              </c:strCache>
            </c:strRef>
          </c:cat>
          <c:val>
            <c:numRef>
              <c:f>'Graphs &amp; Charts'!$C$31:$G$31</c:f>
              <c:numCache>
                <c:formatCode>General</c:formatCode>
                <c:ptCount val="5"/>
                <c:pt idx="0">
                  <c:v>307</c:v>
                </c:pt>
                <c:pt idx="1">
                  <c:v>79</c:v>
                </c:pt>
                <c:pt idx="2">
                  <c:v>58</c:v>
                </c:pt>
                <c:pt idx="3">
                  <c:v>54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5F-4BD5-A39A-45542B3FCE3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bg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4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Delegate Gender Identity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4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27565179352580926"/>
          <c:y val="0.2912004809224823"/>
          <c:w val="0.45425218722659666"/>
          <c:h val="0.6867433506118005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6-48C3-B354-6122ACD5FE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E6-48C3-B354-6122ACD5FE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E6-48C3-B354-6122ACD5FE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E6-48C3-B354-6122ACD5FE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7E6-48C3-B354-6122ACD5FE04}"/>
              </c:ext>
            </c:extLst>
          </c:dPt>
          <c:dLbls>
            <c:dLbl>
              <c:idx val="1"/>
              <c:layout>
                <c:manualLayout>
                  <c:x val="-4.8775212570380935E-2"/>
                  <c:y val="5.71586387488108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E6-48C3-B354-6122ACD5FE04}"/>
                </c:ext>
              </c:extLst>
            </c:dLbl>
            <c:dLbl>
              <c:idx val="2"/>
              <c:layout>
                <c:manualLayout>
                  <c:x val="-0.13888837793613945"/>
                  <c:y val="8.997002956128595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8451226082812"/>
                      <c:h val="0.376838511072061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7E6-48C3-B354-6122ACD5FE0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7E6-48C3-B354-6122ACD5FE04}"/>
                </c:ext>
              </c:extLst>
            </c:dLbl>
            <c:dLbl>
              <c:idx val="4"/>
              <c:layout>
                <c:manualLayout>
                  <c:x val="0.24712336409493471"/>
                  <c:y val="4.3735973732393643E-2"/>
                </c:manualLayout>
              </c:layout>
              <c:tx>
                <c:rich>
                  <a:bodyPr/>
                  <a:lstStyle/>
                  <a:p>
                    <a:fld id="{E11693F1-E986-4A05-9C61-6643D5D753D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&lt;1%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7E6-48C3-B354-6122ACD5FE04}"/>
                </c:ext>
              </c:extLst>
            </c:dLbl>
            <c:spPr>
              <a:solidFill>
                <a:sysClr val="window" lastClr="FFFFFF">
                  <a:alpha val="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'Graphs &amp; Charts'!$C$92:$G$92</c:f>
              <c:strCache>
                <c:ptCount val="5"/>
                <c:pt idx="0">
                  <c:v>Male</c:v>
                </c:pt>
                <c:pt idx="1">
                  <c:v>Female</c:v>
                </c:pt>
                <c:pt idx="2">
                  <c:v>Non-binary/non-conforming</c:v>
                </c:pt>
                <c:pt idx="3">
                  <c:v>Prefer not to respond</c:v>
                </c:pt>
                <c:pt idx="4">
                  <c:v>Transgender</c:v>
                </c:pt>
              </c:strCache>
            </c:strRef>
          </c:cat>
          <c:val>
            <c:numRef>
              <c:f>'Graphs &amp; Charts'!$C$97:$G$97</c:f>
              <c:numCache>
                <c:formatCode>General</c:formatCode>
                <c:ptCount val="5"/>
                <c:pt idx="0">
                  <c:v>200</c:v>
                </c:pt>
                <c:pt idx="1">
                  <c:v>167</c:v>
                </c:pt>
                <c:pt idx="2">
                  <c:v>5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7E6-48C3-B354-6122ACD5F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200" b="0" i="0" u="none" strike="noStrike" kern="1200" baseline="0">
          <a:solidFill>
            <a:schemeClr val="bg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/>
              <a:t>Scouts should...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D1-413A-B581-C7E35C151D7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D1-413A-B581-C7E35C151D7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D1-413A-B581-C7E35C151D7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D1-413A-B581-C7E35C151D7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D1-413A-B581-C7E35C151D7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8D1-413A-B581-C7E35C151D7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8D1-413A-B581-C7E35C151D7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8D1-413A-B581-C7E35C151D7E}"/>
              </c:ext>
            </c:extLst>
          </c:dPt>
          <c:dLbls>
            <c:delete val="1"/>
          </c:dLbls>
          <c:cat>
            <c:strRef>
              <c:f>Graphs!$B$57:$B$65</c:f>
              <c:strCache>
                <c:ptCount val="9"/>
                <c:pt idx="0">
                  <c:v>9. Embrace New Technology</c:v>
                </c:pt>
                <c:pt idx="1">
                  <c:v>8. Get More Young People to Join Scouts</c:v>
                </c:pt>
                <c:pt idx="2">
                  <c:v>7. Support our Mental well-being</c:v>
                </c:pt>
                <c:pt idx="3">
                  <c:v>6. Recruit More Leaders</c:v>
                </c:pt>
                <c:pt idx="4">
                  <c:v>5. Become More Inclusive</c:v>
                </c:pt>
                <c:pt idx="5">
                  <c:v>4. Make Leading and Volunteering Easier</c:v>
                </c:pt>
                <c:pt idx="6">
                  <c:v>3. Become More Youth Shaped</c:v>
                </c:pt>
                <c:pt idx="7">
                  <c:v>2. Deliver a Great Programme</c:v>
                </c:pt>
                <c:pt idx="8">
                  <c:v>1. Keep Everyone Safe</c:v>
                </c:pt>
              </c:strCache>
            </c:strRef>
          </c:cat>
          <c:val>
            <c:numRef>
              <c:f>Graphs!$L$57:$L$65</c:f>
              <c:numCache>
                <c:formatCode>0.00</c:formatCode>
                <c:ptCount val="9"/>
                <c:pt idx="0">
                  <c:v>8.8172043010752681</c:v>
                </c:pt>
                <c:pt idx="1">
                  <c:v>5.5106382978723403</c:v>
                </c:pt>
                <c:pt idx="2">
                  <c:v>5.268817204301075</c:v>
                </c:pt>
                <c:pt idx="3">
                  <c:v>4.989247311827957</c:v>
                </c:pt>
                <c:pt idx="4">
                  <c:v>4.978494623655914</c:v>
                </c:pt>
                <c:pt idx="5">
                  <c:v>4.6489361702127656</c:v>
                </c:pt>
                <c:pt idx="6">
                  <c:v>4.634408602150538</c:v>
                </c:pt>
                <c:pt idx="7">
                  <c:v>3.8105263157894735</c:v>
                </c:pt>
                <c:pt idx="8">
                  <c:v>2.2842105263157895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8D1-413A-B581-C7E35C151D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08752736"/>
        <c:axId val="1408740736"/>
      </c:barChart>
      <c:catAx>
        <c:axId val="1408752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740736"/>
        <c:crosses val="autoZero"/>
        <c:auto val="1"/>
        <c:lblAlgn val="ctr"/>
        <c:lblOffset val="100"/>
        <c:noMultiLvlLbl val="0"/>
      </c:catAx>
      <c:valAx>
        <c:axId val="1408740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Average rank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75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44-4FED-999A-A17D1C7A5F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44-4FED-999A-A17D1C7A5F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B44-4FED-999A-A17D1C7A5F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B44-4FED-999A-A17D1C7A5F5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B44-4FED-999A-A17D1C7A5F5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B44-4FED-999A-A17D1C7A5F5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B44-4FED-999A-A17D1C7A5F5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B44-4FED-999A-A17D1C7A5F5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DB44-4FED-999A-A17D1C7A5F5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DB44-4FED-999A-A17D1C7A5F5F}"/>
              </c:ext>
            </c:extLst>
          </c:dPt>
          <c:dPt>
            <c:idx val="1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DB44-4FED-999A-A17D1C7A5F5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B44-4FED-999A-A17D1C7A5F5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B44-4FED-999A-A17D1C7A5F5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B44-4FED-999A-A17D1C7A5F5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B44-4FED-999A-A17D1C7A5F5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B44-4FED-999A-A17D1C7A5F5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B44-4FED-999A-A17D1C7A5F5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B44-4FED-999A-A17D1C7A5F5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DB44-4FED-999A-A17D1C7A5F5F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DB44-4FED-999A-A17D1C7A5F5F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DB44-4FED-999A-A17D1C7A5F5F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23190E6-D904-4EB5-BAB0-D93E07A23B01}" type="CATEGORYNAME">
                      <a:rPr lang="en-US">
                        <a:solidFill>
                          <a:schemeClr val="accent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GB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DB44-4FED-999A-A17D1C7A5F5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Graphs!$B$87:$B$97</c:f>
              <c:strCache>
                <c:ptCount val="11"/>
                <c:pt idx="0">
                  <c:v>Themes </c:v>
                </c:pt>
                <c:pt idx="1">
                  <c:v>Fun!</c:v>
                </c:pt>
                <c:pt idx="2">
                  <c:v>Sustainability </c:v>
                </c:pt>
                <c:pt idx="3">
                  <c:v>Tradition</c:v>
                </c:pt>
                <c:pt idx="4">
                  <c:v>International</c:v>
                </c:pt>
                <c:pt idx="5">
                  <c:v>Resources </c:v>
                </c:pt>
                <c:pt idx="6">
                  <c:v>Accessibility / Inclusivity </c:v>
                </c:pt>
                <c:pt idx="7">
                  <c:v>Events</c:v>
                </c:pt>
                <c:pt idx="8">
                  <c:v>Skills, Outdoor and adventure</c:v>
                </c:pt>
                <c:pt idx="9">
                  <c:v>Leadership &amp; development</c:v>
                </c:pt>
                <c:pt idx="10">
                  <c:v>Community </c:v>
                </c:pt>
              </c:strCache>
            </c:strRef>
          </c:cat>
          <c:val>
            <c:numRef>
              <c:f>Graphs!$C$87:$C$97</c:f>
              <c:numCache>
                <c:formatCode>General</c:formatCode>
                <c:ptCount val="11"/>
                <c:pt idx="1">
                  <c:v>3</c:v>
                </c:pt>
                <c:pt idx="2">
                  <c:v>7</c:v>
                </c:pt>
                <c:pt idx="3">
                  <c:v>5</c:v>
                </c:pt>
                <c:pt idx="4">
                  <c:v>6</c:v>
                </c:pt>
                <c:pt idx="5">
                  <c:v>11</c:v>
                </c:pt>
                <c:pt idx="6">
                  <c:v>11</c:v>
                </c:pt>
                <c:pt idx="7">
                  <c:v>13</c:v>
                </c:pt>
                <c:pt idx="8">
                  <c:v>13</c:v>
                </c:pt>
                <c:pt idx="9">
                  <c:v>14</c:v>
                </c:pt>
                <c:pt idx="1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B44-4FED-999A-A17D1C7A5F5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'Personal Goals'!$AA$34</c:f>
              <c:strCache>
                <c:ptCount val="1"/>
                <c:pt idx="0">
                  <c:v>Scouts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'Personal Goals'!$Z$35:$Z$44</c:f>
              <c:strCache>
                <c:ptCount val="10"/>
                <c:pt idx="0">
                  <c:v>Career and Education</c:v>
                </c:pt>
                <c:pt idx="1">
                  <c:v>Happiness and Emotional Fulfillment</c:v>
                </c:pt>
                <c:pt idx="2">
                  <c:v>Personal Development and Skills</c:v>
                </c:pt>
                <c:pt idx="3">
                  <c:v>Relationships, family and friends</c:v>
                </c:pt>
                <c:pt idx="4">
                  <c:v>Financial Stability</c:v>
                </c:pt>
                <c:pt idx="5">
                  <c:v>Travel and Exploration</c:v>
                </c:pt>
                <c:pt idx="6">
                  <c:v>Scouting</c:v>
                </c:pt>
                <c:pt idx="7">
                  <c:v>Fitness and Sport</c:v>
                </c:pt>
                <c:pt idx="8">
                  <c:v>Create an impact</c:v>
                </c:pt>
                <c:pt idx="9">
                  <c:v>Other</c:v>
                </c:pt>
              </c:strCache>
            </c:strRef>
          </c:cat>
          <c:val>
            <c:numRef>
              <c:f>'Personal Goals'!$AA$35:$AA$44</c:f>
              <c:numCache>
                <c:formatCode>0</c:formatCode>
                <c:ptCount val="10"/>
                <c:pt idx="0">
                  <c:v>84</c:v>
                </c:pt>
                <c:pt idx="1">
                  <c:v>27</c:v>
                </c:pt>
                <c:pt idx="2">
                  <c:v>19</c:v>
                </c:pt>
                <c:pt idx="3">
                  <c:v>15</c:v>
                </c:pt>
                <c:pt idx="4">
                  <c:v>18</c:v>
                </c:pt>
                <c:pt idx="5">
                  <c:v>13</c:v>
                </c:pt>
                <c:pt idx="6">
                  <c:v>6</c:v>
                </c:pt>
                <c:pt idx="7">
                  <c:v>21</c:v>
                </c:pt>
                <c:pt idx="8">
                  <c:v>5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44-4FCB-A861-FD0DE66D6BC8}"/>
            </c:ext>
          </c:extLst>
        </c:ser>
        <c:ser>
          <c:idx val="1"/>
          <c:order val="1"/>
          <c:tx>
            <c:strRef>
              <c:f>'Personal Goals'!$AB$34</c:f>
              <c:strCache>
                <c:ptCount val="1"/>
                <c:pt idx="0">
                  <c:v>Explorers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'Personal Goals'!$Z$35:$Z$44</c:f>
              <c:strCache>
                <c:ptCount val="10"/>
                <c:pt idx="0">
                  <c:v>Career and Education</c:v>
                </c:pt>
                <c:pt idx="1">
                  <c:v>Happiness and Emotional Fulfillment</c:v>
                </c:pt>
                <c:pt idx="2">
                  <c:v>Personal Development and Skills</c:v>
                </c:pt>
                <c:pt idx="3">
                  <c:v>Relationships, family and friends</c:v>
                </c:pt>
                <c:pt idx="4">
                  <c:v>Financial Stability</c:v>
                </c:pt>
                <c:pt idx="5">
                  <c:v>Travel and Exploration</c:v>
                </c:pt>
                <c:pt idx="6">
                  <c:v>Scouting</c:v>
                </c:pt>
                <c:pt idx="7">
                  <c:v>Fitness and Sport</c:v>
                </c:pt>
                <c:pt idx="8">
                  <c:v>Create an impact</c:v>
                </c:pt>
                <c:pt idx="9">
                  <c:v>Other</c:v>
                </c:pt>
              </c:strCache>
            </c:strRef>
          </c:cat>
          <c:val>
            <c:numRef>
              <c:f>'Personal Goals'!$AB$35:$AB$44</c:f>
              <c:numCache>
                <c:formatCode>General</c:formatCode>
                <c:ptCount val="10"/>
                <c:pt idx="0">
                  <c:v>100</c:v>
                </c:pt>
                <c:pt idx="1">
                  <c:v>58</c:v>
                </c:pt>
                <c:pt idx="2">
                  <c:v>27</c:v>
                </c:pt>
                <c:pt idx="3">
                  <c:v>24</c:v>
                </c:pt>
                <c:pt idx="4">
                  <c:v>21</c:v>
                </c:pt>
                <c:pt idx="5">
                  <c:v>31</c:v>
                </c:pt>
                <c:pt idx="6">
                  <c:v>15</c:v>
                </c:pt>
                <c:pt idx="7">
                  <c:v>8</c:v>
                </c:pt>
                <c:pt idx="8">
                  <c:v>9</c:v>
                </c:pt>
                <c:pt idx="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44-4FCB-A861-FD0DE66D6BC8}"/>
            </c:ext>
          </c:extLst>
        </c:ser>
        <c:ser>
          <c:idx val="2"/>
          <c:order val="2"/>
          <c:tx>
            <c:strRef>
              <c:f>'Personal Goals'!$AC$34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'Personal Goals'!$Z$35:$Z$44</c:f>
              <c:strCache>
                <c:ptCount val="10"/>
                <c:pt idx="0">
                  <c:v>Career and Education</c:v>
                </c:pt>
                <c:pt idx="1">
                  <c:v>Happiness and Emotional Fulfillment</c:v>
                </c:pt>
                <c:pt idx="2">
                  <c:v>Personal Development and Skills</c:v>
                </c:pt>
                <c:pt idx="3">
                  <c:v>Relationships, family and friends</c:v>
                </c:pt>
                <c:pt idx="4">
                  <c:v>Financial Stability</c:v>
                </c:pt>
                <c:pt idx="5">
                  <c:v>Travel and Exploration</c:v>
                </c:pt>
                <c:pt idx="6">
                  <c:v>Scouting</c:v>
                </c:pt>
                <c:pt idx="7">
                  <c:v>Fitness and Sport</c:v>
                </c:pt>
                <c:pt idx="8">
                  <c:v>Create an impact</c:v>
                </c:pt>
                <c:pt idx="9">
                  <c:v>Other</c:v>
                </c:pt>
              </c:strCache>
            </c:strRef>
          </c:cat>
          <c:val>
            <c:numRef>
              <c:f>'Personal Goals'!$AC$35:$AC$44</c:f>
              <c:numCache>
                <c:formatCode>General</c:formatCode>
                <c:ptCount val="10"/>
                <c:pt idx="0">
                  <c:v>64</c:v>
                </c:pt>
                <c:pt idx="1">
                  <c:v>41</c:v>
                </c:pt>
                <c:pt idx="2">
                  <c:v>36</c:v>
                </c:pt>
                <c:pt idx="3">
                  <c:v>23</c:v>
                </c:pt>
                <c:pt idx="4">
                  <c:v>12</c:v>
                </c:pt>
                <c:pt idx="5">
                  <c:v>13</c:v>
                </c:pt>
                <c:pt idx="6">
                  <c:v>23</c:v>
                </c:pt>
                <c:pt idx="7">
                  <c:v>2</c:v>
                </c:pt>
                <c:pt idx="8">
                  <c:v>15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44-4FCB-A861-FD0DE66D6BC8}"/>
            </c:ext>
          </c:extLst>
        </c:ser>
        <c:ser>
          <c:idx val="3"/>
          <c:order val="3"/>
          <c:tx>
            <c:strRef>
              <c:f>'Personal Goals'!$AD$34</c:f>
              <c:strCache>
                <c:ptCount val="1"/>
                <c:pt idx="0">
                  <c:v>Over 25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'Personal Goals'!$Z$35:$Z$44</c:f>
              <c:strCache>
                <c:ptCount val="10"/>
                <c:pt idx="0">
                  <c:v>Career and Education</c:v>
                </c:pt>
                <c:pt idx="1">
                  <c:v>Happiness and Emotional Fulfillment</c:v>
                </c:pt>
                <c:pt idx="2">
                  <c:v>Personal Development and Skills</c:v>
                </c:pt>
                <c:pt idx="3">
                  <c:v>Relationships, family and friends</c:v>
                </c:pt>
                <c:pt idx="4">
                  <c:v>Financial Stability</c:v>
                </c:pt>
                <c:pt idx="5">
                  <c:v>Travel and Exploration</c:v>
                </c:pt>
                <c:pt idx="6">
                  <c:v>Scouting</c:v>
                </c:pt>
                <c:pt idx="7">
                  <c:v>Fitness and Sport</c:v>
                </c:pt>
                <c:pt idx="8">
                  <c:v>Create an impact</c:v>
                </c:pt>
                <c:pt idx="9">
                  <c:v>Other</c:v>
                </c:pt>
              </c:strCache>
            </c:strRef>
          </c:cat>
          <c:val>
            <c:numRef>
              <c:f>'Personal Goals'!$AD$35:$AD$44</c:f>
              <c:numCache>
                <c:formatCode>General</c:formatCode>
                <c:ptCount val="10"/>
                <c:pt idx="0">
                  <c:v>16</c:v>
                </c:pt>
                <c:pt idx="1">
                  <c:v>19</c:v>
                </c:pt>
                <c:pt idx="2">
                  <c:v>7</c:v>
                </c:pt>
                <c:pt idx="3">
                  <c:v>10</c:v>
                </c:pt>
                <c:pt idx="4">
                  <c:v>9</c:v>
                </c:pt>
                <c:pt idx="5">
                  <c:v>3</c:v>
                </c:pt>
                <c:pt idx="6">
                  <c:v>7</c:v>
                </c:pt>
                <c:pt idx="7">
                  <c:v>3</c:v>
                </c:pt>
                <c:pt idx="8">
                  <c:v>4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44-4FCB-A861-FD0DE66D6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0561928"/>
        <c:axId val="1900563976"/>
      </c:barChart>
      <c:catAx>
        <c:axId val="1900561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0563976"/>
        <c:crosses val="autoZero"/>
        <c:auto val="1"/>
        <c:lblAlgn val="ctr"/>
        <c:lblOffset val="100"/>
        <c:noMultiLvlLbl val="0"/>
      </c:catAx>
      <c:valAx>
        <c:axId val="1900563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056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72353715751"/>
          <c:y val="4.22148911065863E-2"/>
          <c:w val="0.8489672945210639"/>
          <c:h val="0.651271024439081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'Q3'!$D$3:$D$7</c:f>
              <c:strCache>
                <c:ptCount val="5"/>
                <c:pt idx="0">
                  <c:v>Support Networks, Relationships &amp; Community</c:v>
                </c:pt>
                <c:pt idx="1">
                  <c:v>Money, Financial Stability &amp; Jobs</c:v>
                </c:pt>
                <c:pt idx="2">
                  <c:v>Education, Qualifications &amp; Career Goals</c:v>
                </c:pt>
                <c:pt idx="3">
                  <c:v>Confidence, Self-Belief &amp; Personal Growth</c:v>
                </c:pt>
                <c:pt idx="4">
                  <c:v>Hard Work, Dedication &amp; Resilience</c:v>
                </c:pt>
              </c:strCache>
            </c:strRef>
          </c:cat>
          <c:val>
            <c:numRef>
              <c:f>'Q3'!$E$3:$E$7</c:f>
              <c:numCache>
                <c:formatCode>General</c:formatCode>
                <c:ptCount val="5"/>
                <c:pt idx="0">
                  <c:v>56</c:v>
                </c:pt>
                <c:pt idx="1">
                  <c:v>41</c:v>
                </c:pt>
                <c:pt idx="2">
                  <c:v>139</c:v>
                </c:pt>
                <c:pt idx="3">
                  <c:v>138</c:v>
                </c:pt>
                <c:pt idx="4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8-438D-8885-ECB016C4B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8386696"/>
        <c:axId val="1718388744"/>
      </c:barChart>
      <c:catAx>
        <c:axId val="1718386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18388744"/>
        <c:crosses val="autoZero"/>
        <c:auto val="1"/>
        <c:lblAlgn val="ctr"/>
        <c:lblOffset val="100"/>
        <c:noMultiLvlLbl val="0"/>
      </c:catAx>
      <c:valAx>
        <c:axId val="1718388744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No. of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83866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A793"/>
            </a:solidFill>
            <a:ln>
              <a:noFill/>
            </a:ln>
            <a:effectLst/>
          </c:spPr>
          <c:invertIfNegative val="0"/>
          <c:cat>
            <c:strRef>
              <c:f>'Q4'!$D$3:$D$7</c:f>
              <c:strCache>
                <c:ptCount val="5"/>
                <c:pt idx="0">
                  <c:v>Confidence and personal growth </c:v>
                </c:pt>
                <c:pt idx="1">
                  <c:v>Life and employability skills </c:v>
                </c:pt>
                <c:pt idx="2">
                  <c:v>Social development and belonging </c:v>
                </c:pt>
                <c:pt idx="3">
                  <c:v>Scouting Opportunities &amp; Programme Experience</c:v>
                </c:pt>
                <c:pt idx="4">
                  <c:v>Suppot and encouragement</c:v>
                </c:pt>
              </c:strCache>
            </c:strRef>
          </c:cat>
          <c:val>
            <c:numRef>
              <c:f>'Q4'!$E$3:$E$7</c:f>
              <c:numCache>
                <c:formatCode>General</c:formatCode>
                <c:ptCount val="5"/>
                <c:pt idx="0">
                  <c:v>97</c:v>
                </c:pt>
                <c:pt idx="1">
                  <c:v>205</c:v>
                </c:pt>
                <c:pt idx="2">
                  <c:v>34</c:v>
                </c:pt>
                <c:pt idx="3">
                  <c:v>105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E5-489D-81EC-6EFB2DD4D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1833352"/>
        <c:axId val="1700672007"/>
      </c:barChart>
      <c:catAx>
        <c:axId val="1651833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672007"/>
        <c:crosses val="autoZero"/>
        <c:auto val="1"/>
        <c:lblAlgn val="ctr"/>
        <c:lblOffset val="100"/>
        <c:noMultiLvlLbl val="0"/>
      </c:catAx>
      <c:valAx>
        <c:axId val="1700672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No. of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183335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624FA-D133-41F7-82ED-B06D8BB6A87F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38B8437C-3121-455E-8847-AAC5F1EF1D4C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pPr algn="ctr">
            <a:lnSpc>
              <a:spcPct val="50000"/>
            </a:lnSpc>
            <a:spcAft>
              <a:spcPts val="0"/>
            </a:spcAft>
            <a:buAutoNum type="arabicPeriod"/>
          </a:pPr>
          <a:r>
            <a:rPr lang="en-GB" sz="1400" b="1"/>
            <a:t>Personal development opportunities</a:t>
          </a:r>
        </a:p>
        <a:p>
          <a:pPr algn="ctr">
            <a:lnSpc>
              <a:spcPct val="50000"/>
            </a:lnSpc>
            <a:spcAft>
              <a:spcPts val="0"/>
            </a:spcAft>
            <a:buAutoNum type="arabicPeriod"/>
          </a:pPr>
          <a:endParaRPr lang="en-GB" sz="1400" b="1"/>
        </a:p>
      </dgm:t>
    </dgm:pt>
    <dgm:pt modelId="{C097AFAD-1452-4A49-9CDB-75463D6BDE7C}" type="parTrans" cxnId="{16301832-7E51-4E32-8782-CBDBDECC4C03}">
      <dgm:prSet/>
      <dgm:spPr/>
      <dgm:t>
        <a:bodyPr/>
        <a:lstStyle/>
        <a:p>
          <a:endParaRPr lang="en-GB"/>
        </a:p>
      </dgm:t>
    </dgm:pt>
    <dgm:pt modelId="{76FC376B-9A71-436A-A9C2-2BEEA6271907}" type="sibTrans" cxnId="{16301832-7E51-4E32-8782-CBDBDECC4C03}">
      <dgm:prSet/>
      <dgm:spPr/>
      <dgm:t>
        <a:bodyPr/>
        <a:lstStyle/>
        <a:p>
          <a:endParaRPr lang="en-GB"/>
        </a:p>
      </dgm:t>
    </dgm:pt>
    <dgm:pt modelId="{46967D52-86A5-4372-88D2-254171CC31D0}">
      <dgm:prSet custT="1"/>
      <dgm:spPr>
        <a:ln>
          <a:solidFill>
            <a:schemeClr val="tx2"/>
          </a:solidFill>
        </a:ln>
      </dgm:spPr>
      <dgm:t>
        <a:bodyPr/>
        <a:lstStyle/>
        <a:p>
          <a:pPr algn="ctr"/>
          <a:r>
            <a:rPr lang="en-GB" sz="1400" b="1"/>
            <a:t>New experiences</a:t>
          </a:r>
        </a:p>
        <a:p>
          <a:pPr algn="ctr"/>
          <a:r>
            <a:rPr lang="en-GB" sz="1200" b="0" i="1"/>
            <a:t>“</a:t>
          </a:r>
          <a:r>
            <a:rPr lang="en-US" sz="1200" b="0" i="1"/>
            <a:t>Moving to places with more opportunities to do hobbies”</a:t>
          </a:r>
        </a:p>
        <a:p>
          <a:pPr algn="ctr"/>
          <a:r>
            <a:rPr lang="en-GB" sz="1200" b="0" i="1"/>
            <a:t>“meeting new people”</a:t>
          </a:r>
        </a:p>
        <a:p>
          <a:pPr algn="ctr"/>
          <a:r>
            <a:rPr lang="en-GB" sz="1200" b="0" i="1"/>
            <a:t>“opportunity to make change”</a:t>
          </a:r>
        </a:p>
      </dgm:t>
    </dgm:pt>
    <dgm:pt modelId="{9FB03F9B-E524-4C65-A8B2-B88265F3B38F}" type="parTrans" cxnId="{6DADE3D2-987F-4BA0-A091-71BAD75EFEE4}">
      <dgm:prSet/>
      <dgm:spPr/>
      <dgm:t>
        <a:bodyPr/>
        <a:lstStyle/>
        <a:p>
          <a:endParaRPr lang="en-GB"/>
        </a:p>
      </dgm:t>
    </dgm:pt>
    <dgm:pt modelId="{A6A9AE12-20E3-4045-BFAC-ADFF3C8248C5}" type="sibTrans" cxnId="{6DADE3D2-987F-4BA0-A091-71BAD75EFEE4}">
      <dgm:prSet/>
      <dgm:spPr/>
      <dgm:t>
        <a:bodyPr/>
        <a:lstStyle/>
        <a:p>
          <a:endParaRPr lang="en-GB"/>
        </a:p>
      </dgm:t>
    </dgm:pt>
    <dgm:pt modelId="{8AAF9E70-8303-4B70-97A5-4F80BCF39381}">
      <dgm:prSet custT="1"/>
      <dgm:spPr>
        <a:ln>
          <a:solidFill>
            <a:schemeClr val="tx2"/>
          </a:solidFill>
        </a:ln>
      </dgm:spPr>
      <dgm:t>
        <a:bodyPr/>
        <a:lstStyle/>
        <a:p>
          <a:pPr algn="ctr"/>
          <a:r>
            <a:rPr lang="en-GB" sz="1400" b="1"/>
            <a:t>International experiences</a:t>
          </a:r>
        </a:p>
        <a:p>
          <a:pPr algn="ctr"/>
          <a:r>
            <a:rPr lang="en-GB" sz="1200" b="0" i="1"/>
            <a:t>“Explorer Belt” “Travelling” </a:t>
          </a:r>
        </a:p>
        <a:p>
          <a:pPr algn="ctr"/>
          <a:r>
            <a:rPr lang="en-GB" sz="1200" b="0" i="1"/>
            <a:t>“Jamborees” “WSJ27”</a:t>
          </a:r>
        </a:p>
        <a:p>
          <a:pPr algn="ctr"/>
          <a:r>
            <a:rPr lang="en-GB" sz="1200" b="0" i="1"/>
            <a:t>“</a:t>
          </a:r>
          <a:r>
            <a:rPr lang="en-US" sz="1200" b="0" i="1"/>
            <a:t>meeting Scouts from around the world”</a:t>
          </a:r>
          <a:endParaRPr lang="en-GB" sz="1200" b="0" i="1"/>
        </a:p>
      </dgm:t>
    </dgm:pt>
    <dgm:pt modelId="{5AD04DF4-1303-43F9-A7ED-4450CA8D9A23}" type="parTrans" cxnId="{47677A24-968A-40BC-AD2F-5FE72DE6B880}">
      <dgm:prSet/>
      <dgm:spPr/>
      <dgm:t>
        <a:bodyPr/>
        <a:lstStyle/>
        <a:p>
          <a:endParaRPr lang="en-GB"/>
        </a:p>
      </dgm:t>
    </dgm:pt>
    <dgm:pt modelId="{C2991FEB-1BA0-4E00-B2B5-E3CFED6D90CF}" type="sibTrans" cxnId="{47677A24-968A-40BC-AD2F-5FE72DE6B880}">
      <dgm:prSet/>
      <dgm:spPr/>
      <dgm:t>
        <a:bodyPr/>
        <a:lstStyle/>
        <a:p>
          <a:endParaRPr lang="en-GB"/>
        </a:p>
      </dgm:t>
    </dgm:pt>
    <dgm:pt modelId="{1E1A7733-AFF9-450E-900D-182EF71E8738}">
      <dgm:prSet custT="1"/>
      <dgm:spPr>
        <a:ln>
          <a:solidFill>
            <a:schemeClr val="tx2"/>
          </a:solidFill>
        </a:ln>
      </dgm:spPr>
      <dgm:t>
        <a:bodyPr/>
        <a:lstStyle/>
        <a:p>
          <a:pPr algn="ctr"/>
          <a:r>
            <a:rPr lang="en-GB" sz="1400" b="1"/>
            <a:t>Adventure and the outdoors</a:t>
          </a:r>
        </a:p>
        <a:p>
          <a:pPr algn="ctr"/>
          <a:r>
            <a:rPr lang="en-GB" sz="1200" b="1" i="1"/>
            <a:t>“</a:t>
          </a:r>
          <a:r>
            <a:rPr lang="en-US" sz="1200" i="1"/>
            <a:t>more adrenaline inducing/adventurous activities”</a:t>
          </a:r>
        </a:p>
        <a:p>
          <a:pPr algn="ctr"/>
          <a:r>
            <a:rPr lang="en-US" sz="1200" b="0" i="1"/>
            <a:t>“competition camps” </a:t>
          </a:r>
        </a:p>
        <a:p>
          <a:pPr algn="ctr"/>
          <a:r>
            <a:rPr lang="en-US" sz="1200" b="0" i="1"/>
            <a:t>“</a:t>
          </a:r>
          <a:r>
            <a:rPr lang="en-GB" sz="1200" b="0" i="1"/>
            <a:t>hikes - pushing yourself”</a:t>
          </a:r>
        </a:p>
      </dgm:t>
    </dgm:pt>
    <dgm:pt modelId="{1C77AFF7-C7F1-4BCD-A9FB-C06F0B41108A}" type="parTrans" cxnId="{4856C4C3-AB7E-4315-86A8-C3D1A732614F}">
      <dgm:prSet/>
      <dgm:spPr/>
      <dgm:t>
        <a:bodyPr/>
        <a:lstStyle/>
        <a:p>
          <a:endParaRPr lang="en-GB"/>
        </a:p>
      </dgm:t>
    </dgm:pt>
    <dgm:pt modelId="{2BA13508-9A3F-4DF6-B147-BBFC0FB52DD1}" type="sibTrans" cxnId="{4856C4C3-AB7E-4315-86A8-C3D1A732614F}">
      <dgm:prSet/>
      <dgm:spPr/>
      <dgm:t>
        <a:bodyPr/>
        <a:lstStyle/>
        <a:p>
          <a:endParaRPr lang="en-GB"/>
        </a:p>
      </dgm:t>
    </dgm:pt>
    <dgm:pt modelId="{5FB0BE8C-312C-4F14-B301-E8A88C8C3E88}">
      <dgm:prSet custT="1"/>
      <dgm:spPr>
        <a:ln>
          <a:solidFill>
            <a:schemeClr val="tx2"/>
          </a:solidFill>
        </a:ln>
      </dgm:spPr>
      <dgm:t>
        <a:bodyPr/>
        <a:lstStyle/>
        <a:p>
          <a:pPr algn="ctr">
            <a:lnSpc>
              <a:spcPct val="50000"/>
            </a:lnSpc>
          </a:pPr>
          <a:r>
            <a:rPr lang="en-GB" sz="1400" b="1" dirty="0"/>
            <a:t>Community, equality and global impact</a:t>
          </a:r>
        </a:p>
        <a:p>
          <a:pPr algn="ctr">
            <a:lnSpc>
              <a:spcPct val="90000"/>
            </a:lnSpc>
          </a:pPr>
          <a:r>
            <a:rPr lang="en-GB" sz="1200" b="0" i="1" dirty="0"/>
            <a:t>“</a:t>
          </a:r>
          <a:r>
            <a:rPr lang="en-US" sz="1200" b="0" i="1" dirty="0"/>
            <a:t>seeing the change we make come into action and make impact”</a:t>
          </a:r>
          <a:br>
            <a:rPr lang="en-US" sz="1200" b="0" i="1" dirty="0"/>
          </a:br>
          <a:r>
            <a:rPr lang="en-US" sz="1200" b="0" i="1" dirty="0"/>
            <a:t>“the growing population of female scouts”</a:t>
          </a:r>
          <a:endParaRPr lang="en-GB" sz="1200" b="0" i="1" dirty="0"/>
        </a:p>
      </dgm:t>
    </dgm:pt>
    <dgm:pt modelId="{4FECEF6B-ED2E-4AF4-AA33-C68C78838A90}" type="parTrans" cxnId="{83D8C37B-DEE9-4C3F-9760-51D85E1ECED5}">
      <dgm:prSet/>
      <dgm:spPr/>
      <dgm:t>
        <a:bodyPr/>
        <a:lstStyle/>
        <a:p>
          <a:endParaRPr lang="en-GB"/>
        </a:p>
      </dgm:t>
    </dgm:pt>
    <dgm:pt modelId="{F99CF804-306C-4EFF-8D9C-1F37A18201D2}" type="sibTrans" cxnId="{83D8C37B-DEE9-4C3F-9760-51D85E1ECED5}">
      <dgm:prSet/>
      <dgm:spPr/>
      <dgm:t>
        <a:bodyPr/>
        <a:lstStyle/>
        <a:p>
          <a:endParaRPr lang="en-GB"/>
        </a:p>
      </dgm:t>
    </dgm:pt>
    <dgm:pt modelId="{F9E73BBD-EC22-483F-B553-5B2DDB88885F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pPr algn="ctr">
            <a:lnSpc>
              <a:spcPct val="90000"/>
            </a:lnSpc>
            <a:spcAft>
              <a:spcPct val="15000"/>
            </a:spcAft>
            <a:buNone/>
          </a:pPr>
          <a:r>
            <a:rPr lang="en-GB" sz="1200" i="1"/>
            <a:t>“Trying new things” “university”</a:t>
          </a:r>
        </a:p>
      </dgm:t>
    </dgm:pt>
    <dgm:pt modelId="{B386419A-5986-4715-AA6C-E42B64196065}" type="parTrans" cxnId="{D4E58D42-7980-4CEC-82C2-BD743574DA5D}">
      <dgm:prSet/>
      <dgm:spPr/>
      <dgm:t>
        <a:bodyPr/>
        <a:lstStyle/>
        <a:p>
          <a:endParaRPr lang="en-GB"/>
        </a:p>
      </dgm:t>
    </dgm:pt>
    <dgm:pt modelId="{2FB40E1E-5EDB-42D3-9316-F5DD57688725}" type="sibTrans" cxnId="{D4E58D42-7980-4CEC-82C2-BD743574DA5D}">
      <dgm:prSet/>
      <dgm:spPr/>
      <dgm:t>
        <a:bodyPr/>
        <a:lstStyle/>
        <a:p>
          <a:endParaRPr lang="en-GB"/>
        </a:p>
      </dgm:t>
    </dgm:pt>
    <dgm:pt modelId="{50546D20-BDAE-40DD-ADE5-E6AA7698E2C5}">
      <dgm:prSet custT="1"/>
      <dgm:spPr>
        <a:ln>
          <a:solidFill>
            <a:schemeClr val="tx2"/>
          </a:solidFill>
        </a:ln>
      </dgm:spPr>
      <dgm:t>
        <a:bodyPr/>
        <a:lstStyle/>
        <a:p>
          <a:pPr algn="ctr"/>
          <a:endParaRPr lang="en-GB" sz="1400"/>
        </a:p>
      </dgm:t>
    </dgm:pt>
    <dgm:pt modelId="{E8CF2017-43BD-41CF-84F2-3A0FA77838DE}" type="parTrans" cxnId="{E4C84EBE-AEB5-4AFC-81D0-984CA58A29D5}">
      <dgm:prSet/>
      <dgm:spPr/>
      <dgm:t>
        <a:bodyPr/>
        <a:lstStyle/>
        <a:p>
          <a:endParaRPr lang="en-GB"/>
        </a:p>
      </dgm:t>
    </dgm:pt>
    <dgm:pt modelId="{72B6CFD3-ACE0-43B3-A494-B7B728D26371}" type="sibTrans" cxnId="{E4C84EBE-AEB5-4AFC-81D0-984CA58A29D5}">
      <dgm:prSet/>
      <dgm:spPr/>
      <dgm:t>
        <a:bodyPr/>
        <a:lstStyle/>
        <a:p>
          <a:endParaRPr lang="en-GB"/>
        </a:p>
      </dgm:t>
    </dgm:pt>
    <dgm:pt modelId="{07CA40EA-51B9-416F-9170-DBFD025A27ED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pPr algn="ctr">
            <a:lnSpc>
              <a:spcPct val="90000"/>
            </a:lnSpc>
            <a:spcAft>
              <a:spcPct val="15000"/>
            </a:spcAft>
            <a:buNone/>
          </a:pPr>
          <a:r>
            <a:rPr lang="en-GB" sz="1200" i="1"/>
            <a:t>“working towards my platinum”</a:t>
          </a:r>
        </a:p>
      </dgm:t>
    </dgm:pt>
    <dgm:pt modelId="{B75A9655-2169-478C-A983-1D10B5A8AC3A}" type="parTrans" cxnId="{02F60ADE-3A41-46D0-A84D-C8D1697DD437}">
      <dgm:prSet/>
      <dgm:spPr/>
      <dgm:t>
        <a:bodyPr/>
        <a:lstStyle/>
        <a:p>
          <a:endParaRPr lang="en-GB"/>
        </a:p>
      </dgm:t>
    </dgm:pt>
    <dgm:pt modelId="{1DCA8AE7-5B22-4ED9-913D-F55256837762}" type="sibTrans" cxnId="{02F60ADE-3A41-46D0-A84D-C8D1697DD437}">
      <dgm:prSet/>
      <dgm:spPr/>
      <dgm:t>
        <a:bodyPr/>
        <a:lstStyle/>
        <a:p>
          <a:endParaRPr lang="en-GB"/>
        </a:p>
      </dgm:t>
    </dgm:pt>
    <dgm:pt modelId="{3E77DF9E-BDC6-4851-A773-4A0C8B9F41A0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pPr algn="ctr">
            <a:lnSpc>
              <a:spcPct val="90000"/>
            </a:lnSpc>
            <a:spcAft>
              <a:spcPct val="15000"/>
            </a:spcAft>
            <a:buNone/>
          </a:pPr>
          <a:r>
            <a:rPr lang="en-GB" sz="1200" i="1"/>
            <a:t>“</a:t>
          </a:r>
          <a:r>
            <a:rPr lang="en-US" sz="1200" i="1"/>
            <a:t>having a job that I love when I'm an adult”</a:t>
          </a:r>
          <a:endParaRPr lang="en-GB" sz="1200" i="1"/>
        </a:p>
      </dgm:t>
    </dgm:pt>
    <dgm:pt modelId="{01BD5C70-05C0-4E96-9BE8-120DBFB6443D}" type="parTrans" cxnId="{AF2C0CA5-413C-499E-955E-6516CA814539}">
      <dgm:prSet/>
      <dgm:spPr/>
      <dgm:t>
        <a:bodyPr/>
        <a:lstStyle/>
        <a:p>
          <a:endParaRPr lang="en-GB"/>
        </a:p>
      </dgm:t>
    </dgm:pt>
    <dgm:pt modelId="{ECE9EA23-32A2-4411-9972-A5CB831D0802}" type="sibTrans" cxnId="{AF2C0CA5-413C-499E-955E-6516CA814539}">
      <dgm:prSet/>
      <dgm:spPr/>
      <dgm:t>
        <a:bodyPr/>
        <a:lstStyle/>
        <a:p>
          <a:endParaRPr lang="en-GB"/>
        </a:p>
      </dgm:t>
    </dgm:pt>
    <dgm:pt modelId="{9703C77D-8B8F-4BB5-94B2-CEE28F968725}" type="pres">
      <dgm:prSet presAssocID="{201624FA-D133-41F7-82ED-B06D8BB6A87F}" presName="diagram" presStyleCnt="0">
        <dgm:presLayoutVars>
          <dgm:dir/>
          <dgm:resizeHandles val="exact"/>
        </dgm:presLayoutVars>
      </dgm:prSet>
      <dgm:spPr/>
    </dgm:pt>
    <dgm:pt modelId="{76FE5BD3-B69B-461C-B82D-8CB49E37378D}" type="pres">
      <dgm:prSet presAssocID="{38B8437C-3121-455E-8847-AAC5F1EF1D4C}" presName="node" presStyleLbl="node1" presStyleIdx="0" presStyleCnt="5">
        <dgm:presLayoutVars>
          <dgm:bulletEnabled val="1"/>
        </dgm:presLayoutVars>
      </dgm:prSet>
      <dgm:spPr/>
    </dgm:pt>
    <dgm:pt modelId="{505384E0-DFB0-4F72-87EA-11C5FBFD2480}" type="pres">
      <dgm:prSet presAssocID="{76FC376B-9A71-436A-A9C2-2BEEA6271907}" presName="sibTrans" presStyleCnt="0"/>
      <dgm:spPr/>
    </dgm:pt>
    <dgm:pt modelId="{EA3B04E1-B8CF-46DD-8028-F4BE38412A05}" type="pres">
      <dgm:prSet presAssocID="{46967D52-86A5-4372-88D2-254171CC31D0}" presName="node" presStyleLbl="node1" presStyleIdx="1" presStyleCnt="5">
        <dgm:presLayoutVars>
          <dgm:bulletEnabled val="1"/>
        </dgm:presLayoutVars>
      </dgm:prSet>
      <dgm:spPr/>
    </dgm:pt>
    <dgm:pt modelId="{3B1F8580-8D07-48C9-BEB8-A32D50BF272C}" type="pres">
      <dgm:prSet presAssocID="{A6A9AE12-20E3-4045-BFAC-ADFF3C8248C5}" presName="sibTrans" presStyleCnt="0"/>
      <dgm:spPr/>
    </dgm:pt>
    <dgm:pt modelId="{25CC1B6D-2023-4ACF-BA70-E12AF2B9FF7F}" type="pres">
      <dgm:prSet presAssocID="{8AAF9E70-8303-4B70-97A5-4F80BCF39381}" presName="node" presStyleLbl="node1" presStyleIdx="2" presStyleCnt="5">
        <dgm:presLayoutVars>
          <dgm:bulletEnabled val="1"/>
        </dgm:presLayoutVars>
      </dgm:prSet>
      <dgm:spPr/>
    </dgm:pt>
    <dgm:pt modelId="{61653092-F23C-4C90-9BA4-AAB86B891368}" type="pres">
      <dgm:prSet presAssocID="{C2991FEB-1BA0-4E00-B2B5-E3CFED6D90CF}" presName="sibTrans" presStyleCnt="0"/>
      <dgm:spPr/>
    </dgm:pt>
    <dgm:pt modelId="{F954BFDD-AA81-454B-B16F-60C73F543CC7}" type="pres">
      <dgm:prSet presAssocID="{1E1A7733-AFF9-450E-900D-182EF71E8738}" presName="node" presStyleLbl="node1" presStyleIdx="3" presStyleCnt="5">
        <dgm:presLayoutVars>
          <dgm:bulletEnabled val="1"/>
        </dgm:presLayoutVars>
      </dgm:prSet>
      <dgm:spPr/>
    </dgm:pt>
    <dgm:pt modelId="{26B0BDFB-70CB-4676-BDD6-6F8E568FAC05}" type="pres">
      <dgm:prSet presAssocID="{2BA13508-9A3F-4DF6-B147-BBFC0FB52DD1}" presName="sibTrans" presStyleCnt="0"/>
      <dgm:spPr/>
    </dgm:pt>
    <dgm:pt modelId="{B859339F-134A-4E23-9F13-E613791209FA}" type="pres">
      <dgm:prSet presAssocID="{5FB0BE8C-312C-4F14-B301-E8A88C8C3E88}" presName="node" presStyleLbl="node1" presStyleIdx="4" presStyleCnt="5" custLinFactNeighborX="-55562" custLinFactNeighborY="-2019">
        <dgm:presLayoutVars>
          <dgm:bulletEnabled val="1"/>
        </dgm:presLayoutVars>
      </dgm:prSet>
      <dgm:spPr/>
    </dgm:pt>
  </dgm:ptLst>
  <dgm:cxnLst>
    <dgm:cxn modelId="{6CFB2013-1AA4-43F0-9F5C-2AA90CCAB40C}" type="presOf" srcId="{07CA40EA-51B9-416F-9170-DBFD025A27ED}" destId="{76FE5BD3-B69B-461C-B82D-8CB49E37378D}" srcOrd="0" destOrd="2" presId="urn:microsoft.com/office/officeart/2005/8/layout/default"/>
    <dgm:cxn modelId="{8163C71C-5BC9-44C2-86CF-FD52FA71E5C8}" type="presOf" srcId="{1E1A7733-AFF9-450E-900D-182EF71E8738}" destId="{F954BFDD-AA81-454B-B16F-60C73F543CC7}" srcOrd="0" destOrd="0" presId="urn:microsoft.com/office/officeart/2005/8/layout/default"/>
    <dgm:cxn modelId="{47677A24-968A-40BC-AD2F-5FE72DE6B880}" srcId="{201624FA-D133-41F7-82ED-B06D8BB6A87F}" destId="{8AAF9E70-8303-4B70-97A5-4F80BCF39381}" srcOrd="2" destOrd="0" parTransId="{5AD04DF4-1303-43F9-A7ED-4450CA8D9A23}" sibTransId="{C2991FEB-1BA0-4E00-B2B5-E3CFED6D90CF}"/>
    <dgm:cxn modelId="{16301832-7E51-4E32-8782-CBDBDECC4C03}" srcId="{201624FA-D133-41F7-82ED-B06D8BB6A87F}" destId="{38B8437C-3121-455E-8847-AAC5F1EF1D4C}" srcOrd="0" destOrd="0" parTransId="{C097AFAD-1452-4A49-9CDB-75463D6BDE7C}" sibTransId="{76FC376B-9A71-436A-A9C2-2BEEA6271907}"/>
    <dgm:cxn modelId="{D4E58D42-7980-4CEC-82C2-BD743574DA5D}" srcId="{38B8437C-3121-455E-8847-AAC5F1EF1D4C}" destId="{F9E73BBD-EC22-483F-B553-5B2DDB88885F}" srcOrd="0" destOrd="0" parTransId="{B386419A-5986-4715-AA6C-E42B64196065}" sibTransId="{2FB40E1E-5EDB-42D3-9316-F5DD57688725}"/>
    <dgm:cxn modelId="{091EDA63-B8FF-411B-BCAB-C0D9094AFA9D}" type="presOf" srcId="{50546D20-BDAE-40DD-ADE5-E6AA7698E2C5}" destId="{EA3B04E1-B8CF-46DD-8028-F4BE38412A05}" srcOrd="0" destOrd="1" presId="urn:microsoft.com/office/officeart/2005/8/layout/default"/>
    <dgm:cxn modelId="{8F227F79-6036-4CF0-AC19-E05E2265C6AA}" type="presOf" srcId="{F9E73BBD-EC22-483F-B553-5B2DDB88885F}" destId="{76FE5BD3-B69B-461C-B82D-8CB49E37378D}" srcOrd="0" destOrd="1" presId="urn:microsoft.com/office/officeart/2005/8/layout/default"/>
    <dgm:cxn modelId="{83D8C37B-DEE9-4C3F-9760-51D85E1ECED5}" srcId="{201624FA-D133-41F7-82ED-B06D8BB6A87F}" destId="{5FB0BE8C-312C-4F14-B301-E8A88C8C3E88}" srcOrd="4" destOrd="0" parTransId="{4FECEF6B-ED2E-4AF4-AA33-C68C78838A90}" sibTransId="{F99CF804-306C-4EFF-8D9C-1F37A18201D2}"/>
    <dgm:cxn modelId="{43B9F681-BB6D-43C7-97BD-2100F690B48C}" type="presOf" srcId="{201624FA-D133-41F7-82ED-B06D8BB6A87F}" destId="{9703C77D-8B8F-4BB5-94B2-CEE28F968725}" srcOrd="0" destOrd="0" presId="urn:microsoft.com/office/officeart/2005/8/layout/default"/>
    <dgm:cxn modelId="{9A1A5286-6ABD-48C7-BCC2-F0D94719C416}" type="presOf" srcId="{38B8437C-3121-455E-8847-AAC5F1EF1D4C}" destId="{76FE5BD3-B69B-461C-B82D-8CB49E37378D}" srcOrd="0" destOrd="0" presId="urn:microsoft.com/office/officeart/2005/8/layout/default"/>
    <dgm:cxn modelId="{AF2C0CA5-413C-499E-955E-6516CA814539}" srcId="{38B8437C-3121-455E-8847-AAC5F1EF1D4C}" destId="{3E77DF9E-BDC6-4851-A773-4A0C8B9F41A0}" srcOrd="2" destOrd="0" parTransId="{01BD5C70-05C0-4E96-9BE8-120DBFB6443D}" sibTransId="{ECE9EA23-32A2-4411-9972-A5CB831D0802}"/>
    <dgm:cxn modelId="{4DB8F4AB-CD11-40D5-9F13-D94B5888CF30}" type="presOf" srcId="{46967D52-86A5-4372-88D2-254171CC31D0}" destId="{EA3B04E1-B8CF-46DD-8028-F4BE38412A05}" srcOrd="0" destOrd="0" presId="urn:microsoft.com/office/officeart/2005/8/layout/default"/>
    <dgm:cxn modelId="{E4C84EBE-AEB5-4AFC-81D0-984CA58A29D5}" srcId="{46967D52-86A5-4372-88D2-254171CC31D0}" destId="{50546D20-BDAE-40DD-ADE5-E6AA7698E2C5}" srcOrd="0" destOrd="0" parTransId="{E8CF2017-43BD-41CF-84F2-3A0FA77838DE}" sibTransId="{72B6CFD3-ACE0-43B3-A494-B7B728D26371}"/>
    <dgm:cxn modelId="{4856C4C3-AB7E-4315-86A8-C3D1A732614F}" srcId="{201624FA-D133-41F7-82ED-B06D8BB6A87F}" destId="{1E1A7733-AFF9-450E-900D-182EF71E8738}" srcOrd="3" destOrd="0" parTransId="{1C77AFF7-C7F1-4BCD-A9FB-C06F0B41108A}" sibTransId="{2BA13508-9A3F-4DF6-B147-BBFC0FB52DD1}"/>
    <dgm:cxn modelId="{30A21ACC-17E2-44F8-B567-B905F23666AD}" type="presOf" srcId="{5FB0BE8C-312C-4F14-B301-E8A88C8C3E88}" destId="{B859339F-134A-4E23-9F13-E613791209FA}" srcOrd="0" destOrd="0" presId="urn:microsoft.com/office/officeart/2005/8/layout/default"/>
    <dgm:cxn modelId="{6DADE3D2-987F-4BA0-A091-71BAD75EFEE4}" srcId="{201624FA-D133-41F7-82ED-B06D8BB6A87F}" destId="{46967D52-86A5-4372-88D2-254171CC31D0}" srcOrd="1" destOrd="0" parTransId="{9FB03F9B-E524-4C65-A8B2-B88265F3B38F}" sibTransId="{A6A9AE12-20E3-4045-BFAC-ADFF3C8248C5}"/>
    <dgm:cxn modelId="{9C6BC3D6-ECD5-402D-93DC-0C7C694FE3C8}" type="presOf" srcId="{3E77DF9E-BDC6-4851-A773-4A0C8B9F41A0}" destId="{76FE5BD3-B69B-461C-B82D-8CB49E37378D}" srcOrd="0" destOrd="3" presId="urn:microsoft.com/office/officeart/2005/8/layout/default"/>
    <dgm:cxn modelId="{02F60ADE-3A41-46D0-A84D-C8D1697DD437}" srcId="{38B8437C-3121-455E-8847-AAC5F1EF1D4C}" destId="{07CA40EA-51B9-416F-9170-DBFD025A27ED}" srcOrd="1" destOrd="0" parTransId="{B75A9655-2169-478C-A983-1D10B5A8AC3A}" sibTransId="{1DCA8AE7-5B22-4ED9-913D-F55256837762}"/>
    <dgm:cxn modelId="{3FD053E4-B955-4C35-AB53-7370855D3C7E}" type="presOf" srcId="{8AAF9E70-8303-4B70-97A5-4F80BCF39381}" destId="{25CC1B6D-2023-4ACF-BA70-E12AF2B9FF7F}" srcOrd="0" destOrd="0" presId="urn:microsoft.com/office/officeart/2005/8/layout/default"/>
    <dgm:cxn modelId="{871D5FD6-382D-4514-B788-0D4D01803D95}" type="presParOf" srcId="{9703C77D-8B8F-4BB5-94B2-CEE28F968725}" destId="{76FE5BD3-B69B-461C-B82D-8CB49E37378D}" srcOrd="0" destOrd="0" presId="urn:microsoft.com/office/officeart/2005/8/layout/default"/>
    <dgm:cxn modelId="{57DC128B-2184-44E2-954E-6F6A4A349531}" type="presParOf" srcId="{9703C77D-8B8F-4BB5-94B2-CEE28F968725}" destId="{505384E0-DFB0-4F72-87EA-11C5FBFD2480}" srcOrd="1" destOrd="0" presId="urn:microsoft.com/office/officeart/2005/8/layout/default"/>
    <dgm:cxn modelId="{C9569316-46C3-4148-9D72-85EAE99457E4}" type="presParOf" srcId="{9703C77D-8B8F-4BB5-94B2-CEE28F968725}" destId="{EA3B04E1-B8CF-46DD-8028-F4BE38412A05}" srcOrd="2" destOrd="0" presId="urn:microsoft.com/office/officeart/2005/8/layout/default"/>
    <dgm:cxn modelId="{CE07F216-F5CF-43CF-BFF0-D72013801FB8}" type="presParOf" srcId="{9703C77D-8B8F-4BB5-94B2-CEE28F968725}" destId="{3B1F8580-8D07-48C9-BEB8-A32D50BF272C}" srcOrd="3" destOrd="0" presId="urn:microsoft.com/office/officeart/2005/8/layout/default"/>
    <dgm:cxn modelId="{FC7EAC8F-0069-42C6-A332-E49D77E8F2F7}" type="presParOf" srcId="{9703C77D-8B8F-4BB5-94B2-CEE28F968725}" destId="{25CC1B6D-2023-4ACF-BA70-E12AF2B9FF7F}" srcOrd="4" destOrd="0" presId="urn:microsoft.com/office/officeart/2005/8/layout/default"/>
    <dgm:cxn modelId="{0453A67F-54C5-4B57-BA98-0360B54BF5F9}" type="presParOf" srcId="{9703C77D-8B8F-4BB5-94B2-CEE28F968725}" destId="{61653092-F23C-4C90-9BA4-AAB86B891368}" srcOrd="5" destOrd="0" presId="urn:microsoft.com/office/officeart/2005/8/layout/default"/>
    <dgm:cxn modelId="{24025389-99A4-4110-9EF3-0F7381E24F98}" type="presParOf" srcId="{9703C77D-8B8F-4BB5-94B2-CEE28F968725}" destId="{F954BFDD-AA81-454B-B16F-60C73F543CC7}" srcOrd="6" destOrd="0" presId="urn:microsoft.com/office/officeart/2005/8/layout/default"/>
    <dgm:cxn modelId="{B39350C4-893E-4FAD-885C-B1FB4D0F9F06}" type="presParOf" srcId="{9703C77D-8B8F-4BB5-94B2-CEE28F968725}" destId="{26B0BDFB-70CB-4676-BDD6-6F8E568FAC05}" srcOrd="7" destOrd="0" presId="urn:microsoft.com/office/officeart/2005/8/layout/default"/>
    <dgm:cxn modelId="{BDB99C66-6C67-4E29-9F44-7656052D14B3}" type="presParOf" srcId="{9703C77D-8B8F-4BB5-94B2-CEE28F968725}" destId="{B859339F-134A-4E23-9F13-E613791209F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1624FA-D133-41F7-82ED-B06D8BB6A87F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38B8437C-3121-455E-8847-AAC5F1EF1D4C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 algn="ctr">
            <a:buAutoNum type="arabicPeriod"/>
          </a:pPr>
          <a:r>
            <a:rPr lang="en-GB" sz="1400" b="1"/>
            <a:t>Social, community and health</a:t>
          </a:r>
          <a:br>
            <a:rPr lang="en-GB" sz="1400" b="1"/>
          </a:br>
          <a:r>
            <a:rPr lang="en-GB" sz="1200" b="0" i="1"/>
            <a:t>“changes” “the unknown” “covid kids” “loss of freedom”</a:t>
          </a:r>
          <a:br>
            <a:rPr lang="en-GB" sz="1200" b="0" i="1"/>
          </a:br>
          <a:r>
            <a:rPr lang="en-GB" sz="1200" b="0" i="1"/>
            <a:t>“how I come across” “underperforming” “lack of mental health support”</a:t>
          </a:r>
        </a:p>
      </dgm:t>
    </dgm:pt>
    <dgm:pt modelId="{C097AFAD-1452-4A49-9CDB-75463D6BDE7C}" type="parTrans" cxnId="{16301832-7E51-4E32-8782-CBDBDECC4C03}">
      <dgm:prSet/>
      <dgm:spPr/>
      <dgm:t>
        <a:bodyPr/>
        <a:lstStyle/>
        <a:p>
          <a:pPr algn="ctr"/>
          <a:endParaRPr lang="en-GB" sz="1400"/>
        </a:p>
      </dgm:t>
    </dgm:pt>
    <dgm:pt modelId="{76FC376B-9A71-436A-A9C2-2BEEA6271907}" type="sibTrans" cxnId="{16301832-7E51-4E32-8782-CBDBDECC4C03}">
      <dgm:prSet/>
      <dgm:spPr/>
      <dgm:t>
        <a:bodyPr/>
        <a:lstStyle/>
        <a:p>
          <a:pPr algn="ctr"/>
          <a:endParaRPr lang="en-GB" sz="1400"/>
        </a:p>
      </dgm:t>
    </dgm:pt>
    <dgm:pt modelId="{8AAF9E70-8303-4B70-97A5-4F80BCF39381}">
      <dgm:prSet custT="1"/>
      <dgm:spPr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GB" sz="1400" b="1"/>
            <a:t>The environment</a:t>
          </a:r>
        </a:p>
        <a:p>
          <a:pPr algn="ctr"/>
          <a:r>
            <a:rPr lang="en-GB" sz="1200" b="0" i="1"/>
            <a:t>“</a:t>
          </a:r>
          <a:r>
            <a:rPr lang="en-US" sz="1200" b="0" i="1"/>
            <a:t>the intensifying affects of climate change.</a:t>
          </a:r>
          <a:r>
            <a:rPr lang="en-GB" sz="1200" b="0" i="1"/>
            <a:t>” </a:t>
          </a:r>
        </a:p>
        <a:p>
          <a:pPr algn="ctr"/>
          <a:r>
            <a:rPr lang="en-GB" sz="1200" b="0" i="1"/>
            <a:t>“global warming” </a:t>
          </a:r>
        </a:p>
        <a:p>
          <a:pPr algn="ctr"/>
          <a:r>
            <a:rPr lang="en-GB" sz="1200" b="0" i="1"/>
            <a:t>“animals are going extinct” </a:t>
          </a:r>
        </a:p>
      </dgm:t>
    </dgm:pt>
    <dgm:pt modelId="{5AD04DF4-1303-43F9-A7ED-4450CA8D9A23}" type="parTrans" cxnId="{47677A24-968A-40BC-AD2F-5FE72DE6B880}">
      <dgm:prSet/>
      <dgm:spPr/>
      <dgm:t>
        <a:bodyPr/>
        <a:lstStyle/>
        <a:p>
          <a:pPr algn="ctr"/>
          <a:endParaRPr lang="en-GB" sz="1400"/>
        </a:p>
      </dgm:t>
    </dgm:pt>
    <dgm:pt modelId="{C2991FEB-1BA0-4E00-B2B5-E3CFED6D90CF}" type="sibTrans" cxnId="{47677A24-968A-40BC-AD2F-5FE72DE6B880}">
      <dgm:prSet/>
      <dgm:spPr/>
      <dgm:t>
        <a:bodyPr/>
        <a:lstStyle/>
        <a:p>
          <a:pPr algn="ctr"/>
          <a:endParaRPr lang="en-GB" sz="1400"/>
        </a:p>
      </dgm:t>
    </dgm:pt>
    <dgm:pt modelId="{1E1A7733-AFF9-450E-900D-182EF71E8738}">
      <dgm:prSet custT="1"/>
      <dgm:spPr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GB" sz="1400" b="1"/>
            <a:t>Scouting</a:t>
          </a:r>
        </a:p>
        <a:p>
          <a:pPr algn="ctr"/>
          <a:r>
            <a:rPr lang="en-GB" sz="1200" b="0" i="1"/>
            <a:t>“Scouts dying out” “loss of interest”</a:t>
          </a:r>
        </a:p>
        <a:p>
          <a:pPr algn="ctr"/>
          <a:r>
            <a:rPr lang="en-GB" sz="1200" b="0" i="1"/>
            <a:t>“Scout groups losing money”</a:t>
          </a:r>
        </a:p>
        <a:p>
          <a:pPr algn="ctr"/>
          <a:r>
            <a:rPr lang="en-US" sz="1200" b="0" i="1"/>
            <a:t>“getting permits. They seem to be getting harder for leaders to get”</a:t>
          </a:r>
          <a:endParaRPr lang="en-GB" sz="1200" b="0" i="1"/>
        </a:p>
      </dgm:t>
    </dgm:pt>
    <dgm:pt modelId="{1C77AFF7-C7F1-4BCD-A9FB-C06F0B41108A}" type="parTrans" cxnId="{4856C4C3-AB7E-4315-86A8-C3D1A732614F}">
      <dgm:prSet/>
      <dgm:spPr/>
      <dgm:t>
        <a:bodyPr/>
        <a:lstStyle/>
        <a:p>
          <a:pPr algn="ctr"/>
          <a:endParaRPr lang="en-GB" sz="1400"/>
        </a:p>
      </dgm:t>
    </dgm:pt>
    <dgm:pt modelId="{2BA13508-9A3F-4DF6-B147-BBFC0FB52DD1}" type="sibTrans" cxnId="{4856C4C3-AB7E-4315-86A8-C3D1A732614F}">
      <dgm:prSet/>
      <dgm:spPr/>
      <dgm:t>
        <a:bodyPr/>
        <a:lstStyle/>
        <a:p>
          <a:pPr algn="ctr"/>
          <a:endParaRPr lang="en-GB" sz="1400"/>
        </a:p>
      </dgm:t>
    </dgm:pt>
    <dgm:pt modelId="{5FB0BE8C-312C-4F14-B301-E8A88C8C3E88}">
      <dgm:prSet custT="1"/>
      <dgm:spPr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GB" sz="1400" b="1"/>
            <a:t>War and conflict</a:t>
          </a:r>
        </a:p>
        <a:p>
          <a:pPr algn="ctr"/>
          <a:r>
            <a:rPr lang="en-GB" sz="1200" b="0" i="1">
              <a:solidFill>
                <a:schemeClr val="tx2"/>
              </a:solidFill>
            </a:rPr>
            <a:t>“More wars”</a:t>
          </a:r>
        </a:p>
        <a:p>
          <a:pPr algn="ctr"/>
          <a:r>
            <a:rPr lang="en-GB" sz="1200" b="0" i="1">
              <a:solidFill>
                <a:schemeClr val="tx2"/>
              </a:solidFill>
            </a:rPr>
            <a:t>“WW3” “fascism”</a:t>
          </a:r>
        </a:p>
        <a:p>
          <a:pPr algn="ctr"/>
          <a:r>
            <a:rPr lang="en-GB" sz="1200" b="0" i="1">
              <a:solidFill>
                <a:schemeClr val="tx2"/>
              </a:solidFill>
            </a:rPr>
            <a:t>“Unstable counties”</a:t>
          </a:r>
        </a:p>
        <a:p>
          <a:pPr algn="ctr"/>
          <a:r>
            <a:rPr lang="en-GB" sz="1200" b="0" i="1">
              <a:solidFill>
                <a:schemeClr val="tx2"/>
              </a:solidFill>
            </a:rPr>
            <a:t>“</a:t>
          </a:r>
          <a:r>
            <a:rPr lang="en-US" sz="1200" b="0" i="1">
              <a:solidFill>
                <a:schemeClr val="tx2"/>
              </a:solidFill>
            </a:rPr>
            <a:t>everything going up in flames”</a:t>
          </a:r>
          <a:endParaRPr lang="en-GB" sz="1200" b="0" i="1">
            <a:solidFill>
              <a:schemeClr val="tx2"/>
            </a:solidFill>
          </a:endParaRPr>
        </a:p>
      </dgm:t>
    </dgm:pt>
    <dgm:pt modelId="{4FECEF6B-ED2E-4AF4-AA33-C68C78838A90}" type="parTrans" cxnId="{83D8C37B-DEE9-4C3F-9760-51D85E1ECED5}">
      <dgm:prSet/>
      <dgm:spPr/>
      <dgm:t>
        <a:bodyPr/>
        <a:lstStyle/>
        <a:p>
          <a:pPr algn="ctr"/>
          <a:endParaRPr lang="en-GB" sz="1400"/>
        </a:p>
      </dgm:t>
    </dgm:pt>
    <dgm:pt modelId="{F99CF804-306C-4EFF-8D9C-1F37A18201D2}" type="sibTrans" cxnId="{83D8C37B-DEE9-4C3F-9760-51D85E1ECED5}">
      <dgm:prSet/>
      <dgm:spPr/>
      <dgm:t>
        <a:bodyPr/>
        <a:lstStyle/>
        <a:p>
          <a:pPr algn="ctr"/>
          <a:endParaRPr lang="en-GB" sz="1400"/>
        </a:p>
      </dgm:t>
    </dgm:pt>
    <dgm:pt modelId="{DF192BF3-E078-4C86-912E-6821C938B733}">
      <dgm:prSet custT="1"/>
      <dgm:spPr/>
      <dgm:t>
        <a:bodyPr/>
        <a:lstStyle/>
        <a:p>
          <a:pPr algn="ctr" rtl="0"/>
          <a:r>
            <a:rPr lang="en-GB" sz="1200" b="1">
              <a:latin typeface="Nunito Sans"/>
            </a:rPr>
            <a:t>Politics</a:t>
          </a:r>
          <a:br>
            <a:rPr lang="en-GB" sz="1200" b="1">
              <a:latin typeface="Nunito Sans"/>
            </a:rPr>
          </a:br>
          <a:r>
            <a:rPr lang="en-GB" sz="1200" i="1">
              <a:latin typeface="Nunito Sans"/>
            </a:rPr>
            <a:t>“Trump” “Elon Musk” “Putin”</a:t>
          </a:r>
          <a:br>
            <a:rPr lang="en-GB" sz="1200" i="1">
              <a:latin typeface="Nunito Sans"/>
            </a:rPr>
          </a:br>
          <a:r>
            <a:rPr lang="en-GB" sz="1200" i="1">
              <a:latin typeface="Nunito Sans"/>
            </a:rPr>
            <a:t>“...</a:t>
          </a:r>
          <a:r>
            <a:rPr lang="en-US" sz="1200" i="1">
              <a:latin typeface="Nunito Sans"/>
            </a:rPr>
            <a:t>a lot of my unit expresses worries about perhaps a turn to overly traditional scouting - especially with the sexism in America. Keep scouts inclusive.”</a:t>
          </a:r>
          <a:endParaRPr lang="en-GB" sz="1200" b="1">
            <a:latin typeface="Nunito Sans"/>
          </a:endParaRPr>
        </a:p>
      </dgm:t>
    </dgm:pt>
    <dgm:pt modelId="{1D528695-B645-4217-8E7D-F81496B35E69}" type="parTrans" cxnId="{6B6ECAE1-0165-427E-A028-3F7DC0004169}">
      <dgm:prSet/>
      <dgm:spPr/>
      <dgm:t>
        <a:bodyPr/>
        <a:lstStyle/>
        <a:p>
          <a:endParaRPr lang="en-GB"/>
        </a:p>
      </dgm:t>
    </dgm:pt>
    <dgm:pt modelId="{13D7F1FE-9085-4DD5-9DB8-A82C2BFE28B0}" type="sibTrans" cxnId="{6B6ECAE1-0165-427E-A028-3F7DC0004169}">
      <dgm:prSet/>
      <dgm:spPr/>
      <dgm:t>
        <a:bodyPr/>
        <a:lstStyle/>
        <a:p>
          <a:endParaRPr lang="en-GB"/>
        </a:p>
      </dgm:t>
    </dgm:pt>
    <dgm:pt modelId="{57C91BCB-3345-4135-8D21-0316E340ADB9}" type="pres">
      <dgm:prSet presAssocID="{201624FA-D133-41F7-82ED-B06D8BB6A87F}" presName="diagram" presStyleCnt="0">
        <dgm:presLayoutVars>
          <dgm:dir/>
          <dgm:resizeHandles val="exact"/>
        </dgm:presLayoutVars>
      </dgm:prSet>
      <dgm:spPr/>
    </dgm:pt>
    <dgm:pt modelId="{57EC8878-BED1-4796-8F10-87C435A0012C}" type="pres">
      <dgm:prSet presAssocID="{38B8437C-3121-455E-8847-AAC5F1EF1D4C}" presName="node" presStyleLbl="node1" presStyleIdx="0" presStyleCnt="5">
        <dgm:presLayoutVars>
          <dgm:bulletEnabled val="1"/>
        </dgm:presLayoutVars>
      </dgm:prSet>
      <dgm:spPr/>
    </dgm:pt>
    <dgm:pt modelId="{8A1D4B65-085B-4EB6-AAA3-CE11F45B2294}" type="pres">
      <dgm:prSet presAssocID="{76FC376B-9A71-436A-A9C2-2BEEA6271907}" presName="sibTrans" presStyleCnt="0"/>
      <dgm:spPr/>
    </dgm:pt>
    <dgm:pt modelId="{8EE843D2-33D5-4BFD-B4D4-0102B2B807CA}" type="pres">
      <dgm:prSet presAssocID="{DF192BF3-E078-4C86-912E-6821C938B733}" presName="node" presStyleLbl="node1" presStyleIdx="1" presStyleCnt="5">
        <dgm:presLayoutVars>
          <dgm:bulletEnabled val="1"/>
        </dgm:presLayoutVars>
      </dgm:prSet>
      <dgm:spPr/>
    </dgm:pt>
    <dgm:pt modelId="{04786298-8A79-42A6-A603-3E7185D83B90}" type="pres">
      <dgm:prSet presAssocID="{13D7F1FE-9085-4DD5-9DB8-A82C2BFE28B0}" presName="sibTrans" presStyleCnt="0"/>
      <dgm:spPr/>
    </dgm:pt>
    <dgm:pt modelId="{E2906C26-FC00-4C51-9B3C-F214C01AA2C5}" type="pres">
      <dgm:prSet presAssocID="{8AAF9E70-8303-4B70-97A5-4F80BCF39381}" presName="node" presStyleLbl="node1" presStyleIdx="2" presStyleCnt="5">
        <dgm:presLayoutVars>
          <dgm:bulletEnabled val="1"/>
        </dgm:presLayoutVars>
      </dgm:prSet>
      <dgm:spPr/>
    </dgm:pt>
    <dgm:pt modelId="{F366EF3C-2E23-4303-84A9-BA2049B4EA8C}" type="pres">
      <dgm:prSet presAssocID="{C2991FEB-1BA0-4E00-B2B5-E3CFED6D90CF}" presName="sibTrans" presStyleCnt="0"/>
      <dgm:spPr/>
    </dgm:pt>
    <dgm:pt modelId="{1C575F6E-8B73-4887-BFA7-09436CDC73D8}" type="pres">
      <dgm:prSet presAssocID="{1E1A7733-AFF9-450E-900D-182EF71E8738}" presName="node" presStyleLbl="node1" presStyleIdx="3" presStyleCnt="5">
        <dgm:presLayoutVars>
          <dgm:bulletEnabled val="1"/>
        </dgm:presLayoutVars>
      </dgm:prSet>
      <dgm:spPr/>
    </dgm:pt>
    <dgm:pt modelId="{A89960C8-5DC5-49BC-BAA1-584465FE1202}" type="pres">
      <dgm:prSet presAssocID="{2BA13508-9A3F-4DF6-B147-BBFC0FB52DD1}" presName="sibTrans" presStyleCnt="0"/>
      <dgm:spPr/>
    </dgm:pt>
    <dgm:pt modelId="{4EAEC235-6A52-49F7-8673-591CE9A1AFBE}" type="pres">
      <dgm:prSet presAssocID="{5FB0BE8C-312C-4F14-B301-E8A88C8C3E88}" presName="node" presStyleLbl="node1" presStyleIdx="4" presStyleCnt="5" custLinFactNeighborX="55829" custLinFactNeighborY="120">
        <dgm:presLayoutVars>
          <dgm:bulletEnabled val="1"/>
        </dgm:presLayoutVars>
      </dgm:prSet>
      <dgm:spPr/>
    </dgm:pt>
  </dgm:ptLst>
  <dgm:cxnLst>
    <dgm:cxn modelId="{5A4FF00E-A373-46CE-987C-6B4DD76DC89B}" type="presOf" srcId="{5FB0BE8C-312C-4F14-B301-E8A88C8C3E88}" destId="{4EAEC235-6A52-49F7-8673-591CE9A1AFBE}" srcOrd="0" destOrd="0" presId="urn:microsoft.com/office/officeart/2005/8/layout/default"/>
    <dgm:cxn modelId="{47677A24-968A-40BC-AD2F-5FE72DE6B880}" srcId="{201624FA-D133-41F7-82ED-B06D8BB6A87F}" destId="{8AAF9E70-8303-4B70-97A5-4F80BCF39381}" srcOrd="2" destOrd="0" parTransId="{5AD04DF4-1303-43F9-A7ED-4450CA8D9A23}" sibTransId="{C2991FEB-1BA0-4E00-B2B5-E3CFED6D90CF}"/>
    <dgm:cxn modelId="{16301832-7E51-4E32-8782-CBDBDECC4C03}" srcId="{201624FA-D133-41F7-82ED-B06D8BB6A87F}" destId="{38B8437C-3121-455E-8847-AAC5F1EF1D4C}" srcOrd="0" destOrd="0" parTransId="{C097AFAD-1452-4A49-9CDB-75463D6BDE7C}" sibTransId="{76FC376B-9A71-436A-A9C2-2BEEA6271907}"/>
    <dgm:cxn modelId="{9724EC77-FEB8-4E20-8A3C-32AC2768D999}" type="presOf" srcId="{DF192BF3-E078-4C86-912E-6821C938B733}" destId="{8EE843D2-33D5-4BFD-B4D4-0102B2B807CA}" srcOrd="0" destOrd="0" presId="urn:microsoft.com/office/officeart/2005/8/layout/default"/>
    <dgm:cxn modelId="{83D8C37B-DEE9-4C3F-9760-51D85E1ECED5}" srcId="{201624FA-D133-41F7-82ED-B06D8BB6A87F}" destId="{5FB0BE8C-312C-4F14-B301-E8A88C8C3E88}" srcOrd="4" destOrd="0" parTransId="{4FECEF6B-ED2E-4AF4-AA33-C68C78838A90}" sibTransId="{F99CF804-306C-4EFF-8D9C-1F37A18201D2}"/>
    <dgm:cxn modelId="{4856C4C3-AB7E-4315-86A8-C3D1A732614F}" srcId="{201624FA-D133-41F7-82ED-B06D8BB6A87F}" destId="{1E1A7733-AFF9-450E-900D-182EF71E8738}" srcOrd="3" destOrd="0" parTransId="{1C77AFF7-C7F1-4BCD-A9FB-C06F0B41108A}" sibTransId="{2BA13508-9A3F-4DF6-B147-BBFC0FB52DD1}"/>
    <dgm:cxn modelId="{D4BDA6DA-CE6E-4F70-87ED-25EC78EE32EE}" type="presOf" srcId="{201624FA-D133-41F7-82ED-B06D8BB6A87F}" destId="{57C91BCB-3345-4135-8D21-0316E340ADB9}" srcOrd="0" destOrd="0" presId="urn:microsoft.com/office/officeart/2005/8/layout/default"/>
    <dgm:cxn modelId="{F20343DD-444D-49A1-966B-8256DF383426}" type="presOf" srcId="{38B8437C-3121-455E-8847-AAC5F1EF1D4C}" destId="{57EC8878-BED1-4796-8F10-87C435A0012C}" srcOrd="0" destOrd="0" presId="urn:microsoft.com/office/officeart/2005/8/layout/default"/>
    <dgm:cxn modelId="{6B6ECAE1-0165-427E-A028-3F7DC0004169}" srcId="{201624FA-D133-41F7-82ED-B06D8BB6A87F}" destId="{DF192BF3-E078-4C86-912E-6821C938B733}" srcOrd="1" destOrd="0" parTransId="{1D528695-B645-4217-8E7D-F81496B35E69}" sibTransId="{13D7F1FE-9085-4DD5-9DB8-A82C2BFE28B0}"/>
    <dgm:cxn modelId="{B9D300FA-D611-4A6D-823C-1CC7CA47E5AE}" type="presOf" srcId="{1E1A7733-AFF9-450E-900D-182EF71E8738}" destId="{1C575F6E-8B73-4887-BFA7-09436CDC73D8}" srcOrd="0" destOrd="0" presId="urn:microsoft.com/office/officeart/2005/8/layout/default"/>
    <dgm:cxn modelId="{639AE7FA-F0E6-47CF-91E1-4D9BA847A04C}" type="presOf" srcId="{8AAF9E70-8303-4B70-97A5-4F80BCF39381}" destId="{E2906C26-FC00-4C51-9B3C-F214C01AA2C5}" srcOrd="0" destOrd="0" presId="urn:microsoft.com/office/officeart/2005/8/layout/default"/>
    <dgm:cxn modelId="{3CB75370-E7B1-46A5-8E77-4660DA74E39C}" type="presParOf" srcId="{57C91BCB-3345-4135-8D21-0316E340ADB9}" destId="{57EC8878-BED1-4796-8F10-87C435A0012C}" srcOrd="0" destOrd="0" presId="urn:microsoft.com/office/officeart/2005/8/layout/default"/>
    <dgm:cxn modelId="{3EB1D189-9F44-436C-96C1-461DAE0A0FFF}" type="presParOf" srcId="{57C91BCB-3345-4135-8D21-0316E340ADB9}" destId="{8A1D4B65-085B-4EB6-AAA3-CE11F45B2294}" srcOrd="1" destOrd="0" presId="urn:microsoft.com/office/officeart/2005/8/layout/default"/>
    <dgm:cxn modelId="{C43225E5-E1ED-4A77-BC12-FB4342D6669A}" type="presParOf" srcId="{57C91BCB-3345-4135-8D21-0316E340ADB9}" destId="{8EE843D2-33D5-4BFD-B4D4-0102B2B807CA}" srcOrd="2" destOrd="0" presId="urn:microsoft.com/office/officeart/2005/8/layout/default"/>
    <dgm:cxn modelId="{2B3FFB5C-BA70-4E8C-A685-BE36544876FE}" type="presParOf" srcId="{57C91BCB-3345-4135-8D21-0316E340ADB9}" destId="{04786298-8A79-42A6-A603-3E7185D83B90}" srcOrd="3" destOrd="0" presId="urn:microsoft.com/office/officeart/2005/8/layout/default"/>
    <dgm:cxn modelId="{FEDBC931-D052-4E3F-BF44-B40282AC4A83}" type="presParOf" srcId="{57C91BCB-3345-4135-8D21-0316E340ADB9}" destId="{E2906C26-FC00-4C51-9B3C-F214C01AA2C5}" srcOrd="4" destOrd="0" presId="urn:microsoft.com/office/officeart/2005/8/layout/default"/>
    <dgm:cxn modelId="{48D5C6FF-C196-4D88-810B-8AB49C019624}" type="presParOf" srcId="{57C91BCB-3345-4135-8D21-0316E340ADB9}" destId="{F366EF3C-2E23-4303-84A9-BA2049B4EA8C}" srcOrd="5" destOrd="0" presId="urn:microsoft.com/office/officeart/2005/8/layout/default"/>
    <dgm:cxn modelId="{3FA9B0F3-B9F8-41D5-A8E8-71BDD2919809}" type="presParOf" srcId="{57C91BCB-3345-4135-8D21-0316E340ADB9}" destId="{1C575F6E-8B73-4887-BFA7-09436CDC73D8}" srcOrd="6" destOrd="0" presId="urn:microsoft.com/office/officeart/2005/8/layout/default"/>
    <dgm:cxn modelId="{A10447C1-31DB-4A30-83BE-FAEF6E26B35E}" type="presParOf" srcId="{57C91BCB-3345-4135-8D21-0316E340ADB9}" destId="{A89960C8-5DC5-49BC-BAA1-584465FE1202}" srcOrd="7" destOrd="0" presId="urn:microsoft.com/office/officeart/2005/8/layout/default"/>
    <dgm:cxn modelId="{E744E72F-1D5F-40AB-854F-8BF446DB647C}" type="presParOf" srcId="{57C91BCB-3345-4135-8D21-0316E340ADB9}" destId="{4EAEC235-6A52-49F7-8673-591CE9A1AFBE}" srcOrd="8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E5BD3-B69B-461C-B82D-8CB49E37378D}">
      <dsp:nvSpPr>
        <dsp:cNvPr id="0" name=""/>
        <dsp:cNvSpPr/>
      </dsp:nvSpPr>
      <dsp:spPr>
        <a:xfrm>
          <a:off x="147021" y="1849"/>
          <a:ext cx="2578109" cy="15468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400" b="1" kern="1200"/>
            <a:t>Personal development opportunities</a:t>
          </a:r>
        </a:p>
        <a:p>
          <a:pPr marL="0" lvl="0" indent="0" algn="ctr" defTabSz="622300">
            <a:lnSpc>
              <a:spcPct val="50000"/>
            </a:lnSpc>
            <a:spcBef>
              <a:spcPct val="0"/>
            </a:spcBef>
            <a:spcAft>
              <a:spcPts val="0"/>
            </a:spcAft>
            <a:buNone/>
          </a:pPr>
          <a:endParaRPr lang="en-GB" sz="1400" b="1" kern="120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200" i="1" kern="1200"/>
            <a:t>“Trying new things” “university”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200" i="1" kern="1200"/>
            <a:t>“working towards my platinum”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200" i="1" kern="1200"/>
            <a:t>“</a:t>
          </a:r>
          <a:r>
            <a:rPr lang="en-US" sz="1200" i="1" kern="1200"/>
            <a:t>having a job that I love when I'm an adult”</a:t>
          </a:r>
          <a:endParaRPr lang="en-GB" sz="1200" i="1" kern="1200"/>
        </a:p>
      </dsp:txBody>
      <dsp:txXfrm>
        <a:off x="147021" y="1849"/>
        <a:ext cx="2578109" cy="1546865"/>
      </dsp:txXfrm>
    </dsp:sp>
    <dsp:sp modelId="{EA3B04E1-B8CF-46DD-8028-F4BE38412A05}">
      <dsp:nvSpPr>
        <dsp:cNvPr id="0" name=""/>
        <dsp:cNvSpPr/>
      </dsp:nvSpPr>
      <dsp:spPr>
        <a:xfrm>
          <a:off x="2982941" y="1849"/>
          <a:ext cx="2578109" cy="15468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New experiences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</a:t>
          </a:r>
          <a:r>
            <a:rPr lang="en-US" sz="1200" b="0" i="1" kern="1200"/>
            <a:t>Moving to places with more opportunities to do hobbies”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“meeting new people”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“opportunity to make change”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/>
        </a:p>
      </dsp:txBody>
      <dsp:txXfrm>
        <a:off x="2982941" y="1849"/>
        <a:ext cx="2578109" cy="1546865"/>
      </dsp:txXfrm>
    </dsp:sp>
    <dsp:sp modelId="{25CC1B6D-2023-4ACF-BA70-E12AF2B9FF7F}">
      <dsp:nvSpPr>
        <dsp:cNvPr id="0" name=""/>
        <dsp:cNvSpPr/>
      </dsp:nvSpPr>
      <dsp:spPr>
        <a:xfrm>
          <a:off x="147021" y="1806525"/>
          <a:ext cx="2578109" cy="15468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International experiences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“Explorer Belt” “Travelling”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“Jamborees” “WSJ27”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</a:t>
          </a:r>
          <a:r>
            <a:rPr lang="en-US" sz="1200" b="0" i="1" kern="1200"/>
            <a:t>meeting Scouts from around the world”</a:t>
          </a:r>
          <a:endParaRPr lang="en-GB" sz="1200" b="0" i="1" kern="1200"/>
        </a:p>
      </dsp:txBody>
      <dsp:txXfrm>
        <a:off x="147021" y="1806525"/>
        <a:ext cx="2578109" cy="1546865"/>
      </dsp:txXfrm>
    </dsp:sp>
    <dsp:sp modelId="{F954BFDD-AA81-454B-B16F-60C73F543CC7}">
      <dsp:nvSpPr>
        <dsp:cNvPr id="0" name=""/>
        <dsp:cNvSpPr/>
      </dsp:nvSpPr>
      <dsp:spPr>
        <a:xfrm>
          <a:off x="2982941" y="1806525"/>
          <a:ext cx="2578109" cy="15468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Adventure and the outdoors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1" kern="1200"/>
            <a:t>“</a:t>
          </a:r>
          <a:r>
            <a:rPr lang="en-US" sz="1200" i="1" kern="1200"/>
            <a:t>more adrenaline inducing/adventurous activities”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/>
            <a:t>“competition camps”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/>
            <a:t>“</a:t>
          </a:r>
          <a:r>
            <a:rPr lang="en-GB" sz="1200" b="0" i="1" kern="1200"/>
            <a:t>hikes - pushing yourself”</a:t>
          </a:r>
        </a:p>
      </dsp:txBody>
      <dsp:txXfrm>
        <a:off x="2982941" y="1806525"/>
        <a:ext cx="2578109" cy="1546865"/>
      </dsp:txXfrm>
    </dsp:sp>
    <dsp:sp modelId="{B859339F-134A-4E23-9F13-E613791209FA}">
      <dsp:nvSpPr>
        <dsp:cNvPr id="0" name=""/>
        <dsp:cNvSpPr/>
      </dsp:nvSpPr>
      <dsp:spPr>
        <a:xfrm>
          <a:off x="132532" y="3579970"/>
          <a:ext cx="2578109" cy="15468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Community, equality and global impact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 dirty="0"/>
            <a:t>“</a:t>
          </a:r>
          <a:r>
            <a:rPr lang="en-US" sz="1200" b="0" i="1" kern="1200" dirty="0"/>
            <a:t>seeing the change we make come into action and make impact”</a:t>
          </a:r>
          <a:br>
            <a:rPr lang="en-US" sz="1200" b="0" i="1" kern="1200" dirty="0"/>
          </a:br>
          <a:r>
            <a:rPr lang="en-US" sz="1200" b="0" i="1" kern="1200" dirty="0"/>
            <a:t>“the growing population of female scouts”</a:t>
          </a:r>
          <a:endParaRPr lang="en-GB" sz="1200" b="0" i="1" kern="1200" dirty="0"/>
        </a:p>
      </dsp:txBody>
      <dsp:txXfrm>
        <a:off x="132532" y="3579970"/>
        <a:ext cx="2578109" cy="1546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C8878-BED1-4796-8F10-87C435A0012C}">
      <dsp:nvSpPr>
        <dsp:cNvPr id="0" name=""/>
        <dsp:cNvSpPr/>
      </dsp:nvSpPr>
      <dsp:spPr>
        <a:xfrm>
          <a:off x="147021" y="1849"/>
          <a:ext cx="2578109" cy="15468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Social, community and health</a:t>
          </a:r>
          <a:br>
            <a:rPr lang="en-GB" sz="1400" b="1" kern="1200"/>
          </a:br>
          <a:r>
            <a:rPr lang="en-GB" sz="1200" b="0" i="1" kern="1200"/>
            <a:t>“changes” “the unknown” “covid kids” “loss of freedom”</a:t>
          </a:r>
          <a:br>
            <a:rPr lang="en-GB" sz="1200" b="0" i="1" kern="1200"/>
          </a:br>
          <a:r>
            <a:rPr lang="en-GB" sz="1200" b="0" i="1" kern="1200"/>
            <a:t>“how I come across” “underperforming” “lack of mental health support”</a:t>
          </a:r>
        </a:p>
      </dsp:txBody>
      <dsp:txXfrm>
        <a:off x="147021" y="1849"/>
        <a:ext cx="2578109" cy="1546865"/>
      </dsp:txXfrm>
    </dsp:sp>
    <dsp:sp modelId="{8EE843D2-33D5-4BFD-B4D4-0102B2B807CA}">
      <dsp:nvSpPr>
        <dsp:cNvPr id="0" name=""/>
        <dsp:cNvSpPr/>
      </dsp:nvSpPr>
      <dsp:spPr>
        <a:xfrm>
          <a:off x="2982941" y="1849"/>
          <a:ext cx="2578109" cy="15468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Nunito Sans"/>
            </a:rPr>
            <a:t>Politics</a:t>
          </a:r>
          <a:br>
            <a:rPr lang="en-GB" sz="1200" b="1" kern="1200">
              <a:latin typeface="Nunito Sans"/>
            </a:rPr>
          </a:br>
          <a:r>
            <a:rPr lang="en-GB" sz="1200" i="1" kern="1200">
              <a:latin typeface="Nunito Sans"/>
            </a:rPr>
            <a:t>“Trump” “Elon Musk” “Putin”</a:t>
          </a:r>
          <a:br>
            <a:rPr lang="en-GB" sz="1200" i="1" kern="1200">
              <a:latin typeface="Nunito Sans"/>
            </a:rPr>
          </a:br>
          <a:r>
            <a:rPr lang="en-GB" sz="1200" i="1" kern="1200">
              <a:latin typeface="Nunito Sans"/>
            </a:rPr>
            <a:t>“...</a:t>
          </a:r>
          <a:r>
            <a:rPr lang="en-US" sz="1200" i="1" kern="1200">
              <a:latin typeface="Nunito Sans"/>
            </a:rPr>
            <a:t>a lot of my unit expresses worries about perhaps a turn to overly traditional scouting - especially with the sexism in America. Keep scouts inclusive.”</a:t>
          </a:r>
          <a:endParaRPr lang="en-GB" sz="1200" b="1" kern="1200">
            <a:latin typeface="Nunito Sans"/>
          </a:endParaRPr>
        </a:p>
      </dsp:txBody>
      <dsp:txXfrm>
        <a:off x="2982941" y="1849"/>
        <a:ext cx="2578109" cy="1546865"/>
      </dsp:txXfrm>
    </dsp:sp>
    <dsp:sp modelId="{E2906C26-FC00-4C51-9B3C-F214C01AA2C5}">
      <dsp:nvSpPr>
        <dsp:cNvPr id="0" name=""/>
        <dsp:cNvSpPr/>
      </dsp:nvSpPr>
      <dsp:spPr>
        <a:xfrm>
          <a:off x="147021" y="1806525"/>
          <a:ext cx="2578109" cy="15468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The environment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</a:t>
          </a:r>
          <a:r>
            <a:rPr lang="en-US" sz="1200" b="0" i="1" kern="1200"/>
            <a:t>the intensifying affects of climate change.</a:t>
          </a:r>
          <a:r>
            <a:rPr lang="en-GB" sz="1200" b="0" i="1" kern="1200"/>
            <a:t>”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“global warming”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“animals are going extinct” </a:t>
          </a:r>
        </a:p>
      </dsp:txBody>
      <dsp:txXfrm>
        <a:off x="147021" y="1806525"/>
        <a:ext cx="2578109" cy="1546865"/>
      </dsp:txXfrm>
    </dsp:sp>
    <dsp:sp modelId="{1C575F6E-8B73-4887-BFA7-09436CDC73D8}">
      <dsp:nvSpPr>
        <dsp:cNvPr id="0" name=""/>
        <dsp:cNvSpPr/>
      </dsp:nvSpPr>
      <dsp:spPr>
        <a:xfrm>
          <a:off x="2982941" y="1806525"/>
          <a:ext cx="2578109" cy="15468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Scouting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“Scouts dying out” “loss of interest”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/>
            <a:t>“Scout groups losing money”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/>
            <a:t>“getting permits. They seem to be getting harder for leaders to get”</a:t>
          </a:r>
          <a:endParaRPr lang="en-GB" sz="1200" b="0" i="1" kern="1200"/>
        </a:p>
      </dsp:txBody>
      <dsp:txXfrm>
        <a:off x="2982941" y="1806525"/>
        <a:ext cx="2578109" cy="1546865"/>
      </dsp:txXfrm>
    </dsp:sp>
    <dsp:sp modelId="{4EAEC235-6A52-49F7-8673-591CE9A1AFBE}">
      <dsp:nvSpPr>
        <dsp:cNvPr id="0" name=""/>
        <dsp:cNvSpPr/>
      </dsp:nvSpPr>
      <dsp:spPr>
        <a:xfrm>
          <a:off x="3004314" y="3613051"/>
          <a:ext cx="2578109" cy="15468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War and conflict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>
              <a:solidFill>
                <a:schemeClr val="tx2"/>
              </a:solidFill>
            </a:rPr>
            <a:t>“More wars”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>
              <a:solidFill>
                <a:schemeClr val="tx2"/>
              </a:solidFill>
            </a:rPr>
            <a:t>“WW3” “fascism”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>
              <a:solidFill>
                <a:schemeClr val="tx2"/>
              </a:solidFill>
            </a:rPr>
            <a:t>“Unstable counties”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>
              <a:solidFill>
                <a:schemeClr val="tx2"/>
              </a:solidFill>
            </a:rPr>
            <a:t>“</a:t>
          </a:r>
          <a:r>
            <a:rPr lang="en-US" sz="1200" b="0" i="1" kern="1200">
              <a:solidFill>
                <a:schemeClr val="tx2"/>
              </a:solidFill>
            </a:rPr>
            <a:t>everything going up in flames”</a:t>
          </a:r>
          <a:endParaRPr lang="en-GB" sz="1200" b="0" i="1" kern="1200">
            <a:solidFill>
              <a:schemeClr val="tx2"/>
            </a:solidFill>
          </a:endParaRPr>
        </a:p>
      </dsp:txBody>
      <dsp:txXfrm>
        <a:off x="3004314" y="3613051"/>
        <a:ext cx="2578109" cy="154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5C053-3F8B-CD40-A43C-512BDE222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6B1FF-17A9-AB41-8983-D0413A5C2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7B38-6211-B04F-B3CE-77AE137F1073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E82B7-C9A3-CF4E-A2B9-1797D692DE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C92CB-7443-1749-ACD9-6C4D06D2D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35A11-ADAB-8B45-B991-800FB540D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255396BA-BA0B-E646-B112-BDB6D130FD61}" type="datetimeFigureOut">
              <a:rPr lang="en-GB" smtClean="0"/>
              <a:pPr/>
              <a:t>31/03/2026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DC81CCE8-8669-844C-8A1E-83EDDE9464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7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168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54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87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5C230-BC5E-E3E4-A13C-72E714B2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892484-49C3-8D01-0F12-4C179CA74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1B9AF2-1DD9-67DA-2919-8C686CC23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4B900-8E17-34EA-6E9D-6928769B8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9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981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777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027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04F39-748A-0129-EF2E-1889099FF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80C06-BDF0-9241-CED9-F09FDFEB4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D018A-B735-AC8D-E830-1E3BEF375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0AF73-44D3-E12C-18BF-EE8AA4736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450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647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07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5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B5B6A-7D53-2C62-B7ED-F49E1CA66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5B045-B92D-D65C-4643-D6EE37BF9F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96241-82FD-21C2-9E37-C2F494ABD9F4}"/>
              </a:ext>
            </a:extLst>
          </p:cNvPr>
          <p:cNvSpPr txBox="1"/>
          <p:nvPr/>
        </p:nvSpPr>
        <p:spPr>
          <a:xfrm>
            <a:off x="3850245" y="9428579"/>
            <a:ext cx="2946105" cy="4980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59545" tIns="29772" rIns="59545" bIns="29772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7624F5-FA48-45C4-933B-6FBD9031264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730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715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924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304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81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982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66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821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464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F0E82-29C6-9B75-3D9C-9F5B93B87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D6069-E231-3ADA-14BB-E80D77586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80FA8-FFC7-62AC-B914-F1CF96286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64609-D539-BD74-503D-C27DFDFBD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18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15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5BA8E-0593-15C9-C921-B50BD9DF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5F4D67-A41A-0B88-4ED6-8F996F447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94A3E-F8B9-413D-E8B3-99197B05E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D359F-C9AC-D136-5850-50620ECC6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91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10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819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363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242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1CCE8-8669-844C-8A1E-83EDDE9464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64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1CCE8-8669-844C-8A1E-83EDDE9464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01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rple rectangle with black background&#10;&#10;AI-generated content may be incorrect.">
            <a:extLst>
              <a:ext uri="{FF2B5EF4-FFF2-40B4-BE49-F238E27FC236}">
                <a16:creationId xmlns:a16="http://schemas.microsoft.com/office/drawing/2014/main" id="{0F7E6D55-9776-42A4-F1FB-35D66E50C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79" y="3055124"/>
            <a:ext cx="6832600" cy="4223789"/>
          </a:xfrm>
          <a:prstGeom prst="rect">
            <a:avLst/>
          </a:prstGeom>
        </p:spPr>
      </p:pic>
      <p:sp>
        <p:nvSpPr>
          <p:cNvPr id="11" name="Holder 2">
            <a:extLst>
              <a:ext uri="{FF2B5EF4-FFF2-40B4-BE49-F238E27FC236}">
                <a16:creationId xmlns:a16="http://schemas.microsoft.com/office/drawing/2014/main" id="{C11F5228-50B4-9340-A6DC-663EE653E3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92016" y="4343440"/>
            <a:ext cx="5750325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/>
              <a:t>UK Youth Forum</a:t>
            </a:r>
            <a:endParaRPr/>
          </a:p>
        </p:txBody>
      </p:sp>
      <p:pic>
        <p:nvPicPr>
          <p:cNvPr id="3" name="Picture 2" descr="A pink rectangle with yellow lightning bolt and purple dots&#10;&#10;AI-generated content may be incorrect.">
            <a:extLst>
              <a:ext uri="{FF2B5EF4-FFF2-40B4-BE49-F238E27FC236}">
                <a16:creationId xmlns:a16="http://schemas.microsoft.com/office/drawing/2014/main" id="{12D21B5D-2DF9-1858-6A65-CBFD741E3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36" y="1504731"/>
            <a:ext cx="3245342" cy="2944449"/>
          </a:xfrm>
          <a:prstGeom prst="rect">
            <a:avLst/>
          </a:prstGeom>
        </p:spPr>
      </p:pic>
      <p:pic>
        <p:nvPicPr>
          <p:cNvPr id="8" name="Picture 7" descr="A colorful symbols on a black background&#10;&#10;AI-generated content may be incorrect.">
            <a:extLst>
              <a:ext uri="{FF2B5EF4-FFF2-40B4-BE49-F238E27FC236}">
                <a16:creationId xmlns:a16="http://schemas.microsoft.com/office/drawing/2014/main" id="{2F3A22D7-3A01-3D4B-DAF7-C8EB82A605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29" y="95245"/>
            <a:ext cx="3423221" cy="433251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id="{5F982B67-15D1-F8DF-97DA-0B7157045884}"/>
              </a:ext>
            </a:extLst>
          </p:cNvPr>
          <p:cNvSpPr txBox="1">
            <a:spLocks/>
          </p:cNvSpPr>
          <p:nvPr userDrawn="1"/>
        </p:nvSpPr>
        <p:spPr>
          <a:xfrm>
            <a:off x="5792015" y="5059057"/>
            <a:ext cx="5750325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9525" algn="l" defTabSz="685800" rtl="0" eaLnBrk="1" latinLnBrk="0" hangingPunct="1">
              <a:lnSpc>
                <a:spcPct val="100000"/>
              </a:lnSpc>
              <a:spcBef>
                <a:spcPts val="75"/>
              </a:spcBef>
              <a:defRPr lang="en-US" sz="4400" b="1" i="0" kern="1200" spc="-4">
                <a:solidFill>
                  <a:schemeClr val="bg1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</a:lstStyle>
          <a:p>
            <a:r>
              <a:rPr lang="en-GB" sz="2800" b="0" i="0">
                <a:latin typeface="Nunito Sans" pitchFamily="2" charset="77"/>
              </a:rPr>
              <a:t>March 2025</a:t>
            </a:r>
          </a:p>
        </p:txBody>
      </p:sp>
      <p:pic>
        <p:nvPicPr>
          <p:cNvPr id="15" name="Picture 14" descr="A logo with text on it&#10;&#10;AI-generated content may be incorrect.">
            <a:extLst>
              <a:ext uri="{FF2B5EF4-FFF2-40B4-BE49-F238E27FC236}">
                <a16:creationId xmlns:a16="http://schemas.microsoft.com/office/drawing/2014/main" id="{5932F3C3-A0F2-575C-2EC2-E69851E7FE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21" y="95245"/>
            <a:ext cx="4839699" cy="3174843"/>
          </a:xfrm>
          <a:prstGeom prst="rect">
            <a:avLst/>
          </a:prstGeom>
        </p:spPr>
      </p:pic>
      <p:pic>
        <p:nvPicPr>
          <p:cNvPr id="4" name="Picture 3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2784F753-C98C-FFE3-375E-EDEA23B12A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0" y="6159453"/>
            <a:ext cx="1643481" cy="4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8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E3CB1-7611-9DF5-E937-942115C77D3C}"/>
              </a:ext>
            </a:extLst>
          </p:cNvPr>
          <p:cNvGrpSpPr/>
          <p:nvPr userDrawn="1"/>
        </p:nvGrpSpPr>
        <p:grpSpPr>
          <a:xfrm>
            <a:off x="451559" y="6090699"/>
            <a:ext cx="1566488" cy="440749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4" name="Freeform 1">
              <a:extLst>
                <a:ext uri="{FF2B5EF4-FFF2-40B4-BE49-F238E27FC236}">
                  <a16:creationId xmlns:a16="http://schemas.microsoft.com/office/drawing/2014/main" id="{186929A3-A93B-D4E6-AB6A-0D966C280EAF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4BBF37E6-401A-A10A-EEAC-005C2D44D7F7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3D3DB62-57AD-6030-2CE6-BED841FE70CF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98B89E6A-5E35-7E25-8E6E-4279232D285B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E49B69E-60CA-3BC4-2460-C816C651A199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6425B5B-5296-2F2F-4596-9E4D0BBC9E2A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A46B403-00EC-DDC6-EE44-8C7827807870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41345A5-D21E-AF3E-1DCF-02CA7B16DDF5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4670E8B-D854-3F44-DA34-02014F774C40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671778C-D3C9-3025-896F-BBC50FCCF256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4766C88-C4A2-32BE-CC5C-92C0F5310981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F3ACDFDA-90D7-3EF2-CEC3-7885B6A4B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28" y="326552"/>
            <a:ext cx="1286991" cy="844266"/>
          </a:xfrm>
          <a:prstGeom prst="rect">
            <a:avLst/>
          </a:prstGeom>
        </p:spPr>
      </p:pic>
      <p:pic>
        <p:nvPicPr>
          <p:cNvPr id="21" name="Picture 20" descr="A yellow rectangle with black border&#10;&#10;AI-generated content may be incorrect.">
            <a:extLst>
              <a:ext uri="{FF2B5EF4-FFF2-40B4-BE49-F238E27FC236}">
                <a16:creationId xmlns:a16="http://schemas.microsoft.com/office/drawing/2014/main" id="{234A8CE3-83A0-7524-8EA1-02D3E4D4FA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" y="493992"/>
            <a:ext cx="6921500" cy="34544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8130A48-05C5-051D-F003-AE0A72C65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0740" y="975526"/>
            <a:ext cx="6001599" cy="1840090"/>
          </a:xfrm>
          <a:noFill/>
        </p:spPr>
        <p:txBody>
          <a:bodyPr>
            <a:noAutofit/>
          </a:bodyPr>
          <a:lstStyle>
            <a:lvl1pPr marL="10800" indent="0" algn="ctr">
              <a:buFontTx/>
              <a:buNone/>
              <a:defRPr sz="6600" b="1" i="0">
                <a:solidFill>
                  <a:schemeClr val="tx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8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vider slide Re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4D1000F-210A-AC46-8D71-2439EB4239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610026C9-156B-704C-9338-7E95E27EEADD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Page heading</a:t>
            </a:r>
            <a:endParaRPr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9F9818B0-CF4D-4F04-3220-1F4C78F7A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28" y="326552"/>
            <a:ext cx="1286991" cy="84426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0982899-EB36-A0F7-857D-A8DD8EB26D24}"/>
              </a:ext>
            </a:extLst>
          </p:cNvPr>
          <p:cNvGrpSpPr/>
          <p:nvPr userDrawn="1"/>
        </p:nvGrpSpPr>
        <p:grpSpPr>
          <a:xfrm>
            <a:off x="451559" y="6090699"/>
            <a:ext cx="1566488" cy="440749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42" name="Freeform 1">
              <a:extLst>
                <a:ext uri="{FF2B5EF4-FFF2-40B4-BE49-F238E27FC236}">
                  <a16:creationId xmlns:a16="http://schemas.microsoft.com/office/drawing/2014/main" id="{3B32B2F6-69A0-3D60-F3DD-DC295D52A5DE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">
              <a:extLst>
                <a:ext uri="{FF2B5EF4-FFF2-40B4-BE49-F238E27FC236}">
                  <a16:creationId xmlns:a16="http://schemas.microsoft.com/office/drawing/2014/main" id="{488EF8E4-E226-4E6A-962B-D18403702028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CF881C4E-CEC7-85FA-33C8-C35170960D9A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2835DA64-BCA1-21FE-4EB9-1ECCD0B02717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9E33CC81-9FB7-B8CB-C69C-3F3B0A3FE6D7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C91E8FD2-E30B-3A1E-A7C2-14EDD1FA92F3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53E19581-5590-99FB-1B76-8F27F49B9D3E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CF85C1A7-4A89-D55D-AB3A-E968A75717BE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9B7FBC2E-BB0E-AA84-DD24-01B4DFC91F44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44467129-4680-C6AC-4A6E-E4EFA72F810B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8E73C91F-6959-8DC3-8599-2E838EB25D25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A black and blue rectangle&#10;&#10;AI-generated content may be incorrect.">
            <a:extLst>
              <a:ext uri="{FF2B5EF4-FFF2-40B4-BE49-F238E27FC236}">
                <a16:creationId xmlns:a16="http://schemas.microsoft.com/office/drawing/2014/main" id="{AF56B1B8-E122-5564-4176-FF290A2500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90" y="-1"/>
            <a:ext cx="6350078" cy="39255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519FB-EBB3-554E-A6E3-47B33AD2D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3966" y="982980"/>
            <a:ext cx="5460326" cy="1748790"/>
          </a:xfrm>
          <a:noFill/>
        </p:spPr>
        <p:txBody>
          <a:bodyPr>
            <a:noAutofit/>
          </a:bodyPr>
          <a:lstStyle>
            <a:lvl1pPr marL="10800" indent="0" algn="ctr">
              <a:buFontTx/>
              <a:buNone/>
              <a:defRPr sz="6600" b="1" i="0">
                <a:solidFill>
                  <a:schemeClr val="tx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79B69DEA-C653-CC93-F2E3-13BBF27EAF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276" b="1">
                <a:solidFill>
                  <a:srgbClr val="FFFFFF"/>
                </a:solidFill>
                <a:latin typeface="NunitoSans-Black"/>
                <a:cs typeface="NunitoSans-Black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A81031AA-C46B-B278-522C-CEB28F6CD9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0067962" y="6390230"/>
            <a:ext cx="1136810" cy="115416"/>
          </a:xfrm>
        </p:spPr>
        <p:txBody>
          <a:bodyPr anchorCtr="1"/>
          <a:lstStyle>
            <a:lvl1pPr marL="0" algn="ctr">
              <a:spcBef>
                <a:spcPts val="0"/>
              </a:spcBef>
              <a:defRPr lang="en-GB" spc="0">
                <a:solidFill>
                  <a:srgbClr val="898989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50F057F-D9E4-97D8-55B9-99F13A9667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>
                <a:solidFill>
                  <a:srgbClr val="898989"/>
                </a:solidFill>
              </a:defRPr>
            </a:lvl1pPr>
          </a:lstStyle>
          <a:p>
            <a:pPr lvl="0"/>
            <a:fld id="{7CF66E7A-734F-4B17-95D5-9EB0747F9973}" type="datetime1">
              <a:rPr lang="en-US"/>
              <a:pPr lvl="0"/>
              <a:t>3/31/2026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808917BE-3861-1F5B-721E-0986B27757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marL="0" algn="r">
              <a:spcBef>
                <a:spcPts val="0"/>
              </a:spcBef>
              <a:defRPr lang="en-GB" spc="0">
                <a:solidFill>
                  <a:srgbClr val="898989"/>
                </a:solidFill>
              </a:defRPr>
            </a:lvl1pPr>
          </a:lstStyle>
          <a:p>
            <a:pPr lvl="0"/>
            <a:fld id="{4D850BE3-B5AA-47A3-B6A1-10492B399CF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39081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na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Page heading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/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BF7824-4379-834E-86BB-B51DDD0B2D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338" y="4569517"/>
            <a:ext cx="8229325" cy="1019175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buNone/>
              <a:defRPr lang="en-US" sz="4050" b="0" kern="1200" dirty="0" smtClean="0">
                <a:solidFill>
                  <a:schemeClr val="bg1"/>
                </a:solidFill>
                <a:latin typeface="Nunito Sans Black" panose="00000A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name here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91" y="1581152"/>
            <a:ext cx="3787619" cy="2766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4445CF-55A0-4DAD-0246-D27FF3D5888A}"/>
              </a:ext>
            </a:extLst>
          </p:cNvPr>
          <p:cNvSpPr/>
          <p:nvPr/>
        </p:nvSpPr>
        <p:spPr>
          <a:xfrm>
            <a:off x="12251342" y="0"/>
            <a:ext cx="534300" cy="534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5F802D-E58B-4EA0-7C71-2B0FEBB66B7A}"/>
              </a:ext>
            </a:extLst>
          </p:cNvPr>
          <p:cNvSpPr/>
          <p:nvPr/>
        </p:nvSpPr>
        <p:spPr>
          <a:xfrm>
            <a:off x="12251342" y="537996"/>
            <a:ext cx="534300" cy="534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4A5744-FEAF-84CC-ECAC-99D5C081F718}"/>
              </a:ext>
            </a:extLst>
          </p:cNvPr>
          <p:cNvSpPr/>
          <p:nvPr/>
        </p:nvSpPr>
        <p:spPr>
          <a:xfrm>
            <a:off x="12251342" y="1075992"/>
            <a:ext cx="534300" cy="534300"/>
          </a:xfrm>
          <a:prstGeom prst="rect">
            <a:avLst/>
          </a:prstGeom>
          <a:solidFill>
            <a:srgbClr val="FF2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2C046-F155-9CF7-9C5A-546925DCDFEB}"/>
              </a:ext>
            </a:extLst>
          </p:cNvPr>
          <p:cNvSpPr/>
          <p:nvPr/>
        </p:nvSpPr>
        <p:spPr>
          <a:xfrm>
            <a:off x="12251342" y="1613988"/>
            <a:ext cx="534300" cy="53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66E24E-01E5-553C-1BE1-A42C8DC290AC}"/>
              </a:ext>
            </a:extLst>
          </p:cNvPr>
          <p:cNvSpPr/>
          <p:nvPr/>
        </p:nvSpPr>
        <p:spPr>
          <a:xfrm>
            <a:off x="12251342" y="2151984"/>
            <a:ext cx="534300" cy="53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55FBD-4C8B-40B6-B80A-EDB228346EFD}"/>
              </a:ext>
            </a:extLst>
          </p:cNvPr>
          <p:cNvSpPr/>
          <p:nvPr/>
        </p:nvSpPr>
        <p:spPr>
          <a:xfrm>
            <a:off x="12251342" y="2689980"/>
            <a:ext cx="534300" cy="534300"/>
          </a:xfrm>
          <a:prstGeom prst="rect">
            <a:avLst/>
          </a:prstGeom>
          <a:solidFill>
            <a:srgbClr val="FF91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EFCF5-8032-03FA-435F-68ADAD8AA705}"/>
              </a:ext>
            </a:extLst>
          </p:cNvPr>
          <p:cNvSpPr/>
          <p:nvPr/>
        </p:nvSpPr>
        <p:spPr>
          <a:xfrm>
            <a:off x="12251342" y="3227976"/>
            <a:ext cx="534300" cy="53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6CC77-371E-AE81-02A6-5EAA1E11EF6A}"/>
              </a:ext>
            </a:extLst>
          </p:cNvPr>
          <p:cNvSpPr/>
          <p:nvPr/>
        </p:nvSpPr>
        <p:spPr>
          <a:xfrm>
            <a:off x="12251342" y="3765972"/>
            <a:ext cx="534300" cy="53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EA4525-3C38-CD9A-74B5-8622E00FC593}"/>
              </a:ext>
            </a:extLst>
          </p:cNvPr>
          <p:cNvSpPr/>
          <p:nvPr/>
        </p:nvSpPr>
        <p:spPr>
          <a:xfrm>
            <a:off x="12251342" y="4303968"/>
            <a:ext cx="5343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0BDC1-07E8-2128-7224-37958630FE1A}"/>
              </a:ext>
            </a:extLst>
          </p:cNvPr>
          <p:cNvSpPr/>
          <p:nvPr/>
        </p:nvSpPr>
        <p:spPr>
          <a:xfrm>
            <a:off x="12251342" y="4841968"/>
            <a:ext cx="534300" cy="53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2B7DF7-D33F-6D01-8ACE-9FDDB3906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91" y="1581152"/>
            <a:ext cx="3787619" cy="27661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F19730-3089-7BD4-EC85-679A2C1AFF4F}"/>
              </a:ext>
            </a:extLst>
          </p:cNvPr>
          <p:cNvSpPr/>
          <p:nvPr userDrawn="1"/>
        </p:nvSpPr>
        <p:spPr>
          <a:xfrm>
            <a:off x="12251342" y="0"/>
            <a:ext cx="534300" cy="534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B9ED4B-A2B2-8E57-BF98-C5921E7EA6AD}"/>
              </a:ext>
            </a:extLst>
          </p:cNvPr>
          <p:cNvSpPr/>
          <p:nvPr userDrawn="1"/>
        </p:nvSpPr>
        <p:spPr>
          <a:xfrm>
            <a:off x="12251342" y="537996"/>
            <a:ext cx="534300" cy="534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660842-0F53-51F4-B8AC-4706A496995E}"/>
              </a:ext>
            </a:extLst>
          </p:cNvPr>
          <p:cNvSpPr/>
          <p:nvPr userDrawn="1"/>
        </p:nvSpPr>
        <p:spPr>
          <a:xfrm>
            <a:off x="12251342" y="1075992"/>
            <a:ext cx="534300" cy="534300"/>
          </a:xfrm>
          <a:prstGeom prst="rect">
            <a:avLst/>
          </a:prstGeom>
          <a:solidFill>
            <a:srgbClr val="FF2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6EA7FA-A629-516B-2AD8-2B2C9C912D95}"/>
              </a:ext>
            </a:extLst>
          </p:cNvPr>
          <p:cNvSpPr/>
          <p:nvPr userDrawn="1"/>
        </p:nvSpPr>
        <p:spPr>
          <a:xfrm>
            <a:off x="12251342" y="1613988"/>
            <a:ext cx="534300" cy="53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FC5C51-8EDE-CDB3-7617-2BCEB2170C32}"/>
              </a:ext>
            </a:extLst>
          </p:cNvPr>
          <p:cNvSpPr/>
          <p:nvPr userDrawn="1"/>
        </p:nvSpPr>
        <p:spPr>
          <a:xfrm>
            <a:off x="12251342" y="2151984"/>
            <a:ext cx="534300" cy="53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D40AE7-C53E-933D-BC07-4DE44BC2BB7B}"/>
              </a:ext>
            </a:extLst>
          </p:cNvPr>
          <p:cNvSpPr/>
          <p:nvPr userDrawn="1"/>
        </p:nvSpPr>
        <p:spPr>
          <a:xfrm>
            <a:off x="12251342" y="2689980"/>
            <a:ext cx="534300" cy="534300"/>
          </a:xfrm>
          <a:prstGeom prst="rect">
            <a:avLst/>
          </a:prstGeom>
          <a:solidFill>
            <a:srgbClr val="FF91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7D4578-A9E3-9072-C8A0-F66DD73F9C78}"/>
              </a:ext>
            </a:extLst>
          </p:cNvPr>
          <p:cNvSpPr/>
          <p:nvPr userDrawn="1"/>
        </p:nvSpPr>
        <p:spPr>
          <a:xfrm>
            <a:off x="12251342" y="3227976"/>
            <a:ext cx="534300" cy="53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9E407E-2784-E0C9-4BE8-2A669A08AB06}"/>
              </a:ext>
            </a:extLst>
          </p:cNvPr>
          <p:cNvSpPr/>
          <p:nvPr userDrawn="1"/>
        </p:nvSpPr>
        <p:spPr>
          <a:xfrm>
            <a:off x="12251342" y="3765972"/>
            <a:ext cx="534300" cy="53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40C08A-9B4F-7D15-7B72-40E3E7ED4830}"/>
              </a:ext>
            </a:extLst>
          </p:cNvPr>
          <p:cNvSpPr/>
          <p:nvPr userDrawn="1"/>
        </p:nvSpPr>
        <p:spPr>
          <a:xfrm>
            <a:off x="12251342" y="4303968"/>
            <a:ext cx="5343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56FAE3-F791-4918-50DD-84E37911E0CC}"/>
              </a:ext>
            </a:extLst>
          </p:cNvPr>
          <p:cNvSpPr/>
          <p:nvPr userDrawn="1"/>
        </p:nvSpPr>
        <p:spPr>
          <a:xfrm>
            <a:off x="12251342" y="4841968"/>
            <a:ext cx="534300" cy="53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2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C11F5228-50B4-9340-A6DC-663EE653E3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9243" y="1152153"/>
            <a:ext cx="5750325" cy="135421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Nunito Sans Black" pitchFamily="2" charset="77"/>
              </a:defRPr>
            </a:lvl1pPr>
          </a:lstStyle>
          <a:p>
            <a:r>
              <a:rPr lang="en-US"/>
              <a:t>Insert presentation title here</a:t>
            </a:r>
            <a:endParaRPr/>
          </a:p>
        </p:txBody>
      </p:sp>
      <p:pic>
        <p:nvPicPr>
          <p:cNvPr id="3" name="Picture 2" descr="A yellow dots in a black background&#10;&#10;AI-generated content may be incorrect.">
            <a:extLst>
              <a:ext uri="{FF2B5EF4-FFF2-40B4-BE49-F238E27FC236}">
                <a16:creationId xmlns:a16="http://schemas.microsoft.com/office/drawing/2014/main" id="{D71546B6-21B5-08FA-28C4-BB4545E68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6058">
            <a:off x="1744081" y="4922751"/>
            <a:ext cx="4318000" cy="3708400"/>
          </a:xfrm>
          <a:prstGeom prst="rect">
            <a:avLst/>
          </a:prstGeom>
        </p:spPr>
      </p:pic>
      <p:pic>
        <p:nvPicPr>
          <p:cNvPr id="5" name="Picture 4" descr="A yellow dots in a black background&#10;&#10;AI-generated content may be incorrect.">
            <a:extLst>
              <a:ext uri="{FF2B5EF4-FFF2-40B4-BE49-F238E27FC236}">
                <a16:creationId xmlns:a16="http://schemas.microsoft.com/office/drawing/2014/main" id="{D173EF1D-6180-BA9B-AB22-C9BFDC7E4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5355">
            <a:off x="6860346" y="-1758666"/>
            <a:ext cx="4318000" cy="3708400"/>
          </a:xfrm>
          <a:prstGeom prst="rect">
            <a:avLst/>
          </a:prstGeom>
        </p:spPr>
      </p:pic>
      <p:pic>
        <p:nvPicPr>
          <p:cNvPr id="8" name="Picture 7" descr="A blue and green line art of a megaphone&#10;&#10;AI-generated content may be incorrect.">
            <a:extLst>
              <a:ext uri="{FF2B5EF4-FFF2-40B4-BE49-F238E27FC236}">
                <a16:creationId xmlns:a16="http://schemas.microsoft.com/office/drawing/2014/main" id="{736E29E9-B6A7-7904-F6F5-88C61BB117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381">
            <a:off x="2966467" y="4491964"/>
            <a:ext cx="1873226" cy="1687889"/>
          </a:xfrm>
          <a:prstGeom prst="rect">
            <a:avLst/>
          </a:prstGeom>
        </p:spPr>
      </p:pic>
      <p:pic>
        <p:nvPicPr>
          <p:cNvPr id="10" name="Picture 9" descr="A pink lightning bolt with rays&#10;&#10;AI-generated content may be incorrect.">
            <a:extLst>
              <a:ext uri="{FF2B5EF4-FFF2-40B4-BE49-F238E27FC236}">
                <a16:creationId xmlns:a16="http://schemas.microsoft.com/office/drawing/2014/main" id="{F2592460-20F5-CE88-9E22-3D9D94756E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33" y="583174"/>
            <a:ext cx="1275260" cy="1800367"/>
          </a:xfrm>
          <a:prstGeom prst="rect">
            <a:avLst/>
          </a:prstGeom>
        </p:spPr>
      </p:pic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68AA1A94-3594-4EF8-EDAC-ACCDF5D483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28" y="326552"/>
            <a:ext cx="1286991" cy="844266"/>
          </a:xfrm>
          <a:prstGeom prst="rect">
            <a:avLst/>
          </a:prstGeom>
        </p:spPr>
      </p:pic>
      <p:pic>
        <p:nvPicPr>
          <p:cNvPr id="73" name="Picture 7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B3FD50B-5C51-941E-66DE-A0B9AE29E4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2" y="6090699"/>
            <a:ext cx="1647360" cy="46351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b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dots in a black background&#10;&#10;AI-generated content may be incorrect.">
            <a:extLst>
              <a:ext uri="{FF2B5EF4-FFF2-40B4-BE49-F238E27FC236}">
                <a16:creationId xmlns:a16="http://schemas.microsoft.com/office/drawing/2014/main" id="{C715F9B7-A1FB-9EAD-2250-E6A0BD72B7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59" y="-1217798"/>
            <a:ext cx="4318000" cy="3708400"/>
          </a:xfrm>
          <a:prstGeom prst="rect">
            <a:avLst/>
          </a:prstGeom>
        </p:spPr>
      </p:pic>
      <p:sp>
        <p:nvSpPr>
          <p:cNvPr id="23" name="Title 10">
            <a:extLst>
              <a:ext uri="{FF2B5EF4-FFF2-40B4-BE49-F238E27FC236}">
                <a16:creationId xmlns:a16="http://schemas.microsoft.com/office/drawing/2014/main" id="{FA61C894-DE54-A347-B550-E8736DB23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4551468"/>
            <a:ext cx="3190875" cy="4873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175" indent="6350">
              <a:tabLst/>
              <a:defRPr lang="en-US" sz="1350" b="0" i="0" kern="1200" spc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151A4A86-DF9E-E04F-B5A9-2542617253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3997948"/>
            <a:ext cx="3190876" cy="390525"/>
          </a:xfrm>
        </p:spPr>
        <p:txBody>
          <a:bodyPr anchor="b">
            <a:noAutofit/>
          </a:bodyPr>
          <a:lstStyle>
            <a:lvl1pPr marL="10800" indent="0">
              <a:buNone/>
              <a:defRPr sz="135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829DD-0A9D-5B44-BA84-34F254C3817F}"/>
              </a:ext>
            </a:extLst>
          </p:cNvPr>
          <p:cNvSpPr txBox="1"/>
          <p:nvPr userDrawn="1"/>
        </p:nvSpPr>
        <p:spPr>
          <a:xfrm>
            <a:off x="308370" y="290814"/>
            <a:ext cx="73436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  <a:ea typeface="+mn-ea"/>
                <a:cs typeface="+mn-cs"/>
              </a:rPr>
              <a:t>Be part of the change</a:t>
            </a:r>
          </a:p>
          <a:p>
            <a:pPr>
              <a:lnSpc>
                <a:spcPct val="100000"/>
              </a:lnSpc>
            </a:pPr>
            <a:r>
              <a:rPr lang="en-GB" sz="54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March 2024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3B0EF956-3BE8-4998-BBA1-5F0E07682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14" y="5483705"/>
            <a:ext cx="1870733" cy="1227201"/>
          </a:xfrm>
          <a:prstGeom prst="rect">
            <a:avLst/>
          </a:prstGeom>
        </p:spPr>
      </p:pic>
      <p:pic>
        <p:nvPicPr>
          <p:cNvPr id="5" name="Picture 4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395808DD-BB78-5DB4-F334-7FADD1C135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47" y="1394733"/>
            <a:ext cx="1435100" cy="1619250"/>
          </a:xfrm>
          <a:prstGeom prst="rect">
            <a:avLst/>
          </a:prstGeom>
        </p:spPr>
      </p:pic>
      <p:pic>
        <p:nvPicPr>
          <p:cNvPr id="8" name="Picture 7" descr="A purple megaphone with black background&#10;&#10;AI-generated content may be incorrect.">
            <a:extLst>
              <a:ext uri="{FF2B5EF4-FFF2-40B4-BE49-F238E27FC236}">
                <a16:creationId xmlns:a16="http://schemas.microsoft.com/office/drawing/2014/main" id="{AAC966F1-2A87-0376-ACD6-6A364FADF1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867">
            <a:off x="9264578" y="202829"/>
            <a:ext cx="2142250" cy="1930296"/>
          </a:xfrm>
          <a:prstGeom prst="rect">
            <a:avLst/>
          </a:prstGeom>
        </p:spPr>
      </p:pic>
      <p:pic>
        <p:nvPicPr>
          <p:cNvPr id="6" name="Picture 5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BF2D153C-8B7D-5637-8B8E-3F66C12BD3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" y="6097306"/>
            <a:ext cx="1582377" cy="4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UK Youth Forum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914932" y="1446380"/>
            <a:ext cx="3780000" cy="32160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kern="1200">
                <a:solidFill>
                  <a:srgbClr val="003A82"/>
                </a:solidFill>
                <a:effectLst/>
                <a:latin typeface="Nunito Sans Black" pitchFamily="2" charset="77"/>
                <a:ea typeface="+mn-ea"/>
                <a:cs typeface="+mn-cs"/>
              </a:rPr>
              <a:t>Speak up. Spark change</a:t>
            </a:r>
            <a:endParaRPr lang="en-US" sz="1800" b="1" i="0">
              <a:solidFill>
                <a:srgbClr val="003A82"/>
              </a:solidFill>
              <a:latin typeface="Nunito Sans Black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C1EBD9-2633-3040-9FD6-EA7CE0B01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28" y="194792"/>
            <a:ext cx="1033269" cy="9836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D5C62B-2B94-3A78-132B-F8A3A620376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C851AC-1104-AB4D-B1E7-C3C415013F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 anchorCtr="1"/>
          <a:lstStyle>
            <a:lvl1pPr marL="1080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  <a:p>
            <a:pPr marL="108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en-GB"/>
              <a:t>The optimum image size is 640 x 720 pixels at 96 dpi</a:t>
            </a:r>
          </a:p>
          <a:p>
            <a:endParaRPr lang="en-US"/>
          </a:p>
        </p:txBody>
      </p:sp>
      <p:pic>
        <p:nvPicPr>
          <p:cNvPr id="8" name="Picture 7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C85E931C-D4C9-B9F3-8C55-BC430F6237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456">
            <a:off x="-59639" y="4902141"/>
            <a:ext cx="1136322" cy="1282133"/>
          </a:xfrm>
          <a:prstGeom prst="rect">
            <a:avLst/>
          </a:prstGeom>
        </p:spPr>
      </p:pic>
      <p:pic>
        <p:nvPicPr>
          <p:cNvPr id="10" name="Picture 9" descr="A blue and black symbol of a megaphone&#10;&#10;AI-generated content may be incorrect.">
            <a:extLst>
              <a:ext uri="{FF2B5EF4-FFF2-40B4-BE49-F238E27FC236}">
                <a16:creationId xmlns:a16="http://schemas.microsoft.com/office/drawing/2014/main" id="{3A3A1EA5-2E1E-9BDC-712F-6C0553511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97">
            <a:off x="2203104" y="5444953"/>
            <a:ext cx="1391885" cy="1254172"/>
          </a:xfrm>
          <a:prstGeom prst="rect">
            <a:avLst/>
          </a:prstGeom>
        </p:spPr>
      </p:pic>
      <p:pic>
        <p:nvPicPr>
          <p:cNvPr id="7" name="Picture 6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8A8311EE-0CDB-430E-39CE-62338F842A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" y="6097306"/>
            <a:ext cx="1582377" cy="4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4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• Title and tex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Page heading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/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D27C4D-6128-C640-8C87-936D9CB8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3782" y="1801909"/>
            <a:ext cx="7944437" cy="1981312"/>
          </a:xfrm>
        </p:spPr>
        <p:txBody>
          <a:bodyPr>
            <a:spAutoFit/>
          </a:bodyPr>
          <a:lstStyle>
            <a:lvl1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1pPr>
            <a:lvl2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2pPr>
            <a:lvl3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3pPr>
            <a:lvl4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4pPr>
            <a:lvl5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50744D22-CFD7-484F-4D65-B2DAB2996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377" y="142696"/>
            <a:ext cx="1563123" cy="1025409"/>
          </a:xfrm>
          <a:prstGeom prst="rect">
            <a:avLst/>
          </a:prstGeom>
        </p:spPr>
      </p:pic>
      <p:pic>
        <p:nvPicPr>
          <p:cNvPr id="7" name="Picture 6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BCF24BE6-2AB8-DA64-2117-B9A0749F4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" y="6097306"/>
            <a:ext cx="1582377" cy="4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8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545484" y="6452468"/>
            <a:ext cx="1136808" cy="115416"/>
          </a:xfrm>
        </p:spPr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5E7CE-59EF-9848-8FED-663269A09331}"/>
              </a:ext>
            </a:extLst>
          </p:cNvPr>
          <p:cNvSpPr txBox="1">
            <a:spLocks/>
          </p:cNvSpPr>
          <p:nvPr userDrawn="1"/>
        </p:nvSpPr>
        <p:spPr>
          <a:xfrm>
            <a:off x="423201" y="5498214"/>
            <a:ext cx="5174673" cy="39513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175" indent="6350" algn="l" defTabSz="685800" rtl="0" eaLnBrk="1" latinLnBrk="0" hangingPunct="1">
              <a:lnSpc>
                <a:spcPct val="100000"/>
              </a:lnSpc>
              <a:spcBef>
                <a:spcPts val="75"/>
              </a:spcBef>
              <a:tabLst/>
              <a:defRPr lang="en-US" sz="1350" b="0" i="0" kern="1200" spc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r>
              <a:rPr lang="en-GB" sz="2200">
                <a:solidFill>
                  <a:schemeClr val="tx2"/>
                </a:solidFill>
                <a:latin typeface="+mn-lt"/>
              </a:rPr>
              <a:t>#</a:t>
            </a:r>
            <a:r>
              <a:rPr lang="en-GB" sz="2200" err="1">
                <a:solidFill>
                  <a:schemeClr val="tx2"/>
                </a:solidFill>
                <a:latin typeface="+mn-lt"/>
              </a:rPr>
              <a:t>SpeakupSparkchange</a:t>
            </a:r>
            <a:r>
              <a:rPr lang="en-GB" sz="220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4D6672-F412-1E43-92B9-CD7D856A94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972" y="655400"/>
            <a:ext cx="4676775" cy="2661148"/>
          </a:xfrm>
        </p:spPr>
        <p:txBody>
          <a:bodyPr>
            <a:normAutofit/>
          </a:bodyPr>
          <a:lstStyle>
            <a:lvl1pPr marL="10800" indent="0">
              <a:buFontTx/>
              <a:buNone/>
              <a:defRPr sz="5400" b="1" i="0">
                <a:solidFill>
                  <a:schemeClr val="tx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Be part of the change</a:t>
            </a:r>
            <a:endParaRPr lang="en-US"/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EB31AFB7-1DB1-0706-8FE3-F49605F5B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377" y="142696"/>
            <a:ext cx="1563123" cy="1025409"/>
          </a:xfrm>
          <a:prstGeom prst="rect">
            <a:avLst/>
          </a:prstGeom>
        </p:spPr>
      </p:pic>
      <p:pic>
        <p:nvPicPr>
          <p:cNvPr id="5" name="Picture 4" descr="A group of colorful objects&#10;&#10;AI-generated content may be incorrect.">
            <a:extLst>
              <a:ext uri="{FF2B5EF4-FFF2-40B4-BE49-F238E27FC236}">
                <a16:creationId xmlns:a16="http://schemas.microsoft.com/office/drawing/2014/main" id="{51B99D7A-CAE8-2CF9-6DDA-D7B72976A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88" y="3690435"/>
            <a:ext cx="3582910" cy="2689160"/>
          </a:xfrm>
          <a:prstGeom prst="rect">
            <a:avLst/>
          </a:prstGeom>
        </p:spPr>
      </p:pic>
      <p:pic>
        <p:nvPicPr>
          <p:cNvPr id="6" name="Picture 5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CFF8D705-278B-D133-9511-B34B4DC6D1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" y="6097306"/>
            <a:ext cx="1582377" cy="4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9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rectangle with black border&#10;&#10;AI-generated content may be incorrect.">
            <a:extLst>
              <a:ext uri="{FF2B5EF4-FFF2-40B4-BE49-F238E27FC236}">
                <a16:creationId xmlns:a16="http://schemas.microsoft.com/office/drawing/2014/main" id="{EBCFC962-00D6-EAEA-B040-1D24C1115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1551675"/>
            <a:ext cx="6921500" cy="3454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78B92-C8DD-BB48-99D4-CF1F0BBAB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4875" y="2560626"/>
            <a:ext cx="5302250" cy="890587"/>
          </a:xfrm>
          <a:noFill/>
        </p:spPr>
        <p:txBody>
          <a:bodyPr>
            <a:noAutofit/>
          </a:bodyPr>
          <a:lstStyle>
            <a:lvl1pPr marL="10800" indent="0" algn="ctr">
              <a:buFontTx/>
              <a:buNone/>
              <a:defRPr sz="6600" b="1" i="0">
                <a:solidFill>
                  <a:schemeClr val="tx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F81E70-8B31-3247-9E3E-AB0FABBCBB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9" y="6046961"/>
            <a:ext cx="1761645" cy="494732"/>
          </a:xfrm>
          <a:prstGeom prst="rect">
            <a:avLst/>
          </a:prstGeom>
        </p:spPr>
      </p:pic>
      <p:pic>
        <p:nvPicPr>
          <p:cNvPr id="10" name="Picture 9" descr="A pink rectangle with yellow lightning bolt and purple dots&#10;&#10;AI-generated content may be incorrect.">
            <a:extLst>
              <a:ext uri="{FF2B5EF4-FFF2-40B4-BE49-F238E27FC236}">
                <a16:creationId xmlns:a16="http://schemas.microsoft.com/office/drawing/2014/main" id="{AC8C5F91-40E9-68A4-1DCD-21368CDFD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31" y="-545911"/>
            <a:ext cx="3090905" cy="2804331"/>
          </a:xfrm>
          <a:prstGeom prst="rect">
            <a:avLst/>
          </a:prstGeom>
        </p:spPr>
      </p:pic>
      <p:pic>
        <p:nvPicPr>
          <p:cNvPr id="12" name="Picture 11" descr="A blue and black symbol of a megaphone&#10;&#10;AI-generated content may be incorrect.">
            <a:extLst>
              <a:ext uri="{FF2B5EF4-FFF2-40B4-BE49-F238E27FC236}">
                <a16:creationId xmlns:a16="http://schemas.microsoft.com/office/drawing/2014/main" id="{1079A09D-0D81-0AD5-4FE8-79084A5F57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9863">
            <a:off x="743115" y="2805733"/>
            <a:ext cx="1890089" cy="1703084"/>
          </a:xfrm>
          <a:prstGeom prst="rect">
            <a:avLst/>
          </a:prstGeom>
        </p:spPr>
      </p:pic>
      <p:pic>
        <p:nvPicPr>
          <p:cNvPr id="15" name="Picture 14" descr="A yellow lightning bolt with rays&#10;&#10;AI-generated content may be incorrect.">
            <a:extLst>
              <a:ext uri="{FF2B5EF4-FFF2-40B4-BE49-F238E27FC236}">
                <a16:creationId xmlns:a16="http://schemas.microsoft.com/office/drawing/2014/main" id="{ED3FF7DC-60B7-B122-BA67-DF008E0C5F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05" y="1624152"/>
            <a:ext cx="1503434" cy="2122495"/>
          </a:xfrm>
          <a:prstGeom prst="rect">
            <a:avLst/>
          </a:prstGeom>
        </p:spPr>
      </p:pic>
      <p:pic>
        <p:nvPicPr>
          <p:cNvPr id="17" name="Picture 16" descr="A purple dots in a black background&#10;&#10;AI-generated content may be incorrect.">
            <a:extLst>
              <a:ext uri="{FF2B5EF4-FFF2-40B4-BE49-F238E27FC236}">
                <a16:creationId xmlns:a16="http://schemas.microsoft.com/office/drawing/2014/main" id="{C6F60556-73E9-2394-61F5-5387DE276C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7464">
            <a:off x="-1347407" y="3455658"/>
            <a:ext cx="3221843" cy="2757519"/>
          </a:xfrm>
          <a:prstGeom prst="rect">
            <a:avLst/>
          </a:prstGeom>
        </p:spPr>
      </p:pic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D8919190-F3E3-A937-352F-3BDEB3BC97F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718" y="5436772"/>
            <a:ext cx="1860330" cy="1220377"/>
          </a:xfrm>
          <a:prstGeom prst="rect">
            <a:avLst/>
          </a:prstGeom>
        </p:spPr>
      </p:pic>
      <p:pic>
        <p:nvPicPr>
          <p:cNvPr id="6" name="Picture 5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49BEE194-0E54-11C2-8BB3-7999747E635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" y="6097306"/>
            <a:ext cx="1582377" cy="4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E3CB1-7611-9DF5-E937-942115C77D3C}"/>
              </a:ext>
            </a:extLst>
          </p:cNvPr>
          <p:cNvGrpSpPr/>
          <p:nvPr userDrawn="1"/>
        </p:nvGrpSpPr>
        <p:grpSpPr>
          <a:xfrm>
            <a:off x="451559" y="6090699"/>
            <a:ext cx="1566488" cy="440749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4" name="Freeform 1">
              <a:extLst>
                <a:ext uri="{FF2B5EF4-FFF2-40B4-BE49-F238E27FC236}">
                  <a16:creationId xmlns:a16="http://schemas.microsoft.com/office/drawing/2014/main" id="{186929A3-A93B-D4E6-AB6A-0D966C280EAF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4BBF37E6-401A-A10A-EEAC-005C2D44D7F7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3D3DB62-57AD-6030-2CE6-BED841FE70CF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98B89E6A-5E35-7E25-8E6E-4279232D285B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E49B69E-60CA-3BC4-2460-C816C651A199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6425B5B-5296-2F2F-4596-9E4D0BBC9E2A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A46B403-00EC-DDC6-EE44-8C7827807870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41345A5-D21E-AF3E-1DCF-02CA7B16DDF5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4670E8B-D854-3F44-DA34-02014F774C40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671778C-D3C9-3025-896F-BBC50FCCF256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4766C88-C4A2-32BE-CC5C-92C0F5310981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F3ACDFDA-90D7-3EF2-CEC3-7885B6A4B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28" y="326552"/>
            <a:ext cx="1286991" cy="8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4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626641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UK Youth Forum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2360" y="6390227"/>
            <a:ext cx="1136808" cy="115416"/>
          </a:xfrm>
        </p:spPr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7053228" y="1440594"/>
            <a:ext cx="3780000" cy="32160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kern="1200">
                <a:solidFill>
                  <a:srgbClr val="003A82"/>
                </a:solidFill>
                <a:effectLst/>
                <a:latin typeface="Nunito Sans Black" pitchFamily="2" charset="77"/>
                <a:ea typeface="+mn-ea"/>
                <a:cs typeface="+mn-cs"/>
              </a:rPr>
              <a:t>Speak up. Spark change</a:t>
            </a:r>
            <a:endParaRPr lang="en-US" sz="1800" b="1" i="0">
              <a:solidFill>
                <a:srgbClr val="003A82"/>
              </a:solidFill>
              <a:latin typeface="Nunito Sans Black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C1EBD9-2633-3040-9FD6-EA7CE0B01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28" y="194792"/>
            <a:ext cx="1033269" cy="9836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D5C62B-2B94-3A78-132B-F8A3A6203761}"/>
              </a:ext>
            </a:extLst>
          </p:cNvPr>
          <p:cNvSpPr/>
          <p:nvPr userDrawn="1"/>
        </p:nvSpPr>
        <p:spPr>
          <a:xfrm>
            <a:off x="-4118" y="16136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C851AC-1104-AB4D-B1E7-C3C415013F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136"/>
            <a:ext cx="6096000" cy="6858000"/>
          </a:xfrm>
          <a:noFill/>
        </p:spPr>
        <p:txBody>
          <a:bodyPr anchor="ctr" anchorCtr="1"/>
          <a:lstStyle>
            <a:lvl1pPr marL="1080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  <a:p>
            <a:pPr marL="108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en-GB"/>
              <a:t>The optimum image size is 640 x 720 pixels at 96 dpi</a:t>
            </a:r>
          </a:p>
          <a:p>
            <a:endParaRPr lang="en-US"/>
          </a:p>
        </p:txBody>
      </p:sp>
      <p:pic>
        <p:nvPicPr>
          <p:cNvPr id="10" name="Picture 9" descr="A blue and black symbol of a megaphone&#10;&#10;AI-generated content may be incorrect.">
            <a:extLst>
              <a:ext uri="{FF2B5EF4-FFF2-40B4-BE49-F238E27FC236}">
                <a16:creationId xmlns:a16="http://schemas.microsoft.com/office/drawing/2014/main" id="{3A3A1EA5-2E1E-9BDC-712F-6C0553511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97">
            <a:off x="10752452" y="4830254"/>
            <a:ext cx="1391885" cy="1254172"/>
          </a:xfrm>
          <a:prstGeom prst="rect">
            <a:avLst/>
          </a:prstGeom>
        </p:spPr>
      </p:pic>
      <p:pic>
        <p:nvPicPr>
          <p:cNvPr id="7" name="Picture 6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8A8311EE-0CDB-430E-39CE-62338F842A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63" y="6101504"/>
            <a:ext cx="1582377" cy="444387"/>
          </a:xfrm>
          <a:prstGeom prst="rect">
            <a:avLst/>
          </a:prstGeom>
        </p:spPr>
      </p:pic>
      <p:pic>
        <p:nvPicPr>
          <p:cNvPr id="5" name="Picture 4" descr="A pink lightning bolt with rays&#10;&#10;AI-generated content may be incorrect.">
            <a:extLst>
              <a:ext uri="{FF2B5EF4-FFF2-40B4-BE49-F238E27FC236}">
                <a16:creationId xmlns:a16="http://schemas.microsoft.com/office/drawing/2014/main" id="{13549E50-5467-A89E-882D-8CDC0E87C9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336" y="5195211"/>
            <a:ext cx="1177809" cy="16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1" i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9D245-AF4C-A94D-8056-49CC0924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D44D9BB-CA16-684F-99FA-C3CDDAAB6EEA}"/>
              </a:ext>
            </a:extLst>
          </p:cNvPr>
          <p:cNvSpPr txBox="1">
            <a:spLocks/>
          </p:cNvSpPr>
          <p:nvPr userDrawn="1"/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defRPr lang="en-US" sz="1800" b="0" i="0" kern="1200" spc="-5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sz="1350">
                <a:solidFill>
                  <a:schemeClr val="tx2"/>
                </a:solidFill>
              </a:rPr>
              <a:t>Presentation title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A1047EC1-FDCA-904E-B3BA-BE4F586077C0}"/>
              </a:ext>
            </a:extLst>
          </p:cNvPr>
          <p:cNvSpPr txBox="1">
            <a:spLocks/>
          </p:cNvSpPr>
          <p:nvPr userDrawn="1"/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  <a:lvl2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2pPr>
            <a:lvl3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8000" indent="0" eaLnBrk="1" hangingPunct="1">
              <a:spcBef>
                <a:spcPts val="26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9525" algn="l" rtl="0">
              <a:spcBef>
                <a:spcPts val="30"/>
              </a:spcBef>
            </a:pPr>
            <a:r>
              <a:rPr lang="en-GB" sz="1350">
                <a:solidFill>
                  <a:schemeClr val="tx2"/>
                </a:solidFill>
              </a:rPr>
              <a:t>Page heading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30CE6-1867-4144-A4CE-5B9F4115D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9152" y="6356350"/>
            <a:ext cx="394648" cy="385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5D3B8C-D2E3-8945-B281-83306306D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661" r:id="rId2"/>
    <p:sldLayoutId id="2147483727" r:id="rId3"/>
    <p:sldLayoutId id="2147483681" r:id="rId4"/>
    <p:sldLayoutId id="2147483707" r:id="rId5"/>
    <p:sldLayoutId id="2147483726" r:id="rId6"/>
    <p:sldLayoutId id="2147483731" r:id="rId7"/>
    <p:sldLayoutId id="2147483704" r:id="rId8"/>
    <p:sldLayoutId id="2147483734" r:id="rId9"/>
    <p:sldLayoutId id="2147483736" r:id="rId10"/>
    <p:sldLayoutId id="2147483737" r:id="rId11"/>
    <p:sldLayoutId id="2147483738" r:id="rId12"/>
    <p:sldLayoutId id="2147483740" r:id="rId13"/>
  </p:sldLayoutIdLst>
  <p:txStyles>
    <p:titleStyle>
      <a:lvl1pPr marL="9525" algn="l" defTabSz="685800" rtl="0" eaLnBrk="1" latinLnBrk="0" hangingPunct="1">
        <a:lnSpc>
          <a:spcPct val="100000"/>
        </a:lnSpc>
        <a:spcBef>
          <a:spcPts val="75"/>
        </a:spcBef>
        <a:defRPr lang="en-US" sz="1350" b="0" i="0" kern="1200" spc="-4" dirty="0" smtClean="0">
          <a:solidFill>
            <a:schemeClr val="tx1"/>
          </a:solidFill>
          <a:latin typeface="Nunito Sans" charset="0"/>
          <a:ea typeface="Nunito Sans" charset="0"/>
          <a:cs typeface="Nunito Sans" charset="0"/>
        </a:defRPr>
      </a:lvl1pPr>
    </p:titleStyle>
    <p:bodyStyle>
      <a:lvl1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chemeClr val="tx2"/>
          </a:solidFill>
          <a:latin typeface="Nunito Sans" charset="0"/>
          <a:ea typeface="Nunito Sans" charset="0"/>
          <a:cs typeface="Nunito Sans" charset="0"/>
        </a:defRPr>
      </a:lvl1pPr>
      <a:lvl2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chemeClr val="tx2"/>
          </a:solidFill>
          <a:latin typeface="Nunito Sans Black" pitchFamily="2" charset="77"/>
          <a:ea typeface="+mn-ea"/>
          <a:cs typeface="+mn-cs"/>
        </a:defRPr>
      </a:lvl2pPr>
      <a:lvl3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>
          <a:solidFill>
            <a:schemeClr val="tx2"/>
          </a:solidFill>
          <a:latin typeface="+mn-lt"/>
          <a:ea typeface="+mn-ea"/>
          <a:cs typeface="+mn-cs"/>
        </a:defRPr>
      </a:lvl3pPr>
      <a:lvl4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chemeClr val="tx2"/>
          </a:solidFill>
          <a:latin typeface="Nunito Sans Black" pitchFamily="2" charset="77"/>
          <a:ea typeface="+mn-ea"/>
          <a:cs typeface="+mn-cs"/>
        </a:defRPr>
      </a:lvl4pPr>
      <a:lvl5pPr marL="133200" indent="-122400" eaLnBrk="1" hangingPunct="1">
        <a:spcBef>
          <a:spcPts val="1950"/>
        </a:spcBef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chemeClr val="tx2"/>
          </a:solidFill>
          <a:latin typeface="Nunito Sans Black" pitchFamily="2" charset="77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900" eaLnBrk="1" hangingPunct="1">
        <a:defRPr>
          <a:latin typeface="+mn-lt"/>
          <a:ea typeface="+mn-ea"/>
          <a:cs typeface="+mn-cs"/>
        </a:defRPr>
      </a:lvl2pPr>
      <a:lvl3pPr marL="685800" eaLnBrk="1" hangingPunct="1">
        <a:defRPr>
          <a:latin typeface="+mn-lt"/>
          <a:ea typeface="+mn-ea"/>
          <a:cs typeface="+mn-cs"/>
        </a:defRPr>
      </a:lvl3pPr>
      <a:lvl4pPr marL="1028700" eaLnBrk="1" hangingPunct="1">
        <a:defRPr>
          <a:latin typeface="+mn-lt"/>
          <a:ea typeface="+mn-ea"/>
          <a:cs typeface="+mn-cs"/>
        </a:defRPr>
      </a:lvl4pPr>
      <a:lvl5pPr marL="1371600" eaLnBrk="1" hangingPunct="1">
        <a:defRPr>
          <a:latin typeface="+mn-lt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27" userDrawn="1">
          <p15:clr>
            <a:srgbClr val="F26B43"/>
          </p15:clr>
        </p15:guide>
        <p15:guide id="3" orient="horz" pos="4163" userDrawn="1">
          <p15:clr>
            <a:srgbClr val="F26B43"/>
          </p15:clr>
        </p15:guide>
        <p15:guide id="4" orient="horz" pos="227" userDrawn="1">
          <p15:clr>
            <a:srgbClr val="F26B43"/>
          </p15:clr>
        </p15:guide>
        <p15:guide id="5" pos="7452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72AA56-1F7B-B48C-EFA3-E41F3F368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308" y="1665473"/>
            <a:ext cx="8640796" cy="2585323"/>
          </a:xfrm>
        </p:spPr>
        <p:txBody>
          <a:bodyPr/>
          <a:lstStyle/>
          <a:p>
            <a:r>
              <a:rPr lang="en-US" sz="6600" dirty="0">
                <a:latin typeface="Nunito Sans Black"/>
              </a:rPr>
              <a:t>What young people want from Scouts </a:t>
            </a:r>
            <a:br>
              <a:rPr lang="en-US" dirty="0">
                <a:latin typeface="Nunito Sans Black"/>
              </a:rPr>
            </a:br>
            <a:r>
              <a:rPr lang="en-US" sz="3600" dirty="0">
                <a:latin typeface="Nunito Sans Black"/>
              </a:rPr>
              <a:t>Insights from the UK Youth Forum</a:t>
            </a:r>
            <a:endParaRPr lang="en-US" sz="6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41A0B6-86E9-BB62-9AF2-F4C7C3619460}"/>
              </a:ext>
            </a:extLst>
          </p:cNvPr>
          <p:cNvSpPr/>
          <p:nvPr/>
        </p:nvSpPr>
        <p:spPr>
          <a:xfrm>
            <a:off x="10693400" y="0"/>
            <a:ext cx="1612900" cy="1663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49F7A6B6-109E-A64D-CC5A-53C6A1213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56" y="4445000"/>
            <a:ext cx="3691144" cy="2421390"/>
          </a:xfrm>
          <a:prstGeom prst="rect">
            <a:avLst/>
          </a:prstGeom>
        </p:spPr>
      </p:pic>
      <p:pic>
        <p:nvPicPr>
          <p:cNvPr id="8" name="Picture 7" descr="A yellow and black striped sign&#10;&#10;AI-generated content may be incorrect.">
            <a:extLst>
              <a:ext uri="{FF2B5EF4-FFF2-40B4-BE49-F238E27FC236}">
                <a16:creationId xmlns:a16="http://schemas.microsoft.com/office/drawing/2014/main" id="{A2076A38-2577-9255-82E4-53BF25336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443" y="-1281636"/>
            <a:ext cx="2870200" cy="3238500"/>
          </a:xfrm>
          <a:prstGeom prst="rect">
            <a:avLst/>
          </a:prstGeom>
        </p:spPr>
      </p:pic>
      <p:pic>
        <p:nvPicPr>
          <p:cNvPr id="10" name="Picture 9" descr="A blue and black symbol of a megaphone&#10;&#10;AI-generated content may be incorrect.">
            <a:extLst>
              <a:ext uri="{FF2B5EF4-FFF2-40B4-BE49-F238E27FC236}">
                <a16:creationId xmlns:a16="http://schemas.microsoft.com/office/drawing/2014/main" id="{58274AE1-6C92-96BA-371F-B34C6A196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117">
            <a:off x="10004946" y="440373"/>
            <a:ext cx="2355992" cy="212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681A3C-FC5C-DF7C-7BAF-1E9A8663CF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AD6983-5F35-F397-AB6D-68F136B785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0740" y="970280"/>
            <a:ext cx="6001599" cy="1799615"/>
          </a:xfrm>
        </p:spPr>
        <p:txBody>
          <a:bodyPr/>
          <a:lstStyle/>
          <a:p>
            <a:r>
              <a:rPr lang="en-GB"/>
              <a:t>What did we find out?</a:t>
            </a:r>
          </a:p>
        </p:txBody>
      </p:sp>
    </p:spTree>
    <p:extLst>
      <p:ext uri="{BB962C8B-B14F-4D97-AF65-F5344CB8AC3E}">
        <p14:creationId xmlns:p14="http://schemas.microsoft.com/office/powerpoint/2010/main" val="142125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4F2B0-434D-1800-C01E-D374987EA0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4875" y="2130780"/>
            <a:ext cx="5302250" cy="1766306"/>
          </a:xfrm>
        </p:spPr>
        <p:txBody>
          <a:bodyPr vert="horz" lIns="0" tIns="0" rIns="0" bIns="0" rtlCol="0" anchor="t">
            <a:noAutofit/>
          </a:bodyPr>
          <a:lstStyle/>
          <a:p>
            <a:pPr marL="10795"/>
            <a:r>
              <a:rPr lang="en-US" sz="3600">
                <a:latin typeface="Nunito Sans Black"/>
              </a:rPr>
              <a:t>What are young people’s </a:t>
            </a:r>
            <a:r>
              <a:rPr lang="en-US" sz="3600" i="1">
                <a:latin typeface="Nunito Sans Black"/>
              </a:rPr>
              <a:t>priorities</a:t>
            </a:r>
            <a:r>
              <a:rPr lang="en-US" sz="3600">
                <a:latin typeface="Nunito Sans Black"/>
              </a:rPr>
              <a:t> for our next strategy?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32418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23723-8B30-FB4D-BA9D-6F45A38BC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5502A-EEDD-87BF-770A-C0E1A69551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445D81B-7DDA-373B-89A9-F305824EFD0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5A49D-6458-EADD-6BD6-6A089CCFC594}"/>
              </a:ext>
            </a:extLst>
          </p:cNvPr>
          <p:cNvSpPr txBox="1"/>
          <p:nvPr/>
        </p:nvSpPr>
        <p:spPr>
          <a:xfrm>
            <a:off x="345675" y="847478"/>
            <a:ext cx="871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Nunito Sans Black" pitchFamily="2" charset="0"/>
              </a:rPr>
              <a:t>Ranking the six youth consultation outputs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28B904-A7FA-ED98-B5AB-1F8AA9AF94DA}"/>
              </a:ext>
            </a:extLst>
          </p:cNvPr>
          <p:cNvCxnSpPr>
            <a:cxnSpLocks/>
          </p:cNvCxnSpPr>
          <p:nvPr/>
        </p:nvCxnSpPr>
        <p:spPr>
          <a:xfrm>
            <a:off x="5274634" y="2594158"/>
            <a:ext cx="0" cy="364631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4F3C5D9-7888-736C-FD9C-56A51D49DFE2}"/>
              </a:ext>
            </a:extLst>
          </p:cNvPr>
          <p:cNvSpPr txBox="1"/>
          <p:nvPr/>
        </p:nvSpPr>
        <p:spPr>
          <a:xfrm>
            <a:off x="1095382" y="1828714"/>
            <a:ext cx="34454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1800"/>
              <a:t>Provided more outdoor and adventurous activities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1800"/>
              <a:t>Gave me more opportunities to learn life skills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1800"/>
              <a:t>Became more youth led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1800"/>
              <a:t>Supported young people’s well-being more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1800"/>
              <a:t>Interacted more with the local community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1800"/>
              <a:t>Became more digital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E958E4A3-A926-8BFB-5485-B9C163E95ACA}"/>
              </a:ext>
            </a:extLst>
          </p:cNvPr>
          <p:cNvSpPr/>
          <p:nvPr/>
        </p:nvSpPr>
        <p:spPr>
          <a:xfrm rot="10800000">
            <a:off x="278334" y="1821440"/>
            <a:ext cx="767350" cy="3548142"/>
          </a:xfrm>
          <a:prstGeom prst="downArrow">
            <a:avLst/>
          </a:prstGeom>
          <a:solidFill>
            <a:srgbClr val="7414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AEB12-8A93-9ED3-ABE4-FBA996600170}"/>
              </a:ext>
            </a:extLst>
          </p:cNvPr>
          <p:cNvSpPr txBox="1"/>
          <p:nvPr/>
        </p:nvSpPr>
        <p:spPr>
          <a:xfrm rot="16200000">
            <a:off x="3318945" y="4236387"/>
            <a:ext cx="341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800" b="1"/>
              <a:t>Percentage of young people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4EACDEC-851A-3793-B882-AD23B312E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5021" y="1680822"/>
            <a:ext cx="5845535" cy="357790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/>
            <a:r>
              <a:rPr lang="en-GB" b="1">
                <a:latin typeface="Nunito Sans"/>
              </a:rPr>
              <a:t>It would make me happier if Scouts…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A4743-004E-E314-918F-1A7974C774ED}"/>
              </a:ext>
            </a:extLst>
          </p:cNvPr>
          <p:cNvSpPr txBox="1"/>
          <p:nvPr/>
        </p:nvSpPr>
        <p:spPr>
          <a:xfrm>
            <a:off x="147827" y="5429852"/>
            <a:ext cx="102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800" b="1"/>
              <a:t>Least Happy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83EEB8-9E1D-FA79-BB13-15D4DCD65480}"/>
              </a:ext>
            </a:extLst>
          </p:cNvPr>
          <p:cNvGrpSpPr>
            <a:grpSpLocks noChangeAspect="1"/>
          </p:cNvGrpSpPr>
          <p:nvPr/>
        </p:nvGrpSpPr>
        <p:grpSpPr>
          <a:xfrm>
            <a:off x="5775155" y="2227249"/>
            <a:ext cx="822690" cy="432000"/>
            <a:chOff x="8073741" y="4655348"/>
            <a:chExt cx="1028363" cy="540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D1E165B-0321-0831-5E38-9A0B6A2AEF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7923" y="4655348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16111E-242F-DB94-BD36-CFA21712C058}"/>
                </a:ext>
              </a:extLst>
            </p:cNvPr>
            <p:cNvSpPr txBox="1"/>
            <p:nvPr/>
          </p:nvSpPr>
          <p:spPr>
            <a:xfrm>
              <a:off x="8073741" y="4768566"/>
              <a:ext cx="1028363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100" b="1"/>
                <a:t>77%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4D6F641-E20C-38DB-2017-BC97E0E40ECE}"/>
              </a:ext>
            </a:extLst>
          </p:cNvPr>
          <p:cNvSpPr txBox="1"/>
          <p:nvPr/>
        </p:nvSpPr>
        <p:spPr>
          <a:xfrm>
            <a:off x="5541974" y="4474107"/>
            <a:ext cx="1303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/>
              <a:t>Outdoor &amp; adventure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7CD387-74CA-DD78-2702-F2D07A729572}"/>
              </a:ext>
            </a:extLst>
          </p:cNvPr>
          <p:cNvSpPr txBox="1"/>
          <p:nvPr/>
        </p:nvSpPr>
        <p:spPr>
          <a:xfrm>
            <a:off x="5895454" y="4582579"/>
            <a:ext cx="2023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/>
            </a:lvl1pPr>
          </a:lstStyle>
          <a:p>
            <a:r>
              <a:rPr lang="en-GB"/>
              <a:t>Life skills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A77C08-33C5-43CD-DE6B-40B527E0C2EC}"/>
              </a:ext>
            </a:extLst>
          </p:cNvPr>
          <p:cNvSpPr txBox="1"/>
          <p:nvPr/>
        </p:nvSpPr>
        <p:spPr>
          <a:xfrm>
            <a:off x="7056618" y="4585079"/>
            <a:ext cx="1175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/>
            </a:lvl1pPr>
          </a:lstStyle>
          <a:p>
            <a:r>
              <a:rPr lang="en-GB"/>
              <a:t>Youth-led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5BC6D6-16A3-5ABF-97A3-700E2C7C312A}"/>
              </a:ext>
            </a:extLst>
          </p:cNvPr>
          <p:cNvSpPr/>
          <p:nvPr/>
        </p:nvSpPr>
        <p:spPr>
          <a:xfrm>
            <a:off x="8407301" y="4445604"/>
            <a:ext cx="361245" cy="95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CFA967-56B0-4AB3-B48D-46CA94411A10}"/>
              </a:ext>
            </a:extLst>
          </p:cNvPr>
          <p:cNvSpPr/>
          <p:nvPr/>
        </p:nvSpPr>
        <p:spPr>
          <a:xfrm>
            <a:off x="9132611" y="4445601"/>
            <a:ext cx="361245" cy="12529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997A78-AF29-B86B-51A0-D0311ADA5E2C}"/>
              </a:ext>
            </a:extLst>
          </p:cNvPr>
          <p:cNvSpPr/>
          <p:nvPr/>
        </p:nvSpPr>
        <p:spPr>
          <a:xfrm>
            <a:off x="9888965" y="4451213"/>
            <a:ext cx="361245" cy="169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C80FD-D158-BF7A-B1D4-9B0DF25CF4D0}"/>
              </a:ext>
            </a:extLst>
          </p:cNvPr>
          <p:cNvSpPr/>
          <p:nvPr/>
        </p:nvSpPr>
        <p:spPr>
          <a:xfrm>
            <a:off x="6008411" y="2752202"/>
            <a:ext cx="361245" cy="1693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C466D-6A24-BA5A-8D68-825B31CEAE6E}"/>
              </a:ext>
            </a:extLst>
          </p:cNvPr>
          <p:cNvSpPr/>
          <p:nvPr/>
        </p:nvSpPr>
        <p:spPr>
          <a:xfrm>
            <a:off x="6733721" y="2831224"/>
            <a:ext cx="361245" cy="16143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7B149-0ABA-B715-03F4-DDE80C92D83B}"/>
              </a:ext>
            </a:extLst>
          </p:cNvPr>
          <p:cNvSpPr/>
          <p:nvPr/>
        </p:nvSpPr>
        <p:spPr>
          <a:xfrm>
            <a:off x="7459032" y="2910246"/>
            <a:ext cx="361245" cy="1535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02DE6F-E3DE-09C7-E797-01B22FCB1412}"/>
              </a:ext>
            </a:extLst>
          </p:cNvPr>
          <p:cNvSpPr>
            <a:spLocks noChangeAspect="1"/>
          </p:cNvSpPr>
          <p:nvPr/>
        </p:nvSpPr>
        <p:spPr>
          <a:xfrm>
            <a:off x="5546224" y="3125652"/>
            <a:ext cx="2736238" cy="6297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74% put these 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in the top 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865BA48-1BAF-D31C-EB33-FB5FB9A19AD1}"/>
              </a:ext>
            </a:extLst>
          </p:cNvPr>
          <p:cNvSpPr>
            <a:spLocks noChangeAspect="1"/>
          </p:cNvSpPr>
          <p:nvPr/>
        </p:nvSpPr>
        <p:spPr>
          <a:xfrm>
            <a:off x="7945114" y="4625107"/>
            <a:ext cx="2736238" cy="6297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76% put these 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in the bottom 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8003DF-A3D2-D047-3A43-081F40E7DC57}"/>
              </a:ext>
            </a:extLst>
          </p:cNvPr>
          <p:cNvCxnSpPr>
            <a:cxnSpLocks/>
          </p:cNvCxnSpPr>
          <p:nvPr/>
        </p:nvCxnSpPr>
        <p:spPr>
          <a:xfrm>
            <a:off x="5274634" y="4445602"/>
            <a:ext cx="618631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75B62F0-8BA2-797A-654F-42D70D5BEEE7}"/>
              </a:ext>
            </a:extLst>
          </p:cNvPr>
          <p:cNvGrpSpPr>
            <a:grpSpLocks noChangeAspect="1"/>
          </p:cNvGrpSpPr>
          <p:nvPr/>
        </p:nvGrpSpPr>
        <p:grpSpPr>
          <a:xfrm>
            <a:off x="6502998" y="2302502"/>
            <a:ext cx="822690" cy="432000"/>
            <a:chOff x="8073741" y="4655348"/>
            <a:chExt cx="1028363" cy="5400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3F5E63C-3DFA-5CDD-AE8F-6BC6B5580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7923" y="4655348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BEFDEB-03A1-6D08-0AC3-7A66BE1DAEBB}"/>
                </a:ext>
              </a:extLst>
            </p:cNvPr>
            <p:cNvSpPr txBox="1"/>
            <p:nvPr/>
          </p:nvSpPr>
          <p:spPr>
            <a:xfrm>
              <a:off x="8073741" y="4768566"/>
              <a:ext cx="1028363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100" b="1"/>
                <a:t>75%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D56C68-0A17-518E-791B-67C187FD49E5}"/>
              </a:ext>
            </a:extLst>
          </p:cNvPr>
          <p:cNvGrpSpPr>
            <a:grpSpLocks noChangeAspect="1"/>
          </p:cNvGrpSpPr>
          <p:nvPr/>
        </p:nvGrpSpPr>
        <p:grpSpPr>
          <a:xfrm>
            <a:off x="7231250" y="2374880"/>
            <a:ext cx="822690" cy="432000"/>
            <a:chOff x="8073741" y="4655348"/>
            <a:chExt cx="1028363" cy="5400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886191C-5AA0-C30F-550E-AD502FFA81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7923" y="4655348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D45EB41-1EA9-539B-C683-B99EA24D962F}"/>
                </a:ext>
              </a:extLst>
            </p:cNvPr>
            <p:cNvSpPr txBox="1"/>
            <p:nvPr/>
          </p:nvSpPr>
          <p:spPr>
            <a:xfrm>
              <a:off x="8073741" y="4768566"/>
              <a:ext cx="1028363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100" b="1"/>
                <a:t>68%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0D46B7A-A274-845B-F4E0-E926E7AB771D}"/>
              </a:ext>
            </a:extLst>
          </p:cNvPr>
          <p:cNvGrpSpPr>
            <a:grpSpLocks noChangeAspect="1"/>
          </p:cNvGrpSpPr>
          <p:nvPr/>
        </p:nvGrpSpPr>
        <p:grpSpPr>
          <a:xfrm>
            <a:off x="8182887" y="5495666"/>
            <a:ext cx="822690" cy="432000"/>
            <a:chOff x="8073741" y="4655348"/>
            <a:chExt cx="1028363" cy="54000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B45E19B-16F7-66E5-4DF1-DCCA6AA0B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7923" y="4655348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FAA367-7B2D-58C8-276A-2617652B4416}"/>
                </a:ext>
              </a:extLst>
            </p:cNvPr>
            <p:cNvSpPr txBox="1"/>
            <p:nvPr/>
          </p:nvSpPr>
          <p:spPr>
            <a:xfrm>
              <a:off x="8073741" y="4768566"/>
              <a:ext cx="1028363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100" b="1"/>
                <a:t>66%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2830A5F-F671-AB72-763C-9BD4B3C4D509}"/>
              </a:ext>
            </a:extLst>
          </p:cNvPr>
          <p:cNvGrpSpPr>
            <a:grpSpLocks noChangeAspect="1"/>
          </p:cNvGrpSpPr>
          <p:nvPr/>
        </p:nvGrpSpPr>
        <p:grpSpPr>
          <a:xfrm>
            <a:off x="8899757" y="5800744"/>
            <a:ext cx="822690" cy="432000"/>
            <a:chOff x="8073741" y="4655348"/>
            <a:chExt cx="1028363" cy="54000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D6780A6-ABEE-88CB-7EE5-3544424A0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7923" y="4655348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8106DB-0B0D-43BE-F20E-6F98E7739328}"/>
                </a:ext>
              </a:extLst>
            </p:cNvPr>
            <p:cNvSpPr txBox="1"/>
            <p:nvPr/>
          </p:nvSpPr>
          <p:spPr>
            <a:xfrm>
              <a:off x="8073741" y="4768566"/>
              <a:ext cx="1028363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100" b="1"/>
                <a:t>75%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ADCBE33-28F4-FC20-1CF2-5DC40D04E939}"/>
              </a:ext>
            </a:extLst>
          </p:cNvPr>
          <p:cNvGrpSpPr>
            <a:grpSpLocks noChangeAspect="1"/>
          </p:cNvGrpSpPr>
          <p:nvPr/>
        </p:nvGrpSpPr>
        <p:grpSpPr>
          <a:xfrm>
            <a:off x="9658242" y="6240469"/>
            <a:ext cx="822690" cy="432000"/>
            <a:chOff x="8073741" y="4655348"/>
            <a:chExt cx="1028363" cy="5400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44083E5-FB65-D8E7-065C-841353F6A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7923" y="4655348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tx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89F55AA-EABF-7452-DBA3-1A9A6CDA7EBA}"/>
                </a:ext>
              </a:extLst>
            </p:cNvPr>
            <p:cNvSpPr txBox="1"/>
            <p:nvPr/>
          </p:nvSpPr>
          <p:spPr>
            <a:xfrm>
              <a:off x="8073741" y="4768566"/>
              <a:ext cx="1028363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100" b="1"/>
                <a:t>98%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310C309-D924-0198-926B-216EC94BC455}"/>
              </a:ext>
            </a:extLst>
          </p:cNvPr>
          <p:cNvSpPr txBox="1"/>
          <p:nvPr/>
        </p:nvSpPr>
        <p:spPr>
          <a:xfrm>
            <a:off x="67018" y="1406090"/>
            <a:ext cx="118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800" b="1"/>
              <a:t>Happiest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EF486-97F8-FDE9-E325-48A712CE37E6}"/>
              </a:ext>
            </a:extLst>
          </p:cNvPr>
          <p:cNvSpPr txBox="1"/>
          <p:nvPr/>
        </p:nvSpPr>
        <p:spPr>
          <a:xfrm>
            <a:off x="7935625" y="4100529"/>
            <a:ext cx="1175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/>
            </a:lvl1pPr>
          </a:lstStyle>
          <a:p>
            <a:r>
              <a:rPr lang="en-GB"/>
              <a:t>Well-being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A5E7A-A189-0178-8C48-43C50E0A1F7A}"/>
              </a:ext>
            </a:extLst>
          </p:cNvPr>
          <p:cNvSpPr txBox="1"/>
          <p:nvPr/>
        </p:nvSpPr>
        <p:spPr>
          <a:xfrm>
            <a:off x="8723536" y="4099849"/>
            <a:ext cx="1175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/>
            </a:lvl1pPr>
          </a:lstStyle>
          <a:p>
            <a:r>
              <a:rPr lang="en-GB"/>
              <a:t>Community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F3DE0C-9D23-3EF8-DF3F-8352E62F1A11}"/>
              </a:ext>
            </a:extLst>
          </p:cNvPr>
          <p:cNvSpPr txBox="1"/>
          <p:nvPr/>
        </p:nvSpPr>
        <p:spPr>
          <a:xfrm>
            <a:off x="9490723" y="4094239"/>
            <a:ext cx="1175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200"/>
              </a:spcAft>
              <a:defRPr sz="1100"/>
            </a:lvl1pPr>
          </a:lstStyle>
          <a:p>
            <a:r>
              <a:rPr lang="en-GB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367896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B3F917-719B-290B-A97E-A1E74ACA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1412" y="-358636"/>
            <a:ext cx="3092280" cy="4487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9B4A6-D5A0-5756-1458-3658883976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82" y="3560399"/>
            <a:ext cx="4487739" cy="2954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AF4335-3DBB-4204-4263-098EB9D3AC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867" y="1056190"/>
            <a:ext cx="4068077" cy="309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ED392-401F-48F1-8D64-6FD2FAB18D3D}"/>
              </a:ext>
            </a:extLst>
          </p:cNvPr>
          <p:cNvSpPr txBox="1"/>
          <p:nvPr/>
        </p:nvSpPr>
        <p:spPr>
          <a:xfrm>
            <a:off x="5127392" y="4598076"/>
            <a:ext cx="385966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Young people ranked the nine themes from Summit based on what they felt Scouts ‘should’ be doing – then added one more priority they felt was missing.</a:t>
            </a:r>
          </a:p>
        </p:txBody>
      </p:sp>
    </p:spTree>
    <p:extLst>
      <p:ext uri="{BB962C8B-B14F-4D97-AF65-F5344CB8AC3E}">
        <p14:creationId xmlns:p14="http://schemas.microsoft.com/office/powerpoint/2010/main" val="297587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09E1F-676A-51D6-BF85-73738CA22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DBC98-73DE-A339-8548-1E4971F6A2D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CAFEF7C-57FF-5B0D-EFC5-9E4D3B71AD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154379"/>
              </p:ext>
            </p:extLst>
          </p:nvPr>
        </p:nvGraphicFramePr>
        <p:xfrm>
          <a:off x="196301" y="742048"/>
          <a:ext cx="11650023" cy="57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F0D2C8A-F10A-826B-6B72-99F9A227E2F3}"/>
              </a:ext>
            </a:extLst>
          </p:cNvPr>
          <p:cNvSpPr txBox="1"/>
          <p:nvPr/>
        </p:nvSpPr>
        <p:spPr>
          <a:xfrm>
            <a:off x="4529975" y="6459966"/>
            <a:ext cx="5861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chemeClr val="tx2"/>
                </a:solidFill>
              </a:rPr>
              <a:t>* N.B. 1 indicates highest average rank, 9 indicates lowest average rank.</a:t>
            </a:r>
          </a:p>
        </p:txBody>
      </p:sp>
    </p:spTree>
    <p:extLst>
      <p:ext uri="{BB962C8B-B14F-4D97-AF65-F5344CB8AC3E}">
        <p14:creationId xmlns:p14="http://schemas.microsoft.com/office/powerpoint/2010/main" val="3661101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424C2-64AA-EAAE-3244-41F3A6D3D1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322" y="353755"/>
            <a:ext cx="10517588" cy="773930"/>
          </a:xfrm>
          <a:noFill/>
        </p:spPr>
        <p:txBody>
          <a:bodyPr/>
          <a:lstStyle/>
          <a:p>
            <a:pPr>
              <a:lnSpc>
                <a:spcPts val="2900"/>
              </a:lnSpc>
            </a:pPr>
            <a:r>
              <a:rPr lang="en-GB" sz="3200">
                <a:latin typeface="Nunito Sans Black" pitchFamily="2" charset="0"/>
              </a:rPr>
              <a:t>What did young people feel we haven’t discussed?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904E79F-0A5B-2BB0-ACF6-C762478379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228504"/>
              </p:ext>
            </p:extLst>
          </p:nvPr>
        </p:nvGraphicFramePr>
        <p:xfrm>
          <a:off x="155894" y="1127685"/>
          <a:ext cx="6944473" cy="4602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8A296D4-784B-00F1-33BB-DAC29A23CC97}"/>
              </a:ext>
            </a:extLst>
          </p:cNvPr>
          <p:cNvSpPr txBox="1"/>
          <p:nvPr/>
        </p:nvSpPr>
        <p:spPr>
          <a:xfrm>
            <a:off x="6891454" y="1127685"/>
            <a:ext cx="5040351" cy="544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Community</a:t>
            </a:r>
            <a:r>
              <a:rPr lang="en-US" sz="1400"/>
              <a:t> is the single most mentioned topic. Young people want spaces to meet other young people with similar ideals. There is a strong desire to interact with other sections and groups.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400"/>
              <a:t>There is strong concern about a </a:t>
            </a:r>
            <a:r>
              <a:rPr lang="en-US" sz="1400" b="1"/>
              <a:t>lack of physical and financial resource </a:t>
            </a:r>
            <a:r>
              <a:rPr lang="en-US" sz="1400"/>
              <a:t>available to run programme. Young people sought support with funds and fundraising, as well as with resource sharing (e.g. facilities).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400"/>
              <a:t>There is some desire to embrace the future but </a:t>
            </a:r>
            <a:r>
              <a:rPr lang="en-US" sz="1400" b="1"/>
              <a:t>cherish tradition</a:t>
            </a:r>
            <a:r>
              <a:rPr lang="en-US" sz="1400"/>
              <a:t> and our existing scouting model. Uniform is generally popular, but for some uniform = school.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400"/>
              <a:t>Young people desire ‘</a:t>
            </a:r>
            <a:r>
              <a:rPr lang="en-US" sz="1400" b="1"/>
              <a:t>new opportunities</a:t>
            </a:r>
            <a:r>
              <a:rPr lang="en-US" sz="1400"/>
              <a:t>’ to gain skills, from financial to ‘life’. 14-24s want more active programme, and support transitioning between sections.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Leadership support </a:t>
            </a:r>
            <a:r>
              <a:rPr lang="en-US" sz="1400"/>
              <a:t>for young leaders was highlighted, both for whilst being a young leader, and in the transition to adult leadership roles.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Sustainability </a:t>
            </a:r>
            <a:r>
              <a:rPr lang="en-US" sz="1400"/>
              <a:t>and </a:t>
            </a:r>
            <a:r>
              <a:rPr lang="en-US" sz="1400" b="1"/>
              <a:t>inclusivity </a:t>
            </a:r>
            <a:r>
              <a:rPr lang="en-US" sz="1400"/>
              <a:t>were frequently mentioned as a key topics.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sz="1400"/>
              <a:t>Lots of programme ideas were highlighted, particularly </a:t>
            </a:r>
            <a:r>
              <a:rPr lang="en-US" sz="1400" b="1"/>
              <a:t>international opportunities </a:t>
            </a:r>
            <a:r>
              <a:rPr lang="en-US" sz="1400"/>
              <a:t>and desire for </a:t>
            </a:r>
            <a:r>
              <a:rPr lang="en-US" sz="1400" b="1"/>
              <a:t>more events </a:t>
            </a:r>
            <a:r>
              <a:rPr lang="en-US" sz="1400"/>
              <a:t>at a national or county level</a:t>
            </a:r>
            <a:r>
              <a:rPr lang="en-US" sz="1400" b="1"/>
              <a:t>. </a:t>
            </a:r>
            <a:endParaRPr lang="en-US" sz="140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904E79F-0A5B-2BB0-ACF6-C762478379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816822"/>
              </p:ext>
            </p:extLst>
          </p:nvPr>
        </p:nvGraphicFramePr>
        <p:xfrm>
          <a:off x="345674" y="1127685"/>
          <a:ext cx="6455175" cy="484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2637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E150A-15D2-764F-FF85-69ED26173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79C983-1434-AA9D-4FE0-F9A3A334C22C}"/>
              </a:ext>
            </a:extLst>
          </p:cNvPr>
          <p:cNvSpPr/>
          <p:nvPr/>
        </p:nvSpPr>
        <p:spPr>
          <a:xfrm>
            <a:off x="939632" y="1155621"/>
            <a:ext cx="3214228" cy="4716370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BD47B-9A4D-8A7D-AFEA-290971EC657C}"/>
              </a:ext>
            </a:extLst>
          </p:cNvPr>
          <p:cNvSpPr/>
          <p:nvPr/>
        </p:nvSpPr>
        <p:spPr>
          <a:xfrm>
            <a:off x="4488886" y="1182358"/>
            <a:ext cx="3227596" cy="4703002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5FEF54-F6EA-73C3-E0F3-9CC1746A4B14}"/>
              </a:ext>
            </a:extLst>
          </p:cNvPr>
          <p:cNvSpPr/>
          <p:nvPr/>
        </p:nvSpPr>
        <p:spPr>
          <a:xfrm>
            <a:off x="8038140" y="1195726"/>
            <a:ext cx="3214228" cy="4689634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E5D5CE-6560-6881-A8B9-5CF77E50AEFC}"/>
              </a:ext>
            </a:extLst>
          </p:cNvPr>
          <p:cNvSpPr txBox="1"/>
          <p:nvPr/>
        </p:nvSpPr>
        <p:spPr>
          <a:xfrm>
            <a:off x="961454" y="1470991"/>
            <a:ext cx="3170584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Section Leaders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Explore how you can bring more adventure to your programme</a:t>
            </a:r>
          </a:p>
          <a:p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/>
              </a:rPr>
              <a:t>Connect young people with their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Continue to involve young people in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/>
              </a:rPr>
              <a:t>Regularly adapt your programme </a:t>
            </a:r>
            <a:endParaRPr lang="en-GB"/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6B30F-EE19-8EAE-83DA-3103D2EAA5DC}"/>
              </a:ext>
            </a:extLst>
          </p:cNvPr>
          <p:cNvSpPr txBox="1"/>
          <p:nvPr/>
        </p:nvSpPr>
        <p:spPr>
          <a:xfrm>
            <a:off x="4510708" y="1470991"/>
            <a:ext cx="3170584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Supporters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Support events and moments for groups and sections to meet and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Help facilitate local </a:t>
            </a:r>
            <a:r>
              <a:rPr lang="en-GB" sz="1800">
                <a:solidFill>
                  <a:srgbClr val="7414DC"/>
                </a:solidFill>
                <a:latin typeface="Nunito Sans Normal"/>
              </a:rPr>
              <a:t>scouting and youth shaped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Support young people’s mental wellbeing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Arial"/>
                <a:cs typeface="Arial"/>
              </a:rPr>
              <a:t>Explore opportunities to upskill our volunteers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03EE9-0E4E-0D46-56B5-30939728B354}"/>
              </a:ext>
            </a:extLst>
          </p:cNvPr>
          <p:cNvSpPr txBox="1"/>
          <p:nvPr/>
        </p:nvSpPr>
        <p:spPr>
          <a:xfrm>
            <a:off x="8059962" y="1470990"/>
            <a:ext cx="3170584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Lead Volunteers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Keep prioritising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/>
              </a:rPr>
              <a:t>Share youth leadership opportunities publicly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Look for ways to increase adventurous activities, and varied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Drive positive change and support our volunteers</a:t>
            </a:r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484E08-185C-20B7-A528-577F7DB1FAC1}"/>
              </a:ext>
            </a:extLst>
          </p:cNvPr>
          <p:cNvSpPr txBox="1">
            <a:spLocks/>
          </p:cNvSpPr>
          <p:nvPr/>
        </p:nvSpPr>
        <p:spPr>
          <a:xfrm>
            <a:off x="210322" y="353755"/>
            <a:ext cx="10517588" cy="773930"/>
          </a:xfrm>
          <a:prstGeom prst="rect">
            <a:avLst/>
          </a:prstGeom>
          <a:noFill/>
        </p:spPr>
        <p:txBody>
          <a:bodyPr/>
          <a:lstStyle>
            <a:lvl1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0800" indent="0" defTabSz="914400">
              <a:lnSpc>
                <a:spcPts val="2900"/>
              </a:lnSpc>
              <a:buNone/>
            </a:pPr>
            <a:r>
              <a:rPr lang="en-GB" sz="3200" kern="0">
                <a:solidFill>
                  <a:schemeClr val="bg1"/>
                </a:solidFill>
                <a:latin typeface="Nunito Sans Black" pitchFamily="2" charset="0"/>
              </a:rPr>
              <a:t>Turning words into action…</a:t>
            </a:r>
          </a:p>
        </p:txBody>
      </p:sp>
    </p:spTree>
    <p:extLst>
      <p:ext uri="{BB962C8B-B14F-4D97-AF65-F5344CB8AC3E}">
        <p14:creationId xmlns:p14="http://schemas.microsoft.com/office/powerpoint/2010/main" val="1470460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B38A9-7DB1-6116-43AC-BD33B48B0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F32AA-8F21-F6C0-88FB-C58FBB4F6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4875" y="2130780"/>
            <a:ext cx="5302250" cy="1766306"/>
          </a:xfrm>
        </p:spPr>
        <p:txBody>
          <a:bodyPr vert="horz" lIns="0" tIns="0" rIns="0" bIns="0" rtlCol="0" anchor="t">
            <a:noAutofit/>
          </a:bodyPr>
          <a:lstStyle/>
          <a:p>
            <a:pPr marL="10795"/>
            <a:r>
              <a:rPr lang="en-US" sz="3600">
                <a:latin typeface="Nunito Sans Black"/>
              </a:rPr>
              <a:t>What did young people have to say about </a:t>
            </a:r>
            <a:r>
              <a:rPr lang="en-US" sz="3600" i="1">
                <a:latin typeface="Nunito Sans Black"/>
              </a:rPr>
              <a:t>Youth Voice</a:t>
            </a:r>
            <a:r>
              <a:rPr lang="en-US" sz="3600">
                <a:latin typeface="Nunito Sans Black"/>
              </a:rPr>
              <a:t>?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39686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41C6EB-0728-CC21-4669-66D6B3E215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8C4D5-7437-7BBF-9455-DD8E6E03A0C3}"/>
              </a:ext>
            </a:extLst>
          </p:cNvPr>
          <p:cNvSpPr txBox="1"/>
          <p:nvPr/>
        </p:nvSpPr>
        <p:spPr>
          <a:xfrm>
            <a:off x="483352" y="907960"/>
            <a:ext cx="606833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Nunito Sans Black"/>
              </a:rPr>
              <a:t>We asked everyone...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148C3-4594-D31E-0A3D-F7E29F31FCF4}"/>
              </a:ext>
            </a:extLst>
          </p:cNvPr>
          <p:cNvSpPr txBox="1"/>
          <p:nvPr/>
        </p:nvSpPr>
        <p:spPr>
          <a:xfrm>
            <a:off x="680720" y="2737127"/>
            <a:ext cx="11155680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bg1"/>
                </a:solidFill>
              </a:rPr>
              <a:t>What do young people need to </a:t>
            </a:r>
            <a:r>
              <a:rPr lang="en-US" sz="2400" b="1" i="1">
                <a:solidFill>
                  <a:schemeClr val="bg1"/>
                </a:solidFill>
              </a:rPr>
              <a:t>feel</a:t>
            </a:r>
            <a:r>
              <a:rPr lang="en-US" sz="2400" i="1">
                <a:solidFill>
                  <a:schemeClr val="bg1"/>
                </a:solidFill>
              </a:rPr>
              <a:t> </a:t>
            </a:r>
            <a:r>
              <a:rPr lang="en-US" sz="2400" b="1" i="1">
                <a:solidFill>
                  <a:schemeClr val="bg1"/>
                </a:solidFill>
              </a:rPr>
              <a:t>confident</a:t>
            </a:r>
            <a:r>
              <a:rPr lang="en-US" sz="2400" i="1">
                <a:solidFill>
                  <a:schemeClr val="bg1"/>
                </a:solidFill>
              </a:rPr>
              <a:t> sharing their opinions?​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bg1"/>
                </a:solidFill>
              </a:rPr>
              <a:t>How can </a:t>
            </a:r>
            <a:r>
              <a:rPr lang="en-US" sz="2400" b="1" i="1">
                <a:solidFill>
                  <a:schemeClr val="bg1"/>
                </a:solidFill>
              </a:rPr>
              <a:t>Scouts empower people </a:t>
            </a:r>
            <a:r>
              <a:rPr lang="en-US" sz="2400" i="1">
                <a:solidFill>
                  <a:schemeClr val="bg1"/>
                </a:solidFill>
              </a:rPr>
              <a:t>to speak up and spark change?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bg1"/>
                </a:solidFill>
              </a:rPr>
              <a:t>How can we ensure young people have </a:t>
            </a:r>
            <a:r>
              <a:rPr lang="en-US" sz="2400" b="1" i="1">
                <a:solidFill>
                  <a:schemeClr val="bg1"/>
                </a:solidFill>
              </a:rPr>
              <a:t>ongoing input in decision making</a:t>
            </a:r>
            <a:r>
              <a:rPr lang="en-US" sz="2400" i="1">
                <a:solidFill>
                  <a:schemeClr val="bg1"/>
                </a:solidFill>
              </a:rPr>
              <a:t>?​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bg1"/>
                </a:solidFill>
              </a:rPr>
              <a:t>How can we get more young people into </a:t>
            </a:r>
            <a:r>
              <a:rPr lang="en-US" sz="2400" b="1" i="1">
                <a:solidFill>
                  <a:schemeClr val="bg1"/>
                </a:solidFill>
              </a:rPr>
              <a:t>leadership roles</a:t>
            </a:r>
            <a:r>
              <a:rPr lang="en-US" sz="2400" i="1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364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77763-22A3-B114-8C91-A62F234D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797C7F4-EAEE-35B4-F0F8-0F476D586075}"/>
              </a:ext>
            </a:extLst>
          </p:cNvPr>
          <p:cNvSpPr txBox="1"/>
          <p:nvPr/>
        </p:nvSpPr>
        <p:spPr>
          <a:xfrm>
            <a:off x="3202580" y="269334"/>
            <a:ext cx="482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Nunito Sans Black" pitchFamily="2" charset="0"/>
              </a:rPr>
              <a:t>Key themes – youth voice enablers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43B460-5778-B020-2566-AB63770C7620}"/>
              </a:ext>
            </a:extLst>
          </p:cNvPr>
          <p:cNvSpPr/>
          <p:nvPr/>
        </p:nvSpPr>
        <p:spPr>
          <a:xfrm>
            <a:off x="2943228" y="1526914"/>
            <a:ext cx="3357563" cy="335756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ysClr val="windowText" lastClr="0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BEEEA1-FFB4-28FC-68ED-EF10855732C5}"/>
              </a:ext>
            </a:extLst>
          </p:cNvPr>
          <p:cNvSpPr/>
          <p:nvPr/>
        </p:nvSpPr>
        <p:spPr>
          <a:xfrm>
            <a:off x="5573981" y="4048257"/>
            <a:ext cx="2668325" cy="2668325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solidFill>
                <a:sysClr val="windowText" lastClr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AC5FF0-D9D9-3AAF-DD04-0AA7901E8895}"/>
              </a:ext>
            </a:extLst>
          </p:cNvPr>
          <p:cNvSpPr/>
          <p:nvPr/>
        </p:nvSpPr>
        <p:spPr>
          <a:xfrm>
            <a:off x="10166828" y="1335447"/>
            <a:ext cx="1874877" cy="1874877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867B18-8557-4045-37EC-1C2D9807D813}"/>
              </a:ext>
            </a:extLst>
          </p:cNvPr>
          <p:cNvSpPr/>
          <p:nvPr/>
        </p:nvSpPr>
        <p:spPr>
          <a:xfrm>
            <a:off x="123134" y="2771271"/>
            <a:ext cx="2840638" cy="2840638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4C8D67-71BB-FC3D-0700-73EABAE3142E}"/>
              </a:ext>
            </a:extLst>
          </p:cNvPr>
          <p:cNvSpPr txBox="1"/>
          <p:nvPr/>
        </p:nvSpPr>
        <p:spPr>
          <a:xfrm>
            <a:off x="266192" y="3094854"/>
            <a:ext cx="2554521" cy="236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Youth leadership opportunities  </a:t>
            </a:r>
            <a:endParaRPr lang="en-GB" sz="600"/>
          </a:p>
          <a:p>
            <a:pPr algn="ctr">
              <a:lnSpc>
                <a:spcPts val="2000"/>
              </a:lnSpc>
            </a:pPr>
            <a:r>
              <a:rPr lang="en-GB" i="1"/>
              <a:t>Lots of ideas for </a:t>
            </a:r>
            <a:r>
              <a:rPr lang="en-GB" i="1">
                <a:solidFill>
                  <a:schemeClr val="tx2"/>
                </a:solidFill>
              </a:rPr>
              <a:t>better youth representation</a:t>
            </a:r>
            <a:r>
              <a:rPr lang="en-GB" i="1"/>
              <a:t>, with a strong desire for more young people in </a:t>
            </a:r>
            <a:r>
              <a:rPr lang="en-GB" i="1">
                <a:solidFill>
                  <a:schemeClr val="tx2"/>
                </a:solidFill>
              </a:rPr>
              <a:t>leadership</a:t>
            </a:r>
            <a:r>
              <a:rPr lang="en-GB" i="1"/>
              <a:t> roles. They wanted more opportunities for </a:t>
            </a:r>
            <a:r>
              <a:rPr lang="en-GB" i="1">
                <a:solidFill>
                  <a:schemeClr val="tx2"/>
                </a:solidFill>
              </a:rPr>
              <a:t>forums</a:t>
            </a:r>
            <a:r>
              <a:rPr lang="en-GB" i="1"/>
              <a:t>, </a:t>
            </a:r>
            <a:r>
              <a:rPr lang="en-GB" i="1">
                <a:solidFill>
                  <a:schemeClr val="tx2"/>
                </a:solidFill>
              </a:rPr>
              <a:t>discussion</a:t>
            </a:r>
            <a:r>
              <a:rPr lang="en-GB" i="1"/>
              <a:t> and </a:t>
            </a:r>
            <a:r>
              <a:rPr lang="en-GB" i="1">
                <a:solidFill>
                  <a:schemeClr val="tx2"/>
                </a:solidFill>
              </a:rPr>
              <a:t>engaging activities.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E13B87-5E3C-482D-7B92-BCDF46C53581}"/>
              </a:ext>
            </a:extLst>
          </p:cNvPr>
          <p:cNvSpPr txBox="1"/>
          <p:nvPr/>
        </p:nvSpPr>
        <p:spPr>
          <a:xfrm>
            <a:off x="5701657" y="4177691"/>
            <a:ext cx="2412972" cy="247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Support &amp;</a:t>
            </a:r>
          </a:p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Community</a:t>
            </a:r>
          </a:p>
          <a:p>
            <a:pPr algn="ctr"/>
            <a:endParaRPr lang="en-GB" sz="700" i="1">
              <a:solidFill>
                <a:sysClr val="windowText" lastClr="00000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GB" i="1">
                <a:solidFill>
                  <a:sysClr val="windowText" lastClr="000000"/>
                </a:solidFill>
              </a:rPr>
              <a:t>Young people desired </a:t>
            </a:r>
            <a:r>
              <a:rPr lang="en-GB" i="1">
                <a:solidFill>
                  <a:schemeClr val="tx2"/>
                </a:solidFill>
              </a:rPr>
              <a:t>positive reinforcement </a:t>
            </a:r>
            <a:r>
              <a:rPr lang="en-GB" i="1">
                <a:solidFill>
                  <a:sysClr val="windowText" lastClr="000000"/>
                </a:solidFill>
              </a:rPr>
              <a:t>from leaders and strong </a:t>
            </a:r>
            <a:r>
              <a:rPr lang="en-GB" i="1">
                <a:solidFill>
                  <a:schemeClr val="tx2"/>
                </a:solidFill>
              </a:rPr>
              <a:t>peer support</a:t>
            </a:r>
            <a:r>
              <a:rPr lang="en-GB" i="1">
                <a:solidFill>
                  <a:sysClr val="windowText" lastClr="000000"/>
                </a:solidFill>
              </a:rPr>
              <a:t>. They also wanted more engagement with </a:t>
            </a:r>
            <a:r>
              <a:rPr lang="en-GB" i="1">
                <a:solidFill>
                  <a:schemeClr val="tx2"/>
                </a:solidFill>
              </a:rPr>
              <a:t>local communities </a:t>
            </a:r>
            <a:r>
              <a:rPr lang="en-GB" i="1">
                <a:solidFill>
                  <a:sysClr val="windowText" lastClr="000000"/>
                </a:solidFill>
              </a:rPr>
              <a:t>to enact change.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9580B0-259E-F425-EF52-4CC0B578390F}"/>
              </a:ext>
            </a:extLst>
          </p:cNvPr>
          <p:cNvSpPr/>
          <p:nvPr/>
        </p:nvSpPr>
        <p:spPr>
          <a:xfrm>
            <a:off x="8114629" y="2761989"/>
            <a:ext cx="2859201" cy="2859201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C2FF64-F818-6EC0-3BE6-FD6646DBA49D}"/>
              </a:ext>
            </a:extLst>
          </p:cNvPr>
          <p:cNvSpPr txBox="1"/>
          <p:nvPr/>
        </p:nvSpPr>
        <p:spPr>
          <a:xfrm>
            <a:off x="8341430" y="2991730"/>
            <a:ext cx="2426129" cy="24910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Trusted leaders </a:t>
            </a:r>
          </a:p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&amp; role models</a:t>
            </a:r>
          </a:p>
          <a:p>
            <a:pPr algn="ctr"/>
            <a:endParaRPr lang="en-GB" sz="800" b="1">
              <a:solidFill>
                <a:sysClr val="windowText" lastClr="00000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i="1"/>
              <a:t>Scouts could best empower them to deliver change through </a:t>
            </a:r>
            <a:r>
              <a:rPr lang="en-US" i="1">
                <a:solidFill>
                  <a:schemeClr val="tx2"/>
                </a:solidFill>
              </a:rPr>
              <a:t>strong leaders</a:t>
            </a:r>
            <a:r>
              <a:rPr lang="en-US" i="1"/>
              <a:t>. They desired role models who </a:t>
            </a:r>
            <a:r>
              <a:rPr lang="en-US" i="1">
                <a:solidFill>
                  <a:schemeClr val="tx2"/>
                </a:solidFill>
              </a:rPr>
              <a:t>lead by example</a:t>
            </a:r>
            <a:r>
              <a:rPr lang="en-US" i="1"/>
              <a:t>, </a:t>
            </a:r>
            <a:r>
              <a:rPr lang="en-US" i="1">
                <a:solidFill>
                  <a:schemeClr val="tx2"/>
                </a:solidFill>
              </a:rPr>
              <a:t>mentorship</a:t>
            </a:r>
            <a:r>
              <a:rPr lang="en-US" i="1"/>
              <a:t> opportunities and </a:t>
            </a:r>
            <a:r>
              <a:rPr lang="en-US" i="1">
                <a:solidFill>
                  <a:schemeClr val="tx2"/>
                </a:solidFill>
              </a:rPr>
              <a:t>accessibility</a:t>
            </a:r>
            <a:r>
              <a:rPr lang="en-US" i="1"/>
              <a:t>. </a:t>
            </a:r>
            <a:endParaRPr lang="en-GB" i="1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81EDEE0-B493-58E3-14FF-D16E50338D74}"/>
              </a:ext>
            </a:extLst>
          </p:cNvPr>
          <p:cNvSpPr/>
          <p:nvPr/>
        </p:nvSpPr>
        <p:spPr>
          <a:xfrm>
            <a:off x="862011" y="191942"/>
            <a:ext cx="2473783" cy="2473783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ysClr val="windowText" lastClr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A2BA13-02AE-3046-C2C5-FEE6C226DC4D}"/>
              </a:ext>
            </a:extLst>
          </p:cNvPr>
          <p:cNvSpPr txBox="1"/>
          <p:nvPr/>
        </p:nvSpPr>
        <p:spPr>
          <a:xfrm>
            <a:off x="1039688" y="614420"/>
            <a:ext cx="2106628" cy="1926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Feedback &amp; action</a:t>
            </a:r>
          </a:p>
          <a:p>
            <a:pPr algn="ctr"/>
            <a:endParaRPr lang="en-GB" sz="400" b="1">
              <a:solidFill>
                <a:sysClr val="windowText" lastClr="00000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i="1"/>
              <a:t>Young people wanted to </a:t>
            </a:r>
            <a:r>
              <a:rPr lang="en-US" i="1">
                <a:solidFill>
                  <a:schemeClr val="tx2"/>
                </a:solidFill>
              </a:rPr>
              <a:t>see change </a:t>
            </a:r>
            <a:r>
              <a:rPr lang="en-US" i="1"/>
              <a:t>from their input; they asked for </a:t>
            </a:r>
            <a:r>
              <a:rPr lang="en-US" i="1">
                <a:solidFill>
                  <a:schemeClr val="tx2"/>
                </a:solidFill>
              </a:rPr>
              <a:t>regular</a:t>
            </a:r>
            <a:r>
              <a:rPr lang="en-US" i="1"/>
              <a:t> </a:t>
            </a:r>
            <a:r>
              <a:rPr lang="en-US" i="1">
                <a:solidFill>
                  <a:schemeClr val="tx2"/>
                </a:solidFill>
              </a:rPr>
              <a:t>feedback loops</a:t>
            </a:r>
            <a:r>
              <a:rPr lang="en-US" i="1"/>
              <a:t>, </a:t>
            </a:r>
            <a:r>
              <a:rPr lang="en-US" i="1">
                <a:solidFill>
                  <a:schemeClr val="tx2"/>
                </a:solidFill>
              </a:rPr>
              <a:t>transparency</a:t>
            </a:r>
            <a:r>
              <a:rPr lang="en-US" i="1"/>
              <a:t> and </a:t>
            </a:r>
            <a:r>
              <a:rPr lang="en-US" i="1">
                <a:solidFill>
                  <a:schemeClr val="tx2"/>
                </a:solidFill>
              </a:rPr>
              <a:t>accountability</a:t>
            </a:r>
            <a:r>
              <a:rPr lang="en-US" i="1"/>
              <a:t>. </a:t>
            </a:r>
            <a:endParaRPr lang="en-GB" i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3D11BE-D01D-1D8B-4C9E-D30D7E4CE2D4}"/>
              </a:ext>
            </a:extLst>
          </p:cNvPr>
          <p:cNvGrpSpPr/>
          <p:nvPr/>
        </p:nvGrpSpPr>
        <p:grpSpPr>
          <a:xfrm>
            <a:off x="7764104" y="323164"/>
            <a:ext cx="2346460" cy="2342561"/>
            <a:chOff x="6296892" y="1226269"/>
            <a:chExt cx="2346460" cy="234256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DB46FD-CD96-02D7-33F1-BD7B4926C23A}"/>
                </a:ext>
              </a:extLst>
            </p:cNvPr>
            <p:cNvSpPr/>
            <p:nvPr/>
          </p:nvSpPr>
          <p:spPr>
            <a:xfrm>
              <a:off x="6300791" y="1226269"/>
              <a:ext cx="2342561" cy="2342561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i="1">
                <a:solidFill>
                  <a:schemeClr val="tx2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215362-2237-A4E7-0963-A64820B9FBA9}"/>
                </a:ext>
              </a:extLst>
            </p:cNvPr>
            <p:cNvSpPr txBox="1"/>
            <p:nvPr/>
          </p:nvSpPr>
          <p:spPr>
            <a:xfrm>
              <a:off x="6296892" y="1402999"/>
              <a:ext cx="2313803" cy="1978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</a:rPr>
                <a:t>Skill </a:t>
              </a:r>
            </a:p>
            <a:p>
              <a:pPr algn="ctr"/>
              <a:r>
                <a:rPr lang="en-GB" sz="1600" b="1">
                  <a:solidFill>
                    <a:sysClr val="windowText" lastClr="000000"/>
                  </a:solidFill>
                </a:rPr>
                <a:t>development</a:t>
              </a:r>
            </a:p>
            <a:p>
              <a:pPr algn="ctr"/>
              <a:endParaRPr lang="en-GB" sz="800" b="1">
                <a:solidFill>
                  <a:sysClr val="windowText" lastClr="000000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lang="en-US" i="1"/>
                <a:t>Desire for more opportunity to develop </a:t>
              </a:r>
              <a:r>
                <a:rPr lang="en-US" i="1">
                  <a:solidFill>
                    <a:schemeClr val="tx2"/>
                  </a:solidFill>
                </a:rPr>
                <a:t>skills</a:t>
              </a:r>
              <a:r>
                <a:rPr lang="en-US" i="1"/>
                <a:t> such as </a:t>
              </a:r>
              <a:r>
                <a:rPr lang="en-US" i="1">
                  <a:solidFill>
                    <a:schemeClr val="tx2"/>
                  </a:solidFill>
                </a:rPr>
                <a:t>public speaking </a:t>
              </a:r>
              <a:r>
                <a:rPr lang="en-US" i="1"/>
                <a:t>and </a:t>
              </a:r>
              <a:r>
                <a:rPr lang="en-US" i="1">
                  <a:solidFill>
                    <a:schemeClr val="tx2"/>
                  </a:solidFill>
                </a:rPr>
                <a:t>social</a:t>
              </a:r>
              <a:r>
                <a:rPr lang="en-US" i="1"/>
                <a:t> skills, with </a:t>
              </a:r>
              <a:r>
                <a:rPr lang="en-US" i="1">
                  <a:solidFill>
                    <a:schemeClr val="tx2"/>
                  </a:solidFill>
                </a:rPr>
                <a:t>external recognition. </a:t>
              </a:r>
              <a:endParaRPr lang="en-GB" i="1">
                <a:solidFill>
                  <a:schemeClr val="tx2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AA332C-8F03-4971-A89D-F2CE2450AF2D}"/>
              </a:ext>
            </a:extLst>
          </p:cNvPr>
          <p:cNvGrpSpPr/>
          <p:nvPr/>
        </p:nvGrpSpPr>
        <p:grpSpPr>
          <a:xfrm>
            <a:off x="6476949" y="2165462"/>
            <a:ext cx="1709929" cy="1690907"/>
            <a:chOff x="8543289" y="606425"/>
            <a:chExt cx="1709929" cy="169090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4A4466-7C7E-9E50-172F-57E002940621}"/>
                </a:ext>
              </a:extLst>
            </p:cNvPr>
            <p:cNvSpPr/>
            <p:nvPr/>
          </p:nvSpPr>
          <p:spPr>
            <a:xfrm>
              <a:off x="8543289" y="606425"/>
              <a:ext cx="1690907" cy="1690907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9C2C7B-7D33-4758-F7F8-E149F48C08C0}"/>
                </a:ext>
              </a:extLst>
            </p:cNvPr>
            <p:cNvSpPr txBox="1"/>
            <p:nvPr/>
          </p:nvSpPr>
          <p:spPr>
            <a:xfrm>
              <a:off x="8551320" y="866403"/>
              <a:ext cx="1701898" cy="1338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solidFill>
                    <a:sysClr val="windowText" lastClr="000000"/>
                  </a:solidFill>
                </a:rPr>
                <a:t>Other </a:t>
              </a:r>
            </a:p>
            <a:p>
              <a:pPr algn="ctr"/>
              <a:r>
                <a:rPr lang="en-GB">
                  <a:solidFill>
                    <a:sysClr val="windowText" lastClr="000000"/>
                  </a:solidFill>
                </a:rPr>
                <a:t>suggestions included anonymity, wider engagement and inclusivity.</a:t>
              </a:r>
              <a:endParaRPr lang="en-GB" i="1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1CACAB-943D-4F22-39A0-614A939F90CE}"/>
              </a:ext>
            </a:extLst>
          </p:cNvPr>
          <p:cNvSpPr txBox="1"/>
          <p:nvPr/>
        </p:nvSpPr>
        <p:spPr>
          <a:xfrm>
            <a:off x="3143928" y="1702282"/>
            <a:ext cx="2969250" cy="3203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GB" b="1">
              <a:solidFill>
                <a:sysClr val="windowText" lastClr="000000"/>
              </a:solidFill>
            </a:endParaRPr>
          </a:p>
          <a:p>
            <a:pPr algn="ctr"/>
            <a:r>
              <a:rPr lang="en-GB" sz="1800" b="1">
                <a:solidFill>
                  <a:sysClr val="windowText" lastClr="000000"/>
                </a:solidFill>
              </a:rPr>
              <a:t>Safe spaces</a:t>
            </a:r>
          </a:p>
          <a:p>
            <a:pPr algn="ctr"/>
            <a:endParaRPr lang="en-GB" sz="500" b="1">
              <a:solidFill>
                <a:sysClr val="windowText" lastClr="000000"/>
              </a:solidFill>
            </a:endParaRPr>
          </a:p>
          <a:p>
            <a:pPr algn="ctr">
              <a:lnSpc>
                <a:spcPts val="2200"/>
              </a:lnSpc>
            </a:pPr>
            <a:r>
              <a:rPr lang="en-US" i="1"/>
              <a:t>Young people felt strongly about </a:t>
            </a:r>
            <a:r>
              <a:rPr lang="en-US" i="1">
                <a:solidFill>
                  <a:schemeClr val="tx2"/>
                </a:solidFill>
              </a:rPr>
              <a:t>psychological safety</a:t>
            </a:r>
            <a:r>
              <a:rPr lang="en-US" i="1"/>
              <a:t>; the need for </a:t>
            </a:r>
            <a:r>
              <a:rPr lang="en-US" i="1">
                <a:solidFill>
                  <a:schemeClr val="tx2"/>
                </a:solidFill>
              </a:rPr>
              <a:t>judgement-free</a:t>
            </a:r>
            <a:r>
              <a:rPr lang="en-US" i="1"/>
              <a:t>, </a:t>
            </a:r>
            <a:r>
              <a:rPr lang="en-US" i="1">
                <a:solidFill>
                  <a:schemeClr val="tx2"/>
                </a:solidFill>
              </a:rPr>
              <a:t>welcoming</a:t>
            </a:r>
            <a:r>
              <a:rPr lang="en-US" i="1"/>
              <a:t> and </a:t>
            </a:r>
            <a:r>
              <a:rPr lang="en-US" i="1">
                <a:solidFill>
                  <a:schemeClr val="tx2"/>
                </a:solidFill>
              </a:rPr>
              <a:t>safe spaces</a:t>
            </a:r>
            <a:r>
              <a:rPr lang="en-US" i="1"/>
              <a:t>. Many particularly referenced using </a:t>
            </a:r>
            <a:r>
              <a:rPr lang="en-US" i="1">
                <a:solidFill>
                  <a:schemeClr val="tx2"/>
                </a:solidFill>
              </a:rPr>
              <a:t>smaller groups </a:t>
            </a:r>
            <a:r>
              <a:rPr lang="en-US" i="1"/>
              <a:t>to discuss, ability to share thoughts </a:t>
            </a:r>
            <a:r>
              <a:rPr lang="en-US" i="1">
                <a:solidFill>
                  <a:schemeClr val="tx2"/>
                </a:solidFill>
              </a:rPr>
              <a:t>anonymously</a:t>
            </a:r>
            <a:r>
              <a:rPr lang="en-US" i="1"/>
              <a:t>, </a:t>
            </a:r>
            <a:r>
              <a:rPr lang="en-US" i="1">
                <a:solidFill>
                  <a:schemeClr val="tx2"/>
                </a:solidFill>
              </a:rPr>
              <a:t>inclusivity</a:t>
            </a:r>
            <a:r>
              <a:rPr lang="en-US" i="1"/>
              <a:t> and </a:t>
            </a:r>
            <a:r>
              <a:rPr lang="en-US" i="1">
                <a:solidFill>
                  <a:srgbClr val="000000"/>
                </a:solidFill>
              </a:rPr>
              <a:t> </a:t>
            </a:r>
            <a:r>
              <a:rPr lang="en-US" i="1">
                <a:solidFill>
                  <a:schemeClr val="tx2"/>
                </a:solidFill>
              </a:rPr>
              <a:t>mutual respect</a:t>
            </a:r>
            <a:r>
              <a:rPr lang="en-US" i="1"/>
              <a:t>.   </a:t>
            </a:r>
            <a:endParaRPr lang="en-US" b="1" i="1"/>
          </a:p>
          <a:p>
            <a:pPr algn="ctr"/>
            <a:endParaRPr lang="en-GB" b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0E476-7A78-1331-0547-66175B1C3B4C}"/>
              </a:ext>
            </a:extLst>
          </p:cNvPr>
          <p:cNvSpPr txBox="1"/>
          <p:nvPr/>
        </p:nvSpPr>
        <p:spPr>
          <a:xfrm>
            <a:off x="10244313" y="1541617"/>
            <a:ext cx="1744095" cy="162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Visibility &amp; promotion</a:t>
            </a:r>
          </a:p>
          <a:p>
            <a:pPr algn="ctr"/>
            <a:endParaRPr lang="en-GB" sz="400" b="1">
              <a:solidFill>
                <a:sysClr val="windowText" lastClr="00000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en-GB" i="1"/>
              <a:t>Felt they needed </a:t>
            </a:r>
            <a:r>
              <a:rPr lang="en-GB" i="1">
                <a:solidFill>
                  <a:schemeClr val="tx2"/>
                </a:solidFill>
              </a:rPr>
              <a:t>more awareness </a:t>
            </a:r>
            <a:r>
              <a:rPr lang="en-GB" i="1"/>
              <a:t>of opportunities available. </a:t>
            </a:r>
          </a:p>
        </p:txBody>
      </p:sp>
    </p:spTree>
    <p:extLst>
      <p:ext uri="{BB962C8B-B14F-4D97-AF65-F5344CB8AC3E}">
        <p14:creationId xmlns:p14="http://schemas.microsoft.com/office/powerpoint/2010/main" val="172819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A7BA11-9E14-F20C-B93E-236C69D7E799}"/>
              </a:ext>
            </a:extLst>
          </p:cNvPr>
          <p:cNvSpPr/>
          <p:nvPr/>
        </p:nvSpPr>
        <p:spPr>
          <a:xfrm>
            <a:off x="112999" y="121661"/>
            <a:ext cx="11930074" cy="6586937"/>
          </a:xfrm>
          <a:custGeom>
            <a:avLst/>
            <a:gdLst>
              <a:gd name="f0" fmla="val w"/>
              <a:gd name="f1" fmla="val h"/>
              <a:gd name="f2" fmla="val 0"/>
              <a:gd name="f3" fmla="val 19673570"/>
              <a:gd name="f4" fmla="val 10890250"/>
              <a:gd name="f5" fmla="val 19673568"/>
              <a:gd name="f6" fmla="val 10889720"/>
              <a:gd name="f7" fmla="*/ f0 1 19673570"/>
              <a:gd name="f8" fmla="*/ f1 1 10890250"/>
              <a:gd name="f9" fmla="+- f4 0 f2"/>
              <a:gd name="f10" fmla="+- f3 0 f2"/>
              <a:gd name="f11" fmla="*/ f10 1 19673570"/>
              <a:gd name="f12" fmla="*/ f9 1 1089025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19673570" h="1089025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FFB4E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2D7832E-5AD2-0B3B-6BC4-1D6662C8E15D}"/>
              </a:ext>
            </a:extLst>
          </p:cNvPr>
          <p:cNvSpPr/>
          <p:nvPr/>
        </p:nvSpPr>
        <p:spPr>
          <a:xfrm>
            <a:off x="2586865" y="5495260"/>
            <a:ext cx="1231436" cy="1231436"/>
          </a:xfrm>
          <a:custGeom>
            <a:avLst/>
            <a:gdLst>
              <a:gd name="f0" fmla="val w"/>
              <a:gd name="f1" fmla="val h"/>
              <a:gd name="f2" fmla="val 0"/>
              <a:gd name="f3" fmla="val 2030729"/>
              <a:gd name="f4" fmla="val 2030294"/>
              <a:gd name="f5" fmla="*/ f0 1 2030729"/>
              <a:gd name="f6" fmla="*/ f1 1 2030729"/>
              <a:gd name="f7" fmla="+- f3 0 f2"/>
              <a:gd name="f8" fmla="*/ f7 1 2030729"/>
              <a:gd name="f9" fmla="*/ f2 1 f8"/>
              <a:gd name="f10" fmla="*/ f3 1 f8"/>
              <a:gd name="f11" fmla="*/ f9 f5 1"/>
              <a:gd name="f12" fmla="*/ f10 f5 1"/>
              <a:gd name="f13" fmla="*/ f10 f6 1"/>
              <a:gd name="f14" fmla="*/ f9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" t="f14" r="f12" b="f13"/>
            <a:pathLst>
              <a:path w="2030729" h="2030729">
                <a:moveTo>
                  <a:pt x="f4" y="f2"/>
                </a:moveTo>
                <a:lnTo>
                  <a:pt x="f2" y="f2"/>
                </a:lnTo>
                <a:lnTo>
                  <a:pt x="f4" y="f4"/>
                </a:lnTo>
                <a:lnTo>
                  <a:pt x="f4" y="f2"/>
                </a:lnTo>
                <a:close/>
              </a:path>
            </a:pathLst>
          </a:custGeom>
          <a:solidFill>
            <a:srgbClr val="FFE62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BF1EA7F-AF66-5960-F822-159C6A766B98}"/>
              </a:ext>
            </a:extLst>
          </p:cNvPr>
          <p:cNvSpPr/>
          <p:nvPr/>
        </p:nvSpPr>
        <p:spPr>
          <a:xfrm>
            <a:off x="2589759" y="5499355"/>
            <a:ext cx="2462488" cy="1232979"/>
          </a:xfrm>
          <a:custGeom>
            <a:avLst/>
            <a:gdLst>
              <a:gd name="f0" fmla="val w"/>
              <a:gd name="f1" fmla="val h"/>
              <a:gd name="f2" fmla="val 0"/>
              <a:gd name="f3" fmla="val 4060825"/>
              <a:gd name="f4" fmla="val 2033270"/>
              <a:gd name="f5" fmla="val 2030298"/>
              <a:gd name="f6" fmla="val 2033168"/>
              <a:gd name="f7" fmla="val 2870"/>
              <a:gd name="f8" fmla="val 4060596"/>
              <a:gd name="f9" fmla="*/ f0 1 4060825"/>
              <a:gd name="f10" fmla="*/ f1 1 2033270"/>
              <a:gd name="f11" fmla="+- f4 0 f2"/>
              <a:gd name="f12" fmla="+- f3 0 f2"/>
              <a:gd name="f13" fmla="*/ f12 1 4060825"/>
              <a:gd name="f14" fmla="*/ f11 1 2033270"/>
              <a:gd name="f15" fmla="*/ f2 1 f13"/>
              <a:gd name="f16" fmla="*/ f3 1 f13"/>
              <a:gd name="f17" fmla="*/ f2 1 f14"/>
              <a:gd name="f18" fmla="*/ f4 1 f14"/>
              <a:gd name="f19" fmla="*/ f15 f9 1"/>
              <a:gd name="f20" fmla="*/ f16 f9 1"/>
              <a:gd name="f21" fmla="*/ f18 f10 1"/>
              <a:gd name="f22" fmla="*/ f17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4060825" h="2033270">
                <a:moveTo>
                  <a:pt x="f5" y="f6"/>
                </a:moveTo>
                <a:lnTo>
                  <a:pt x="f2" y="f7"/>
                </a:lnTo>
                <a:lnTo>
                  <a:pt x="f2" y="f6"/>
                </a:lnTo>
                <a:lnTo>
                  <a:pt x="f5" y="f6"/>
                </a:lnTo>
                <a:close/>
              </a:path>
              <a:path w="4060825" h="2033270">
                <a:moveTo>
                  <a:pt x="f8" y="f2"/>
                </a:moveTo>
                <a:lnTo>
                  <a:pt x="f5" y="f2"/>
                </a:lnTo>
                <a:lnTo>
                  <a:pt x="f5" y="f5"/>
                </a:lnTo>
                <a:lnTo>
                  <a:pt x="f8" y="f5"/>
                </a:lnTo>
                <a:lnTo>
                  <a:pt x="f8" y="f2"/>
                </a:lnTo>
                <a:close/>
              </a:path>
            </a:pathLst>
          </a:custGeom>
          <a:solidFill>
            <a:srgbClr val="7413D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BE6439BE-717B-0738-8726-CE54462410C8}"/>
              </a:ext>
            </a:extLst>
          </p:cNvPr>
          <p:cNvSpPr/>
          <p:nvPr/>
        </p:nvSpPr>
        <p:spPr>
          <a:xfrm>
            <a:off x="3820934" y="5499355"/>
            <a:ext cx="1231436" cy="1231436"/>
          </a:xfrm>
          <a:custGeom>
            <a:avLst/>
            <a:gdLst>
              <a:gd name="f0" fmla="val w"/>
              <a:gd name="f1" fmla="val h"/>
              <a:gd name="f2" fmla="val 0"/>
              <a:gd name="f3" fmla="val 2030729"/>
              <a:gd name="f4" fmla="val 1015152"/>
              <a:gd name="f5" fmla="val 967364"/>
              <a:gd name="f6" fmla="val 1104"/>
              <a:gd name="f7" fmla="val 920145"/>
              <a:gd name="f8" fmla="val 4387"/>
              <a:gd name="f9" fmla="val 873543"/>
              <a:gd name="f10" fmla="val 9798"/>
              <a:gd name="f11" fmla="val 827607"/>
              <a:gd name="f12" fmla="val 17288"/>
              <a:gd name="f13" fmla="val 782387"/>
              <a:gd name="f14" fmla="val 26810"/>
              <a:gd name="f15" fmla="val 737930"/>
              <a:gd name="f16" fmla="val 38315"/>
              <a:gd name="f17" fmla="val 694285"/>
              <a:gd name="f18" fmla="val 51753"/>
              <a:gd name="f19" fmla="val 651502"/>
              <a:gd name="f20" fmla="val 67075"/>
              <a:gd name="f21" fmla="val 609628"/>
              <a:gd name="f22" fmla="val 84234"/>
              <a:gd name="f23" fmla="val 568714"/>
              <a:gd name="f24" fmla="val 103181"/>
              <a:gd name="f25" fmla="val 528806"/>
              <a:gd name="f26" fmla="val 123866"/>
              <a:gd name="f27" fmla="val 489955"/>
              <a:gd name="f28" fmla="val 146241"/>
              <a:gd name="f29" fmla="val 452209"/>
              <a:gd name="f30" fmla="val 170257"/>
              <a:gd name="f31" fmla="val 415616"/>
              <a:gd name="f32" fmla="val 195865"/>
              <a:gd name="f33" fmla="val 380226"/>
              <a:gd name="f34" fmla="val 223017"/>
              <a:gd name="f35" fmla="val 346087"/>
              <a:gd name="f36" fmla="val 251664"/>
              <a:gd name="f37" fmla="val 313248"/>
              <a:gd name="f38" fmla="val 281757"/>
              <a:gd name="f39" fmla="val 1062940"/>
              <a:gd name="f40" fmla="val 1110159"/>
              <a:gd name="f41" fmla="val 1156760"/>
              <a:gd name="f42" fmla="val 1202696"/>
              <a:gd name="f43" fmla="val 1247916"/>
              <a:gd name="f44" fmla="val 1292373"/>
              <a:gd name="f45" fmla="val 1336017"/>
              <a:gd name="f46" fmla="val 1378800"/>
              <a:gd name="f47" fmla="val 1420674"/>
              <a:gd name="f48" fmla="val 1461588"/>
              <a:gd name="f49" fmla="val 1501495"/>
              <a:gd name="f50" fmla="val 1540346"/>
              <a:gd name="f51" fmla="val 1578092"/>
              <a:gd name="f52" fmla="val 1614684"/>
              <a:gd name="f53" fmla="val 1650074"/>
              <a:gd name="f54" fmla="val 1684212"/>
              <a:gd name="f55" fmla="val 1717051"/>
              <a:gd name="f56" fmla="val 1748541"/>
              <a:gd name="f57" fmla="val 1778634"/>
              <a:gd name="f58" fmla="val 1807280"/>
              <a:gd name="f59" fmla="val 1834432"/>
              <a:gd name="f60" fmla="val 1860040"/>
              <a:gd name="f61" fmla="val 1884055"/>
              <a:gd name="f62" fmla="val 1906430"/>
              <a:gd name="f63" fmla="val 1927115"/>
              <a:gd name="f64" fmla="val 1946060"/>
              <a:gd name="f65" fmla="val 1963219"/>
              <a:gd name="f66" fmla="val 1978542"/>
              <a:gd name="f67" fmla="val 1991979"/>
              <a:gd name="f68" fmla="val 2003483"/>
              <a:gd name="f69" fmla="val 2013005"/>
              <a:gd name="f70" fmla="val 2020496"/>
              <a:gd name="f71" fmla="val 2025907"/>
              <a:gd name="f72" fmla="val 2029189"/>
              <a:gd name="f73" fmla="val 2030294"/>
              <a:gd name="f74" fmla="val 1062939"/>
              <a:gd name="f75" fmla="val 1110157"/>
              <a:gd name="f76" fmla="val 1156758"/>
              <a:gd name="f77" fmla="val 1202693"/>
              <a:gd name="f78" fmla="val 1247913"/>
              <a:gd name="f79" fmla="val 1292369"/>
              <a:gd name="f80" fmla="val 1336013"/>
              <a:gd name="f81" fmla="val 1378796"/>
              <a:gd name="f82" fmla="val 1420669"/>
              <a:gd name="f83" fmla="val 1461583"/>
              <a:gd name="f84" fmla="val 1501490"/>
              <a:gd name="f85" fmla="val 1540341"/>
              <a:gd name="f86" fmla="val 1578087"/>
              <a:gd name="f87" fmla="val 1614679"/>
              <a:gd name="f88" fmla="val 1650069"/>
              <a:gd name="f89" fmla="val 1684208"/>
              <a:gd name="f90" fmla="val 1717047"/>
              <a:gd name="f91" fmla="val 1748537"/>
              <a:gd name="f92" fmla="val 1778630"/>
              <a:gd name="f93" fmla="val 1807277"/>
              <a:gd name="f94" fmla="val 1834429"/>
              <a:gd name="f95" fmla="val 1860037"/>
              <a:gd name="f96" fmla="val 1884053"/>
              <a:gd name="f97" fmla="val 1906428"/>
              <a:gd name="f98" fmla="val 1927113"/>
              <a:gd name="f99" fmla="val 1946059"/>
              <a:gd name="f100" fmla="val 1963218"/>
              <a:gd name="f101" fmla="val 1978541"/>
              <a:gd name="f102" fmla="val 2025906"/>
              <a:gd name="f103" fmla="*/ f0 1 2030729"/>
              <a:gd name="f104" fmla="*/ f1 1 2030729"/>
              <a:gd name="f105" fmla="+- f3 0 f2"/>
              <a:gd name="f106" fmla="*/ f105 1 2030729"/>
              <a:gd name="f107" fmla="*/ f2 1 f106"/>
              <a:gd name="f108" fmla="*/ f3 1 f106"/>
              <a:gd name="f109" fmla="*/ f107 f103 1"/>
              <a:gd name="f110" fmla="*/ f108 f103 1"/>
              <a:gd name="f111" fmla="*/ f108 f104 1"/>
              <a:gd name="f112" fmla="*/ f107 f10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9" t="f112" r="f110" b="f111"/>
            <a:pathLst>
              <a:path w="2030729" h="2030729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8" y="f37"/>
                </a:lnTo>
                <a:lnTo>
                  <a:pt x="f36" y="f35"/>
                </a:lnTo>
                <a:lnTo>
                  <a:pt x="f34" y="f33"/>
                </a:lnTo>
                <a:lnTo>
                  <a:pt x="f32" y="f31"/>
                </a:lnTo>
                <a:lnTo>
                  <a:pt x="f30" y="f29"/>
                </a:lnTo>
                <a:lnTo>
                  <a:pt x="f28" y="f27"/>
                </a:lnTo>
                <a:lnTo>
                  <a:pt x="f26" y="f25"/>
                </a:lnTo>
                <a:lnTo>
                  <a:pt x="f24" y="f23"/>
                </a:lnTo>
                <a:lnTo>
                  <a:pt x="f22" y="f21"/>
                </a:lnTo>
                <a:lnTo>
                  <a:pt x="f20" y="f19"/>
                </a:lnTo>
                <a:lnTo>
                  <a:pt x="f18" y="f17"/>
                </a:lnTo>
                <a:lnTo>
                  <a:pt x="f16" y="f15"/>
                </a:lnTo>
                <a:lnTo>
                  <a:pt x="f14" y="f13"/>
                </a:lnTo>
                <a:lnTo>
                  <a:pt x="f12" y="f11"/>
                </a:lnTo>
                <a:lnTo>
                  <a:pt x="f10" y="f9"/>
                </a:lnTo>
                <a:lnTo>
                  <a:pt x="f8" y="f7"/>
                </a:lnTo>
                <a:lnTo>
                  <a:pt x="f6" y="f5"/>
                </a:lnTo>
                <a:lnTo>
                  <a:pt x="f2" y="f4"/>
                </a:lnTo>
                <a:lnTo>
                  <a:pt x="f6" y="f39"/>
                </a:lnTo>
                <a:lnTo>
                  <a:pt x="f8" y="f40"/>
                </a:lnTo>
                <a:lnTo>
                  <a:pt x="f10" y="f41"/>
                </a:lnTo>
                <a:lnTo>
                  <a:pt x="f12" y="f42"/>
                </a:lnTo>
                <a:lnTo>
                  <a:pt x="f14" y="f43"/>
                </a:lnTo>
                <a:lnTo>
                  <a:pt x="f16" y="f44"/>
                </a:lnTo>
                <a:lnTo>
                  <a:pt x="f18" y="f45"/>
                </a:lnTo>
                <a:lnTo>
                  <a:pt x="f20" y="f46"/>
                </a:lnTo>
                <a:lnTo>
                  <a:pt x="f22" y="f47"/>
                </a:lnTo>
                <a:lnTo>
                  <a:pt x="f24" y="f48"/>
                </a:lnTo>
                <a:lnTo>
                  <a:pt x="f26" y="f49"/>
                </a:lnTo>
                <a:lnTo>
                  <a:pt x="f28" y="f50"/>
                </a:lnTo>
                <a:lnTo>
                  <a:pt x="f30" y="f51"/>
                </a:lnTo>
                <a:lnTo>
                  <a:pt x="f32" y="f52"/>
                </a:lnTo>
                <a:lnTo>
                  <a:pt x="f34" y="f53"/>
                </a:lnTo>
                <a:lnTo>
                  <a:pt x="f36" y="f54"/>
                </a:lnTo>
                <a:lnTo>
                  <a:pt x="f38" y="f55"/>
                </a:lnTo>
                <a:lnTo>
                  <a:pt x="f37" y="f56"/>
                </a:lnTo>
                <a:lnTo>
                  <a:pt x="f35" y="f57"/>
                </a:lnTo>
                <a:lnTo>
                  <a:pt x="f33" y="f58"/>
                </a:lnTo>
                <a:lnTo>
                  <a:pt x="f31" y="f59"/>
                </a:lnTo>
                <a:lnTo>
                  <a:pt x="f29" y="f60"/>
                </a:lnTo>
                <a:lnTo>
                  <a:pt x="f27" y="f61"/>
                </a:lnTo>
                <a:lnTo>
                  <a:pt x="f25" y="f62"/>
                </a:lnTo>
                <a:lnTo>
                  <a:pt x="f23" y="f63"/>
                </a:lnTo>
                <a:lnTo>
                  <a:pt x="f21" y="f64"/>
                </a:lnTo>
                <a:lnTo>
                  <a:pt x="f19" y="f65"/>
                </a:lnTo>
                <a:lnTo>
                  <a:pt x="f17" y="f66"/>
                </a:lnTo>
                <a:lnTo>
                  <a:pt x="f15" y="f67"/>
                </a:lnTo>
                <a:lnTo>
                  <a:pt x="f13" y="f68"/>
                </a:lnTo>
                <a:lnTo>
                  <a:pt x="f11" y="f69"/>
                </a:lnTo>
                <a:lnTo>
                  <a:pt x="f9" y="f70"/>
                </a:lnTo>
                <a:lnTo>
                  <a:pt x="f7" y="f71"/>
                </a:lnTo>
                <a:lnTo>
                  <a:pt x="f5" y="f72"/>
                </a:lnTo>
                <a:lnTo>
                  <a:pt x="f4" y="f73"/>
                </a:lnTo>
                <a:lnTo>
                  <a:pt x="f74" y="f72"/>
                </a:lnTo>
                <a:lnTo>
                  <a:pt x="f75" y="f71"/>
                </a:lnTo>
                <a:lnTo>
                  <a:pt x="f76" y="f70"/>
                </a:lnTo>
                <a:lnTo>
                  <a:pt x="f77" y="f69"/>
                </a:lnTo>
                <a:lnTo>
                  <a:pt x="f78" y="f68"/>
                </a:lnTo>
                <a:lnTo>
                  <a:pt x="f79" y="f67"/>
                </a:lnTo>
                <a:lnTo>
                  <a:pt x="f80" y="f66"/>
                </a:lnTo>
                <a:lnTo>
                  <a:pt x="f81" y="f65"/>
                </a:lnTo>
                <a:lnTo>
                  <a:pt x="f82" y="f64"/>
                </a:lnTo>
                <a:lnTo>
                  <a:pt x="f83" y="f63"/>
                </a:lnTo>
                <a:lnTo>
                  <a:pt x="f84" y="f62"/>
                </a:lnTo>
                <a:lnTo>
                  <a:pt x="f85" y="f61"/>
                </a:lnTo>
                <a:lnTo>
                  <a:pt x="f86" y="f60"/>
                </a:lnTo>
                <a:lnTo>
                  <a:pt x="f87" y="f59"/>
                </a:lnTo>
                <a:lnTo>
                  <a:pt x="f88" y="f58"/>
                </a:lnTo>
                <a:lnTo>
                  <a:pt x="f89" y="f57"/>
                </a:lnTo>
                <a:lnTo>
                  <a:pt x="f90" y="f56"/>
                </a:lnTo>
                <a:lnTo>
                  <a:pt x="f91" y="f55"/>
                </a:lnTo>
                <a:lnTo>
                  <a:pt x="f92" y="f54"/>
                </a:lnTo>
                <a:lnTo>
                  <a:pt x="f93" y="f53"/>
                </a:lnTo>
                <a:lnTo>
                  <a:pt x="f94" y="f52"/>
                </a:lnTo>
                <a:lnTo>
                  <a:pt x="f95" y="f51"/>
                </a:lnTo>
                <a:lnTo>
                  <a:pt x="f96" y="f50"/>
                </a:lnTo>
                <a:lnTo>
                  <a:pt x="f97" y="f49"/>
                </a:lnTo>
                <a:lnTo>
                  <a:pt x="f98" y="f48"/>
                </a:lnTo>
                <a:lnTo>
                  <a:pt x="f99" y="f47"/>
                </a:lnTo>
                <a:lnTo>
                  <a:pt x="f100" y="f46"/>
                </a:lnTo>
                <a:lnTo>
                  <a:pt x="f101" y="f45"/>
                </a:lnTo>
                <a:lnTo>
                  <a:pt x="f67" y="f44"/>
                </a:lnTo>
                <a:lnTo>
                  <a:pt x="f68" y="f43"/>
                </a:lnTo>
                <a:lnTo>
                  <a:pt x="f69" y="f42"/>
                </a:lnTo>
                <a:lnTo>
                  <a:pt x="f70" y="f41"/>
                </a:lnTo>
                <a:lnTo>
                  <a:pt x="f102" y="f40"/>
                </a:lnTo>
                <a:lnTo>
                  <a:pt x="f72" y="f39"/>
                </a:lnTo>
                <a:lnTo>
                  <a:pt x="f73" y="f4"/>
                </a:lnTo>
                <a:lnTo>
                  <a:pt x="f72" y="f5"/>
                </a:lnTo>
                <a:lnTo>
                  <a:pt x="f102" y="f7"/>
                </a:lnTo>
                <a:lnTo>
                  <a:pt x="f70" y="f9"/>
                </a:lnTo>
                <a:lnTo>
                  <a:pt x="f69" y="f11"/>
                </a:lnTo>
                <a:lnTo>
                  <a:pt x="f68" y="f13"/>
                </a:lnTo>
                <a:lnTo>
                  <a:pt x="f67" y="f15"/>
                </a:lnTo>
                <a:lnTo>
                  <a:pt x="f101" y="f17"/>
                </a:lnTo>
                <a:lnTo>
                  <a:pt x="f100" y="f19"/>
                </a:lnTo>
                <a:lnTo>
                  <a:pt x="f99" y="f21"/>
                </a:lnTo>
                <a:lnTo>
                  <a:pt x="f98" y="f23"/>
                </a:lnTo>
                <a:lnTo>
                  <a:pt x="f97" y="f25"/>
                </a:lnTo>
                <a:lnTo>
                  <a:pt x="f96" y="f27"/>
                </a:lnTo>
                <a:lnTo>
                  <a:pt x="f95" y="f29"/>
                </a:lnTo>
                <a:lnTo>
                  <a:pt x="f94" y="f31"/>
                </a:lnTo>
                <a:lnTo>
                  <a:pt x="f93" y="f33"/>
                </a:lnTo>
                <a:lnTo>
                  <a:pt x="f92" y="f35"/>
                </a:lnTo>
                <a:lnTo>
                  <a:pt x="f91" y="f37"/>
                </a:lnTo>
                <a:lnTo>
                  <a:pt x="f90" y="f38"/>
                </a:lnTo>
                <a:lnTo>
                  <a:pt x="f89" y="f36"/>
                </a:lnTo>
                <a:lnTo>
                  <a:pt x="f88" y="f34"/>
                </a:lnTo>
                <a:lnTo>
                  <a:pt x="f87" y="f32"/>
                </a:lnTo>
                <a:lnTo>
                  <a:pt x="f86" y="f30"/>
                </a:lnTo>
                <a:lnTo>
                  <a:pt x="f85" y="f28"/>
                </a:lnTo>
                <a:lnTo>
                  <a:pt x="f84" y="f26"/>
                </a:lnTo>
                <a:lnTo>
                  <a:pt x="f83" y="f24"/>
                </a:lnTo>
                <a:lnTo>
                  <a:pt x="f82" y="f22"/>
                </a:lnTo>
                <a:lnTo>
                  <a:pt x="f81" y="f20"/>
                </a:lnTo>
                <a:lnTo>
                  <a:pt x="f80" y="f18"/>
                </a:lnTo>
                <a:lnTo>
                  <a:pt x="f79" y="f16"/>
                </a:lnTo>
                <a:lnTo>
                  <a:pt x="f78" y="f14"/>
                </a:lnTo>
                <a:lnTo>
                  <a:pt x="f77" y="f12"/>
                </a:lnTo>
                <a:lnTo>
                  <a:pt x="f76" y="f10"/>
                </a:lnTo>
                <a:lnTo>
                  <a:pt x="f75" y="f8"/>
                </a:lnTo>
                <a:lnTo>
                  <a:pt x="f74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B4E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EDD5B5C-56CA-E614-5CB6-928C890EB10B}"/>
              </a:ext>
            </a:extLst>
          </p:cNvPr>
          <p:cNvSpPr/>
          <p:nvPr/>
        </p:nvSpPr>
        <p:spPr>
          <a:xfrm>
            <a:off x="1358590" y="5496604"/>
            <a:ext cx="3464037" cy="1231436"/>
          </a:xfrm>
          <a:custGeom>
            <a:avLst/>
            <a:gdLst>
              <a:gd name="f0" fmla="val w"/>
              <a:gd name="f1" fmla="val h"/>
              <a:gd name="f2" fmla="val 0"/>
              <a:gd name="f3" fmla="val 5712459"/>
              <a:gd name="f4" fmla="val 2030729"/>
              <a:gd name="f5" fmla="val 2030285"/>
              <a:gd name="f6" fmla="val 1015136"/>
              <a:gd name="f7" fmla="val 2029180"/>
              <a:gd name="f8" fmla="val 967346"/>
              <a:gd name="f9" fmla="val 2025904"/>
              <a:gd name="f10" fmla="val 920127"/>
              <a:gd name="f11" fmla="val 2020493"/>
              <a:gd name="f12" fmla="val 873531"/>
              <a:gd name="f13" fmla="val 2013000"/>
              <a:gd name="f14" fmla="val 827595"/>
              <a:gd name="f15" fmla="val 2003475"/>
              <a:gd name="f16" fmla="val 782370"/>
              <a:gd name="f17" fmla="val 1991969"/>
              <a:gd name="f18" fmla="val 737920"/>
              <a:gd name="f19" fmla="val 1978533"/>
              <a:gd name="f20" fmla="val 694270"/>
              <a:gd name="f21" fmla="val 1963216"/>
              <a:gd name="f22" fmla="val 651484"/>
              <a:gd name="f23" fmla="val 1946059"/>
              <a:gd name="f24" fmla="val 609612"/>
              <a:gd name="f25" fmla="val 1927110"/>
              <a:gd name="f26" fmla="val 568706"/>
              <a:gd name="f27" fmla="val 1906422"/>
              <a:gd name="f28" fmla="val 528789"/>
              <a:gd name="f29" fmla="val 1884045"/>
              <a:gd name="f30" fmla="val 489940"/>
              <a:gd name="f31" fmla="val 1860029"/>
              <a:gd name="f32" fmla="val 452196"/>
              <a:gd name="f33" fmla="val 1834426"/>
              <a:gd name="f34" fmla="val 415607"/>
              <a:gd name="f35" fmla="val 1807273"/>
              <a:gd name="f36" fmla="val 380212"/>
              <a:gd name="f37" fmla="val 1778622"/>
              <a:gd name="f38" fmla="val 346075"/>
              <a:gd name="f39" fmla="val 1748536"/>
              <a:gd name="f40" fmla="val 313232"/>
              <a:gd name="f41" fmla="val 1717040"/>
              <a:gd name="f42" fmla="val 281749"/>
              <a:gd name="f43" fmla="val 1684210"/>
              <a:gd name="f44" fmla="val 251650"/>
              <a:gd name="f45" fmla="val 1650060"/>
              <a:gd name="f46" fmla="val 223012"/>
              <a:gd name="f47" fmla="val 1614678"/>
              <a:gd name="f48" fmla="val 195859"/>
              <a:gd name="f49" fmla="val 1578089"/>
              <a:gd name="f50" fmla="val 170243"/>
              <a:gd name="f51" fmla="val 1540332"/>
              <a:gd name="f52" fmla="val 146227"/>
              <a:gd name="f53" fmla="val 1501482"/>
              <a:gd name="f54" fmla="val 123863"/>
              <a:gd name="f55" fmla="val 1461579"/>
              <a:gd name="f56" fmla="val 103174"/>
              <a:gd name="f57" fmla="val 1420660"/>
              <a:gd name="f58" fmla="val 84226"/>
              <a:gd name="f59" fmla="val 1378788"/>
              <a:gd name="f60" fmla="val 67068"/>
              <a:gd name="f61" fmla="val 1336014"/>
              <a:gd name="f62" fmla="val 51752"/>
              <a:gd name="f63" fmla="val 1292364"/>
              <a:gd name="f64" fmla="val 38303"/>
              <a:gd name="f65" fmla="val 1247914"/>
              <a:gd name="f66" fmla="val 26809"/>
              <a:gd name="f67" fmla="val 1202690"/>
              <a:gd name="f68" fmla="val 17284"/>
              <a:gd name="f69" fmla="val 1156754"/>
              <a:gd name="f70" fmla="val 9791"/>
              <a:gd name="f71" fmla="val 1110157"/>
              <a:gd name="f72" fmla="val 4381"/>
              <a:gd name="f73" fmla="val 1062939"/>
              <a:gd name="f74" fmla="val 1104"/>
              <a:gd name="f75" fmla="val 1015149"/>
              <a:gd name="f76" fmla="val 967359"/>
              <a:gd name="f77" fmla="val 920140"/>
              <a:gd name="f78" fmla="val 873544"/>
              <a:gd name="f79" fmla="val 827608"/>
              <a:gd name="f80" fmla="val 782383"/>
              <a:gd name="f81" fmla="val 694283"/>
              <a:gd name="f82" fmla="val 651497"/>
              <a:gd name="f83" fmla="val 609625"/>
              <a:gd name="f84" fmla="val 528802"/>
              <a:gd name="f85" fmla="val 489953"/>
              <a:gd name="f86" fmla="val 452208"/>
              <a:gd name="f87" fmla="val 380225"/>
              <a:gd name="f88" fmla="val 346087"/>
              <a:gd name="f89" fmla="val 313245"/>
              <a:gd name="f90" fmla="val 251663"/>
              <a:gd name="f91" fmla="val 170256"/>
              <a:gd name="f92" fmla="val 146240"/>
              <a:gd name="f93" fmla="val 38315"/>
              <a:gd name="f94" fmla="val 1062926"/>
              <a:gd name="f95" fmla="val 1110145"/>
              <a:gd name="f96" fmla="val 1156741"/>
              <a:gd name="f97" fmla="val 1202677"/>
              <a:gd name="f98" fmla="val 1247902"/>
              <a:gd name="f99" fmla="val 1292352"/>
              <a:gd name="f100" fmla="val 1336001"/>
              <a:gd name="f101" fmla="val 1461566"/>
              <a:gd name="f102" fmla="val 1578076"/>
              <a:gd name="f103" fmla="val 1614665"/>
              <a:gd name="f104" fmla="val 1684197"/>
              <a:gd name="f105" fmla="val 1748523"/>
              <a:gd name="f106" fmla="val 1807260"/>
              <a:gd name="f107" fmla="val 1834413"/>
              <a:gd name="f108" fmla="val 1906409"/>
              <a:gd name="f109" fmla="val 1927098"/>
              <a:gd name="f110" fmla="val 1946046"/>
              <a:gd name="f111" fmla="val 1963204"/>
              <a:gd name="f112" fmla="val 1978520"/>
              <a:gd name="f113" fmla="val 2003463"/>
              <a:gd name="f114" fmla="val 2012988"/>
              <a:gd name="f115" fmla="val 2020481"/>
              <a:gd name="f116" fmla="val 2025891"/>
              <a:gd name="f117" fmla="val 2029167"/>
              <a:gd name="f118" fmla="val 2030272"/>
              <a:gd name="f119" fmla="val 5712295"/>
              <a:gd name="f120" fmla="val 1019683"/>
              <a:gd name="f121" fmla="val 5710555"/>
              <a:gd name="f122" fmla="val 972172"/>
              <a:gd name="f123" fmla="val 5705399"/>
              <a:gd name="f124" fmla="val 925614"/>
              <a:gd name="f125" fmla="val 5696953"/>
              <a:gd name="f126" fmla="val 880135"/>
              <a:gd name="f127" fmla="val 5685345"/>
              <a:gd name="f128" fmla="val 835837"/>
              <a:gd name="f129" fmla="val 5670702"/>
              <a:gd name="f130" fmla="val 792861"/>
              <a:gd name="f131" fmla="val 5653138"/>
              <a:gd name="f132" fmla="val 751332"/>
              <a:gd name="f133" fmla="val 5632767"/>
              <a:gd name="f134" fmla="val 711352"/>
              <a:gd name="f135" fmla="val 5609742"/>
              <a:gd name="f136" fmla="val 673074"/>
              <a:gd name="f137" fmla="val 5584164"/>
              <a:gd name="f138" fmla="val 636600"/>
              <a:gd name="f139" fmla="val 5556161"/>
              <a:gd name="f140" fmla="val 602056"/>
              <a:gd name="f141" fmla="val 5525846"/>
              <a:gd name="f142" fmla="val 569569"/>
              <a:gd name="f143" fmla="val 5493359"/>
              <a:gd name="f144" fmla="val 539254"/>
              <a:gd name="f145" fmla="val 5458828"/>
              <a:gd name="f146" fmla="val 511251"/>
              <a:gd name="f147" fmla="val 5422354"/>
              <a:gd name="f148" fmla="val 485673"/>
              <a:gd name="f149" fmla="val 5384063"/>
              <a:gd name="f150" fmla="val 462648"/>
              <a:gd name="f151" fmla="val 5344096"/>
              <a:gd name="f152" fmla="val 442277"/>
              <a:gd name="f153" fmla="val 5302555"/>
              <a:gd name="f154" fmla="val 424713"/>
              <a:gd name="f155" fmla="val 5259578"/>
              <a:gd name="f156" fmla="val 410070"/>
              <a:gd name="f157" fmla="val 5215280"/>
              <a:gd name="f158" fmla="val 398462"/>
              <a:gd name="f159" fmla="val 5169801"/>
              <a:gd name="f160" fmla="val 390017"/>
              <a:gd name="f161" fmla="val 5123243"/>
              <a:gd name="f162" fmla="val 384860"/>
              <a:gd name="f163" fmla="val 5075733"/>
              <a:gd name="f164" fmla="val 383120"/>
              <a:gd name="f165" fmla="val 5028222"/>
              <a:gd name="f166" fmla="val 4981664"/>
              <a:gd name="f167" fmla="val 4936172"/>
              <a:gd name="f168" fmla="val 4891875"/>
              <a:gd name="f169" fmla="val 4848898"/>
              <a:gd name="f170" fmla="val 4807369"/>
              <a:gd name="f171" fmla="val 4767389"/>
              <a:gd name="f172" fmla="val 4729111"/>
              <a:gd name="f173" fmla="val 4692637"/>
              <a:gd name="f174" fmla="val 4658093"/>
              <a:gd name="f175" fmla="val 4625606"/>
              <a:gd name="f176" fmla="val 4595304"/>
              <a:gd name="f177" fmla="val 4567301"/>
              <a:gd name="f178" fmla="val 4541710"/>
              <a:gd name="f179" fmla="val 4518685"/>
              <a:gd name="f180" fmla="val 4498327"/>
              <a:gd name="f181" fmla="val 4480763"/>
              <a:gd name="f182" fmla="val 4466107"/>
              <a:gd name="f183" fmla="val 4454512"/>
              <a:gd name="f184" fmla="val 4446067"/>
              <a:gd name="f185" fmla="val 4440910"/>
              <a:gd name="f186" fmla="val 4439158"/>
              <a:gd name="f187" fmla="val 1067193"/>
              <a:gd name="f188" fmla="val 1113751"/>
              <a:gd name="f189" fmla="val 1159243"/>
              <a:gd name="f190" fmla="val 1203540"/>
              <a:gd name="f191" fmla="val 1246517"/>
              <a:gd name="f192" fmla="val 1288046"/>
              <a:gd name="f193" fmla="val 1328013"/>
              <a:gd name="f194" fmla="val 1366304"/>
              <a:gd name="f195" fmla="val 1402778"/>
              <a:gd name="f196" fmla="val 1437322"/>
              <a:gd name="f197" fmla="val 1469809"/>
              <a:gd name="f198" fmla="val 1500111"/>
              <a:gd name="f199" fmla="val 1528114"/>
              <a:gd name="f200" fmla="val 1553692"/>
              <a:gd name="f201" fmla="val 1576730"/>
              <a:gd name="f202" fmla="val 1597088"/>
              <a:gd name="f203" fmla="val 1614652"/>
              <a:gd name="f204" fmla="val 1629295"/>
              <a:gd name="f205" fmla="val 1640903"/>
              <a:gd name="f206" fmla="val 1649349"/>
              <a:gd name="f207" fmla="val 1654505"/>
              <a:gd name="f208" fmla="val 1656257"/>
              <a:gd name="f209" fmla="*/ f0 1 5712459"/>
              <a:gd name="f210" fmla="*/ f1 1 2030729"/>
              <a:gd name="f211" fmla="+- f4 0 f2"/>
              <a:gd name="f212" fmla="+- f3 0 f2"/>
              <a:gd name="f213" fmla="*/ f212 1 5712459"/>
              <a:gd name="f214" fmla="*/ f211 1 2030729"/>
              <a:gd name="f215" fmla="*/ f2 1 f213"/>
              <a:gd name="f216" fmla="*/ f3 1 f213"/>
              <a:gd name="f217" fmla="*/ f2 1 f214"/>
              <a:gd name="f218" fmla="*/ f4 1 f214"/>
              <a:gd name="f219" fmla="*/ f215 f209 1"/>
              <a:gd name="f220" fmla="*/ f216 f209 1"/>
              <a:gd name="f221" fmla="*/ f218 f210 1"/>
              <a:gd name="f222" fmla="*/ f217 f2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19" t="f222" r="f220" b="f221"/>
            <a:pathLst>
              <a:path w="5712459" h="203072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2"/>
                </a:lnTo>
                <a:lnTo>
                  <a:pt x="f76" y="f74"/>
                </a:lnTo>
                <a:lnTo>
                  <a:pt x="f77" y="f72"/>
                </a:lnTo>
                <a:lnTo>
                  <a:pt x="f78" y="f70"/>
                </a:lnTo>
                <a:lnTo>
                  <a:pt x="f79" y="f68"/>
                </a:lnTo>
                <a:lnTo>
                  <a:pt x="f80" y="f66"/>
                </a:lnTo>
                <a:lnTo>
                  <a:pt x="f18" y="f64"/>
                </a:lnTo>
                <a:lnTo>
                  <a:pt x="f81" y="f62"/>
                </a:lnTo>
                <a:lnTo>
                  <a:pt x="f82" y="f60"/>
                </a:lnTo>
                <a:lnTo>
                  <a:pt x="f83" y="f58"/>
                </a:lnTo>
                <a:lnTo>
                  <a:pt x="f26" y="f56"/>
                </a:lnTo>
                <a:lnTo>
                  <a:pt x="f84" y="f54"/>
                </a:lnTo>
                <a:lnTo>
                  <a:pt x="f85" y="f52"/>
                </a:lnTo>
                <a:lnTo>
                  <a:pt x="f86" y="f50"/>
                </a:lnTo>
                <a:lnTo>
                  <a:pt x="f34" y="f48"/>
                </a:lnTo>
                <a:lnTo>
                  <a:pt x="f87" y="f46"/>
                </a:lnTo>
                <a:lnTo>
                  <a:pt x="f88" y="f44"/>
                </a:lnTo>
                <a:lnTo>
                  <a:pt x="f89" y="f42"/>
                </a:lnTo>
                <a:lnTo>
                  <a:pt x="f42" y="f40"/>
                </a:lnTo>
                <a:lnTo>
                  <a:pt x="f90" y="f38"/>
                </a:lnTo>
                <a:lnTo>
                  <a:pt x="f46" y="f36"/>
                </a:lnTo>
                <a:lnTo>
                  <a:pt x="f48" y="f34"/>
                </a:lnTo>
                <a:lnTo>
                  <a:pt x="f91" y="f32"/>
                </a:lnTo>
                <a:lnTo>
                  <a:pt x="f92" y="f30"/>
                </a:lnTo>
                <a:lnTo>
                  <a:pt x="f54" y="f28"/>
                </a:lnTo>
                <a:lnTo>
                  <a:pt x="f56" y="f26"/>
                </a:lnTo>
                <a:lnTo>
                  <a:pt x="f58" y="f24"/>
                </a:lnTo>
                <a:lnTo>
                  <a:pt x="f60" y="f22"/>
                </a:lnTo>
                <a:lnTo>
                  <a:pt x="f62" y="f20"/>
                </a:lnTo>
                <a:lnTo>
                  <a:pt x="f93" y="f18"/>
                </a:lnTo>
                <a:lnTo>
                  <a:pt x="f66" y="f16"/>
                </a:lnTo>
                <a:lnTo>
                  <a:pt x="f68" y="f14"/>
                </a:lnTo>
                <a:lnTo>
                  <a:pt x="f70" y="f12"/>
                </a:lnTo>
                <a:lnTo>
                  <a:pt x="f72" y="f10"/>
                </a:lnTo>
                <a:lnTo>
                  <a:pt x="f74" y="f8"/>
                </a:lnTo>
                <a:lnTo>
                  <a:pt x="f2" y="f6"/>
                </a:lnTo>
                <a:lnTo>
                  <a:pt x="f74" y="f94"/>
                </a:lnTo>
                <a:lnTo>
                  <a:pt x="f72" y="f95"/>
                </a:lnTo>
                <a:lnTo>
                  <a:pt x="f70" y="f96"/>
                </a:lnTo>
                <a:lnTo>
                  <a:pt x="f68" y="f97"/>
                </a:lnTo>
                <a:lnTo>
                  <a:pt x="f66" y="f98"/>
                </a:lnTo>
                <a:lnTo>
                  <a:pt x="f93" y="f99"/>
                </a:lnTo>
                <a:lnTo>
                  <a:pt x="f62" y="f100"/>
                </a:lnTo>
                <a:lnTo>
                  <a:pt x="f60" y="f59"/>
                </a:lnTo>
                <a:lnTo>
                  <a:pt x="f58" y="f57"/>
                </a:lnTo>
                <a:lnTo>
                  <a:pt x="f56" y="f101"/>
                </a:lnTo>
                <a:lnTo>
                  <a:pt x="f54" y="f53"/>
                </a:lnTo>
                <a:lnTo>
                  <a:pt x="f92" y="f51"/>
                </a:lnTo>
                <a:lnTo>
                  <a:pt x="f91" y="f102"/>
                </a:lnTo>
                <a:lnTo>
                  <a:pt x="f48" y="f103"/>
                </a:lnTo>
                <a:lnTo>
                  <a:pt x="f46" y="f45"/>
                </a:lnTo>
                <a:lnTo>
                  <a:pt x="f90" y="f104"/>
                </a:lnTo>
                <a:lnTo>
                  <a:pt x="f42" y="f41"/>
                </a:lnTo>
                <a:lnTo>
                  <a:pt x="f89" y="f105"/>
                </a:lnTo>
                <a:lnTo>
                  <a:pt x="f88" y="f37"/>
                </a:lnTo>
                <a:lnTo>
                  <a:pt x="f87" y="f106"/>
                </a:lnTo>
                <a:lnTo>
                  <a:pt x="f34" y="f107"/>
                </a:lnTo>
                <a:lnTo>
                  <a:pt x="f86" y="f31"/>
                </a:lnTo>
                <a:lnTo>
                  <a:pt x="f85" y="f29"/>
                </a:lnTo>
                <a:lnTo>
                  <a:pt x="f84" y="f108"/>
                </a:lnTo>
                <a:lnTo>
                  <a:pt x="f26" y="f109"/>
                </a:lnTo>
                <a:lnTo>
                  <a:pt x="f83" y="f110"/>
                </a:lnTo>
                <a:lnTo>
                  <a:pt x="f82" y="f111"/>
                </a:lnTo>
                <a:lnTo>
                  <a:pt x="f81" y="f112"/>
                </a:lnTo>
                <a:lnTo>
                  <a:pt x="f18" y="f17"/>
                </a:lnTo>
                <a:lnTo>
                  <a:pt x="f80" y="f113"/>
                </a:lnTo>
                <a:lnTo>
                  <a:pt x="f79" y="f114"/>
                </a:lnTo>
                <a:lnTo>
                  <a:pt x="f78" y="f115"/>
                </a:lnTo>
                <a:lnTo>
                  <a:pt x="f77" y="f116"/>
                </a:lnTo>
                <a:lnTo>
                  <a:pt x="f76" y="f117"/>
                </a:lnTo>
                <a:lnTo>
                  <a:pt x="f75" y="f118"/>
                </a:lnTo>
                <a:lnTo>
                  <a:pt x="f73" y="f117"/>
                </a:lnTo>
                <a:lnTo>
                  <a:pt x="f71" y="f116"/>
                </a:lnTo>
                <a:lnTo>
                  <a:pt x="f69" y="f115"/>
                </a:lnTo>
                <a:lnTo>
                  <a:pt x="f67" y="f114"/>
                </a:lnTo>
                <a:lnTo>
                  <a:pt x="f65" y="f113"/>
                </a:lnTo>
                <a:lnTo>
                  <a:pt x="f63" y="f17"/>
                </a:lnTo>
                <a:lnTo>
                  <a:pt x="f61" y="f112"/>
                </a:lnTo>
                <a:lnTo>
                  <a:pt x="f59" y="f111"/>
                </a:lnTo>
                <a:lnTo>
                  <a:pt x="f57" y="f110"/>
                </a:lnTo>
                <a:lnTo>
                  <a:pt x="f55" y="f109"/>
                </a:lnTo>
                <a:lnTo>
                  <a:pt x="f53" y="f108"/>
                </a:lnTo>
                <a:lnTo>
                  <a:pt x="f51" y="f29"/>
                </a:lnTo>
                <a:lnTo>
                  <a:pt x="f49" y="f31"/>
                </a:lnTo>
                <a:lnTo>
                  <a:pt x="f47" y="f107"/>
                </a:lnTo>
                <a:lnTo>
                  <a:pt x="f45" y="f106"/>
                </a:lnTo>
                <a:lnTo>
                  <a:pt x="f43" y="f37"/>
                </a:lnTo>
                <a:lnTo>
                  <a:pt x="f41" y="f105"/>
                </a:lnTo>
                <a:lnTo>
                  <a:pt x="f39" y="f41"/>
                </a:lnTo>
                <a:lnTo>
                  <a:pt x="f37" y="f104"/>
                </a:lnTo>
                <a:lnTo>
                  <a:pt x="f35" y="f45"/>
                </a:lnTo>
                <a:lnTo>
                  <a:pt x="f33" y="f103"/>
                </a:lnTo>
                <a:lnTo>
                  <a:pt x="f31" y="f102"/>
                </a:lnTo>
                <a:lnTo>
                  <a:pt x="f29" y="f51"/>
                </a:lnTo>
                <a:lnTo>
                  <a:pt x="f27" y="f53"/>
                </a:lnTo>
                <a:lnTo>
                  <a:pt x="f25" y="f101"/>
                </a:lnTo>
                <a:lnTo>
                  <a:pt x="f23" y="f57"/>
                </a:lnTo>
                <a:lnTo>
                  <a:pt x="f21" y="f59"/>
                </a:lnTo>
                <a:lnTo>
                  <a:pt x="f19" y="f100"/>
                </a:lnTo>
                <a:lnTo>
                  <a:pt x="f17" y="f99"/>
                </a:lnTo>
                <a:lnTo>
                  <a:pt x="f15" y="f98"/>
                </a:lnTo>
                <a:lnTo>
                  <a:pt x="f13" y="f97"/>
                </a:lnTo>
                <a:lnTo>
                  <a:pt x="f11" y="f96"/>
                </a:lnTo>
                <a:lnTo>
                  <a:pt x="f9" y="f95"/>
                </a:lnTo>
                <a:lnTo>
                  <a:pt x="f7" y="f94"/>
                </a:lnTo>
                <a:lnTo>
                  <a:pt x="f5" y="f6"/>
                </a:lnTo>
                <a:close/>
              </a:path>
              <a:path w="5712459" h="2030729">
                <a:moveTo>
                  <a:pt x="f119" y="f120"/>
                </a:move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lnTo>
                  <a:pt x="f129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141" y="f142"/>
                </a:ln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155" y="f156"/>
                </a:lnTo>
                <a:lnTo>
                  <a:pt x="f157" y="f158"/>
                </a:lnTo>
                <a:lnTo>
                  <a:pt x="f159" y="f160"/>
                </a:lnTo>
                <a:lnTo>
                  <a:pt x="f161" y="f162"/>
                </a:lnTo>
                <a:lnTo>
                  <a:pt x="f163" y="f164"/>
                </a:lnTo>
                <a:lnTo>
                  <a:pt x="f165" y="f162"/>
                </a:lnTo>
                <a:lnTo>
                  <a:pt x="f166" y="f160"/>
                </a:lnTo>
                <a:lnTo>
                  <a:pt x="f167" y="f158"/>
                </a:lnTo>
                <a:lnTo>
                  <a:pt x="f168" y="f156"/>
                </a:lnTo>
                <a:lnTo>
                  <a:pt x="f169" y="f154"/>
                </a:lnTo>
                <a:lnTo>
                  <a:pt x="f170" y="f152"/>
                </a:lnTo>
                <a:lnTo>
                  <a:pt x="f171" y="f150"/>
                </a:lnTo>
                <a:lnTo>
                  <a:pt x="f172" y="f148"/>
                </a:lnTo>
                <a:lnTo>
                  <a:pt x="f173" y="f146"/>
                </a:lnTo>
                <a:lnTo>
                  <a:pt x="f174" y="f144"/>
                </a:lnTo>
                <a:lnTo>
                  <a:pt x="f175" y="f142"/>
                </a:lnTo>
                <a:lnTo>
                  <a:pt x="f176" y="f140"/>
                </a:lnTo>
                <a:lnTo>
                  <a:pt x="f177" y="f138"/>
                </a:lnTo>
                <a:lnTo>
                  <a:pt x="f178" y="f136"/>
                </a:lnTo>
                <a:lnTo>
                  <a:pt x="f179" y="f134"/>
                </a:lnTo>
                <a:lnTo>
                  <a:pt x="f180" y="f132"/>
                </a:lnTo>
                <a:lnTo>
                  <a:pt x="f181" y="f130"/>
                </a:lnTo>
                <a:lnTo>
                  <a:pt x="f182" y="f128"/>
                </a:lnTo>
                <a:lnTo>
                  <a:pt x="f183" y="f126"/>
                </a:lnTo>
                <a:lnTo>
                  <a:pt x="f184" y="f124"/>
                </a:lnTo>
                <a:lnTo>
                  <a:pt x="f185" y="f122"/>
                </a:lnTo>
                <a:lnTo>
                  <a:pt x="f186" y="f120"/>
                </a:lnTo>
                <a:lnTo>
                  <a:pt x="f185" y="f187"/>
                </a:lnTo>
                <a:lnTo>
                  <a:pt x="f184" y="f188"/>
                </a:lnTo>
                <a:lnTo>
                  <a:pt x="f183" y="f189"/>
                </a:lnTo>
                <a:lnTo>
                  <a:pt x="f182" y="f190"/>
                </a:lnTo>
                <a:lnTo>
                  <a:pt x="f181" y="f191"/>
                </a:lnTo>
                <a:lnTo>
                  <a:pt x="f180" y="f192"/>
                </a:lnTo>
                <a:lnTo>
                  <a:pt x="f179" y="f193"/>
                </a:lnTo>
                <a:lnTo>
                  <a:pt x="f178" y="f194"/>
                </a:lnTo>
                <a:lnTo>
                  <a:pt x="f177" y="f195"/>
                </a:lnTo>
                <a:lnTo>
                  <a:pt x="f176" y="f196"/>
                </a:lnTo>
                <a:lnTo>
                  <a:pt x="f175" y="f197"/>
                </a:lnTo>
                <a:lnTo>
                  <a:pt x="f174" y="f198"/>
                </a:lnTo>
                <a:lnTo>
                  <a:pt x="f173" y="f199"/>
                </a:lnTo>
                <a:lnTo>
                  <a:pt x="f172" y="f200"/>
                </a:lnTo>
                <a:lnTo>
                  <a:pt x="f171" y="f201"/>
                </a:lnTo>
                <a:lnTo>
                  <a:pt x="f170" y="f202"/>
                </a:lnTo>
                <a:lnTo>
                  <a:pt x="f169" y="f203"/>
                </a:lnTo>
                <a:lnTo>
                  <a:pt x="f168" y="f204"/>
                </a:lnTo>
                <a:lnTo>
                  <a:pt x="f167" y="f205"/>
                </a:lnTo>
                <a:lnTo>
                  <a:pt x="f166" y="f206"/>
                </a:lnTo>
                <a:lnTo>
                  <a:pt x="f165" y="f207"/>
                </a:lnTo>
                <a:lnTo>
                  <a:pt x="f163" y="f208"/>
                </a:lnTo>
                <a:lnTo>
                  <a:pt x="f161" y="f207"/>
                </a:lnTo>
                <a:lnTo>
                  <a:pt x="f159" y="f206"/>
                </a:lnTo>
                <a:lnTo>
                  <a:pt x="f157" y="f205"/>
                </a:lnTo>
                <a:lnTo>
                  <a:pt x="f155" y="f204"/>
                </a:lnTo>
                <a:lnTo>
                  <a:pt x="f153" y="f203"/>
                </a:lnTo>
                <a:lnTo>
                  <a:pt x="f151" y="f202"/>
                </a:lnTo>
                <a:lnTo>
                  <a:pt x="f149" y="f201"/>
                </a:lnTo>
                <a:lnTo>
                  <a:pt x="f147" y="f200"/>
                </a:lnTo>
                <a:lnTo>
                  <a:pt x="f145" y="f199"/>
                </a:lnTo>
                <a:lnTo>
                  <a:pt x="f143" y="f198"/>
                </a:lnTo>
                <a:lnTo>
                  <a:pt x="f141" y="f197"/>
                </a:lnTo>
                <a:lnTo>
                  <a:pt x="f139" y="f196"/>
                </a:lnTo>
                <a:lnTo>
                  <a:pt x="f137" y="f195"/>
                </a:lnTo>
                <a:lnTo>
                  <a:pt x="f135" y="f194"/>
                </a:lnTo>
                <a:lnTo>
                  <a:pt x="f133" y="f193"/>
                </a:lnTo>
                <a:lnTo>
                  <a:pt x="f131" y="f192"/>
                </a:lnTo>
                <a:lnTo>
                  <a:pt x="f129" y="f191"/>
                </a:lnTo>
                <a:lnTo>
                  <a:pt x="f127" y="f190"/>
                </a:lnTo>
                <a:lnTo>
                  <a:pt x="f125" y="f189"/>
                </a:lnTo>
                <a:lnTo>
                  <a:pt x="f123" y="f188"/>
                </a:lnTo>
                <a:lnTo>
                  <a:pt x="f121" y="f187"/>
                </a:lnTo>
                <a:lnTo>
                  <a:pt x="f119" y="f120"/>
                </a:lnTo>
                <a:close/>
              </a:path>
            </a:pathLst>
          </a:custGeom>
          <a:solidFill>
            <a:srgbClr val="FFE62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2A696AC-0730-FBA4-33A1-48F63F2423DD}"/>
              </a:ext>
            </a:extLst>
          </p:cNvPr>
          <p:cNvSpPr/>
          <p:nvPr/>
        </p:nvSpPr>
        <p:spPr>
          <a:xfrm>
            <a:off x="1588162" y="5726169"/>
            <a:ext cx="772053" cy="772053"/>
          </a:xfrm>
          <a:custGeom>
            <a:avLst/>
            <a:gdLst>
              <a:gd name="f0" fmla="val w"/>
              <a:gd name="f1" fmla="val h"/>
              <a:gd name="f2" fmla="val 0"/>
              <a:gd name="f3" fmla="val 1273175"/>
              <a:gd name="f4" fmla="val 636567"/>
              <a:gd name="f5" fmla="val 589060"/>
              <a:gd name="f6" fmla="val 1746"/>
              <a:gd name="f7" fmla="val 542501"/>
              <a:gd name="f8" fmla="val 6902"/>
              <a:gd name="f9" fmla="val 497013"/>
              <a:gd name="f10" fmla="val 15345"/>
              <a:gd name="f11" fmla="val 452720"/>
              <a:gd name="f12" fmla="val 26952"/>
              <a:gd name="f13" fmla="val 409744"/>
              <a:gd name="f14" fmla="val 41599"/>
              <a:gd name="f15" fmla="val 368209"/>
              <a:gd name="f16" fmla="val 59165"/>
              <a:gd name="f17" fmla="val 328237"/>
              <a:gd name="f18" fmla="val 79525"/>
              <a:gd name="f19" fmla="val 289952"/>
              <a:gd name="f20" fmla="val 102556"/>
              <a:gd name="f21" fmla="val 253477"/>
              <a:gd name="f22" fmla="val 128136"/>
              <a:gd name="f23" fmla="val 218934"/>
              <a:gd name="f24" fmla="val 156141"/>
              <a:gd name="f25" fmla="val 186448"/>
              <a:gd name="f26" fmla="val 684075"/>
              <a:gd name="f27" fmla="val 730635"/>
              <a:gd name="f28" fmla="val 776123"/>
              <a:gd name="f29" fmla="val 820417"/>
              <a:gd name="f30" fmla="val 863393"/>
              <a:gd name="f31" fmla="val 904929"/>
              <a:gd name="f32" fmla="val 944901"/>
              <a:gd name="f33" fmla="val 983186"/>
              <a:gd name="f34" fmla="val 1019661"/>
              <a:gd name="f35" fmla="val 1054203"/>
              <a:gd name="f36" fmla="val 1086689"/>
              <a:gd name="f37" fmla="val 1116996"/>
              <a:gd name="f38" fmla="val 1145000"/>
              <a:gd name="f39" fmla="val 1170580"/>
              <a:gd name="f40" fmla="val 1193611"/>
              <a:gd name="f41" fmla="val 1213970"/>
              <a:gd name="f42" fmla="val 1231535"/>
              <a:gd name="f43" fmla="val 1246182"/>
              <a:gd name="f44" fmla="val 1257789"/>
              <a:gd name="f45" fmla="val 1266232"/>
              <a:gd name="f46" fmla="val 1271388"/>
              <a:gd name="f47" fmla="val 1273134"/>
              <a:gd name="f48" fmla="*/ f0 1 1273175"/>
              <a:gd name="f49" fmla="*/ f1 1 1273175"/>
              <a:gd name="f50" fmla="+- f3 0 f2"/>
              <a:gd name="f51" fmla="*/ f50 1 1273175"/>
              <a:gd name="f52" fmla="*/ f2 1 f51"/>
              <a:gd name="f53" fmla="*/ f3 1 f51"/>
              <a:gd name="f54" fmla="*/ f52 f48 1"/>
              <a:gd name="f55" fmla="*/ f53 f48 1"/>
              <a:gd name="f56" fmla="*/ f53 f49 1"/>
              <a:gd name="f57" fmla="*/ f52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1273175" h="1273175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5"/>
                </a:lnTo>
                <a:lnTo>
                  <a:pt x="f24" y="f23"/>
                </a:lnTo>
                <a:lnTo>
                  <a:pt x="f22" y="f21"/>
                </a:lnTo>
                <a:lnTo>
                  <a:pt x="f20" y="f19"/>
                </a:lnTo>
                <a:lnTo>
                  <a:pt x="f18" y="f17"/>
                </a:lnTo>
                <a:lnTo>
                  <a:pt x="f16" y="f15"/>
                </a:lnTo>
                <a:lnTo>
                  <a:pt x="f14" y="f13"/>
                </a:lnTo>
                <a:lnTo>
                  <a:pt x="f12" y="f11"/>
                </a:lnTo>
                <a:lnTo>
                  <a:pt x="f10" y="f9"/>
                </a:lnTo>
                <a:lnTo>
                  <a:pt x="f8" y="f7"/>
                </a:lnTo>
                <a:lnTo>
                  <a:pt x="f6" y="f5"/>
                </a:lnTo>
                <a:lnTo>
                  <a:pt x="f2" y="f4"/>
                </a:lnTo>
                <a:lnTo>
                  <a:pt x="f6" y="f26"/>
                </a:lnTo>
                <a:lnTo>
                  <a:pt x="f8" y="f27"/>
                </a:lnTo>
                <a:lnTo>
                  <a:pt x="f10" y="f28"/>
                </a:lnTo>
                <a:lnTo>
                  <a:pt x="f12" y="f29"/>
                </a:lnTo>
                <a:lnTo>
                  <a:pt x="f14" y="f30"/>
                </a:lnTo>
                <a:lnTo>
                  <a:pt x="f16" y="f31"/>
                </a:lnTo>
                <a:lnTo>
                  <a:pt x="f18" y="f32"/>
                </a:lnTo>
                <a:lnTo>
                  <a:pt x="f20" y="f33"/>
                </a:lnTo>
                <a:lnTo>
                  <a:pt x="f22" y="f34"/>
                </a:lnTo>
                <a:lnTo>
                  <a:pt x="f24" y="f35"/>
                </a:lnTo>
                <a:lnTo>
                  <a:pt x="f25" y="f36"/>
                </a:lnTo>
                <a:lnTo>
                  <a:pt x="f23" y="f37"/>
                </a:lnTo>
                <a:lnTo>
                  <a:pt x="f21" y="f38"/>
                </a:lnTo>
                <a:lnTo>
                  <a:pt x="f19" y="f39"/>
                </a:lnTo>
                <a:lnTo>
                  <a:pt x="f17" y="f40"/>
                </a:lnTo>
                <a:lnTo>
                  <a:pt x="f15" y="f41"/>
                </a:lnTo>
                <a:lnTo>
                  <a:pt x="f13" y="f42"/>
                </a:lnTo>
                <a:lnTo>
                  <a:pt x="f11" y="f43"/>
                </a:lnTo>
                <a:lnTo>
                  <a:pt x="f9" y="f44"/>
                </a:lnTo>
                <a:lnTo>
                  <a:pt x="f7" y="f45"/>
                </a:lnTo>
                <a:lnTo>
                  <a:pt x="f5" y="f46"/>
                </a:lnTo>
                <a:lnTo>
                  <a:pt x="f4" y="f47"/>
                </a:lnTo>
                <a:lnTo>
                  <a:pt x="f26" y="f46"/>
                </a:lnTo>
                <a:lnTo>
                  <a:pt x="f27" y="f45"/>
                </a:lnTo>
                <a:lnTo>
                  <a:pt x="f28" y="f44"/>
                </a:lnTo>
                <a:lnTo>
                  <a:pt x="f29" y="f43"/>
                </a:lnTo>
                <a:lnTo>
                  <a:pt x="f30" y="f42"/>
                </a:lnTo>
                <a:lnTo>
                  <a:pt x="f31" y="f41"/>
                </a:lnTo>
                <a:lnTo>
                  <a:pt x="f32" y="f40"/>
                </a:lnTo>
                <a:lnTo>
                  <a:pt x="f33" y="f39"/>
                </a:lnTo>
                <a:lnTo>
                  <a:pt x="f34" y="f38"/>
                </a:lnTo>
                <a:lnTo>
                  <a:pt x="f35" y="f37"/>
                </a:lnTo>
                <a:lnTo>
                  <a:pt x="f36" y="f36"/>
                </a:lnTo>
                <a:lnTo>
                  <a:pt x="f37" y="f35"/>
                </a:lnTo>
                <a:lnTo>
                  <a:pt x="f38" y="f34"/>
                </a:lnTo>
                <a:lnTo>
                  <a:pt x="f39" y="f33"/>
                </a:lnTo>
                <a:lnTo>
                  <a:pt x="f40" y="f32"/>
                </a:lnTo>
                <a:lnTo>
                  <a:pt x="f41" y="f31"/>
                </a:lnTo>
                <a:lnTo>
                  <a:pt x="f42" y="f30"/>
                </a:lnTo>
                <a:lnTo>
                  <a:pt x="f43" y="f29"/>
                </a:lnTo>
                <a:lnTo>
                  <a:pt x="f44" y="f28"/>
                </a:lnTo>
                <a:lnTo>
                  <a:pt x="f45" y="f27"/>
                </a:lnTo>
                <a:lnTo>
                  <a:pt x="f46" y="f26"/>
                </a:lnTo>
                <a:lnTo>
                  <a:pt x="f47" y="f4"/>
                </a:lnTo>
                <a:lnTo>
                  <a:pt x="f46" y="f5"/>
                </a:lnTo>
                <a:lnTo>
                  <a:pt x="f45" y="f7"/>
                </a:lnTo>
                <a:lnTo>
                  <a:pt x="f44" y="f9"/>
                </a:lnTo>
                <a:lnTo>
                  <a:pt x="f43" y="f11"/>
                </a:lnTo>
                <a:lnTo>
                  <a:pt x="f42" y="f13"/>
                </a:lnTo>
                <a:lnTo>
                  <a:pt x="f41" y="f15"/>
                </a:lnTo>
                <a:lnTo>
                  <a:pt x="f40" y="f17"/>
                </a:lnTo>
                <a:lnTo>
                  <a:pt x="f39" y="f19"/>
                </a:lnTo>
                <a:lnTo>
                  <a:pt x="f38" y="f21"/>
                </a:lnTo>
                <a:lnTo>
                  <a:pt x="f37" y="f23"/>
                </a:lnTo>
                <a:lnTo>
                  <a:pt x="f36" y="f25"/>
                </a:lnTo>
                <a:lnTo>
                  <a:pt x="f35" y="f24"/>
                </a:lnTo>
                <a:lnTo>
                  <a:pt x="f34" y="f22"/>
                </a:lnTo>
                <a:lnTo>
                  <a:pt x="f33" y="f20"/>
                </a:lnTo>
                <a:lnTo>
                  <a:pt x="f32" y="f18"/>
                </a:lnTo>
                <a:lnTo>
                  <a:pt x="f31" y="f16"/>
                </a:lnTo>
                <a:lnTo>
                  <a:pt x="f30" y="f14"/>
                </a:lnTo>
                <a:lnTo>
                  <a:pt x="f29" y="f12"/>
                </a:lnTo>
                <a:lnTo>
                  <a:pt x="f28" y="f10"/>
                </a:lnTo>
                <a:lnTo>
                  <a:pt x="f27" y="f8"/>
                </a:lnTo>
                <a:lnTo>
                  <a:pt x="f26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B4E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029E0A5D-257A-DBA0-4354-49746CB130A0}"/>
              </a:ext>
            </a:extLst>
          </p:cNvPr>
          <p:cNvSpPr/>
          <p:nvPr/>
        </p:nvSpPr>
        <p:spPr>
          <a:xfrm>
            <a:off x="1782360" y="5920361"/>
            <a:ext cx="383911" cy="383911"/>
          </a:xfrm>
          <a:custGeom>
            <a:avLst/>
            <a:gdLst>
              <a:gd name="f0" fmla="val w"/>
              <a:gd name="f1" fmla="val h"/>
              <a:gd name="f2" fmla="val 0"/>
              <a:gd name="f3" fmla="val 633095"/>
              <a:gd name="f4" fmla="val 316325"/>
              <a:gd name="f5" fmla="val 269580"/>
              <a:gd name="f6" fmla="val 3429"/>
              <a:gd name="f7" fmla="val 224964"/>
              <a:gd name="f8" fmla="val 13392"/>
              <a:gd name="f9" fmla="val 182968"/>
              <a:gd name="f10" fmla="val 29399"/>
              <a:gd name="f11" fmla="val 144080"/>
              <a:gd name="f12" fmla="val 50960"/>
              <a:gd name="f13" fmla="val 108790"/>
              <a:gd name="f14" fmla="val 77587"/>
              <a:gd name="f15" fmla="val 363068"/>
              <a:gd name="f16" fmla="val 407682"/>
              <a:gd name="f17" fmla="val 449677"/>
              <a:gd name="f18" fmla="val 488565"/>
              <a:gd name="f19" fmla="val 523855"/>
              <a:gd name="f20" fmla="val 555059"/>
              <a:gd name="f21" fmla="val 581687"/>
              <a:gd name="f22" fmla="val 603249"/>
              <a:gd name="f23" fmla="val 619257"/>
              <a:gd name="f24" fmla="val 629220"/>
              <a:gd name="f25" fmla="val 632650"/>
              <a:gd name="f26" fmla="*/ f0 1 633095"/>
              <a:gd name="f27" fmla="*/ f1 1 633095"/>
              <a:gd name="f28" fmla="+- f3 0 f2"/>
              <a:gd name="f29" fmla="*/ f28 1 633095"/>
              <a:gd name="f30" fmla="*/ f2 1 f29"/>
              <a:gd name="f31" fmla="*/ f3 1 f29"/>
              <a:gd name="f32" fmla="*/ f30 f26 1"/>
              <a:gd name="f33" fmla="*/ f31 f26 1"/>
              <a:gd name="f34" fmla="*/ f31 f27 1"/>
              <a:gd name="f35" fmla="*/ f30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2" t="f35" r="f33" b="f34"/>
            <a:pathLst>
              <a:path w="633095" h="633095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4" y="f13"/>
                </a:lnTo>
                <a:lnTo>
                  <a:pt x="f12" y="f11"/>
                </a:lnTo>
                <a:lnTo>
                  <a:pt x="f10" y="f9"/>
                </a:lnTo>
                <a:lnTo>
                  <a:pt x="f8" y="f7"/>
                </a:lnTo>
                <a:lnTo>
                  <a:pt x="f6" y="f5"/>
                </a:lnTo>
                <a:lnTo>
                  <a:pt x="f2" y="f4"/>
                </a:lnTo>
                <a:lnTo>
                  <a:pt x="f6" y="f15"/>
                </a:lnTo>
                <a:lnTo>
                  <a:pt x="f8" y="f16"/>
                </a:lnTo>
                <a:lnTo>
                  <a:pt x="f10" y="f17"/>
                </a:lnTo>
                <a:lnTo>
                  <a:pt x="f12" y="f18"/>
                </a:lnTo>
                <a:lnTo>
                  <a:pt x="f14" y="f19"/>
                </a:lnTo>
                <a:lnTo>
                  <a:pt x="f13" y="f20"/>
                </a:lnTo>
                <a:lnTo>
                  <a:pt x="f11" y="f21"/>
                </a:lnTo>
                <a:lnTo>
                  <a:pt x="f9" y="f22"/>
                </a:lnTo>
                <a:lnTo>
                  <a:pt x="f7" y="f23"/>
                </a:lnTo>
                <a:lnTo>
                  <a:pt x="f5" y="f24"/>
                </a:lnTo>
                <a:lnTo>
                  <a:pt x="f4" y="f25"/>
                </a:lnTo>
                <a:lnTo>
                  <a:pt x="f15" y="f24"/>
                </a:lnTo>
                <a:lnTo>
                  <a:pt x="f16" y="f23"/>
                </a:lnTo>
                <a:lnTo>
                  <a:pt x="f17" y="f22"/>
                </a:lnTo>
                <a:lnTo>
                  <a:pt x="f18" y="f21"/>
                </a:lnTo>
                <a:lnTo>
                  <a:pt x="f19" y="f20"/>
                </a:lnTo>
                <a:lnTo>
                  <a:pt x="f20" y="f19"/>
                </a:lnTo>
                <a:lnTo>
                  <a:pt x="f21" y="f18"/>
                </a:lnTo>
                <a:lnTo>
                  <a:pt x="f22" y="f17"/>
                </a:lnTo>
                <a:lnTo>
                  <a:pt x="f23" y="f16"/>
                </a:lnTo>
                <a:lnTo>
                  <a:pt x="f24" y="f15"/>
                </a:lnTo>
                <a:lnTo>
                  <a:pt x="f25" y="f4"/>
                </a:lnTo>
                <a:lnTo>
                  <a:pt x="f24" y="f5"/>
                </a:lnTo>
                <a:lnTo>
                  <a:pt x="f23" y="f7"/>
                </a:lnTo>
                <a:lnTo>
                  <a:pt x="f22" y="f9"/>
                </a:lnTo>
                <a:lnTo>
                  <a:pt x="f21" y="f11"/>
                </a:lnTo>
                <a:lnTo>
                  <a:pt x="f20" y="f13"/>
                </a:lnTo>
                <a:lnTo>
                  <a:pt x="f19" y="f14"/>
                </a:lnTo>
                <a:lnTo>
                  <a:pt x="f18" y="f12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7413D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A25CC9C5-09E3-58C6-CA42-45DE49152C59}"/>
              </a:ext>
            </a:extLst>
          </p:cNvPr>
          <p:cNvSpPr/>
          <p:nvPr/>
        </p:nvSpPr>
        <p:spPr>
          <a:xfrm>
            <a:off x="7522519" y="6119908"/>
            <a:ext cx="1231436" cy="616870"/>
          </a:xfrm>
          <a:custGeom>
            <a:avLst/>
            <a:gdLst>
              <a:gd name="f0" fmla="val w"/>
              <a:gd name="f1" fmla="val h"/>
              <a:gd name="f2" fmla="val 0"/>
              <a:gd name="f3" fmla="val 2030730"/>
              <a:gd name="f4" fmla="val 1017270"/>
              <a:gd name="f5" fmla="val 2030294"/>
              <a:gd name="f6" fmla="val 1017246"/>
              <a:gd name="f7" fmla="*/ f0 1 2030730"/>
              <a:gd name="f8" fmla="*/ f1 1 1017270"/>
              <a:gd name="f9" fmla="+- f4 0 f2"/>
              <a:gd name="f10" fmla="+- f3 0 f2"/>
              <a:gd name="f11" fmla="*/ f10 1 2030730"/>
              <a:gd name="f12" fmla="*/ f9 1 101727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030730" h="101727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FFB4E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38798652-2499-B6AC-D814-79CC432AD232}"/>
              </a:ext>
            </a:extLst>
          </p:cNvPr>
          <p:cNvSpPr/>
          <p:nvPr/>
        </p:nvSpPr>
        <p:spPr>
          <a:xfrm>
            <a:off x="8753695" y="5428868"/>
            <a:ext cx="3311172" cy="1301902"/>
          </a:xfrm>
          <a:custGeom>
            <a:avLst/>
            <a:gdLst>
              <a:gd name="f0" fmla="val w"/>
              <a:gd name="f1" fmla="val h"/>
              <a:gd name="f2" fmla="val 0"/>
              <a:gd name="f3" fmla="val 5460365"/>
              <a:gd name="f4" fmla="val 2146934"/>
              <a:gd name="f5" fmla="val 5459896"/>
              <a:gd name="f6" fmla="val 2146531"/>
              <a:gd name="f7" fmla="*/ f0 1 5460365"/>
              <a:gd name="f8" fmla="*/ f1 1 2146934"/>
              <a:gd name="f9" fmla="+- f4 0 f2"/>
              <a:gd name="f10" fmla="+- f3 0 f2"/>
              <a:gd name="f11" fmla="*/ f10 1 5460365"/>
              <a:gd name="f12" fmla="*/ f9 1 2146934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460365" h="2146934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7413D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72DEE45-34EA-38CB-D184-D2470BA6072B}"/>
              </a:ext>
            </a:extLst>
          </p:cNvPr>
          <p:cNvSpPr/>
          <p:nvPr/>
        </p:nvSpPr>
        <p:spPr>
          <a:xfrm>
            <a:off x="7522526" y="5505602"/>
            <a:ext cx="1231436" cy="1231436"/>
          </a:xfrm>
          <a:custGeom>
            <a:avLst/>
            <a:gdLst>
              <a:gd name="f0" fmla="val w"/>
              <a:gd name="f1" fmla="val h"/>
              <a:gd name="f2" fmla="val 0"/>
              <a:gd name="f3" fmla="val 2030730"/>
              <a:gd name="f4" fmla="val 2030729"/>
              <a:gd name="f5" fmla="val 1015152"/>
              <a:gd name="f6" fmla="val 967364"/>
              <a:gd name="f7" fmla="val 1104"/>
              <a:gd name="f8" fmla="val 920145"/>
              <a:gd name="f9" fmla="val 4387"/>
              <a:gd name="f10" fmla="val 873543"/>
              <a:gd name="f11" fmla="val 9797"/>
              <a:gd name="f12" fmla="val 827607"/>
              <a:gd name="f13" fmla="val 17288"/>
              <a:gd name="f14" fmla="val 782387"/>
              <a:gd name="f15" fmla="val 26810"/>
              <a:gd name="f16" fmla="val 737930"/>
              <a:gd name="f17" fmla="val 38314"/>
              <a:gd name="f18" fmla="val 694285"/>
              <a:gd name="f19" fmla="val 51752"/>
              <a:gd name="f20" fmla="val 651502"/>
              <a:gd name="f21" fmla="val 67074"/>
              <a:gd name="f22" fmla="val 609628"/>
              <a:gd name="f23" fmla="val 84233"/>
              <a:gd name="f24" fmla="val 568714"/>
              <a:gd name="f25" fmla="val 103179"/>
              <a:gd name="f26" fmla="val 528806"/>
              <a:gd name="f27" fmla="val 123863"/>
              <a:gd name="f28" fmla="val 489955"/>
              <a:gd name="f29" fmla="val 146238"/>
              <a:gd name="f30" fmla="val 452209"/>
              <a:gd name="f31" fmla="val 170253"/>
              <a:gd name="f32" fmla="val 415616"/>
              <a:gd name="f33" fmla="val 195861"/>
              <a:gd name="f34" fmla="val 380226"/>
              <a:gd name="f35" fmla="val 223013"/>
              <a:gd name="f36" fmla="val 346087"/>
              <a:gd name="f37" fmla="val 251659"/>
              <a:gd name="f38" fmla="val 313248"/>
              <a:gd name="f39" fmla="val 281752"/>
              <a:gd name="f40" fmla="val 281757"/>
              <a:gd name="f41" fmla="val 313242"/>
              <a:gd name="f42" fmla="val 251664"/>
              <a:gd name="f43" fmla="val 346081"/>
              <a:gd name="f44" fmla="val 223017"/>
              <a:gd name="f45" fmla="val 380220"/>
              <a:gd name="f46" fmla="val 195865"/>
              <a:gd name="f47" fmla="val 415609"/>
              <a:gd name="f48" fmla="val 170257"/>
              <a:gd name="f49" fmla="val 452202"/>
              <a:gd name="f50" fmla="val 146241"/>
              <a:gd name="f51" fmla="val 489947"/>
              <a:gd name="f52" fmla="val 123866"/>
              <a:gd name="f53" fmla="val 528798"/>
              <a:gd name="f54" fmla="val 103181"/>
              <a:gd name="f55" fmla="val 568705"/>
              <a:gd name="f56" fmla="val 84234"/>
              <a:gd name="f57" fmla="val 609620"/>
              <a:gd name="f58" fmla="val 67075"/>
              <a:gd name="f59" fmla="val 651493"/>
              <a:gd name="f60" fmla="val 51753"/>
              <a:gd name="f61" fmla="val 694276"/>
              <a:gd name="f62" fmla="val 38315"/>
              <a:gd name="f63" fmla="val 737920"/>
              <a:gd name="f64" fmla="val 782377"/>
              <a:gd name="f65" fmla="val 827597"/>
              <a:gd name="f66" fmla="val 9798"/>
              <a:gd name="f67" fmla="val 873533"/>
              <a:gd name="f68" fmla="val 920134"/>
              <a:gd name="f69" fmla="val 967354"/>
              <a:gd name="f70" fmla="val 1015141"/>
              <a:gd name="f71" fmla="val 1062929"/>
              <a:gd name="f72" fmla="val 1110148"/>
              <a:gd name="f73" fmla="val 1156750"/>
              <a:gd name="f74" fmla="val 1202685"/>
              <a:gd name="f75" fmla="val 1247906"/>
              <a:gd name="f76" fmla="val 1292363"/>
              <a:gd name="f77" fmla="val 1336007"/>
              <a:gd name="f78" fmla="val 1378790"/>
              <a:gd name="f79" fmla="val 1420663"/>
              <a:gd name="f80" fmla="val 1461578"/>
              <a:gd name="f81" fmla="val 1501485"/>
              <a:gd name="f82" fmla="val 1540335"/>
              <a:gd name="f83" fmla="val 1578081"/>
              <a:gd name="f84" fmla="val 1614673"/>
              <a:gd name="f85" fmla="val 1650063"/>
              <a:gd name="f86" fmla="val 1684202"/>
              <a:gd name="f87" fmla="val 1717041"/>
              <a:gd name="f88" fmla="val 1748531"/>
              <a:gd name="f89" fmla="val 1778623"/>
              <a:gd name="f90" fmla="val 1807270"/>
              <a:gd name="f91" fmla="val 1834421"/>
              <a:gd name="f92" fmla="val 1860029"/>
              <a:gd name="f93" fmla="val 1884045"/>
              <a:gd name="f94" fmla="val 1906419"/>
              <a:gd name="f95" fmla="val 1927104"/>
              <a:gd name="f96" fmla="val 1946050"/>
              <a:gd name="f97" fmla="val 1963209"/>
              <a:gd name="f98" fmla="val 1978531"/>
              <a:gd name="f99" fmla="val 1991969"/>
              <a:gd name="f100" fmla="val 2003473"/>
              <a:gd name="f101" fmla="val 2012995"/>
              <a:gd name="f102" fmla="val 2020485"/>
              <a:gd name="f103" fmla="val 2025896"/>
              <a:gd name="f104" fmla="val 2029178"/>
              <a:gd name="f105" fmla="val 2030283"/>
              <a:gd name="f106" fmla="val 1062939"/>
              <a:gd name="f107" fmla="val 1110157"/>
              <a:gd name="f108" fmla="val 1156758"/>
              <a:gd name="f109" fmla="val 1202693"/>
              <a:gd name="f110" fmla="val 1247913"/>
              <a:gd name="f111" fmla="val 1292369"/>
              <a:gd name="f112" fmla="val 1336013"/>
              <a:gd name="f113" fmla="val 1378796"/>
              <a:gd name="f114" fmla="val 1420669"/>
              <a:gd name="f115" fmla="val 1461583"/>
              <a:gd name="f116" fmla="val 1501490"/>
              <a:gd name="f117" fmla="val 1540341"/>
              <a:gd name="f118" fmla="val 1578087"/>
              <a:gd name="f119" fmla="val 1614679"/>
              <a:gd name="f120" fmla="val 1650069"/>
              <a:gd name="f121" fmla="val 1684208"/>
              <a:gd name="f122" fmla="val 1717047"/>
              <a:gd name="f123" fmla="val 1748537"/>
              <a:gd name="f124" fmla="val 1778630"/>
              <a:gd name="f125" fmla="val 1807277"/>
              <a:gd name="f126" fmla="val 1834429"/>
              <a:gd name="f127" fmla="val 1860037"/>
              <a:gd name="f128" fmla="val 1884053"/>
              <a:gd name="f129" fmla="val 1906428"/>
              <a:gd name="f130" fmla="val 1927113"/>
              <a:gd name="f131" fmla="val 1946059"/>
              <a:gd name="f132" fmla="val 1963218"/>
              <a:gd name="f133" fmla="val 1978541"/>
              <a:gd name="f134" fmla="val 1991979"/>
              <a:gd name="f135" fmla="val 2003483"/>
              <a:gd name="f136" fmla="val 2013005"/>
              <a:gd name="f137" fmla="val 2020496"/>
              <a:gd name="f138" fmla="val 2025906"/>
              <a:gd name="f139" fmla="val 2029189"/>
              <a:gd name="f140" fmla="val 2030294"/>
              <a:gd name="f141" fmla="*/ f0 1 2030730"/>
              <a:gd name="f142" fmla="*/ f1 1 2030729"/>
              <a:gd name="f143" fmla="+- f4 0 f2"/>
              <a:gd name="f144" fmla="+- f3 0 f2"/>
              <a:gd name="f145" fmla="*/ f144 1 2030730"/>
              <a:gd name="f146" fmla="*/ f143 1 2030729"/>
              <a:gd name="f147" fmla="*/ f2 1 f145"/>
              <a:gd name="f148" fmla="*/ f3 1 f145"/>
              <a:gd name="f149" fmla="*/ f2 1 f146"/>
              <a:gd name="f150" fmla="*/ f4 1 f146"/>
              <a:gd name="f151" fmla="*/ f147 f141 1"/>
              <a:gd name="f152" fmla="*/ f148 f141 1"/>
              <a:gd name="f153" fmla="*/ f150 f142 1"/>
              <a:gd name="f154" fmla="*/ f149 f1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1" t="f154" r="f152" b="f153"/>
            <a:pathLst>
              <a:path w="2030730" h="2030729">
                <a:moveTo>
                  <a:pt x="f5" y="f2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15" y="f64"/>
                </a:lnTo>
                <a:lnTo>
                  <a:pt x="f13" y="f65"/>
                </a:lnTo>
                <a:lnTo>
                  <a:pt x="f66" y="f67"/>
                </a:lnTo>
                <a:lnTo>
                  <a:pt x="f9" y="f68"/>
                </a:lnTo>
                <a:lnTo>
                  <a:pt x="f7" y="f69"/>
                </a:lnTo>
                <a:lnTo>
                  <a:pt x="f2" y="f70"/>
                </a:lnTo>
                <a:lnTo>
                  <a:pt x="f7" y="f71"/>
                </a:lnTo>
                <a:lnTo>
                  <a:pt x="f9" y="f72"/>
                </a:lnTo>
                <a:lnTo>
                  <a:pt x="f66" y="f73"/>
                </a:lnTo>
                <a:lnTo>
                  <a:pt x="f13" y="f74"/>
                </a:lnTo>
                <a:lnTo>
                  <a:pt x="f15" y="f75"/>
                </a:lnTo>
                <a:lnTo>
                  <a:pt x="f62" y="f76"/>
                </a:lnTo>
                <a:lnTo>
                  <a:pt x="f60" y="f77"/>
                </a:lnTo>
                <a:lnTo>
                  <a:pt x="f58" y="f78"/>
                </a:lnTo>
                <a:lnTo>
                  <a:pt x="f56" y="f79"/>
                </a:lnTo>
                <a:lnTo>
                  <a:pt x="f54" y="f80"/>
                </a:lnTo>
                <a:lnTo>
                  <a:pt x="f52" y="f81"/>
                </a:lnTo>
                <a:lnTo>
                  <a:pt x="f50" y="f82"/>
                </a:lnTo>
                <a:lnTo>
                  <a:pt x="f48" y="f83"/>
                </a:lnTo>
                <a:lnTo>
                  <a:pt x="f46" y="f84"/>
                </a:lnTo>
                <a:lnTo>
                  <a:pt x="f44" y="f85"/>
                </a:lnTo>
                <a:lnTo>
                  <a:pt x="f42" y="f86"/>
                </a:lnTo>
                <a:lnTo>
                  <a:pt x="f40" y="f87"/>
                </a:lnTo>
                <a:lnTo>
                  <a:pt x="f38" y="f88"/>
                </a:lnTo>
                <a:lnTo>
                  <a:pt x="f36" y="f89"/>
                </a:lnTo>
                <a:lnTo>
                  <a:pt x="f34" y="f90"/>
                </a:lnTo>
                <a:lnTo>
                  <a:pt x="f32" y="f91"/>
                </a:lnTo>
                <a:lnTo>
                  <a:pt x="f30" y="f92"/>
                </a:lnTo>
                <a:lnTo>
                  <a:pt x="f28" y="f93"/>
                </a:lnTo>
                <a:lnTo>
                  <a:pt x="f26" y="f94"/>
                </a:lnTo>
                <a:lnTo>
                  <a:pt x="f24" y="f95"/>
                </a:lnTo>
                <a:lnTo>
                  <a:pt x="f22" y="f96"/>
                </a:lnTo>
                <a:lnTo>
                  <a:pt x="f20" y="f97"/>
                </a:lnTo>
                <a:lnTo>
                  <a:pt x="f18" y="f98"/>
                </a:lnTo>
                <a:lnTo>
                  <a:pt x="f16" y="f99"/>
                </a:lnTo>
                <a:lnTo>
                  <a:pt x="f14" y="f100"/>
                </a:lnTo>
                <a:lnTo>
                  <a:pt x="f12" y="f101"/>
                </a:lnTo>
                <a:lnTo>
                  <a:pt x="f10" y="f102"/>
                </a:lnTo>
                <a:lnTo>
                  <a:pt x="f8" y="f103"/>
                </a:lnTo>
                <a:lnTo>
                  <a:pt x="f6" y="f104"/>
                </a:lnTo>
                <a:lnTo>
                  <a:pt x="f5" y="f105"/>
                </a:lnTo>
                <a:lnTo>
                  <a:pt x="f106" y="f104"/>
                </a:lnTo>
                <a:lnTo>
                  <a:pt x="f107" y="f103"/>
                </a:lnTo>
                <a:lnTo>
                  <a:pt x="f108" y="f102"/>
                </a:lnTo>
                <a:lnTo>
                  <a:pt x="f109" y="f101"/>
                </a:lnTo>
                <a:lnTo>
                  <a:pt x="f110" y="f100"/>
                </a:lnTo>
                <a:lnTo>
                  <a:pt x="f111" y="f99"/>
                </a:lnTo>
                <a:lnTo>
                  <a:pt x="f112" y="f98"/>
                </a:lnTo>
                <a:lnTo>
                  <a:pt x="f113" y="f97"/>
                </a:lnTo>
                <a:lnTo>
                  <a:pt x="f114" y="f96"/>
                </a:lnTo>
                <a:lnTo>
                  <a:pt x="f115" y="f95"/>
                </a:lnTo>
                <a:lnTo>
                  <a:pt x="f116" y="f94"/>
                </a:lnTo>
                <a:lnTo>
                  <a:pt x="f117" y="f93"/>
                </a:lnTo>
                <a:lnTo>
                  <a:pt x="f118" y="f92"/>
                </a:lnTo>
                <a:lnTo>
                  <a:pt x="f119" y="f91"/>
                </a:lnTo>
                <a:lnTo>
                  <a:pt x="f120" y="f90"/>
                </a:lnTo>
                <a:lnTo>
                  <a:pt x="f121" y="f89"/>
                </a:lnTo>
                <a:lnTo>
                  <a:pt x="f122" y="f88"/>
                </a:lnTo>
                <a:lnTo>
                  <a:pt x="f123" y="f87"/>
                </a:lnTo>
                <a:lnTo>
                  <a:pt x="f124" y="f86"/>
                </a:lnTo>
                <a:lnTo>
                  <a:pt x="f125" y="f85"/>
                </a:lnTo>
                <a:lnTo>
                  <a:pt x="f126" y="f84"/>
                </a:lnTo>
                <a:lnTo>
                  <a:pt x="f127" y="f83"/>
                </a:lnTo>
                <a:lnTo>
                  <a:pt x="f128" y="f82"/>
                </a:lnTo>
                <a:lnTo>
                  <a:pt x="f129" y="f81"/>
                </a:lnTo>
                <a:lnTo>
                  <a:pt x="f130" y="f80"/>
                </a:lnTo>
                <a:lnTo>
                  <a:pt x="f131" y="f79"/>
                </a:lnTo>
                <a:lnTo>
                  <a:pt x="f132" y="f78"/>
                </a:lnTo>
                <a:lnTo>
                  <a:pt x="f133" y="f77"/>
                </a:lnTo>
                <a:lnTo>
                  <a:pt x="f134" y="f76"/>
                </a:lnTo>
                <a:lnTo>
                  <a:pt x="f135" y="f75"/>
                </a:lnTo>
                <a:lnTo>
                  <a:pt x="f136" y="f74"/>
                </a:lnTo>
                <a:lnTo>
                  <a:pt x="f137" y="f73"/>
                </a:lnTo>
                <a:lnTo>
                  <a:pt x="f138" y="f72"/>
                </a:lnTo>
                <a:lnTo>
                  <a:pt x="f139" y="f71"/>
                </a:lnTo>
                <a:lnTo>
                  <a:pt x="f140" y="f70"/>
                </a:lnTo>
                <a:lnTo>
                  <a:pt x="f139" y="f69"/>
                </a:lnTo>
                <a:lnTo>
                  <a:pt x="f138" y="f68"/>
                </a:lnTo>
                <a:lnTo>
                  <a:pt x="f137" y="f67"/>
                </a:lnTo>
                <a:lnTo>
                  <a:pt x="f136" y="f65"/>
                </a:lnTo>
                <a:lnTo>
                  <a:pt x="f135" y="f64"/>
                </a:lnTo>
                <a:lnTo>
                  <a:pt x="f134" y="f63"/>
                </a:lnTo>
                <a:lnTo>
                  <a:pt x="f133" y="f61"/>
                </a:lnTo>
                <a:lnTo>
                  <a:pt x="f132" y="f59"/>
                </a:lnTo>
                <a:lnTo>
                  <a:pt x="f131" y="f57"/>
                </a:lnTo>
                <a:lnTo>
                  <a:pt x="f130" y="f55"/>
                </a:lnTo>
                <a:lnTo>
                  <a:pt x="f129" y="f53"/>
                </a:lnTo>
                <a:lnTo>
                  <a:pt x="f128" y="f51"/>
                </a:lnTo>
                <a:lnTo>
                  <a:pt x="f127" y="f49"/>
                </a:lnTo>
                <a:lnTo>
                  <a:pt x="f126" y="f47"/>
                </a:lnTo>
                <a:lnTo>
                  <a:pt x="f125" y="f45"/>
                </a:lnTo>
                <a:lnTo>
                  <a:pt x="f124" y="f43"/>
                </a:lnTo>
                <a:lnTo>
                  <a:pt x="f123" y="f41"/>
                </a:lnTo>
                <a:lnTo>
                  <a:pt x="f122" y="f39"/>
                </a:lnTo>
                <a:lnTo>
                  <a:pt x="f121" y="f37"/>
                </a:lnTo>
                <a:lnTo>
                  <a:pt x="f120" y="f35"/>
                </a:lnTo>
                <a:lnTo>
                  <a:pt x="f119" y="f33"/>
                </a:lnTo>
                <a:lnTo>
                  <a:pt x="f118" y="f31"/>
                </a:lnTo>
                <a:lnTo>
                  <a:pt x="f117" y="f29"/>
                </a:lnTo>
                <a:lnTo>
                  <a:pt x="f116" y="f27"/>
                </a:lnTo>
                <a:lnTo>
                  <a:pt x="f115" y="f25"/>
                </a:lnTo>
                <a:lnTo>
                  <a:pt x="f114" y="f23"/>
                </a:lnTo>
                <a:lnTo>
                  <a:pt x="f113" y="f21"/>
                </a:lnTo>
                <a:lnTo>
                  <a:pt x="f112" y="f19"/>
                </a:lnTo>
                <a:lnTo>
                  <a:pt x="f111" y="f17"/>
                </a:lnTo>
                <a:lnTo>
                  <a:pt x="f110" y="f15"/>
                </a:lnTo>
                <a:lnTo>
                  <a:pt x="f109" y="f13"/>
                </a:lnTo>
                <a:lnTo>
                  <a:pt x="f108" y="f11"/>
                </a:lnTo>
                <a:lnTo>
                  <a:pt x="f107" y="f9"/>
                </a:lnTo>
                <a:lnTo>
                  <a:pt x="f106" y="f7"/>
                </a:lnTo>
                <a:lnTo>
                  <a:pt x="f5" y="f2"/>
                </a:lnTo>
                <a:close/>
              </a:path>
            </a:pathLst>
          </a:custGeom>
          <a:solidFill>
            <a:srgbClr val="FFE62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A33BF67E-1469-1BD4-856E-8885537BC595}"/>
              </a:ext>
            </a:extLst>
          </p:cNvPr>
          <p:cNvSpPr/>
          <p:nvPr/>
        </p:nvSpPr>
        <p:spPr>
          <a:xfrm>
            <a:off x="7752091" y="5735167"/>
            <a:ext cx="772053" cy="772053"/>
          </a:xfrm>
          <a:custGeom>
            <a:avLst/>
            <a:gdLst>
              <a:gd name="f0" fmla="val w"/>
              <a:gd name="f1" fmla="val h"/>
              <a:gd name="f2" fmla="val 0"/>
              <a:gd name="f3" fmla="val 1273175"/>
              <a:gd name="f4" fmla="val 636567"/>
              <a:gd name="f5" fmla="val 589060"/>
              <a:gd name="f6" fmla="val 1746"/>
              <a:gd name="f7" fmla="val 542501"/>
              <a:gd name="f8" fmla="val 6902"/>
              <a:gd name="f9" fmla="val 497013"/>
              <a:gd name="f10" fmla="val 15345"/>
              <a:gd name="f11" fmla="val 452720"/>
              <a:gd name="f12" fmla="val 26952"/>
              <a:gd name="f13" fmla="val 409744"/>
              <a:gd name="f14" fmla="val 41599"/>
              <a:gd name="f15" fmla="val 368209"/>
              <a:gd name="f16" fmla="val 59165"/>
              <a:gd name="f17" fmla="val 328237"/>
              <a:gd name="f18" fmla="val 79525"/>
              <a:gd name="f19" fmla="val 289952"/>
              <a:gd name="f20" fmla="val 102556"/>
              <a:gd name="f21" fmla="val 253477"/>
              <a:gd name="f22" fmla="val 128136"/>
              <a:gd name="f23" fmla="val 218934"/>
              <a:gd name="f24" fmla="val 156141"/>
              <a:gd name="f25" fmla="val 186448"/>
              <a:gd name="f26" fmla="val 684075"/>
              <a:gd name="f27" fmla="val 730635"/>
              <a:gd name="f28" fmla="val 776123"/>
              <a:gd name="f29" fmla="val 820417"/>
              <a:gd name="f30" fmla="val 863393"/>
              <a:gd name="f31" fmla="val 904929"/>
              <a:gd name="f32" fmla="val 944901"/>
              <a:gd name="f33" fmla="val 983186"/>
              <a:gd name="f34" fmla="val 1019661"/>
              <a:gd name="f35" fmla="val 1054203"/>
              <a:gd name="f36" fmla="val 1086689"/>
              <a:gd name="f37" fmla="val 1116996"/>
              <a:gd name="f38" fmla="val 1145000"/>
              <a:gd name="f39" fmla="val 1170580"/>
              <a:gd name="f40" fmla="val 1193611"/>
              <a:gd name="f41" fmla="val 1213970"/>
              <a:gd name="f42" fmla="val 1231535"/>
              <a:gd name="f43" fmla="val 1246182"/>
              <a:gd name="f44" fmla="val 1257789"/>
              <a:gd name="f45" fmla="val 1266232"/>
              <a:gd name="f46" fmla="val 1271388"/>
              <a:gd name="f47" fmla="val 1273134"/>
              <a:gd name="f48" fmla="*/ f0 1 1273175"/>
              <a:gd name="f49" fmla="*/ f1 1 1273175"/>
              <a:gd name="f50" fmla="+- f3 0 f2"/>
              <a:gd name="f51" fmla="*/ f50 1 1273175"/>
              <a:gd name="f52" fmla="*/ f2 1 f51"/>
              <a:gd name="f53" fmla="*/ f3 1 f51"/>
              <a:gd name="f54" fmla="*/ f52 f48 1"/>
              <a:gd name="f55" fmla="*/ f53 f48 1"/>
              <a:gd name="f56" fmla="*/ f53 f49 1"/>
              <a:gd name="f57" fmla="*/ f52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1273175" h="1273175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5"/>
                </a:lnTo>
                <a:lnTo>
                  <a:pt x="f24" y="f23"/>
                </a:lnTo>
                <a:lnTo>
                  <a:pt x="f22" y="f21"/>
                </a:lnTo>
                <a:lnTo>
                  <a:pt x="f20" y="f19"/>
                </a:lnTo>
                <a:lnTo>
                  <a:pt x="f18" y="f17"/>
                </a:lnTo>
                <a:lnTo>
                  <a:pt x="f16" y="f15"/>
                </a:lnTo>
                <a:lnTo>
                  <a:pt x="f14" y="f13"/>
                </a:lnTo>
                <a:lnTo>
                  <a:pt x="f12" y="f11"/>
                </a:lnTo>
                <a:lnTo>
                  <a:pt x="f10" y="f9"/>
                </a:lnTo>
                <a:lnTo>
                  <a:pt x="f8" y="f7"/>
                </a:lnTo>
                <a:lnTo>
                  <a:pt x="f6" y="f5"/>
                </a:lnTo>
                <a:lnTo>
                  <a:pt x="f2" y="f4"/>
                </a:lnTo>
                <a:lnTo>
                  <a:pt x="f6" y="f26"/>
                </a:lnTo>
                <a:lnTo>
                  <a:pt x="f8" y="f27"/>
                </a:lnTo>
                <a:lnTo>
                  <a:pt x="f10" y="f28"/>
                </a:lnTo>
                <a:lnTo>
                  <a:pt x="f12" y="f29"/>
                </a:lnTo>
                <a:lnTo>
                  <a:pt x="f14" y="f30"/>
                </a:lnTo>
                <a:lnTo>
                  <a:pt x="f16" y="f31"/>
                </a:lnTo>
                <a:lnTo>
                  <a:pt x="f18" y="f32"/>
                </a:lnTo>
                <a:lnTo>
                  <a:pt x="f20" y="f33"/>
                </a:lnTo>
                <a:lnTo>
                  <a:pt x="f22" y="f34"/>
                </a:lnTo>
                <a:lnTo>
                  <a:pt x="f24" y="f35"/>
                </a:lnTo>
                <a:lnTo>
                  <a:pt x="f25" y="f36"/>
                </a:lnTo>
                <a:lnTo>
                  <a:pt x="f23" y="f37"/>
                </a:lnTo>
                <a:lnTo>
                  <a:pt x="f21" y="f38"/>
                </a:lnTo>
                <a:lnTo>
                  <a:pt x="f19" y="f39"/>
                </a:lnTo>
                <a:lnTo>
                  <a:pt x="f17" y="f40"/>
                </a:lnTo>
                <a:lnTo>
                  <a:pt x="f15" y="f41"/>
                </a:lnTo>
                <a:lnTo>
                  <a:pt x="f13" y="f42"/>
                </a:lnTo>
                <a:lnTo>
                  <a:pt x="f11" y="f43"/>
                </a:lnTo>
                <a:lnTo>
                  <a:pt x="f9" y="f44"/>
                </a:lnTo>
                <a:lnTo>
                  <a:pt x="f7" y="f45"/>
                </a:lnTo>
                <a:lnTo>
                  <a:pt x="f5" y="f46"/>
                </a:lnTo>
                <a:lnTo>
                  <a:pt x="f4" y="f47"/>
                </a:lnTo>
                <a:lnTo>
                  <a:pt x="f26" y="f46"/>
                </a:lnTo>
                <a:lnTo>
                  <a:pt x="f27" y="f45"/>
                </a:lnTo>
                <a:lnTo>
                  <a:pt x="f28" y="f44"/>
                </a:lnTo>
                <a:lnTo>
                  <a:pt x="f29" y="f43"/>
                </a:lnTo>
                <a:lnTo>
                  <a:pt x="f30" y="f42"/>
                </a:lnTo>
                <a:lnTo>
                  <a:pt x="f31" y="f41"/>
                </a:lnTo>
                <a:lnTo>
                  <a:pt x="f32" y="f40"/>
                </a:lnTo>
                <a:lnTo>
                  <a:pt x="f33" y="f39"/>
                </a:lnTo>
                <a:lnTo>
                  <a:pt x="f34" y="f38"/>
                </a:lnTo>
                <a:lnTo>
                  <a:pt x="f35" y="f37"/>
                </a:lnTo>
                <a:lnTo>
                  <a:pt x="f36" y="f36"/>
                </a:lnTo>
                <a:lnTo>
                  <a:pt x="f37" y="f35"/>
                </a:lnTo>
                <a:lnTo>
                  <a:pt x="f38" y="f34"/>
                </a:lnTo>
                <a:lnTo>
                  <a:pt x="f39" y="f33"/>
                </a:lnTo>
                <a:lnTo>
                  <a:pt x="f40" y="f32"/>
                </a:lnTo>
                <a:lnTo>
                  <a:pt x="f41" y="f31"/>
                </a:lnTo>
                <a:lnTo>
                  <a:pt x="f42" y="f30"/>
                </a:lnTo>
                <a:lnTo>
                  <a:pt x="f43" y="f29"/>
                </a:lnTo>
                <a:lnTo>
                  <a:pt x="f44" y="f28"/>
                </a:lnTo>
                <a:lnTo>
                  <a:pt x="f45" y="f27"/>
                </a:lnTo>
                <a:lnTo>
                  <a:pt x="f46" y="f26"/>
                </a:lnTo>
                <a:lnTo>
                  <a:pt x="f47" y="f4"/>
                </a:lnTo>
                <a:lnTo>
                  <a:pt x="f46" y="f5"/>
                </a:lnTo>
                <a:lnTo>
                  <a:pt x="f45" y="f7"/>
                </a:lnTo>
                <a:lnTo>
                  <a:pt x="f44" y="f9"/>
                </a:lnTo>
                <a:lnTo>
                  <a:pt x="f43" y="f11"/>
                </a:lnTo>
                <a:lnTo>
                  <a:pt x="f42" y="f13"/>
                </a:lnTo>
                <a:lnTo>
                  <a:pt x="f41" y="f15"/>
                </a:lnTo>
                <a:lnTo>
                  <a:pt x="f40" y="f17"/>
                </a:lnTo>
                <a:lnTo>
                  <a:pt x="f39" y="f19"/>
                </a:lnTo>
                <a:lnTo>
                  <a:pt x="f38" y="f21"/>
                </a:lnTo>
                <a:lnTo>
                  <a:pt x="f37" y="f23"/>
                </a:lnTo>
                <a:lnTo>
                  <a:pt x="f36" y="f25"/>
                </a:lnTo>
                <a:lnTo>
                  <a:pt x="f35" y="f24"/>
                </a:lnTo>
                <a:lnTo>
                  <a:pt x="f34" y="f22"/>
                </a:lnTo>
                <a:lnTo>
                  <a:pt x="f33" y="f20"/>
                </a:lnTo>
                <a:lnTo>
                  <a:pt x="f32" y="f18"/>
                </a:lnTo>
                <a:lnTo>
                  <a:pt x="f31" y="f16"/>
                </a:lnTo>
                <a:lnTo>
                  <a:pt x="f30" y="f14"/>
                </a:lnTo>
                <a:lnTo>
                  <a:pt x="f29" y="f12"/>
                </a:lnTo>
                <a:lnTo>
                  <a:pt x="f28" y="f10"/>
                </a:lnTo>
                <a:lnTo>
                  <a:pt x="f27" y="f8"/>
                </a:lnTo>
                <a:lnTo>
                  <a:pt x="f26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B4E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6A4F1508-2FA7-059F-3AF8-44CFD3613EE9}"/>
              </a:ext>
            </a:extLst>
          </p:cNvPr>
          <p:cNvSpPr/>
          <p:nvPr/>
        </p:nvSpPr>
        <p:spPr>
          <a:xfrm>
            <a:off x="6286845" y="5505602"/>
            <a:ext cx="2043149" cy="1231436"/>
          </a:xfrm>
          <a:custGeom>
            <a:avLst/>
            <a:gdLst>
              <a:gd name="f0" fmla="val w"/>
              <a:gd name="f1" fmla="val h"/>
              <a:gd name="f2" fmla="val 0"/>
              <a:gd name="f3" fmla="val 3369309"/>
              <a:gd name="f4" fmla="val 2030729"/>
              <a:gd name="f5" fmla="val 1015149"/>
              <a:gd name="f6" fmla="val 1015136"/>
              <a:gd name="f7" fmla="val 2030285"/>
              <a:gd name="f8" fmla="val 2030310"/>
              <a:gd name="f9" fmla="val 3369195"/>
              <a:gd name="f10" fmla="val 3365766"/>
              <a:gd name="f11" fmla="val 968400"/>
              <a:gd name="f12" fmla="val 3355797"/>
              <a:gd name="f13" fmla="val 923785"/>
              <a:gd name="f14" fmla="val 3339795"/>
              <a:gd name="f15" fmla="val 881786"/>
              <a:gd name="f16" fmla="val 3318230"/>
              <a:gd name="f17" fmla="val 842899"/>
              <a:gd name="f18" fmla="val 3291598"/>
              <a:gd name="f19" fmla="val 807605"/>
              <a:gd name="f20" fmla="val 3260394"/>
              <a:gd name="f21" fmla="val 776401"/>
              <a:gd name="f22" fmla="val 3225114"/>
              <a:gd name="f23" fmla="val 749782"/>
              <a:gd name="f24" fmla="val 3186226"/>
              <a:gd name="f25" fmla="val 728218"/>
              <a:gd name="f26" fmla="val 3144228"/>
              <a:gd name="f27" fmla="val 712216"/>
              <a:gd name="f28" fmla="val 3099612"/>
              <a:gd name="f29" fmla="val 702246"/>
              <a:gd name="f30" fmla="val 3052864"/>
              <a:gd name="f31" fmla="val 698817"/>
              <a:gd name="f32" fmla="val 3006128"/>
              <a:gd name="f33" fmla="val 2961513"/>
              <a:gd name="f34" fmla="val 2919514"/>
              <a:gd name="f35" fmla="val 2880626"/>
              <a:gd name="f36" fmla="val 2845333"/>
              <a:gd name="f37" fmla="val 2814129"/>
              <a:gd name="f38" fmla="val 2787510"/>
              <a:gd name="f39" fmla="val 2765945"/>
              <a:gd name="f40" fmla="val 2749931"/>
              <a:gd name="f41" fmla="val 2739974"/>
              <a:gd name="f42" fmla="val 2736545"/>
              <a:gd name="f43" fmla="val 1061885"/>
              <a:gd name="f44" fmla="val 1106500"/>
              <a:gd name="f45" fmla="val 1148499"/>
              <a:gd name="f46" fmla="val 1187386"/>
              <a:gd name="f47" fmla="val 1222679"/>
              <a:gd name="f48" fmla="val 1253883"/>
              <a:gd name="f49" fmla="val 1280502"/>
              <a:gd name="f50" fmla="val 1302067"/>
              <a:gd name="f51" fmla="val 1318069"/>
              <a:gd name="f52" fmla="val 1328039"/>
              <a:gd name="f53" fmla="val 1331468"/>
              <a:gd name="f54" fmla="*/ f0 1 3369309"/>
              <a:gd name="f55" fmla="*/ f1 1 2030729"/>
              <a:gd name="f56" fmla="+- f4 0 f2"/>
              <a:gd name="f57" fmla="+- f3 0 f2"/>
              <a:gd name="f58" fmla="*/ f57 1 3369309"/>
              <a:gd name="f59" fmla="*/ f56 1 2030729"/>
              <a:gd name="f60" fmla="*/ f2 1 f58"/>
              <a:gd name="f61" fmla="*/ f3 1 f58"/>
              <a:gd name="f62" fmla="*/ f2 1 f59"/>
              <a:gd name="f63" fmla="*/ f4 1 f59"/>
              <a:gd name="f64" fmla="*/ f60 f54 1"/>
              <a:gd name="f65" fmla="*/ f61 f54 1"/>
              <a:gd name="f66" fmla="*/ f63 f55 1"/>
              <a:gd name="f67" fmla="*/ f62 f5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4" t="f67" r="f65" b="f66"/>
            <a:pathLst>
              <a:path w="3369309" h="2030729">
                <a:moveTo>
                  <a:pt x="f5" y="f6"/>
                </a:moveTo>
                <a:lnTo>
                  <a:pt x="f2" y="f2"/>
                </a:lnTo>
                <a:lnTo>
                  <a:pt x="f2" y="f7"/>
                </a:lnTo>
                <a:lnTo>
                  <a:pt x="f5" y="f6"/>
                </a:lnTo>
                <a:close/>
              </a:path>
              <a:path w="3369309" h="2030729">
                <a:moveTo>
                  <a:pt x="f8" y="f2"/>
                </a:moveTo>
                <a:lnTo>
                  <a:pt x="f5" y="f5"/>
                </a:lnTo>
                <a:lnTo>
                  <a:pt x="f8" y="f7"/>
                </a:lnTo>
                <a:lnTo>
                  <a:pt x="f8" y="f2"/>
                </a:lnTo>
                <a:close/>
              </a:path>
              <a:path w="3369309" h="2030729">
                <a:moveTo>
                  <a:pt x="f9" y="f5"/>
                </a:move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29"/>
                </a:lnTo>
                <a:lnTo>
                  <a:pt x="f33" y="f27"/>
                </a:lnTo>
                <a:lnTo>
                  <a:pt x="f34" y="f25"/>
                </a:lnTo>
                <a:lnTo>
                  <a:pt x="f35" y="f23"/>
                </a:lnTo>
                <a:lnTo>
                  <a:pt x="f36" y="f21"/>
                </a:lnTo>
                <a:lnTo>
                  <a:pt x="f37" y="f19"/>
                </a:lnTo>
                <a:lnTo>
                  <a:pt x="f38" y="f17"/>
                </a:lnTo>
                <a:lnTo>
                  <a:pt x="f39" y="f15"/>
                </a:lnTo>
                <a:lnTo>
                  <a:pt x="f40" y="f13"/>
                </a:lnTo>
                <a:lnTo>
                  <a:pt x="f41" y="f11"/>
                </a:lnTo>
                <a:lnTo>
                  <a:pt x="f42" y="f5"/>
                </a:lnTo>
                <a:lnTo>
                  <a:pt x="f41" y="f43"/>
                </a:lnTo>
                <a:lnTo>
                  <a:pt x="f40" y="f44"/>
                </a:lnTo>
                <a:lnTo>
                  <a:pt x="f39" y="f45"/>
                </a:lnTo>
                <a:lnTo>
                  <a:pt x="f38" y="f46"/>
                </a:lnTo>
                <a:lnTo>
                  <a:pt x="f37" y="f47"/>
                </a:lnTo>
                <a:lnTo>
                  <a:pt x="f36" y="f48"/>
                </a:lnTo>
                <a:lnTo>
                  <a:pt x="f35" y="f49"/>
                </a:lnTo>
                <a:lnTo>
                  <a:pt x="f34" y="f50"/>
                </a:lnTo>
                <a:lnTo>
                  <a:pt x="f33" y="f51"/>
                </a:lnTo>
                <a:lnTo>
                  <a:pt x="f32" y="f52"/>
                </a:lnTo>
                <a:lnTo>
                  <a:pt x="f30" y="f53"/>
                </a:lnTo>
                <a:lnTo>
                  <a:pt x="f28" y="f52"/>
                </a:lnTo>
                <a:lnTo>
                  <a:pt x="f26" y="f51"/>
                </a:lnTo>
                <a:lnTo>
                  <a:pt x="f24" y="f50"/>
                </a:lnTo>
                <a:lnTo>
                  <a:pt x="f22" y="f49"/>
                </a:lnTo>
                <a:lnTo>
                  <a:pt x="f20" y="f48"/>
                </a:lnTo>
                <a:lnTo>
                  <a:pt x="f18" y="f47"/>
                </a:lnTo>
                <a:lnTo>
                  <a:pt x="f16" y="f46"/>
                </a:lnTo>
                <a:lnTo>
                  <a:pt x="f14" y="f45"/>
                </a:lnTo>
                <a:lnTo>
                  <a:pt x="f12" y="f44"/>
                </a:lnTo>
                <a:lnTo>
                  <a:pt x="f10" y="f43"/>
                </a:lnTo>
                <a:lnTo>
                  <a:pt x="f9" y="f5"/>
                </a:lnTo>
                <a:close/>
              </a:path>
            </a:pathLst>
          </a:custGeom>
          <a:solidFill>
            <a:srgbClr val="7413D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AF02654E-EED3-A16F-EEF8-26B8936C255B}"/>
              </a:ext>
            </a:extLst>
          </p:cNvPr>
          <p:cNvSpPr/>
          <p:nvPr/>
        </p:nvSpPr>
        <p:spPr>
          <a:xfrm>
            <a:off x="5055683" y="5495685"/>
            <a:ext cx="1231436" cy="1231436"/>
          </a:xfrm>
          <a:custGeom>
            <a:avLst/>
            <a:gdLst>
              <a:gd name="f0" fmla="val w"/>
              <a:gd name="f1" fmla="val h"/>
              <a:gd name="f2" fmla="val 0"/>
              <a:gd name="f3" fmla="val 2030729"/>
              <a:gd name="f4" fmla="val 2030294"/>
              <a:gd name="f5" fmla="val 1981677"/>
              <a:gd name="f6" fmla="val 570"/>
              <a:gd name="f7" fmla="val 1933341"/>
              <a:gd name="f8" fmla="val 2274"/>
              <a:gd name="f9" fmla="val 1885298"/>
              <a:gd name="f10" fmla="val 5097"/>
              <a:gd name="f11" fmla="val 1837560"/>
              <a:gd name="f12" fmla="val 9028"/>
              <a:gd name="f13" fmla="val 1790141"/>
              <a:gd name="f14" fmla="val 14054"/>
              <a:gd name="f15" fmla="val 1743053"/>
              <a:gd name="f16" fmla="val 20161"/>
              <a:gd name="f17" fmla="val 1696310"/>
              <a:gd name="f18" fmla="val 27338"/>
              <a:gd name="f19" fmla="val 1649922"/>
              <a:gd name="f20" fmla="val 35571"/>
              <a:gd name="f21" fmla="val 1603904"/>
              <a:gd name="f22" fmla="val 44848"/>
              <a:gd name="f23" fmla="val 1558269"/>
              <a:gd name="f24" fmla="val 55156"/>
              <a:gd name="f25" fmla="val 1513028"/>
              <a:gd name="f26" fmla="val 66483"/>
              <a:gd name="f27" fmla="val 1468194"/>
              <a:gd name="f28" fmla="val 78815"/>
              <a:gd name="f29" fmla="val 1423781"/>
              <a:gd name="f30" fmla="val 92140"/>
              <a:gd name="f31" fmla="val 1379801"/>
              <a:gd name="f32" fmla="val 106444"/>
              <a:gd name="f33" fmla="val 1336266"/>
              <a:gd name="f34" fmla="val 121717"/>
              <a:gd name="f35" fmla="val 1293190"/>
              <a:gd name="f36" fmla="val 137944"/>
              <a:gd name="f37" fmla="val 1250585"/>
              <a:gd name="f38" fmla="val 155113"/>
              <a:gd name="f39" fmla="val 1208464"/>
              <a:gd name="f40" fmla="val 173211"/>
              <a:gd name="f41" fmla="val 1166840"/>
              <a:gd name="f42" fmla="val 192226"/>
              <a:gd name="f43" fmla="val 1125725"/>
              <a:gd name="f44" fmla="val 212144"/>
              <a:gd name="f45" fmla="val 1085132"/>
              <a:gd name="f46" fmla="val 232954"/>
              <a:gd name="f47" fmla="val 1045074"/>
              <a:gd name="f48" fmla="val 254642"/>
              <a:gd name="f49" fmla="val 1005563"/>
              <a:gd name="f50" fmla="val 277195"/>
              <a:gd name="f51" fmla="val 966612"/>
              <a:gd name="f52" fmla="val 300602"/>
              <a:gd name="f53" fmla="val 928235"/>
              <a:gd name="f54" fmla="val 324848"/>
              <a:gd name="f55" fmla="val 890443"/>
              <a:gd name="f56" fmla="val 349922"/>
              <a:gd name="f57" fmla="val 853249"/>
              <a:gd name="f58" fmla="val 375811"/>
              <a:gd name="f59" fmla="val 816667"/>
              <a:gd name="f60" fmla="val 402502"/>
              <a:gd name="f61" fmla="val 780709"/>
              <a:gd name="f62" fmla="val 429982"/>
              <a:gd name="f63" fmla="val 745387"/>
              <a:gd name="f64" fmla="val 458238"/>
              <a:gd name="f65" fmla="val 710714"/>
              <a:gd name="f66" fmla="val 487258"/>
              <a:gd name="f67" fmla="val 676703"/>
              <a:gd name="f68" fmla="val 517030"/>
              <a:gd name="f69" fmla="val 643368"/>
              <a:gd name="f70" fmla="val 547539"/>
              <a:gd name="f71" fmla="val 610719"/>
              <a:gd name="f72" fmla="val 578775"/>
              <a:gd name="f73" fmla="val 578771"/>
              <a:gd name="f74" fmla="val 610723"/>
              <a:gd name="f75" fmla="val 547536"/>
              <a:gd name="f76" fmla="val 643372"/>
              <a:gd name="f77" fmla="val 517026"/>
              <a:gd name="f78" fmla="val 676708"/>
              <a:gd name="f79" fmla="val 487255"/>
              <a:gd name="f80" fmla="val 710718"/>
              <a:gd name="f81" fmla="val 458235"/>
              <a:gd name="f82" fmla="val 745391"/>
              <a:gd name="f83" fmla="val 429978"/>
              <a:gd name="f84" fmla="val 780713"/>
              <a:gd name="f85" fmla="val 402499"/>
              <a:gd name="f86" fmla="val 816672"/>
              <a:gd name="f87" fmla="val 375808"/>
              <a:gd name="f88" fmla="val 853254"/>
              <a:gd name="f89" fmla="val 349919"/>
              <a:gd name="f90" fmla="val 890448"/>
              <a:gd name="f91" fmla="val 324846"/>
              <a:gd name="f92" fmla="val 928239"/>
              <a:gd name="f93" fmla="val 300599"/>
              <a:gd name="f94" fmla="val 966617"/>
              <a:gd name="f95" fmla="val 277193"/>
              <a:gd name="f96" fmla="val 1005567"/>
              <a:gd name="f97" fmla="val 254640"/>
              <a:gd name="f98" fmla="val 1045078"/>
              <a:gd name="f99" fmla="val 232952"/>
              <a:gd name="f100" fmla="val 1085136"/>
              <a:gd name="f101" fmla="val 212142"/>
              <a:gd name="f102" fmla="val 1125729"/>
              <a:gd name="f103" fmla="val 192224"/>
              <a:gd name="f104" fmla="val 1166844"/>
              <a:gd name="f105" fmla="val 173209"/>
              <a:gd name="f106" fmla="val 1208469"/>
              <a:gd name="f107" fmla="val 155111"/>
              <a:gd name="f108" fmla="val 1250590"/>
              <a:gd name="f109" fmla="val 137943"/>
              <a:gd name="f110" fmla="val 1293194"/>
              <a:gd name="f111" fmla="val 121716"/>
              <a:gd name="f112" fmla="val 1336270"/>
              <a:gd name="f113" fmla="val 106443"/>
              <a:gd name="f114" fmla="val 1379805"/>
              <a:gd name="f115" fmla="val 92139"/>
              <a:gd name="f116" fmla="val 1423785"/>
              <a:gd name="f117" fmla="val 78814"/>
              <a:gd name="f118" fmla="val 1468198"/>
              <a:gd name="f119" fmla="val 66482"/>
              <a:gd name="f120" fmla="val 1513031"/>
              <a:gd name="f121" fmla="val 1558272"/>
              <a:gd name="f122" fmla="val 1603907"/>
              <a:gd name="f123" fmla="val 1649925"/>
              <a:gd name="f124" fmla="val 1696312"/>
              <a:gd name="f125" fmla="val 1743056"/>
              <a:gd name="f126" fmla="val 1790143"/>
              <a:gd name="f127" fmla="val 1837562"/>
              <a:gd name="f128" fmla="val 1885299"/>
              <a:gd name="f129" fmla="val 1933342"/>
              <a:gd name="f130" fmla="val 1981678"/>
              <a:gd name="f131" fmla="*/ f0 1 2030729"/>
              <a:gd name="f132" fmla="*/ f1 1 2030729"/>
              <a:gd name="f133" fmla="+- f3 0 f2"/>
              <a:gd name="f134" fmla="*/ f133 1 2030729"/>
              <a:gd name="f135" fmla="*/ f2 1 f134"/>
              <a:gd name="f136" fmla="*/ f3 1 f134"/>
              <a:gd name="f137" fmla="*/ f135 f131 1"/>
              <a:gd name="f138" fmla="*/ f136 f131 1"/>
              <a:gd name="f139" fmla="*/ f136 f132 1"/>
              <a:gd name="f140" fmla="*/ f135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2030729" h="2030729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24" y="f121"/>
                </a:lnTo>
                <a:lnTo>
                  <a:pt x="f22" y="f122"/>
                </a:lnTo>
                <a:lnTo>
                  <a:pt x="f20" y="f123"/>
                </a:lnTo>
                <a:lnTo>
                  <a:pt x="f18" y="f124"/>
                </a:lnTo>
                <a:lnTo>
                  <a:pt x="f16" y="f125"/>
                </a:lnTo>
                <a:lnTo>
                  <a:pt x="f14" y="f126"/>
                </a:lnTo>
                <a:lnTo>
                  <a:pt x="f12" y="f127"/>
                </a:lnTo>
                <a:lnTo>
                  <a:pt x="f10" y="f128"/>
                </a:lnTo>
                <a:lnTo>
                  <a:pt x="f8" y="f129"/>
                </a:lnTo>
                <a:lnTo>
                  <a:pt x="f6" y="f130"/>
                </a:lnTo>
                <a:lnTo>
                  <a:pt x="f2" y="f4"/>
                </a:lnTo>
                <a:lnTo>
                  <a:pt x="f4" y="f4"/>
                </a:lnTo>
                <a:lnTo>
                  <a:pt x="f4" y="f2"/>
                </a:lnTo>
                <a:close/>
              </a:path>
            </a:pathLst>
          </a:custGeom>
          <a:solidFill>
            <a:srgbClr val="FFE62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B59CE0A1-DB00-B3DF-8F9C-D6ACB7656674}"/>
              </a:ext>
            </a:extLst>
          </p:cNvPr>
          <p:cNvSpPr/>
          <p:nvPr/>
        </p:nvSpPr>
        <p:spPr>
          <a:xfrm>
            <a:off x="8759284" y="5491187"/>
            <a:ext cx="612254" cy="612254"/>
          </a:xfrm>
          <a:custGeom>
            <a:avLst/>
            <a:gdLst>
              <a:gd name="f0" fmla="val w"/>
              <a:gd name="f1" fmla="val h"/>
              <a:gd name="f2" fmla="val 0"/>
              <a:gd name="f3" fmla="val 1009650"/>
              <a:gd name="f4" fmla="val 504728"/>
              <a:gd name="f5" fmla="val 456119"/>
              <a:gd name="f6" fmla="val 2310"/>
              <a:gd name="f7" fmla="val 408817"/>
              <a:gd name="f8" fmla="val 9100"/>
              <a:gd name="f9" fmla="val 363034"/>
              <a:gd name="f10" fmla="val 20159"/>
              <a:gd name="f11" fmla="val 318982"/>
              <a:gd name="f12" fmla="val 35275"/>
              <a:gd name="f13" fmla="val 276871"/>
              <a:gd name="f14" fmla="val 54236"/>
              <a:gd name="f15" fmla="val 236914"/>
              <a:gd name="f16" fmla="val 76832"/>
              <a:gd name="f17" fmla="val 199322"/>
              <a:gd name="f18" fmla="val 102849"/>
              <a:gd name="f19" fmla="val 164306"/>
              <a:gd name="f20" fmla="val 132078"/>
              <a:gd name="f21" fmla="val 553337"/>
              <a:gd name="f22" fmla="val 600638"/>
              <a:gd name="f23" fmla="val 646421"/>
              <a:gd name="f24" fmla="val 690474"/>
              <a:gd name="f25" fmla="val 732584"/>
              <a:gd name="f26" fmla="val 772541"/>
              <a:gd name="f27" fmla="val 810134"/>
              <a:gd name="f28" fmla="val 845149"/>
              <a:gd name="f29" fmla="val 877377"/>
              <a:gd name="f30" fmla="val 906606"/>
              <a:gd name="f31" fmla="val 932624"/>
              <a:gd name="f32" fmla="val 955219"/>
              <a:gd name="f33" fmla="val 974180"/>
              <a:gd name="f34" fmla="val 989296"/>
              <a:gd name="f35" fmla="val 1000355"/>
              <a:gd name="f36" fmla="val 1007145"/>
              <a:gd name="f37" fmla="val 1009456"/>
              <a:gd name="f38" fmla="*/ f0 1 1009650"/>
              <a:gd name="f39" fmla="*/ f1 1 1009650"/>
              <a:gd name="f40" fmla="+- f3 0 f2"/>
              <a:gd name="f41" fmla="*/ f40 1 1009650"/>
              <a:gd name="f42" fmla="*/ f2 1 f41"/>
              <a:gd name="f43" fmla="*/ f3 1 f41"/>
              <a:gd name="f44" fmla="*/ f42 f38 1"/>
              <a:gd name="f45" fmla="*/ f43 f38 1"/>
              <a:gd name="f46" fmla="*/ f43 f39 1"/>
              <a:gd name="f47" fmla="*/ f42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1009650" h="1009650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0" y="f19"/>
                </a:lnTo>
                <a:lnTo>
                  <a:pt x="f18" y="f17"/>
                </a:lnTo>
                <a:lnTo>
                  <a:pt x="f16" y="f15"/>
                </a:lnTo>
                <a:lnTo>
                  <a:pt x="f14" y="f13"/>
                </a:lnTo>
                <a:lnTo>
                  <a:pt x="f12" y="f11"/>
                </a:lnTo>
                <a:lnTo>
                  <a:pt x="f10" y="f9"/>
                </a:lnTo>
                <a:lnTo>
                  <a:pt x="f8" y="f7"/>
                </a:lnTo>
                <a:lnTo>
                  <a:pt x="f6" y="f5"/>
                </a:lnTo>
                <a:lnTo>
                  <a:pt x="f2" y="f4"/>
                </a:lnTo>
                <a:lnTo>
                  <a:pt x="f6" y="f21"/>
                </a:lnTo>
                <a:lnTo>
                  <a:pt x="f8" y="f22"/>
                </a:lnTo>
                <a:lnTo>
                  <a:pt x="f10" y="f23"/>
                </a:lnTo>
                <a:lnTo>
                  <a:pt x="f12" y="f24"/>
                </a:lnTo>
                <a:lnTo>
                  <a:pt x="f14" y="f25"/>
                </a:lnTo>
                <a:lnTo>
                  <a:pt x="f16" y="f26"/>
                </a:lnTo>
                <a:lnTo>
                  <a:pt x="f18" y="f27"/>
                </a:lnTo>
                <a:lnTo>
                  <a:pt x="f20" y="f28"/>
                </a:lnTo>
                <a:lnTo>
                  <a:pt x="f19" y="f29"/>
                </a:lnTo>
                <a:lnTo>
                  <a:pt x="f17" y="f30"/>
                </a:lnTo>
                <a:lnTo>
                  <a:pt x="f15" y="f31"/>
                </a:lnTo>
                <a:lnTo>
                  <a:pt x="f13" y="f32"/>
                </a:lnTo>
                <a:lnTo>
                  <a:pt x="f11" y="f33"/>
                </a:lnTo>
                <a:lnTo>
                  <a:pt x="f9" y="f34"/>
                </a:lnTo>
                <a:lnTo>
                  <a:pt x="f7" y="f35"/>
                </a:lnTo>
                <a:lnTo>
                  <a:pt x="f5" y="f36"/>
                </a:lnTo>
                <a:lnTo>
                  <a:pt x="f4" y="f37"/>
                </a:lnTo>
                <a:lnTo>
                  <a:pt x="f21" y="f36"/>
                </a:lnTo>
                <a:lnTo>
                  <a:pt x="f22" y="f35"/>
                </a:lnTo>
                <a:lnTo>
                  <a:pt x="f23" y="f34"/>
                </a:lnTo>
                <a:lnTo>
                  <a:pt x="f24" y="f33"/>
                </a:lnTo>
                <a:lnTo>
                  <a:pt x="f25" y="f32"/>
                </a:lnTo>
                <a:lnTo>
                  <a:pt x="f26" y="f31"/>
                </a:lnTo>
                <a:lnTo>
                  <a:pt x="f27" y="f30"/>
                </a:lnTo>
                <a:lnTo>
                  <a:pt x="f28" y="f29"/>
                </a:lnTo>
                <a:lnTo>
                  <a:pt x="f29" y="f28"/>
                </a:lnTo>
                <a:lnTo>
                  <a:pt x="f30" y="f27"/>
                </a:lnTo>
                <a:lnTo>
                  <a:pt x="f31" y="f26"/>
                </a:lnTo>
                <a:lnTo>
                  <a:pt x="f32" y="f25"/>
                </a:lnTo>
                <a:lnTo>
                  <a:pt x="f33" y="f24"/>
                </a:lnTo>
                <a:lnTo>
                  <a:pt x="f34" y="f23"/>
                </a:lnTo>
                <a:lnTo>
                  <a:pt x="f35" y="f22"/>
                </a:lnTo>
                <a:lnTo>
                  <a:pt x="f36" y="f21"/>
                </a:lnTo>
                <a:lnTo>
                  <a:pt x="f37" y="f4"/>
                </a:lnTo>
                <a:lnTo>
                  <a:pt x="f36" y="f5"/>
                </a:lnTo>
                <a:lnTo>
                  <a:pt x="f35" y="f7"/>
                </a:lnTo>
                <a:lnTo>
                  <a:pt x="f34" y="f9"/>
                </a:lnTo>
                <a:lnTo>
                  <a:pt x="f33" y="f11"/>
                </a:lnTo>
                <a:lnTo>
                  <a:pt x="f32" y="f13"/>
                </a:lnTo>
                <a:lnTo>
                  <a:pt x="f31" y="f15"/>
                </a:lnTo>
                <a:lnTo>
                  <a:pt x="f30" y="f17"/>
                </a:lnTo>
                <a:lnTo>
                  <a:pt x="f29" y="f19"/>
                </a:lnTo>
                <a:lnTo>
                  <a:pt x="f28" y="f20"/>
                </a:lnTo>
                <a:lnTo>
                  <a:pt x="f27" y="f18"/>
                </a:lnTo>
                <a:lnTo>
                  <a:pt x="f26" y="f16"/>
                </a:lnTo>
                <a:lnTo>
                  <a:pt x="f25" y="f14"/>
                </a:lnTo>
                <a:lnTo>
                  <a:pt x="f24" y="f12"/>
                </a:lnTo>
                <a:lnTo>
                  <a:pt x="f23" y="f10"/>
                </a:lnTo>
                <a:lnTo>
                  <a:pt x="f22" y="f8"/>
                </a:lnTo>
                <a:lnTo>
                  <a:pt x="f21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B4E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5BA103B4-440F-5704-2551-91FCAA5B802F}"/>
              </a:ext>
            </a:extLst>
          </p:cNvPr>
          <p:cNvSpPr/>
          <p:nvPr/>
        </p:nvSpPr>
        <p:spPr>
          <a:xfrm>
            <a:off x="8759284" y="4816730"/>
            <a:ext cx="612254" cy="612254"/>
          </a:xfrm>
          <a:custGeom>
            <a:avLst/>
            <a:gdLst>
              <a:gd name="f0" fmla="val w"/>
              <a:gd name="f1" fmla="val h"/>
              <a:gd name="f2" fmla="val 0"/>
              <a:gd name="f3" fmla="val 1009650"/>
              <a:gd name="f4" fmla="val 504728"/>
              <a:gd name="f5" fmla="val 456119"/>
              <a:gd name="f6" fmla="val 2310"/>
              <a:gd name="f7" fmla="val 408817"/>
              <a:gd name="f8" fmla="val 9100"/>
              <a:gd name="f9" fmla="val 363034"/>
              <a:gd name="f10" fmla="val 20159"/>
              <a:gd name="f11" fmla="val 318982"/>
              <a:gd name="f12" fmla="val 35275"/>
              <a:gd name="f13" fmla="val 276871"/>
              <a:gd name="f14" fmla="val 54236"/>
              <a:gd name="f15" fmla="val 236914"/>
              <a:gd name="f16" fmla="val 76832"/>
              <a:gd name="f17" fmla="val 199322"/>
              <a:gd name="f18" fmla="val 102849"/>
              <a:gd name="f19" fmla="val 164306"/>
              <a:gd name="f20" fmla="val 132078"/>
              <a:gd name="f21" fmla="val 553337"/>
              <a:gd name="f22" fmla="val 600638"/>
              <a:gd name="f23" fmla="val 646421"/>
              <a:gd name="f24" fmla="val 690474"/>
              <a:gd name="f25" fmla="val 732584"/>
              <a:gd name="f26" fmla="val 772541"/>
              <a:gd name="f27" fmla="val 810134"/>
              <a:gd name="f28" fmla="val 845149"/>
              <a:gd name="f29" fmla="val 877377"/>
              <a:gd name="f30" fmla="val 906606"/>
              <a:gd name="f31" fmla="val 932624"/>
              <a:gd name="f32" fmla="val 955219"/>
              <a:gd name="f33" fmla="val 974180"/>
              <a:gd name="f34" fmla="val 989296"/>
              <a:gd name="f35" fmla="val 1000355"/>
              <a:gd name="f36" fmla="val 1007145"/>
              <a:gd name="f37" fmla="val 1009456"/>
              <a:gd name="f38" fmla="*/ f0 1 1009650"/>
              <a:gd name="f39" fmla="*/ f1 1 1009650"/>
              <a:gd name="f40" fmla="+- f3 0 f2"/>
              <a:gd name="f41" fmla="*/ f40 1 1009650"/>
              <a:gd name="f42" fmla="*/ f2 1 f41"/>
              <a:gd name="f43" fmla="*/ f3 1 f41"/>
              <a:gd name="f44" fmla="*/ f42 f38 1"/>
              <a:gd name="f45" fmla="*/ f43 f38 1"/>
              <a:gd name="f46" fmla="*/ f43 f39 1"/>
              <a:gd name="f47" fmla="*/ f42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1009650" h="1009650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0" y="f19"/>
                </a:lnTo>
                <a:lnTo>
                  <a:pt x="f18" y="f17"/>
                </a:lnTo>
                <a:lnTo>
                  <a:pt x="f16" y="f15"/>
                </a:lnTo>
                <a:lnTo>
                  <a:pt x="f14" y="f13"/>
                </a:lnTo>
                <a:lnTo>
                  <a:pt x="f12" y="f11"/>
                </a:lnTo>
                <a:lnTo>
                  <a:pt x="f10" y="f9"/>
                </a:lnTo>
                <a:lnTo>
                  <a:pt x="f8" y="f7"/>
                </a:lnTo>
                <a:lnTo>
                  <a:pt x="f6" y="f5"/>
                </a:lnTo>
                <a:lnTo>
                  <a:pt x="f2" y="f4"/>
                </a:lnTo>
                <a:lnTo>
                  <a:pt x="f6" y="f21"/>
                </a:lnTo>
                <a:lnTo>
                  <a:pt x="f8" y="f22"/>
                </a:lnTo>
                <a:lnTo>
                  <a:pt x="f10" y="f23"/>
                </a:lnTo>
                <a:lnTo>
                  <a:pt x="f12" y="f24"/>
                </a:lnTo>
                <a:lnTo>
                  <a:pt x="f14" y="f25"/>
                </a:lnTo>
                <a:lnTo>
                  <a:pt x="f16" y="f26"/>
                </a:lnTo>
                <a:lnTo>
                  <a:pt x="f18" y="f27"/>
                </a:lnTo>
                <a:lnTo>
                  <a:pt x="f20" y="f28"/>
                </a:lnTo>
                <a:lnTo>
                  <a:pt x="f19" y="f29"/>
                </a:lnTo>
                <a:lnTo>
                  <a:pt x="f17" y="f30"/>
                </a:lnTo>
                <a:lnTo>
                  <a:pt x="f15" y="f31"/>
                </a:lnTo>
                <a:lnTo>
                  <a:pt x="f13" y="f32"/>
                </a:lnTo>
                <a:lnTo>
                  <a:pt x="f11" y="f33"/>
                </a:lnTo>
                <a:lnTo>
                  <a:pt x="f9" y="f34"/>
                </a:lnTo>
                <a:lnTo>
                  <a:pt x="f7" y="f35"/>
                </a:lnTo>
                <a:lnTo>
                  <a:pt x="f5" y="f36"/>
                </a:lnTo>
                <a:lnTo>
                  <a:pt x="f4" y="f37"/>
                </a:lnTo>
                <a:lnTo>
                  <a:pt x="f21" y="f36"/>
                </a:lnTo>
                <a:lnTo>
                  <a:pt x="f22" y="f35"/>
                </a:lnTo>
                <a:lnTo>
                  <a:pt x="f23" y="f34"/>
                </a:lnTo>
                <a:lnTo>
                  <a:pt x="f24" y="f33"/>
                </a:lnTo>
                <a:lnTo>
                  <a:pt x="f25" y="f32"/>
                </a:lnTo>
                <a:lnTo>
                  <a:pt x="f26" y="f31"/>
                </a:lnTo>
                <a:lnTo>
                  <a:pt x="f27" y="f30"/>
                </a:lnTo>
                <a:lnTo>
                  <a:pt x="f28" y="f29"/>
                </a:lnTo>
                <a:lnTo>
                  <a:pt x="f29" y="f28"/>
                </a:lnTo>
                <a:lnTo>
                  <a:pt x="f30" y="f27"/>
                </a:lnTo>
                <a:lnTo>
                  <a:pt x="f31" y="f26"/>
                </a:lnTo>
                <a:lnTo>
                  <a:pt x="f32" y="f25"/>
                </a:lnTo>
                <a:lnTo>
                  <a:pt x="f33" y="f24"/>
                </a:lnTo>
                <a:lnTo>
                  <a:pt x="f34" y="f23"/>
                </a:lnTo>
                <a:lnTo>
                  <a:pt x="f35" y="f22"/>
                </a:lnTo>
                <a:lnTo>
                  <a:pt x="f36" y="f21"/>
                </a:lnTo>
                <a:lnTo>
                  <a:pt x="f37" y="f4"/>
                </a:lnTo>
                <a:lnTo>
                  <a:pt x="f36" y="f5"/>
                </a:lnTo>
                <a:lnTo>
                  <a:pt x="f35" y="f7"/>
                </a:lnTo>
                <a:lnTo>
                  <a:pt x="f34" y="f9"/>
                </a:lnTo>
                <a:lnTo>
                  <a:pt x="f33" y="f11"/>
                </a:lnTo>
                <a:lnTo>
                  <a:pt x="f32" y="f13"/>
                </a:lnTo>
                <a:lnTo>
                  <a:pt x="f31" y="f15"/>
                </a:lnTo>
                <a:lnTo>
                  <a:pt x="f30" y="f17"/>
                </a:lnTo>
                <a:lnTo>
                  <a:pt x="f29" y="f19"/>
                </a:lnTo>
                <a:lnTo>
                  <a:pt x="f28" y="f20"/>
                </a:lnTo>
                <a:lnTo>
                  <a:pt x="f27" y="f18"/>
                </a:lnTo>
                <a:lnTo>
                  <a:pt x="f26" y="f16"/>
                </a:lnTo>
                <a:lnTo>
                  <a:pt x="f25" y="f14"/>
                </a:lnTo>
                <a:lnTo>
                  <a:pt x="f24" y="f12"/>
                </a:lnTo>
                <a:lnTo>
                  <a:pt x="f23" y="f10"/>
                </a:lnTo>
                <a:lnTo>
                  <a:pt x="f22" y="f8"/>
                </a:lnTo>
                <a:lnTo>
                  <a:pt x="f21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E62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B95718C-19A7-3786-6FF3-11BF1CBF9DAC}"/>
              </a:ext>
            </a:extLst>
          </p:cNvPr>
          <p:cNvSpPr/>
          <p:nvPr/>
        </p:nvSpPr>
        <p:spPr>
          <a:xfrm>
            <a:off x="8759284" y="6110218"/>
            <a:ext cx="612254" cy="612254"/>
          </a:xfrm>
          <a:custGeom>
            <a:avLst/>
            <a:gdLst>
              <a:gd name="f0" fmla="val w"/>
              <a:gd name="f1" fmla="val h"/>
              <a:gd name="f2" fmla="val 0"/>
              <a:gd name="f3" fmla="val 1009650"/>
              <a:gd name="f4" fmla="val 504728"/>
              <a:gd name="f5" fmla="val 456119"/>
              <a:gd name="f6" fmla="val 2310"/>
              <a:gd name="f7" fmla="val 408817"/>
              <a:gd name="f8" fmla="val 9101"/>
              <a:gd name="f9" fmla="val 363034"/>
              <a:gd name="f10" fmla="val 20160"/>
              <a:gd name="f11" fmla="val 318982"/>
              <a:gd name="f12" fmla="val 35277"/>
              <a:gd name="f13" fmla="val 276871"/>
              <a:gd name="f14" fmla="val 54239"/>
              <a:gd name="f15" fmla="val 236914"/>
              <a:gd name="f16" fmla="val 76835"/>
              <a:gd name="f17" fmla="val 199322"/>
              <a:gd name="f18" fmla="val 102853"/>
              <a:gd name="f19" fmla="val 164306"/>
              <a:gd name="f20" fmla="val 132083"/>
              <a:gd name="f21" fmla="val 132078"/>
              <a:gd name="f22" fmla="val 164311"/>
              <a:gd name="f23" fmla="val 102849"/>
              <a:gd name="f24" fmla="val 199328"/>
              <a:gd name="f25" fmla="val 76832"/>
              <a:gd name="f26" fmla="val 236921"/>
              <a:gd name="f27" fmla="val 54236"/>
              <a:gd name="f28" fmla="val 276879"/>
              <a:gd name="f29" fmla="val 35275"/>
              <a:gd name="f30" fmla="val 318991"/>
              <a:gd name="f31" fmla="val 20159"/>
              <a:gd name="f32" fmla="val 363044"/>
              <a:gd name="f33" fmla="val 9100"/>
              <a:gd name="f34" fmla="val 408827"/>
              <a:gd name="f35" fmla="val 456129"/>
              <a:gd name="f36" fmla="val 504738"/>
              <a:gd name="f37" fmla="val 553345"/>
              <a:gd name="f38" fmla="val 600646"/>
              <a:gd name="f39" fmla="val 646428"/>
              <a:gd name="f40" fmla="val 690480"/>
              <a:gd name="f41" fmla="val 732590"/>
              <a:gd name="f42" fmla="val 772547"/>
              <a:gd name="f43" fmla="val 810140"/>
              <a:gd name="f44" fmla="val 845156"/>
              <a:gd name="f45" fmla="val 877384"/>
              <a:gd name="f46" fmla="val 906613"/>
              <a:gd name="f47" fmla="val 932631"/>
              <a:gd name="f48" fmla="val 955227"/>
              <a:gd name="f49" fmla="val 974189"/>
              <a:gd name="f50" fmla="val 989306"/>
              <a:gd name="f51" fmla="val 1000365"/>
              <a:gd name="f52" fmla="val 1007156"/>
              <a:gd name="f53" fmla="val 1009466"/>
              <a:gd name="f54" fmla="val 553337"/>
              <a:gd name="f55" fmla="val 600638"/>
              <a:gd name="f56" fmla="val 646421"/>
              <a:gd name="f57" fmla="val 690474"/>
              <a:gd name="f58" fmla="val 732584"/>
              <a:gd name="f59" fmla="val 772541"/>
              <a:gd name="f60" fmla="val 810134"/>
              <a:gd name="f61" fmla="val 845149"/>
              <a:gd name="f62" fmla="val 877377"/>
              <a:gd name="f63" fmla="val 906606"/>
              <a:gd name="f64" fmla="val 932624"/>
              <a:gd name="f65" fmla="val 955219"/>
              <a:gd name="f66" fmla="val 974180"/>
              <a:gd name="f67" fmla="val 989296"/>
              <a:gd name="f68" fmla="val 1000355"/>
              <a:gd name="f69" fmla="val 1007145"/>
              <a:gd name="f70" fmla="val 1009456"/>
              <a:gd name="f71" fmla="*/ f0 1 1009650"/>
              <a:gd name="f72" fmla="*/ f1 1 1009650"/>
              <a:gd name="f73" fmla="+- f3 0 f2"/>
              <a:gd name="f74" fmla="*/ f73 1 1009650"/>
              <a:gd name="f75" fmla="*/ f2 1 f74"/>
              <a:gd name="f76" fmla="*/ f3 1 f74"/>
              <a:gd name="f77" fmla="*/ f75 f71 1"/>
              <a:gd name="f78" fmla="*/ f76 f71 1"/>
              <a:gd name="f79" fmla="*/ f76 f72 1"/>
              <a:gd name="f80" fmla="*/ f75 f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7" t="f80" r="f78" b="f79"/>
            <a:pathLst>
              <a:path w="1009650" h="1009650">
                <a:moveTo>
                  <a:pt x="f4" y="f2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6" y="f35"/>
                </a:lnTo>
                <a:lnTo>
                  <a:pt x="f2" y="f36"/>
                </a:lnTo>
                <a:lnTo>
                  <a:pt x="f6" y="f37"/>
                </a:lnTo>
                <a:lnTo>
                  <a:pt x="f33" y="f38"/>
                </a:lnTo>
                <a:lnTo>
                  <a:pt x="f31" y="f39"/>
                </a:lnTo>
                <a:lnTo>
                  <a:pt x="f29" y="f40"/>
                </a:lnTo>
                <a:lnTo>
                  <a:pt x="f27" y="f41"/>
                </a:lnTo>
                <a:lnTo>
                  <a:pt x="f25" y="f42"/>
                </a:lnTo>
                <a:lnTo>
                  <a:pt x="f23" y="f43"/>
                </a:lnTo>
                <a:lnTo>
                  <a:pt x="f21" y="f44"/>
                </a:lnTo>
                <a:lnTo>
                  <a:pt x="f19" y="f45"/>
                </a:lnTo>
                <a:lnTo>
                  <a:pt x="f17" y="f46"/>
                </a:lnTo>
                <a:lnTo>
                  <a:pt x="f15" y="f47"/>
                </a:lnTo>
                <a:lnTo>
                  <a:pt x="f13" y="f48"/>
                </a:lnTo>
                <a:lnTo>
                  <a:pt x="f11" y="f49"/>
                </a:lnTo>
                <a:lnTo>
                  <a:pt x="f9" y="f50"/>
                </a:lnTo>
                <a:lnTo>
                  <a:pt x="f7" y="f51"/>
                </a:lnTo>
                <a:lnTo>
                  <a:pt x="f5" y="f52"/>
                </a:lnTo>
                <a:lnTo>
                  <a:pt x="f4" y="f53"/>
                </a:lnTo>
                <a:lnTo>
                  <a:pt x="f54" y="f52"/>
                </a:lnTo>
                <a:lnTo>
                  <a:pt x="f55" y="f51"/>
                </a:lnTo>
                <a:lnTo>
                  <a:pt x="f56" y="f50"/>
                </a:lnTo>
                <a:lnTo>
                  <a:pt x="f57" y="f49"/>
                </a:lnTo>
                <a:lnTo>
                  <a:pt x="f58" y="f48"/>
                </a:lnTo>
                <a:lnTo>
                  <a:pt x="f59" y="f47"/>
                </a:lnTo>
                <a:lnTo>
                  <a:pt x="f60" y="f46"/>
                </a:lnTo>
                <a:lnTo>
                  <a:pt x="f61" y="f45"/>
                </a:lnTo>
                <a:lnTo>
                  <a:pt x="f62" y="f44"/>
                </a:lnTo>
                <a:lnTo>
                  <a:pt x="f63" y="f43"/>
                </a:lnTo>
                <a:lnTo>
                  <a:pt x="f64" y="f42"/>
                </a:lnTo>
                <a:lnTo>
                  <a:pt x="f65" y="f41"/>
                </a:lnTo>
                <a:lnTo>
                  <a:pt x="f66" y="f40"/>
                </a:lnTo>
                <a:lnTo>
                  <a:pt x="f67" y="f39"/>
                </a:lnTo>
                <a:lnTo>
                  <a:pt x="f68" y="f38"/>
                </a:lnTo>
                <a:lnTo>
                  <a:pt x="f69" y="f37"/>
                </a:lnTo>
                <a:lnTo>
                  <a:pt x="f70" y="f36"/>
                </a:lnTo>
                <a:lnTo>
                  <a:pt x="f69" y="f35"/>
                </a:lnTo>
                <a:lnTo>
                  <a:pt x="f68" y="f34"/>
                </a:lnTo>
                <a:lnTo>
                  <a:pt x="f67" y="f32"/>
                </a:lnTo>
                <a:lnTo>
                  <a:pt x="f66" y="f30"/>
                </a:lnTo>
                <a:lnTo>
                  <a:pt x="f65" y="f28"/>
                </a:lnTo>
                <a:lnTo>
                  <a:pt x="f64" y="f26"/>
                </a:lnTo>
                <a:lnTo>
                  <a:pt x="f63" y="f24"/>
                </a:lnTo>
                <a:lnTo>
                  <a:pt x="f62" y="f22"/>
                </a:lnTo>
                <a:lnTo>
                  <a:pt x="f61" y="f20"/>
                </a:lnTo>
                <a:lnTo>
                  <a:pt x="f60" y="f18"/>
                </a:lnTo>
                <a:lnTo>
                  <a:pt x="f59" y="f16"/>
                </a:lnTo>
                <a:lnTo>
                  <a:pt x="f58" y="f14"/>
                </a:lnTo>
                <a:lnTo>
                  <a:pt x="f57" y="f12"/>
                </a:lnTo>
                <a:lnTo>
                  <a:pt x="f56" y="f10"/>
                </a:lnTo>
                <a:lnTo>
                  <a:pt x="f55" y="f8"/>
                </a:lnTo>
                <a:lnTo>
                  <a:pt x="f54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B4E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99C343A6-AA98-F6EF-A6B2-136C534F3819}"/>
              </a:ext>
            </a:extLst>
          </p:cNvPr>
          <p:cNvSpPr/>
          <p:nvPr/>
        </p:nvSpPr>
        <p:spPr>
          <a:xfrm>
            <a:off x="130864" y="4850363"/>
            <a:ext cx="1224503" cy="1850234"/>
          </a:xfrm>
          <a:custGeom>
            <a:avLst/>
            <a:gdLst>
              <a:gd name="f0" fmla="val w"/>
              <a:gd name="f1" fmla="val h"/>
              <a:gd name="f2" fmla="val 0"/>
              <a:gd name="f3" fmla="val 2019300"/>
              <a:gd name="f4" fmla="val 3051175"/>
              <a:gd name="f5" fmla="val 1009459"/>
              <a:gd name="f6" fmla="val 2546400"/>
              <a:gd name="f7" fmla="val 1007148"/>
              <a:gd name="f8" fmla="val 2497785"/>
              <a:gd name="f9" fmla="val 1000353"/>
              <a:gd name="f10" fmla="val 2450490"/>
              <a:gd name="f11" fmla="val 989291"/>
              <a:gd name="f12" fmla="val 2404707"/>
              <a:gd name="f13" fmla="val 974178"/>
              <a:gd name="f14" fmla="val 2360650"/>
              <a:gd name="f15" fmla="val 955217"/>
              <a:gd name="f16" fmla="val 2318537"/>
              <a:gd name="f17" fmla="val 932624"/>
              <a:gd name="f18" fmla="val 2278583"/>
              <a:gd name="f19" fmla="val 906602"/>
              <a:gd name="f20" fmla="val 2240991"/>
              <a:gd name="f21" fmla="val 877379"/>
              <a:gd name="f22" fmla="val 2205964"/>
              <a:gd name="f23" fmla="val 845146"/>
              <a:gd name="f24" fmla="val 2173744"/>
              <a:gd name="f25" fmla="val 810133"/>
              <a:gd name="f26" fmla="val 2144509"/>
              <a:gd name="f27" fmla="val 772541"/>
              <a:gd name="f28" fmla="val 2118487"/>
              <a:gd name="f29" fmla="val 732586"/>
              <a:gd name="f30" fmla="val 2095893"/>
              <a:gd name="f31" fmla="val 690473"/>
              <a:gd name="f32" fmla="val 2076932"/>
              <a:gd name="f33" fmla="val 646417"/>
              <a:gd name="f34" fmla="val 2061819"/>
              <a:gd name="f35" fmla="val 600633"/>
              <a:gd name="f36" fmla="val 2050757"/>
              <a:gd name="f37" fmla="val 553339"/>
              <a:gd name="f38" fmla="val 2043963"/>
              <a:gd name="f39" fmla="val 504723"/>
              <a:gd name="f40" fmla="val 2041652"/>
              <a:gd name="f41" fmla="val 456120"/>
              <a:gd name="f42" fmla="val 408813"/>
              <a:gd name="f43" fmla="val 363029"/>
              <a:gd name="f44" fmla="val 318985"/>
              <a:gd name="f45" fmla="val 276872"/>
              <a:gd name="f46" fmla="val 236918"/>
              <a:gd name="f47" fmla="val 199326"/>
              <a:gd name="f48" fmla="val 164312"/>
              <a:gd name="f49" fmla="val 132080"/>
              <a:gd name="f50" fmla="val 102844"/>
              <a:gd name="f51" fmla="val 76835"/>
              <a:gd name="f52" fmla="val 54241"/>
              <a:gd name="f53" fmla="val 35280"/>
              <a:gd name="f54" fmla="val 20154"/>
              <a:gd name="f55" fmla="val 9105"/>
              <a:gd name="f56" fmla="val 2311"/>
              <a:gd name="f57" fmla="val 2595003"/>
              <a:gd name="f58" fmla="val 2642298"/>
              <a:gd name="f59" fmla="val 2688082"/>
              <a:gd name="f60" fmla="val 2732138"/>
              <a:gd name="f61" fmla="val 2774251"/>
              <a:gd name="f62" fmla="val 2814205"/>
              <a:gd name="f63" fmla="val 2851797"/>
              <a:gd name="f64" fmla="val 2886811"/>
              <a:gd name="f65" fmla="val 2919044"/>
              <a:gd name="f66" fmla="val 2948267"/>
              <a:gd name="f67" fmla="val 2974289"/>
              <a:gd name="f68" fmla="val 2996882"/>
              <a:gd name="f69" fmla="val 3015843"/>
              <a:gd name="f70" fmla="val 3030969"/>
              <a:gd name="f71" fmla="val 3042018"/>
              <a:gd name="f72" fmla="val 3048812"/>
              <a:gd name="f73" fmla="val 3051124"/>
              <a:gd name="f74" fmla="val 1525562"/>
              <a:gd name="f75" fmla="val 1476959"/>
              <a:gd name="f76" fmla="val 1429651"/>
              <a:gd name="f77" fmla="val 1383868"/>
              <a:gd name="f78" fmla="val 1339824"/>
              <a:gd name="f79" fmla="val 1297711"/>
              <a:gd name="f80" fmla="val 1257757"/>
              <a:gd name="f81" fmla="val 1220165"/>
              <a:gd name="f82" fmla="val 1185151"/>
              <a:gd name="f83" fmla="val 1152918"/>
              <a:gd name="f84" fmla="val 1123683"/>
              <a:gd name="f85" fmla="val 1097673"/>
              <a:gd name="f86" fmla="val 1075080"/>
              <a:gd name="f87" fmla="val 1056119"/>
              <a:gd name="f88" fmla="val 1040993"/>
              <a:gd name="f89" fmla="val 1029944"/>
              <a:gd name="f90" fmla="val 1023150"/>
              <a:gd name="f91" fmla="val 1020838"/>
              <a:gd name="f92" fmla="val 1574177"/>
              <a:gd name="f93" fmla="val 1621472"/>
              <a:gd name="f94" fmla="val 1667256"/>
              <a:gd name="f95" fmla="val 1711312"/>
              <a:gd name="f96" fmla="val 1753425"/>
              <a:gd name="f97" fmla="val 1793379"/>
              <a:gd name="f98" fmla="val 1830971"/>
              <a:gd name="f99" fmla="val 1865985"/>
              <a:gd name="f100" fmla="val 1898218"/>
              <a:gd name="f101" fmla="val 1927440"/>
              <a:gd name="f102" fmla="val 1953463"/>
              <a:gd name="f103" fmla="val 1976056"/>
              <a:gd name="f104" fmla="val 1995017"/>
              <a:gd name="f105" fmla="val 2010130"/>
              <a:gd name="f106" fmla="val 2021192"/>
              <a:gd name="f107" fmla="val 2027986"/>
              <a:gd name="f108" fmla="val 2030298"/>
              <a:gd name="f109" fmla="val 504736"/>
              <a:gd name="f110" fmla="val 408825"/>
              <a:gd name="f111" fmla="val 363042"/>
              <a:gd name="f112" fmla="val 102857"/>
              <a:gd name="f113" fmla="val 20167"/>
              <a:gd name="f114" fmla="val 600646"/>
              <a:gd name="f115" fmla="val 646430"/>
              <a:gd name="f116" fmla="val 845159"/>
              <a:gd name="f117" fmla="val 906614"/>
              <a:gd name="f118" fmla="val 955230"/>
              <a:gd name="f119" fmla="val 974191"/>
              <a:gd name="f120" fmla="val 989304"/>
              <a:gd name="f121" fmla="val 1000366"/>
              <a:gd name="f122" fmla="val 2018919"/>
              <a:gd name="f123" fmla="val 2016607"/>
              <a:gd name="f124" fmla="val 2009813"/>
              <a:gd name="f125" fmla="val 1998764"/>
              <a:gd name="f126" fmla="val 1983638"/>
              <a:gd name="f127" fmla="val 1964677"/>
              <a:gd name="f128" fmla="val 1942084"/>
              <a:gd name="f129" fmla="val 1916074"/>
              <a:gd name="f130" fmla="val 1886839"/>
              <a:gd name="f131" fmla="val 1854606"/>
              <a:gd name="f132" fmla="val 1819592"/>
              <a:gd name="f133" fmla="val 1782000"/>
              <a:gd name="f134" fmla="val 1742046"/>
              <a:gd name="f135" fmla="val 1699933"/>
              <a:gd name="f136" fmla="val 1655889"/>
              <a:gd name="f137" fmla="val 1610106"/>
              <a:gd name="f138" fmla="val 1562798"/>
              <a:gd name="f139" fmla="val 1514195"/>
              <a:gd name="f140" fmla="val 1465580"/>
              <a:gd name="f141" fmla="val 1418285"/>
              <a:gd name="f142" fmla="val 1372501"/>
              <a:gd name="f143" fmla="val 1328445"/>
              <a:gd name="f144" fmla="val 1286332"/>
              <a:gd name="f145" fmla="val 1246378"/>
              <a:gd name="f146" fmla="val 1208786"/>
              <a:gd name="f147" fmla="val 1173772"/>
              <a:gd name="f148" fmla="val 1141539"/>
              <a:gd name="f149" fmla="val 1112316"/>
              <a:gd name="f150" fmla="val 1086294"/>
              <a:gd name="f151" fmla="val 1063701"/>
              <a:gd name="f152" fmla="val 1044740"/>
              <a:gd name="f153" fmla="val 1029627"/>
              <a:gd name="f154" fmla="val 1018565"/>
              <a:gd name="f155" fmla="val 1011770"/>
              <a:gd name="f156" fmla="*/ f0 1 2019300"/>
              <a:gd name="f157" fmla="*/ f1 1 3051175"/>
              <a:gd name="f158" fmla="+- f4 0 f2"/>
              <a:gd name="f159" fmla="+- f3 0 f2"/>
              <a:gd name="f160" fmla="*/ f159 1 2019300"/>
              <a:gd name="f161" fmla="*/ f158 1 3051175"/>
              <a:gd name="f162" fmla="*/ f2 1 f160"/>
              <a:gd name="f163" fmla="*/ f3 1 f160"/>
              <a:gd name="f164" fmla="*/ f2 1 f161"/>
              <a:gd name="f165" fmla="*/ f4 1 f161"/>
              <a:gd name="f166" fmla="*/ f162 f156 1"/>
              <a:gd name="f167" fmla="*/ f163 f156 1"/>
              <a:gd name="f168" fmla="*/ f165 f157 1"/>
              <a:gd name="f169" fmla="*/ f164 f15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6" t="f169" r="f167" b="f168"/>
            <a:pathLst>
              <a:path w="2019300" h="30511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38"/>
                </a:lnTo>
                <a:lnTo>
                  <a:pt x="f42" y="f36"/>
                </a:lnTo>
                <a:lnTo>
                  <a:pt x="f43" y="f34"/>
                </a:lnTo>
                <a:lnTo>
                  <a:pt x="f44" y="f32"/>
                </a:lnTo>
                <a:lnTo>
                  <a:pt x="f45" y="f30"/>
                </a:lnTo>
                <a:lnTo>
                  <a:pt x="f46" y="f28"/>
                </a:lnTo>
                <a:lnTo>
                  <a:pt x="f47" y="f26"/>
                </a:lnTo>
                <a:lnTo>
                  <a:pt x="f48" y="f24"/>
                </a:lnTo>
                <a:lnTo>
                  <a:pt x="f49" y="f22"/>
                </a:lnTo>
                <a:lnTo>
                  <a:pt x="f50" y="f20"/>
                </a:lnTo>
                <a:lnTo>
                  <a:pt x="f51" y="f18"/>
                </a:lnTo>
                <a:lnTo>
                  <a:pt x="f52" y="f16"/>
                </a:lnTo>
                <a:lnTo>
                  <a:pt x="f53" y="f14"/>
                </a:lnTo>
                <a:lnTo>
                  <a:pt x="f54" y="f12"/>
                </a:lnTo>
                <a:lnTo>
                  <a:pt x="f55" y="f10"/>
                </a:lnTo>
                <a:lnTo>
                  <a:pt x="f56" y="f8"/>
                </a:lnTo>
                <a:lnTo>
                  <a:pt x="f2" y="f6"/>
                </a:lnTo>
                <a:lnTo>
                  <a:pt x="f56" y="f57"/>
                </a:lnTo>
                <a:lnTo>
                  <a:pt x="f55" y="f58"/>
                </a:lnTo>
                <a:lnTo>
                  <a:pt x="f54" y="f59"/>
                </a:lnTo>
                <a:lnTo>
                  <a:pt x="f53" y="f60"/>
                </a:lnTo>
                <a:lnTo>
                  <a:pt x="f52" y="f61"/>
                </a:lnTo>
                <a:lnTo>
                  <a:pt x="f51" y="f62"/>
                </a:lnTo>
                <a:lnTo>
                  <a:pt x="f50" y="f63"/>
                </a:lnTo>
                <a:lnTo>
                  <a:pt x="f49" y="f64"/>
                </a:lnTo>
                <a:lnTo>
                  <a:pt x="f48" y="f65"/>
                </a:lnTo>
                <a:lnTo>
                  <a:pt x="f47" y="f66"/>
                </a:lnTo>
                <a:lnTo>
                  <a:pt x="f46" y="f67"/>
                </a:lnTo>
                <a:lnTo>
                  <a:pt x="f45" y="f68"/>
                </a:lnTo>
                <a:lnTo>
                  <a:pt x="f44" y="f69"/>
                </a:lnTo>
                <a:lnTo>
                  <a:pt x="f43" y="f70"/>
                </a:lnTo>
                <a:lnTo>
                  <a:pt x="f42" y="f71"/>
                </a:lnTo>
                <a:lnTo>
                  <a:pt x="f41" y="f72"/>
                </a:lnTo>
                <a:lnTo>
                  <a:pt x="f39" y="f73"/>
                </a:lnTo>
                <a:lnTo>
                  <a:pt x="f37" y="f72"/>
                </a:lnTo>
                <a:lnTo>
                  <a:pt x="f35" y="f71"/>
                </a:lnTo>
                <a:lnTo>
                  <a:pt x="f33" y="f70"/>
                </a:lnTo>
                <a:lnTo>
                  <a:pt x="f31" y="f69"/>
                </a:lnTo>
                <a:lnTo>
                  <a:pt x="f29" y="f68"/>
                </a:lnTo>
                <a:lnTo>
                  <a:pt x="f27" y="f67"/>
                </a:lnTo>
                <a:lnTo>
                  <a:pt x="f25" y="f66"/>
                </a:lnTo>
                <a:lnTo>
                  <a:pt x="f23" y="f65"/>
                </a:lnTo>
                <a:lnTo>
                  <a:pt x="f21" y="f64"/>
                </a:lnTo>
                <a:lnTo>
                  <a:pt x="f19" y="f63"/>
                </a:lnTo>
                <a:lnTo>
                  <a:pt x="f17" y="f62"/>
                </a:lnTo>
                <a:lnTo>
                  <a:pt x="f15" y="f61"/>
                </a:lnTo>
                <a:lnTo>
                  <a:pt x="f13" y="f60"/>
                </a:lnTo>
                <a:lnTo>
                  <a:pt x="f11" y="f59"/>
                </a:lnTo>
                <a:lnTo>
                  <a:pt x="f9" y="f58"/>
                </a:lnTo>
                <a:lnTo>
                  <a:pt x="f7" y="f57"/>
                </a:lnTo>
                <a:lnTo>
                  <a:pt x="f5" y="f6"/>
                </a:lnTo>
                <a:close/>
              </a:path>
              <a:path w="2019300" h="3051175">
                <a:moveTo>
                  <a:pt x="f5" y="f74"/>
                </a:moveTo>
                <a:lnTo>
                  <a:pt x="f7" y="f75"/>
                </a:lnTo>
                <a:lnTo>
                  <a:pt x="f9" y="f76"/>
                </a:lnTo>
                <a:lnTo>
                  <a:pt x="f11" y="f77"/>
                </a:lnTo>
                <a:lnTo>
                  <a:pt x="f13" y="f78"/>
                </a:lnTo>
                <a:lnTo>
                  <a:pt x="f15" y="f79"/>
                </a:lnTo>
                <a:lnTo>
                  <a:pt x="f17" y="f80"/>
                </a:lnTo>
                <a:lnTo>
                  <a:pt x="f19" y="f81"/>
                </a:lnTo>
                <a:lnTo>
                  <a:pt x="f21" y="f82"/>
                </a:lnTo>
                <a:lnTo>
                  <a:pt x="f23" y="f83"/>
                </a:lnTo>
                <a:lnTo>
                  <a:pt x="f25" y="f84"/>
                </a:lnTo>
                <a:lnTo>
                  <a:pt x="f27" y="f85"/>
                </a:lnTo>
                <a:lnTo>
                  <a:pt x="f29" y="f86"/>
                </a:lnTo>
                <a:lnTo>
                  <a:pt x="f31" y="f87"/>
                </a:lnTo>
                <a:lnTo>
                  <a:pt x="f33" y="f88"/>
                </a:lnTo>
                <a:lnTo>
                  <a:pt x="f35" y="f89"/>
                </a:lnTo>
                <a:lnTo>
                  <a:pt x="f37" y="f90"/>
                </a:lnTo>
                <a:lnTo>
                  <a:pt x="f39" y="f91"/>
                </a:lnTo>
                <a:lnTo>
                  <a:pt x="f41" y="f90"/>
                </a:lnTo>
                <a:lnTo>
                  <a:pt x="f42" y="f89"/>
                </a:lnTo>
                <a:lnTo>
                  <a:pt x="f43" y="f88"/>
                </a:lnTo>
                <a:lnTo>
                  <a:pt x="f44" y="f87"/>
                </a:lnTo>
                <a:lnTo>
                  <a:pt x="f45" y="f86"/>
                </a:lnTo>
                <a:lnTo>
                  <a:pt x="f46" y="f85"/>
                </a:lnTo>
                <a:lnTo>
                  <a:pt x="f47" y="f84"/>
                </a:lnTo>
                <a:lnTo>
                  <a:pt x="f48" y="f83"/>
                </a:lnTo>
                <a:lnTo>
                  <a:pt x="f49" y="f82"/>
                </a:lnTo>
                <a:lnTo>
                  <a:pt x="f50" y="f81"/>
                </a:lnTo>
                <a:lnTo>
                  <a:pt x="f51" y="f80"/>
                </a:lnTo>
                <a:lnTo>
                  <a:pt x="f52" y="f79"/>
                </a:lnTo>
                <a:lnTo>
                  <a:pt x="f53" y="f78"/>
                </a:lnTo>
                <a:lnTo>
                  <a:pt x="f54" y="f77"/>
                </a:lnTo>
                <a:lnTo>
                  <a:pt x="f55" y="f76"/>
                </a:lnTo>
                <a:lnTo>
                  <a:pt x="f56" y="f75"/>
                </a:lnTo>
                <a:lnTo>
                  <a:pt x="f2" y="f74"/>
                </a:lnTo>
                <a:lnTo>
                  <a:pt x="f56" y="f92"/>
                </a:lnTo>
                <a:lnTo>
                  <a:pt x="f55" y="f93"/>
                </a:lnTo>
                <a:lnTo>
                  <a:pt x="f54" y="f94"/>
                </a:lnTo>
                <a:lnTo>
                  <a:pt x="f53" y="f95"/>
                </a:lnTo>
                <a:lnTo>
                  <a:pt x="f52" y="f96"/>
                </a:lnTo>
                <a:lnTo>
                  <a:pt x="f51" y="f97"/>
                </a:lnTo>
                <a:lnTo>
                  <a:pt x="f50" y="f98"/>
                </a:lnTo>
                <a:lnTo>
                  <a:pt x="f49" y="f99"/>
                </a:lnTo>
                <a:lnTo>
                  <a:pt x="f48" y="f100"/>
                </a:lnTo>
                <a:lnTo>
                  <a:pt x="f47" y="f101"/>
                </a:lnTo>
                <a:lnTo>
                  <a:pt x="f46" y="f102"/>
                </a:lnTo>
                <a:lnTo>
                  <a:pt x="f45" y="f103"/>
                </a:lnTo>
                <a:lnTo>
                  <a:pt x="f44" y="f104"/>
                </a:lnTo>
                <a:lnTo>
                  <a:pt x="f43" y="f105"/>
                </a:lnTo>
                <a:lnTo>
                  <a:pt x="f42" y="f106"/>
                </a:lnTo>
                <a:lnTo>
                  <a:pt x="f41" y="f107"/>
                </a:lnTo>
                <a:lnTo>
                  <a:pt x="f39" y="f108"/>
                </a:lnTo>
                <a:lnTo>
                  <a:pt x="f37" y="f107"/>
                </a:lnTo>
                <a:lnTo>
                  <a:pt x="f35" y="f106"/>
                </a:lnTo>
                <a:lnTo>
                  <a:pt x="f33" y="f105"/>
                </a:lnTo>
                <a:lnTo>
                  <a:pt x="f31" y="f104"/>
                </a:lnTo>
                <a:lnTo>
                  <a:pt x="f29" y="f103"/>
                </a:lnTo>
                <a:lnTo>
                  <a:pt x="f27" y="f102"/>
                </a:lnTo>
                <a:lnTo>
                  <a:pt x="f25" y="f101"/>
                </a:lnTo>
                <a:lnTo>
                  <a:pt x="f23" y="f100"/>
                </a:lnTo>
                <a:lnTo>
                  <a:pt x="f21" y="f99"/>
                </a:lnTo>
                <a:lnTo>
                  <a:pt x="f19" y="f98"/>
                </a:lnTo>
                <a:lnTo>
                  <a:pt x="f17" y="f97"/>
                </a:lnTo>
                <a:lnTo>
                  <a:pt x="f15" y="f96"/>
                </a:lnTo>
                <a:lnTo>
                  <a:pt x="f13" y="f95"/>
                </a:lnTo>
                <a:lnTo>
                  <a:pt x="f11" y="f94"/>
                </a:lnTo>
                <a:lnTo>
                  <a:pt x="f9" y="f93"/>
                </a:lnTo>
                <a:lnTo>
                  <a:pt x="f7" y="f92"/>
                </a:lnTo>
                <a:lnTo>
                  <a:pt x="f5" y="f74"/>
                </a:lnTo>
                <a:close/>
              </a:path>
              <a:path w="2019300" h="3051175">
                <a:moveTo>
                  <a:pt x="f5" y="f109"/>
                </a:moveTo>
                <a:lnTo>
                  <a:pt x="f7" y="f41"/>
                </a:lnTo>
                <a:lnTo>
                  <a:pt x="f9" y="f110"/>
                </a:lnTo>
                <a:lnTo>
                  <a:pt x="f11" y="f111"/>
                </a:lnTo>
                <a:lnTo>
                  <a:pt x="f13" y="f44"/>
                </a:lnTo>
                <a:lnTo>
                  <a:pt x="f15" y="f45"/>
                </a:lnTo>
                <a:lnTo>
                  <a:pt x="f17" y="f46"/>
                </a:lnTo>
                <a:lnTo>
                  <a:pt x="f19" y="f47"/>
                </a:lnTo>
                <a:lnTo>
                  <a:pt x="f21" y="f48"/>
                </a:lnTo>
                <a:lnTo>
                  <a:pt x="f23" y="f49"/>
                </a:lnTo>
                <a:lnTo>
                  <a:pt x="f25" y="f112"/>
                </a:lnTo>
                <a:lnTo>
                  <a:pt x="f27" y="f51"/>
                </a:lnTo>
                <a:lnTo>
                  <a:pt x="f29" y="f52"/>
                </a:lnTo>
                <a:lnTo>
                  <a:pt x="f31" y="f53"/>
                </a:lnTo>
                <a:lnTo>
                  <a:pt x="f33" y="f113"/>
                </a:lnTo>
                <a:lnTo>
                  <a:pt x="f35" y="f55"/>
                </a:lnTo>
                <a:lnTo>
                  <a:pt x="f37" y="f56"/>
                </a:lnTo>
                <a:lnTo>
                  <a:pt x="f39" y="f2"/>
                </a:lnTo>
                <a:lnTo>
                  <a:pt x="f41" y="f56"/>
                </a:lnTo>
                <a:lnTo>
                  <a:pt x="f42" y="f55"/>
                </a:lnTo>
                <a:lnTo>
                  <a:pt x="f43" y="f113"/>
                </a:lnTo>
                <a:lnTo>
                  <a:pt x="f44" y="f53"/>
                </a:lnTo>
                <a:lnTo>
                  <a:pt x="f45" y="f52"/>
                </a:lnTo>
                <a:lnTo>
                  <a:pt x="f46" y="f51"/>
                </a:lnTo>
                <a:lnTo>
                  <a:pt x="f47" y="f112"/>
                </a:lnTo>
                <a:lnTo>
                  <a:pt x="f48" y="f49"/>
                </a:lnTo>
                <a:lnTo>
                  <a:pt x="f49" y="f48"/>
                </a:lnTo>
                <a:lnTo>
                  <a:pt x="f50" y="f47"/>
                </a:lnTo>
                <a:lnTo>
                  <a:pt x="f51" y="f46"/>
                </a:lnTo>
                <a:lnTo>
                  <a:pt x="f52" y="f45"/>
                </a:lnTo>
                <a:lnTo>
                  <a:pt x="f53" y="f44"/>
                </a:lnTo>
                <a:lnTo>
                  <a:pt x="f54" y="f111"/>
                </a:lnTo>
                <a:lnTo>
                  <a:pt x="f55" y="f110"/>
                </a:lnTo>
                <a:lnTo>
                  <a:pt x="f56" y="f41"/>
                </a:lnTo>
                <a:lnTo>
                  <a:pt x="f2" y="f109"/>
                </a:lnTo>
                <a:lnTo>
                  <a:pt x="f56" y="f37"/>
                </a:lnTo>
                <a:lnTo>
                  <a:pt x="f55" y="f114"/>
                </a:lnTo>
                <a:lnTo>
                  <a:pt x="f54" y="f115"/>
                </a:lnTo>
                <a:lnTo>
                  <a:pt x="f53" y="f31"/>
                </a:lnTo>
                <a:lnTo>
                  <a:pt x="f52" y="f29"/>
                </a:lnTo>
                <a:lnTo>
                  <a:pt x="f51" y="f27"/>
                </a:lnTo>
                <a:lnTo>
                  <a:pt x="f50" y="f25"/>
                </a:lnTo>
                <a:lnTo>
                  <a:pt x="f49" y="f116"/>
                </a:lnTo>
                <a:lnTo>
                  <a:pt x="f48" y="f21"/>
                </a:lnTo>
                <a:lnTo>
                  <a:pt x="f47" y="f117"/>
                </a:lnTo>
                <a:lnTo>
                  <a:pt x="f46" y="f17"/>
                </a:lnTo>
                <a:lnTo>
                  <a:pt x="f45" y="f118"/>
                </a:lnTo>
                <a:lnTo>
                  <a:pt x="f44" y="f119"/>
                </a:lnTo>
                <a:lnTo>
                  <a:pt x="f43" y="f120"/>
                </a:lnTo>
                <a:lnTo>
                  <a:pt x="f42" y="f121"/>
                </a:lnTo>
                <a:lnTo>
                  <a:pt x="f41" y="f7"/>
                </a:lnTo>
                <a:lnTo>
                  <a:pt x="f39" y="f5"/>
                </a:lnTo>
                <a:lnTo>
                  <a:pt x="f37" y="f7"/>
                </a:lnTo>
                <a:lnTo>
                  <a:pt x="f35" y="f121"/>
                </a:lnTo>
                <a:lnTo>
                  <a:pt x="f33" y="f120"/>
                </a:lnTo>
                <a:lnTo>
                  <a:pt x="f31" y="f119"/>
                </a:lnTo>
                <a:lnTo>
                  <a:pt x="f29" y="f118"/>
                </a:lnTo>
                <a:lnTo>
                  <a:pt x="f27" y="f17"/>
                </a:lnTo>
                <a:lnTo>
                  <a:pt x="f25" y="f117"/>
                </a:lnTo>
                <a:lnTo>
                  <a:pt x="f23" y="f21"/>
                </a:lnTo>
                <a:lnTo>
                  <a:pt x="f21" y="f116"/>
                </a:lnTo>
                <a:lnTo>
                  <a:pt x="f19" y="f25"/>
                </a:lnTo>
                <a:lnTo>
                  <a:pt x="f17" y="f27"/>
                </a:lnTo>
                <a:lnTo>
                  <a:pt x="f15" y="f29"/>
                </a:lnTo>
                <a:lnTo>
                  <a:pt x="f13" y="f31"/>
                </a:lnTo>
                <a:lnTo>
                  <a:pt x="f11" y="f115"/>
                </a:lnTo>
                <a:lnTo>
                  <a:pt x="f9" y="f114"/>
                </a:lnTo>
                <a:lnTo>
                  <a:pt x="f7" y="f37"/>
                </a:lnTo>
                <a:lnTo>
                  <a:pt x="f5" y="f109"/>
                </a:lnTo>
                <a:close/>
              </a:path>
              <a:path w="2019300" h="3051175">
                <a:moveTo>
                  <a:pt x="f122" y="f6"/>
                </a:moveTo>
                <a:lnTo>
                  <a:pt x="f123" y="f8"/>
                </a:lnTo>
                <a:lnTo>
                  <a:pt x="f124" y="f10"/>
                </a:lnTo>
                <a:lnTo>
                  <a:pt x="f125" y="f12"/>
                </a:lnTo>
                <a:lnTo>
                  <a:pt x="f126" y="f14"/>
                </a:lnTo>
                <a:lnTo>
                  <a:pt x="f127" y="f16"/>
                </a:lnTo>
                <a:lnTo>
                  <a:pt x="f128" y="f18"/>
                </a:lnTo>
                <a:lnTo>
                  <a:pt x="f129" y="f20"/>
                </a:lnTo>
                <a:lnTo>
                  <a:pt x="f130" y="f22"/>
                </a:lnTo>
                <a:lnTo>
                  <a:pt x="f131" y="f24"/>
                </a:lnTo>
                <a:lnTo>
                  <a:pt x="f132" y="f26"/>
                </a:lnTo>
                <a:lnTo>
                  <a:pt x="f133" y="f28"/>
                </a:lnTo>
                <a:lnTo>
                  <a:pt x="f134" y="f30"/>
                </a:lnTo>
                <a:lnTo>
                  <a:pt x="f135" y="f32"/>
                </a:lnTo>
                <a:lnTo>
                  <a:pt x="f136" y="f34"/>
                </a:lnTo>
                <a:lnTo>
                  <a:pt x="f137" y="f36"/>
                </a:lnTo>
                <a:lnTo>
                  <a:pt x="f138" y="f38"/>
                </a:lnTo>
                <a:lnTo>
                  <a:pt x="f139" y="f40"/>
                </a:lnTo>
                <a:lnTo>
                  <a:pt x="f140" y="f38"/>
                </a:lnTo>
                <a:lnTo>
                  <a:pt x="f141" y="f36"/>
                </a:lnTo>
                <a:lnTo>
                  <a:pt x="f142" y="f34"/>
                </a:lnTo>
                <a:lnTo>
                  <a:pt x="f143" y="f32"/>
                </a:lnTo>
                <a:lnTo>
                  <a:pt x="f144" y="f30"/>
                </a:lnTo>
                <a:lnTo>
                  <a:pt x="f145" y="f28"/>
                </a:lnTo>
                <a:lnTo>
                  <a:pt x="f146" y="f26"/>
                </a:lnTo>
                <a:lnTo>
                  <a:pt x="f147" y="f24"/>
                </a:lnTo>
                <a:lnTo>
                  <a:pt x="f148" y="f22"/>
                </a:lnTo>
                <a:lnTo>
                  <a:pt x="f149" y="f20"/>
                </a:lnTo>
                <a:lnTo>
                  <a:pt x="f150" y="f18"/>
                </a:lnTo>
                <a:lnTo>
                  <a:pt x="f151" y="f16"/>
                </a:lnTo>
                <a:lnTo>
                  <a:pt x="f152" y="f14"/>
                </a:lnTo>
                <a:lnTo>
                  <a:pt x="f153" y="f12"/>
                </a:lnTo>
                <a:lnTo>
                  <a:pt x="f154" y="f10"/>
                </a:lnTo>
                <a:lnTo>
                  <a:pt x="f155" y="f8"/>
                </a:lnTo>
                <a:lnTo>
                  <a:pt x="f5" y="f6"/>
                </a:lnTo>
                <a:lnTo>
                  <a:pt x="f155" y="f57"/>
                </a:lnTo>
                <a:lnTo>
                  <a:pt x="f154" y="f58"/>
                </a:lnTo>
                <a:lnTo>
                  <a:pt x="f153" y="f59"/>
                </a:lnTo>
                <a:lnTo>
                  <a:pt x="f152" y="f60"/>
                </a:lnTo>
                <a:lnTo>
                  <a:pt x="f151" y="f61"/>
                </a:lnTo>
                <a:lnTo>
                  <a:pt x="f150" y="f62"/>
                </a:lnTo>
                <a:lnTo>
                  <a:pt x="f149" y="f63"/>
                </a:lnTo>
                <a:lnTo>
                  <a:pt x="f148" y="f64"/>
                </a:lnTo>
                <a:lnTo>
                  <a:pt x="f147" y="f65"/>
                </a:lnTo>
                <a:lnTo>
                  <a:pt x="f146" y="f66"/>
                </a:lnTo>
                <a:lnTo>
                  <a:pt x="f145" y="f67"/>
                </a:lnTo>
                <a:lnTo>
                  <a:pt x="f144" y="f68"/>
                </a:lnTo>
                <a:lnTo>
                  <a:pt x="f143" y="f69"/>
                </a:lnTo>
                <a:lnTo>
                  <a:pt x="f142" y="f70"/>
                </a:lnTo>
                <a:lnTo>
                  <a:pt x="f141" y="f71"/>
                </a:lnTo>
                <a:lnTo>
                  <a:pt x="f140" y="f72"/>
                </a:lnTo>
                <a:lnTo>
                  <a:pt x="f139" y="f73"/>
                </a:lnTo>
                <a:lnTo>
                  <a:pt x="f138" y="f72"/>
                </a:lnTo>
                <a:lnTo>
                  <a:pt x="f137" y="f71"/>
                </a:lnTo>
                <a:lnTo>
                  <a:pt x="f136" y="f70"/>
                </a:lnTo>
                <a:lnTo>
                  <a:pt x="f135" y="f69"/>
                </a:lnTo>
                <a:lnTo>
                  <a:pt x="f134" y="f68"/>
                </a:lnTo>
                <a:lnTo>
                  <a:pt x="f133" y="f67"/>
                </a:lnTo>
                <a:lnTo>
                  <a:pt x="f132" y="f66"/>
                </a:lnTo>
                <a:lnTo>
                  <a:pt x="f131" y="f65"/>
                </a:lnTo>
                <a:lnTo>
                  <a:pt x="f130" y="f64"/>
                </a:lnTo>
                <a:lnTo>
                  <a:pt x="f129" y="f63"/>
                </a:lnTo>
                <a:lnTo>
                  <a:pt x="f128" y="f62"/>
                </a:lnTo>
                <a:lnTo>
                  <a:pt x="f127" y="f61"/>
                </a:lnTo>
                <a:lnTo>
                  <a:pt x="f126" y="f60"/>
                </a:lnTo>
                <a:lnTo>
                  <a:pt x="f125" y="f59"/>
                </a:lnTo>
                <a:lnTo>
                  <a:pt x="f124" y="f58"/>
                </a:lnTo>
                <a:lnTo>
                  <a:pt x="f123" y="f57"/>
                </a:lnTo>
                <a:lnTo>
                  <a:pt x="f122" y="f6"/>
                </a:lnTo>
                <a:close/>
              </a:path>
            </a:pathLst>
          </a:custGeom>
          <a:solidFill>
            <a:srgbClr val="FFE62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0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948861A-420E-CC65-C351-7AF4639B5844}"/>
              </a:ext>
            </a:extLst>
          </p:cNvPr>
          <p:cNvSpPr txBox="1"/>
          <p:nvPr/>
        </p:nvSpPr>
        <p:spPr>
          <a:xfrm>
            <a:off x="919383" y="700243"/>
            <a:ext cx="4132864" cy="10197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8085" rIns="0" bIns="0" anchor="t" anchorCtr="0" compatLnSpc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84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6246" b="0" i="0" u="none" strike="noStrike" kern="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 Black" pitchFamily="2"/>
                <a:ea typeface="Calibri" pitchFamily="34"/>
                <a:cs typeface="Calibri" pitchFamily="34"/>
              </a:rPr>
              <a:t>Objectives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E167FB26-5C18-4713-7D6F-6DE7ED967F8F}"/>
              </a:ext>
            </a:extLst>
          </p:cNvPr>
          <p:cNvSpPr/>
          <p:nvPr/>
        </p:nvSpPr>
        <p:spPr>
          <a:xfrm>
            <a:off x="1136643" y="2219537"/>
            <a:ext cx="10300404" cy="24189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ctr" anchorCtr="0" compatLnSpc="1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413DC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Understand the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7413DC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findings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413DC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 of the UK Youth Forum</a:t>
            </a:r>
          </a:p>
          <a:p>
            <a:pPr marL="342900" marR="0" lvl="0" indent="-342900" algn="l" defTabSz="6858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413DC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To be able to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7413DC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communicate and champion </a:t>
            </a:r>
            <a:r>
              <a:rPr lang="en-US" sz="2700" kern="0">
                <a:solidFill>
                  <a:srgbClr val="7413DC"/>
                </a:solidFill>
                <a:latin typeface="Aptos" panose="02110004020202020204"/>
                <a:ea typeface="+mn-lt"/>
                <a:cs typeface="+mn-lt"/>
              </a:rPr>
              <a:t>these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413DC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 locally</a:t>
            </a:r>
          </a:p>
          <a:p>
            <a:pPr marL="342900" indent="-342900">
              <a:lnSpc>
                <a:spcPts val="3675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7413DC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Understand </a:t>
            </a:r>
            <a:r>
              <a:rPr lang="en-US" sz="2700" kern="0">
                <a:solidFill>
                  <a:srgbClr val="7413DC"/>
                </a:solidFill>
                <a:latin typeface="Aptos" panose="02110004020202020204"/>
                <a:ea typeface="+mn-lt"/>
                <a:cs typeface="+mn-lt"/>
              </a:rPr>
              <a:t>how this has supported Scouts' </a:t>
            </a:r>
            <a:r>
              <a:rPr lang="en-US" sz="2700" b="1" kern="0">
                <a:solidFill>
                  <a:srgbClr val="7413DC"/>
                </a:solidFill>
                <a:latin typeface="Aptos" panose="02110004020202020204"/>
                <a:ea typeface="+mn-lt"/>
                <a:cs typeface="+mn-lt"/>
              </a:rPr>
              <a:t>next strategy</a:t>
            </a:r>
            <a:endParaRPr lang="en-US" sz="2700" b="1" i="0" u="none" strike="noStrike" kern="0" cap="none" spc="0" normalizeH="0" baseline="0" noProof="0">
              <a:ln>
                <a:noFill/>
              </a:ln>
              <a:solidFill>
                <a:srgbClr val="7413DC"/>
              </a:solidFill>
              <a:effectLst/>
              <a:uLnTx/>
              <a:uFillTx/>
              <a:latin typeface="Aptos" panose="02110004020202020204"/>
            </a:endParaRPr>
          </a:p>
          <a:p>
            <a:pPr marL="342900" marR="0" lvl="0" indent="-342900" algn="l" defTabSz="6858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7413DC"/>
              </a:solidFill>
              <a:effectLst/>
              <a:uLnTx/>
              <a:uFillTx/>
              <a:latin typeface="Aptos" panose="02110004020202020204"/>
              <a:ea typeface="+mn-lt"/>
              <a:cs typeface="+mn-lt"/>
            </a:endParaRPr>
          </a:p>
          <a:p>
            <a:pPr marL="342900" marR="0" lvl="0" indent="-342900" algn="l" defTabSz="685800" rtl="0" eaLnBrk="1" fontAlgn="auto" latinLnBrk="0" hangingPunct="1">
              <a:lnSpc>
                <a:spcPts val="367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7413DC"/>
              </a:solidFill>
              <a:effectLst/>
              <a:uLnTx/>
              <a:uFillTx/>
              <a:latin typeface="Aptos" panose="02110004020202020204"/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16F20-BE19-59B9-AD26-519B2D37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CCD1D2E5-EA35-F26D-EC59-74BDE5E09B87}"/>
              </a:ext>
            </a:extLst>
          </p:cNvPr>
          <p:cNvSpPr/>
          <p:nvPr/>
        </p:nvSpPr>
        <p:spPr>
          <a:xfrm>
            <a:off x="2943228" y="1526914"/>
            <a:ext cx="3357563" cy="33575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ysClr val="windowText" lastClr="0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B7C7F7-426F-68A8-1E25-FDC23F60AEC4}"/>
              </a:ext>
            </a:extLst>
          </p:cNvPr>
          <p:cNvSpPr/>
          <p:nvPr/>
        </p:nvSpPr>
        <p:spPr>
          <a:xfrm>
            <a:off x="5573981" y="4048257"/>
            <a:ext cx="2668325" cy="26683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solidFill>
                <a:sysClr val="windowText" lastClr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19CD9D-EAAF-E9D5-3D4E-ABEEE1A5DC08}"/>
              </a:ext>
            </a:extLst>
          </p:cNvPr>
          <p:cNvSpPr/>
          <p:nvPr/>
        </p:nvSpPr>
        <p:spPr>
          <a:xfrm>
            <a:off x="10166828" y="1335447"/>
            <a:ext cx="1874877" cy="187487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F0256-BBEA-9EDC-89B0-B7EDCDB2F292}"/>
              </a:ext>
            </a:extLst>
          </p:cNvPr>
          <p:cNvSpPr/>
          <p:nvPr/>
        </p:nvSpPr>
        <p:spPr>
          <a:xfrm>
            <a:off x="135229" y="2771271"/>
            <a:ext cx="2840638" cy="284063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2780F3-59A9-FBA0-4292-A765F1829B75}"/>
              </a:ext>
            </a:extLst>
          </p:cNvPr>
          <p:cNvSpPr txBox="1"/>
          <p:nvPr/>
        </p:nvSpPr>
        <p:spPr>
          <a:xfrm>
            <a:off x="123095" y="3260119"/>
            <a:ext cx="2820886" cy="191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Opportunities &amp; </a:t>
            </a:r>
          </a:p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Platforms</a:t>
            </a:r>
          </a:p>
          <a:p>
            <a:pPr algn="ctr"/>
            <a:endParaRPr lang="en-GB" sz="600"/>
          </a:p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Actually interesting activities”</a:t>
            </a:r>
          </a:p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“Youth forums”</a:t>
            </a:r>
          </a:p>
          <a:p>
            <a:pPr algn="ctr">
              <a:lnSpc>
                <a:spcPts val="2000"/>
              </a:lnSpc>
            </a:pPr>
            <a:r>
              <a:rPr lang="en-GB" sz="1200" i="1">
                <a:solidFill>
                  <a:schemeClr val="tx2"/>
                </a:solidFill>
              </a:rPr>
              <a:t>“Opportunities to speak up”</a:t>
            </a:r>
          </a:p>
          <a:p>
            <a:pPr algn="ctr">
              <a:lnSpc>
                <a:spcPts val="1900"/>
              </a:lnSpc>
            </a:pPr>
            <a:r>
              <a:rPr lang="en-GB" sz="1200" i="1">
                <a:solidFill>
                  <a:schemeClr val="tx2"/>
                </a:solidFill>
              </a:rPr>
              <a:t>“Improve young leader training” </a:t>
            </a:r>
          </a:p>
          <a:p>
            <a:pPr algn="ctr">
              <a:lnSpc>
                <a:spcPts val="1900"/>
              </a:lnSpc>
            </a:pPr>
            <a:r>
              <a:rPr lang="en-US" sz="1200" i="1">
                <a:solidFill>
                  <a:schemeClr val="tx2"/>
                </a:solidFill>
              </a:rPr>
              <a:t>“Younger people roles”</a:t>
            </a:r>
            <a:endParaRPr lang="en-GB" sz="1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11EFBE-0C12-F144-1D0C-107517267B83}"/>
              </a:ext>
            </a:extLst>
          </p:cNvPr>
          <p:cNvSpPr txBox="1"/>
          <p:nvPr/>
        </p:nvSpPr>
        <p:spPr>
          <a:xfrm>
            <a:off x="5527003" y="4220251"/>
            <a:ext cx="2762279" cy="2450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Support &amp;</a:t>
            </a:r>
          </a:p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Community</a:t>
            </a:r>
          </a:p>
          <a:p>
            <a:pPr algn="ctr"/>
            <a:endParaRPr lang="en-GB" sz="600" b="1">
              <a:solidFill>
                <a:sysClr val="windowText" lastClr="000000"/>
              </a:solidFill>
            </a:endParaRPr>
          </a:p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“Support”, “Encouragement”</a:t>
            </a:r>
          </a:p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“To be asked the right questions”</a:t>
            </a:r>
          </a:p>
          <a:p>
            <a:pPr algn="ctr">
              <a:lnSpc>
                <a:spcPts val="2000"/>
              </a:lnSpc>
              <a:defRPr/>
            </a:pPr>
            <a:r>
              <a:rPr lang="en-GB" i="1">
                <a:solidFill>
                  <a:schemeClr val="tx2"/>
                </a:solidFill>
              </a:rPr>
              <a:t>“Ideas not being shut down”</a:t>
            </a:r>
          </a:p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“Feeder ideas”</a:t>
            </a:r>
          </a:p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“Time to think</a:t>
            </a:r>
            <a:r>
              <a:rPr kumimoji="0" lang="en-GB" sz="135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”</a:t>
            </a:r>
          </a:p>
          <a:p>
            <a:pPr algn="ctr">
              <a:lnSpc>
                <a:spcPts val="2000"/>
              </a:lnSpc>
              <a:defRPr/>
            </a:pPr>
            <a:r>
              <a:rPr lang="en-GB" i="1">
                <a:solidFill>
                  <a:schemeClr val="tx2"/>
                </a:solidFill>
              </a:rPr>
              <a:t>“friend support”</a:t>
            </a:r>
            <a:endParaRPr kumimoji="0" lang="en-GB" sz="135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algn="ctr">
              <a:lnSpc>
                <a:spcPts val="1900"/>
              </a:lnSpc>
            </a:pPr>
            <a:r>
              <a:rPr lang="en-GB" i="1">
                <a:solidFill>
                  <a:schemeClr val="tx2"/>
                </a:solidFill>
              </a:rPr>
              <a:t>“respect”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05DB277-C833-7CC2-330F-E3F737C65669}"/>
              </a:ext>
            </a:extLst>
          </p:cNvPr>
          <p:cNvSpPr/>
          <p:nvPr/>
        </p:nvSpPr>
        <p:spPr>
          <a:xfrm>
            <a:off x="8114629" y="2761989"/>
            <a:ext cx="2859201" cy="285920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3B9797-3AE1-FDE2-92E0-8A26EF01904A}"/>
              </a:ext>
            </a:extLst>
          </p:cNvPr>
          <p:cNvSpPr txBox="1"/>
          <p:nvPr/>
        </p:nvSpPr>
        <p:spPr>
          <a:xfrm>
            <a:off x="7973445" y="2968888"/>
            <a:ext cx="3163340" cy="25898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Trusted leaders </a:t>
            </a:r>
          </a:p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&amp; role models</a:t>
            </a:r>
          </a:p>
          <a:p>
            <a:pPr algn="ctr"/>
            <a:endParaRPr lang="en-GB" sz="500" b="1">
              <a:solidFill>
                <a:sysClr val="windowText" lastClr="000000"/>
              </a:solidFill>
            </a:endParaRPr>
          </a:p>
          <a:p>
            <a:pPr algn="ctr"/>
            <a:r>
              <a:rPr lang="en-US" i="1">
                <a:solidFill>
                  <a:schemeClr val="tx2"/>
                </a:solidFill>
              </a:rPr>
              <a:t>“Leaders who act and listen”</a:t>
            </a:r>
          </a:p>
          <a:p>
            <a:pPr algn="ctr">
              <a:lnSpc>
                <a:spcPts val="2200"/>
              </a:lnSpc>
            </a:pPr>
            <a:r>
              <a:rPr lang="en-US" i="1">
                <a:solidFill>
                  <a:schemeClr val="tx2"/>
                </a:solidFill>
              </a:rPr>
              <a:t>“Activities for our leaders </a:t>
            </a:r>
          </a:p>
          <a:p>
            <a:pPr algn="ctr">
              <a:lnSpc>
                <a:spcPts val="2200"/>
              </a:lnSpc>
            </a:pPr>
            <a:r>
              <a:rPr lang="en-US" i="1">
                <a:solidFill>
                  <a:schemeClr val="tx2"/>
                </a:solidFill>
              </a:rPr>
              <a:t>(not just watching us)”</a:t>
            </a:r>
          </a:p>
          <a:p>
            <a:pPr algn="ctr">
              <a:lnSpc>
                <a:spcPts val="2200"/>
              </a:lnSpc>
            </a:pPr>
            <a:r>
              <a:rPr lang="en-US" i="1">
                <a:solidFill>
                  <a:schemeClr val="tx2"/>
                </a:solidFill>
              </a:rPr>
              <a:t>“Older volunteers putting faith in young people – mentorship”</a:t>
            </a:r>
          </a:p>
          <a:p>
            <a:pPr algn="ctr">
              <a:lnSpc>
                <a:spcPts val="2200"/>
              </a:lnSpc>
            </a:pPr>
            <a:r>
              <a:rPr lang="en-US" i="1">
                <a:solidFill>
                  <a:schemeClr val="tx2"/>
                </a:solidFill>
              </a:rPr>
              <a:t>“inspirational talks”</a:t>
            </a:r>
            <a:br>
              <a:rPr lang="en-US" i="1">
                <a:solidFill>
                  <a:schemeClr val="tx2"/>
                </a:solidFill>
              </a:rPr>
            </a:br>
            <a:r>
              <a:rPr lang="en-US" i="1">
                <a:solidFill>
                  <a:schemeClr val="tx2"/>
                </a:solidFill>
              </a:rPr>
              <a:t>“enthusiastic leaders”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99DFAC8-8DDD-67B7-4F13-F44D45DE41D1}"/>
              </a:ext>
            </a:extLst>
          </p:cNvPr>
          <p:cNvSpPr/>
          <p:nvPr/>
        </p:nvSpPr>
        <p:spPr>
          <a:xfrm>
            <a:off x="862011" y="191942"/>
            <a:ext cx="2473783" cy="24737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ysClr val="windowText" lastClr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CAA6D0-6416-CA3C-F28A-9DCF54E7749B}"/>
              </a:ext>
            </a:extLst>
          </p:cNvPr>
          <p:cNvSpPr txBox="1"/>
          <p:nvPr/>
        </p:nvSpPr>
        <p:spPr>
          <a:xfrm>
            <a:off x="968500" y="561387"/>
            <a:ext cx="2260803" cy="22006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Feedback &amp; action</a:t>
            </a:r>
          </a:p>
          <a:p>
            <a:pPr algn="ctr"/>
            <a:endParaRPr lang="en-GB" sz="1100" b="1">
              <a:solidFill>
                <a:sysClr val="windowText" lastClr="000000"/>
              </a:solidFill>
            </a:endParaRPr>
          </a:p>
          <a:p>
            <a:pPr algn="ctr"/>
            <a:r>
              <a:rPr lang="en-GB" sz="1200" i="1">
                <a:solidFill>
                  <a:schemeClr val="tx2"/>
                </a:solidFill>
              </a:rPr>
              <a:t>“Feedback loop so you can see the change”</a:t>
            </a:r>
            <a:br>
              <a:rPr lang="en-GB" sz="1200" i="1"/>
            </a:br>
            <a:r>
              <a:rPr lang="en-GB" sz="1200" i="1">
                <a:solidFill>
                  <a:schemeClr val="tx2"/>
                </a:solidFill>
              </a:rPr>
              <a:t>“Seeing ideas happen” </a:t>
            </a:r>
          </a:p>
          <a:p>
            <a:pPr algn="ctr">
              <a:lnSpc>
                <a:spcPts val="1800"/>
              </a:lnSpc>
            </a:pPr>
            <a:r>
              <a:rPr lang="en-GB" sz="1200" i="1">
                <a:solidFill>
                  <a:schemeClr val="tx2"/>
                </a:solidFill>
              </a:rPr>
              <a:t>“having evidence that our voice is being heard”</a:t>
            </a:r>
          </a:p>
          <a:p>
            <a:pPr algn="ctr"/>
            <a:r>
              <a:rPr lang="en-GB" sz="1200" i="1">
                <a:solidFill>
                  <a:schemeClr val="tx2"/>
                </a:solidFill>
              </a:rPr>
              <a:t>“</a:t>
            </a:r>
            <a:r>
              <a:rPr lang="en-US" sz="1200" i="1">
                <a:solidFill>
                  <a:schemeClr val="tx2"/>
                </a:solidFill>
              </a:rPr>
              <a:t>You said this… and We did that…</a:t>
            </a:r>
            <a:r>
              <a:rPr lang="en-GB" sz="1200" i="1">
                <a:solidFill>
                  <a:schemeClr val="tx2"/>
                </a:solidFill>
              </a:rPr>
              <a:t>”</a:t>
            </a:r>
          </a:p>
          <a:p>
            <a:pPr algn="ctr"/>
            <a:endParaRPr lang="en-GB" sz="1600" b="1">
              <a:solidFill>
                <a:sysClr val="windowText" lastClr="000000"/>
              </a:solidFill>
            </a:endParaRPr>
          </a:p>
          <a:p>
            <a:pPr algn="ctr"/>
            <a:endParaRPr lang="en-GB" sz="400" b="1">
              <a:solidFill>
                <a:sysClr val="windowText" lastClr="00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7589CC1-255B-C03A-B706-3B7260678133}"/>
              </a:ext>
            </a:extLst>
          </p:cNvPr>
          <p:cNvSpPr/>
          <p:nvPr/>
        </p:nvSpPr>
        <p:spPr>
          <a:xfrm>
            <a:off x="7768003" y="323164"/>
            <a:ext cx="2342561" cy="23425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18B4A3-4999-4177-C6E0-97B5AB7CC9A8}"/>
              </a:ext>
            </a:extLst>
          </p:cNvPr>
          <p:cNvSpPr txBox="1"/>
          <p:nvPr/>
        </p:nvSpPr>
        <p:spPr>
          <a:xfrm>
            <a:off x="7789708" y="517254"/>
            <a:ext cx="229209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Skill </a:t>
            </a:r>
          </a:p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development</a:t>
            </a:r>
          </a:p>
          <a:p>
            <a:pPr algn="ctr"/>
            <a:endParaRPr lang="en-GB" sz="800" b="1">
              <a:solidFill>
                <a:sysClr val="windowText" lastClr="000000"/>
              </a:solidFill>
            </a:endParaRPr>
          </a:p>
          <a:p>
            <a:pPr algn="ctr"/>
            <a:r>
              <a:rPr lang="en-US" i="1">
                <a:solidFill>
                  <a:schemeClr val="tx2"/>
                </a:solidFill>
              </a:rPr>
              <a:t>“help to build skills like social skills, confidence and independence”</a:t>
            </a:r>
          </a:p>
          <a:p>
            <a:pPr algn="ctr"/>
            <a:r>
              <a:rPr lang="en-GB" i="1">
                <a:solidFill>
                  <a:schemeClr val="tx2"/>
                </a:solidFill>
              </a:rPr>
              <a:t>“</a:t>
            </a:r>
            <a:r>
              <a:rPr lang="en-US" i="1">
                <a:solidFill>
                  <a:schemeClr val="tx2"/>
                </a:solidFill>
              </a:rPr>
              <a:t>External recognition, such as UCAS points</a:t>
            </a:r>
            <a:r>
              <a:rPr lang="en-GB" i="1">
                <a:solidFill>
                  <a:schemeClr val="tx2"/>
                </a:solidFill>
              </a:rPr>
              <a:t>”</a:t>
            </a:r>
          </a:p>
          <a:p>
            <a:pPr algn="ctr"/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B3CEE2-0136-CD10-5D8E-58D2D8737CC7}"/>
              </a:ext>
            </a:extLst>
          </p:cNvPr>
          <p:cNvSpPr/>
          <p:nvPr/>
        </p:nvSpPr>
        <p:spPr>
          <a:xfrm>
            <a:off x="6476949" y="2165462"/>
            <a:ext cx="1690907" cy="169090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ysClr val="windowText" lastClr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B69445-5C97-B87E-EFCD-95D9D86AC1DA}"/>
              </a:ext>
            </a:extLst>
          </p:cNvPr>
          <p:cNvSpPr txBox="1"/>
          <p:nvPr/>
        </p:nvSpPr>
        <p:spPr>
          <a:xfrm>
            <a:off x="6479594" y="2611036"/>
            <a:ext cx="17018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tx2"/>
                </a:solidFill>
              </a:rPr>
              <a:t>“not letting them feel different”</a:t>
            </a:r>
            <a:endParaRPr lang="en-GB" i="1">
              <a:solidFill>
                <a:schemeClr val="tx2"/>
              </a:solidFill>
            </a:endParaRPr>
          </a:p>
          <a:p>
            <a:pPr algn="ctr"/>
            <a:endParaRPr lang="en-GB" i="1">
              <a:solidFill>
                <a:sysClr val="windowText" lastClr="000000"/>
              </a:solidFill>
            </a:endParaRPr>
          </a:p>
          <a:p>
            <a:pPr algn="ctr"/>
            <a:r>
              <a:rPr lang="en-GB" i="1">
                <a:solidFill>
                  <a:schemeClr val="tx2"/>
                </a:solidFill>
              </a:rPr>
              <a:t>“anonymity”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20C38-8530-C680-9DBE-AA2E6B4987AF}"/>
              </a:ext>
            </a:extLst>
          </p:cNvPr>
          <p:cNvSpPr txBox="1"/>
          <p:nvPr/>
        </p:nvSpPr>
        <p:spPr>
          <a:xfrm>
            <a:off x="2988829" y="1580739"/>
            <a:ext cx="3317191" cy="294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b="1">
              <a:solidFill>
                <a:sysClr val="windowText" lastClr="000000"/>
              </a:solidFill>
            </a:endParaRPr>
          </a:p>
          <a:p>
            <a:pPr algn="ctr"/>
            <a:r>
              <a:rPr lang="en-GB" sz="1800" b="1">
                <a:solidFill>
                  <a:sysClr val="windowText" lastClr="000000"/>
                </a:solidFill>
              </a:rPr>
              <a:t>Safe spaces</a:t>
            </a:r>
            <a:endParaRPr lang="en-GB" sz="1050" b="1">
              <a:solidFill>
                <a:sysClr val="windowText" lastClr="000000"/>
              </a:solidFill>
            </a:endParaRPr>
          </a:p>
          <a:p>
            <a:pPr algn="ctr">
              <a:lnSpc>
                <a:spcPts val="2200"/>
              </a:lnSpc>
            </a:pPr>
            <a:r>
              <a:rPr lang="en-US" sz="1200" i="1">
                <a:solidFill>
                  <a:schemeClr val="tx2"/>
                </a:solidFill>
              </a:rPr>
              <a:t>“Dedicated safe space”</a:t>
            </a:r>
          </a:p>
          <a:p>
            <a:pPr algn="ctr">
              <a:lnSpc>
                <a:spcPts val="2200"/>
              </a:lnSpc>
            </a:pPr>
            <a:r>
              <a:rPr lang="en-US" sz="1200" i="1">
                <a:solidFill>
                  <a:schemeClr val="tx2"/>
                </a:solidFill>
              </a:rPr>
              <a:t>“Feeling seen and heard”</a:t>
            </a:r>
          </a:p>
          <a:p>
            <a:pPr algn="ctr">
              <a:lnSpc>
                <a:spcPts val="2200"/>
              </a:lnSpc>
            </a:pPr>
            <a:r>
              <a:rPr lang="en-US" sz="1200" i="1">
                <a:solidFill>
                  <a:schemeClr val="tx2"/>
                </a:solidFill>
              </a:rPr>
              <a:t>“Having someone to listen not judge”</a:t>
            </a:r>
          </a:p>
          <a:p>
            <a:pPr algn="ctr">
              <a:lnSpc>
                <a:spcPts val="2200"/>
              </a:lnSpc>
            </a:pPr>
            <a:r>
              <a:rPr lang="en-US" sz="1200" i="1">
                <a:solidFill>
                  <a:schemeClr val="tx2"/>
                </a:solidFill>
              </a:rPr>
              <a:t>“Someone you feel comfortable with”</a:t>
            </a:r>
          </a:p>
          <a:p>
            <a:pPr algn="ctr">
              <a:lnSpc>
                <a:spcPts val="2200"/>
              </a:lnSpc>
            </a:pPr>
            <a:r>
              <a:rPr lang="en-US" sz="1200" i="1">
                <a:solidFill>
                  <a:schemeClr val="tx2"/>
                </a:solidFill>
              </a:rPr>
              <a:t>“More time for listening”</a:t>
            </a:r>
          </a:p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“Creating inclusive and positive teams”</a:t>
            </a:r>
          </a:p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“respect their ideas”</a:t>
            </a:r>
          </a:p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“having discussions in smaller groups”</a:t>
            </a:r>
          </a:p>
          <a:p>
            <a:pPr algn="ctr">
              <a:lnSpc>
                <a:spcPts val="1900"/>
              </a:lnSpc>
              <a:defRPr/>
            </a:pPr>
            <a:r>
              <a:rPr lang="en-US" sz="1200" i="1">
                <a:solidFill>
                  <a:schemeClr val="tx2"/>
                </a:solidFill>
              </a:rPr>
              <a:t>“Reassurance”</a:t>
            </a:r>
            <a:r>
              <a:rPr lang="en-GB" sz="1200" i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C2E68-AC2A-E87B-FBE5-D24D069E6256}"/>
              </a:ext>
            </a:extLst>
          </p:cNvPr>
          <p:cNvSpPr txBox="1"/>
          <p:nvPr/>
        </p:nvSpPr>
        <p:spPr>
          <a:xfrm>
            <a:off x="10233876" y="1563388"/>
            <a:ext cx="17424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ysClr val="windowText" lastClr="000000"/>
                </a:solidFill>
              </a:rPr>
              <a:t>Visibility &amp; awareness</a:t>
            </a:r>
          </a:p>
          <a:p>
            <a:pPr algn="ctr"/>
            <a:endParaRPr lang="en-GB" sz="400" b="1">
              <a:solidFill>
                <a:sysClr val="windowText" lastClr="000000"/>
              </a:solidFill>
            </a:endParaRPr>
          </a:p>
          <a:p>
            <a:pPr algn="ctr"/>
            <a:r>
              <a:rPr lang="en-GB" i="1">
                <a:solidFill>
                  <a:schemeClr val="tx2"/>
                </a:solidFill>
              </a:rPr>
              <a:t>“Publicising roles”</a:t>
            </a:r>
          </a:p>
          <a:p>
            <a:pPr algn="ctr"/>
            <a:r>
              <a:rPr lang="en-GB" i="1">
                <a:solidFill>
                  <a:schemeClr val="tx2"/>
                </a:solidFill>
              </a:rPr>
              <a:t>“</a:t>
            </a:r>
            <a:r>
              <a:rPr lang="en-US" i="1">
                <a:solidFill>
                  <a:schemeClr val="tx2"/>
                </a:solidFill>
              </a:rPr>
              <a:t>show them how fun and helpful it is for them</a:t>
            </a:r>
            <a:r>
              <a:rPr lang="en-GB" i="1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006CF-C385-A3BA-EDFA-6E364A6AF05C}"/>
              </a:ext>
            </a:extLst>
          </p:cNvPr>
          <p:cNvSpPr txBox="1"/>
          <p:nvPr/>
        </p:nvSpPr>
        <p:spPr>
          <a:xfrm>
            <a:off x="3132424" y="250750"/>
            <a:ext cx="4921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Nunito Sans Black" pitchFamily="2" charset="0"/>
              </a:rPr>
              <a:t>What do they need from us?</a:t>
            </a:r>
          </a:p>
        </p:txBody>
      </p:sp>
    </p:spTree>
    <p:extLst>
      <p:ext uri="{BB962C8B-B14F-4D97-AF65-F5344CB8AC3E}">
        <p14:creationId xmlns:p14="http://schemas.microsoft.com/office/powerpoint/2010/main" val="1816201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CAEABC-A8A9-2C61-FC0F-92BF68EF1B65}"/>
              </a:ext>
            </a:extLst>
          </p:cNvPr>
          <p:cNvSpPr txBox="1"/>
          <p:nvPr/>
        </p:nvSpPr>
        <p:spPr>
          <a:xfrm>
            <a:off x="3643782" y="2689150"/>
            <a:ext cx="4904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Nunito Sans Black" pitchFamily="2" charset="0"/>
              </a:rPr>
              <a:t>Young people had plenty of ideas…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7AE4F-026A-DC25-92C9-64A0B4BC2395}"/>
              </a:ext>
            </a:extLst>
          </p:cNvPr>
          <p:cNvSpPr txBox="1"/>
          <p:nvPr/>
        </p:nvSpPr>
        <p:spPr>
          <a:xfrm>
            <a:off x="0" y="3549773"/>
            <a:ext cx="34374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600" b="1">
              <a:solidFill>
                <a:schemeClr val="bg1"/>
              </a:solidFill>
            </a:endParaRPr>
          </a:p>
          <a:p>
            <a:pPr algn="ctr"/>
            <a:r>
              <a:rPr lang="en-US" sz="1600" b="1" i="1">
                <a:solidFill>
                  <a:schemeClr val="bg1"/>
                </a:solidFill>
              </a:rPr>
              <a:t>“Youth forums - colony, pack, troop etc. - building into a </a:t>
            </a:r>
            <a:r>
              <a:rPr lang="en-US" sz="1600" b="1" i="1" err="1">
                <a:solidFill>
                  <a:schemeClr val="bg1"/>
                </a:solidFill>
              </a:rPr>
              <a:t>programme</a:t>
            </a:r>
            <a:r>
              <a:rPr lang="en-US" sz="1600" b="1" i="1">
                <a:solidFill>
                  <a:schemeClr val="bg1"/>
                </a:solidFill>
              </a:rPr>
              <a:t>”</a:t>
            </a:r>
            <a:endParaRPr lang="en-GB" sz="1600" b="1" i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199D1-FD6D-8B80-5A39-BC1C7959F086}"/>
              </a:ext>
            </a:extLst>
          </p:cNvPr>
          <p:cNvSpPr txBox="1"/>
          <p:nvPr/>
        </p:nvSpPr>
        <p:spPr>
          <a:xfrm>
            <a:off x="-1642533" y="771414"/>
            <a:ext cx="609600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“Electing patrol leaders”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2E189-C4B9-3846-65F4-5E70449FA1D2}"/>
              </a:ext>
            </a:extLst>
          </p:cNvPr>
          <p:cNvSpPr txBox="1"/>
          <p:nvPr/>
        </p:nvSpPr>
        <p:spPr>
          <a:xfrm>
            <a:off x="1147233" y="1382618"/>
            <a:ext cx="3306234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Actually interesting activities”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4786-6C76-2EC7-6E5E-A5A850F66084}"/>
              </a:ext>
            </a:extLst>
          </p:cNvPr>
          <p:cNvSpPr txBox="1"/>
          <p:nvPr/>
        </p:nvSpPr>
        <p:spPr>
          <a:xfrm>
            <a:off x="130629" y="2136043"/>
            <a:ext cx="2942166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“Different communication methods”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86D43-B9EF-9889-2D70-CF16D48FDA3E}"/>
              </a:ext>
            </a:extLst>
          </p:cNvPr>
          <p:cNvSpPr txBox="1"/>
          <p:nvPr/>
        </p:nvSpPr>
        <p:spPr>
          <a:xfrm>
            <a:off x="1898650" y="3008222"/>
            <a:ext cx="2087032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“Youth forums”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03C161-8866-8871-ABAA-3A0C741C4D26}"/>
              </a:ext>
            </a:extLst>
          </p:cNvPr>
          <p:cNvSpPr txBox="1"/>
          <p:nvPr/>
        </p:nvSpPr>
        <p:spPr>
          <a:xfrm>
            <a:off x="9364738" y="1524132"/>
            <a:ext cx="2696633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“Opportunities to speak up”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816EAE-4315-D4E4-34EA-035ED9D06CED}"/>
              </a:ext>
            </a:extLst>
          </p:cNvPr>
          <p:cNvSpPr txBox="1"/>
          <p:nvPr/>
        </p:nvSpPr>
        <p:spPr>
          <a:xfrm>
            <a:off x="-398236" y="5031993"/>
            <a:ext cx="691726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“Being allowed to sit in meetings”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7668BF-8BD8-1654-326F-09C5E884DEBD}"/>
              </a:ext>
            </a:extLst>
          </p:cNvPr>
          <p:cNvSpPr txBox="1"/>
          <p:nvPr/>
        </p:nvSpPr>
        <p:spPr>
          <a:xfrm>
            <a:off x="994834" y="5876241"/>
            <a:ext cx="691726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“more forums...nationwide, online”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D152B-2882-910D-9379-FB2D27CBEDB9}"/>
              </a:ext>
            </a:extLst>
          </p:cNvPr>
          <p:cNvSpPr txBox="1"/>
          <p:nvPr/>
        </p:nvSpPr>
        <p:spPr>
          <a:xfrm>
            <a:off x="2800350" y="4155235"/>
            <a:ext cx="691726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“Town hall with all Scout Groups”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F368B-ECD9-AEA2-F27B-C1C395EFBF14}"/>
              </a:ext>
            </a:extLst>
          </p:cNvPr>
          <p:cNvSpPr txBox="1"/>
          <p:nvPr/>
        </p:nvSpPr>
        <p:spPr>
          <a:xfrm>
            <a:off x="5363269" y="4938559"/>
            <a:ext cx="3232879" cy="859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“Regular small bits of information rather than all at once”</a:t>
            </a:r>
            <a:endParaRPr kumimoji="0" lang="en-GB" sz="16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49702-2BFB-6022-8864-845324060327}"/>
              </a:ext>
            </a:extLst>
          </p:cNvPr>
          <p:cNvSpPr txBox="1"/>
          <p:nvPr/>
        </p:nvSpPr>
        <p:spPr>
          <a:xfrm>
            <a:off x="6676661" y="6218354"/>
            <a:ext cx="3547169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“Surveys” , “Routine inputs”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B057E4-D875-4119-0541-E1427432568D}"/>
              </a:ext>
            </a:extLst>
          </p:cNvPr>
          <p:cNvSpPr txBox="1"/>
          <p:nvPr/>
        </p:nvSpPr>
        <p:spPr>
          <a:xfrm>
            <a:off x="3529029" y="1963404"/>
            <a:ext cx="3294650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“Patrol leaders and APL training”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DA0A61-47A6-1178-DFE8-574E0A99A745}"/>
              </a:ext>
            </a:extLst>
          </p:cNvPr>
          <p:cNvSpPr txBox="1"/>
          <p:nvPr/>
        </p:nvSpPr>
        <p:spPr>
          <a:xfrm>
            <a:off x="1865389" y="750468"/>
            <a:ext cx="691726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“Have a forum every term”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736E49-B220-87F1-953E-882D614D439F}"/>
              </a:ext>
            </a:extLst>
          </p:cNvPr>
          <p:cNvSpPr txBox="1"/>
          <p:nvPr/>
        </p:nvSpPr>
        <p:spPr>
          <a:xfrm>
            <a:off x="3521075" y="1526709"/>
            <a:ext cx="691726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“Events like this”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1DE1C7-7F9C-B822-B597-7B280F51EE99}"/>
              </a:ext>
            </a:extLst>
          </p:cNvPr>
          <p:cNvSpPr txBox="1"/>
          <p:nvPr/>
        </p:nvSpPr>
        <p:spPr>
          <a:xfrm>
            <a:off x="6211358" y="5376311"/>
            <a:ext cx="691726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“Ideas post box”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A84F96-9B04-ED16-3099-E0590D16FEBB}"/>
              </a:ext>
            </a:extLst>
          </p:cNvPr>
          <p:cNvSpPr txBox="1"/>
          <p:nvPr/>
        </p:nvSpPr>
        <p:spPr>
          <a:xfrm>
            <a:off x="6194424" y="4332676"/>
            <a:ext cx="7382932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“Improve young leader training”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9A7081-8474-4602-DF32-2D8B1B3B5854}"/>
              </a:ext>
            </a:extLst>
          </p:cNvPr>
          <p:cNvSpPr txBox="1"/>
          <p:nvPr/>
        </p:nvSpPr>
        <p:spPr>
          <a:xfrm>
            <a:off x="7391400" y="5919357"/>
            <a:ext cx="7611532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“Patrol leaders”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8B9798-4500-0AA8-FBFB-BE9CC7268A52}"/>
              </a:ext>
            </a:extLst>
          </p:cNvPr>
          <p:cNvSpPr txBox="1"/>
          <p:nvPr/>
        </p:nvSpPr>
        <p:spPr>
          <a:xfrm>
            <a:off x="-931332" y="237986"/>
            <a:ext cx="8322732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“Leader perks”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92D9C6-E12F-D08D-ADE1-6A026B815A09}"/>
              </a:ext>
            </a:extLst>
          </p:cNvPr>
          <p:cNvSpPr txBox="1"/>
          <p:nvPr/>
        </p:nvSpPr>
        <p:spPr>
          <a:xfrm>
            <a:off x="9326033" y="3157473"/>
            <a:ext cx="2728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“Having more young people involved in meetings”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53C9D4-29B9-F41D-07F3-B240333E00E4}"/>
              </a:ext>
            </a:extLst>
          </p:cNvPr>
          <p:cNvSpPr txBox="1"/>
          <p:nvPr/>
        </p:nvSpPr>
        <p:spPr>
          <a:xfrm>
            <a:off x="7809321" y="2222042"/>
            <a:ext cx="2844435" cy="580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teach leaders how young leaders can teach”</a:t>
            </a:r>
            <a:endParaRPr kumimoji="0" lang="en-GB" sz="16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EF46F3-6BC1-2529-F905-22D5633D2C28}"/>
              </a:ext>
            </a:extLst>
          </p:cNvPr>
          <p:cNvSpPr txBox="1"/>
          <p:nvPr/>
        </p:nvSpPr>
        <p:spPr>
          <a:xfrm>
            <a:off x="7106618" y="330632"/>
            <a:ext cx="321198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“Younger people roles, making it seem fun, focusing on interests, running particular taster sessions”</a:t>
            </a:r>
          </a:p>
        </p:txBody>
      </p:sp>
    </p:spTree>
    <p:extLst>
      <p:ext uri="{BB962C8B-B14F-4D97-AF65-F5344CB8AC3E}">
        <p14:creationId xmlns:p14="http://schemas.microsoft.com/office/powerpoint/2010/main" val="671244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8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54C116-F162-443F-91E4-682F8A009F08}"/>
              </a:ext>
            </a:extLst>
          </p:cNvPr>
          <p:cNvSpPr/>
          <p:nvPr/>
        </p:nvSpPr>
        <p:spPr>
          <a:xfrm>
            <a:off x="939632" y="1155621"/>
            <a:ext cx="3214228" cy="4836686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9FE8DA-99F8-A9E4-4E6B-75AD3068CC34}"/>
              </a:ext>
            </a:extLst>
          </p:cNvPr>
          <p:cNvSpPr/>
          <p:nvPr/>
        </p:nvSpPr>
        <p:spPr>
          <a:xfrm>
            <a:off x="4488886" y="1182358"/>
            <a:ext cx="3227596" cy="4823317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6C22AF-14F4-43F5-F8C2-1D5302398145}"/>
              </a:ext>
            </a:extLst>
          </p:cNvPr>
          <p:cNvSpPr/>
          <p:nvPr/>
        </p:nvSpPr>
        <p:spPr>
          <a:xfrm>
            <a:off x="8038140" y="1195726"/>
            <a:ext cx="3214228" cy="4823318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F4184-EB61-E5EA-30A0-476971FE3EA0}"/>
              </a:ext>
            </a:extLst>
          </p:cNvPr>
          <p:cNvSpPr txBox="1"/>
          <p:nvPr/>
        </p:nvSpPr>
        <p:spPr>
          <a:xfrm>
            <a:off x="961454" y="1470991"/>
            <a:ext cx="3170584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Section Leaders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Continue to provide a safe, judgment free space.</a:t>
            </a:r>
          </a:p>
          <a:p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Provide opportunities for young people to share </a:t>
            </a:r>
            <a:r>
              <a:rPr lang="en-GB" sz="1800">
                <a:solidFill>
                  <a:srgbClr val="7414DC"/>
                </a:solidFill>
                <a:latin typeface="Nunito Sans Normal"/>
              </a:rPr>
              <a:t>their ideas and give </a:t>
            </a: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feedback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7414DC"/>
              </a:solidFill>
              <a:latin typeface="Nunito Sans Norm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Make sure you close the loop after you’ve acted.</a:t>
            </a:r>
            <a:endParaRPr lang="en-GB" dirty="0"/>
          </a:p>
          <a:p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Remember </a:t>
            </a:r>
            <a:r>
              <a:rPr lang="en-GB" sz="1800">
                <a:solidFill>
                  <a:srgbClr val="7414DC"/>
                </a:solidFill>
                <a:latin typeface="Nunito Sans Normal"/>
              </a:rPr>
              <a:t>you are</a:t>
            </a: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 a role model!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D170B-9B4E-9899-5308-4325659F6066}"/>
              </a:ext>
            </a:extLst>
          </p:cNvPr>
          <p:cNvSpPr txBox="1"/>
          <p:nvPr/>
        </p:nvSpPr>
        <p:spPr>
          <a:xfrm>
            <a:off x="4510708" y="1470991"/>
            <a:ext cx="3170584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Supporters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Help develop volunteers and provide learning opportunities (especially to improve facilitation)</a:t>
            </a:r>
            <a:endParaRPr lang="en-GB" sz="1800" dirty="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Provide opportunities for young people to develop their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Remember </a:t>
            </a:r>
            <a:r>
              <a:rPr lang="en-GB" sz="1800">
                <a:solidFill>
                  <a:srgbClr val="7414DC"/>
                </a:solidFill>
                <a:latin typeface="Nunito Sans Normal"/>
              </a:rPr>
              <a:t>you are</a:t>
            </a: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 a role model!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0FBEA-B5DE-E802-1A46-674D8C24898A}"/>
              </a:ext>
            </a:extLst>
          </p:cNvPr>
          <p:cNvSpPr txBox="1"/>
          <p:nvPr/>
        </p:nvSpPr>
        <p:spPr>
          <a:xfrm>
            <a:off x="8059962" y="1470990"/>
            <a:ext cx="3170584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Lead Volunteers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Support and encourage volunteers to listen and act on youth voice.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/>
              </a:rPr>
              <a:t>Share youth leadership opportunities publicly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/>
              </a:rPr>
              <a:t>Consider how young people can help shape your local area, and publicise good practice</a:t>
            </a: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Remember </a:t>
            </a:r>
            <a:r>
              <a:rPr lang="en-GB" sz="1800">
                <a:solidFill>
                  <a:srgbClr val="7414DC"/>
                </a:solidFill>
                <a:latin typeface="Nunito Sans Normal"/>
              </a:rPr>
              <a:t>you are</a:t>
            </a: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 a role model!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3BCCD2E-4C69-B5EF-6579-C99184967F97}"/>
              </a:ext>
            </a:extLst>
          </p:cNvPr>
          <p:cNvSpPr txBox="1">
            <a:spLocks/>
          </p:cNvSpPr>
          <p:nvPr/>
        </p:nvSpPr>
        <p:spPr>
          <a:xfrm>
            <a:off x="210322" y="353755"/>
            <a:ext cx="10517588" cy="773930"/>
          </a:xfrm>
          <a:prstGeom prst="rect">
            <a:avLst/>
          </a:prstGeom>
          <a:noFill/>
        </p:spPr>
        <p:txBody>
          <a:bodyPr/>
          <a:lstStyle>
            <a:lvl1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0800" indent="0" defTabSz="914400">
              <a:lnSpc>
                <a:spcPts val="2900"/>
              </a:lnSpc>
              <a:buNone/>
            </a:pPr>
            <a:r>
              <a:rPr lang="en-GB" sz="3200" kern="0">
                <a:solidFill>
                  <a:schemeClr val="bg1"/>
                </a:solidFill>
                <a:latin typeface="Nunito Sans Black" pitchFamily="2" charset="0"/>
              </a:rPr>
              <a:t>Turning words into action…</a:t>
            </a:r>
          </a:p>
        </p:txBody>
      </p:sp>
    </p:spTree>
    <p:extLst>
      <p:ext uri="{BB962C8B-B14F-4D97-AF65-F5344CB8AC3E}">
        <p14:creationId xmlns:p14="http://schemas.microsoft.com/office/powerpoint/2010/main" val="107478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A9003-95B8-E5AA-1440-0707B69D2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4D911D-D3E8-E717-47B4-5713F2CED1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4875" y="2097164"/>
            <a:ext cx="5302250" cy="1710749"/>
          </a:xfrm>
        </p:spPr>
        <p:txBody>
          <a:bodyPr vert="horz" lIns="0" tIns="0" rIns="0" bIns="0" rtlCol="0" anchor="t">
            <a:noAutofit/>
          </a:bodyPr>
          <a:lstStyle/>
          <a:p>
            <a:pPr marL="10795"/>
            <a:r>
              <a:rPr lang="en-GB" sz="4000">
                <a:latin typeface="Nunito Sans Black"/>
              </a:rPr>
              <a:t>What are young people saying about the future?</a:t>
            </a:r>
            <a:endParaRPr lang="en-US">
              <a:latin typeface="Nunito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157947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B003791-B1B2-0EC0-6D7A-357B0DB15DE1}"/>
              </a:ext>
            </a:extLst>
          </p:cNvPr>
          <p:cNvSpPr/>
          <p:nvPr/>
        </p:nvSpPr>
        <p:spPr>
          <a:xfrm>
            <a:off x="12807" y="4725680"/>
            <a:ext cx="3739562" cy="2036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B7803E-B952-21C8-2F62-822C1B00E9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4562" y="281206"/>
            <a:ext cx="4346879" cy="783472"/>
          </a:xfrm>
        </p:spPr>
        <p:txBody>
          <a:bodyPr/>
          <a:lstStyle/>
          <a:p>
            <a:pPr algn="ctr"/>
            <a:r>
              <a:rPr lang="en-GB" sz="4400"/>
              <a:t>Excitements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D064E0-940A-4957-08F4-C20270337EA2}"/>
              </a:ext>
            </a:extLst>
          </p:cNvPr>
          <p:cNvSpPr txBox="1">
            <a:spLocks/>
          </p:cNvSpPr>
          <p:nvPr/>
        </p:nvSpPr>
        <p:spPr>
          <a:xfrm>
            <a:off x="6970558" y="307674"/>
            <a:ext cx="4346879" cy="78347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>
                <a:solidFill>
                  <a:schemeClr val="bg1"/>
                </a:solidFill>
              </a:rPr>
              <a:t>Worries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5D1C368-8E31-B52E-8E41-078325571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70290"/>
              </p:ext>
            </p:extLst>
          </p:nvPr>
        </p:nvGraphicFramePr>
        <p:xfrm>
          <a:off x="193966" y="1317773"/>
          <a:ext cx="5708073" cy="515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28815062-7334-A4AB-A732-A315C8095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095427"/>
              </p:ext>
            </p:extLst>
          </p:nvPr>
        </p:nvGraphicFramePr>
        <p:xfrm>
          <a:off x="6283559" y="1317773"/>
          <a:ext cx="5708073" cy="515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190E6AE-8DA6-106B-13F1-A4FB565233F8}"/>
              </a:ext>
            </a:extLst>
          </p:cNvPr>
          <p:cNvSpPr txBox="1"/>
          <p:nvPr/>
        </p:nvSpPr>
        <p:spPr>
          <a:xfrm>
            <a:off x="3222884" y="4994099"/>
            <a:ext cx="2498293" cy="13554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/>
              <a:t>Further comments around </a:t>
            </a:r>
            <a:r>
              <a:rPr lang="en-GB" sz="1600" b="1"/>
              <a:t>leadership</a:t>
            </a:r>
            <a:r>
              <a:rPr lang="en-GB" sz="1600"/>
              <a:t> opportunities, increased </a:t>
            </a:r>
            <a:r>
              <a:rPr lang="en-GB" sz="1600" b="1"/>
              <a:t>responsibility</a:t>
            </a:r>
            <a:r>
              <a:rPr lang="en-GB" sz="1600"/>
              <a:t> and </a:t>
            </a:r>
            <a:r>
              <a:rPr lang="en-GB" sz="1600" b="1"/>
              <a:t>new</a:t>
            </a:r>
            <a:r>
              <a:rPr lang="en-GB" sz="1600"/>
              <a:t> </a:t>
            </a:r>
            <a:r>
              <a:rPr lang="en-GB" sz="1600" b="1"/>
              <a:t>skills</a:t>
            </a:r>
            <a:r>
              <a:rPr lang="en-GB" sz="1600"/>
              <a:t> and learning.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4C5A85-7114-B5AD-AF29-B0B7372DEB64}"/>
              </a:ext>
            </a:extLst>
          </p:cNvPr>
          <p:cNvSpPr txBox="1"/>
          <p:nvPr/>
        </p:nvSpPr>
        <p:spPr>
          <a:xfrm>
            <a:off x="6509490" y="4994099"/>
            <a:ext cx="242146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Further comments around </a:t>
            </a:r>
            <a:r>
              <a:rPr lang="en-GB" sz="1600" b="1">
                <a:solidFill>
                  <a:schemeClr val="bg1"/>
                </a:solidFill>
              </a:rPr>
              <a:t>financial challenges</a:t>
            </a:r>
            <a:r>
              <a:rPr lang="en-GB" sz="1600">
                <a:solidFill>
                  <a:schemeClr val="bg1"/>
                </a:solidFill>
              </a:rPr>
              <a:t>, </a:t>
            </a:r>
            <a:r>
              <a:rPr lang="en-GB" sz="1600" b="1">
                <a:solidFill>
                  <a:schemeClr val="bg1"/>
                </a:solidFill>
              </a:rPr>
              <a:t>education</a:t>
            </a:r>
            <a:r>
              <a:rPr lang="en-GB" sz="1600">
                <a:solidFill>
                  <a:schemeClr val="bg1"/>
                </a:solidFill>
              </a:rPr>
              <a:t> and </a:t>
            </a:r>
            <a:r>
              <a:rPr lang="en-GB" sz="1600" b="1">
                <a:solidFill>
                  <a:schemeClr val="bg1"/>
                </a:solidFill>
              </a:rPr>
              <a:t>careers</a:t>
            </a:r>
            <a:r>
              <a:rPr lang="en-GB" sz="1600">
                <a:solidFill>
                  <a:schemeClr val="bg1"/>
                </a:solidFill>
              </a:rPr>
              <a:t>, </a:t>
            </a:r>
            <a:r>
              <a:rPr lang="en-GB" sz="1600" b="1">
                <a:solidFill>
                  <a:schemeClr val="bg1"/>
                </a:solidFill>
              </a:rPr>
              <a:t>AI</a:t>
            </a:r>
            <a:r>
              <a:rPr lang="en-GB" sz="1600">
                <a:solidFill>
                  <a:schemeClr val="bg1"/>
                </a:solidFill>
              </a:rPr>
              <a:t> and </a:t>
            </a:r>
            <a:r>
              <a:rPr lang="en-GB" sz="1600" b="1">
                <a:solidFill>
                  <a:schemeClr val="bg1"/>
                </a:solidFill>
              </a:rPr>
              <a:t>reliance on tech</a:t>
            </a:r>
            <a:r>
              <a:rPr lang="en-GB" sz="1600">
                <a:solidFill>
                  <a:schemeClr val="bg1"/>
                </a:solidFill>
              </a:rPr>
              <a:t>. 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0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74FF4-736F-C558-6F3F-AEAB73F84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2BE3F7-98B8-B769-620B-677095A7DF50}"/>
              </a:ext>
            </a:extLst>
          </p:cNvPr>
          <p:cNvSpPr txBox="1"/>
          <p:nvPr/>
        </p:nvSpPr>
        <p:spPr>
          <a:xfrm>
            <a:off x="441881" y="463862"/>
            <a:ext cx="872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Nunito Sans Black" pitchFamily="2" charset="0"/>
              </a:rPr>
              <a:t>What does success look like for you in 10 years' time?</a:t>
            </a:r>
            <a:endParaRPr lang="en-GB" sz="2400">
              <a:latin typeface="Nunito Sans Black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CFA3BD5-3930-0BF8-8863-5A65420306F1}"/>
              </a:ext>
              <a:ext uri="{147F2762-F138-4A5C-976F-8EAC2B608ADB}">
                <a16:predDERef xmlns:a16="http://schemas.microsoft.com/office/drawing/2014/main" pred="{26EE94C5-3660-9084-EDA8-2B8ECDED9B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712024"/>
              </p:ext>
            </p:extLst>
          </p:nvPr>
        </p:nvGraphicFramePr>
        <p:xfrm>
          <a:off x="517665" y="1470223"/>
          <a:ext cx="11156670" cy="4670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5017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8AC8A-DBC0-0379-1158-C5AE4ABF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CB229C-8FD2-EA4F-9FCA-494A9C0D946F}"/>
              </a:ext>
            </a:extLst>
          </p:cNvPr>
          <p:cNvSpPr txBox="1"/>
          <p:nvPr/>
        </p:nvSpPr>
        <p:spPr>
          <a:xfrm>
            <a:off x="224590" y="240380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Nunito Sans Black" pitchFamily="2" charset="0"/>
              </a:rPr>
              <a:t>What do you need to make your dreams a reality?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7F70C-57A9-03A3-2251-17109D9EFC44}"/>
              </a:ext>
            </a:extLst>
          </p:cNvPr>
          <p:cNvSpPr txBox="1"/>
          <p:nvPr/>
        </p:nvSpPr>
        <p:spPr>
          <a:xfrm>
            <a:off x="6657474" y="5802426"/>
            <a:ext cx="5293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latin typeface="Nunito Sans Black" pitchFamily="2" charset="0"/>
              </a:rPr>
              <a:t>What can Scouts do to help get you there?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5DBBBAC-6847-4C3E-3BA3-F20C2237C4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278310"/>
              </p:ext>
            </p:extLst>
          </p:nvPr>
        </p:nvGraphicFramePr>
        <p:xfrm>
          <a:off x="492517" y="1112199"/>
          <a:ext cx="5309936" cy="3340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27A11C2-81B9-80B7-2CC6-E744B48B6D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823741"/>
              </p:ext>
            </p:extLst>
          </p:nvPr>
        </p:nvGraphicFramePr>
        <p:xfrm>
          <a:off x="6287254" y="2574652"/>
          <a:ext cx="5610501" cy="3227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20C27D1-3542-CCCF-75E2-CC1E140AE31D}"/>
              </a:ext>
            </a:extLst>
          </p:cNvPr>
          <p:cNvSpPr txBox="1"/>
          <p:nvPr/>
        </p:nvSpPr>
        <p:spPr>
          <a:xfrm>
            <a:off x="46595" y="4363780"/>
            <a:ext cx="258634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tx2"/>
                </a:solidFill>
              </a:rPr>
              <a:t>“Learn from those around me in scouting and soak it all up”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9EFCD-C6FF-3639-3EA9-F6B4FE779217}"/>
              </a:ext>
            </a:extLst>
          </p:cNvPr>
          <p:cNvSpPr txBox="1"/>
          <p:nvPr/>
        </p:nvSpPr>
        <p:spPr>
          <a:xfrm>
            <a:off x="3150317" y="6176039"/>
            <a:ext cx="31024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tx2"/>
                </a:solidFill>
              </a:rPr>
              <a:t>“Have friends and family help to do some of the more challenging things”</a:t>
            </a:r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2B133C-9375-E874-F8F0-BB486B55DA0A}"/>
              </a:ext>
            </a:extLst>
          </p:cNvPr>
          <p:cNvSpPr txBox="1"/>
          <p:nvPr/>
        </p:nvSpPr>
        <p:spPr>
          <a:xfrm>
            <a:off x="2083313" y="4907829"/>
            <a:ext cx="23878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tx2"/>
                </a:solidFill>
              </a:rPr>
              <a:t>“Manage my time and money well”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96D6D5-28C9-1254-CC04-C72B0B51263E}"/>
              </a:ext>
            </a:extLst>
          </p:cNvPr>
          <p:cNvSpPr txBox="1"/>
          <p:nvPr/>
        </p:nvSpPr>
        <p:spPr>
          <a:xfrm>
            <a:off x="267194" y="5038639"/>
            <a:ext cx="16764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tx2"/>
                </a:solidFill>
              </a:rPr>
              <a:t>“win the lottery”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1D8478-CC43-E6CD-F018-30CEB17AA461}"/>
              </a:ext>
            </a:extLst>
          </p:cNvPr>
          <p:cNvSpPr txBox="1"/>
          <p:nvPr/>
        </p:nvSpPr>
        <p:spPr>
          <a:xfrm>
            <a:off x="2662278" y="5762914"/>
            <a:ext cx="19211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tx2"/>
                </a:solidFill>
              </a:rPr>
              <a:t>“Work hard in school”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F7CAB5-7CD3-004B-9EB2-18751E1F8760}"/>
              </a:ext>
            </a:extLst>
          </p:cNvPr>
          <p:cNvSpPr txBox="1"/>
          <p:nvPr/>
        </p:nvSpPr>
        <p:spPr>
          <a:xfrm>
            <a:off x="-26988" y="5535267"/>
            <a:ext cx="290654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tx2"/>
                </a:solidFill>
              </a:rPr>
              <a:t>“If I put my mind to it I’ll achieve my goals with respecting other people”</a:t>
            </a:r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20BE41-3177-0504-B836-E52076FFB40A}"/>
              </a:ext>
            </a:extLst>
          </p:cNvPr>
          <p:cNvSpPr txBox="1"/>
          <p:nvPr/>
        </p:nvSpPr>
        <p:spPr>
          <a:xfrm>
            <a:off x="4306317" y="5189245"/>
            <a:ext cx="223230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tx2"/>
                </a:solidFill>
              </a:rPr>
              <a:t>“Climb smaller peaks to prepare for bigger ones”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4F1365-270B-7161-D0D4-43768ABB7BDD}"/>
              </a:ext>
            </a:extLst>
          </p:cNvPr>
          <p:cNvSpPr txBox="1"/>
          <p:nvPr/>
        </p:nvSpPr>
        <p:spPr>
          <a:xfrm>
            <a:off x="3833968" y="4384413"/>
            <a:ext cx="24710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tx2"/>
                </a:solidFill>
              </a:rPr>
              <a:t>“Grit and determination over talent or intelligence!!”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D1826D-3F88-F7BD-55D1-E3B58C13F12F}"/>
              </a:ext>
            </a:extLst>
          </p:cNvPr>
          <p:cNvSpPr txBox="1"/>
          <p:nvPr/>
        </p:nvSpPr>
        <p:spPr>
          <a:xfrm>
            <a:off x="5010916" y="174130"/>
            <a:ext cx="2922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bg2"/>
                </a:solidFill>
              </a:rPr>
              <a:t>“Make employers aware of how good scouting is so I can shout about my achievements with them understanding”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B23CE7-A26E-6778-58D9-E895F3628E43}"/>
              </a:ext>
            </a:extLst>
          </p:cNvPr>
          <p:cNvSpPr txBox="1"/>
          <p:nvPr/>
        </p:nvSpPr>
        <p:spPr>
          <a:xfrm>
            <a:off x="8127635" y="531412"/>
            <a:ext cx="25001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bg2"/>
                </a:solidFill>
              </a:rPr>
              <a:t>“Show me how to lead and show compassion to others”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9594A-9D30-99A0-DDA7-F18FF527DE2B}"/>
              </a:ext>
            </a:extLst>
          </p:cNvPr>
          <p:cNvSpPr txBox="1"/>
          <p:nvPr/>
        </p:nvSpPr>
        <p:spPr>
          <a:xfrm>
            <a:off x="6777670" y="1172794"/>
            <a:ext cx="260003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bg2"/>
                </a:solidFill>
              </a:rPr>
              <a:t>“They believe in me. They are there when I need someone to pick me up when I’m down”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339DA6-FF04-3E21-B87D-8A4CE4F6A8CA}"/>
              </a:ext>
            </a:extLst>
          </p:cNvPr>
          <p:cNvSpPr txBox="1"/>
          <p:nvPr/>
        </p:nvSpPr>
        <p:spPr>
          <a:xfrm>
            <a:off x="6128092" y="1961472"/>
            <a:ext cx="274775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2"/>
                </a:solidFill>
              </a:rPr>
              <a:t>“Better opportunities. Many are just roles 18 to 25 which is hard”</a:t>
            </a:r>
            <a:endParaRPr lang="en-GB" i="1">
              <a:solidFill>
                <a:schemeClr val="bg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40E04A-B4E8-EA65-4DB0-C4A2034FAD06}"/>
              </a:ext>
            </a:extLst>
          </p:cNvPr>
          <p:cNvSpPr txBox="1"/>
          <p:nvPr/>
        </p:nvSpPr>
        <p:spPr>
          <a:xfrm>
            <a:off x="7755094" y="91357"/>
            <a:ext cx="272604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chemeClr val="bg2"/>
                </a:solidFill>
              </a:rPr>
              <a:t>“More opportunities to travel”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567231-F023-1474-E5A2-6F2106DE2D8D}"/>
              </a:ext>
            </a:extLst>
          </p:cNvPr>
          <p:cNvSpPr txBox="1"/>
          <p:nvPr/>
        </p:nvSpPr>
        <p:spPr>
          <a:xfrm>
            <a:off x="8948642" y="2199365"/>
            <a:ext cx="274775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>
                <a:solidFill>
                  <a:schemeClr val="bg2"/>
                </a:solidFill>
              </a:rPr>
              <a:t>“Finding a group of friends to support and be supported by”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F821F3-3499-06F4-D2E7-5AA1D574ACD4}"/>
              </a:ext>
            </a:extLst>
          </p:cNvPr>
          <p:cNvSpPr txBox="1"/>
          <p:nvPr/>
        </p:nvSpPr>
        <p:spPr>
          <a:xfrm>
            <a:off x="9377707" y="1142484"/>
            <a:ext cx="2758999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i="1">
                <a:solidFill>
                  <a:schemeClr val="bg2"/>
                </a:solidFill>
              </a:rPr>
              <a:t>“Scouts provides a place that optimises my mental health which enables me to focus on my goals”</a:t>
            </a:r>
            <a:endParaRPr lang="en-GB" i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85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F3990-C33F-1776-522D-79ACEEFF6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6055E4-C7D4-5022-BD51-60B5EBC17198}"/>
              </a:ext>
            </a:extLst>
          </p:cNvPr>
          <p:cNvSpPr txBox="1"/>
          <p:nvPr/>
        </p:nvSpPr>
        <p:spPr>
          <a:xfrm>
            <a:off x="257992" y="326552"/>
            <a:ext cx="601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Nunito Sans Black" pitchFamily="2" charset="0"/>
              </a:rPr>
              <a:t>Over the next ten years, what should Scouts biggest goal be?</a:t>
            </a:r>
            <a:endParaRPr lang="en-GB" sz="2400">
              <a:latin typeface="Nunito Sans Black" pitchFamily="2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A02E99D-FC81-88EB-E514-E96E1250E4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638101"/>
              </p:ext>
            </p:extLst>
          </p:nvPr>
        </p:nvGraphicFramePr>
        <p:xfrm>
          <a:off x="257992" y="1503123"/>
          <a:ext cx="8359066" cy="502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8ACA864-3F72-42D4-EFBF-DFA9FB4EDF5E}"/>
              </a:ext>
            </a:extLst>
          </p:cNvPr>
          <p:cNvSpPr txBox="1"/>
          <p:nvPr/>
        </p:nvSpPr>
        <p:spPr>
          <a:xfrm>
            <a:off x="9267986" y="1503123"/>
            <a:ext cx="2448733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Young people discussed a broad range of themes when considering Scouts in 2035, with ability to achieve </a:t>
            </a:r>
            <a:r>
              <a:rPr lang="en-GB" b="1"/>
              <a:t>awards</a:t>
            </a:r>
            <a:r>
              <a:rPr lang="en-GB"/>
              <a:t> and provide </a:t>
            </a:r>
            <a:r>
              <a:rPr lang="en-GB" b="1"/>
              <a:t>life skills </a:t>
            </a:r>
            <a:r>
              <a:rPr lang="en-GB"/>
              <a:t>coming out on top.</a:t>
            </a:r>
          </a:p>
          <a:p>
            <a:endParaRPr lang="en-GB"/>
          </a:p>
          <a:p>
            <a:r>
              <a:rPr lang="en-GB" b="1"/>
              <a:t>Inclusivity &amp; accessibility </a:t>
            </a:r>
            <a:r>
              <a:rPr lang="en-GB"/>
              <a:t>interestingly came through very strongly, with reference to ethnic diversity, financial accessibility and addressing disability needs. </a:t>
            </a:r>
          </a:p>
          <a:p>
            <a:endParaRPr lang="en-GB"/>
          </a:p>
          <a:p>
            <a:r>
              <a:rPr lang="en-GB" b="1"/>
              <a:t>Youth-led</a:t>
            </a:r>
            <a:r>
              <a:rPr lang="en-GB"/>
              <a:t> and </a:t>
            </a:r>
            <a:r>
              <a:rPr lang="en-GB" b="1"/>
              <a:t>growth</a:t>
            </a:r>
            <a:r>
              <a:rPr lang="en-GB"/>
              <a:t> were also frequently referenced, with many describing desire to enable other young people to benefit from the same experiences they had. </a:t>
            </a:r>
            <a:r>
              <a:rPr lang="en-GB" b="1"/>
              <a:t>Outdoor adventure </a:t>
            </a:r>
            <a:r>
              <a:rPr lang="en-GB"/>
              <a:t>and programme was also frequently referenced.  </a:t>
            </a:r>
          </a:p>
        </p:txBody>
      </p:sp>
    </p:spTree>
    <p:extLst>
      <p:ext uri="{BB962C8B-B14F-4D97-AF65-F5344CB8AC3E}">
        <p14:creationId xmlns:p14="http://schemas.microsoft.com/office/powerpoint/2010/main" val="3564931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1176F8-DE69-39D7-D1D1-839758C65F8B}"/>
              </a:ext>
            </a:extLst>
          </p:cNvPr>
          <p:cNvSpPr txBox="1"/>
          <p:nvPr/>
        </p:nvSpPr>
        <p:spPr>
          <a:xfrm>
            <a:off x="671513" y="528638"/>
            <a:ext cx="482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Nunito Sans Black" pitchFamily="2" charset="0"/>
              </a:rPr>
              <a:t>Scouts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DFCDA19-FC87-5A8B-FBF3-AEE794DD9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564227"/>
              </p:ext>
            </p:extLst>
          </p:nvPr>
        </p:nvGraphicFramePr>
        <p:xfrm>
          <a:off x="514664" y="1493908"/>
          <a:ext cx="534751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43373F0-C751-9A10-F27C-6610CED261A7}"/>
              </a:ext>
            </a:extLst>
          </p:cNvPr>
          <p:cNvSpPr txBox="1"/>
          <p:nvPr/>
        </p:nvSpPr>
        <p:spPr>
          <a:xfrm>
            <a:off x="2389959" y="4513480"/>
            <a:ext cx="3316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</a:rPr>
              <a:t>Top 5 themes:</a:t>
            </a:r>
          </a:p>
          <a:p>
            <a:endParaRPr lang="en-GB" sz="1600" b="1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Awards &amp; life skills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>
                <a:solidFill>
                  <a:schemeClr val="bg1"/>
                </a:solidFill>
              </a:rPr>
              <a:t>Growth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Inclusivity and accessibility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Youth-led initiatives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>
                <a:solidFill>
                  <a:schemeClr val="bg1"/>
                </a:solidFill>
              </a:rPr>
              <a:t>Leadership pipeline </a:t>
            </a:r>
          </a:p>
        </p:txBody>
      </p:sp>
      <p:pic>
        <p:nvPicPr>
          <p:cNvPr id="18" name="Picture 17" descr="A red paper with black writing&#10;&#10;AI-generated content may be incorrect.">
            <a:extLst>
              <a:ext uri="{FF2B5EF4-FFF2-40B4-BE49-F238E27FC236}">
                <a16:creationId xmlns:a16="http://schemas.microsoft.com/office/drawing/2014/main" id="{F4F575D6-40CA-22F0-AF0F-4C6007474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93" y="3429000"/>
            <a:ext cx="4250524" cy="31878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red piece of paper with black writing&#10;&#10;AI-generated content may be incorrect.">
            <a:extLst>
              <a:ext uri="{FF2B5EF4-FFF2-40B4-BE49-F238E27FC236}">
                <a16:creationId xmlns:a16="http://schemas.microsoft.com/office/drawing/2014/main" id="{5DD39D75-DE2D-5066-8DC1-4326EF0B6A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1" y="418327"/>
            <a:ext cx="3496488" cy="2620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red piece of paper with black writing&#10;&#10;AI-generated content may be incorrect.">
            <a:extLst>
              <a:ext uri="{FF2B5EF4-FFF2-40B4-BE49-F238E27FC236}">
                <a16:creationId xmlns:a16="http://schemas.microsoft.com/office/drawing/2014/main" id="{51C77063-FBE0-14D2-47F9-5F479026E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23" y="2305358"/>
            <a:ext cx="2944162" cy="2208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334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FF4C1-79AA-6A7B-C607-59DFE02D1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4DE47E-3E54-28BE-09F0-E4C3817ED099}"/>
              </a:ext>
            </a:extLst>
          </p:cNvPr>
          <p:cNvSpPr txBox="1"/>
          <p:nvPr/>
        </p:nvSpPr>
        <p:spPr>
          <a:xfrm>
            <a:off x="671513" y="528638"/>
            <a:ext cx="482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Nunito Sans Black" pitchFamily="2" charset="0"/>
              </a:rPr>
              <a:t>Explorers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EF2336F-735C-9A89-0085-3B577AB01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549390"/>
              </p:ext>
            </p:extLst>
          </p:nvPr>
        </p:nvGraphicFramePr>
        <p:xfrm>
          <a:off x="514664" y="1493908"/>
          <a:ext cx="53475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C595B3-3D47-515F-7025-658966EDBCC1}"/>
              </a:ext>
            </a:extLst>
          </p:cNvPr>
          <p:cNvSpPr txBox="1"/>
          <p:nvPr/>
        </p:nvSpPr>
        <p:spPr>
          <a:xfrm>
            <a:off x="2389959" y="4513480"/>
            <a:ext cx="3297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</a:rPr>
              <a:t>Top 5 themes:</a:t>
            </a:r>
          </a:p>
          <a:p>
            <a:endParaRPr lang="en-GB" sz="1600" b="1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Awards &amp; life skills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Inclusivity and accessibility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Youth-led initiatives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>
                <a:solidFill>
                  <a:schemeClr val="bg1"/>
                </a:solidFill>
              </a:rPr>
              <a:t>Growth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>
                <a:solidFill>
                  <a:schemeClr val="bg1"/>
                </a:solidFill>
              </a:rPr>
              <a:t>Outdoors adventure and programme</a:t>
            </a:r>
          </a:p>
        </p:txBody>
      </p:sp>
      <p:pic>
        <p:nvPicPr>
          <p:cNvPr id="7" name="Picture 6" descr="A close-up of a blue paper&#10;&#10;AI-generated content may be incorrect.">
            <a:extLst>
              <a:ext uri="{FF2B5EF4-FFF2-40B4-BE49-F238E27FC236}">
                <a16:creationId xmlns:a16="http://schemas.microsoft.com/office/drawing/2014/main" id="{1491D30D-2131-99C7-C72D-2B1C2FE24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05" y="3429000"/>
            <a:ext cx="4168345" cy="31262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ue paper with black writing&#10;&#10;AI-generated content may be incorrect.">
            <a:extLst>
              <a:ext uri="{FF2B5EF4-FFF2-40B4-BE49-F238E27FC236}">
                <a16:creationId xmlns:a16="http://schemas.microsoft.com/office/drawing/2014/main" id="{58B1C2EE-229C-7150-5588-82DEB5A0B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2" y="222421"/>
            <a:ext cx="3871784" cy="29038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blue piece of paper with black text&#10;&#10;AI-generated content may be incorrect.">
            <a:extLst>
              <a:ext uri="{FF2B5EF4-FFF2-40B4-BE49-F238E27FC236}">
                <a16:creationId xmlns:a16="http://schemas.microsoft.com/office/drawing/2014/main" id="{1CD0E72E-F0B3-DBA8-0AFE-ACD538611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252" y="2165521"/>
            <a:ext cx="2564211" cy="19214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08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B25CFA-22A9-3850-054D-8578156B33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675" y="449509"/>
            <a:ext cx="5343924" cy="822687"/>
          </a:xfrm>
        </p:spPr>
        <p:txBody>
          <a:bodyPr/>
          <a:lstStyle/>
          <a:p>
            <a:r>
              <a:rPr lang="en-GB" sz="4400" dirty="0"/>
              <a:t>In this deck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DEB936-94B8-F053-BCF8-E70C6BDFC6CF}"/>
              </a:ext>
            </a:extLst>
          </p:cNvPr>
          <p:cNvSpPr txBox="1"/>
          <p:nvPr/>
        </p:nvSpPr>
        <p:spPr>
          <a:xfrm>
            <a:off x="1052188" y="1395153"/>
            <a:ext cx="5043812" cy="2753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GB" sz="2000" dirty="0"/>
              <a:t>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What we did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Key findings</a:t>
            </a:r>
            <a:r>
              <a:rPr lang="en-GB" sz="2000" dirty="0"/>
              <a:t>  </a:t>
            </a:r>
          </a:p>
          <a:p>
            <a:pPr marL="6286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Prioritising within our next strategy </a:t>
            </a:r>
          </a:p>
          <a:p>
            <a:pPr marL="6286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Youth Voice</a:t>
            </a:r>
          </a:p>
          <a:p>
            <a:pPr marL="6286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Shaping the Future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What this means for you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What’s next</a:t>
            </a:r>
          </a:p>
        </p:txBody>
      </p:sp>
      <p:pic>
        <p:nvPicPr>
          <p:cNvPr id="11" name="Picture Placeholder 10" descr="A group of people holding a white frame&#10;&#10;AI-generated content may be incorrect.">
            <a:extLst>
              <a:ext uri="{FF2B5EF4-FFF2-40B4-BE49-F238E27FC236}">
                <a16:creationId xmlns:a16="http://schemas.microsoft.com/office/drawing/2014/main" id="{B8247D38-898F-2964-B8B8-3E4FBD4902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0893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C0C3DF-872C-A342-23BB-C11AF270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44BAD7-F653-803F-4E1E-C1138079FD90}"/>
              </a:ext>
            </a:extLst>
          </p:cNvPr>
          <p:cNvSpPr txBox="1"/>
          <p:nvPr/>
        </p:nvSpPr>
        <p:spPr>
          <a:xfrm>
            <a:off x="671513" y="528638"/>
            <a:ext cx="482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Nunito Sans Black" pitchFamily="2" charset="0"/>
              </a:rPr>
              <a:t>18-25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8D6584A-60D7-DD6B-9536-5E3F0D6F17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274711"/>
              </p:ext>
            </p:extLst>
          </p:nvPr>
        </p:nvGraphicFramePr>
        <p:xfrm>
          <a:off x="514663" y="1493908"/>
          <a:ext cx="534751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4F4C44-685D-929B-9A8D-C3F57AEAF804}"/>
              </a:ext>
            </a:extLst>
          </p:cNvPr>
          <p:cNvSpPr txBox="1"/>
          <p:nvPr/>
        </p:nvSpPr>
        <p:spPr>
          <a:xfrm>
            <a:off x="2389959" y="4371381"/>
            <a:ext cx="3706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</a:rPr>
              <a:t>Top 5 themes:</a:t>
            </a:r>
          </a:p>
          <a:p>
            <a:endParaRPr lang="en-GB" sz="1600" b="1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Awards &amp; life skills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Inclusivity and accessibility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Youth-led initiatives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>
                <a:solidFill>
                  <a:schemeClr val="bg1"/>
                </a:solidFill>
              </a:rPr>
              <a:t>Outdoors adventure and programme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>
                <a:solidFill>
                  <a:schemeClr val="bg1"/>
                </a:solidFill>
              </a:rPr>
              <a:t>Volunteer support / increasing volunteers</a:t>
            </a:r>
          </a:p>
        </p:txBody>
      </p:sp>
      <p:pic>
        <p:nvPicPr>
          <p:cNvPr id="6" name="Picture 5" descr="A green paper with writing on it&#10;&#10;AI-generated content may be incorrect.">
            <a:extLst>
              <a:ext uri="{FF2B5EF4-FFF2-40B4-BE49-F238E27FC236}">
                <a16:creationId xmlns:a16="http://schemas.microsoft.com/office/drawing/2014/main" id="{E720D797-29A1-1E28-25BD-FD7832D31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5006" y="3777115"/>
            <a:ext cx="4366055" cy="2904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een paper with writing on it&#10;&#10;AI-generated content may be incorrect.">
            <a:extLst>
              <a:ext uri="{FF2B5EF4-FFF2-40B4-BE49-F238E27FC236}">
                <a16:creationId xmlns:a16="http://schemas.microsoft.com/office/drawing/2014/main" id="{5A31F29F-B063-68D1-6917-CCF0EB8EB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49" y="187319"/>
            <a:ext cx="4110682" cy="3083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een crumpled paper with writing on it&#10;&#10;AI-generated content may be incorrect.">
            <a:extLst>
              <a:ext uri="{FF2B5EF4-FFF2-40B4-BE49-F238E27FC236}">
                <a16:creationId xmlns:a16="http://schemas.microsoft.com/office/drawing/2014/main" id="{6DF9E081-8659-8DE9-C2D7-EDD3B3B40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717" y="2160306"/>
            <a:ext cx="2446840" cy="1841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114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1B942-5896-3A21-7348-59B36716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759DAC-DB1C-D082-B5CE-B4D160779BE3}"/>
              </a:ext>
            </a:extLst>
          </p:cNvPr>
          <p:cNvSpPr/>
          <p:nvPr/>
        </p:nvSpPr>
        <p:spPr>
          <a:xfrm>
            <a:off x="939632" y="1155621"/>
            <a:ext cx="3214228" cy="4876791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AFC36-B173-DD53-9B6D-F80D79C48CD4}"/>
              </a:ext>
            </a:extLst>
          </p:cNvPr>
          <p:cNvSpPr/>
          <p:nvPr/>
        </p:nvSpPr>
        <p:spPr>
          <a:xfrm>
            <a:off x="4488886" y="1182358"/>
            <a:ext cx="3227596" cy="4876791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3ED036-32F3-DE87-4822-1ED5B9170586}"/>
              </a:ext>
            </a:extLst>
          </p:cNvPr>
          <p:cNvSpPr/>
          <p:nvPr/>
        </p:nvSpPr>
        <p:spPr>
          <a:xfrm>
            <a:off x="8038140" y="1195726"/>
            <a:ext cx="3214228" cy="4863423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4D7A5-F62D-4331-620E-9516BA8E847F}"/>
              </a:ext>
            </a:extLst>
          </p:cNvPr>
          <p:cNvSpPr txBox="1"/>
          <p:nvPr/>
        </p:nvSpPr>
        <p:spPr>
          <a:xfrm>
            <a:off x="961454" y="1470991"/>
            <a:ext cx="3170584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Section Leaders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Focus on achieving Top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/>
              </a:rPr>
              <a:t>Champion the voice of young people – and consider what makes them happiest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414DC"/>
                </a:solidFill>
                <a:latin typeface="Nunito Sans Normal"/>
              </a:rPr>
              <a:t>Identify and embed life and employability skills in your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Share new experiences with young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0324C-E93D-BB52-B7FF-D5E6A6DEE1DE}"/>
              </a:ext>
            </a:extLst>
          </p:cNvPr>
          <p:cNvSpPr txBox="1"/>
          <p:nvPr/>
        </p:nvSpPr>
        <p:spPr>
          <a:xfrm>
            <a:off x="4510708" y="1470991"/>
            <a:ext cx="3170584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Supporters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Help us grow and share the benefits of scouting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/>
              </a:rPr>
              <a:t>Support sections to deliver exciting and new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Ensure everything we do is inclusive and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6F521-F2B7-AD94-4F85-EE93EDE1A7C1}"/>
              </a:ext>
            </a:extLst>
          </p:cNvPr>
          <p:cNvSpPr txBox="1"/>
          <p:nvPr/>
        </p:nvSpPr>
        <p:spPr>
          <a:xfrm>
            <a:off x="8059962" y="1470990"/>
            <a:ext cx="31705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7414DC"/>
                </a:solidFill>
                <a:latin typeface="Nunito Sans Normal ExtraBold" pitchFamily="2" charset="77"/>
              </a:rPr>
              <a:t>Lead Volunteers</a:t>
            </a:r>
          </a:p>
          <a:p>
            <a:pPr algn="ctr"/>
            <a:endParaRPr lang="en-GB" sz="1400" b="1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Champion inclusivity and drive support for young people and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Ensure volunteers have the tools and resources to deliver a varied, quality programme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7414DC"/>
                </a:solidFill>
                <a:latin typeface="Nunito Sans Normal" pitchFamily="2" charset="77"/>
              </a:rPr>
              <a:t>Support our volunteers and look for ways to find new ones</a:t>
            </a:r>
          </a:p>
          <a:p>
            <a:pPr algn="ctr"/>
            <a:endParaRPr lang="en-GB" sz="1800">
              <a:solidFill>
                <a:srgbClr val="7414DC"/>
              </a:solidFill>
              <a:latin typeface="Nunito Sans Normal" pitchFamily="2" charset="77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F3488D5-EC35-C4E7-F507-AE4BADEF9CBD}"/>
              </a:ext>
            </a:extLst>
          </p:cNvPr>
          <p:cNvSpPr txBox="1">
            <a:spLocks/>
          </p:cNvSpPr>
          <p:nvPr/>
        </p:nvSpPr>
        <p:spPr>
          <a:xfrm>
            <a:off x="210322" y="353755"/>
            <a:ext cx="10517588" cy="773930"/>
          </a:xfrm>
          <a:prstGeom prst="rect">
            <a:avLst/>
          </a:prstGeom>
          <a:noFill/>
        </p:spPr>
        <p:txBody>
          <a:bodyPr/>
          <a:lstStyle>
            <a:lvl1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0800" indent="0" defTabSz="914400">
              <a:lnSpc>
                <a:spcPts val="2900"/>
              </a:lnSpc>
              <a:buNone/>
            </a:pPr>
            <a:r>
              <a:rPr lang="en-GB" sz="3200" kern="0">
                <a:solidFill>
                  <a:schemeClr val="bg1"/>
                </a:solidFill>
                <a:latin typeface="Nunito Sans Black" pitchFamily="2" charset="0"/>
              </a:rPr>
              <a:t>Turning words into action…</a:t>
            </a:r>
          </a:p>
        </p:txBody>
      </p:sp>
    </p:spTree>
    <p:extLst>
      <p:ext uri="{BB962C8B-B14F-4D97-AF65-F5344CB8AC3E}">
        <p14:creationId xmlns:p14="http://schemas.microsoft.com/office/powerpoint/2010/main" val="1053648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92E931-E4ED-3E96-22E0-E0F5A7406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92F04F-257F-620B-2773-29773CEE1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0740" y="1131936"/>
            <a:ext cx="6001599" cy="1840090"/>
          </a:xfrm>
        </p:spPr>
        <p:txBody>
          <a:bodyPr/>
          <a:lstStyle/>
          <a:p>
            <a:r>
              <a:rPr lang="en-GB" sz="5400"/>
              <a:t>What does this mean for you?</a:t>
            </a:r>
          </a:p>
        </p:txBody>
      </p:sp>
    </p:spTree>
    <p:extLst>
      <p:ext uri="{BB962C8B-B14F-4D97-AF65-F5344CB8AC3E}">
        <p14:creationId xmlns:p14="http://schemas.microsoft.com/office/powerpoint/2010/main" val="3519874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A01466C4-BF87-7148-97D0-A091924D0D0B}"/>
              </a:ext>
            </a:extLst>
          </p:cNvPr>
          <p:cNvSpPr txBox="1"/>
          <p:nvPr/>
        </p:nvSpPr>
        <p:spPr>
          <a:xfrm>
            <a:off x="424250" y="2173914"/>
            <a:ext cx="5876037" cy="3116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950" b="1" i="0" u="none" strike="noStrike" kern="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Read more about the UK Youth Forum findings here...</a:t>
            </a:r>
            <a:endParaRPr kumimoji="0" lang="en-US" sz="4950" b="1" i="0" u="none" strike="noStrike" kern="0" cap="none" spc="0" normalizeH="0" baseline="0" noProof="0">
              <a:ln>
                <a:noFill/>
              </a:ln>
              <a:solidFill>
                <a:srgbClr val="7414DC"/>
              </a:solidFill>
              <a:effectLst/>
              <a:uLnTx/>
              <a:uFillTx/>
              <a:latin typeface="Nunito Sans Black" pitchFamily="2"/>
              <a:ea typeface="+mn-ea"/>
              <a:cs typeface="+mn-cs"/>
            </a:endParaRPr>
          </a:p>
        </p:txBody>
      </p:sp>
      <p:pic>
        <p:nvPicPr>
          <p:cNvPr id="3" name="Picture 2" descr="A qr code with a square&#10;&#10;AI-generated content may be incorrect.">
            <a:extLst>
              <a:ext uri="{FF2B5EF4-FFF2-40B4-BE49-F238E27FC236}">
                <a16:creationId xmlns:a16="http://schemas.microsoft.com/office/drawing/2014/main" id="{4E300B11-5E72-A671-925A-B35A91EDB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53" y="1476740"/>
            <a:ext cx="4510585" cy="45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28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A7E8B-33C9-67E2-BE82-C38D0B2B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3BDBE-63D4-5913-B71F-BEB52B96E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F0A52-AED6-66CC-D136-2EC4A33C3707}"/>
              </a:ext>
            </a:extLst>
          </p:cNvPr>
          <p:cNvSpPr txBox="1"/>
          <p:nvPr/>
        </p:nvSpPr>
        <p:spPr>
          <a:xfrm>
            <a:off x="483352" y="907960"/>
            <a:ext cx="592128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Nunito Sans Black"/>
              </a:rPr>
              <a:t>Our new strategy…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F6C99-DED0-BC38-4EEB-BED500E244C4}"/>
              </a:ext>
            </a:extLst>
          </p:cNvPr>
          <p:cNvSpPr txBox="1"/>
          <p:nvPr/>
        </p:nvSpPr>
        <p:spPr>
          <a:xfrm>
            <a:off x="667073" y="1925804"/>
            <a:ext cx="11155680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bg1"/>
                </a:solidFill>
                <a:latin typeface="Nunito Sans Normal" pitchFamily="2" charset="77"/>
              </a:rPr>
              <a:t>Our vision:</a:t>
            </a:r>
          </a:p>
          <a:p>
            <a:pPr>
              <a:lnSpc>
                <a:spcPct val="150000"/>
              </a:lnSpc>
            </a:pPr>
            <a:r>
              <a:rPr lang="en-US" sz="2400" i="1">
                <a:solidFill>
                  <a:schemeClr val="bg1"/>
                </a:solidFill>
              </a:rPr>
              <a:t>To empower more young people, through adventure, teamwork and shared values, to take the lead on making a positive difference in the world. </a:t>
            </a:r>
          </a:p>
          <a:p>
            <a:pPr>
              <a:lnSpc>
                <a:spcPct val="150000"/>
              </a:lnSpc>
            </a:pPr>
            <a:endParaRPr lang="en-US" sz="2400" i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bg1"/>
                </a:solidFill>
                <a:latin typeface="Nunito Sans Normal" pitchFamily="2" charset="77"/>
              </a:rPr>
              <a:t>Two Pillars: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bg1"/>
                </a:solidFill>
              </a:rPr>
              <a:t>Delivering an adventurous and inclusive </a:t>
            </a:r>
            <a:r>
              <a:rPr lang="en-US" sz="2400" i="1" err="1">
                <a:solidFill>
                  <a:schemeClr val="bg1"/>
                </a:solidFill>
              </a:rPr>
              <a:t>programme</a:t>
            </a:r>
            <a:r>
              <a:rPr lang="en-US" sz="2400" i="1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bg1"/>
                </a:solidFill>
              </a:rPr>
              <a:t>Supporting our volunteers</a:t>
            </a:r>
          </a:p>
          <a:p>
            <a:pPr>
              <a:lnSpc>
                <a:spcPct val="150000"/>
              </a:lnSpc>
            </a:pPr>
            <a:endParaRPr lang="en-US" sz="24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84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F42FD-4CB2-5548-CA38-BCC3C420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618166-FA02-1751-5F24-B7F543E3C4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7699D-0BE0-CC50-5CBC-B523C18998B4}"/>
              </a:ext>
            </a:extLst>
          </p:cNvPr>
          <p:cNvSpPr txBox="1"/>
          <p:nvPr/>
        </p:nvSpPr>
        <p:spPr>
          <a:xfrm>
            <a:off x="483352" y="907960"/>
            <a:ext cx="592128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Nunito Sans Black"/>
              </a:rPr>
              <a:t>Our new strategy…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E4219-BB3C-D59A-0065-875D14A44F32}"/>
              </a:ext>
            </a:extLst>
          </p:cNvPr>
          <p:cNvSpPr txBox="1"/>
          <p:nvPr/>
        </p:nvSpPr>
        <p:spPr>
          <a:xfrm>
            <a:off x="667073" y="1925804"/>
            <a:ext cx="11155680" cy="44670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bg1"/>
                </a:solidFill>
                <a:latin typeface="Nunito Sans Normal" pitchFamily="2" charset="77"/>
              </a:rPr>
              <a:t>Our vision:</a:t>
            </a:r>
          </a:p>
          <a:p>
            <a:pPr>
              <a:lnSpc>
                <a:spcPct val="150000"/>
              </a:lnSpc>
            </a:pPr>
            <a:r>
              <a:rPr lang="en-US" sz="2400" i="1">
                <a:solidFill>
                  <a:schemeClr val="bg1"/>
                </a:solidFill>
              </a:rPr>
              <a:t>To </a:t>
            </a:r>
            <a:r>
              <a:rPr lang="en-US" sz="2400" b="1">
                <a:solidFill>
                  <a:srgbClr val="FFE627"/>
                </a:solidFill>
                <a:latin typeface="Nunito Sans Normal Black"/>
              </a:rPr>
              <a:t>empower more young people, through adventure, </a:t>
            </a:r>
            <a:r>
              <a:rPr lang="en-US" sz="2400" i="1">
                <a:solidFill>
                  <a:schemeClr val="bg1"/>
                </a:solidFill>
              </a:rPr>
              <a:t>teamwork and shared values, to </a:t>
            </a:r>
            <a:r>
              <a:rPr lang="en-US" sz="2400" b="1">
                <a:solidFill>
                  <a:srgbClr val="FFE627"/>
                </a:solidFill>
                <a:latin typeface="Nunito Sans Normal Black"/>
              </a:rPr>
              <a:t>take the lead</a:t>
            </a:r>
            <a:r>
              <a:rPr lang="en-US" sz="2400" i="1">
                <a:solidFill>
                  <a:schemeClr val="bg1"/>
                </a:solidFill>
              </a:rPr>
              <a:t> on making a positive difference in the world. </a:t>
            </a:r>
          </a:p>
          <a:p>
            <a:pPr>
              <a:lnSpc>
                <a:spcPct val="150000"/>
              </a:lnSpc>
            </a:pPr>
            <a:endParaRPr lang="en-US" sz="2400" i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bg1"/>
                </a:solidFill>
                <a:latin typeface="Nunito Sans Normal" pitchFamily="2" charset="77"/>
              </a:rPr>
              <a:t>Two Pillars: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Delivering an </a:t>
            </a:r>
            <a:r>
              <a:rPr lang="en-US" sz="2400" b="1" dirty="0">
                <a:solidFill>
                  <a:srgbClr val="FFE627"/>
                </a:solidFill>
                <a:latin typeface="Nunito Sans Normal Black"/>
              </a:rPr>
              <a:t>adventurous</a:t>
            </a:r>
            <a:r>
              <a:rPr lang="en-US" sz="2400" i="1" dirty="0">
                <a:solidFill>
                  <a:schemeClr val="bg1"/>
                </a:solidFill>
              </a:rPr>
              <a:t> and inclusive </a:t>
            </a:r>
            <a:r>
              <a:rPr lang="en-US" sz="2400" i="1" dirty="0" err="1">
                <a:solidFill>
                  <a:schemeClr val="bg1"/>
                </a:solidFill>
              </a:rPr>
              <a:t>programme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chemeClr val="bg1"/>
                </a:solidFill>
              </a:rPr>
              <a:t>Supporting our volunteers</a:t>
            </a:r>
          </a:p>
          <a:p>
            <a:pPr>
              <a:lnSpc>
                <a:spcPct val="150000"/>
              </a:lnSpc>
            </a:pPr>
            <a:endParaRPr lang="en-US" sz="24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81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DAC3-CC30-44EC-BE71-766B058F1D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BE1F4-51CB-5032-64AE-E7C5480DAFE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70AF7-C7F8-4AB7-14F8-77A53E922A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red piece of paper with black writing&#10;&#10;AI-generated content may be incorrect.">
            <a:extLst>
              <a:ext uri="{FF2B5EF4-FFF2-40B4-BE49-F238E27FC236}">
                <a16:creationId xmlns:a16="http://schemas.microsoft.com/office/drawing/2014/main" id="{B67CB902-DBDE-D118-F079-A6357ACD5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4" y="-1645978"/>
            <a:ext cx="12597063" cy="94411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710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solidFill>
            <a:srgbClr val="7414DC"/>
          </a:solidFill>
        </p:spPr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02635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55AE9-1C49-FBD1-3DF9-7A38F623E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A665C31-AF73-2895-4EA9-742C9B72DBD8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24C9B-8A59-B66E-49D2-F0D8424869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3966" y="1075057"/>
            <a:ext cx="5460326" cy="1381941"/>
          </a:xfrm>
        </p:spPr>
        <p:txBody>
          <a:bodyPr/>
          <a:lstStyle/>
          <a:p>
            <a:r>
              <a:rPr lang="en-GB" sz="5400">
                <a:solidFill>
                  <a:schemeClr val="bg1"/>
                </a:solidFill>
              </a:rPr>
              <a:t>What did we do?</a:t>
            </a:r>
          </a:p>
        </p:txBody>
      </p:sp>
    </p:spTree>
    <p:extLst>
      <p:ext uri="{BB962C8B-B14F-4D97-AF65-F5344CB8AC3E}">
        <p14:creationId xmlns:p14="http://schemas.microsoft.com/office/powerpoint/2010/main" val="285608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68E8-F4F0-D61C-2C78-32510C5EE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9704-F430-D82F-CA64-CD5687258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6850" y="748535"/>
            <a:ext cx="5432128" cy="5882692"/>
          </a:xfrm>
          <a:noFill/>
        </p:spPr>
        <p:txBody>
          <a:bodyPr/>
          <a:lstStyle/>
          <a:p>
            <a:r>
              <a:rPr lang="en-GB"/>
              <a:t>What we did </a:t>
            </a:r>
            <a:endParaRPr lang="en-GB" sz="300" b="0"/>
          </a:p>
          <a:p>
            <a:r>
              <a:rPr lang="en-GB" sz="2200">
                <a:latin typeface="+mn-lt"/>
              </a:rPr>
              <a:t>4 in-person events</a:t>
            </a:r>
            <a:endParaRPr lang="en-GB" sz="2200" b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tx1"/>
                </a:solidFill>
                <a:latin typeface="+mn-lt"/>
              </a:rPr>
              <a:t>1 day programme, ran across the 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tx1"/>
                </a:solidFill>
                <a:latin typeface="+mn-lt"/>
              </a:rPr>
              <a:t>2 Scouts, 2 Explorers and 1 Network and 1 other volunteer from each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tx1"/>
                </a:solidFill>
                <a:latin typeface="+mn-lt"/>
              </a:rPr>
              <a:t>All Nations and BSO represented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tx1"/>
                </a:solidFill>
                <a:latin typeface="+mn-lt"/>
              </a:rPr>
              <a:t>Strategy-focused workshops + area-specific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tx1"/>
                </a:solidFill>
                <a:latin typeface="+mn-lt"/>
              </a:rPr>
              <a:t>Supported by Youth Leads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0" i="0">
              <a:solidFill>
                <a:srgbClr val="000000"/>
              </a:solidFill>
              <a:effectLst/>
              <a:latin typeface="+mn-lt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/>
              </a:rPr>
              <a:t>2 Self-led activities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/>
              </a:rPr>
              <a:t>Supplementary activities launched in January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0">
                <a:solidFill>
                  <a:schemeClr val="tx1"/>
                </a:solidFill>
                <a:latin typeface="Nunito Sans"/>
              </a:rPr>
              <a:t>Open to all sections with </a:t>
            </a:r>
            <a:br>
              <a:rPr lang="en-GB" sz="2000" b="0">
                <a:solidFill>
                  <a:schemeClr val="tx1"/>
                </a:solidFill>
                <a:latin typeface="Nunito Sans"/>
              </a:rPr>
            </a:br>
            <a:r>
              <a:rPr lang="en-GB" sz="2000" b="0">
                <a:solidFill>
                  <a:schemeClr val="tx1"/>
                </a:solidFill>
                <a:latin typeface="Nunito Sans"/>
              </a:rPr>
              <a:t>suitable variations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unito Sans"/>
            </a:endParaRPr>
          </a:p>
          <a:p>
            <a:pPr marL="352425" lvl="1" indent="-342900"/>
            <a:endParaRPr lang="en-GB" sz="100" b="0">
              <a:latin typeface="+mn-lt"/>
            </a:endParaRPr>
          </a:p>
          <a:p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AF7E2D6-5867-B45F-E7F9-ADCCCB7F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595" y="5220073"/>
            <a:ext cx="2088832" cy="13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tihad Stadium - All You Need to Know BEFORE You Go (2024)">
            <a:extLst>
              <a:ext uri="{FF2B5EF4-FFF2-40B4-BE49-F238E27FC236}">
                <a16:creationId xmlns:a16="http://schemas.microsoft.com/office/drawing/2014/main" id="{67FF5A54-56D1-5356-1ABC-B8DE7713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365" y="602259"/>
            <a:ext cx="2089154" cy="13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0100B63C-E4A0-3C50-ACF7-53E154909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629" y="2220679"/>
            <a:ext cx="2089798" cy="13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Parliament Buildings Stormont | Sightseeing Belfast | The Europa Hotel">
            <a:extLst>
              <a:ext uri="{FF2B5EF4-FFF2-40B4-BE49-F238E27FC236}">
                <a16:creationId xmlns:a16="http://schemas.microsoft.com/office/drawing/2014/main" id="{9E46D3BD-0685-71AE-2BDB-F5DE25B98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629" y="3828593"/>
            <a:ext cx="2089798" cy="11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45DB11E-3D66-3FE5-E3BA-53A3103976C9}"/>
              </a:ext>
            </a:extLst>
          </p:cNvPr>
          <p:cNvSpPr txBox="1">
            <a:spLocks/>
          </p:cNvSpPr>
          <p:nvPr/>
        </p:nvSpPr>
        <p:spPr>
          <a:xfrm>
            <a:off x="505313" y="704567"/>
            <a:ext cx="2861579" cy="11868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8 March - Etihad Stadium, Manchester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E7C2DD-C9BB-9238-36DA-0B4D53D8B550}"/>
              </a:ext>
            </a:extLst>
          </p:cNvPr>
          <p:cNvSpPr txBox="1">
            <a:spLocks/>
          </p:cNvSpPr>
          <p:nvPr/>
        </p:nvSpPr>
        <p:spPr>
          <a:xfrm>
            <a:off x="505312" y="2139843"/>
            <a:ext cx="2861579" cy="155315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15 March –Examinations School, Oxford University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1CC913D-2B38-01A5-8647-5F947C97E792}"/>
              </a:ext>
            </a:extLst>
          </p:cNvPr>
          <p:cNvSpPr txBox="1">
            <a:spLocks/>
          </p:cNvSpPr>
          <p:nvPr/>
        </p:nvSpPr>
        <p:spPr>
          <a:xfrm>
            <a:off x="505313" y="4042399"/>
            <a:ext cx="2861579" cy="117504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29 March - Stormont, Belfast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5BE1AF7-7FD0-3D89-5540-0C75B85C4631}"/>
              </a:ext>
            </a:extLst>
          </p:cNvPr>
          <p:cNvSpPr txBox="1">
            <a:spLocks/>
          </p:cNvSpPr>
          <p:nvPr/>
        </p:nvSpPr>
        <p:spPr>
          <a:xfrm>
            <a:off x="505313" y="5328289"/>
            <a:ext cx="2861579" cy="117504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chemeClr val="tx2"/>
                </a:solidFill>
                <a:effectLst/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5 April – Edinburgh Zoo, Edinburgh</a:t>
            </a:r>
          </a:p>
        </p:txBody>
      </p:sp>
    </p:spTree>
    <p:extLst>
      <p:ext uri="{BB962C8B-B14F-4D97-AF65-F5344CB8AC3E}">
        <p14:creationId xmlns:p14="http://schemas.microsoft.com/office/powerpoint/2010/main" val="8101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806C20B-C925-F6ED-065A-DC299502CB03}"/>
              </a:ext>
            </a:extLst>
          </p:cNvPr>
          <p:cNvSpPr txBox="1">
            <a:spLocks/>
          </p:cNvSpPr>
          <p:nvPr/>
        </p:nvSpPr>
        <p:spPr>
          <a:xfrm>
            <a:off x="829849" y="1780794"/>
            <a:ext cx="6859173" cy="4105318"/>
          </a:xfrm>
          <a:prstGeom prst="rect">
            <a:avLst/>
          </a:prstGeom>
          <a:solidFill>
            <a:srgbClr val="7414DC"/>
          </a:solidFill>
        </p:spPr>
        <p:txBody>
          <a:bodyPr wrap="square" lIns="144000" tIns="144000" rIns="144000" bIns="144000" anchor="t">
            <a:spAutoFit/>
          </a:bodyPr>
          <a:lstStyle>
            <a:defPPr>
              <a:defRPr lang="en-US"/>
            </a:defPPr>
            <a:lvl1pPr marL="125" marR="0" lvl="0" indent="0" defTabSz="9144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algn="ctr"/>
            <a:r>
              <a:rPr lang="en-GB" sz="2400" dirty="0"/>
              <a:t>3 Strategy-focused sessions </a:t>
            </a:r>
            <a:endParaRPr lang="de-DE" dirty="0"/>
          </a:p>
          <a:p>
            <a:pPr marL="0" algn="ctr"/>
            <a:r>
              <a:rPr lang="en-GB" sz="2400" dirty="0"/>
              <a:t>(all participants)</a:t>
            </a:r>
          </a:p>
          <a:p>
            <a:pPr marL="0"/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Nunito Sans"/>
              </a:rPr>
              <a:t>Prioritising our Strategy </a:t>
            </a:r>
            <a:r>
              <a:rPr lang="en-GB" sz="2400" b="0" i="1" dirty="0">
                <a:latin typeface="Nunito Sans"/>
              </a:rPr>
              <a:t>– using prompts from Summit25 and the Youth Consultation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Youth Voice </a:t>
            </a:r>
            <a:r>
              <a:rPr lang="en-GB" sz="2400" b="0" i="1" dirty="0"/>
              <a:t>– reflecting on the meaning, impact and future of youth-shaped Scouts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Shaping the future </a:t>
            </a:r>
            <a:r>
              <a:rPr lang="en-GB" sz="2400" b="0" i="1" dirty="0"/>
              <a:t>– considering what Scouts and the world might look like in 2035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D49159-284F-EF30-F9C6-2259C63E7C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7582FD-457E-B474-9181-470400972798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B971C-A166-0F47-BC8D-8FC1E2F9D2C0}"/>
              </a:ext>
            </a:extLst>
          </p:cNvPr>
          <p:cNvSpPr txBox="1"/>
          <p:nvPr/>
        </p:nvSpPr>
        <p:spPr>
          <a:xfrm>
            <a:off x="554277" y="742049"/>
            <a:ext cx="8518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7414DC"/>
                </a:solidFill>
                <a:latin typeface="Nunito Sans Black" pitchFamily="2" charset="0"/>
              </a:rPr>
              <a:t>The in-person programme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2A7F4D6-7787-970A-AF78-92C3F29AED00}"/>
              </a:ext>
            </a:extLst>
          </p:cNvPr>
          <p:cNvSpPr txBox="1">
            <a:spLocks/>
          </p:cNvSpPr>
          <p:nvPr/>
        </p:nvSpPr>
        <p:spPr>
          <a:xfrm>
            <a:off x="7809942" y="1780794"/>
            <a:ext cx="3522636" cy="3066572"/>
          </a:xfrm>
          <a:prstGeom prst="rect">
            <a:avLst/>
          </a:prstGeom>
          <a:solidFill>
            <a:srgbClr val="FFE627"/>
          </a:solidFill>
        </p:spPr>
        <p:txBody>
          <a:bodyPr wrap="square" lIns="144000" tIns="144000" rIns="144000" bIns="144000">
            <a:spAutoFit/>
          </a:bodyPr>
          <a:lstStyle>
            <a:defPPr>
              <a:defRPr lang="en-US"/>
            </a:defPPr>
            <a:lvl1pPr marL="125" marR="0" lvl="0" indent="0" defTabSz="9144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 charset="0"/>
              </a:defRPr>
            </a:lvl1pPr>
            <a:lvl2pPr marL="125" indent="0" eaLnBrk="1" hangingPunct="1">
              <a:lnSpc>
                <a:spcPts val="2700"/>
              </a:lnSpc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2pPr>
            <a:lvl3pPr marL="125" indent="0" eaLnBrk="1" hangingPunct="1">
              <a:lnSpc>
                <a:spcPts val="2700"/>
              </a:lnSpc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" indent="0" eaLnBrk="1" hangingPunct="1">
              <a:lnSpc>
                <a:spcPts val="2700"/>
              </a:lnSpc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25" indent="0" eaLnBrk="1" hangingPunct="1">
              <a:lnSpc>
                <a:spcPts val="2700"/>
              </a:lnSpc>
              <a:spcBef>
                <a:spcPts val="1950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/>
              <a:t>5 additional sessions </a:t>
            </a:r>
          </a:p>
          <a:p>
            <a:pPr algn="ctr"/>
            <a:r>
              <a:rPr lang="en-GB" sz="2400"/>
              <a:t>(some participants)</a:t>
            </a:r>
          </a:p>
          <a:p>
            <a:endParaRPr lang="en-GB" sz="2400"/>
          </a:p>
          <a:p>
            <a:pPr marL="343025" indent="-342900">
              <a:buFont typeface="Arial" panose="020B0604020202020204" pitchFamily="34" charset="0"/>
              <a:buChar char="•"/>
            </a:pPr>
            <a:r>
              <a:rPr lang="en-GB" sz="2400" b="0"/>
              <a:t>Sustainability </a:t>
            </a:r>
          </a:p>
          <a:p>
            <a:pPr marL="343025" indent="-342900">
              <a:buFont typeface="Arial" panose="020B0604020202020204" pitchFamily="34" charset="0"/>
              <a:buChar char="•"/>
            </a:pPr>
            <a:r>
              <a:rPr lang="en-GB" sz="2400" b="0"/>
              <a:t>EDI </a:t>
            </a:r>
          </a:p>
          <a:p>
            <a:pPr marL="343025" indent="-342900">
              <a:buFont typeface="Arial" panose="020B0604020202020204" pitchFamily="34" charset="0"/>
              <a:buChar char="•"/>
            </a:pPr>
            <a:r>
              <a:rPr lang="en-GB" sz="2400" b="0"/>
              <a:t>Digital</a:t>
            </a:r>
          </a:p>
          <a:p>
            <a:pPr marL="343025" indent="-342900">
              <a:buFont typeface="Arial" panose="020B0604020202020204" pitchFamily="34" charset="0"/>
              <a:buChar char="•"/>
            </a:pPr>
            <a:r>
              <a:rPr lang="en-GB" sz="2400" b="0"/>
              <a:t>Safe Scouting</a:t>
            </a:r>
          </a:p>
          <a:p>
            <a:pPr marL="343025" indent="-342900">
              <a:buFont typeface="Arial" panose="020B0604020202020204" pitchFamily="34" charset="0"/>
              <a:buChar char="•"/>
            </a:pPr>
            <a:r>
              <a:rPr lang="en-GB" sz="2400" b="0"/>
              <a:t>Advocacy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523C2F33-8B75-C347-1D43-200B1BD2EC11}"/>
              </a:ext>
            </a:extLst>
          </p:cNvPr>
          <p:cNvSpPr txBox="1">
            <a:spLocks/>
          </p:cNvSpPr>
          <p:nvPr/>
        </p:nvSpPr>
        <p:spPr>
          <a:xfrm>
            <a:off x="7809942" y="4897031"/>
            <a:ext cx="3522636" cy="989081"/>
          </a:xfrm>
          <a:prstGeom prst="rect">
            <a:avLst/>
          </a:prstGeom>
          <a:solidFill>
            <a:srgbClr val="FFE627"/>
          </a:solidFill>
        </p:spPr>
        <p:txBody>
          <a:bodyPr wrap="square" lIns="144000" tIns="144000" rIns="144000" bIns="144000">
            <a:spAutoFit/>
          </a:bodyPr>
          <a:lstStyle>
            <a:defPPr>
              <a:defRPr lang="en-US"/>
            </a:defPPr>
            <a:lvl1pPr marL="125" marR="0" lvl="0" indent="0" defTabSz="9144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7414DC"/>
                </a:solidFill>
                <a:effectLst/>
                <a:uLnTx/>
                <a:uFillTx/>
                <a:latin typeface="Nunito Sans" charset="0"/>
              </a:defRPr>
            </a:lvl1pPr>
            <a:lvl2pPr marL="125" indent="0" eaLnBrk="1" hangingPunct="1">
              <a:lnSpc>
                <a:spcPts val="2700"/>
              </a:lnSpc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2pPr>
            <a:lvl3pPr marL="125" indent="0" eaLnBrk="1" hangingPunct="1">
              <a:lnSpc>
                <a:spcPts val="2700"/>
              </a:lnSpc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" indent="0" eaLnBrk="1" hangingPunct="1">
              <a:lnSpc>
                <a:spcPts val="2700"/>
              </a:lnSpc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25" indent="0" eaLnBrk="1" hangingPunct="1">
              <a:lnSpc>
                <a:spcPts val="2700"/>
              </a:lnSpc>
              <a:spcBef>
                <a:spcPts val="1950"/>
              </a:spcBef>
              <a:buClr>
                <a:srgbClr val="003A82"/>
              </a:buClr>
              <a:buSzPct val="125000"/>
              <a:buFont typeface="Arial" panose="020B0604020202020204" pitchFamily="34" charset="0"/>
              <a:buNone/>
              <a:tabLst/>
              <a:defRPr sz="255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/>
              <a:t>1 fun activity </a:t>
            </a:r>
            <a:r>
              <a:rPr lang="en-GB" sz="2400" b="0"/>
              <a:t>in exciting venues!</a:t>
            </a:r>
          </a:p>
        </p:txBody>
      </p:sp>
    </p:spTree>
    <p:extLst>
      <p:ext uri="{BB962C8B-B14F-4D97-AF65-F5344CB8AC3E}">
        <p14:creationId xmlns:p14="http://schemas.microsoft.com/office/powerpoint/2010/main" val="198098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EE2F3E-8424-8FFB-3060-388445588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857" y="659233"/>
            <a:ext cx="11134286" cy="5047536"/>
          </a:xfrm>
        </p:spPr>
        <p:txBody>
          <a:bodyPr/>
          <a:lstStyle/>
          <a:p>
            <a:r>
              <a:rPr lang="en-GB" dirty="0"/>
              <a:t>We spoke to...</a:t>
            </a:r>
            <a:br>
              <a:rPr lang="en-GB" dirty="0"/>
            </a:br>
            <a:br>
              <a:rPr lang="en-GB" dirty="0"/>
            </a:br>
            <a:r>
              <a:rPr lang="en-GB" sz="4000" dirty="0"/>
              <a:t>544 Scouts across 4 events</a:t>
            </a:r>
            <a:br>
              <a:rPr lang="en-GB" sz="4000" dirty="0"/>
            </a:br>
            <a:r>
              <a:rPr lang="en-GB" sz="4000" dirty="0"/>
              <a:t>	</a:t>
            </a:r>
            <a:r>
              <a:rPr lang="en-GB" sz="4000" i="1" dirty="0">
                <a:latin typeface="+mn-lt"/>
              </a:rPr>
              <a:t>including 157 Scouts, 199 Explorers, 96 	Network and 92 over-25s 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1,050 young people aged 4-24 through self-led activities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69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BDEC3-1CE1-21B7-A0BB-559DEE18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3388C-5DAA-709B-983D-4E6E31D55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290" y="379868"/>
            <a:ext cx="5334357" cy="948869"/>
          </a:xfrm>
        </p:spPr>
        <p:txBody>
          <a:bodyPr/>
          <a:lstStyle/>
          <a:p>
            <a:r>
              <a:rPr lang="en-US" sz="4800"/>
              <a:t>Who we reached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A7E5DB9-A854-EB9A-68C9-5F76FB5D1A3E}"/>
              </a:ext>
            </a:extLst>
          </p:cNvPr>
          <p:cNvGraphicFramePr>
            <a:graphicFrameLocks/>
          </p:cNvGraphicFramePr>
          <p:nvPr/>
        </p:nvGraphicFramePr>
        <p:xfrm>
          <a:off x="5368479" y="161817"/>
          <a:ext cx="5061971" cy="2616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745D09C-15CA-BB0A-EB84-C77842FC6AF7}"/>
              </a:ext>
            </a:extLst>
          </p:cNvPr>
          <p:cNvGraphicFramePr>
            <a:graphicFrameLocks/>
          </p:cNvGraphicFramePr>
          <p:nvPr/>
        </p:nvGraphicFramePr>
        <p:xfrm>
          <a:off x="8059378" y="1721187"/>
          <a:ext cx="4742143" cy="2616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E4BF30E-F020-32B6-524F-C5B2895850B0}"/>
              </a:ext>
            </a:extLst>
          </p:cNvPr>
          <p:cNvGraphicFramePr>
            <a:graphicFrameLocks/>
          </p:cNvGraphicFramePr>
          <p:nvPr/>
        </p:nvGraphicFramePr>
        <p:xfrm>
          <a:off x="5871351" y="4165262"/>
          <a:ext cx="4947185" cy="244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7AA2E85-B7A0-14B2-C995-8C9F4D39F1C4}"/>
              </a:ext>
            </a:extLst>
          </p:cNvPr>
          <p:cNvSpPr txBox="1"/>
          <p:nvPr/>
        </p:nvSpPr>
        <p:spPr>
          <a:xfrm>
            <a:off x="481867" y="1444429"/>
            <a:ext cx="50619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2.2% of delegates attending were eligible for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free school meals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The majority of delegates identified as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Christian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or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 of no faith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: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52% of No Faith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42% Christian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1.3% Muslim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7.6% of delegates identified as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non-White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: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2.4% Mixed ethnicity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1.8% South Asian 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1.8% Irish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* Of 64% total respondents </a:t>
            </a:r>
          </a:p>
          <a:p>
            <a:pPr marL="6286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49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E5E5162D-B9E1-46BD-208A-4F6AB957C2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3CE545-BDE4-F814-D32C-34A3022ED2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5992" y="245114"/>
            <a:ext cx="5154780" cy="948869"/>
          </a:xfrm>
        </p:spPr>
        <p:txBody>
          <a:bodyPr/>
          <a:lstStyle/>
          <a:p>
            <a:r>
              <a:rPr lang="en-US" sz="4800"/>
              <a:t>Limitations &amp; considerations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218A7-627F-2B62-F81C-DDC70CEB6FFE}"/>
              </a:ext>
            </a:extLst>
          </p:cNvPr>
          <p:cNvSpPr txBox="1"/>
          <p:nvPr/>
        </p:nvSpPr>
        <p:spPr>
          <a:xfrm>
            <a:off x="6211659" y="1719484"/>
            <a:ext cx="5061972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The delegates attending provide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representative sample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from across the UK.</a:t>
            </a:r>
          </a:p>
          <a:p>
            <a:pPr marL="0" marR="0" lvl="0" indent="0" algn="l" defTabSz="6858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It was up to local areas to decide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how to form their delegations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; some undertook fair selection processes, others were more likely to use local contacts, although efforts were made to mitigate this. </a:t>
            </a:r>
          </a:p>
          <a:p>
            <a:pPr marL="0" marR="0" lvl="0" indent="0" algn="l" defTabSz="6858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Delegates attending were likely to feel positively about Scouts; this data still needs to be considered in hand with data from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external youth consultation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to provide a full picture. </a:t>
            </a:r>
          </a:p>
        </p:txBody>
      </p:sp>
    </p:spTree>
    <p:extLst>
      <p:ext uri="{BB962C8B-B14F-4D97-AF65-F5344CB8AC3E}">
        <p14:creationId xmlns:p14="http://schemas.microsoft.com/office/powerpoint/2010/main" val="819310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WSJ Korea colours">
      <a:dk1>
        <a:srgbClr val="000000"/>
      </a:dk1>
      <a:lt1>
        <a:srgbClr val="FFFFFF"/>
      </a:lt1>
      <a:dk2>
        <a:srgbClr val="7414DC"/>
      </a:dk2>
      <a:lt2>
        <a:srgbClr val="00A793"/>
      </a:lt2>
      <a:accent1>
        <a:srgbClr val="E22E12"/>
      </a:accent1>
      <a:accent2>
        <a:srgbClr val="23A950"/>
      </a:accent2>
      <a:accent3>
        <a:srgbClr val="006EE0"/>
      </a:accent3>
      <a:accent4>
        <a:srgbClr val="FFB3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Scouts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th-forum-power-point-template (2)" id="{35C33A8E-E983-8247-89CA-E76EA4D6CE16}" vid="{B3EEEA84-1452-4842-88B7-5BC2A62BD9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7413DC"/>
    </a:accent1>
    <a:accent2>
      <a:srgbClr val="E22E12"/>
    </a:accent2>
    <a:accent3>
      <a:srgbClr val="00A794"/>
    </a:accent3>
    <a:accent4>
      <a:srgbClr val="0F9ED5"/>
    </a:accent4>
    <a:accent5>
      <a:srgbClr val="FFB4E5"/>
    </a:accent5>
    <a:accent6>
      <a:srgbClr val="FFE627"/>
    </a:accent6>
    <a:hlink>
      <a:srgbClr val="467886"/>
    </a:hlink>
    <a:folHlink>
      <a:srgbClr val="96607D"/>
    </a:folHlink>
  </a:clrScheme>
  <a:fontScheme name="Office">
    <a:majorFont>
      <a:latin typeface="Aptos Display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couts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7413DC"/>
    </a:accent1>
    <a:accent2>
      <a:srgbClr val="E22E12"/>
    </a:accent2>
    <a:accent3>
      <a:srgbClr val="00A794"/>
    </a:accent3>
    <a:accent4>
      <a:srgbClr val="0F9ED5"/>
    </a:accent4>
    <a:accent5>
      <a:srgbClr val="FFB4E5"/>
    </a:accent5>
    <a:accent6>
      <a:srgbClr val="FFE627"/>
    </a:accent6>
    <a:hlink>
      <a:srgbClr val="467886"/>
    </a:hlink>
    <a:folHlink>
      <a:srgbClr val="96607D"/>
    </a:folHlink>
  </a:clrScheme>
  <a:fontScheme name="Office">
    <a:majorFont>
      <a:latin typeface="Aptos Display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couts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7413DC"/>
    </a:accent1>
    <a:accent2>
      <a:srgbClr val="E22E12"/>
    </a:accent2>
    <a:accent3>
      <a:srgbClr val="00A794"/>
    </a:accent3>
    <a:accent4>
      <a:srgbClr val="0F9ED5"/>
    </a:accent4>
    <a:accent5>
      <a:srgbClr val="FFB4E5"/>
    </a:accent5>
    <a:accent6>
      <a:srgbClr val="FFE627"/>
    </a:accent6>
    <a:hlink>
      <a:srgbClr val="467886"/>
    </a:hlink>
    <a:folHlink>
      <a:srgbClr val="96607D"/>
    </a:folHlink>
  </a:clrScheme>
  <a:fontScheme name="Office">
    <a:majorFont>
      <a:latin typeface="Aptos Display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couts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7413DC"/>
    </a:accent1>
    <a:accent2>
      <a:srgbClr val="E22E12"/>
    </a:accent2>
    <a:accent3>
      <a:srgbClr val="00A794"/>
    </a:accent3>
    <a:accent4>
      <a:srgbClr val="0F9ED5"/>
    </a:accent4>
    <a:accent5>
      <a:srgbClr val="FFB4E5"/>
    </a:accent5>
    <a:accent6>
      <a:srgbClr val="FFE627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Scouts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7413DC"/>
    </a:accent1>
    <a:accent2>
      <a:srgbClr val="E22E12"/>
    </a:accent2>
    <a:accent3>
      <a:srgbClr val="00A794"/>
    </a:accent3>
    <a:accent4>
      <a:srgbClr val="0F9ED5"/>
    </a:accent4>
    <a:accent5>
      <a:srgbClr val="FFB4E5"/>
    </a:accent5>
    <a:accent6>
      <a:srgbClr val="FFE627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Scouts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7413DC"/>
    </a:accent1>
    <a:accent2>
      <a:srgbClr val="E22E12"/>
    </a:accent2>
    <a:accent3>
      <a:srgbClr val="00A794"/>
    </a:accent3>
    <a:accent4>
      <a:srgbClr val="0F9ED5"/>
    </a:accent4>
    <a:accent5>
      <a:srgbClr val="FFB4E5"/>
    </a:accent5>
    <a:accent6>
      <a:srgbClr val="FFE627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83f0c8-b325-49ce-a073-b809a7b53ef1">
      <Terms xmlns="http://schemas.microsoft.com/office/infopath/2007/PartnerControls"/>
    </lcf76f155ced4ddcb4097134ff3c332f>
    <TaxCatchAll xmlns="1ee45288-59b2-43a8-840c-5e95452990ca" xsi:nil="true"/>
    <Year xmlns="e883f0c8-b325-49ce-a073-b809a7b53ef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BF7F562F562A4F84D26DC875926E9F" ma:contentTypeVersion="18" ma:contentTypeDescription="Create a new document." ma:contentTypeScope="" ma:versionID="66c2479e47322f1028c35e6e3bece2ae">
  <xsd:schema xmlns:xsd="http://www.w3.org/2001/XMLSchema" xmlns:xs="http://www.w3.org/2001/XMLSchema" xmlns:p="http://schemas.microsoft.com/office/2006/metadata/properties" xmlns:ns2="e883f0c8-b325-49ce-a073-b809a7b53ef1" xmlns:ns3="1ee45288-59b2-43a8-840c-5e95452990ca" targetNamespace="http://schemas.microsoft.com/office/2006/metadata/properties" ma:root="true" ma:fieldsID="90377168b93d2264a5c0e371a977699e" ns2:_="" ns3:_="">
    <xsd:import namespace="e883f0c8-b325-49ce-a073-b809a7b53ef1"/>
    <xsd:import namespace="1ee45288-59b2-43a8-840c-5e9545299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3f0c8-b325-49ce-a073-b809a7b53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56231d-6d57-4d01-be4e-eaa0c39de8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Year" ma:index="24" nillable="true" ma:displayName="Year" ma:format="Dropdown" ma:internalName="Year">
      <xsd:simpleType>
        <xsd:restriction base="dms:Choice">
          <xsd:enumeration value="2024"/>
          <xsd:enumeration value="2025"/>
          <xsd:enumeration value="2026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45288-59b2-43a8-840c-5e95452990c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5fa311a-19fa-4615-af69-6ed67c0c6fb2}" ma:internalName="TaxCatchAll" ma:showField="CatchAllData" ma:web="1ee45288-59b2-43a8-840c-5e9545299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8BE733-D993-4CD1-A6CE-3981E2510375}">
  <ds:schemaRefs>
    <ds:schemaRef ds:uri="http://schemas.openxmlformats.org/package/2006/metadata/core-properties"/>
    <ds:schemaRef ds:uri="http://schemas.microsoft.com/office/infopath/2007/PartnerControls"/>
    <ds:schemaRef ds:uri="e883f0c8-b325-49ce-a073-b809a7b53ef1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1ee45288-59b2-43a8-840c-5e95452990ca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61DDE50-3D22-43E9-85A1-1264654E6B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7DA133-6437-4469-8724-4C0D9C142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83f0c8-b325-49ce-a073-b809a7b53ef1"/>
    <ds:schemaRef ds:uri="1ee45288-59b2-43a8-840c-5e9545299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2695</Words>
  <Application>Microsoft Office PowerPoint</Application>
  <PresentationFormat>Widescreen</PresentationFormat>
  <Paragraphs>449</Paragraphs>
  <Slides>37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Nunito Sans Black</vt:lpstr>
      <vt:lpstr>Nunito Sans</vt:lpstr>
      <vt:lpstr>Nunito Sans Normal Black</vt:lpstr>
      <vt:lpstr>Aptos</vt:lpstr>
      <vt:lpstr>Arial,Sans-Serif</vt:lpstr>
      <vt:lpstr>NunitoSans-Black</vt:lpstr>
      <vt:lpstr>Arial</vt:lpstr>
      <vt:lpstr>Nunito Sans Normal ExtraBold</vt:lpstr>
      <vt:lpstr>Nunito Sans Normal</vt:lpstr>
      <vt:lpstr>Calibri</vt:lpstr>
      <vt:lpstr>Office</vt:lpstr>
      <vt:lpstr>What young people want from Scouts  Insights from the UK Youth Forum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spoke to...  544 Scouts across 4 events  including 157 Scouts, 199 Explorers, 96  Network and 92 over-25s   1,050 young people aged 4-24 through self-led activities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2026-03-31T09:09:34Z</dcterms:created>
  <dcterms:modified xsi:type="dcterms:W3CDTF">2026-03-31T10:37:16Z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2018-02-16T00:00:00Z</vt:filetime>
  </property>
  <property fmtid="{D5CDD505-2E9C-101B-9397-08002B2CF9AE}" pid="3" name="Creator">
    <vt:lpwstr>Adobe InDesign CS5 (7.0)</vt:lpwstr>
  </property>
  <property fmtid="{D5CDD505-2E9C-101B-9397-08002B2CF9AE}" pid="4" name="MediaServiceImageTags">
    <vt:lpwstr/>
  </property>
  <property fmtid="{D5CDD505-2E9C-101B-9397-08002B2CF9AE}" pid="5" name="LastSaved">
    <vt:filetime>2018-02-18T00:00:00Z</vt:filetime>
  </property>
  <property fmtid="{D5CDD505-2E9C-101B-9397-08002B2CF9AE}" pid="6" name="ContentTypeId">
    <vt:lpwstr>0x01010053BF7F562F562A4F84D26DC875926E9F</vt:lpwstr>
  </property>
</Properties>
</file>