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handoutMasterIdLst>
    <p:handoutMasterId r:id="rId45"/>
  </p:handoutMasterIdLst>
  <p:sldIdLst>
    <p:sldId id="683" r:id="rId5"/>
    <p:sldId id="650" r:id="rId6"/>
    <p:sldId id="461" r:id="rId7"/>
    <p:sldId id="637" r:id="rId8"/>
    <p:sldId id="670" r:id="rId9"/>
    <p:sldId id="671" r:id="rId10"/>
    <p:sldId id="463" r:id="rId11"/>
    <p:sldId id="460" r:id="rId12"/>
    <p:sldId id="661" r:id="rId13"/>
    <p:sldId id="652" r:id="rId14"/>
    <p:sldId id="454" r:id="rId15"/>
    <p:sldId id="672" r:id="rId16"/>
    <p:sldId id="662" r:id="rId17"/>
    <p:sldId id="663" r:id="rId18"/>
    <p:sldId id="664" r:id="rId19"/>
    <p:sldId id="665" r:id="rId20"/>
    <p:sldId id="666" r:id="rId21"/>
    <p:sldId id="667" r:id="rId22"/>
    <p:sldId id="668" r:id="rId23"/>
    <p:sldId id="669" r:id="rId24"/>
    <p:sldId id="681" r:id="rId25"/>
    <p:sldId id="657" r:id="rId26"/>
    <p:sldId id="676" r:id="rId27"/>
    <p:sldId id="639" r:id="rId28"/>
    <p:sldId id="640" r:id="rId29"/>
    <p:sldId id="641" r:id="rId30"/>
    <p:sldId id="642" r:id="rId31"/>
    <p:sldId id="462" r:id="rId32"/>
    <p:sldId id="643" r:id="rId33"/>
    <p:sldId id="645" r:id="rId34"/>
    <p:sldId id="646" r:id="rId35"/>
    <p:sldId id="647" r:id="rId36"/>
    <p:sldId id="648" r:id="rId37"/>
    <p:sldId id="649" r:id="rId38"/>
    <p:sldId id="679" r:id="rId39"/>
    <p:sldId id="680" r:id="rId40"/>
    <p:sldId id="677" r:id="rId41"/>
    <p:sldId id="682" r:id="rId42"/>
    <p:sldId id="675" r:id="rId43"/>
  </p:sldIdLst>
  <p:sldSz cx="12192000" cy="6858000"/>
  <p:notesSz cx="9144000" cy="16256000"/>
  <p:embeddedFontLst>
    <p:embeddedFont>
      <p:font typeface="Nunito Sans" panose="00000500000000000000" pitchFamily="2" charset="0"/>
      <p:regular r:id="rId46"/>
      <p:bold r:id="rId47"/>
      <p:italic r:id="rId48"/>
      <p:boldItalic r:id="rId49"/>
    </p:embeddedFont>
    <p:embeddedFont>
      <p:font typeface="Nunito Sans Black" panose="00000A00000000000000" pitchFamily="2" charset="0"/>
      <p:bold r:id="rId50"/>
      <p:italic r:id="rId51"/>
      <p:boldItalic r:id="rId52"/>
    </p:embeddedFont>
    <p:embeddedFont>
      <p:font typeface="Nunito Sans Bold" panose="00000800000000000000" pitchFamily="2" charset="0"/>
      <p:bold r:id="rId53"/>
      <p:italic r:id="rId54"/>
      <p:boldItalic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6" clrIdx="0">
    <p:extLst>
      <p:ext uri="{19B8F6BF-5375-455C-9EA6-DF929625EA0E}">
        <p15:presenceInfo xmlns:p15="http://schemas.microsoft.com/office/powerpoint/2012/main" userId="S-1-5-21-1391002672-2133347557-2062581721-346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27"/>
    <a:srgbClr val="205B41"/>
    <a:srgbClr val="001260"/>
    <a:srgbClr val="7414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45BD4-29C3-0CD0-2C5B-C0772D1E3DFC}" v="5" dt="2026-03-31T08:34:49.627"/>
    <p1510:client id="{EACC5689-AF3C-4BC1-9D66-BEF00345BB30}" v="81" dt="2026-03-31T09:13:19.98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8717" autoAdjust="0"/>
  </p:normalViewPr>
  <p:slideViewPr>
    <p:cSldViewPr snapToGrid="0">
      <p:cViewPr varScale="1">
        <p:scale>
          <a:sx n="37" d="100"/>
          <a:sy n="37" d="100"/>
        </p:scale>
        <p:origin x="1764" y="28"/>
      </p:cViewPr>
      <p:guideLst>
        <p:guide orient="horz" pos="2160"/>
        <p:guide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433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B45BB5-32A7-C81D-3E66-D37AD3D63085}"/>
              </a:ext>
            </a:extLst>
          </p:cNvPr>
          <p:cNvSpPr>
            <a:spLocks noGrp="1"/>
          </p:cNvSpPr>
          <p:nvPr>
            <p:ph type="hdr" sz="quarter"/>
          </p:nvPr>
        </p:nvSpPr>
        <p:spPr>
          <a:xfrm>
            <a:off x="0" y="0"/>
            <a:ext cx="3962400" cy="814388"/>
          </a:xfrm>
          <a:prstGeom prst="rect">
            <a:avLst/>
          </a:prstGeom>
        </p:spPr>
        <p:txBody>
          <a:bodyPr vert="horz" lIns="91440" tIns="45720" rIns="91440" bIns="45720" rtlCol="0"/>
          <a:lstStyle>
            <a:lvl1pPr algn="l">
              <a:defRPr sz="1200"/>
            </a:lvl1pPr>
          </a:lstStyle>
          <a:p>
            <a:r>
              <a:rPr lang="en-GB"/>
              <a:t>Place to Belong: Our Strategy to 2035 - Speaker Notes</a:t>
            </a:r>
          </a:p>
        </p:txBody>
      </p:sp>
      <p:sp>
        <p:nvSpPr>
          <p:cNvPr id="3" name="Date Placeholder 2">
            <a:extLst>
              <a:ext uri="{FF2B5EF4-FFF2-40B4-BE49-F238E27FC236}">
                <a16:creationId xmlns:a16="http://schemas.microsoft.com/office/drawing/2014/main" id="{FBBA1DB4-26CF-42B5-92FD-A1D88E25B112}"/>
              </a:ext>
            </a:extLst>
          </p:cNvPr>
          <p:cNvSpPr>
            <a:spLocks noGrp="1"/>
          </p:cNvSpPr>
          <p:nvPr>
            <p:ph type="dt" sz="quarter" idx="1"/>
          </p:nvPr>
        </p:nvSpPr>
        <p:spPr>
          <a:xfrm>
            <a:off x="5180013" y="0"/>
            <a:ext cx="3962400" cy="814388"/>
          </a:xfrm>
          <a:prstGeom prst="rect">
            <a:avLst/>
          </a:prstGeom>
        </p:spPr>
        <p:txBody>
          <a:bodyPr vert="horz" lIns="91440" tIns="45720" rIns="91440" bIns="45720" rtlCol="0"/>
          <a:lstStyle>
            <a:lvl1pPr algn="r">
              <a:defRPr sz="1200"/>
            </a:lvl1pPr>
          </a:lstStyle>
          <a:p>
            <a:fld id="{624F6BFB-3ABA-42B5-875C-6352925534EE}" type="datetimeFigureOut">
              <a:rPr lang="en-GB" smtClean="0"/>
              <a:t>31/03/2026</a:t>
            </a:fld>
            <a:endParaRPr lang="en-GB"/>
          </a:p>
        </p:txBody>
      </p:sp>
      <p:sp>
        <p:nvSpPr>
          <p:cNvPr id="4" name="Footer Placeholder 3">
            <a:extLst>
              <a:ext uri="{FF2B5EF4-FFF2-40B4-BE49-F238E27FC236}">
                <a16:creationId xmlns:a16="http://schemas.microsoft.com/office/drawing/2014/main" id="{AE66AE1F-4B46-201B-6F05-AA582C70671D}"/>
              </a:ext>
            </a:extLst>
          </p:cNvPr>
          <p:cNvSpPr>
            <a:spLocks noGrp="1"/>
          </p:cNvSpPr>
          <p:nvPr>
            <p:ph type="ftr" sz="quarter" idx="2"/>
          </p:nvPr>
        </p:nvSpPr>
        <p:spPr>
          <a:xfrm>
            <a:off x="0" y="15441613"/>
            <a:ext cx="3962400" cy="814387"/>
          </a:xfrm>
          <a:prstGeom prst="rect">
            <a:avLst/>
          </a:prstGeom>
        </p:spPr>
        <p:txBody>
          <a:bodyPr vert="horz" lIns="91440" tIns="45720" rIns="91440" bIns="45720" rtlCol="0" anchor="b"/>
          <a:lstStyle>
            <a:lvl1pPr algn="l">
              <a:defRPr sz="1200"/>
            </a:lvl1pPr>
          </a:lstStyle>
          <a:p>
            <a:r>
              <a:rPr lang="en-GB"/>
              <a:t>Scouts - v1 - 31 March 2026</a:t>
            </a:r>
          </a:p>
        </p:txBody>
      </p:sp>
      <p:sp>
        <p:nvSpPr>
          <p:cNvPr id="5" name="Slide Number Placeholder 4">
            <a:extLst>
              <a:ext uri="{FF2B5EF4-FFF2-40B4-BE49-F238E27FC236}">
                <a16:creationId xmlns:a16="http://schemas.microsoft.com/office/drawing/2014/main" id="{BD579221-7ADE-7D58-EFEF-01592E51C5FC}"/>
              </a:ext>
            </a:extLst>
          </p:cNvPr>
          <p:cNvSpPr>
            <a:spLocks noGrp="1"/>
          </p:cNvSpPr>
          <p:nvPr>
            <p:ph type="sldNum" sz="quarter" idx="3"/>
          </p:nvPr>
        </p:nvSpPr>
        <p:spPr>
          <a:xfrm>
            <a:off x="5180013" y="15441613"/>
            <a:ext cx="3962400" cy="814387"/>
          </a:xfrm>
          <a:prstGeom prst="rect">
            <a:avLst/>
          </a:prstGeom>
        </p:spPr>
        <p:txBody>
          <a:bodyPr vert="horz" lIns="91440" tIns="45720" rIns="91440" bIns="45720" rtlCol="0" anchor="b"/>
          <a:lstStyle>
            <a:lvl1pPr algn="r">
              <a:defRPr sz="1200"/>
            </a:lvl1pPr>
          </a:lstStyle>
          <a:p>
            <a:fld id="{3E15D83C-667C-4878-B678-44CED8A75F77}" type="slidenum">
              <a:rPr lang="en-GB" smtClean="0"/>
              <a:t>‹#›</a:t>
            </a:fld>
            <a:endParaRPr lang="en-GB"/>
          </a:p>
        </p:txBody>
      </p:sp>
    </p:spTree>
    <p:extLst>
      <p:ext uri="{BB962C8B-B14F-4D97-AF65-F5344CB8AC3E}">
        <p14:creationId xmlns:p14="http://schemas.microsoft.com/office/powerpoint/2010/main" val="3944571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103" cy="815623"/>
          </a:xfrm>
          <a:prstGeom prst="rect">
            <a:avLst/>
          </a:prstGeom>
        </p:spPr>
        <p:txBody>
          <a:bodyPr vert="horz" lIns="91440" tIns="45720" rIns="91440" bIns="45720" rtlCol="0"/>
          <a:lstStyle>
            <a:lvl1pPr algn="l">
              <a:defRPr sz="1200">
                <a:latin typeface="Nunito Sans" panose="00000500000000000000" pitchFamily="2" charset="0"/>
              </a:defRPr>
            </a:lvl1pPr>
          </a:lstStyle>
          <a:p>
            <a:r>
              <a:rPr lang="en-GB"/>
              <a:t>Place to Belong: Our Strategy to 2035 - Speaker Notes</a:t>
            </a:r>
          </a:p>
        </p:txBody>
      </p:sp>
      <p:sp>
        <p:nvSpPr>
          <p:cNvPr id="3" name="Date Placeholder 2"/>
          <p:cNvSpPr>
            <a:spLocks noGrp="1"/>
          </p:cNvSpPr>
          <p:nvPr>
            <p:ph type="dt" idx="1"/>
          </p:nvPr>
        </p:nvSpPr>
        <p:spPr>
          <a:xfrm>
            <a:off x="5179219" y="0"/>
            <a:ext cx="3962995" cy="815623"/>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31/03/2026</a:t>
            </a:fld>
            <a:endParaRPr lang="en-GB"/>
          </a:p>
        </p:txBody>
      </p:sp>
      <p:sp>
        <p:nvSpPr>
          <p:cNvPr id="4" name="Slide Image Placeholder 3"/>
          <p:cNvSpPr>
            <a:spLocks noGrp="1" noRot="1" noChangeAspect="1"/>
          </p:cNvSpPr>
          <p:nvPr>
            <p:ph type="sldImg" idx="2"/>
          </p:nvPr>
        </p:nvSpPr>
        <p:spPr>
          <a:xfrm>
            <a:off x="-304800" y="2032000"/>
            <a:ext cx="9753600" cy="5486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7823200"/>
            <a:ext cx="7315200" cy="64008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5440380"/>
            <a:ext cx="3962103" cy="815621"/>
          </a:xfrm>
          <a:prstGeom prst="rect">
            <a:avLst/>
          </a:prstGeom>
        </p:spPr>
        <p:txBody>
          <a:bodyPr vert="horz" lIns="91440" tIns="45720" rIns="91440" bIns="45720" rtlCol="0" anchor="b"/>
          <a:lstStyle>
            <a:lvl1pPr algn="l">
              <a:defRPr sz="1200">
                <a:latin typeface="Nunito Sans" panose="00000500000000000000" pitchFamily="2" charset="0"/>
              </a:defRPr>
            </a:lvl1pPr>
          </a:lstStyle>
          <a:p>
            <a:r>
              <a:rPr lang="en-GB"/>
              <a:t>Scouts - v1 - 31 March 2026</a:t>
            </a:r>
          </a:p>
        </p:txBody>
      </p:sp>
      <p:sp>
        <p:nvSpPr>
          <p:cNvPr id="7" name="Slide Number Placeholder 6"/>
          <p:cNvSpPr>
            <a:spLocks noGrp="1"/>
          </p:cNvSpPr>
          <p:nvPr>
            <p:ph type="sldNum" sz="quarter" idx="5"/>
          </p:nvPr>
        </p:nvSpPr>
        <p:spPr>
          <a:xfrm>
            <a:off x="5179219" y="15440380"/>
            <a:ext cx="3962995" cy="815621"/>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hf dt="0"/>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speaker notes are there to help you with what you may wish to say, to accompany the information on the slides. They are made up of both scripted information (which you can edit) as well as guidance, to help you understand the purpose of each slide, and to include your own references where appropriate. </a:t>
            </a: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
        <p:nvSpPr>
          <p:cNvPr id="5" name="Footer Placeholder 4">
            <a:extLst>
              <a:ext uri="{FF2B5EF4-FFF2-40B4-BE49-F238E27FC236}">
                <a16:creationId xmlns:a16="http://schemas.microsoft.com/office/drawing/2014/main" id="{C98ACFDC-F5F8-3442-38AF-72ACCF1EEAB0}"/>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0282D5E2-E4EA-996A-DB68-04254056E5FC}"/>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21177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“Scouts is at least part of the answer to some of the challenges we’ve just spoken about. We know we make a difference, and we believe in what we do. </a:t>
            </a:r>
          </a:p>
          <a:p>
            <a:endParaRPr lang="en-GB" sz="1200" dirty="0"/>
          </a:p>
          <a:p>
            <a:r>
              <a:rPr lang="en-GB" sz="1200" dirty="0"/>
              <a:t>Scouts is made up of young people from all backgrounds who seek a place to belong, with friendship and connection. You can see from the slide all the things that young people get from Scouts, and that crucially it only happens because we have people like you, brilliant volunteers, championing our values. </a:t>
            </a:r>
          </a:p>
          <a:p>
            <a:endParaRPr lang="en-GB" sz="1200" dirty="0"/>
          </a:p>
          <a:p>
            <a:r>
              <a:rPr lang="en-GB" sz="1200" dirty="0"/>
              <a:t>Young people get a place to belong, as well as skills for life – that’s what we do, and it’s not changing. They become happier, kinder, more connected, empathetic, resilient young people who are more employable, active citizens. Many of them also become inspiring volunteers. All of this helps us contribute to closer communities, and a kinder, more cohesive society – who doesn’t want that?”</a:t>
            </a:r>
          </a:p>
          <a:p>
            <a:endParaRPr lang="en-GB" sz="1200" dirty="0"/>
          </a:p>
          <a:p>
            <a:r>
              <a:rPr lang="en-GB" sz="1200" b="1" i="1" u="none" dirty="0"/>
              <a:t>Guidance</a:t>
            </a:r>
            <a:endParaRPr lang="en-GB" sz="1200" b="0" i="1" u="none" dirty="0"/>
          </a:p>
          <a:p>
            <a:r>
              <a:rPr lang="en-GB" sz="1200" b="0" i="1" u="none" dirty="0"/>
              <a:t>This slide is a reminder that what we do really does have an impact. You may choose to summarise and allow the audience to read and reflect, or you may wish to talk them through it. Depending on the event, you may be able to relate back to specific groups of young people, if you have a closer audience, or you may wish to focus more on the impact we have on society.</a:t>
            </a:r>
            <a:endParaRPr lang="en-GB" sz="1200" b="1" i="1" u="none"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
        <p:nvSpPr>
          <p:cNvPr id="5" name="Footer Placeholder 4">
            <a:extLst>
              <a:ext uri="{FF2B5EF4-FFF2-40B4-BE49-F238E27FC236}">
                <a16:creationId xmlns:a16="http://schemas.microsoft.com/office/drawing/2014/main" id="{A8A9162B-AEE4-4A06-81FC-DA7B98FB4053}"/>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478CF1D-DB9D-27AA-CEBA-D60D49155E8D}"/>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54070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“So, our next strategy to 2035: Place to Belong.</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The title’s been chosen very deliberately, because it captures something deeply important about Scouts and the difference it can make in young people’s lives.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At its heart, Place to Belong expresses the emotional benefit of being part of this Movement. When young people feel they belong, they are more confident, more willing to build skills, more able to contribute to society, and better equipped to shape their futures.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Belonging was also one of the strongest themes to come through in the strategy consultation. It came up consistently in different ways from young people, volunteers and across the Movement.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So when we talk about Scouts as a Place to Belong, we are talking about something that is both central to who we are and highly relevant to the world young people are growing up in today.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Young people want a place to belong and this strategy is about helping more young people find that place through Scouts.”</a:t>
            </a:r>
          </a:p>
          <a:p>
            <a:endParaRPr lang="en-GB" sz="1200" dirty="0"/>
          </a:p>
          <a:p>
            <a:r>
              <a:rPr lang="en-GB" sz="1200" b="1" i="1" dirty="0"/>
              <a:t>Guidance</a:t>
            </a:r>
            <a:endParaRPr lang="en-GB" sz="1200" b="0" i="1" dirty="0"/>
          </a:p>
          <a:p>
            <a:r>
              <a:rPr lang="en-GB" sz="1200" b="0" i="1" dirty="0"/>
              <a:t>x</a:t>
            </a:r>
            <a:endParaRPr lang="en-GB" sz="1200" b="1"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
        <p:nvSpPr>
          <p:cNvPr id="5" name="Footer Placeholder 4">
            <a:extLst>
              <a:ext uri="{FF2B5EF4-FFF2-40B4-BE49-F238E27FC236}">
                <a16:creationId xmlns:a16="http://schemas.microsoft.com/office/drawing/2014/main" id="{6FE7E641-8C0A-1984-8F0C-E69D0D1C558B}"/>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122B6948-B805-F720-14FE-5C9921C53D46}"/>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55501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“Here is our new strategy, at a glance – we will walk through each of these areas in the following slides</a:t>
            </a:r>
          </a:p>
          <a:p>
            <a:r>
              <a:rPr lang="en-GB" sz="1200" kern="1200" dirty="0">
                <a:solidFill>
                  <a:schemeClr val="tx1"/>
                </a:solidFill>
                <a:effectLst/>
                <a:latin typeface="Nunito Sans" panose="00000500000000000000" pitchFamily="2" charset="0"/>
                <a:ea typeface="+mn-ea"/>
                <a:cs typeface="+mn-cs"/>
              </a:rPr>
              <a:t>You may have seen these words before as they’ve been available on scouts.org.uk since November last year, when they were approved.”</a:t>
            </a:r>
          </a:p>
          <a:p>
            <a:endParaRPr lang="en-GB" sz="1200" dirty="0"/>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Swiftly read what is on each of the following slides to help clarify each section.</a:t>
            </a:r>
            <a:endParaRPr lang="en-GB" sz="1200" kern="1200" dirty="0">
              <a:solidFill>
                <a:schemeClr val="tx1"/>
              </a:solidFill>
              <a:effectLst/>
              <a:latin typeface="Nunito Sans" panose="00000500000000000000" pitchFamily="2" charset="0"/>
              <a:ea typeface="+mn-ea"/>
              <a:cs typeface="+mn-cs"/>
            </a:endParaRPr>
          </a:p>
          <a:p>
            <a:endParaRPr lang="en-GB" sz="1200"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You can let attendees know that they can go back and read all this on the Strategy part of scouts.org.uk, or that you’ll re-visit these slides as part of one of the later activities.</a:t>
            </a:r>
            <a:endParaRPr lang="en-GB" sz="1200" kern="1200" dirty="0">
              <a:solidFill>
                <a:schemeClr val="tx1"/>
              </a:solidFill>
              <a:effectLst/>
              <a:latin typeface="Nunito Sans" panose="00000500000000000000" pitchFamily="2" charset="0"/>
              <a:ea typeface="+mn-ea"/>
              <a:cs typeface="+mn-cs"/>
            </a:endParaRP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
        <p:nvSpPr>
          <p:cNvPr id="5" name="Footer Placeholder 4">
            <a:extLst>
              <a:ext uri="{FF2B5EF4-FFF2-40B4-BE49-F238E27FC236}">
                <a16:creationId xmlns:a16="http://schemas.microsoft.com/office/drawing/2014/main" id="{EFEC51AF-346B-D58C-B177-125C70A9B112}"/>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E9998250-8D5F-5008-95A0-C3256C10D00A}"/>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983759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
        <p:nvSpPr>
          <p:cNvPr id="5" name="Footer Placeholder 4">
            <a:extLst>
              <a:ext uri="{FF2B5EF4-FFF2-40B4-BE49-F238E27FC236}">
                <a16:creationId xmlns:a16="http://schemas.microsoft.com/office/drawing/2014/main" id="{FD641165-8611-7530-4CFF-B774F2F756E9}"/>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6F7C4BD4-3FD7-11E9-659D-39828CB11F13}"/>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06764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sz="1200" dirty="0"/>
          </a:p>
          <a:p>
            <a:r>
              <a:rPr lang="en-GB" sz="1200" b="1" i="1" dirty="0"/>
              <a:t>Guidance</a:t>
            </a:r>
            <a:endParaRPr lang="en-GB" sz="1200" b="0" i="1" dirty="0"/>
          </a:p>
          <a:p>
            <a:r>
              <a:rPr lang="en-GB" sz="1200" b="0" i="1" dirty="0"/>
              <a:t>Our purpose hasn’t changed – it’ll seem familiar to people.</a:t>
            </a: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
        <p:nvSpPr>
          <p:cNvPr id="5" name="Footer Placeholder 4">
            <a:extLst>
              <a:ext uri="{FF2B5EF4-FFF2-40B4-BE49-F238E27FC236}">
                <a16:creationId xmlns:a16="http://schemas.microsoft.com/office/drawing/2014/main" id="{ABE67E77-9684-4679-DE53-13516A3BFA0C}"/>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56D0E890-85EA-1B5D-27C5-7DD83BA7CA8D}"/>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34760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
        <p:nvSpPr>
          <p:cNvPr id="5" name="Footer Placeholder 4">
            <a:extLst>
              <a:ext uri="{FF2B5EF4-FFF2-40B4-BE49-F238E27FC236}">
                <a16:creationId xmlns:a16="http://schemas.microsoft.com/office/drawing/2014/main" id="{C2817167-BF07-3F06-200A-5989622A49ED}"/>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D44E6BB5-35C7-3B62-171A-66075E27EBF9}"/>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75334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
        <p:nvSpPr>
          <p:cNvPr id="5" name="Footer Placeholder 4">
            <a:extLst>
              <a:ext uri="{FF2B5EF4-FFF2-40B4-BE49-F238E27FC236}">
                <a16:creationId xmlns:a16="http://schemas.microsoft.com/office/drawing/2014/main" id="{9A508E18-0638-E22E-8843-581A93FF55BC}"/>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F483A7BB-FC51-27AB-2221-7EE6208CCA7E}"/>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77136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
        <p:nvSpPr>
          <p:cNvPr id="5" name="Footer Placeholder 4">
            <a:extLst>
              <a:ext uri="{FF2B5EF4-FFF2-40B4-BE49-F238E27FC236}">
                <a16:creationId xmlns:a16="http://schemas.microsoft.com/office/drawing/2014/main" id="{BD1EFB30-48A3-0A3B-8274-38C3AA1108E6}"/>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1813364E-ED74-FB92-F34D-98ED8A142630}"/>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806085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
        <p:nvSpPr>
          <p:cNvPr id="5" name="Footer Placeholder 4">
            <a:extLst>
              <a:ext uri="{FF2B5EF4-FFF2-40B4-BE49-F238E27FC236}">
                <a16:creationId xmlns:a16="http://schemas.microsoft.com/office/drawing/2014/main" id="{3C89416B-A297-D43F-ED25-D2297E26BBF5}"/>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9038EDCE-66E6-C69B-A541-ECE5C1F5D2CC}"/>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368008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
        <p:nvSpPr>
          <p:cNvPr id="5" name="Footer Placeholder 4">
            <a:extLst>
              <a:ext uri="{FF2B5EF4-FFF2-40B4-BE49-F238E27FC236}">
                <a16:creationId xmlns:a16="http://schemas.microsoft.com/office/drawing/2014/main" id="{C52686B6-9D18-1B3A-5BF2-7DD07DED2225}"/>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9A459A7D-FC34-F703-77B7-A4D4AC39E62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27418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Welcome people to the meeting/call/session – domestics as appropriate</a:t>
            </a:r>
          </a:p>
          <a:p>
            <a:pPr marL="171450" indent="-171450">
              <a:buFont typeface="Arial" panose="020B0604020202020204" pitchFamily="34" charset="0"/>
              <a:buChar char="•"/>
            </a:pPr>
            <a:r>
              <a:rPr lang="en-GB" sz="1200" dirty="0"/>
              <a:t>Introduce yourself (and if applicable, key presenters)</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“Today is about focussing on our future – we’ll be talking about our new strategy, Place to belong. During this session, we’ll explore how the strategy has been formed, as well as start talking about what it means for us in [LOCATION].</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When we talk about our strategy, we’re not talking about a document, we’re talking about the experience young people will have in Scouts over the next nine years. We’re also talking about the experience volunteers will have delivering this experience.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If a young person joined Scouts in [LOCATION] this year, and they stayed for the next decade, what should their experience feel like? Today we’ll start to think about what should be better than it is today.”</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b="1" i="1" dirty="0"/>
              <a:t>Guidance</a:t>
            </a:r>
            <a:endParaRPr lang="en-GB" sz="1200" b="0" i="1" dirty="0"/>
          </a:p>
          <a:p>
            <a:pPr marL="0" indent="0">
              <a:buFont typeface="Arial" panose="020B0604020202020204" pitchFamily="34" charset="0"/>
              <a:buNone/>
            </a:pPr>
            <a:r>
              <a:rPr lang="en-GB" sz="1200" b="0" i="1" dirty="0"/>
              <a:t>Start with purpose, not process. Anchor the presentation emotionally and avoid early disengagement from ‘strategy talk’. Aim to reframe perceptions and focus the discussion around lived experience of young people – our beneficiaries.</a:t>
            </a: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
        <p:nvSpPr>
          <p:cNvPr id="5" name="Footer Placeholder 4">
            <a:extLst>
              <a:ext uri="{FF2B5EF4-FFF2-40B4-BE49-F238E27FC236}">
                <a16:creationId xmlns:a16="http://schemas.microsoft.com/office/drawing/2014/main" id="{C8C08167-9664-7B34-417D-82F544A3405D}"/>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BE8A4BD1-65C7-01D8-172A-40E9AD5FF798}"/>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604119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
        <p:nvSpPr>
          <p:cNvPr id="5" name="Footer Placeholder 4">
            <a:extLst>
              <a:ext uri="{FF2B5EF4-FFF2-40B4-BE49-F238E27FC236}">
                <a16:creationId xmlns:a16="http://schemas.microsoft.com/office/drawing/2014/main" id="{81B966A9-0B3A-A216-27F6-813E1C210F0D}"/>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09BFE026-1FF8-465B-0882-661D5D76B577}"/>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50875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8C3D2-73B8-C718-7521-F00829ACE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FD245-4427-59AF-7D11-C222AF493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BB999-D25E-9B4D-E611-CEE53CB87603}"/>
              </a:ext>
            </a:extLst>
          </p:cNvPr>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“Now we’ve walked through each of the aspects, you’ll see a lot of it feels familiar – this strategy is about doing what we do best, reaching more people, being safe and inclusive, supporting our volunteers and contributing to strong and better-connected communities. Everything you see on this slide will underpin our next nine-years at Scouts – some of it remains the same, like our purpose and our values, but other parts are a new, fresh way of looking at things.”</a:t>
            </a:r>
          </a:p>
          <a:p>
            <a:endParaRPr lang="en-GB" sz="1200" dirty="0"/>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Use this slide to bookend the detail from the Strategy, reminding your audience of how it all fits together. Don’t dwell on this slide, as you’ve already looked at the details, and the next slide talks more about how this strategy is different to the last, building on this content.</a:t>
            </a:r>
            <a:endParaRPr lang="en-GB" sz="1200" kern="1200" dirty="0">
              <a:solidFill>
                <a:schemeClr val="tx1"/>
              </a:solidFill>
              <a:effectLst/>
              <a:latin typeface="Nunito Sans" panose="00000500000000000000" pitchFamily="2" charset="0"/>
              <a:ea typeface="+mn-ea"/>
              <a:cs typeface="+mn-cs"/>
            </a:endParaRPr>
          </a:p>
          <a:p>
            <a:endParaRPr lang="en-GB" sz="1200" dirty="0"/>
          </a:p>
        </p:txBody>
      </p:sp>
      <p:sp>
        <p:nvSpPr>
          <p:cNvPr id="4" name="Slide Number Placeholder 3">
            <a:extLst>
              <a:ext uri="{FF2B5EF4-FFF2-40B4-BE49-F238E27FC236}">
                <a16:creationId xmlns:a16="http://schemas.microsoft.com/office/drawing/2014/main" id="{6A28D8FD-20AA-7F49-0C6D-DB2DC825CC42}"/>
              </a:ext>
            </a:extLst>
          </p:cNvPr>
          <p:cNvSpPr>
            <a:spLocks noGrp="1"/>
          </p:cNvSpPr>
          <p:nvPr>
            <p:ph type="sldNum" sz="quarter" idx="5"/>
          </p:nvPr>
        </p:nvSpPr>
        <p:spPr/>
        <p:txBody>
          <a:bodyPr/>
          <a:lstStyle/>
          <a:p>
            <a:fld id="{DC81CCE8-8669-844C-8A1E-83EDDE9464AC}" type="slidenum">
              <a:rPr lang="en-GB" smtClean="0"/>
              <a:pPr/>
              <a:t>21</a:t>
            </a:fld>
            <a:endParaRPr lang="en-GB"/>
          </a:p>
        </p:txBody>
      </p:sp>
      <p:sp>
        <p:nvSpPr>
          <p:cNvPr id="5" name="Footer Placeholder 4">
            <a:extLst>
              <a:ext uri="{FF2B5EF4-FFF2-40B4-BE49-F238E27FC236}">
                <a16:creationId xmlns:a16="http://schemas.microsoft.com/office/drawing/2014/main" id="{D739A904-DF6C-1C78-3A8D-6A64760DD61A}"/>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A106872B-3ED1-1781-F7B5-13062D33E536}"/>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255117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t>“For those of you familiar with Skills for Life, our strategy that started in 2018, and ran through until last year, you’ll notice some similarities, but also some pretty big shifts. </a:t>
            </a:r>
          </a:p>
          <a:p>
            <a:pPr marL="171450" indent="-171450">
              <a:lnSpc>
                <a:spcPct val="150000"/>
              </a:lnSpc>
              <a:buFont typeface="Arial" panose="020B0604020202020204" pitchFamily="34" charset="0"/>
              <a:buChar char="•"/>
            </a:pPr>
            <a:r>
              <a:rPr lang="en-GB" sz="1200" dirty="0"/>
              <a:t>We’re moving from a place where UK Scouts set and drive the direction, to a place where everything we do is focussed on the movement – it’ll become clear, if it isn’t already, that we all need to work together, focussing on the pillars and outcomes we’ve just spoken about. </a:t>
            </a:r>
          </a:p>
          <a:p>
            <a:pPr marL="171450" indent="-171450">
              <a:lnSpc>
                <a:spcPct val="150000"/>
              </a:lnSpc>
              <a:buFont typeface="Arial" panose="020B0604020202020204" pitchFamily="34" charset="0"/>
              <a:buChar char="•"/>
            </a:pPr>
            <a:r>
              <a:rPr lang="en-GB" sz="1200" dirty="0"/>
              <a:t>Skills for life was an ambitious strategy, with many priorities. Place to belong is shaped by two pillars to make sure we can be successful and get the two most important things right. </a:t>
            </a:r>
          </a:p>
          <a:p>
            <a:pPr marL="171450" indent="-171450">
              <a:lnSpc>
                <a:spcPct val="150000"/>
              </a:lnSpc>
              <a:buFont typeface="Arial" panose="020B0604020202020204" pitchFamily="34" charset="0"/>
              <a:buChar char="•"/>
            </a:pPr>
            <a:r>
              <a:rPr lang="en-GB" sz="1200" dirty="0"/>
              <a:t>Skills for life started as a five-year plan, and ended up lasting for seven years – there were many influences behind this. Place to belong sets our vision for 2035, but it split into three, three-year plans, to make sure we can be bold and ambitious, but be measured when it comes to how long something takes. </a:t>
            </a:r>
          </a:p>
          <a:p>
            <a:pPr marL="171450" indent="-171450">
              <a:lnSpc>
                <a:spcPct val="150000"/>
              </a:lnSpc>
              <a:buFont typeface="Arial" panose="020B0604020202020204" pitchFamily="34" charset="0"/>
              <a:buChar char="•"/>
            </a:pPr>
            <a:r>
              <a:rPr lang="en-GB" sz="1200" dirty="0"/>
              <a:t>The final shift on the slide may feel different for different people – Skills for Life didn’t plan for a pandemic, it planned for lots of transformative work. But like everyone, plans had to shift to support the recovery. Some Groups will look back on the pandemic as if it were a long-distant memory, but some are still feeling the effects of it. Place to belong looks ahead to the next nine years, with a focus on outdoor and adventure – whether it’s the first camp or adventurous activities since the pandemic, or you’ve been back to it for a long time, the plan recognises that, and champions getting young people active.”</a:t>
            </a:r>
          </a:p>
          <a:p>
            <a:pPr marL="171450" indent="-171450">
              <a:lnSpc>
                <a:spcPct val="150000"/>
              </a:lnSpc>
              <a:buFont typeface="Arial" panose="020B0604020202020204" pitchFamily="34" charset="0"/>
              <a:buChar char="•"/>
            </a:pPr>
            <a:endParaRPr lang="en-GB" sz="1200" dirty="0"/>
          </a:p>
          <a:p>
            <a:pPr marL="0" indent="0">
              <a:lnSpc>
                <a:spcPct val="150000"/>
              </a:lnSpc>
              <a:buFont typeface="Arial" panose="020B0604020202020204" pitchFamily="34" charset="0"/>
              <a:buNone/>
            </a:pPr>
            <a:r>
              <a:rPr lang="en-GB" sz="1200" b="1" i="1" dirty="0"/>
              <a:t>Guidance</a:t>
            </a:r>
            <a:endParaRPr lang="en-GB" sz="1200" b="0" i="1" dirty="0"/>
          </a:p>
          <a:p>
            <a:pPr marL="0" indent="0">
              <a:lnSpc>
                <a:spcPct val="150000"/>
              </a:lnSpc>
              <a:buFont typeface="Arial" panose="020B0604020202020204" pitchFamily="34" charset="0"/>
              <a:buNone/>
            </a:pPr>
            <a:r>
              <a:rPr lang="en-GB" sz="1200" b="0" i="1" dirty="0"/>
              <a:t>There are big shifts, notably, the way we’re structuring the plans, and how we’re focussing on one thing. The purpose of talking through these shifts is to impress on your audience the fact that Place to belong is a locally focussed plan, with a couple of key focusses that are bold, but achievable. You may choose to talk about some of the things that Skills for Life included (such as Squirrels, 14-24 Redesign, volunteer experience changes and new digital tools) if your audience are less clear on how ambitious we’ve been over the past 8 years. </a:t>
            </a:r>
            <a:endParaRPr lang="en-GB" sz="1200" b="1" i="1" dirty="0"/>
          </a:p>
          <a:p>
            <a:pPr marL="171450" indent="-171450">
              <a:lnSpc>
                <a:spcPct val="150000"/>
              </a:lnSpc>
              <a:buFont typeface="Arial" panose="020B0604020202020204" pitchFamily="34" charset="0"/>
              <a:buChar char="•"/>
            </a:pPr>
            <a:endParaRPr lang="en-GB" sz="1200" dirty="0"/>
          </a:p>
          <a:p>
            <a:pPr>
              <a:lnSpc>
                <a:spcPct val="150000"/>
              </a:lnSpc>
            </a:pPr>
            <a:endParaRPr lang="en-GB" sz="1200" dirty="0"/>
          </a:p>
          <a:p>
            <a:pPr>
              <a:lnSpc>
                <a:spcPct val="150000"/>
              </a:lnSpc>
            </a:pPr>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
        <p:nvSpPr>
          <p:cNvPr id="5" name="Footer Placeholder 4">
            <a:extLst>
              <a:ext uri="{FF2B5EF4-FFF2-40B4-BE49-F238E27FC236}">
                <a16:creationId xmlns:a16="http://schemas.microsoft.com/office/drawing/2014/main" id="{AF9F47E1-00EB-B9B0-BDCE-ED1DB7EF5425}"/>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99C2D1A8-7D3C-E97C-6833-E10A454D850D}"/>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773441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“I’ve already alluded to the next nine-years being split into three more manageable plans, so it’s now time to start looking at how that works in practice. Our focus initially is understanding where we want to be by 2035, but looking at what we’re going to do between now and 2029.”</a:t>
            </a:r>
          </a:p>
          <a:p>
            <a:endParaRPr lang="en-GB" sz="1200" dirty="0"/>
          </a:p>
          <a:p>
            <a:r>
              <a:rPr lang="en-GB" sz="1200" b="1" i="1" dirty="0"/>
              <a:t>Guidance</a:t>
            </a:r>
            <a:endParaRPr lang="en-GB" sz="1200" b="1" i="0" u="none" dirty="0"/>
          </a:p>
          <a:p>
            <a:r>
              <a:rPr lang="en-GB" sz="1200" b="0" i="1" u="none" dirty="0"/>
              <a:t>Use this slide to make sure your audience understand that the next part of the presentation is looking at the things we’re doing over the next three years. The focus is alluded to on the right hand side of this slide. You may wish to have Team Leaders of different teams talk more about the different areas across the next few slides, or just use this slide to cover-off the themes, and come back to them more if delivering activities, too. </a:t>
            </a:r>
            <a:endParaRPr lang="en-GB" sz="1200" b="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
        <p:nvSpPr>
          <p:cNvPr id="5" name="Footer Placeholder 4">
            <a:extLst>
              <a:ext uri="{FF2B5EF4-FFF2-40B4-BE49-F238E27FC236}">
                <a16:creationId xmlns:a16="http://schemas.microsoft.com/office/drawing/2014/main" id="{E2B66B84-406F-94FB-4DF3-9AD00AAC7EB8}"/>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2E13A6C5-A76E-C968-06A8-37A4F08D7ECA}"/>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401867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b="1" i="1" dirty="0"/>
              <a:t>Guidance</a:t>
            </a:r>
            <a:br>
              <a:rPr lang="en-GB" sz="1200" b="0" i="1" dirty="0"/>
            </a:br>
            <a:r>
              <a:rPr lang="en-GB" sz="1200" b="0" i="1" dirty="0"/>
              <a:t>This slide carries on from the previous slide. Use it if you want to be more explicit about the focus for the next three years, and need an intro for the next few slides. </a:t>
            </a:r>
            <a:endParaRPr lang="en-GB" sz="1200" b="1"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
        <p:nvSpPr>
          <p:cNvPr id="5" name="Footer Placeholder 4">
            <a:extLst>
              <a:ext uri="{FF2B5EF4-FFF2-40B4-BE49-F238E27FC236}">
                <a16:creationId xmlns:a16="http://schemas.microsoft.com/office/drawing/2014/main" id="{7DDA2D59-43ED-719E-C9A7-3736BAE5098E}"/>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2A599E03-DBE1-3F5E-0669-33FCDFE11D22}"/>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4228777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“Programme is where Scouts comes to life.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is the part young people remember. It is where confidence grows, friendships are built, skills are learned, and adventure happens.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Today, we already see brilliant programme happening across Scouts. Young people are achieving badges and top awards, taking part in nights away, learning new skills, giving service, and having experiences they may not get anywhere else. But we also know that quality and consistency are not yet the same everywhere, and that matters, because every young person should be able to expect a great Scout experience wherever they are.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Over the next three years, young people have told us they want to be more involved in shaping what they do. They want stronger youth voice, more say in planning, and a programme that feels consistently high quality, exciting and relevant. They want it to be centred on outdoors and adventure, but also connected to the issues, interests and communities that matter to them.</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So, in practical terms, that could mean young people having a much more active role in programme planning at section level, with leaders supported to build that in as the norm. It could mean better sharing of programme ideas and resources, so volunteers do not have to start from scratch each week. It could mean clearer expectations of what a high-quality programme looks like, while still leaving room for local flexibility and creativity. And it could mean making sure adventurous, outdoor experiences are more accessible and more consistently available.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nine years, we want Scouts to be recognised as delivering one of the most modern, youth-shaped programmes in the UK. A programme that is relevant, adventurous and deeply rooted in communities. One that young people help shape, that reflects the world they are growing up in, and that still feels unmistakably like Scouts.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That is the ambition: protecting what is special about Scouts, while making sure the experience young people have is consistently brilliant, modern and shaped with them, not just for them.”</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Try to link to tangible outcomes (3 years) before visionary outcomes (9 years). This should hopefully make it feel relatable. You could also include some examples of good practice from your patch, or possible outcomes you may go after.</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
        <p:nvSpPr>
          <p:cNvPr id="5" name="Footer Placeholder 4">
            <a:extLst>
              <a:ext uri="{FF2B5EF4-FFF2-40B4-BE49-F238E27FC236}">
                <a16:creationId xmlns:a16="http://schemas.microsoft.com/office/drawing/2014/main" id="{7916535A-9FED-EF73-FC0E-C43407633E6C}"/>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0B0905F9-A776-1E14-9DC0-D659FF6459A2}"/>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789709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“Volunteers are the Movement. Everything Scouts achieves happens because people give their time, energy, care and commitment. That is one of our greatest strengths, and it is why this strategy has to work for volunteers as much as for young people.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Today, many volunteers find Scouts deeply rewarding, but we also know that for some it can feel complex, demanding or harder to fit around modern life than it should. We should be honest about that, while also recognising that a lot of work has already gone into improving volunteering, and some recent changes need time to bed in and settle.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Over the next three years, volunteering should not only feel clearer and more manageable, it should actually be clearer and more manageable. That means simpler ways to get started for people joining Scouts for the first time, so that enthusiasm is not lost in process. It means teams, tasks and expectations being easier to understand. It means making it more straightforward for people to contribute in different ways, including flexible or time-limited volunteering. And it means reducing friction from digital tools, so they support volunteers rather than slow them down.</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practice, that might look like a more intuitive first experience for new volunteers, clearer guidance on what is expected in different roles, less duplication in processes, and better support for teams to share tasks in ways that are realistic and sustainable. It could also mean making it easier for people to step in, help, and contribute without feeling that volunteering has to be all or nothing.</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nine years, volunteering in Scouts should fit modern life. It should be flexible, fulfilling and well supported. People should feel that their time is used well, that they understand how they contribute, and that they are part of something worthwhile. Volunteer retention should be strong, satisfaction should be higher than it is today, and more people should feel that Scouts is a place where they can give their time in a way that works for them.</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This is not about saying volunteering is broken. It is about recognising the pressures people face, valuing what volunteers already give, and being serious about making volunteering sustainable for the future, because the young people at the centre of our strategy, need volunteers.”</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Acknowledge pressure volunteers feel today, and that some of the changes introduced recently need to settle. Avoid implying current approaches to volunteering are failing, but noting that new things always need refinement, and feedback is being listened to.</a:t>
            </a:r>
          </a:p>
          <a:p>
            <a:r>
              <a:rPr lang="en-GB" sz="1200" i="1" kern="1200" dirty="0">
                <a:solidFill>
                  <a:schemeClr val="tx1"/>
                </a:solidFill>
                <a:effectLst/>
                <a:latin typeface="Nunito Sans" panose="00000500000000000000" pitchFamily="2" charset="0"/>
                <a:ea typeface="+mn-ea"/>
                <a:cs typeface="+mn-cs"/>
              </a:rPr>
              <a:t> </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
        <p:nvSpPr>
          <p:cNvPr id="5" name="Footer Placeholder 4">
            <a:extLst>
              <a:ext uri="{FF2B5EF4-FFF2-40B4-BE49-F238E27FC236}">
                <a16:creationId xmlns:a16="http://schemas.microsoft.com/office/drawing/2014/main" id="{F32ECBA0-3B53-2C6F-D02D-BA1B50F1F440}"/>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616B3514-1B75-51C0-5E8B-601EB345D439}"/>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082279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“Support is all about helping Scouts happen. It should make things easier, clearer and more effective. When support works well, it enables great local Scouting. When it doesn’t, it can feel like friction.</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Over the next three years, we want the support we provide to our membership should feel simpler. That means clearer routes for help, better digital tools, and less duplication. It means people knowing where to go, what they can expect, and getting support in a way that is timely and useful. </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also means being clearer about the different roles of support across the Movement, from UK to Counties, Areas &amp; Regions, as well as Districts and local teams - so that support feels joined up rather than fragmented, as it sometimes does.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practical terms, that could mean reducing overlap between systems and processes, improving signposting so volunteers do not have to work out the system for themselves, and making better use of data so support is more proactive and better targeted. It could also mean being more consistent about what support is available nationally and what is best delivered locally, so that people experience more coherent, joined up support.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nine years, support should be seamless. It should be nationally coherent, locally available, data informed, and enabling rather than obstructing. That means the overall system works together more effectively, but support is still delivered in a way that makes sense for local realities and local relationships. It should feel like one Movement, with support that is easier to access and easier to trust.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This matters because support isn’t separate from delivering Scouts. It is part of how good Scouting happens. If we can remove friction, clarify expectations, and make support more joined up, we create better conditions for volunteers and better experiences for young people.”</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Frame support as an enabler, not bureaucracy. This should reduce resistance. The key message is that when we talk about support, we’re talking about it from UK Scouts AND from Counties and Districts.</a:t>
            </a:r>
          </a:p>
          <a:p>
            <a:endParaRPr lang="en-GB" sz="120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
        <p:nvSpPr>
          <p:cNvPr id="5" name="Footer Placeholder 4">
            <a:extLst>
              <a:ext uri="{FF2B5EF4-FFF2-40B4-BE49-F238E27FC236}">
                <a16:creationId xmlns:a16="http://schemas.microsoft.com/office/drawing/2014/main" id="{16FA29E3-083D-D635-5622-5758FAC61B11}"/>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3C6B88C0-A471-FB5C-C4AC-28809433DFFA}"/>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469849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“One thing is critical, as we look the next stage of our journey as a Movement.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This strategy will not succeed simply because of decisions made at UK level.</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will succeed because of thousands of decisions taken locally, in Sections, Groups, Districts, and Counties. And if we’re serious about youth voice, about decisions made in Beaver Log Chews, Sixers Councils, Patrol Leaders Councils etc.</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The strategy isn’t implemented in a boardroom at Gilwell Park. It’s implemented on a Tuesday night in a Scout Hut.”</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This is about shared ownership of Strategy. Without this, the audience may feel Strategy is being ‘done to’ them – it’s your role to lead them and this.</a:t>
            </a:r>
          </a:p>
          <a:p>
            <a:endParaRPr lang="en-GB" sz="120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
        <p:nvSpPr>
          <p:cNvPr id="5" name="Footer Placeholder 4">
            <a:extLst>
              <a:ext uri="{FF2B5EF4-FFF2-40B4-BE49-F238E27FC236}">
                <a16:creationId xmlns:a16="http://schemas.microsoft.com/office/drawing/2014/main" id="{D944FC5E-8F37-F044-36C7-154AB64B2E83}"/>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43BA04BA-D740-36B1-84C4-B3182970E4ED}"/>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28843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“Implementation isn’t only about national initiatives.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It’s about local choices.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Trying a new approach to programme.</a:t>
            </a:r>
          </a:p>
          <a:p>
            <a:r>
              <a:rPr lang="en-GB" sz="1200" kern="1200" dirty="0">
                <a:solidFill>
                  <a:schemeClr val="tx1"/>
                </a:solidFill>
                <a:effectLst/>
                <a:latin typeface="Nunito Sans" panose="00000500000000000000" pitchFamily="2" charset="0"/>
                <a:ea typeface="+mn-ea"/>
                <a:cs typeface="+mn-cs"/>
              </a:rPr>
              <a:t>Welcoming volunteers differently.</a:t>
            </a:r>
          </a:p>
          <a:p>
            <a:r>
              <a:rPr lang="en-GB" sz="1200" kern="1200" dirty="0">
                <a:solidFill>
                  <a:schemeClr val="tx1"/>
                </a:solidFill>
                <a:effectLst/>
                <a:latin typeface="Nunito Sans" panose="00000500000000000000" pitchFamily="2" charset="0"/>
                <a:ea typeface="+mn-ea"/>
                <a:cs typeface="+mn-cs"/>
              </a:rPr>
              <a:t>Reducing local admin burden.</a:t>
            </a:r>
          </a:p>
          <a:p>
            <a:r>
              <a:rPr lang="en-GB" sz="1200" kern="1200" dirty="0">
                <a:solidFill>
                  <a:schemeClr val="tx1"/>
                </a:solidFill>
                <a:effectLst/>
                <a:latin typeface="Nunito Sans" panose="00000500000000000000" pitchFamily="2" charset="0"/>
                <a:ea typeface="+mn-ea"/>
                <a:cs typeface="+mn-cs"/>
              </a:rPr>
              <a:t>Taking a leap to make sessions more youth led or ensuring more outdoor and adventure is experienced by young people.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Some decisions will be big.</a:t>
            </a:r>
          </a:p>
          <a:p>
            <a:r>
              <a:rPr lang="en-GB" sz="1200" kern="1200" dirty="0">
                <a:solidFill>
                  <a:schemeClr val="tx1"/>
                </a:solidFill>
                <a:effectLst/>
                <a:latin typeface="Nunito Sans" panose="00000500000000000000" pitchFamily="2" charset="0"/>
                <a:ea typeface="+mn-ea"/>
                <a:cs typeface="+mn-cs"/>
              </a:rPr>
              <a:t>Many will be small.</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Together, they shape the experience of young people.”</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Make implementation feel achievable. Reduce intimidation. Empower action. It’s not just about County/Area/Region or District Development Plans, but about small decisions that can result in doing an activity outside rather than inside.</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
        <p:nvSpPr>
          <p:cNvPr id="5" name="Footer Placeholder 4">
            <a:extLst>
              <a:ext uri="{FF2B5EF4-FFF2-40B4-BE49-F238E27FC236}">
                <a16:creationId xmlns:a16="http://schemas.microsoft.com/office/drawing/2014/main" id="{B186F9A3-D3E0-CBE0-B3FF-B8818D71862F}"/>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CE6E365B-B478-B7D1-50AE-A21883A723B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10171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“Why now?</a:t>
            </a:r>
          </a:p>
          <a:p>
            <a:endParaRPr lang="en-GB" sz="1200" dirty="0"/>
          </a:p>
          <a:p>
            <a:r>
              <a:rPr lang="en-GB" sz="1200" dirty="0"/>
              <a:t>As Scouts, we’ve taken the time to step back and ask some hard questions.</a:t>
            </a:r>
          </a:p>
          <a:p>
            <a:pPr marL="171450" indent="-171450">
              <a:buFont typeface="Arial" panose="020B0604020202020204" pitchFamily="34" charset="0"/>
              <a:buChar char="•"/>
            </a:pPr>
            <a:r>
              <a:rPr lang="en-GB" sz="1200" dirty="0"/>
              <a:t>Volunteers across the Movement fed in through events, focus groups and other engagement.</a:t>
            </a:r>
          </a:p>
          <a:p>
            <a:pPr marL="171450" indent="-171450">
              <a:buFont typeface="Arial" panose="020B0604020202020204" pitchFamily="34" charset="0"/>
              <a:buChar char="•"/>
            </a:pPr>
            <a:r>
              <a:rPr lang="en-GB" sz="1200" dirty="0"/>
              <a:t>Young people have contributed directly through the UK Youth Forum and other activities.</a:t>
            </a:r>
          </a:p>
          <a:p>
            <a:pPr marL="171450" indent="-171450">
              <a:buFont typeface="Arial" panose="020B0604020202020204" pitchFamily="34" charset="0"/>
              <a:buChar char="•"/>
            </a:pPr>
            <a:r>
              <a:rPr lang="en-GB" sz="1200" dirty="0"/>
              <a:t>Participation data and operational insight fed in, including the Scout Experience Survey.</a:t>
            </a:r>
          </a:p>
          <a:p>
            <a:pPr marL="171450" indent="-171450">
              <a:buFont typeface="Arial" panose="020B0604020202020204" pitchFamily="34" charset="0"/>
              <a:buChar char="•"/>
            </a:pPr>
            <a:r>
              <a:rPr lang="en-GB" sz="1200" dirty="0"/>
              <a:t>And questions around what helps Scouts thrive, and what makes things harder than they need to be provided the answers that have shaped this strategy.</a:t>
            </a:r>
          </a:p>
          <a:p>
            <a:endParaRPr lang="en-GB" sz="1200" dirty="0"/>
          </a:p>
          <a:p>
            <a:r>
              <a:rPr lang="en-GB" sz="1200" dirty="0"/>
              <a:t>This strategy is grounded in that listening.”</a:t>
            </a:r>
          </a:p>
          <a:p>
            <a:endParaRPr lang="en-GB" sz="1200" dirty="0"/>
          </a:p>
          <a:p>
            <a:r>
              <a:rPr lang="en-GB" sz="1200" b="1" i="1" dirty="0"/>
              <a:t>Guidance</a:t>
            </a:r>
            <a:endParaRPr lang="en-GB" sz="1200" b="0" i="1" dirty="0"/>
          </a:p>
          <a:p>
            <a:r>
              <a:rPr lang="en-GB" sz="1200" b="0" i="1" dirty="0"/>
              <a:t>Use these words to help establish legitimacy and aim to prevent the audience from assuming the strategy is a top-down UKHQ opinion. Keep this part concise try not to get into the detail or over explain the methodology, or what’s happened to date.</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
        <p:nvSpPr>
          <p:cNvPr id="5" name="Footer Placeholder 4">
            <a:extLst>
              <a:ext uri="{FF2B5EF4-FFF2-40B4-BE49-F238E27FC236}">
                <a16:creationId xmlns:a16="http://schemas.microsoft.com/office/drawing/2014/main" id="{92378B39-CD9E-1E0E-35D6-100FE41C01C1}"/>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060E300F-DBAE-E421-315A-DE197F6245DA}"/>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98512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“At UK level, their role is to set clear direction, remove barriers, provide tools, and invest where it matters.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At local level, our role is to bring our amazing programme to life, adapt with confidence, strengthen volunteering, and improve the weekly experience.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This is about partnership.”</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Avoid sounding like burden of implementation has been delegated to local levels only – this is a call to action to get involved, and be part of something bigger, for positive change.</a:t>
            </a:r>
          </a:p>
          <a:p>
            <a:endParaRPr lang="en-GB" sz="120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
        <p:nvSpPr>
          <p:cNvPr id="5" name="Footer Placeholder 4">
            <a:extLst>
              <a:ext uri="{FF2B5EF4-FFF2-40B4-BE49-F238E27FC236}">
                <a16:creationId xmlns:a16="http://schemas.microsoft.com/office/drawing/2014/main" id="{CF733C72-4EE8-9462-7C89-306B94132F16}"/>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D4ECB109-A0A8-FA25-287F-6F6BC1EA0788}"/>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788379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“In three years, Counties, Areas, Regions and Districts should be able to feel that change is happening.</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Not as an abstract strategy on paper, but in the day-to-day reality of Scouting.</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Priorities should feel clearer.</a:t>
            </a:r>
          </a:p>
          <a:p>
            <a:r>
              <a:rPr lang="en-GB" sz="1200" kern="1200" dirty="0">
                <a:solidFill>
                  <a:schemeClr val="tx1"/>
                </a:solidFill>
                <a:effectLst/>
                <a:latin typeface="Nunito Sans" panose="00000500000000000000" pitchFamily="2" charset="0"/>
                <a:ea typeface="+mn-ea"/>
                <a:cs typeface="+mn-cs"/>
              </a:rPr>
              <a:t>Programme quality should feel more consistent.</a:t>
            </a:r>
          </a:p>
          <a:p>
            <a:r>
              <a:rPr lang="en-GB" sz="1200" kern="1200" dirty="0">
                <a:solidFill>
                  <a:schemeClr val="tx1"/>
                </a:solidFill>
                <a:effectLst/>
                <a:latin typeface="Nunito Sans" panose="00000500000000000000" pitchFamily="2" charset="0"/>
                <a:ea typeface="+mn-ea"/>
                <a:cs typeface="+mn-cs"/>
              </a:rPr>
              <a:t>Volunteering should involve less friction.</a:t>
            </a:r>
          </a:p>
          <a:p>
            <a:r>
              <a:rPr lang="en-GB" sz="1200" kern="1200" dirty="0">
                <a:solidFill>
                  <a:schemeClr val="tx1"/>
                </a:solidFill>
                <a:effectLst/>
                <a:latin typeface="Nunito Sans" panose="00000500000000000000" pitchFamily="2" charset="0"/>
                <a:ea typeface="+mn-ea"/>
                <a:cs typeface="+mn-cs"/>
              </a:rPr>
              <a:t>And volunteers should feel better supported to do what matters most.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This is not about everything being perfect in three years’ time. It is about real progress, visible momentum, and growing confidence that we are moving in the right direction together.”</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We need to keep expectations realistic. Three-year success should feel credible.</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
        <p:nvSpPr>
          <p:cNvPr id="5" name="Footer Placeholder 4">
            <a:extLst>
              <a:ext uri="{FF2B5EF4-FFF2-40B4-BE49-F238E27FC236}">
                <a16:creationId xmlns:a16="http://schemas.microsoft.com/office/drawing/2014/main" id="{1AFDE166-5268-8DDA-5D77-2EE486E6E9E4}"/>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68DF3D1-8979-AB79-7FF7-E6A4CE853FCB}"/>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662509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“In nine years, we should see something bigger and more lasting. What success looks like by that point is our Vision made real.</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means Scouts thriving in communities across the UK, with more young people able to access great Scouting and more communities feeling the positive impact of what we do.</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means a consistently high-quality programme, shaped with young people, rooted in adventure, relevant to the world they are growing up in, and recognisably Scouts wherever it is experienced.</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means volunteering that fits modern life better than it does today — more flexible, more sustainable, and more fulfilling — so that people can contribute in ways that work for them and feel valued for the part they play.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means support systems that enable rather than constrain. Support that is clearer, more joined up, and more effective at helping volunteers focus their time and energy on delivering great experiences for young people.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And taken together, it means a Movement that feels modern, confident and outward-looking, without losing the heart of what makes Scouts, Scouts.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That is the bigger picture we are aiming for — not change for its own sake, but a stronger Movement, better able to serve young people and communities for the long term.”</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Shift tone to aspirational identity. This is about pride and legacy. Perhaps draw on the 5x Strategic Outcomes for this section.</a:t>
            </a:r>
          </a:p>
          <a:p>
            <a:endParaRPr lang="en-GB" sz="120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
        <p:nvSpPr>
          <p:cNvPr id="5" name="Footer Placeholder 4">
            <a:extLst>
              <a:ext uri="{FF2B5EF4-FFF2-40B4-BE49-F238E27FC236}">
                <a16:creationId xmlns:a16="http://schemas.microsoft.com/office/drawing/2014/main" id="{56B4FA6B-3D6B-114F-A3E1-77BBB3AEA489}"/>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CC520679-CFA3-DA0F-E82D-A802946C9366}"/>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745281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“As we look ahead, it’s important to be clear about what happens next.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a:t>
            </a:r>
            <a:r>
              <a:rPr lang="en-GB" sz="1200" b="1" kern="1200" dirty="0">
                <a:solidFill>
                  <a:schemeClr val="tx1"/>
                </a:solidFill>
                <a:effectLst/>
                <a:latin typeface="Nunito Sans" panose="00000500000000000000" pitchFamily="2" charset="0"/>
                <a:ea typeface="+mn-ea"/>
                <a:cs typeface="+mn-cs"/>
              </a:rPr>
              <a:t> April</a:t>
            </a:r>
            <a:r>
              <a:rPr lang="en-GB" sz="1200" kern="1200" dirty="0">
                <a:solidFill>
                  <a:schemeClr val="tx1"/>
                </a:solidFill>
                <a:effectLst/>
                <a:latin typeface="Nunito Sans" panose="00000500000000000000" pitchFamily="2" charset="0"/>
                <a:ea typeface="+mn-ea"/>
                <a:cs typeface="+mn-cs"/>
              </a:rPr>
              <a:t>, we formally transition from our last </a:t>
            </a:r>
            <a:r>
              <a:rPr lang="en-GB" sz="1200" i="1" kern="1200" dirty="0">
                <a:solidFill>
                  <a:schemeClr val="tx1"/>
                </a:solidFill>
                <a:effectLst/>
                <a:latin typeface="Nunito Sans" panose="00000500000000000000" pitchFamily="2" charset="0"/>
                <a:ea typeface="+mn-ea"/>
                <a:cs typeface="+mn-cs"/>
              </a:rPr>
              <a:t>Skills for Life</a:t>
            </a:r>
            <a:r>
              <a:rPr lang="en-GB" sz="1200" kern="1200" dirty="0">
                <a:solidFill>
                  <a:schemeClr val="tx1"/>
                </a:solidFill>
                <a:effectLst/>
                <a:latin typeface="Nunito Sans" panose="00000500000000000000" pitchFamily="2" charset="0"/>
                <a:ea typeface="+mn-ea"/>
                <a:cs typeface="+mn-cs"/>
              </a:rPr>
              <a:t> strategy to this new Strategy.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But we want to reassure everyone: this is </a:t>
            </a:r>
            <a:r>
              <a:rPr lang="en-GB" sz="1200" b="1" kern="1200" dirty="0">
                <a:solidFill>
                  <a:schemeClr val="tx1"/>
                </a:solidFill>
                <a:effectLst/>
                <a:latin typeface="Nunito Sans" panose="00000500000000000000" pitchFamily="2" charset="0"/>
                <a:ea typeface="+mn-ea"/>
                <a:cs typeface="+mn-cs"/>
              </a:rPr>
              <a:t>not a big bang moment</a:t>
            </a:r>
            <a:r>
              <a:rPr lang="en-GB" sz="1200" kern="1200" dirty="0">
                <a:solidFill>
                  <a:schemeClr val="tx1"/>
                </a:solidFill>
                <a:effectLst/>
                <a:latin typeface="Nunito Sans" panose="00000500000000000000" pitchFamily="2" charset="0"/>
                <a:ea typeface="+mn-ea"/>
                <a:cs typeface="+mn-cs"/>
              </a:rPr>
              <a:t>. There is no expectation that everything changes overnight, or that immediate action is required in April itself.</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We’ve had information from UK Scouts and we’re now sharing more information, more assets, and more practical support — guidance, communications, and resources to help bring the Strategy to life.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For Counties and Districts, the next phase is really about becoming familiar with the Strategy and the Plan, and beginning to think about what it means locally.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That means starting to plan in two horizons:</a:t>
            </a:r>
          </a:p>
          <a:p>
            <a:pPr lvl="0"/>
            <a:r>
              <a:rPr lang="en-GB" sz="1200" kern="1200" dirty="0">
                <a:solidFill>
                  <a:schemeClr val="tx1"/>
                </a:solidFill>
                <a:effectLst/>
                <a:latin typeface="Nunito Sans" panose="00000500000000000000" pitchFamily="2" charset="0"/>
                <a:ea typeface="+mn-ea"/>
                <a:cs typeface="+mn-cs"/>
              </a:rPr>
              <a:t>what progress should look like over the next </a:t>
            </a:r>
            <a:r>
              <a:rPr lang="en-GB" sz="1200" b="1" kern="1200" dirty="0">
                <a:solidFill>
                  <a:schemeClr val="tx1"/>
                </a:solidFill>
                <a:effectLst/>
                <a:latin typeface="Nunito Sans" panose="00000500000000000000" pitchFamily="2" charset="0"/>
                <a:ea typeface="+mn-ea"/>
                <a:cs typeface="+mn-cs"/>
              </a:rPr>
              <a:t>three years</a:t>
            </a:r>
            <a:r>
              <a:rPr lang="en-GB" sz="1200" kern="1200" dirty="0">
                <a:solidFill>
                  <a:schemeClr val="tx1"/>
                </a:solidFill>
                <a:effectLst/>
                <a:latin typeface="Nunito Sans" panose="00000500000000000000" pitchFamily="2" charset="0"/>
                <a:ea typeface="+mn-ea"/>
                <a:cs typeface="+mn-cs"/>
              </a:rPr>
              <a:t>, and</a:t>
            </a:r>
          </a:p>
          <a:p>
            <a:pPr lvl="0"/>
            <a:r>
              <a:rPr lang="en-GB" sz="1200" kern="1200" dirty="0">
                <a:solidFill>
                  <a:schemeClr val="tx1"/>
                </a:solidFill>
                <a:effectLst/>
                <a:latin typeface="Nunito Sans" panose="00000500000000000000" pitchFamily="2" charset="0"/>
                <a:ea typeface="+mn-ea"/>
                <a:cs typeface="+mn-cs"/>
              </a:rPr>
              <a:t>what we are collectively working towards over the full </a:t>
            </a:r>
            <a:r>
              <a:rPr lang="en-GB" sz="1200" b="1" kern="1200" dirty="0">
                <a:solidFill>
                  <a:schemeClr val="tx1"/>
                </a:solidFill>
                <a:effectLst/>
                <a:latin typeface="Nunito Sans" panose="00000500000000000000" pitchFamily="2" charset="0"/>
                <a:ea typeface="+mn-ea"/>
                <a:cs typeface="+mn-cs"/>
              </a:rPr>
              <a:t>nine-year journey</a:t>
            </a:r>
            <a:r>
              <a:rPr lang="en-GB" sz="1200" kern="1200" dirty="0">
                <a:solidFill>
                  <a:schemeClr val="tx1"/>
                </a:solidFill>
                <a:effectLst/>
                <a:latin typeface="Nunito Sans" panose="00000500000000000000" pitchFamily="2" charset="0"/>
                <a:ea typeface="+mn-ea"/>
                <a:cs typeface="+mn-cs"/>
              </a:rPr>
              <a:t>.</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To help with that, next up, we’ll start translating the Strategy into practical thinking and local priorities for our teams.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This is about reducing anxiety and prevents misinterpretation that launch equals immediate delivery pressure. It positions the launch as a transition into a supported phase, reinforcing the shared ownership model, and should build confidence by highlighting practical tools and peer examples rather than top down instruction.</a:t>
            </a:r>
          </a:p>
          <a:p>
            <a:endParaRPr lang="en-GB" sz="1200"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
        <p:nvSpPr>
          <p:cNvPr id="5" name="Footer Placeholder 4">
            <a:extLst>
              <a:ext uri="{FF2B5EF4-FFF2-40B4-BE49-F238E27FC236}">
                <a16:creationId xmlns:a16="http://schemas.microsoft.com/office/drawing/2014/main" id="{F0C8A08A-7060-93D1-5666-FB52AD21E782}"/>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9245DCB-4D66-B471-7514-C9972C6D6696}"/>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353117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“This strategy is about the next step of our journey as direction of travel.</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But success will not come from what we write down today.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It will come from what we choose to do, together, nationally and locally.</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Every improvement made in a group.</a:t>
            </a:r>
          </a:p>
          <a:p>
            <a:r>
              <a:rPr lang="en-GB" sz="1200" kern="1200" dirty="0">
                <a:solidFill>
                  <a:schemeClr val="tx1"/>
                </a:solidFill>
                <a:effectLst/>
                <a:latin typeface="Nunito Sans" panose="00000500000000000000" pitchFamily="2" charset="0"/>
                <a:ea typeface="+mn-ea"/>
                <a:cs typeface="+mn-cs"/>
              </a:rPr>
              <a:t>Every small leap in programme quality.</a:t>
            </a:r>
          </a:p>
          <a:p>
            <a:r>
              <a:rPr lang="en-GB" sz="1200" kern="1200" dirty="0">
                <a:solidFill>
                  <a:schemeClr val="tx1"/>
                </a:solidFill>
                <a:effectLst/>
                <a:latin typeface="Nunito Sans" panose="00000500000000000000" pitchFamily="2" charset="0"/>
                <a:ea typeface="+mn-ea"/>
                <a:cs typeface="+mn-cs"/>
              </a:rPr>
              <a:t>Every decision to support volunteers better.</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That collective effort is what will shape the next nine years.”</a:t>
            </a:r>
          </a:p>
          <a:p>
            <a:r>
              <a:rPr lang="en-GB" sz="1200" kern="1200" dirty="0">
                <a:solidFill>
                  <a:schemeClr val="tx1"/>
                </a:solidFill>
                <a:effectLst/>
                <a:latin typeface="Nunito Sans" panose="00000500000000000000" pitchFamily="2" charset="0"/>
                <a:ea typeface="+mn-ea"/>
                <a:cs typeface="+mn-cs"/>
              </a:rPr>
              <a:t> </a:t>
            </a: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End with a sense of collective ownership and optimism.</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
        <p:nvSpPr>
          <p:cNvPr id="5" name="Footer Placeholder 4">
            <a:extLst>
              <a:ext uri="{FF2B5EF4-FFF2-40B4-BE49-F238E27FC236}">
                <a16:creationId xmlns:a16="http://schemas.microsoft.com/office/drawing/2014/main" id="{6F55E744-3993-3A4E-147E-E4EC5EA225C0}"/>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B5F235B-898D-2EE2-0655-9E4B4606166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930583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sz="1200" dirty="0"/>
          </a:p>
          <a:p>
            <a:r>
              <a:rPr lang="en-GB" sz="1200" b="1" i="1" dirty="0"/>
              <a:t>Guidance</a:t>
            </a:r>
            <a:endParaRPr lang="en-GB" sz="1200" b="0" i="0" dirty="0"/>
          </a:p>
          <a:p>
            <a:r>
              <a:rPr lang="en-GB" sz="1200" b="0" i="1" dirty="0"/>
              <a:t>This part of the session is about breaking down the strategy and first three years into local action. It’ll be different in different places, so use this to focus efforts in a way that works for you, and your audience. Explain to your audience that it’s their turn, and whether they’ve contributed up to now, or this is their first exposure to the strategy, you want to hear their voice and ideas.</a:t>
            </a:r>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
        <p:nvSpPr>
          <p:cNvPr id="5" name="Footer Placeholder 4">
            <a:extLst>
              <a:ext uri="{FF2B5EF4-FFF2-40B4-BE49-F238E27FC236}">
                <a16:creationId xmlns:a16="http://schemas.microsoft.com/office/drawing/2014/main" id="{55F28838-E560-CA35-67C9-70B9C948102E}"/>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6DFCFF19-7587-A508-C2CC-DFF0ED61A40E}"/>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1043086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sz="1200" dirty="0"/>
          </a:p>
          <a:p>
            <a:r>
              <a:rPr lang="en-GB" sz="1200" b="1" i="1" dirty="0"/>
              <a:t>Guidance</a:t>
            </a:r>
          </a:p>
          <a:p>
            <a:r>
              <a:rPr lang="en-GB" sz="1200" b="0" i="1" dirty="0"/>
              <a:t>Focus attention on the relevant level for you/r audience, and how the directly adjacent levels work together. Make sure it’s clear that everything is about making practical decisions, but that the further ‘up’ the hierarchy you go, the focus becomes more on support. Maintain clarity that efforts should never be duplicated at each level, and that every action that every person takes, in the right direction, is working towards our strategy and our vision. </a:t>
            </a:r>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
        <p:nvSpPr>
          <p:cNvPr id="5" name="Footer Placeholder 4">
            <a:extLst>
              <a:ext uri="{FF2B5EF4-FFF2-40B4-BE49-F238E27FC236}">
                <a16:creationId xmlns:a16="http://schemas.microsoft.com/office/drawing/2014/main" id="{BCB02CBD-5EAA-2DAC-1461-1422B53F8885}"/>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DE2EAE0A-28F6-9AFD-1A7F-99260345BF68}"/>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973426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b="1" i="1" dirty="0"/>
              <a:t>Guidance</a:t>
            </a:r>
            <a:endParaRPr lang="en-GB" sz="1200" b="0" i="1" dirty="0"/>
          </a:p>
          <a:p>
            <a:r>
              <a:rPr lang="en-GB" sz="1200" b="0" i="1" dirty="0"/>
              <a:t>Deliver this part of the session in the best way for you and your audience. Feel free to adapt the following plan:</a:t>
            </a:r>
          </a:p>
          <a:p>
            <a:endParaRPr lang="en-GB" sz="1200" b="0" i="1" dirty="0"/>
          </a:p>
          <a:p>
            <a:r>
              <a:rPr lang="en-GB" sz="1200" b="1" kern="1200" dirty="0">
                <a:solidFill>
                  <a:schemeClr val="tx1"/>
                </a:solidFill>
                <a:effectLst/>
                <a:latin typeface="Nunito Sans" panose="00000500000000000000" pitchFamily="2" charset="0"/>
                <a:ea typeface="+mn-ea"/>
                <a:cs typeface="+mn-cs"/>
              </a:rPr>
              <a:t>Purpose</a:t>
            </a:r>
            <a:endParaRPr lang="en-GB" sz="1200" kern="1200" dirty="0">
              <a:solidFill>
                <a:schemeClr val="tx1"/>
              </a:solidFill>
              <a:effectLst/>
              <a:latin typeface="Nunito Sans" panose="00000500000000000000" pitchFamily="2" charset="0"/>
              <a:ea typeface="+mn-ea"/>
              <a:cs typeface="+mn-cs"/>
            </a:endParaRPr>
          </a:p>
          <a:p>
            <a:r>
              <a:rPr lang="en-GB" sz="1200" kern="1200" dirty="0">
                <a:solidFill>
                  <a:schemeClr val="tx1"/>
                </a:solidFill>
                <a:effectLst/>
                <a:latin typeface="Nunito Sans" panose="00000500000000000000" pitchFamily="2" charset="0"/>
                <a:ea typeface="+mn-ea"/>
                <a:cs typeface="+mn-cs"/>
              </a:rPr>
              <a:t>To move participants from understanding to practical application.</a:t>
            </a:r>
          </a:p>
          <a:p>
            <a:endParaRPr lang="en-GB" sz="1200" kern="1200" dirty="0">
              <a:solidFill>
                <a:schemeClr val="tx1"/>
              </a:solidFill>
              <a:effectLst/>
              <a:latin typeface="Nunito Sans" panose="00000500000000000000" pitchFamily="2" charset="0"/>
              <a:ea typeface="+mn-ea"/>
              <a:cs typeface="+mn-cs"/>
            </a:endParaRPr>
          </a:p>
          <a:p>
            <a:r>
              <a:rPr lang="en-GB" sz="1200" b="1" kern="1200" dirty="0">
                <a:solidFill>
                  <a:schemeClr val="tx1"/>
                </a:solidFill>
                <a:effectLst/>
                <a:latin typeface="Nunito Sans" panose="00000500000000000000" pitchFamily="2" charset="0"/>
                <a:ea typeface="+mn-ea"/>
                <a:cs typeface="+mn-cs"/>
              </a:rPr>
              <a:t>Group setup</a:t>
            </a:r>
            <a:endParaRPr lang="en-GB" sz="1200" kern="1200" dirty="0">
              <a:solidFill>
                <a:schemeClr val="tx1"/>
              </a:solidFill>
              <a:effectLst/>
              <a:latin typeface="Nunito Sans" panose="00000500000000000000" pitchFamily="2"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Tables of five to eight participants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Mixed roles where possible</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Each table chooses one level to work from: County, District or Group</a:t>
            </a:r>
          </a:p>
          <a:p>
            <a:pPr lvl="0"/>
            <a:endParaRPr lang="en-GB" sz="1200" kern="1200" dirty="0">
              <a:solidFill>
                <a:schemeClr val="tx1"/>
              </a:solidFill>
              <a:effectLst/>
              <a:latin typeface="Nunito Sans" panose="00000500000000000000" pitchFamily="2" charset="0"/>
              <a:ea typeface="+mn-ea"/>
              <a:cs typeface="+mn-cs"/>
            </a:endParaRPr>
          </a:p>
          <a:p>
            <a:r>
              <a:rPr lang="en-GB" sz="1200" b="1" kern="1200" dirty="0">
                <a:solidFill>
                  <a:schemeClr val="tx1"/>
                </a:solidFill>
                <a:effectLst/>
                <a:latin typeface="Nunito Sans" panose="00000500000000000000" pitchFamily="2" charset="0"/>
                <a:ea typeface="+mn-ea"/>
                <a:cs typeface="+mn-cs"/>
              </a:rPr>
              <a:t>Task</a:t>
            </a:r>
            <a:endParaRPr lang="en-GB" sz="1200" kern="1200" dirty="0">
              <a:solidFill>
                <a:schemeClr val="tx1"/>
              </a:solidFill>
              <a:effectLst/>
              <a:latin typeface="Nunito Sans" panose="00000500000000000000" pitchFamily="2" charset="0"/>
              <a:ea typeface="+mn-ea"/>
              <a:cs typeface="+mn-cs"/>
            </a:endParaRPr>
          </a:p>
          <a:p>
            <a:r>
              <a:rPr lang="en-GB" sz="1200" kern="1200" dirty="0">
                <a:solidFill>
                  <a:schemeClr val="tx1"/>
                </a:solidFill>
                <a:effectLst/>
                <a:latin typeface="Nunito Sans" panose="00000500000000000000" pitchFamily="2" charset="0"/>
                <a:ea typeface="+mn-ea"/>
                <a:cs typeface="+mn-cs"/>
              </a:rPr>
              <a:t>Each table is asked to agree:</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Which one or two outcomes or priorities matter most for their chosen level</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What those would look like in practice locally</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Two realistic actions to prioritise in the next 12–18 months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One thing to stop, simplify or do differently in order to create space</a:t>
            </a:r>
          </a:p>
          <a:p>
            <a:pPr lvl="0"/>
            <a:endParaRPr lang="en-GB" sz="1200" kern="1200" dirty="0">
              <a:solidFill>
                <a:schemeClr val="tx1"/>
              </a:solidFill>
              <a:effectLst/>
              <a:latin typeface="Nunito Sans" panose="00000500000000000000" pitchFamily="2" charset="0"/>
              <a:ea typeface="+mn-ea"/>
              <a:cs typeface="+mn-cs"/>
            </a:endParaRPr>
          </a:p>
          <a:p>
            <a:r>
              <a:rPr lang="en-GB" sz="1200" b="1" kern="1200" dirty="0">
                <a:solidFill>
                  <a:schemeClr val="tx1"/>
                </a:solidFill>
                <a:effectLst/>
                <a:latin typeface="Nunito Sans" panose="00000500000000000000" pitchFamily="2" charset="0"/>
                <a:ea typeface="+mn-ea"/>
                <a:cs typeface="+mn-cs"/>
              </a:rPr>
              <a:t>Prompts for discussion</a:t>
            </a:r>
            <a:endParaRPr lang="en-GB" sz="1200" kern="1200" dirty="0">
              <a:solidFill>
                <a:schemeClr val="tx1"/>
              </a:solidFill>
              <a:effectLst/>
              <a:latin typeface="Nunito Sans" panose="00000500000000000000" pitchFamily="2" charset="0"/>
              <a:ea typeface="+mn-ea"/>
              <a:cs typeface="+mn-cs"/>
            </a:endParaRPr>
          </a:p>
          <a:p>
            <a:pPr marL="0" lvl="0" indent="0">
              <a:buFont typeface="Arial" panose="020B0604020202020204" pitchFamily="34" charset="0"/>
              <a:buNone/>
            </a:pPr>
            <a:r>
              <a:rPr lang="en-GB" sz="1200" kern="1200" dirty="0">
                <a:solidFill>
                  <a:schemeClr val="tx1"/>
                </a:solidFill>
                <a:effectLst/>
                <a:latin typeface="Nunito Sans" panose="00000500000000000000" pitchFamily="2" charset="0"/>
                <a:ea typeface="+mn-ea"/>
                <a:cs typeface="+mn-cs"/>
              </a:rPr>
              <a:t>These are not exhaustive questions that your audience need to answer, but may be useful for you to introduce verbally part way through the discussion, to help keep groups focussed.</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Where can your level add the most value?</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What would success feel like for young people or volunteers locally?</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What is already working that the strategy reinforces?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What support would you need from the level above?</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Which small decisions would make the biggest practical difference?</a:t>
            </a:r>
          </a:p>
          <a:p>
            <a:pPr lvl="0"/>
            <a:endParaRPr lang="en-GB" sz="1200" kern="1200" dirty="0">
              <a:solidFill>
                <a:schemeClr val="tx1"/>
              </a:solidFill>
              <a:effectLst/>
              <a:latin typeface="Nunito Sans" panose="00000500000000000000" pitchFamily="2" charset="0"/>
              <a:ea typeface="+mn-ea"/>
              <a:cs typeface="+mn-cs"/>
            </a:endParaRPr>
          </a:p>
          <a:p>
            <a:r>
              <a:rPr lang="en-GB" sz="1200" b="1" kern="1200" dirty="0">
                <a:solidFill>
                  <a:schemeClr val="tx1"/>
                </a:solidFill>
                <a:effectLst/>
                <a:latin typeface="Nunito Sans" panose="00000500000000000000" pitchFamily="2" charset="0"/>
                <a:ea typeface="+mn-ea"/>
                <a:cs typeface="+mn-cs"/>
              </a:rPr>
              <a:t>Examples to stimulate thinking</a:t>
            </a:r>
            <a:endParaRPr lang="en-GB" sz="1200" kern="1200" dirty="0">
              <a:solidFill>
                <a:schemeClr val="tx1"/>
              </a:solidFill>
              <a:effectLst/>
              <a:latin typeface="Nunito Sans" panose="00000500000000000000" pitchFamily="2" charset="0"/>
              <a:ea typeface="+mn-ea"/>
              <a:cs typeface="+mn-cs"/>
            </a:endParaRPr>
          </a:p>
          <a:p>
            <a:pPr marL="0" lvl="0" indent="0">
              <a:buFont typeface="Arial" panose="020B0604020202020204" pitchFamily="34" charset="0"/>
              <a:buNone/>
            </a:pPr>
            <a:r>
              <a:rPr lang="en-GB" sz="1200" kern="1200" dirty="0">
                <a:solidFill>
                  <a:schemeClr val="tx1"/>
                </a:solidFill>
                <a:effectLst/>
                <a:latin typeface="Nunito Sans" panose="00000500000000000000" pitchFamily="2" charset="0"/>
                <a:ea typeface="+mn-ea"/>
                <a:cs typeface="+mn-cs"/>
              </a:rPr>
              <a:t>These examples are practical examples, that may apply at different levels in our hierarchy. Avoid introducing them too early, to let your audience think outside of the box, but you may wish to pass these out after they’ve had their initial conversations.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more outdoor activity or more nights away</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improving youth voice and youth leadership</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improving volunteer recruitment, induction or recognition</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sharing skills, facilities or resources across Groups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working with local schools or community organisations to widen access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using County events, training or communications to reinforce priorities</a:t>
            </a:r>
          </a:p>
          <a:p>
            <a:pPr marL="17145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These examples are consistent with the local actions material, which emphasises improving programme quality, expanding outdoor opportunities, increasing youth leadership, supporting volunteers and widening access.    </a:t>
            </a:r>
          </a:p>
          <a:p>
            <a:endParaRPr lang="en-GB" sz="1200" b="1" kern="1200" dirty="0">
              <a:solidFill>
                <a:schemeClr val="tx1"/>
              </a:solidFill>
              <a:effectLst/>
              <a:latin typeface="Nunito Sans" panose="00000500000000000000" pitchFamily="2" charset="0"/>
              <a:ea typeface="+mn-ea"/>
              <a:cs typeface="+mn-cs"/>
            </a:endParaRPr>
          </a:p>
          <a:p>
            <a:r>
              <a:rPr lang="en-GB" sz="1200" b="1" kern="1200" dirty="0">
                <a:solidFill>
                  <a:schemeClr val="tx1"/>
                </a:solidFill>
                <a:effectLst/>
                <a:latin typeface="Nunito Sans" panose="00000500000000000000" pitchFamily="2" charset="0"/>
                <a:ea typeface="+mn-ea"/>
                <a:cs typeface="+mn-cs"/>
              </a:rPr>
              <a:t>Notes</a:t>
            </a:r>
            <a:endParaRPr lang="en-GB" sz="1200" kern="1200" dirty="0">
              <a:solidFill>
                <a:schemeClr val="tx1"/>
              </a:solidFill>
              <a:effectLst/>
              <a:latin typeface="Nunito Sans" panose="00000500000000000000" pitchFamily="2" charset="0"/>
              <a:ea typeface="+mn-ea"/>
              <a:cs typeface="+mn-cs"/>
            </a:endParaRPr>
          </a:p>
          <a:p>
            <a:r>
              <a:rPr lang="en-GB" sz="1200" kern="1200" dirty="0">
                <a:solidFill>
                  <a:schemeClr val="tx1"/>
                </a:solidFill>
                <a:effectLst/>
                <a:latin typeface="Nunito Sans" panose="00000500000000000000" pitchFamily="2" charset="0"/>
                <a:ea typeface="+mn-ea"/>
                <a:cs typeface="+mn-cs"/>
              </a:rPr>
              <a:t>If your audience are doing well, or specific groups are making good progress, you may want to encourage participants to choose fewer priorities and make them specific. Remind them that the aim is not to cover the whole strategy, but to identify realistic areas of focus.</a:t>
            </a:r>
          </a:p>
          <a:p>
            <a:endParaRPr lang="en-GB" sz="1200" b="1"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
        <p:nvSpPr>
          <p:cNvPr id="5" name="Footer Placeholder 4">
            <a:extLst>
              <a:ext uri="{FF2B5EF4-FFF2-40B4-BE49-F238E27FC236}">
                <a16:creationId xmlns:a16="http://schemas.microsoft.com/office/drawing/2014/main" id="{CEA19BD6-C8C4-EB28-4801-23EAC928FC03}"/>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AFA4489F-E43B-18C0-6277-045B5DF2E3A5}"/>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868622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FD27-866A-6318-84EB-F22BC3166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0665A-9A8A-1B4E-FDB0-E77EED4DF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6B773-F878-CD0D-0383-048B59B7D05D}"/>
              </a:ext>
            </a:extLst>
          </p:cNvPr>
          <p:cNvSpPr>
            <a:spLocks noGrp="1"/>
          </p:cNvSpPr>
          <p:nvPr>
            <p:ph type="body" idx="1"/>
          </p:nvPr>
        </p:nvSpPr>
        <p:spPr/>
        <p:txBody>
          <a:bodyPr/>
          <a:lstStyle/>
          <a:p>
            <a:endParaRPr lang="en-GB" sz="1200" dirty="0"/>
          </a:p>
          <a:p>
            <a:endParaRPr lang="en-GB" sz="1200" dirty="0"/>
          </a:p>
          <a:p>
            <a:r>
              <a:rPr lang="en-GB" sz="1200" b="1" i="1" dirty="0"/>
              <a:t>Guidance</a:t>
            </a:r>
          </a:p>
          <a:p>
            <a:r>
              <a:rPr lang="en-GB" sz="1200" b="0" i="1" dirty="0"/>
              <a:t>We recommend inviting groups to review each others’ work – that way, they’ll identify patterns, build confidence in the small steps that could be taken, strengthen each others’ ideas, and recognise that alignment doesn’t mean uniformity – two different Districts may implement the plan differently, but end up working towards the same outcome. </a:t>
            </a:r>
          </a:p>
          <a:p>
            <a:endParaRPr lang="en-GB" sz="1200" b="0" i="1" dirty="0"/>
          </a:p>
          <a:p>
            <a:r>
              <a:rPr lang="en-GB" sz="1200" b="0" i="1" dirty="0"/>
              <a:t>Invite members to stand up and circulate around the room – ask them to leave their sheet of paper with their answers on it visible for other groups. </a:t>
            </a:r>
          </a:p>
          <a:p>
            <a:endParaRPr lang="en-GB" sz="1200" b="0" i="1" dirty="0"/>
          </a:p>
          <a:p>
            <a:r>
              <a:rPr lang="en-GB" sz="1200" b="0" i="1" dirty="0"/>
              <a:t>During the time, help groups identify emerging patterns, spark conversations, and encourage people to think about what they do next. </a:t>
            </a:r>
          </a:p>
        </p:txBody>
      </p:sp>
      <p:sp>
        <p:nvSpPr>
          <p:cNvPr id="4" name="Slide Number Placeholder 3">
            <a:extLst>
              <a:ext uri="{FF2B5EF4-FFF2-40B4-BE49-F238E27FC236}">
                <a16:creationId xmlns:a16="http://schemas.microsoft.com/office/drawing/2014/main" id="{F205E15D-9968-2ECC-C693-CD3AD903F46B}"/>
              </a:ext>
            </a:extLst>
          </p:cNvPr>
          <p:cNvSpPr>
            <a:spLocks noGrp="1"/>
          </p:cNvSpPr>
          <p:nvPr>
            <p:ph type="sldNum" sz="quarter" idx="5"/>
          </p:nvPr>
        </p:nvSpPr>
        <p:spPr/>
        <p:txBody>
          <a:bodyPr/>
          <a:lstStyle/>
          <a:p>
            <a:fld id="{DC81CCE8-8669-844C-8A1E-83EDDE9464AC}" type="slidenum">
              <a:rPr lang="en-GB" smtClean="0"/>
              <a:pPr/>
              <a:t>38</a:t>
            </a:fld>
            <a:endParaRPr lang="en-GB"/>
          </a:p>
        </p:txBody>
      </p:sp>
      <p:sp>
        <p:nvSpPr>
          <p:cNvPr id="5" name="Footer Placeholder 4">
            <a:extLst>
              <a:ext uri="{FF2B5EF4-FFF2-40B4-BE49-F238E27FC236}">
                <a16:creationId xmlns:a16="http://schemas.microsoft.com/office/drawing/2014/main" id="{65FC70BA-D278-28B5-6920-793686F2EB00}"/>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4F3DD7BB-7C21-B29F-13A7-63B8C7D2203A}"/>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792231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Nunito Sans" panose="00000500000000000000" pitchFamily="2" charset="0"/>
                <a:ea typeface="+mn-ea"/>
                <a:cs typeface="+mn-cs"/>
              </a:rPr>
              <a:t>“Place to Belong will not be judged by how well people can describe the strategy document. It will be judged by whether, in more places, more young people find friendship, adventure, trusted adults, opportunities to lead and a stronger sense that they belong. That will happen through hundreds of local decisions across Groups, Districts and Counties: choosing to get outdoors, choosing to support volunteers well, choosing to listen to young people, and choosing to focus effort where it makes the biggest difference. That is how the strategy becomes real.”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Nunito Sans" panose="00000500000000000000"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1" u="none" kern="1200" dirty="0">
                <a:solidFill>
                  <a:schemeClr val="tx1"/>
                </a:solidFill>
                <a:effectLst/>
                <a:latin typeface="Nunito Sans" panose="00000500000000000000" pitchFamily="2" charset="0"/>
                <a:ea typeface="+mn-ea"/>
                <a:cs typeface="+mn-cs"/>
              </a:rPr>
              <a:t>Guidance</a:t>
            </a:r>
            <a:endParaRPr lang="en-GB" sz="1200" b="0" i="1" u="none" kern="1200" dirty="0">
              <a:solidFill>
                <a:schemeClr val="tx1"/>
              </a:solidFill>
              <a:effectLst/>
              <a:latin typeface="Nunito Sans" panose="00000500000000000000"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1" u="none" kern="1200" dirty="0">
                <a:solidFill>
                  <a:schemeClr val="tx1"/>
                </a:solidFill>
                <a:effectLst/>
                <a:latin typeface="Nunito Sans" panose="00000500000000000000" pitchFamily="2" charset="0"/>
                <a:ea typeface="+mn-ea"/>
                <a:cs typeface="+mn-cs"/>
              </a:rPr>
              <a:t>At this point, you could ask people to write down the one thing that they’re going to take away as a small change/action/improvement, on a postcard, so they have a tangible outcome from the session. Couple that, with signposting to resources, and the message of the strategy will be taken away to more local meetings and conversations. </a:t>
            </a:r>
            <a:endParaRPr lang="en-GB" sz="1200" b="1" i="1" u="none" kern="1200" dirty="0">
              <a:solidFill>
                <a:schemeClr val="tx1"/>
              </a:solidFill>
              <a:effectLst/>
              <a:latin typeface="Nunito Sans" panose="00000500000000000000" pitchFamily="2" charset="0"/>
              <a:ea typeface="+mn-ea"/>
              <a:cs typeface="+mn-cs"/>
            </a:endParaRP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
        <p:nvSpPr>
          <p:cNvPr id="5" name="Footer Placeholder 4">
            <a:extLst>
              <a:ext uri="{FF2B5EF4-FFF2-40B4-BE49-F238E27FC236}">
                <a16:creationId xmlns:a16="http://schemas.microsoft.com/office/drawing/2014/main" id="{4E7CCE97-C81D-A8E6-CC7D-B149413DEAE7}"/>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65024A7F-CE22-AC72-696E-EB8A4D72FF8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65455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dirty="0"/>
              <a:t>“You’ll see on the slide that over 28,000 people fed into the consultation that built our new strategy, including thousands of young people and volunteers, as well as parents and people external to Scouts.”</a:t>
            </a:r>
          </a:p>
          <a:p>
            <a:pPr marL="171450" indent="-171450">
              <a:buFont typeface="Arial" panose="020B0604020202020204" pitchFamily="34" charset="0"/>
              <a:buChar char="•"/>
            </a:pPr>
            <a:endParaRPr lang="en-GB" sz="1200" dirty="0"/>
          </a:p>
          <a:p>
            <a:pPr marL="0" indent="0">
              <a:buFont typeface="Arial" panose="020B0604020202020204" pitchFamily="34" charset="0"/>
              <a:buNone/>
            </a:pPr>
            <a:r>
              <a:rPr lang="en-GB" sz="1200" b="1" i="1" dirty="0"/>
              <a:t>Guidance</a:t>
            </a:r>
            <a:endParaRPr lang="en-GB" sz="1200" b="0" i="1" dirty="0"/>
          </a:p>
          <a:p>
            <a:pPr marL="0" indent="0">
              <a:buFont typeface="Arial" panose="020B0604020202020204" pitchFamily="34" charset="0"/>
              <a:buNone/>
            </a:pPr>
            <a:r>
              <a:rPr lang="en-GB" sz="1200" b="0" i="1" dirty="0"/>
              <a:t>Use this information to show the scale of how many people fed into the strategy. You may want to talk about your experience of any of the consultation methods that you engaged in (or use someone else in your team to do that) or even ask your audience to raise their hand if they took part in anything that’s on the slide. </a:t>
            </a:r>
          </a:p>
        </p:txBody>
      </p:sp>
      <p:sp>
        <p:nvSpPr>
          <p:cNvPr id="4" name="Slide Number Placeholder 3"/>
          <p:cNvSpPr>
            <a:spLocks noGrp="1"/>
          </p:cNvSpPr>
          <p:nvPr>
            <p:ph type="sldNum" sz="quarter" idx="5"/>
          </p:nvPr>
        </p:nvSpPr>
        <p:spPr/>
        <p:txBody>
          <a:bodyPr/>
          <a:lstStyle/>
          <a:p>
            <a:fld id="{EBF79BA7-366C-4286-B285-E66EB289E9D0}" type="slidenum">
              <a:rPr lang="en-GB" smtClean="0"/>
              <a:t>4</a:t>
            </a:fld>
            <a:endParaRPr lang="en-GB"/>
          </a:p>
        </p:txBody>
      </p:sp>
      <p:sp>
        <p:nvSpPr>
          <p:cNvPr id="5" name="Footer Placeholder 4">
            <a:extLst>
              <a:ext uri="{FF2B5EF4-FFF2-40B4-BE49-F238E27FC236}">
                <a16:creationId xmlns:a16="http://schemas.microsoft.com/office/drawing/2014/main" id="{B3711312-AC73-3E6A-7005-CBECB2D4F195}"/>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434539A9-86CF-F15A-3727-4FD112BE7813}"/>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39985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“There were four UK Youth Forum events held across the UK, with over 500 young people aged 10-24 attending. As we saw on the last slide, over 1,000 young people also took part in self-led activities as well as other surveys and focus groups.”</a:t>
            </a:r>
          </a:p>
          <a:p>
            <a:endParaRPr lang="en-GB" sz="1200" dirty="0"/>
          </a:p>
          <a:p>
            <a:r>
              <a:rPr lang="en-GB" sz="1200" b="1" i="1" u="none" dirty="0"/>
              <a:t>Guidance</a:t>
            </a:r>
          </a:p>
          <a:p>
            <a:r>
              <a:rPr lang="en-GB" sz="1200" b="0" i="1" u="none" dirty="0"/>
              <a:t>Detail continues on the next slide, so speak across the two</a:t>
            </a: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
        <p:nvSpPr>
          <p:cNvPr id="5" name="Footer Placeholder 4">
            <a:extLst>
              <a:ext uri="{FF2B5EF4-FFF2-40B4-BE49-F238E27FC236}">
                <a16:creationId xmlns:a16="http://schemas.microsoft.com/office/drawing/2014/main" id="{5A94ACC6-28C5-2240-34AE-4418BFD12B44}"/>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C08E7C1-D938-34C6-906A-01E3A2D9861E}"/>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15552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“You’ll see on the slide that across all of this research, the priorities of young people included safety, outdoor activities, life skills, youth leadership, mental wellbeing, community impact, and attracting more members – they can see the benefits of Scouts, want to double down on what’s already good, and get more people experiencing what they do. This is a really interesting lens on what Scouts has to offer and has massively helped to develop this strategy, shaping the next nine-years at Scouts.”</a:t>
            </a:r>
          </a:p>
          <a:p>
            <a:endParaRPr lang="en-GB" sz="1200" dirty="0"/>
          </a:p>
          <a:p>
            <a:r>
              <a:rPr lang="en-GB" sz="1200" b="1" i="1" u="none" dirty="0"/>
              <a:t>Guidance</a:t>
            </a:r>
          </a:p>
          <a:p>
            <a:r>
              <a:rPr lang="en-GB" sz="1200" b="0" i="1" u="none" dirty="0"/>
              <a:t>Place to Belong is a strategy shaped by young people, for young people. These two slides should be used to impress upon your audience that we’re all here for young people, and that by listening to them, we can be successful.</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
        <p:nvSpPr>
          <p:cNvPr id="5" name="Footer Placeholder 4">
            <a:extLst>
              <a:ext uri="{FF2B5EF4-FFF2-40B4-BE49-F238E27FC236}">
                <a16:creationId xmlns:a16="http://schemas.microsoft.com/office/drawing/2014/main" id="{0FFB1B60-BD4F-D4FE-45DC-F373972CD564}"/>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7DB6D557-D912-98E9-52E7-602F73289AA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89174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“Across all the listening and analysis, clear and consistent themes emerged.</a:t>
            </a:r>
          </a:p>
          <a:p>
            <a:r>
              <a:rPr lang="en-GB" sz="1200" kern="1200" dirty="0">
                <a:solidFill>
                  <a:schemeClr val="tx1"/>
                </a:solidFill>
                <a:effectLst/>
                <a:latin typeface="Nunito Sans" panose="00000500000000000000" pitchFamily="2" charset="0"/>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Programme quality is strong in many places, but it is not yet consistent across the whole Movement.</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Volunteers are deeply committed, but many are also stretched, balancing Scouts alongside the pressures of everyday life.</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Administrative processes can sometimes take too much time or focus away from delivering great experiences.</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Support is there, but it can feel complex, fragmented, or harder to navigate than it should.</a:t>
            </a:r>
          </a:p>
          <a:p>
            <a:pPr marL="171450" lvl="0" indent="-171450">
              <a:buFont typeface="Arial" panose="020B0604020202020204" pitchFamily="34" charset="0"/>
              <a:buChar char="•"/>
            </a:pPr>
            <a:r>
              <a:rPr lang="en-GB" sz="1200" kern="1200" dirty="0">
                <a:solidFill>
                  <a:schemeClr val="tx1"/>
                </a:solidFill>
                <a:effectLst/>
                <a:latin typeface="Nunito Sans" panose="00000500000000000000" pitchFamily="2" charset="0"/>
                <a:ea typeface="+mn-ea"/>
                <a:cs typeface="+mn-cs"/>
              </a:rPr>
              <a:t>And young people told us clearly that they want Scouts to feel relevant to their lives today, and that they want a greater sense of ownership over their experience.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None of this is about criticism. It is about being honest on where we are now, so we can be clear about where we need to go next.”</a:t>
            </a:r>
          </a:p>
          <a:p>
            <a:endParaRPr lang="en-GB" sz="1200" dirty="0"/>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Normalise the findings, avoid defensiveness. Adopt a constructive, non-accusatory tone. You may wish to use some of your own examples, or tailor the bullet points for your audience, while remaining clear that these are challenges being heard loud and clear across the Movement.</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
        <p:nvSpPr>
          <p:cNvPr id="5" name="Footer Placeholder 4">
            <a:extLst>
              <a:ext uri="{FF2B5EF4-FFF2-40B4-BE49-F238E27FC236}">
                <a16:creationId xmlns:a16="http://schemas.microsoft.com/office/drawing/2014/main" id="{748DE317-E10D-0A39-C952-F145F7C0AE68}"/>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1ECAE5CB-87F4-5241-7430-C7A5BDCDF583}"/>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87089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Nunito Sans" panose="00000500000000000000" pitchFamily="2" charset="0"/>
                <a:ea typeface="+mn-ea"/>
                <a:cs typeface="+mn-cs"/>
              </a:rPr>
              <a:t>“What became clear from all the engagement and analysis is this:</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If we get three things right, a great deal else becomes possible.</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If we deliver a more consistently high-quality programme, make volunteering more sustainable and fulfilling, and simplify the support around both, we create the conditions for Scouts to thrive. </a:t>
            </a:r>
          </a:p>
          <a:p>
            <a:endParaRPr lang="en-GB" sz="1200" kern="1200" dirty="0">
              <a:solidFill>
                <a:schemeClr val="tx1"/>
              </a:solidFill>
              <a:effectLst/>
              <a:latin typeface="Nunito Sans" panose="00000500000000000000" pitchFamily="2" charset="0"/>
              <a:ea typeface="+mn-ea"/>
              <a:cs typeface="+mn-cs"/>
            </a:endParaRPr>
          </a:p>
          <a:p>
            <a:r>
              <a:rPr lang="en-GB" sz="1200" kern="1200" dirty="0">
                <a:solidFill>
                  <a:schemeClr val="tx1"/>
                </a:solidFill>
                <a:effectLst/>
                <a:latin typeface="Nunito Sans" panose="00000500000000000000" pitchFamily="2" charset="0"/>
                <a:ea typeface="+mn-ea"/>
                <a:cs typeface="+mn-cs"/>
              </a:rPr>
              <a:t>These three priorities are closely connected. Great programme relies on volunteers who feel able to give their best. Volunteering is more sustainable when the systems and support around it are clearer and less burdensome. And better support helps strengthen both.</a:t>
            </a:r>
          </a:p>
          <a:p>
            <a:r>
              <a:rPr lang="en-GB" sz="1200" kern="1200" dirty="0">
                <a:solidFill>
                  <a:schemeClr val="tx1"/>
                </a:solidFill>
                <a:effectLst/>
                <a:latin typeface="Nunito Sans" panose="00000500000000000000" pitchFamily="2" charset="0"/>
                <a:ea typeface="+mn-ea"/>
                <a:cs typeface="+mn-cs"/>
              </a:rPr>
              <a:t> </a:t>
            </a:r>
          </a:p>
          <a:p>
            <a:r>
              <a:rPr lang="en-GB" sz="1200" kern="1200" dirty="0">
                <a:solidFill>
                  <a:schemeClr val="tx1"/>
                </a:solidFill>
                <a:effectLst/>
                <a:latin typeface="Nunito Sans" panose="00000500000000000000" pitchFamily="2" charset="0"/>
                <a:ea typeface="+mn-ea"/>
                <a:cs typeface="+mn-cs"/>
              </a:rPr>
              <a:t>In the first three years of this strategy, especially, improving support will be a key priority, because it helps unlock progress elsewhere. Better programme and better volunteering are shaped by the environment around them, and we need to make that environment simpler, clearer and more enabling.”</a:t>
            </a:r>
          </a:p>
          <a:p>
            <a:r>
              <a:rPr lang="en-GB" sz="1200" kern="1200" dirty="0">
                <a:solidFill>
                  <a:schemeClr val="tx1"/>
                </a:solidFill>
                <a:effectLst/>
                <a:latin typeface="Nunito Sans" panose="00000500000000000000" pitchFamily="2" charset="0"/>
                <a:ea typeface="+mn-ea"/>
                <a:cs typeface="+mn-cs"/>
              </a:rPr>
              <a:t> </a:t>
            </a:r>
          </a:p>
          <a:p>
            <a:endParaRPr lang="en-GB" sz="1200" kern="1200" dirty="0">
              <a:solidFill>
                <a:schemeClr val="tx1"/>
              </a:solidFill>
              <a:effectLst/>
              <a:latin typeface="Nunito Sans" panose="00000500000000000000" pitchFamily="2" charset="0"/>
              <a:ea typeface="+mn-ea"/>
              <a:cs typeface="+mn-cs"/>
            </a:endParaRPr>
          </a:p>
          <a:p>
            <a:r>
              <a:rPr lang="en-GB" sz="1200" b="1" i="1" kern="1200" dirty="0">
                <a:solidFill>
                  <a:schemeClr val="tx1"/>
                </a:solidFill>
                <a:effectLst/>
                <a:latin typeface="Nunito Sans" panose="00000500000000000000" pitchFamily="2" charset="0"/>
                <a:ea typeface="+mn-ea"/>
                <a:cs typeface="+mn-cs"/>
              </a:rPr>
              <a:t>Guidance</a:t>
            </a:r>
            <a:endParaRPr lang="en-GB" sz="1200" i="1" kern="1200" dirty="0">
              <a:solidFill>
                <a:schemeClr val="tx1"/>
              </a:solidFill>
              <a:effectLst/>
              <a:latin typeface="Nunito Sans" panose="00000500000000000000" pitchFamily="2" charset="0"/>
              <a:ea typeface="+mn-ea"/>
              <a:cs typeface="+mn-cs"/>
            </a:endParaRPr>
          </a:p>
          <a:p>
            <a:r>
              <a:rPr lang="en-GB" sz="1200" i="1" kern="1200" dirty="0">
                <a:solidFill>
                  <a:schemeClr val="tx1"/>
                </a:solidFill>
                <a:effectLst/>
                <a:latin typeface="Nunito Sans" panose="00000500000000000000" pitchFamily="2" charset="0"/>
                <a:ea typeface="+mn-ea"/>
                <a:cs typeface="+mn-cs"/>
              </a:rPr>
              <a:t>Distil complexity into simplicity. Place to belong is about focus. This part of the presentation is the anchor for the rest of what we will be sharing. If this is clear, the Strategy (and Three Year Plan) should feel focused rather than sprawling.</a:t>
            </a:r>
          </a:p>
          <a:p>
            <a:endParaRPr lang="en-GB" sz="1200"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
        <p:nvSpPr>
          <p:cNvPr id="5" name="Footer Placeholder 4">
            <a:extLst>
              <a:ext uri="{FF2B5EF4-FFF2-40B4-BE49-F238E27FC236}">
                <a16:creationId xmlns:a16="http://schemas.microsoft.com/office/drawing/2014/main" id="{01E7BA55-A944-7402-8CF5-60BB607935B2}"/>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2CBDEF87-4297-7E0E-DC99-EB187ACB5AFF}"/>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313221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world is a challenging place to exist in, not least as an adult, but especially for young people. On this slide, you’ll see a number of statistics that highlight this. How have we got to a point as a society that almost or over half of all young people are lonely, or worried about their wellbeing, or what’s next? Scouts has been relevant since it started, and the needs of young people show that we’re still relevant, an important part of society, and why people should pay attention to the work we do. This strategy is built on these foundations.”</a:t>
            </a:r>
          </a:p>
          <a:p>
            <a:endParaRPr lang="en-GB" sz="1200" dirty="0"/>
          </a:p>
          <a:p>
            <a:r>
              <a:rPr lang="en-GB" sz="1200" b="1" i="1" dirty="0"/>
              <a:t>Guidance</a:t>
            </a:r>
            <a:endParaRPr lang="en-GB" sz="1200" b="0" i="1" dirty="0"/>
          </a:p>
          <a:p>
            <a:r>
              <a:rPr lang="en-GB" sz="1200" b="0" i="1" dirty="0"/>
              <a:t>The content on this slide impresses on your audience the need for Scouts to do something, to set a new strategy. Depending on how much time you have, you may want to read more of the statistics and quotes out, allow your audience time to read the slide and let the facts sink in, or add in additional quotes and research, such as from the wider reports used for this research. </a:t>
            </a:r>
            <a:endParaRPr lang="en-GB" sz="1200" b="1" i="1"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
        <p:nvSpPr>
          <p:cNvPr id="5" name="Footer Placeholder 4">
            <a:extLst>
              <a:ext uri="{FF2B5EF4-FFF2-40B4-BE49-F238E27FC236}">
                <a16:creationId xmlns:a16="http://schemas.microsoft.com/office/drawing/2014/main" id="{F3A84F1D-B758-1263-4256-F0949E86EBFB}"/>
              </a:ext>
            </a:extLst>
          </p:cNvPr>
          <p:cNvSpPr>
            <a:spLocks noGrp="1"/>
          </p:cNvSpPr>
          <p:nvPr>
            <p:ph type="ftr" sz="quarter" idx="4"/>
          </p:nvPr>
        </p:nvSpPr>
        <p:spPr/>
        <p:txBody>
          <a:bodyPr/>
          <a:lstStyle/>
          <a:p>
            <a:r>
              <a:rPr lang="en-GB"/>
              <a:t>Scouts - v1 - 31 March 2026</a:t>
            </a:r>
          </a:p>
        </p:txBody>
      </p:sp>
      <p:sp>
        <p:nvSpPr>
          <p:cNvPr id="6" name="Header Placeholder 5">
            <a:extLst>
              <a:ext uri="{FF2B5EF4-FFF2-40B4-BE49-F238E27FC236}">
                <a16:creationId xmlns:a16="http://schemas.microsoft.com/office/drawing/2014/main" id="{65CC3F34-3176-5DB3-71BB-6E55327E6013}"/>
              </a:ext>
            </a:extLst>
          </p:cNvPr>
          <p:cNvSpPr>
            <a:spLocks noGrp="1"/>
          </p:cNvSpPr>
          <p:nvPr>
            <p:ph type="hdr" sz="quarter"/>
          </p:nvPr>
        </p:nvSpPr>
        <p:spPr/>
        <p:txBody>
          <a:bodyPr/>
          <a:lstStyle/>
          <a:p>
            <a:r>
              <a:rPr lang="en-GB"/>
              <a:t>Place to Belong: Our Strategy to 2035 - Speaker Notes</a:t>
            </a:r>
          </a:p>
        </p:txBody>
      </p:sp>
    </p:spTree>
    <p:extLst>
      <p:ext uri="{BB962C8B-B14F-4D97-AF65-F5344CB8AC3E}">
        <p14:creationId xmlns:p14="http://schemas.microsoft.com/office/powerpoint/2010/main" val="2137204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scouts.org.uk/strategy"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1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15.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A8670-0D62-B4E0-CD4E-90F5678E98CD}"/>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6E54F0D5-6B7E-B218-3A03-3BE4EFACF8DE}"/>
              </a:ext>
            </a:extLst>
          </p:cNvPr>
          <p:cNvSpPr>
            <a:spLocks noGrp="1"/>
          </p:cNvSpPr>
          <p:nvPr>
            <p:ph type="subTitle" idx="4"/>
          </p:nvPr>
        </p:nvSpPr>
        <p:spPr/>
        <p:txBody>
          <a:bodyPr/>
          <a:lstStyle/>
          <a:p>
            <a:endParaRPr lang="en-GB"/>
          </a:p>
        </p:txBody>
      </p:sp>
      <p:sp>
        <p:nvSpPr>
          <p:cNvPr id="6" name="Text Placeholder 5">
            <a:extLst>
              <a:ext uri="{FF2B5EF4-FFF2-40B4-BE49-F238E27FC236}">
                <a16:creationId xmlns:a16="http://schemas.microsoft.com/office/drawing/2014/main" id="{D3163F6C-C543-77E6-808C-10CB95625D2A}"/>
              </a:ext>
            </a:extLst>
          </p:cNvPr>
          <p:cNvSpPr>
            <a:spLocks noGrp="1"/>
          </p:cNvSpPr>
          <p:nvPr>
            <p:ph type="body" sz="quarter" idx="14"/>
          </p:nvPr>
        </p:nvSpPr>
        <p:spPr>
          <a:xfrm>
            <a:off x="560452" y="2049123"/>
            <a:ext cx="10353353" cy="4316566"/>
          </a:xfrm>
        </p:spPr>
        <p:txBody>
          <a:bodyPr anchor="t"/>
          <a:lstStyle/>
          <a:p>
            <a:pPr>
              <a:lnSpc>
                <a:spcPct val="100000"/>
              </a:lnSpc>
            </a:pPr>
            <a:r>
              <a:rPr lang="en-GB" dirty="0"/>
              <a:t>This deck comes in two parts</a:t>
            </a:r>
          </a:p>
          <a:p>
            <a:pPr marL="467995" indent="-457200">
              <a:lnSpc>
                <a:spcPct val="100000"/>
              </a:lnSpc>
              <a:buFont typeface="Arial" panose="020B0604020202020204" pitchFamily="34" charset="0"/>
              <a:buChar char="•"/>
            </a:pPr>
            <a:r>
              <a:rPr lang="en-GB" dirty="0">
                <a:latin typeface="Nunito Sans"/>
              </a:rPr>
              <a:t>1 – a presentation for use in local meetings / events.</a:t>
            </a:r>
          </a:p>
          <a:p>
            <a:pPr marL="468000" indent="-457200">
              <a:lnSpc>
                <a:spcPct val="100000"/>
              </a:lnSpc>
              <a:buFont typeface="Arial" panose="020B0604020202020204" pitchFamily="34" charset="0"/>
              <a:buChar char="•"/>
            </a:pPr>
            <a:r>
              <a:rPr lang="en-GB" dirty="0"/>
              <a:t>2 – activities to help local teams familiarise themselves with the strategy.</a:t>
            </a:r>
          </a:p>
          <a:p>
            <a:pPr>
              <a:lnSpc>
                <a:spcPct val="100000"/>
              </a:lnSpc>
            </a:pPr>
            <a:endParaRPr lang="en-GB" dirty="0"/>
          </a:p>
          <a:p>
            <a:pPr marL="10795">
              <a:lnSpc>
                <a:spcPct val="100000"/>
              </a:lnSpc>
            </a:pPr>
            <a:r>
              <a:rPr lang="en-GB" dirty="0">
                <a:latin typeface="Nunito Sans"/>
              </a:rPr>
              <a:t>To prepare for your session, review the deck, including the speaker notes and guidance. Feel free to include as much of the content as you like, and if you need a shorter session, you can hide / remove slides. We also recommend reading the full </a:t>
            </a:r>
            <a:r>
              <a:rPr lang="en-GB" dirty="0">
                <a:latin typeface="Nunito Sans"/>
                <a:hlinkClick r:id="rId3"/>
              </a:rPr>
              <a:t>strategy document</a:t>
            </a:r>
            <a:r>
              <a:rPr lang="en-GB" dirty="0">
                <a:latin typeface="Nunito Sans"/>
              </a:rPr>
              <a:t>, for context.</a:t>
            </a:r>
          </a:p>
          <a:p>
            <a:pPr>
              <a:lnSpc>
                <a:spcPct val="100000"/>
              </a:lnSpc>
            </a:pPr>
            <a:endParaRPr lang="en-GB" dirty="0"/>
          </a:p>
          <a:p>
            <a:pPr>
              <a:lnSpc>
                <a:spcPct val="100000"/>
              </a:lnSpc>
            </a:pPr>
            <a:r>
              <a:rPr lang="en-GB" dirty="0"/>
              <a:t>In entirety, the presentation will take 40-60 minutes, plus the activities.</a:t>
            </a:r>
          </a:p>
        </p:txBody>
      </p:sp>
      <p:sp>
        <p:nvSpPr>
          <p:cNvPr id="7" name="Text Placeholder 5">
            <a:extLst>
              <a:ext uri="{FF2B5EF4-FFF2-40B4-BE49-F238E27FC236}">
                <a16:creationId xmlns:a16="http://schemas.microsoft.com/office/drawing/2014/main" id="{85DEB669-480A-CC3C-C387-25083FA11F15}"/>
              </a:ext>
            </a:extLst>
          </p:cNvPr>
          <p:cNvSpPr txBox="1">
            <a:spLocks/>
          </p:cNvSpPr>
          <p:nvPr/>
        </p:nvSpPr>
        <p:spPr>
          <a:xfrm>
            <a:off x="560453" y="1479263"/>
            <a:ext cx="7944437" cy="704039"/>
          </a:xfrm>
          <a:prstGeom prst="rect">
            <a:avLst/>
          </a:prstGeom>
        </p:spPr>
        <p:txBody>
          <a:bodyPr vert="horz" lIns="0" tIns="0" rIns="0" bIns="0" rtlCol="0" anchor="ctr" anchorCtr="0">
            <a:spAutoFit/>
          </a:bodyPr>
          <a:lstStyle>
            <a:lvl1pPr marL="10800" indent="0" eaLnBrk="1" hangingPunct="1">
              <a:lnSpc>
                <a:spcPts val="2700"/>
              </a:lnSpc>
              <a:buClr>
                <a:schemeClr val="tx2"/>
              </a:buClr>
              <a:buSzPct val="125000"/>
              <a:buFont typeface="Arial" panose="020B0604020202020204" pitchFamily="34" charset="0"/>
              <a:buNone/>
              <a:tabLst/>
              <a:defRPr sz="2550" b="0" i="0">
                <a:latin typeface="Nunito Sans" charset="0"/>
                <a:ea typeface="Nunito Sans" charset="0"/>
                <a:cs typeface="Nunito Sans" charset="0"/>
              </a:defRPr>
            </a:lvl1pPr>
            <a:lvl2pPr marL="15875" indent="0" eaLnBrk="1" hangingPunct="1">
              <a:lnSpc>
                <a:spcPts val="5100"/>
              </a:lnSpc>
              <a:buClr>
                <a:schemeClr val="tx2"/>
              </a:buClr>
              <a:buSzPct val="125000"/>
              <a:buFont typeface="Arial" panose="020B0604020202020204" pitchFamily="34" charset="0"/>
              <a:buNone/>
              <a:tabLst/>
              <a:defRPr sz="4800" b="0" i="0">
                <a:latin typeface="Nunito Sans Black" pitchFamily="2" charset="77"/>
                <a:ea typeface="+mn-ea"/>
                <a:cs typeface="+mn-cs"/>
              </a:defRPr>
            </a:lvl2pPr>
            <a:lvl3pPr marL="10800" indent="0" eaLnBrk="1" hangingPunct="1">
              <a:lnSpc>
                <a:spcPts val="2700"/>
              </a:lnSpc>
              <a:buClr>
                <a:schemeClr val="tx1"/>
              </a:buClr>
              <a:buSzPct val="125000"/>
              <a:buFont typeface="Arial" panose="020B0604020202020204" pitchFamily="34" charset="0"/>
              <a:buNone/>
              <a:tabLst/>
              <a:defRPr sz="2550">
                <a:solidFill>
                  <a:schemeClr val="tx2"/>
                </a:solidFill>
                <a:latin typeface="+mn-lt"/>
                <a:ea typeface="+mn-ea"/>
                <a:cs typeface="+mn-cs"/>
              </a:defRPr>
            </a:lvl3pPr>
            <a:lvl4pPr marL="18000" indent="0" eaLnBrk="1" hangingPunct="1">
              <a:lnSpc>
                <a:spcPts val="5100"/>
              </a:lnSpc>
              <a:buClr>
                <a:schemeClr val="tx1"/>
              </a:buClr>
              <a:buSzPct val="125000"/>
              <a:buFont typeface="Arial" panose="020B0604020202020204" pitchFamily="34" charset="0"/>
              <a:buNone/>
              <a:tabLst/>
              <a:defRPr sz="4800" b="0" i="0">
                <a:solidFill>
                  <a:schemeClr val="tx2"/>
                </a:solidFill>
                <a:latin typeface="Nunito Sans Black" pitchFamily="2" charset="77"/>
                <a:ea typeface="+mn-ea"/>
                <a:cs typeface="+mn-cs"/>
              </a:defRPr>
            </a:lvl4pPr>
            <a:lvl5pPr marL="10800" indent="0" eaLnBrk="1" hangingPunct="1">
              <a:lnSpc>
                <a:spcPts val="2700"/>
              </a:lnSpc>
              <a:spcBef>
                <a:spcPts val="1950"/>
              </a:spcBef>
              <a:buClr>
                <a:schemeClr val="tx2"/>
              </a:buClr>
              <a:buSzPct val="125000"/>
              <a:buFont typeface="Arial" panose="020B0604020202020204" pitchFamily="34" charset="0"/>
              <a:buNone/>
              <a:tabLst/>
              <a:defRPr sz="255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b="1" kern="0" dirty="0">
                <a:solidFill>
                  <a:sysClr val="windowText" lastClr="000000"/>
                </a:solidFill>
              </a:rPr>
              <a:t>How to use this slide deck:</a:t>
            </a:r>
          </a:p>
          <a:p>
            <a:pPr defTabSz="914400"/>
            <a:endParaRPr lang="en-GB" kern="0" dirty="0">
              <a:solidFill>
                <a:sysClr val="windowText" lastClr="000000"/>
              </a:solidFill>
            </a:endParaRPr>
          </a:p>
        </p:txBody>
      </p:sp>
    </p:spTree>
    <p:extLst>
      <p:ext uri="{BB962C8B-B14F-4D97-AF65-F5344CB8AC3E}">
        <p14:creationId xmlns:p14="http://schemas.microsoft.com/office/powerpoint/2010/main" val="280549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C4C42-6539-7D01-B913-4125C163D2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323C19-538E-1849-56B3-595194C9D981}"/>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98088546-0C75-D1C0-9C92-DCF3B5482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4" name="Picture 3">
            <a:extLst>
              <a:ext uri="{FF2B5EF4-FFF2-40B4-BE49-F238E27FC236}">
                <a16:creationId xmlns:a16="http://schemas.microsoft.com/office/drawing/2014/main" id="{6E875E89-A25F-2030-6A58-F3A6A3437C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913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75E8-B571-A55E-6E2A-2D174F775EA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F3F1-DB4F-F963-D8D3-B0AEBB5896CE}"/>
              </a:ext>
            </a:extLst>
          </p:cNvPr>
          <p:cNvSpPr/>
          <p:nvPr/>
        </p:nvSpPr>
        <p:spPr>
          <a:xfrm>
            <a:off x="0" y="0"/>
            <a:ext cx="16371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group of people walking on a trail&#10;&#10;AI-generated content may be incorrect.">
            <a:extLst>
              <a:ext uri="{FF2B5EF4-FFF2-40B4-BE49-F238E27FC236}">
                <a16:creationId xmlns:a16="http://schemas.microsoft.com/office/drawing/2014/main" id="{19BC64A3-2656-5861-03CA-E0DFDF6646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3713" y="64336"/>
            <a:ext cx="12028287" cy="6793664"/>
          </a:xfrm>
          <a:prstGeom prst="rect">
            <a:avLst/>
          </a:prstGeom>
        </p:spPr>
      </p:pic>
      <p:sp>
        <p:nvSpPr>
          <p:cNvPr id="5" name="TextBox 4">
            <a:extLst>
              <a:ext uri="{FF2B5EF4-FFF2-40B4-BE49-F238E27FC236}">
                <a16:creationId xmlns:a16="http://schemas.microsoft.com/office/drawing/2014/main" id="{F57AC881-5848-5BB5-8016-5AFD188DA248}"/>
              </a:ext>
            </a:extLst>
          </p:cNvPr>
          <p:cNvSpPr txBox="1"/>
          <p:nvPr/>
        </p:nvSpPr>
        <p:spPr>
          <a:xfrm>
            <a:off x="1094262" y="1717598"/>
            <a:ext cx="4252271" cy="1569660"/>
          </a:xfrm>
          <a:prstGeom prst="rect">
            <a:avLst/>
          </a:prstGeom>
          <a:noFill/>
        </p:spPr>
        <p:txBody>
          <a:bodyPr wrap="square" lIns="91440" tIns="45720" rIns="91440" bIns="45720" anchor="t">
            <a:spAutoFit/>
          </a:bodyPr>
          <a:lstStyle/>
          <a:p>
            <a:r>
              <a:rPr lang="en-GB" sz="3200">
                <a:solidFill>
                  <a:schemeClr val="accent6"/>
                </a:solidFill>
                <a:latin typeface="Nunito Sans Black"/>
              </a:rPr>
              <a:t>Place to belong</a:t>
            </a:r>
            <a:endParaRPr lang="en-GB" sz="3200">
              <a:solidFill>
                <a:schemeClr val="accent6"/>
              </a:solidFill>
              <a:latin typeface="Nunito Sans Black" panose="00000A00000000000000" pitchFamily="2" charset="0"/>
            </a:endParaRPr>
          </a:p>
          <a:p>
            <a:r>
              <a:rPr lang="en-GB" sz="3200">
                <a:solidFill>
                  <a:schemeClr val="bg1"/>
                </a:solidFill>
                <a:latin typeface="Nunito Sans Black"/>
              </a:rPr>
              <a:t>Shaping the next nine years</a:t>
            </a:r>
          </a:p>
        </p:txBody>
      </p:sp>
      <p:pic>
        <p:nvPicPr>
          <p:cNvPr id="6" name="Picture 5">
            <a:extLst>
              <a:ext uri="{FF2B5EF4-FFF2-40B4-BE49-F238E27FC236}">
                <a16:creationId xmlns:a16="http://schemas.microsoft.com/office/drawing/2014/main" id="{671099BD-0C2E-4B9A-3468-85C60DA6F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9131" y="5883533"/>
            <a:ext cx="1831578" cy="516513"/>
          </a:xfrm>
          <a:prstGeom prst="rect">
            <a:avLst/>
          </a:prstGeom>
        </p:spPr>
      </p:pic>
      <p:pic>
        <p:nvPicPr>
          <p:cNvPr id="14" name="Picture 13" descr="A yellow and green striped background&#10;&#10;AI-generated content may be incorrect.">
            <a:extLst>
              <a:ext uri="{FF2B5EF4-FFF2-40B4-BE49-F238E27FC236}">
                <a16:creationId xmlns:a16="http://schemas.microsoft.com/office/drawing/2014/main" id="{CC3F3B7B-FCFA-1408-B886-4D668CE2036A}"/>
              </a:ext>
            </a:extLst>
          </p:cNvPr>
          <p:cNvPicPr>
            <a:picLocks noChangeAspect="1"/>
          </p:cNvPicPr>
          <p:nvPr/>
        </p:nvPicPr>
        <p:blipFill>
          <a:blip r:embed="rId5"/>
          <a:stretch>
            <a:fillRect/>
          </a:stretch>
        </p:blipFill>
        <p:spPr>
          <a:xfrm>
            <a:off x="11091260" y="5149662"/>
            <a:ext cx="923876" cy="304902"/>
          </a:xfrm>
          <a:prstGeom prst="rect">
            <a:avLst/>
          </a:prstGeom>
        </p:spPr>
      </p:pic>
      <p:sp>
        <p:nvSpPr>
          <p:cNvPr id="18" name="Rectangle 17">
            <a:extLst>
              <a:ext uri="{FF2B5EF4-FFF2-40B4-BE49-F238E27FC236}">
                <a16:creationId xmlns:a16="http://schemas.microsoft.com/office/drawing/2014/main" id="{531F4BF8-0612-0E86-B1B1-C363896D65DB}"/>
              </a:ext>
            </a:extLst>
          </p:cNvPr>
          <p:cNvSpPr/>
          <p:nvPr/>
        </p:nvSpPr>
        <p:spPr>
          <a:xfrm>
            <a:off x="-1" y="0"/>
            <a:ext cx="12192001" cy="154254"/>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8CCC185-37CB-C3F9-B8C1-037EB09CE8D6}"/>
              </a:ext>
            </a:extLst>
          </p:cNvPr>
          <p:cNvSpPr/>
          <p:nvPr/>
        </p:nvSpPr>
        <p:spPr>
          <a:xfrm rot="5400000">
            <a:off x="8706735" y="3308401"/>
            <a:ext cx="6793664" cy="176864"/>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E06BE69-D05F-2951-2270-03F1EC5BB6EF}"/>
              </a:ext>
            </a:extLst>
          </p:cNvPr>
          <p:cNvSpPr/>
          <p:nvPr/>
        </p:nvSpPr>
        <p:spPr>
          <a:xfrm>
            <a:off x="-2" y="6721592"/>
            <a:ext cx="12192001" cy="12346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line on a purple background&#10;&#10;AI-generated content may be incorrect.">
            <a:extLst>
              <a:ext uri="{FF2B5EF4-FFF2-40B4-BE49-F238E27FC236}">
                <a16:creationId xmlns:a16="http://schemas.microsoft.com/office/drawing/2014/main" id="{413E6096-E2B5-EF3E-5B2F-0EAF3F0C8F01}"/>
              </a:ext>
            </a:extLst>
          </p:cNvPr>
          <p:cNvPicPr>
            <a:picLocks noChangeAspect="1"/>
          </p:cNvPicPr>
          <p:nvPr/>
        </p:nvPicPr>
        <p:blipFill>
          <a:blip r:embed="rId6"/>
          <a:stretch>
            <a:fillRect/>
          </a:stretch>
        </p:blipFill>
        <p:spPr>
          <a:xfrm>
            <a:off x="167669" y="1717582"/>
            <a:ext cx="762841" cy="775449"/>
          </a:xfrm>
          <a:prstGeom prst="rect">
            <a:avLst/>
          </a:prstGeom>
        </p:spPr>
      </p:pic>
    </p:spTree>
    <p:extLst>
      <p:ext uri="{BB962C8B-B14F-4D97-AF65-F5344CB8AC3E}">
        <p14:creationId xmlns:p14="http://schemas.microsoft.com/office/powerpoint/2010/main" val="23863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30CE-9AEC-40E7-9233-0386F32F92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BD66C47-5C2A-7163-A846-27A4745438D8}"/>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0A90EA07-F88D-2E07-7533-A40FFE7B4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39AD2AEF-842D-632A-D795-64869048E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6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FA8A-05E5-398E-6ACA-D5A56E013F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A9293E-C4EE-345F-EFBA-95366B03A72E}"/>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5C8ED2A0-9852-497F-0F31-8120E2A6B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39362427-AB14-83A8-B006-5AB3902336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78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1D1B9-6FEF-F2D6-5865-D29A27853D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EF3E3C-547E-B301-7590-6D09C22DD3BA}"/>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DC9CD381-5A81-DA9D-E377-670A84FDE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0879FCB4-CBD9-17CF-A1F1-547D4D74C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801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DFF4-87F2-CD87-55DD-C5AAA115E93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04D274-4FEF-271A-65CD-2D39DC653810}"/>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399E774B-85D1-7FBC-B5BD-006A3AA96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3F6A094A-072B-F4A7-244C-E8BD91C45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7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573B-5ED8-04CD-DD5D-BD7B451EBD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D39B1D8-9DE0-6F6B-A274-002B65EA3A4E}"/>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24208921-0017-7619-AA76-E859AE05F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8BC5410B-6531-A206-C7A5-800CDEA0DF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228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DA54-4CCF-C7BA-C082-E7F4E551A6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3ACEB8-4309-8EA2-90E5-6C4576FD3D8B}"/>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9261F506-2EE7-6B86-26CE-BB40A7F7E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AE6283AA-1533-1107-07AD-BB0CE15523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739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0C2B-0253-3027-ED47-6C8008DD091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EA1757-DFF6-DC3D-FC08-01D0D9E9CB7A}"/>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01880011-8AD9-4B68-321F-D0444A26D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descr="A group of mountain climbers on a rock&#10;&#10;AI-generated content may be incorrect.">
            <a:extLst>
              <a:ext uri="{FF2B5EF4-FFF2-40B4-BE49-F238E27FC236}">
                <a16:creationId xmlns:a16="http://schemas.microsoft.com/office/drawing/2014/main" id="{D543D10B-1A02-24AA-AC02-E8A997D01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08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A7161-7D8B-F3C3-9721-56321DADC94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09198E-7341-07BD-481B-E912670EF7D8}"/>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2F233D40-3992-75D2-BB89-6881B2A39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90B76161-9C80-9066-B021-523581C4B8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569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53E8-90C9-333D-128A-588C31C5A9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71B07C-A7C3-638D-1C7B-6F989028F0B4}"/>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8EC26BFA-BBEF-760B-329B-ED732B580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A0E9A4C9-881D-E0DD-787D-7FCF561F2B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467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B398-8ADA-35A8-74E9-6D84377CD2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B0B3ED-7D3D-11D2-DEA4-70FAA1C8D912}"/>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B09403F4-15C6-5E5B-0502-D4AB2CB81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C527F658-0C07-3D93-1649-D06601AAFA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86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94A3-CEC6-8E29-3CE5-857BA85641A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D727AD-0D85-40C0-AAD0-BCF8F9A54D1D}"/>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6FF93BDC-3BCC-0428-3346-A0F8CCCE3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6C96AC71-AB7A-CACA-CCDF-200544146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19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2F3C-1B75-8355-0C0F-67E708ABE0A4}"/>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DA5C9139-8755-8F7F-286F-098929CF703D}"/>
              </a:ext>
            </a:extLst>
          </p:cNvPr>
          <p:cNvSpPr/>
          <p:nvPr/>
        </p:nvSpPr>
        <p:spPr>
          <a:xfrm>
            <a:off x="7083663" y="2395516"/>
            <a:ext cx="2092199" cy="522784"/>
          </a:xfrm>
          <a:prstGeom prst="rect">
            <a:avLst/>
          </a:prstGeom>
          <a:solidFill>
            <a:srgbClr val="205B41">
              <a:alpha val="86000"/>
            </a:srgbClr>
          </a:solidFill>
          <a:ln>
            <a:solidFill>
              <a:srgbClr val="205B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4314DF1-767F-FFD7-8B58-8601CA27B9D9}"/>
              </a:ext>
            </a:extLst>
          </p:cNvPr>
          <p:cNvSpPr/>
          <p:nvPr/>
        </p:nvSpPr>
        <p:spPr>
          <a:xfrm>
            <a:off x="3352185" y="2470851"/>
            <a:ext cx="1165629" cy="522784"/>
          </a:xfrm>
          <a:prstGeom prst="rect">
            <a:avLst/>
          </a:prstGeom>
          <a:solidFill>
            <a:srgbClr val="205B41">
              <a:alpha val="86000"/>
            </a:srgbClr>
          </a:solidFill>
          <a:ln>
            <a:solidFill>
              <a:srgbClr val="205B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yellow and green striped background&#10;&#10;AI-generated content may be incorrect.">
            <a:extLst>
              <a:ext uri="{FF2B5EF4-FFF2-40B4-BE49-F238E27FC236}">
                <a16:creationId xmlns:a16="http://schemas.microsoft.com/office/drawing/2014/main" id="{168DB39F-DD74-3A8A-B21E-2DE5A9505888}"/>
              </a:ext>
            </a:extLst>
          </p:cNvPr>
          <p:cNvPicPr>
            <a:picLocks noChangeAspect="1"/>
          </p:cNvPicPr>
          <p:nvPr/>
        </p:nvPicPr>
        <p:blipFill>
          <a:blip r:embed="rId3"/>
          <a:stretch>
            <a:fillRect/>
          </a:stretch>
        </p:blipFill>
        <p:spPr>
          <a:xfrm>
            <a:off x="11268124" y="5787407"/>
            <a:ext cx="923876" cy="304902"/>
          </a:xfrm>
          <a:prstGeom prst="rect">
            <a:avLst/>
          </a:prstGeom>
        </p:spPr>
      </p:pic>
      <p:sp>
        <p:nvSpPr>
          <p:cNvPr id="20" name="Subtitle 8">
            <a:extLst>
              <a:ext uri="{FF2B5EF4-FFF2-40B4-BE49-F238E27FC236}">
                <a16:creationId xmlns:a16="http://schemas.microsoft.com/office/drawing/2014/main" id="{5F2871B7-D191-3503-805D-3F6F725372D0}"/>
              </a:ext>
            </a:extLst>
          </p:cNvPr>
          <p:cNvSpPr txBox="1">
            <a:spLocks/>
          </p:cNvSpPr>
          <p:nvPr/>
        </p:nvSpPr>
        <p:spPr>
          <a:xfrm>
            <a:off x="2314566" y="3346715"/>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National direction </a:t>
            </a:r>
          </a:p>
        </p:txBody>
      </p:sp>
      <p:sp>
        <p:nvSpPr>
          <p:cNvPr id="2" name="Subtitle 8">
            <a:extLst>
              <a:ext uri="{FF2B5EF4-FFF2-40B4-BE49-F238E27FC236}">
                <a16:creationId xmlns:a16="http://schemas.microsoft.com/office/drawing/2014/main" id="{C943C938-38D1-46A0-9937-14271D58BC61}"/>
              </a:ext>
            </a:extLst>
          </p:cNvPr>
          <p:cNvSpPr txBox="1">
            <a:spLocks/>
          </p:cNvSpPr>
          <p:nvPr/>
        </p:nvSpPr>
        <p:spPr>
          <a:xfrm>
            <a:off x="1002890" y="555765"/>
            <a:ext cx="3686978" cy="984885"/>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rgbClr val="205B41"/>
                </a:solidFill>
              </a:rPr>
              <a:t>Strategic </a:t>
            </a:r>
          </a:p>
          <a:p>
            <a:pPr defTabSz="914400"/>
            <a:r>
              <a:rPr lang="en-GB" sz="3200">
                <a:solidFill>
                  <a:srgbClr val="205B41"/>
                </a:solidFill>
              </a:rPr>
              <a:t>shifts</a:t>
            </a:r>
          </a:p>
        </p:txBody>
      </p:sp>
      <p:pic>
        <p:nvPicPr>
          <p:cNvPr id="4" name="Picture 3" descr="A sign with green lines on a yellow background&#10;&#10;AI-generated content may be incorrect.">
            <a:extLst>
              <a:ext uri="{FF2B5EF4-FFF2-40B4-BE49-F238E27FC236}">
                <a16:creationId xmlns:a16="http://schemas.microsoft.com/office/drawing/2014/main" id="{10CED636-9560-4316-A0D0-BE46D3DD319E}"/>
              </a:ext>
            </a:extLst>
          </p:cNvPr>
          <p:cNvPicPr>
            <a:picLocks noChangeAspect="1"/>
          </p:cNvPicPr>
          <p:nvPr/>
        </p:nvPicPr>
        <p:blipFill>
          <a:blip r:embed="rId4"/>
          <a:stretch>
            <a:fillRect/>
          </a:stretch>
        </p:blipFill>
        <p:spPr>
          <a:xfrm>
            <a:off x="-38423" y="607523"/>
            <a:ext cx="870445" cy="874551"/>
          </a:xfrm>
          <a:prstGeom prst="rect">
            <a:avLst/>
          </a:prstGeom>
        </p:spPr>
      </p:pic>
      <p:sp>
        <p:nvSpPr>
          <p:cNvPr id="7" name="Subtitle 8">
            <a:extLst>
              <a:ext uri="{FF2B5EF4-FFF2-40B4-BE49-F238E27FC236}">
                <a16:creationId xmlns:a16="http://schemas.microsoft.com/office/drawing/2014/main" id="{EC3B3C28-A57B-6A6C-274F-F0873D42A0C8}"/>
              </a:ext>
            </a:extLst>
          </p:cNvPr>
          <p:cNvSpPr txBox="1">
            <a:spLocks/>
          </p:cNvSpPr>
          <p:nvPr/>
        </p:nvSpPr>
        <p:spPr>
          <a:xfrm>
            <a:off x="3494557" y="2516442"/>
            <a:ext cx="1040031"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FFE627"/>
                </a:solidFill>
              </a:rPr>
              <a:t>From</a:t>
            </a:r>
          </a:p>
        </p:txBody>
      </p:sp>
      <p:sp>
        <p:nvSpPr>
          <p:cNvPr id="8" name="Subtitle 8">
            <a:extLst>
              <a:ext uri="{FF2B5EF4-FFF2-40B4-BE49-F238E27FC236}">
                <a16:creationId xmlns:a16="http://schemas.microsoft.com/office/drawing/2014/main" id="{4D0B8327-6C71-653E-7F3C-0CA8C3115F41}"/>
              </a:ext>
            </a:extLst>
          </p:cNvPr>
          <p:cNvSpPr txBox="1">
            <a:spLocks/>
          </p:cNvSpPr>
          <p:nvPr/>
        </p:nvSpPr>
        <p:spPr>
          <a:xfrm>
            <a:off x="7825351" y="2469854"/>
            <a:ext cx="608900"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defTabSz="914400"/>
            <a:r>
              <a:rPr lang="en-GB" sz="2800">
                <a:solidFill>
                  <a:srgbClr val="FFE627"/>
                </a:solidFill>
              </a:rPr>
              <a:t>To</a:t>
            </a:r>
            <a:endParaRPr lang="en-US"/>
          </a:p>
        </p:txBody>
      </p:sp>
      <p:sp>
        <p:nvSpPr>
          <p:cNvPr id="9" name="Subtitle 8">
            <a:extLst>
              <a:ext uri="{FF2B5EF4-FFF2-40B4-BE49-F238E27FC236}">
                <a16:creationId xmlns:a16="http://schemas.microsoft.com/office/drawing/2014/main" id="{C3CC0813-1DFB-99CF-6BDD-2DD9C60230CA}"/>
              </a:ext>
            </a:extLst>
          </p:cNvPr>
          <p:cNvSpPr txBox="1">
            <a:spLocks/>
          </p:cNvSpPr>
          <p:nvPr/>
        </p:nvSpPr>
        <p:spPr>
          <a:xfrm>
            <a:off x="6738961" y="3308961"/>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Movement focused</a:t>
            </a:r>
          </a:p>
        </p:txBody>
      </p:sp>
      <p:sp>
        <p:nvSpPr>
          <p:cNvPr id="10" name="Subtitle 8">
            <a:extLst>
              <a:ext uri="{FF2B5EF4-FFF2-40B4-BE49-F238E27FC236}">
                <a16:creationId xmlns:a16="http://schemas.microsoft.com/office/drawing/2014/main" id="{2B7D3CAB-546C-26E7-F7DC-9F64B8E737A9}"/>
              </a:ext>
            </a:extLst>
          </p:cNvPr>
          <p:cNvSpPr txBox="1">
            <a:spLocks/>
          </p:cNvSpPr>
          <p:nvPr/>
        </p:nvSpPr>
        <p:spPr>
          <a:xfrm>
            <a:off x="2314566" y="4054580"/>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Many priorities </a:t>
            </a:r>
          </a:p>
        </p:txBody>
      </p:sp>
      <p:sp>
        <p:nvSpPr>
          <p:cNvPr id="13" name="Subtitle 8">
            <a:extLst>
              <a:ext uri="{FF2B5EF4-FFF2-40B4-BE49-F238E27FC236}">
                <a16:creationId xmlns:a16="http://schemas.microsoft.com/office/drawing/2014/main" id="{69BDB2A7-3050-8F9B-CCA0-E55BF7C01B93}"/>
              </a:ext>
            </a:extLst>
          </p:cNvPr>
          <p:cNvSpPr txBox="1">
            <a:spLocks/>
          </p:cNvSpPr>
          <p:nvPr/>
        </p:nvSpPr>
        <p:spPr>
          <a:xfrm>
            <a:off x="2314566" y="4750912"/>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One plan for 5-7 years </a:t>
            </a:r>
          </a:p>
        </p:txBody>
      </p:sp>
      <p:sp>
        <p:nvSpPr>
          <p:cNvPr id="17" name="Subtitle 8">
            <a:extLst>
              <a:ext uri="{FF2B5EF4-FFF2-40B4-BE49-F238E27FC236}">
                <a16:creationId xmlns:a16="http://schemas.microsoft.com/office/drawing/2014/main" id="{B6D5DEFB-2373-3AF5-FAA2-0DC89078C41E}"/>
              </a:ext>
            </a:extLst>
          </p:cNvPr>
          <p:cNvSpPr txBox="1">
            <a:spLocks/>
          </p:cNvSpPr>
          <p:nvPr/>
        </p:nvSpPr>
        <p:spPr>
          <a:xfrm>
            <a:off x="2314565" y="5401282"/>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Pandemic recovery </a:t>
            </a:r>
          </a:p>
        </p:txBody>
      </p:sp>
      <p:sp>
        <p:nvSpPr>
          <p:cNvPr id="18" name="Subtitle 8">
            <a:extLst>
              <a:ext uri="{FF2B5EF4-FFF2-40B4-BE49-F238E27FC236}">
                <a16:creationId xmlns:a16="http://schemas.microsoft.com/office/drawing/2014/main" id="{387EDD03-657F-C7E9-E79B-EF2D5BF86597}"/>
              </a:ext>
            </a:extLst>
          </p:cNvPr>
          <p:cNvSpPr txBox="1">
            <a:spLocks/>
          </p:cNvSpPr>
          <p:nvPr/>
        </p:nvSpPr>
        <p:spPr>
          <a:xfrm>
            <a:off x="6738960" y="4692132"/>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9-year vision and 3 plans </a:t>
            </a:r>
          </a:p>
        </p:txBody>
      </p:sp>
      <p:sp>
        <p:nvSpPr>
          <p:cNvPr id="22" name="Subtitle 8">
            <a:extLst>
              <a:ext uri="{FF2B5EF4-FFF2-40B4-BE49-F238E27FC236}">
                <a16:creationId xmlns:a16="http://schemas.microsoft.com/office/drawing/2014/main" id="{D6446EB0-3F5A-F55A-BFE1-3281EB2A491C}"/>
              </a:ext>
            </a:extLst>
          </p:cNvPr>
          <p:cNvSpPr txBox="1">
            <a:spLocks/>
          </p:cNvSpPr>
          <p:nvPr/>
        </p:nvSpPr>
        <p:spPr>
          <a:xfrm>
            <a:off x="6738959" y="5413962"/>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Outdoor and adventure</a:t>
            </a:r>
          </a:p>
        </p:txBody>
      </p:sp>
      <p:sp>
        <p:nvSpPr>
          <p:cNvPr id="25" name="Arrow: Right 24">
            <a:extLst>
              <a:ext uri="{FF2B5EF4-FFF2-40B4-BE49-F238E27FC236}">
                <a16:creationId xmlns:a16="http://schemas.microsoft.com/office/drawing/2014/main" id="{3A3FCF58-B6A4-F3EE-6E74-F95A864DD176}"/>
              </a:ext>
            </a:extLst>
          </p:cNvPr>
          <p:cNvSpPr/>
          <p:nvPr/>
        </p:nvSpPr>
        <p:spPr>
          <a:xfrm>
            <a:off x="6002043" y="3368019"/>
            <a:ext cx="513938" cy="272025"/>
          </a:xfrm>
          <a:prstGeom prst="rightArrow">
            <a:avLst/>
          </a:prstGeom>
          <a:solidFill>
            <a:srgbClr val="205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CBD3FDF-0EB0-1810-465C-C31671D892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2132" y="663727"/>
            <a:ext cx="1165629" cy="1653677"/>
          </a:xfrm>
          <a:prstGeom prst="rect">
            <a:avLst/>
          </a:prstGeom>
        </p:spPr>
      </p:pic>
      <p:pic>
        <p:nvPicPr>
          <p:cNvPr id="35" name="Picture 34">
            <a:extLst>
              <a:ext uri="{FF2B5EF4-FFF2-40B4-BE49-F238E27FC236}">
                <a16:creationId xmlns:a16="http://schemas.microsoft.com/office/drawing/2014/main" id="{E59432FF-5964-C67E-2551-105874B7D9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662" y="1129618"/>
            <a:ext cx="2092200" cy="1176862"/>
          </a:xfrm>
          <a:prstGeom prst="rect">
            <a:avLst/>
          </a:prstGeom>
        </p:spPr>
      </p:pic>
      <p:sp>
        <p:nvSpPr>
          <p:cNvPr id="36" name="Arrow: Right 35">
            <a:extLst>
              <a:ext uri="{FF2B5EF4-FFF2-40B4-BE49-F238E27FC236}">
                <a16:creationId xmlns:a16="http://schemas.microsoft.com/office/drawing/2014/main" id="{1F1C59AB-6358-E60F-B624-31B60EBC0677}"/>
              </a:ext>
            </a:extLst>
          </p:cNvPr>
          <p:cNvSpPr/>
          <p:nvPr/>
        </p:nvSpPr>
        <p:spPr>
          <a:xfrm>
            <a:off x="6002043" y="4080603"/>
            <a:ext cx="513938" cy="272025"/>
          </a:xfrm>
          <a:prstGeom prst="rightArrow">
            <a:avLst/>
          </a:prstGeom>
          <a:solidFill>
            <a:srgbClr val="205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0A999351-AE3C-E7C8-6857-E8CF183E4E78}"/>
              </a:ext>
            </a:extLst>
          </p:cNvPr>
          <p:cNvSpPr/>
          <p:nvPr/>
        </p:nvSpPr>
        <p:spPr>
          <a:xfrm>
            <a:off x="6002043" y="4762445"/>
            <a:ext cx="513938" cy="272025"/>
          </a:xfrm>
          <a:prstGeom prst="rightArrow">
            <a:avLst/>
          </a:prstGeom>
          <a:solidFill>
            <a:srgbClr val="205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9CB9DC52-5403-16F3-861C-022E24080945}"/>
              </a:ext>
            </a:extLst>
          </p:cNvPr>
          <p:cNvSpPr/>
          <p:nvPr/>
        </p:nvSpPr>
        <p:spPr>
          <a:xfrm>
            <a:off x="6002043" y="5449935"/>
            <a:ext cx="513938" cy="272025"/>
          </a:xfrm>
          <a:prstGeom prst="rightArrow">
            <a:avLst/>
          </a:prstGeom>
          <a:solidFill>
            <a:srgbClr val="205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ubtitle 8">
            <a:extLst>
              <a:ext uri="{FF2B5EF4-FFF2-40B4-BE49-F238E27FC236}">
                <a16:creationId xmlns:a16="http://schemas.microsoft.com/office/drawing/2014/main" id="{D07AA2A7-3C40-1437-F113-C09700EF6600}"/>
              </a:ext>
            </a:extLst>
          </p:cNvPr>
          <p:cNvSpPr txBox="1">
            <a:spLocks/>
          </p:cNvSpPr>
          <p:nvPr/>
        </p:nvSpPr>
        <p:spPr>
          <a:xfrm>
            <a:off x="6739200" y="3983296"/>
            <a:ext cx="4364291" cy="369332"/>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2400">
                <a:latin typeface="+mj-lt"/>
                <a:ea typeface="+mn-ea"/>
                <a:cs typeface="+mn-cs"/>
              </a:rPr>
              <a:t>Two pillars</a:t>
            </a:r>
          </a:p>
        </p:txBody>
      </p:sp>
    </p:spTree>
    <p:extLst>
      <p:ext uri="{BB962C8B-B14F-4D97-AF65-F5344CB8AC3E}">
        <p14:creationId xmlns:p14="http://schemas.microsoft.com/office/powerpoint/2010/main" val="367836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2F3C-1B75-8355-0C0F-67E708ABE0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99BA17-833C-9F39-7911-36AAD5E944DE}"/>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C2819585-58BF-0ECC-4167-DC50D81BA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2" name="Picture 11">
            <a:extLst>
              <a:ext uri="{FF2B5EF4-FFF2-40B4-BE49-F238E27FC236}">
                <a16:creationId xmlns:a16="http://schemas.microsoft.com/office/drawing/2014/main" id="{D7D0C59A-BC54-E823-4DCA-D022364C5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descr="A yellow and green striped background&#10;&#10;AI-generated content may be incorrect.">
            <a:extLst>
              <a:ext uri="{FF2B5EF4-FFF2-40B4-BE49-F238E27FC236}">
                <a16:creationId xmlns:a16="http://schemas.microsoft.com/office/drawing/2014/main" id="{168DB39F-DD74-3A8A-B21E-2DE5A9505888}"/>
              </a:ext>
            </a:extLst>
          </p:cNvPr>
          <p:cNvPicPr>
            <a:picLocks noChangeAspect="1"/>
          </p:cNvPicPr>
          <p:nvPr/>
        </p:nvPicPr>
        <p:blipFill>
          <a:blip r:embed="rId5"/>
          <a:stretch>
            <a:fillRect/>
          </a:stretch>
        </p:blipFill>
        <p:spPr>
          <a:xfrm>
            <a:off x="11000232" y="6119408"/>
            <a:ext cx="1191768" cy="393313"/>
          </a:xfrm>
          <a:prstGeom prst="rect">
            <a:avLst/>
          </a:prstGeom>
        </p:spPr>
      </p:pic>
      <p:sp>
        <p:nvSpPr>
          <p:cNvPr id="16" name="Rectangle 15">
            <a:extLst>
              <a:ext uri="{FF2B5EF4-FFF2-40B4-BE49-F238E27FC236}">
                <a16:creationId xmlns:a16="http://schemas.microsoft.com/office/drawing/2014/main" id="{3C179628-5850-6377-53C8-DCD9977505FA}"/>
              </a:ext>
            </a:extLst>
          </p:cNvPr>
          <p:cNvSpPr/>
          <p:nvPr/>
        </p:nvSpPr>
        <p:spPr>
          <a:xfrm>
            <a:off x="914400" y="4558553"/>
            <a:ext cx="4446669" cy="1381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8CDDA2C-A463-2EF0-C37B-52799B5AAE72}"/>
              </a:ext>
            </a:extLst>
          </p:cNvPr>
          <p:cNvSpPr/>
          <p:nvPr/>
        </p:nvSpPr>
        <p:spPr>
          <a:xfrm>
            <a:off x="832022" y="1937582"/>
            <a:ext cx="4446669" cy="738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ubtitle 8">
            <a:extLst>
              <a:ext uri="{FF2B5EF4-FFF2-40B4-BE49-F238E27FC236}">
                <a16:creationId xmlns:a16="http://schemas.microsoft.com/office/drawing/2014/main" id="{5F2871B7-D191-3503-805D-3F6F725372D0}"/>
              </a:ext>
            </a:extLst>
          </p:cNvPr>
          <p:cNvSpPr txBox="1">
            <a:spLocks/>
          </p:cNvSpPr>
          <p:nvPr/>
        </p:nvSpPr>
        <p:spPr>
          <a:xfrm>
            <a:off x="914400" y="4886614"/>
            <a:ext cx="4364291" cy="1107996"/>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bg1"/>
              </a:buClr>
              <a:buFont typeface="Arial" panose="020B0604020202020204" pitchFamily="34" charset="0"/>
              <a:buChar char="•"/>
            </a:pPr>
            <a:r>
              <a:rPr lang="en-GB" sz="1800">
                <a:latin typeface="+mj-lt"/>
                <a:ea typeface="+mn-ea"/>
                <a:cs typeface="+mn-cs"/>
              </a:rPr>
              <a:t>To turn strategy into delivery we have three plans. These will take us on a journey through the nine-year life of the strategy.</a:t>
            </a:r>
          </a:p>
        </p:txBody>
      </p:sp>
    </p:spTree>
    <p:extLst>
      <p:ext uri="{BB962C8B-B14F-4D97-AF65-F5344CB8AC3E}">
        <p14:creationId xmlns:p14="http://schemas.microsoft.com/office/powerpoint/2010/main" val="33522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9690-3F86-7C6F-921D-3593E5A7414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E33C8D9-627B-D7B1-9225-D79D0775B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503" y="5881634"/>
            <a:ext cx="2406512" cy="678647"/>
          </a:xfrm>
          <a:prstGeom prst="rect">
            <a:avLst/>
          </a:prstGeom>
        </p:spPr>
      </p:pic>
      <p:sp>
        <p:nvSpPr>
          <p:cNvPr id="9" name="Subtitle 8">
            <a:extLst>
              <a:ext uri="{FF2B5EF4-FFF2-40B4-BE49-F238E27FC236}">
                <a16:creationId xmlns:a16="http://schemas.microsoft.com/office/drawing/2014/main" id="{94C93547-6E06-DB01-F96A-2F5CC340EFE5}"/>
              </a:ext>
            </a:extLst>
          </p:cNvPr>
          <p:cNvSpPr>
            <a:spLocks noGrp="1"/>
          </p:cNvSpPr>
          <p:nvPr>
            <p:ph type="subTitle" idx="4"/>
          </p:nvPr>
        </p:nvSpPr>
        <p:spPr>
          <a:xfrm>
            <a:off x="1102562" y="936282"/>
            <a:ext cx="2996009" cy="984885"/>
          </a:xfrm>
        </p:spPr>
        <p:txBody>
          <a:bodyPr/>
          <a:lstStyle/>
          <a:p>
            <a:r>
              <a:rPr lang="en-US" sz="3200">
                <a:solidFill>
                  <a:srgbClr val="205B41"/>
                </a:solidFill>
              </a:rPr>
              <a:t>The core </a:t>
            </a:r>
          </a:p>
          <a:p>
            <a:r>
              <a:rPr lang="en-US" sz="3200">
                <a:solidFill>
                  <a:srgbClr val="205B41"/>
                </a:solidFill>
              </a:rPr>
              <a:t>insight</a:t>
            </a:r>
          </a:p>
        </p:txBody>
      </p:sp>
      <p:pic>
        <p:nvPicPr>
          <p:cNvPr id="10" name="Picture 9" descr="A green and white line art of a megaphone&#10;&#10;AI-generated content may be incorrect.">
            <a:extLst>
              <a:ext uri="{FF2B5EF4-FFF2-40B4-BE49-F238E27FC236}">
                <a16:creationId xmlns:a16="http://schemas.microsoft.com/office/drawing/2014/main" id="{5F88A895-F52A-2085-8F2D-D2C874C86E75}"/>
              </a:ext>
            </a:extLst>
          </p:cNvPr>
          <p:cNvPicPr>
            <a:picLocks noChangeAspect="1"/>
          </p:cNvPicPr>
          <p:nvPr/>
        </p:nvPicPr>
        <p:blipFill>
          <a:blip r:embed="rId4"/>
          <a:stretch>
            <a:fillRect/>
          </a:stretch>
        </p:blipFill>
        <p:spPr>
          <a:xfrm>
            <a:off x="0" y="941263"/>
            <a:ext cx="877732" cy="861774"/>
          </a:xfrm>
          <a:prstGeom prst="rect">
            <a:avLst/>
          </a:prstGeom>
        </p:spPr>
      </p:pic>
      <p:pic>
        <p:nvPicPr>
          <p:cNvPr id="11" name="Picture 10" descr="A yellow and green striped background&#10;&#10;AI-generated content may be incorrect.">
            <a:extLst>
              <a:ext uri="{FF2B5EF4-FFF2-40B4-BE49-F238E27FC236}">
                <a16:creationId xmlns:a16="http://schemas.microsoft.com/office/drawing/2014/main" id="{E5A573E3-CE1F-A934-DB7C-04E03825CFC6}"/>
              </a:ext>
            </a:extLst>
          </p:cNvPr>
          <p:cNvPicPr>
            <a:picLocks noChangeAspect="1"/>
          </p:cNvPicPr>
          <p:nvPr/>
        </p:nvPicPr>
        <p:blipFill>
          <a:blip r:embed="rId5"/>
          <a:stretch>
            <a:fillRect/>
          </a:stretch>
        </p:blipFill>
        <p:spPr>
          <a:xfrm>
            <a:off x="11275256" y="974467"/>
            <a:ext cx="923876" cy="304902"/>
          </a:xfrm>
          <a:prstGeom prst="rect">
            <a:avLst/>
          </a:prstGeom>
        </p:spPr>
      </p:pic>
      <p:pic>
        <p:nvPicPr>
          <p:cNvPr id="3" name="Picture 2" descr="A child shooting a bow and arrow&#10;&#10;AI-generated content may be incorrect.">
            <a:extLst>
              <a:ext uri="{FF2B5EF4-FFF2-40B4-BE49-F238E27FC236}">
                <a16:creationId xmlns:a16="http://schemas.microsoft.com/office/drawing/2014/main" id="{27CFA331-837E-E5DD-9610-9799F092B36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 y="0"/>
            <a:ext cx="12199132" cy="6858000"/>
          </a:xfrm>
          <a:prstGeom prst="rect">
            <a:avLst/>
          </a:prstGeom>
        </p:spPr>
      </p:pic>
      <p:sp>
        <p:nvSpPr>
          <p:cNvPr id="4" name="Subtitle 8">
            <a:extLst>
              <a:ext uri="{FF2B5EF4-FFF2-40B4-BE49-F238E27FC236}">
                <a16:creationId xmlns:a16="http://schemas.microsoft.com/office/drawing/2014/main" id="{B968E7C0-7CC5-2302-268E-B9668B8166CD}"/>
              </a:ext>
            </a:extLst>
          </p:cNvPr>
          <p:cNvSpPr txBox="1">
            <a:spLocks/>
          </p:cNvSpPr>
          <p:nvPr/>
        </p:nvSpPr>
        <p:spPr>
          <a:xfrm>
            <a:off x="1102560" y="5065307"/>
            <a:ext cx="3686978" cy="984885"/>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chemeClr val="bg1"/>
                </a:solidFill>
              </a:rPr>
              <a:t>Our focus for the next three years</a:t>
            </a:r>
          </a:p>
        </p:txBody>
      </p:sp>
      <p:pic>
        <p:nvPicPr>
          <p:cNvPr id="8" name="Picture 7" descr="A sign with green lines on a yellow background&#10;&#10;AI-generated content may be incorrect.">
            <a:extLst>
              <a:ext uri="{FF2B5EF4-FFF2-40B4-BE49-F238E27FC236}">
                <a16:creationId xmlns:a16="http://schemas.microsoft.com/office/drawing/2014/main" id="{5B3DCA52-5CCA-B7D8-3917-27380A7ADAC1}"/>
              </a:ext>
            </a:extLst>
          </p:cNvPr>
          <p:cNvPicPr>
            <a:picLocks noChangeAspect="1"/>
          </p:cNvPicPr>
          <p:nvPr/>
        </p:nvPicPr>
        <p:blipFill>
          <a:blip r:embed="rId7"/>
          <a:stretch>
            <a:fillRect/>
          </a:stretch>
        </p:blipFill>
        <p:spPr>
          <a:xfrm>
            <a:off x="-8591" y="5065307"/>
            <a:ext cx="870445" cy="874551"/>
          </a:xfrm>
          <a:prstGeom prst="rect">
            <a:avLst/>
          </a:prstGeom>
        </p:spPr>
      </p:pic>
      <p:sp>
        <p:nvSpPr>
          <p:cNvPr id="18" name="Rectangle 17">
            <a:extLst>
              <a:ext uri="{FF2B5EF4-FFF2-40B4-BE49-F238E27FC236}">
                <a16:creationId xmlns:a16="http://schemas.microsoft.com/office/drawing/2014/main" id="{A630E34F-BDFA-57D1-2A76-2817351882A9}"/>
              </a:ext>
            </a:extLst>
          </p:cNvPr>
          <p:cNvSpPr/>
          <p:nvPr/>
        </p:nvSpPr>
        <p:spPr>
          <a:xfrm>
            <a:off x="5740461" y="4469857"/>
            <a:ext cx="3686978" cy="2175783"/>
          </a:xfrm>
          <a:prstGeom prst="rect">
            <a:avLst/>
          </a:prstGeom>
          <a:solidFill>
            <a:srgbClr val="205B41">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83356A68-2E21-0F3F-6A2A-59F7CF3E7F16}"/>
              </a:ext>
            </a:extLst>
          </p:cNvPr>
          <p:cNvSpPr txBox="1">
            <a:spLocks/>
          </p:cNvSpPr>
          <p:nvPr/>
        </p:nvSpPr>
        <p:spPr>
          <a:xfrm>
            <a:off x="5982340" y="4856753"/>
            <a:ext cx="3928871" cy="1477328"/>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457200" indent="-457200" defTabSz="914400">
              <a:buClr>
                <a:schemeClr val="bg1"/>
              </a:buClr>
              <a:buFont typeface="Arial" panose="020B0604020202020204" pitchFamily="34" charset="0"/>
              <a:buChar char="•"/>
            </a:pPr>
            <a:r>
              <a:rPr lang="en-GB" sz="3200">
                <a:solidFill>
                  <a:schemeClr val="bg1"/>
                </a:solidFill>
              </a:rPr>
              <a:t>Programme</a:t>
            </a:r>
          </a:p>
          <a:p>
            <a:pPr marL="457200" indent="-457200" defTabSz="914400">
              <a:buClr>
                <a:schemeClr val="bg1"/>
              </a:buClr>
              <a:buFont typeface="Arial" panose="020B0604020202020204" pitchFamily="34" charset="0"/>
              <a:buChar char="•"/>
            </a:pPr>
            <a:r>
              <a:rPr lang="en-GB" sz="3200">
                <a:solidFill>
                  <a:schemeClr val="bg1"/>
                </a:solidFill>
              </a:rPr>
              <a:t>Volunteering </a:t>
            </a:r>
          </a:p>
          <a:p>
            <a:pPr marL="457200" indent="-457200" defTabSz="914400">
              <a:buClr>
                <a:schemeClr val="bg1"/>
              </a:buClr>
              <a:buFont typeface="Arial" panose="020B0604020202020204" pitchFamily="34" charset="0"/>
              <a:buChar char="•"/>
            </a:pPr>
            <a:r>
              <a:rPr lang="en-GB" sz="3200">
                <a:solidFill>
                  <a:schemeClr val="bg1"/>
                </a:solidFill>
              </a:rPr>
              <a:t>Support </a:t>
            </a:r>
          </a:p>
        </p:txBody>
      </p:sp>
      <p:pic>
        <p:nvPicPr>
          <p:cNvPr id="22" name="Picture 21" descr="A yellow and green striped background&#10;&#10;AI-generated content may be incorrect.">
            <a:extLst>
              <a:ext uri="{FF2B5EF4-FFF2-40B4-BE49-F238E27FC236}">
                <a16:creationId xmlns:a16="http://schemas.microsoft.com/office/drawing/2014/main" id="{BE430AA2-72F7-F352-9320-2DB8DAD301ED}"/>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4D25D64B-4B8A-F17A-D375-38D870D382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3651" y="5939858"/>
            <a:ext cx="1831578" cy="517112"/>
          </a:xfrm>
          <a:prstGeom prst="rect">
            <a:avLst/>
          </a:prstGeom>
        </p:spPr>
      </p:pic>
    </p:spTree>
    <p:extLst>
      <p:ext uri="{BB962C8B-B14F-4D97-AF65-F5344CB8AC3E}">
        <p14:creationId xmlns:p14="http://schemas.microsoft.com/office/powerpoint/2010/main" val="369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28D2-8F8C-A86E-71C4-10C45B5BF985}"/>
            </a:ext>
          </a:extLst>
        </p:cNvPr>
        <p:cNvGrpSpPr/>
        <p:nvPr/>
      </p:nvGrpSpPr>
      <p:grpSpPr>
        <a:xfrm>
          <a:off x="0" y="0"/>
          <a:ext cx="0" cy="0"/>
          <a:chOff x="0" y="0"/>
          <a:chExt cx="0" cy="0"/>
        </a:xfrm>
      </p:grpSpPr>
      <p:pic>
        <p:nvPicPr>
          <p:cNvPr id="13" name="Picture 12" descr="A child and child scout in uniform&#10;&#10;AI-generated content may be incorrect.">
            <a:extLst>
              <a:ext uri="{FF2B5EF4-FFF2-40B4-BE49-F238E27FC236}">
                <a16:creationId xmlns:a16="http://schemas.microsoft.com/office/drawing/2014/main" id="{1C1828B3-8463-AC80-4F81-BB618C1FE1A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9" name="Subtitle 8">
            <a:extLst>
              <a:ext uri="{FF2B5EF4-FFF2-40B4-BE49-F238E27FC236}">
                <a16:creationId xmlns:a16="http://schemas.microsoft.com/office/drawing/2014/main" id="{0F90D10C-A32D-91AA-9F3F-B1198FA19A51}"/>
              </a:ext>
            </a:extLst>
          </p:cNvPr>
          <p:cNvSpPr>
            <a:spLocks noGrp="1"/>
          </p:cNvSpPr>
          <p:nvPr>
            <p:ph type="subTitle" idx="4"/>
          </p:nvPr>
        </p:nvSpPr>
        <p:spPr>
          <a:xfrm>
            <a:off x="1097320" y="4915965"/>
            <a:ext cx="3859403" cy="1477328"/>
          </a:xfrm>
        </p:spPr>
        <p:txBody>
          <a:bodyPr/>
          <a:lstStyle/>
          <a:p>
            <a:r>
              <a:rPr lang="en-US" sz="3200">
                <a:solidFill>
                  <a:schemeClr val="accent6"/>
                </a:solidFill>
              </a:rPr>
              <a:t>Programme</a:t>
            </a:r>
            <a:r>
              <a:rPr lang="en-US" sz="3200">
                <a:solidFill>
                  <a:schemeClr val="bg1"/>
                </a:solidFill>
              </a:rPr>
              <a:t> </a:t>
            </a:r>
          </a:p>
          <a:p>
            <a:r>
              <a:rPr lang="en-US" sz="3200">
                <a:solidFill>
                  <a:schemeClr val="bg1"/>
                </a:solidFill>
              </a:rPr>
              <a:t>The experience young people have </a:t>
            </a:r>
          </a:p>
        </p:txBody>
      </p:sp>
      <p:pic>
        <p:nvPicPr>
          <p:cNvPr id="5" name="Picture 4" descr="A green and white fire logo&#10;&#10;AI-generated content may be incorrect.">
            <a:extLst>
              <a:ext uri="{FF2B5EF4-FFF2-40B4-BE49-F238E27FC236}">
                <a16:creationId xmlns:a16="http://schemas.microsoft.com/office/drawing/2014/main" id="{4E9A6EA2-A237-9AB2-6917-8F5E2DA377B1}"/>
              </a:ext>
            </a:extLst>
          </p:cNvPr>
          <p:cNvPicPr>
            <a:picLocks noChangeAspect="1"/>
          </p:cNvPicPr>
          <p:nvPr/>
        </p:nvPicPr>
        <p:blipFill>
          <a:blip r:embed="rId4"/>
          <a:stretch>
            <a:fillRect/>
          </a:stretch>
        </p:blipFill>
        <p:spPr>
          <a:xfrm>
            <a:off x="0" y="4915965"/>
            <a:ext cx="877732" cy="869680"/>
          </a:xfrm>
          <a:prstGeom prst="rect">
            <a:avLst/>
          </a:prstGeom>
        </p:spPr>
      </p:pic>
      <p:pic>
        <p:nvPicPr>
          <p:cNvPr id="8" name="Picture 7">
            <a:extLst>
              <a:ext uri="{FF2B5EF4-FFF2-40B4-BE49-F238E27FC236}">
                <a16:creationId xmlns:a16="http://schemas.microsoft.com/office/drawing/2014/main" id="{2B8B6802-41FD-8139-5FFA-0B805C6FF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2" name="Picture 11" descr="A yellow and green striped background&#10;&#10;AI-generated content may be incorrect.">
            <a:extLst>
              <a:ext uri="{FF2B5EF4-FFF2-40B4-BE49-F238E27FC236}">
                <a16:creationId xmlns:a16="http://schemas.microsoft.com/office/drawing/2014/main" id="{67AEA4DB-281D-02DD-05A5-C13E4B72158F}"/>
              </a:ext>
            </a:extLst>
          </p:cNvPr>
          <p:cNvPicPr>
            <a:picLocks noChangeAspect="1"/>
          </p:cNvPicPr>
          <p:nvPr/>
        </p:nvPicPr>
        <p:blipFill>
          <a:blip r:embed="rId6"/>
          <a:stretch>
            <a:fillRect/>
          </a:stretch>
        </p:blipFill>
        <p:spPr>
          <a:xfrm>
            <a:off x="11268124" y="5122768"/>
            <a:ext cx="923876" cy="304902"/>
          </a:xfrm>
          <a:prstGeom prst="rect">
            <a:avLst/>
          </a:prstGeom>
        </p:spPr>
      </p:pic>
    </p:spTree>
    <p:extLst>
      <p:ext uri="{BB962C8B-B14F-4D97-AF65-F5344CB8AC3E}">
        <p14:creationId xmlns:p14="http://schemas.microsoft.com/office/powerpoint/2010/main" val="354079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7FD19-08F1-4792-A02F-43BFF4E0A708}"/>
            </a:ext>
          </a:extLst>
        </p:cNvPr>
        <p:cNvGrpSpPr/>
        <p:nvPr/>
      </p:nvGrpSpPr>
      <p:grpSpPr>
        <a:xfrm>
          <a:off x="0" y="0"/>
          <a:ext cx="0" cy="0"/>
          <a:chOff x="0" y="0"/>
          <a:chExt cx="0" cy="0"/>
        </a:xfrm>
      </p:grpSpPr>
      <p:pic>
        <p:nvPicPr>
          <p:cNvPr id="7" name="Picture 6" descr="A person and person smiling at a tent&#10;&#10;AI-generated content may be incorrect.">
            <a:extLst>
              <a:ext uri="{FF2B5EF4-FFF2-40B4-BE49-F238E27FC236}">
                <a16:creationId xmlns:a16="http://schemas.microsoft.com/office/drawing/2014/main" id="{017E4C6E-E20A-BFB4-1905-DCF03C92C6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9131" cy="6858001"/>
          </a:xfrm>
          <a:prstGeom prst="rect">
            <a:avLst/>
          </a:prstGeom>
        </p:spPr>
      </p:pic>
      <p:sp>
        <p:nvSpPr>
          <p:cNvPr id="9" name="Subtitle 8">
            <a:extLst>
              <a:ext uri="{FF2B5EF4-FFF2-40B4-BE49-F238E27FC236}">
                <a16:creationId xmlns:a16="http://schemas.microsoft.com/office/drawing/2014/main" id="{3AE8D08F-DEBC-DCB2-A8B9-E992050E53B5}"/>
              </a:ext>
            </a:extLst>
          </p:cNvPr>
          <p:cNvSpPr>
            <a:spLocks noGrp="1"/>
          </p:cNvSpPr>
          <p:nvPr>
            <p:ph type="subTitle" idx="4"/>
          </p:nvPr>
        </p:nvSpPr>
        <p:spPr>
          <a:xfrm>
            <a:off x="1090902" y="985807"/>
            <a:ext cx="3859403" cy="1477328"/>
          </a:xfrm>
        </p:spPr>
        <p:txBody>
          <a:bodyPr/>
          <a:lstStyle/>
          <a:p>
            <a:r>
              <a:rPr lang="en-US" sz="3200">
                <a:solidFill>
                  <a:schemeClr val="accent6"/>
                </a:solidFill>
              </a:rPr>
              <a:t>Volunteering</a:t>
            </a:r>
            <a:r>
              <a:rPr lang="en-US" sz="3200">
                <a:solidFill>
                  <a:schemeClr val="bg1"/>
                </a:solidFill>
              </a:rPr>
              <a:t> </a:t>
            </a:r>
          </a:p>
          <a:p>
            <a:r>
              <a:rPr lang="en-US" sz="3200">
                <a:solidFill>
                  <a:schemeClr val="bg1"/>
                </a:solidFill>
              </a:rPr>
              <a:t>that fits around </a:t>
            </a:r>
          </a:p>
          <a:p>
            <a:r>
              <a:rPr lang="en-US" sz="3200">
                <a:solidFill>
                  <a:schemeClr val="bg1"/>
                </a:solidFill>
              </a:rPr>
              <a:t>people’s lives</a:t>
            </a:r>
          </a:p>
        </p:txBody>
      </p:sp>
      <p:pic>
        <p:nvPicPr>
          <p:cNvPr id="8" name="Picture 7">
            <a:extLst>
              <a:ext uri="{FF2B5EF4-FFF2-40B4-BE49-F238E27FC236}">
                <a16:creationId xmlns:a16="http://schemas.microsoft.com/office/drawing/2014/main" id="{37530974-F7F7-58B6-87A4-6416D7DD6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0" name="Picture 9" descr="A yellow and green striped background&#10;&#10;AI-generated content may be incorrect.">
            <a:extLst>
              <a:ext uri="{FF2B5EF4-FFF2-40B4-BE49-F238E27FC236}">
                <a16:creationId xmlns:a16="http://schemas.microsoft.com/office/drawing/2014/main" id="{C63A42E6-1A88-37AB-AB1D-573C84DA02AE}"/>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13" name="Picture 12" descr="A green and black backpack&#10;&#10;AI-generated content may be incorrect.">
            <a:extLst>
              <a:ext uri="{FF2B5EF4-FFF2-40B4-BE49-F238E27FC236}">
                <a16:creationId xmlns:a16="http://schemas.microsoft.com/office/drawing/2014/main" id="{A5EB54A7-CBD3-CF88-7D0E-85C3F6E557AA}"/>
              </a:ext>
            </a:extLst>
          </p:cNvPr>
          <p:cNvPicPr>
            <a:picLocks noChangeAspect="1"/>
          </p:cNvPicPr>
          <p:nvPr/>
        </p:nvPicPr>
        <p:blipFill>
          <a:blip r:embed="rId6"/>
          <a:stretch>
            <a:fillRect/>
          </a:stretch>
        </p:blipFill>
        <p:spPr>
          <a:xfrm>
            <a:off x="0" y="985807"/>
            <a:ext cx="905322" cy="869680"/>
          </a:xfrm>
          <a:prstGeom prst="rect">
            <a:avLst/>
          </a:prstGeom>
        </p:spPr>
      </p:pic>
    </p:spTree>
    <p:extLst>
      <p:ext uri="{BB962C8B-B14F-4D97-AF65-F5344CB8AC3E}">
        <p14:creationId xmlns:p14="http://schemas.microsoft.com/office/powerpoint/2010/main" val="2543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D1BB4-5983-2009-3535-E138E922DC95}"/>
            </a:ext>
          </a:extLst>
        </p:cNvPr>
        <p:cNvGrpSpPr/>
        <p:nvPr/>
      </p:nvGrpSpPr>
      <p:grpSpPr>
        <a:xfrm>
          <a:off x="0" y="0"/>
          <a:ext cx="0" cy="0"/>
          <a:chOff x="0" y="0"/>
          <a:chExt cx="0" cy="0"/>
        </a:xfrm>
      </p:grpSpPr>
      <p:pic>
        <p:nvPicPr>
          <p:cNvPr id="6" name="Picture 5" descr="A person sitting at a desk using a computer&#10;&#10;AI-generated content may be incorrect.">
            <a:extLst>
              <a:ext uri="{FF2B5EF4-FFF2-40B4-BE49-F238E27FC236}">
                <a16:creationId xmlns:a16="http://schemas.microsoft.com/office/drawing/2014/main" id="{FE1BF31C-D39F-A794-52A0-0C8C45664C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9132" cy="6858000"/>
          </a:xfrm>
          <a:prstGeom prst="rect">
            <a:avLst/>
          </a:prstGeom>
        </p:spPr>
      </p:pic>
      <p:sp>
        <p:nvSpPr>
          <p:cNvPr id="9" name="Subtitle 8">
            <a:extLst>
              <a:ext uri="{FF2B5EF4-FFF2-40B4-BE49-F238E27FC236}">
                <a16:creationId xmlns:a16="http://schemas.microsoft.com/office/drawing/2014/main" id="{BB9CB7F8-18FA-2865-62EC-B1B6B2112B11}"/>
              </a:ext>
            </a:extLst>
          </p:cNvPr>
          <p:cNvSpPr>
            <a:spLocks noGrp="1"/>
          </p:cNvSpPr>
          <p:nvPr>
            <p:ph type="subTitle" idx="4"/>
          </p:nvPr>
        </p:nvSpPr>
        <p:spPr>
          <a:xfrm>
            <a:off x="1077455" y="4979043"/>
            <a:ext cx="3859403" cy="1477328"/>
          </a:xfrm>
        </p:spPr>
        <p:txBody>
          <a:bodyPr/>
          <a:lstStyle/>
          <a:p>
            <a:r>
              <a:rPr lang="en-US" sz="3200">
                <a:solidFill>
                  <a:schemeClr val="accent6"/>
                </a:solidFill>
              </a:rPr>
              <a:t>Support</a:t>
            </a:r>
            <a:r>
              <a:rPr lang="en-US" sz="3200">
                <a:solidFill>
                  <a:schemeClr val="bg1"/>
                </a:solidFill>
              </a:rPr>
              <a:t> </a:t>
            </a:r>
          </a:p>
          <a:p>
            <a:r>
              <a:rPr lang="en-US" sz="3200">
                <a:solidFill>
                  <a:schemeClr val="bg1"/>
                </a:solidFill>
              </a:rPr>
              <a:t>Removing </a:t>
            </a:r>
          </a:p>
          <a:p>
            <a:r>
              <a:rPr lang="en-US" sz="3200">
                <a:solidFill>
                  <a:schemeClr val="bg1"/>
                </a:solidFill>
              </a:rPr>
              <a:t>friction</a:t>
            </a:r>
          </a:p>
        </p:txBody>
      </p:sp>
      <p:pic>
        <p:nvPicPr>
          <p:cNvPr id="8" name="Picture 7">
            <a:extLst>
              <a:ext uri="{FF2B5EF4-FFF2-40B4-BE49-F238E27FC236}">
                <a16:creationId xmlns:a16="http://schemas.microsoft.com/office/drawing/2014/main" id="{C7959442-212A-2BDF-713A-F178597E7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0" name="Picture 9" descr="A green and black stopwatch&#10;&#10;AI-generated content may be incorrect.">
            <a:extLst>
              <a:ext uri="{FF2B5EF4-FFF2-40B4-BE49-F238E27FC236}">
                <a16:creationId xmlns:a16="http://schemas.microsoft.com/office/drawing/2014/main" id="{F93C5E1A-8222-E6EF-3A72-478C2A90DABA}"/>
              </a:ext>
            </a:extLst>
          </p:cNvPr>
          <p:cNvPicPr>
            <a:picLocks noChangeAspect="1"/>
          </p:cNvPicPr>
          <p:nvPr/>
        </p:nvPicPr>
        <p:blipFill>
          <a:blip r:embed="rId5"/>
          <a:stretch>
            <a:fillRect/>
          </a:stretch>
        </p:blipFill>
        <p:spPr>
          <a:xfrm>
            <a:off x="-90763" y="4987275"/>
            <a:ext cx="952583" cy="952583"/>
          </a:xfrm>
          <a:prstGeom prst="rect">
            <a:avLst/>
          </a:prstGeom>
        </p:spPr>
      </p:pic>
      <p:pic>
        <p:nvPicPr>
          <p:cNvPr id="12" name="Picture 11" descr="A yellow and green striped background&#10;&#10;AI-generated content may be incorrect.">
            <a:extLst>
              <a:ext uri="{FF2B5EF4-FFF2-40B4-BE49-F238E27FC236}">
                <a16:creationId xmlns:a16="http://schemas.microsoft.com/office/drawing/2014/main" id="{D9EC8D39-7336-F7BA-EEC9-EC81CFFE9D9F}"/>
              </a:ext>
            </a:extLst>
          </p:cNvPr>
          <p:cNvPicPr>
            <a:picLocks noChangeAspect="1"/>
          </p:cNvPicPr>
          <p:nvPr/>
        </p:nvPicPr>
        <p:blipFill>
          <a:blip r:embed="rId6"/>
          <a:stretch>
            <a:fillRect/>
          </a:stretch>
        </p:blipFill>
        <p:spPr>
          <a:xfrm>
            <a:off x="11268124" y="5122768"/>
            <a:ext cx="923876" cy="304902"/>
          </a:xfrm>
          <a:prstGeom prst="rect">
            <a:avLst/>
          </a:prstGeom>
        </p:spPr>
      </p:pic>
    </p:spTree>
    <p:extLst>
      <p:ext uri="{BB962C8B-B14F-4D97-AF65-F5344CB8AC3E}">
        <p14:creationId xmlns:p14="http://schemas.microsoft.com/office/powerpoint/2010/main" val="338277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31F8B-D785-25DE-9F94-D2D8FACC9A76}"/>
            </a:ext>
          </a:extLst>
        </p:cNvPr>
        <p:cNvGrpSpPr/>
        <p:nvPr/>
      </p:nvGrpSpPr>
      <p:grpSpPr>
        <a:xfrm>
          <a:off x="0" y="0"/>
          <a:ext cx="0" cy="0"/>
          <a:chOff x="0" y="0"/>
          <a:chExt cx="0" cy="0"/>
        </a:xfrm>
      </p:grpSpPr>
      <p:pic>
        <p:nvPicPr>
          <p:cNvPr id="16" name="Picture 15" descr="A group of people standing outside&#10;&#10;AI-generated content may be incorrect.">
            <a:extLst>
              <a:ext uri="{FF2B5EF4-FFF2-40B4-BE49-F238E27FC236}">
                <a16:creationId xmlns:a16="http://schemas.microsoft.com/office/drawing/2014/main" id="{9E119DFE-607F-5DDD-D7E0-7B6729BA5B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12192000" cy="6858000"/>
          </a:xfrm>
          <a:prstGeom prst="rect">
            <a:avLst/>
          </a:prstGeom>
          <a:scene3d>
            <a:camera prst="orthographicFront">
              <a:rot lat="0" lon="0" rev="0"/>
            </a:camera>
            <a:lightRig rig="threePt" dir="t"/>
          </a:scene3d>
        </p:spPr>
      </p:pic>
      <p:pic>
        <p:nvPicPr>
          <p:cNvPr id="3" name="Picture 2" descr="A green compass on a yellow background&#10;&#10;AI-generated content may be incorrect.">
            <a:extLst>
              <a:ext uri="{FF2B5EF4-FFF2-40B4-BE49-F238E27FC236}">
                <a16:creationId xmlns:a16="http://schemas.microsoft.com/office/drawing/2014/main" id="{B65DEC50-7D08-4504-C7C9-A759CBFC0A48}"/>
              </a:ext>
            </a:extLst>
          </p:cNvPr>
          <p:cNvPicPr>
            <a:picLocks noChangeAspect="1"/>
          </p:cNvPicPr>
          <p:nvPr/>
        </p:nvPicPr>
        <p:blipFill>
          <a:blip r:embed="rId4"/>
          <a:stretch>
            <a:fillRect/>
          </a:stretch>
        </p:blipFill>
        <p:spPr>
          <a:xfrm>
            <a:off x="0" y="4900269"/>
            <a:ext cx="1050376" cy="867692"/>
          </a:xfrm>
          <a:prstGeom prst="rect">
            <a:avLst/>
          </a:prstGeom>
        </p:spPr>
      </p:pic>
      <p:pic>
        <p:nvPicPr>
          <p:cNvPr id="6" name="Picture 5">
            <a:extLst>
              <a:ext uri="{FF2B5EF4-FFF2-40B4-BE49-F238E27FC236}">
                <a16:creationId xmlns:a16="http://schemas.microsoft.com/office/drawing/2014/main" id="{9DBE2C65-3A38-46D5-B0C1-2406004C99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191" y="6064549"/>
            <a:ext cx="1831578" cy="516513"/>
          </a:xfrm>
          <a:prstGeom prst="rect">
            <a:avLst/>
          </a:prstGeom>
        </p:spPr>
      </p:pic>
      <p:pic>
        <p:nvPicPr>
          <p:cNvPr id="12" name="Picture 11" descr="A yellow and green striped background&#10;&#10;AI-generated content may be incorrect.">
            <a:extLst>
              <a:ext uri="{FF2B5EF4-FFF2-40B4-BE49-F238E27FC236}">
                <a16:creationId xmlns:a16="http://schemas.microsoft.com/office/drawing/2014/main" id="{8A0BA9BD-191F-05F8-7FC0-C520763DFC34}"/>
              </a:ext>
            </a:extLst>
          </p:cNvPr>
          <p:cNvPicPr>
            <a:picLocks noChangeAspect="1"/>
          </p:cNvPicPr>
          <p:nvPr/>
        </p:nvPicPr>
        <p:blipFill>
          <a:blip r:embed="rId6"/>
          <a:stretch>
            <a:fillRect/>
          </a:stretch>
        </p:blipFill>
        <p:spPr>
          <a:xfrm>
            <a:off x="11268124" y="5122768"/>
            <a:ext cx="923876" cy="304902"/>
          </a:xfrm>
          <a:prstGeom prst="rect">
            <a:avLst/>
          </a:prstGeom>
        </p:spPr>
      </p:pic>
      <p:sp>
        <p:nvSpPr>
          <p:cNvPr id="17" name="Rectangle 16">
            <a:extLst>
              <a:ext uri="{FF2B5EF4-FFF2-40B4-BE49-F238E27FC236}">
                <a16:creationId xmlns:a16="http://schemas.microsoft.com/office/drawing/2014/main" id="{DC3E8B8A-08CD-0175-AB54-7343FC5138DE}"/>
              </a:ext>
            </a:extLst>
          </p:cNvPr>
          <p:cNvSpPr/>
          <p:nvPr/>
        </p:nvSpPr>
        <p:spPr>
          <a:xfrm>
            <a:off x="1216888" y="4971705"/>
            <a:ext cx="6329418" cy="1621262"/>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CE1B1A7-3EAC-3C88-90F2-56270240EFF1}"/>
              </a:ext>
            </a:extLst>
          </p:cNvPr>
          <p:cNvSpPr txBox="1"/>
          <p:nvPr/>
        </p:nvSpPr>
        <p:spPr>
          <a:xfrm>
            <a:off x="1368445" y="4971225"/>
            <a:ext cx="5514333" cy="1617284"/>
          </a:xfrm>
          <a:prstGeom prst="rect">
            <a:avLst/>
          </a:prstGeom>
          <a:noFill/>
        </p:spPr>
        <p:txBody>
          <a:bodyPr wrap="square">
            <a:spAutoFit/>
          </a:bodyPr>
          <a:lstStyle/>
          <a:p>
            <a:r>
              <a:rPr lang="en-GB" sz="3200">
                <a:solidFill>
                  <a:schemeClr val="accent6"/>
                </a:solidFill>
                <a:latin typeface="Nunito Sans Black" panose="00000A00000000000000" pitchFamily="2" charset="0"/>
              </a:rPr>
              <a:t>Strategy lives locally</a:t>
            </a:r>
          </a:p>
          <a:p>
            <a:r>
              <a:rPr lang="en-GB" sz="3200">
                <a:solidFill>
                  <a:schemeClr val="bg1"/>
                </a:solidFill>
                <a:latin typeface="Nunito Sans Black" panose="00000A00000000000000" pitchFamily="2" charset="0"/>
              </a:rPr>
              <a:t>One direction; </a:t>
            </a:r>
          </a:p>
          <a:p>
            <a:r>
              <a:rPr lang="en-GB" sz="3200">
                <a:solidFill>
                  <a:schemeClr val="bg1"/>
                </a:solidFill>
                <a:latin typeface="Nunito Sans Black" panose="00000A00000000000000" pitchFamily="2" charset="0"/>
              </a:rPr>
              <a:t>many decisions  </a:t>
            </a:r>
          </a:p>
        </p:txBody>
      </p:sp>
    </p:spTree>
    <p:extLst>
      <p:ext uri="{BB962C8B-B14F-4D97-AF65-F5344CB8AC3E}">
        <p14:creationId xmlns:p14="http://schemas.microsoft.com/office/powerpoint/2010/main" val="250665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5273B-BB19-541B-9AA6-FACDE00A0645}"/>
            </a:ext>
          </a:extLst>
        </p:cNvPr>
        <p:cNvGrpSpPr/>
        <p:nvPr/>
      </p:nvGrpSpPr>
      <p:grpSpPr>
        <a:xfrm>
          <a:off x="0" y="0"/>
          <a:ext cx="0" cy="0"/>
          <a:chOff x="0" y="0"/>
          <a:chExt cx="0" cy="0"/>
        </a:xfrm>
      </p:grpSpPr>
      <p:pic>
        <p:nvPicPr>
          <p:cNvPr id="10" name="Picture 9" descr="A person on a pole&#10;&#10;AI-generated content may be incorrect.">
            <a:extLst>
              <a:ext uri="{FF2B5EF4-FFF2-40B4-BE49-F238E27FC236}">
                <a16:creationId xmlns:a16="http://schemas.microsoft.com/office/drawing/2014/main" id="{E9C4277D-6124-BF68-2CAE-3A64C6A01D0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
            <a:ext cx="12192000" cy="6858001"/>
          </a:xfrm>
          <a:prstGeom prst="rect">
            <a:avLst/>
          </a:prstGeom>
        </p:spPr>
      </p:pic>
      <p:pic>
        <p:nvPicPr>
          <p:cNvPr id="3" name="Picture 2" descr="A green compass on a yellow background&#10;&#10;AI-generated content may be incorrect.">
            <a:extLst>
              <a:ext uri="{FF2B5EF4-FFF2-40B4-BE49-F238E27FC236}">
                <a16:creationId xmlns:a16="http://schemas.microsoft.com/office/drawing/2014/main" id="{F90AA194-BEA7-DB43-9831-AD946C417B90}"/>
              </a:ext>
            </a:extLst>
          </p:cNvPr>
          <p:cNvPicPr>
            <a:picLocks noChangeAspect="1"/>
          </p:cNvPicPr>
          <p:nvPr/>
        </p:nvPicPr>
        <p:blipFill>
          <a:blip r:embed="rId4"/>
          <a:stretch>
            <a:fillRect/>
          </a:stretch>
        </p:blipFill>
        <p:spPr>
          <a:xfrm>
            <a:off x="0" y="4988895"/>
            <a:ext cx="1050376" cy="867692"/>
          </a:xfrm>
          <a:prstGeom prst="rect">
            <a:avLst/>
          </a:prstGeom>
        </p:spPr>
      </p:pic>
      <p:sp>
        <p:nvSpPr>
          <p:cNvPr id="5" name="TextBox 4">
            <a:extLst>
              <a:ext uri="{FF2B5EF4-FFF2-40B4-BE49-F238E27FC236}">
                <a16:creationId xmlns:a16="http://schemas.microsoft.com/office/drawing/2014/main" id="{D8A4CF14-9701-4765-9840-C19E601E075E}"/>
              </a:ext>
            </a:extLst>
          </p:cNvPr>
          <p:cNvSpPr txBox="1"/>
          <p:nvPr/>
        </p:nvSpPr>
        <p:spPr>
          <a:xfrm>
            <a:off x="1155047" y="4884132"/>
            <a:ext cx="3927942" cy="1077218"/>
          </a:xfrm>
          <a:prstGeom prst="rect">
            <a:avLst/>
          </a:prstGeom>
          <a:noFill/>
        </p:spPr>
        <p:txBody>
          <a:bodyPr wrap="square">
            <a:spAutoFit/>
          </a:bodyPr>
          <a:lstStyle/>
          <a:p>
            <a:r>
              <a:rPr lang="en-GB" sz="3200">
                <a:solidFill>
                  <a:schemeClr val="accent6"/>
                </a:solidFill>
                <a:latin typeface="Nunito Sans Black" panose="00000A00000000000000" pitchFamily="2" charset="0"/>
              </a:rPr>
              <a:t>Big leaps </a:t>
            </a:r>
          </a:p>
          <a:p>
            <a:r>
              <a:rPr lang="en-GB" sz="3200">
                <a:solidFill>
                  <a:schemeClr val="bg1"/>
                </a:solidFill>
                <a:latin typeface="Nunito Sans Black" panose="00000A00000000000000" pitchFamily="2" charset="0"/>
              </a:rPr>
              <a:t>and small steps </a:t>
            </a:r>
          </a:p>
        </p:txBody>
      </p:sp>
      <p:pic>
        <p:nvPicPr>
          <p:cNvPr id="6" name="Picture 5">
            <a:extLst>
              <a:ext uri="{FF2B5EF4-FFF2-40B4-BE49-F238E27FC236}">
                <a16:creationId xmlns:a16="http://schemas.microsoft.com/office/drawing/2014/main" id="{69530799-AF80-BDEA-536D-677594505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191" y="6064549"/>
            <a:ext cx="1831578" cy="516513"/>
          </a:xfrm>
          <a:prstGeom prst="rect">
            <a:avLst/>
          </a:prstGeom>
        </p:spPr>
      </p:pic>
      <p:pic>
        <p:nvPicPr>
          <p:cNvPr id="12" name="Picture 11" descr="A yellow and green striped background&#10;&#10;AI-generated content may be incorrect.">
            <a:extLst>
              <a:ext uri="{FF2B5EF4-FFF2-40B4-BE49-F238E27FC236}">
                <a16:creationId xmlns:a16="http://schemas.microsoft.com/office/drawing/2014/main" id="{6A0E700A-1A5A-9797-4369-1340248C1D94}"/>
              </a:ext>
            </a:extLst>
          </p:cNvPr>
          <p:cNvPicPr>
            <a:picLocks noChangeAspect="1"/>
          </p:cNvPicPr>
          <p:nvPr/>
        </p:nvPicPr>
        <p:blipFill>
          <a:blip r:embed="rId6"/>
          <a:stretch>
            <a:fillRect/>
          </a:stretch>
        </p:blipFill>
        <p:spPr>
          <a:xfrm>
            <a:off x="11268124" y="5122768"/>
            <a:ext cx="923876" cy="304902"/>
          </a:xfrm>
          <a:prstGeom prst="rect">
            <a:avLst/>
          </a:prstGeom>
        </p:spPr>
      </p:pic>
    </p:spTree>
    <p:extLst>
      <p:ext uri="{BB962C8B-B14F-4D97-AF65-F5344CB8AC3E}">
        <p14:creationId xmlns:p14="http://schemas.microsoft.com/office/powerpoint/2010/main" val="39283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45CFA-E8B9-B71E-AABE-274D25C48D13}"/>
            </a:ext>
          </a:extLst>
        </p:cNvPr>
        <p:cNvGrpSpPr/>
        <p:nvPr/>
      </p:nvGrpSpPr>
      <p:grpSpPr>
        <a:xfrm>
          <a:off x="0" y="0"/>
          <a:ext cx="0" cy="0"/>
          <a:chOff x="0" y="0"/>
          <a:chExt cx="0" cy="0"/>
        </a:xfrm>
      </p:grpSpPr>
      <p:pic>
        <p:nvPicPr>
          <p:cNvPr id="12" name="Picture 11" descr="A person climbing a tree&#10;&#10;AI-generated content may be incorrect.">
            <a:extLst>
              <a:ext uri="{FF2B5EF4-FFF2-40B4-BE49-F238E27FC236}">
                <a16:creationId xmlns:a16="http://schemas.microsoft.com/office/drawing/2014/main" id="{38118625-376D-3481-5E86-21509F07E6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E0246B3-9920-820E-2CBD-24F454B7CA50}"/>
              </a:ext>
            </a:extLst>
          </p:cNvPr>
          <p:cNvSpPr txBox="1"/>
          <p:nvPr/>
        </p:nvSpPr>
        <p:spPr>
          <a:xfrm>
            <a:off x="952583" y="1101949"/>
            <a:ext cx="4252271" cy="1077218"/>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a:t>
            </a:r>
          </a:p>
        </p:txBody>
      </p:sp>
      <p:pic>
        <p:nvPicPr>
          <p:cNvPr id="6" name="Picture 5">
            <a:extLst>
              <a:ext uri="{FF2B5EF4-FFF2-40B4-BE49-F238E27FC236}">
                <a16:creationId xmlns:a16="http://schemas.microsoft.com/office/drawing/2014/main" id="{46AE6ED3-39CD-9A32-A9BB-41C4BA934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4" name="Picture 13" descr="A yellow and green striped background&#10;&#10;AI-generated content may be incorrect.">
            <a:extLst>
              <a:ext uri="{FF2B5EF4-FFF2-40B4-BE49-F238E27FC236}">
                <a16:creationId xmlns:a16="http://schemas.microsoft.com/office/drawing/2014/main" id="{C7A38292-7E6E-BAF7-47AC-C499C1FE8022}"/>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2" name="Picture 1" descr="A green and black stopwatch&#10;&#10;AI-generated content may be incorrect.">
            <a:extLst>
              <a:ext uri="{FF2B5EF4-FFF2-40B4-BE49-F238E27FC236}">
                <a16:creationId xmlns:a16="http://schemas.microsoft.com/office/drawing/2014/main" id="{155F4631-B067-8A68-CB45-437F9996A81B}"/>
              </a:ext>
            </a:extLst>
          </p:cNvPr>
          <p:cNvPicPr>
            <a:picLocks noChangeAspect="1"/>
          </p:cNvPicPr>
          <p:nvPr/>
        </p:nvPicPr>
        <p:blipFill>
          <a:blip r:embed="rId6"/>
          <a:stretch>
            <a:fillRect/>
          </a:stretch>
        </p:blipFill>
        <p:spPr>
          <a:xfrm>
            <a:off x="0" y="1101949"/>
            <a:ext cx="931868" cy="931868"/>
          </a:xfrm>
          <a:prstGeom prst="rect">
            <a:avLst/>
          </a:prstGeom>
        </p:spPr>
      </p:pic>
    </p:spTree>
    <p:extLst>
      <p:ext uri="{BB962C8B-B14F-4D97-AF65-F5344CB8AC3E}">
        <p14:creationId xmlns:p14="http://schemas.microsoft.com/office/powerpoint/2010/main" val="354996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92E7E-3835-E78F-9077-AE06883D9464}"/>
            </a:ext>
          </a:extLst>
        </p:cNvPr>
        <p:cNvGrpSpPr/>
        <p:nvPr/>
      </p:nvGrpSpPr>
      <p:grpSpPr>
        <a:xfrm>
          <a:off x="0" y="0"/>
          <a:ext cx="0" cy="0"/>
          <a:chOff x="0" y="0"/>
          <a:chExt cx="0" cy="0"/>
        </a:xfrm>
      </p:grpSpPr>
      <p:pic>
        <p:nvPicPr>
          <p:cNvPr id="4" name="Picture 3" descr="A group of people on a raft&#10;&#10;AI-generated content may be incorrect.">
            <a:extLst>
              <a:ext uri="{FF2B5EF4-FFF2-40B4-BE49-F238E27FC236}">
                <a16:creationId xmlns:a16="http://schemas.microsoft.com/office/drawing/2014/main" id="{A227E04A-F878-7EB3-67F0-90308477F7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
            <a:ext cx="12304058" cy="6858001"/>
          </a:xfrm>
          <a:prstGeom prst="rect">
            <a:avLst/>
          </a:prstGeom>
        </p:spPr>
      </p:pic>
      <p:pic>
        <p:nvPicPr>
          <p:cNvPr id="3" name="Picture 2" descr="A green compass on a yellow background&#10;&#10;AI-generated content may be incorrect.">
            <a:extLst>
              <a:ext uri="{FF2B5EF4-FFF2-40B4-BE49-F238E27FC236}">
                <a16:creationId xmlns:a16="http://schemas.microsoft.com/office/drawing/2014/main" id="{E3D0FF95-2A27-A3A0-C17E-FF487CBACF69}"/>
              </a:ext>
            </a:extLst>
          </p:cNvPr>
          <p:cNvPicPr>
            <a:picLocks noChangeAspect="1"/>
          </p:cNvPicPr>
          <p:nvPr/>
        </p:nvPicPr>
        <p:blipFill>
          <a:blip r:embed="rId4"/>
          <a:stretch>
            <a:fillRect/>
          </a:stretch>
        </p:blipFill>
        <p:spPr>
          <a:xfrm>
            <a:off x="-123930" y="1005385"/>
            <a:ext cx="1050376" cy="867692"/>
          </a:xfrm>
          <a:prstGeom prst="rect">
            <a:avLst/>
          </a:prstGeom>
        </p:spPr>
      </p:pic>
      <p:sp>
        <p:nvSpPr>
          <p:cNvPr id="5" name="TextBox 4">
            <a:extLst>
              <a:ext uri="{FF2B5EF4-FFF2-40B4-BE49-F238E27FC236}">
                <a16:creationId xmlns:a16="http://schemas.microsoft.com/office/drawing/2014/main" id="{9A717840-796D-F519-2BF2-9098E1722ABF}"/>
              </a:ext>
            </a:extLst>
          </p:cNvPr>
          <p:cNvSpPr txBox="1"/>
          <p:nvPr/>
        </p:nvSpPr>
        <p:spPr>
          <a:xfrm>
            <a:off x="1050377" y="1005385"/>
            <a:ext cx="5380225" cy="1569660"/>
          </a:xfrm>
          <a:prstGeom prst="rect">
            <a:avLst/>
          </a:prstGeom>
          <a:noFill/>
        </p:spPr>
        <p:txBody>
          <a:bodyPr wrap="square">
            <a:spAutoFit/>
          </a:bodyPr>
          <a:lstStyle/>
          <a:p>
            <a:r>
              <a:rPr lang="en-GB" sz="3200">
                <a:solidFill>
                  <a:schemeClr val="accent6"/>
                </a:solidFill>
                <a:latin typeface="Nunito Sans Black" panose="00000A00000000000000" pitchFamily="2" charset="0"/>
              </a:rPr>
              <a:t>Shared responsibility </a:t>
            </a:r>
          </a:p>
          <a:p>
            <a:r>
              <a:rPr lang="en-GB" sz="3200">
                <a:solidFill>
                  <a:schemeClr val="bg1"/>
                </a:solidFill>
                <a:latin typeface="Nunito Sans Black" panose="00000A00000000000000" pitchFamily="2" charset="0"/>
              </a:rPr>
              <a:t>UK steers direction – local Scouts take it forward</a:t>
            </a:r>
          </a:p>
        </p:txBody>
      </p:sp>
      <p:pic>
        <p:nvPicPr>
          <p:cNvPr id="7" name="Picture 6" descr="A yellow and green striped background&#10;&#10;AI-generated content may be incorrect.">
            <a:extLst>
              <a:ext uri="{FF2B5EF4-FFF2-40B4-BE49-F238E27FC236}">
                <a16:creationId xmlns:a16="http://schemas.microsoft.com/office/drawing/2014/main" id="{2FED45CB-8993-9215-8609-CFD5F75F3674}"/>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4D1035CF-6BFF-B3C2-B824-D186869D66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8484" y="6085567"/>
            <a:ext cx="1831578" cy="517112"/>
          </a:xfrm>
          <a:prstGeom prst="rect">
            <a:avLst/>
          </a:prstGeom>
        </p:spPr>
      </p:pic>
    </p:spTree>
    <p:extLst>
      <p:ext uri="{BB962C8B-B14F-4D97-AF65-F5344CB8AC3E}">
        <p14:creationId xmlns:p14="http://schemas.microsoft.com/office/powerpoint/2010/main" val="37162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EE503-2E26-9A59-3F38-FA23D9689B8B}"/>
            </a:ext>
          </a:extLst>
        </p:cNvPr>
        <p:cNvGrpSpPr/>
        <p:nvPr/>
      </p:nvGrpSpPr>
      <p:grpSpPr>
        <a:xfrm>
          <a:off x="0" y="0"/>
          <a:ext cx="0" cy="0"/>
          <a:chOff x="0" y="0"/>
          <a:chExt cx="0" cy="0"/>
        </a:xfrm>
      </p:grpSpPr>
      <p:pic>
        <p:nvPicPr>
          <p:cNvPr id="5" name="Picture 4" descr="A person holding a target in front of trees&#10;&#10;AI-generated content may be incorrect.">
            <a:extLst>
              <a:ext uri="{FF2B5EF4-FFF2-40B4-BE49-F238E27FC236}">
                <a16:creationId xmlns:a16="http://schemas.microsoft.com/office/drawing/2014/main" id="{70E7D3BA-4FC2-835D-EE66-2F0E5B71FE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8" name="Picture 7" descr="A sign with green lines on a yellow background&#10;&#10;AI-generated content may be incorrect.">
            <a:extLst>
              <a:ext uri="{FF2B5EF4-FFF2-40B4-BE49-F238E27FC236}">
                <a16:creationId xmlns:a16="http://schemas.microsoft.com/office/drawing/2014/main" id="{78E4BD86-3A33-EAC8-6E8B-61ED7D231933}"/>
              </a:ext>
            </a:extLst>
          </p:cNvPr>
          <p:cNvPicPr>
            <a:picLocks noChangeAspect="1"/>
          </p:cNvPicPr>
          <p:nvPr/>
        </p:nvPicPr>
        <p:blipFill>
          <a:blip r:embed="rId4"/>
          <a:stretch>
            <a:fillRect/>
          </a:stretch>
        </p:blipFill>
        <p:spPr>
          <a:xfrm>
            <a:off x="0" y="1213730"/>
            <a:ext cx="870445" cy="874551"/>
          </a:xfrm>
          <a:prstGeom prst="rect">
            <a:avLst/>
          </a:prstGeom>
        </p:spPr>
      </p:pic>
      <p:sp>
        <p:nvSpPr>
          <p:cNvPr id="18" name="Rectangle 17">
            <a:extLst>
              <a:ext uri="{FF2B5EF4-FFF2-40B4-BE49-F238E27FC236}">
                <a16:creationId xmlns:a16="http://schemas.microsoft.com/office/drawing/2014/main" id="{9DC4DAEA-5FAD-CC48-2153-633689968698}"/>
              </a:ext>
            </a:extLst>
          </p:cNvPr>
          <p:cNvSpPr/>
          <p:nvPr/>
        </p:nvSpPr>
        <p:spPr>
          <a:xfrm>
            <a:off x="1045313" y="2392459"/>
            <a:ext cx="4555387" cy="3822541"/>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51D663BF-E214-0915-CFCE-B6F764D5F3D0}"/>
              </a:ext>
            </a:extLst>
          </p:cNvPr>
          <p:cNvSpPr txBox="1">
            <a:spLocks/>
          </p:cNvSpPr>
          <p:nvPr/>
        </p:nvSpPr>
        <p:spPr>
          <a:xfrm>
            <a:off x="1313600" y="2733460"/>
            <a:ext cx="4013518" cy="2708434"/>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fontAlgn="base">
              <a:buClr>
                <a:schemeClr val="bg1"/>
              </a:buClr>
              <a:buChar char="•"/>
            </a:pPr>
            <a:r>
              <a:rPr lang="en-GB" sz="2200">
                <a:solidFill>
                  <a:schemeClr val="bg1"/>
                </a:solidFill>
                <a:latin typeface="Nunito Sans"/>
                <a:ea typeface="+mn-ea"/>
                <a:cs typeface="+mn-cs"/>
              </a:rPr>
              <a:t>Clearer priorities</a:t>
            </a:r>
            <a:endParaRPr lang="en-US">
              <a:ea typeface="+mn-ea"/>
              <a:cs typeface="+mn-cs"/>
            </a:endParaRP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Higher-quality programme</a:t>
            </a: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Less friction for volunteers</a:t>
            </a: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Volunteers feel better supported </a:t>
            </a:r>
          </a:p>
        </p:txBody>
      </p:sp>
      <p:sp>
        <p:nvSpPr>
          <p:cNvPr id="15" name="Rectangle 14">
            <a:extLst>
              <a:ext uri="{FF2B5EF4-FFF2-40B4-BE49-F238E27FC236}">
                <a16:creationId xmlns:a16="http://schemas.microsoft.com/office/drawing/2014/main" id="{F69D83B4-D737-7882-DBB5-3CE6DB629910}"/>
              </a:ext>
            </a:extLst>
          </p:cNvPr>
          <p:cNvSpPr/>
          <p:nvPr/>
        </p:nvSpPr>
        <p:spPr>
          <a:xfrm>
            <a:off x="1045313" y="1188758"/>
            <a:ext cx="4555387" cy="1034829"/>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8">
            <a:extLst>
              <a:ext uri="{FF2B5EF4-FFF2-40B4-BE49-F238E27FC236}">
                <a16:creationId xmlns:a16="http://schemas.microsoft.com/office/drawing/2014/main" id="{1046C640-37E2-4084-04C8-FE246247803A}"/>
              </a:ext>
            </a:extLst>
          </p:cNvPr>
          <p:cNvSpPr txBox="1">
            <a:spLocks/>
          </p:cNvSpPr>
          <p:nvPr/>
        </p:nvSpPr>
        <p:spPr>
          <a:xfrm>
            <a:off x="1271289" y="1213731"/>
            <a:ext cx="4329915" cy="984885"/>
          </a:xfrm>
          <a:prstGeom prst="rect">
            <a:avLst/>
          </a:prstGeom>
          <a:ln>
            <a:noFill/>
          </a:ln>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chemeClr val="bg1"/>
                </a:solidFill>
              </a:rPr>
              <a:t>What success feels like in three years</a:t>
            </a:r>
          </a:p>
        </p:txBody>
      </p:sp>
      <p:pic>
        <p:nvPicPr>
          <p:cNvPr id="19" name="Picture 18" descr="A yellow and green striped background&#10;&#10;AI-generated content may be incorrect.">
            <a:extLst>
              <a:ext uri="{FF2B5EF4-FFF2-40B4-BE49-F238E27FC236}">
                <a16:creationId xmlns:a16="http://schemas.microsoft.com/office/drawing/2014/main" id="{01F89CFA-6D29-8E5C-1C2B-55A2902E7752}"/>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38E33D1C-ABA0-B25F-C4BB-B78764E1D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8484" y="6085567"/>
            <a:ext cx="1831578" cy="517112"/>
          </a:xfrm>
          <a:prstGeom prst="rect">
            <a:avLst/>
          </a:prstGeom>
        </p:spPr>
      </p:pic>
    </p:spTree>
    <p:extLst>
      <p:ext uri="{BB962C8B-B14F-4D97-AF65-F5344CB8AC3E}">
        <p14:creationId xmlns:p14="http://schemas.microsoft.com/office/powerpoint/2010/main" val="48107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33732-FF87-BDD1-8B36-3EA5336DC7D9}"/>
            </a:ext>
          </a:extLst>
        </p:cNvPr>
        <p:cNvGrpSpPr/>
        <p:nvPr/>
      </p:nvGrpSpPr>
      <p:grpSpPr>
        <a:xfrm>
          <a:off x="0" y="0"/>
          <a:ext cx="0" cy="0"/>
          <a:chOff x="0" y="0"/>
          <a:chExt cx="0" cy="0"/>
        </a:xfrm>
      </p:grpSpPr>
      <p:pic>
        <p:nvPicPr>
          <p:cNvPr id="10" name="Picture 9" descr="A group of people sitting on a field&#10;&#10;AI-generated content may be incorrect.">
            <a:extLst>
              <a:ext uri="{FF2B5EF4-FFF2-40B4-BE49-F238E27FC236}">
                <a16:creationId xmlns:a16="http://schemas.microsoft.com/office/drawing/2014/main" id="{B39A0DDD-A69D-60D4-546A-23FF122618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pic>
        <p:nvPicPr>
          <p:cNvPr id="8" name="Picture 7" descr="A sign with green lines on a yellow background&#10;&#10;AI-generated content may be incorrect.">
            <a:extLst>
              <a:ext uri="{FF2B5EF4-FFF2-40B4-BE49-F238E27FC236}">
                <a16:creationId xmlns:a16="http://schemas.microsoft.com/office/drawing/2014/main" id="{90ABD77A-C0FB-43D9-23E6-36471976E0A8}"/>
              </a:ext>
            </a:extLst>
          </p:cNvPr>
          <p:cNvPicPr>
            <a:picLocks noChangeAspect="1"/>
          </p:cNvPicPr>
          <p:nvPr/>
        </p:nvPicPr>
        <p:blipFill>
          <a:blip r:embed="rId4"/>
          <a:stretch>
            <a:fillRect/>
          </a:stretch>
        </p:blipFill>
        <p:spPr>
          <a:xfrm>
            <a:off x="0" y="816020"/>
            <a:ext cx="870445" cy="874551"/>
          </a:xfrm>
          <a:prstGeom prst="rect">
            <a:avLst/>
          </a:prstGeom>
        </p:spPr>
      </p:pic>
      <p:sp>
        <p:nvSpPr>
          <p:cNvPr id="18" name="Rectangle 17">
            <a:extLst>
              <a:ext uri="{FF2B5EF4-FFF2-40B4-BE49-F238E27FC236}">
                <a16:creationId xmlns:a16="http://schemas.microsoft.com/office/drawing/2014/main" id="{B866F68C-3FC7-6C65-2030-420D94D6F18B}"/>
              </a:ext>
            </a:extLst>
          </p:cNvPr>
          <p:cNvSpPr/>
          <p:nvPr/>
        </p:nvSpPr>
        <p:spPr>
          <a:xfrm>
            <a:off x="1045311" y="2068205"/>
            <a:ext cx="4321269" cy="4468572"/>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ECE04FE9-0A70-64A5-60E5-A6922ADEFAEE}"/>
              </a:ext>
            </a:extLst>
          </p:cNvPr>
          <p:cNvSpPr txBox="1">
            <a:spLocks/>
          </p:cNvSpPr>
          <p:nvPr/>
        </p:nvSpPr>
        <p:spPr>
          <a:xfrm>
            <a:off x="1386230" y="2271165"/>
            <a:ext cx="3639429" cy="4062651"/>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fontAlgn="base">
              <a:buClr>
                <a:schemeClr val="bg1"/>
              </a:buClr>
              <a:buChar char="•"/>
            </a:pPr>
            <a:r>
              <a:rPr lang="en-GB" sz="2200">
                <a:solidFill>
                  <a:schemeClr val="bg1"/>
                </a:solidFill>
                <a:latin typeface="Nunito Sans"/>
                <a:ea typeface="+mn-ea"/>
                <a:cs typeface="+mn-cs"/>
              </a:rPr>
              <a:t>Scouts thriving in communities across UK</a:t>
            </a:r>
            <a:endParaRPr lang="en-US">
              <a:ea typeface="+mn-ea"/>
              <a:cs typeface="+mn-cs"/>
            </a:endParaRP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More young people enjoying a high-quality programme </a:t>
            </a: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Volunteering that fits modern life </a:t>
            </a:r>
          </a:p>
          <a:p>
            <a:pPr marL="342900" indent="-342900" fontAlgn="base">
              <a:buClr>
                <a:schemeClr val="bg1"/>
              </a:buClr>
              <a:buChar char="•"/>
            </a:pPr>
            <a:endParaRPr lang="en-GB" sz="2200">
              <a:solidFill>
                <a:schemeClr val="bg1"/>
              </a:solidFill>
              <a:latin typeface="Nunito Sans"/>
              <a:ea typeface="+mn-ea"/>
              <a:cs typeface="+mn-cs"/>
            </a:endParaRPr>
          </a:p>
          <a:p>
            <a:pPr marL="342900" indent="-342900" fontAlgn="base">
              <a:buClr>
                <a:schemeClr val="bg1"/>
              </a:buClr>
              <a:buChar char="•"/>
            </a:pPr>
            <a:r>
              <a:rPr lang="en-GB" sz="2200">
                <a:solidFill>
                  <a:schemeClr val="bg1"/>
                </a:solidFill>
                <a:latin typeface="Nunito Sans"/>
                <a:ea typeface="+mn-ea"/>
                <a:cs typeface="+mn-cs"/>
              </a:rPr>
              <a:t>Support systems that enable not constrain </a:t>
            </a:r>
          </a:p>
        </p:txBody>
      </p:sp>
      <p:sp>
        <p:nvSpPr>
          <p:cNvPr id="15" name="Rectangle 14">
            <a:extLst>
              <a:ext uri="{FF2B5EF4-FFF2-40B4-BE49-F238E27FC236}">
                <a16:creationId xmlns:a16="http://schemas.microsoft.com/office/drawing/2014/main" id="{10C45176-5D24-2B6B-1DE3-8A061497E6ED}"/>
              </a:ext>
            </a:extLst>
          </p:cNvPr>
          <p:cNvSpPr/>
          <p:nvPr/>
        </p:nvSpPr>
        <p:spPr>
          <a:xfrm>
            <a:off x="1045313" y="688257"/>
            <a:ext cx="4321269" cy="1130078"/>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8">
            <a:extLst>
              <a:ext uri="{FF2B5EF4-FFF2-40B4-BE49-F238E27FC236}">
                <a16:creationId xmlns:a16="http://schemas.microsoft.com/office/drawing/2014/main" id="{8967B9CA-6129-60E4-647D-73CB849E90D3}"/>
              </a:ext>
            </a:extLst>
          </p:cNvPr>
          <p:cNvSpPr txBox="1">
            <a:spLocks/>
          </p:cNvSpPr>
          <p:nvPr/>
        </p:nvSpPr>
        <p:spPr>
          <a:xfrm>
            <a:off x="1330821" y="816020"/>
            <a:ext cx="4210629" cy="984885"/>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chemeClr val="bg1"/>
                </a:solidFill>
              </a:rPr>
              <a:t>What success looks like in nine years</a:t>
            </a:r>
          </a:p>
        </p:txBody>
      </p:sp>
      <p:pic>
        <p:nvPicPr>
          <p:cNvPr id="12" name="Picture 11" descr="A yellow and green striped background&#10;&#10;AI-generated content may be incorrect.">
            <a:extLst>
              <a:ext uri="{FF2B5EF4-FFF2-40B4-BE49-F238E27FC236}">
                <a16:creationId xmlns:a16="http://schemas.microsoft.com/office/drawing/2014/main" id="{5FB2ABCF-E2DE-48D7-92E0-AE02756C4BD8}"/>
              </a:ext>
            </a:extLst>
          </p:cNvPr>
          <p:cNvPicPr>
            <a:picLocks noChangeAspect="1"/>
          </p:cNvPicPr>
          <p:nvPr/>
        </p:nvPicPr>
        <p:blipFill>
          <a:blip r:embed="rId5"/>
          <a:stretch>
            <a:fillRect/>
          </a:stretch>
        </p:blipFill>
        <p:spPr>
          <a:xfrm>
            <a:off x="11268124" y="5458944"/>
            <a:ext cx="923876" cy="304902"/>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CFB3B98F-603E-9A73-DDB6-381C6B9164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8484" y="6085567"/>
            <a:ext cx="1831578" cy="517112"/>
          </a:xfrm>
          <a:prstGeom prst="rect">
            <a:avLst/>
          </a:prstGeom>
        </p:spPr>
      </p:pic>
    </p:spTree>
    <p:extLst>
      <p:ext uri="{BB962C8B-B14F-4D97-AF65-F5344CB8AC3E}">
        <p14:creationId xmlns:p14="http://schemas.microsoft.com/office/powerpoint/2010/main" val="133659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BD52-6A97-9EFE-4A41-2B6F7BB4836A}"/>
            </a:ext>
          </a:extLst>
        </p:cNvPr>
        <p:cNvGrpSpPr/>
        <p:nvPr/>
      </p:nvGrpSpPr>
      <p:grpSpPr>
        <a:xfrm>
          <a:off x="0" y="0"/>
          <a:ext cx="0" cy="0"/>
          <a:chOff x="0" y="0"/>
          <a:chExt cx="0" cy="0"/>
        </a:xfrm>
      </p:grpSpPr>
      <p:pic>
        <p:nvPicPr>
          <p:cNvPr id="5" name="Picture 4" descr="A couple of people in harnesses&#10;&#10;AI-generated content may be incorrect.">
            <a:extLst>
              <a:ext uri="{FF2B5EF4-FFF2-40B4-BE49-F238E27FC236}">
                <a16:creationId xmlns:a16="http://schemas.microsoft.com/office/drawing/2014/main" id="{C3CBCB4A-67B4-E7F3-6A41-7430CBB396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15475" y="1"/>
            <a:ext cx="10876526" cy="6857999"/>
          </a:xfrm>
          <a:prstGeom prst="rect">
            <a:avLst/>
          </a:prstGeom>
        </p:spPr>
      </p:pic>
      <p:pic>
        <p:nvPicPr>
          <p:cNvPr id="8" name="Picture 7" descr="A sign with green lines on a yellow background&#10;&#10;AI-generated content may be incorrect.">
            <a:extLst>
              <a:ext uri="{FF2B5EF4-FFF2-40B4-BE49-F238E27FC236}">
                <a16:creationId xmlns:a16="http://schemas.microsoft.com/office/drawing/2014/main" id="{7480C558-9809-0316-9E77-83C4BBEF8B13}"/>
              </a:ext>
            </a:extLst>
          </p:cNvPr>
          <p:cNvPicPr>
            <a:picLocks noChangeAspect="1"/>
          </p:cNvPicPr>
          <p:nvPr/>
        </p:nvPicPr>
        <p:blipFill>
          <a:blip r:embed="rId4"/>
          <a:stretch>
            <a:fillRect/>
          </a:stretch>
        </p:blipFill>
        <p:spPr>
          <a:xfrm>
            <a:off x="0" y="1156984"/>
            <a:ext cx="870445" cy="874551"/>
          </a:xfrm>
          <a:prstGeom prst="rect">
            <a:avLst/>
          </a:prstGeom>
        </p:spPr>
      </p:pic>
      <p:pic>
        <p:nvPicPr>
          <p:cNvPr id="17" name="Picture 16">
            <a:extLst>
              <a:ext uri="{FF2B5EF4-FFF2-40B4-BE49-F238E27FC236}">
                <a16:creationId xmlns:a16="http://schemas.microsoft.com/office/drawing/2014/main" id="{9FDBB0A4-3EDB-CDA0-38B8-018C8302A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191" y="6064549"/>
            <a:ext cx="1831578" cy="516513"/>
          </a:xfrm>
          <a:prstGeom prst="rect">
            <a:avLst/>
          </a:prstGeom>
        </p:spPr>
      </p:pic>
      <p:pic>
        <p:nvPicPr>
          <p:cNvPr id="2" name="Picture 1" descr="A yellow and green striped background&#10;&#10;AI-generated content may be incorrect.">
            <a:extLst>
              <a:ext uri="{FF2B5EF4-FFF2-40B4-BE49-F238E27FC236}">
                <a16:creationId xmlns:a16="http://schemas.microsoft.com/office/drawing/2014/main" id="{14FC9A8B-5235-28F6-8D74-49200FA6EF44}"/>
              </a:ext>
            </a:extLst>
          </p:cNvPr>
          <p:cNvPicPr>
            <a:picLocks noChangeAspect="1"/>
          </p:cNvPicPr>
          <p:nvPr/>
        </p:nvPicPr>
        <p:blipFill>
          <a:blip r:embed="rId6"/>
          <a:stretch>
            <a:fillRect/>
          </a:stretch>
        </p:blipFill>
        <p:spPr>
          <a:xfrm>
            <a:off x="11268124" y="5122768"/>
            <a:ext cx="923876" cy="304902"/>
          </a:xfrm>
          <a:prstGeom prst="rect">
            <a:avLst/>
          </a:prstGeom>
        </p:spPr>
      </p:pic>
      <p:pic>
        <p:nvPicPr>
          <p:cNvPr id="9" name="Picture 8" descr="Blur blurry image of trees&#10;&#10;AI-generated content may be incorrect.">
            <a:extLst>
              <a:ext uri="{FF2B5EF4-FFF2-40B4-BE49-F238E27FC236}">
                <a16:creationId xmlns:a16="http://schemas.microsoft.com/office/drawing/2014/main" id="{F4427338-3B3D-9B07-6E33-830ECBCAE86C}"/>
              </a:ext>
            </a:extLst>
          </p:cNvPr>
          <p:cNvPicPr>
            <a:picLocks noChangeAspect="1"/>
          </p:cNvPicPr>
          <p:nvPr/>
        </p:nvPicPr>
        <p:blipFill>
          <a:blip r:embed="rId7"/>
          <a:srcRect l="40860" b="15717"/>
          <a:stretch>
            <a:fillRect/>
          </a:stretch>
        </p:blipFill>
        <p:spPr>
          <a:xfrm>
            <a:off x="0" y="0"/>
            <a:ext cx="2427970" cy="6858000"/>
          </a:xfrm>
          <a:prstGeom prst="rect">
            <a:avLst/>
          </a:prstGeom>
        </p:spPr>
      </p:pic>
      <p:sp>
        <p:nvSpPr>
          <p:cNvPr id="15" name="Rectangle 14">
            <a:extLst>
              <a:ext uri="{FF2B5EF4-FFF2-40B4-BE49-F238E27FC236}">
                <a16:creationId xmlns:a16="http://schemas.microsoft.com/office/drawing/2014/main" id="{D9AA87A9-58CA-8668-FF5B-098E8414C199}"/>
              </a:ext>
            </a:extLst>
          </p:cNvPr>
          <p:cNvSpPr/>
          <p:nvPr/>
        </p:nvSpPr>
        <p:spPr>
          <a:xfrm>
            <a:off x="1009415" y="1053199"/>
            <a:ext cx="4321269" cy="1130078"/>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8">
            <a:extLst>
              <a:ext uri="{FF2B5EF4-FFF2-40B4-BE49-F238E27FC236}">
                <a16:creationId xmlns:a16="http://schemas.microsoft.com/office/drawing/2014/main" id="{1F08C8DD-2994-B73C-A5E3-8C90BCF9150E}"/>
              </a:ext>
            </a:extLst>
          </p:cNvPr>
          <p:cNvSpPr txBox="1">
            <a:spLocks/>
          </p:cNvSpPr>
          <p:nvPr/>
        </p:nvSpPr>
        <p:spPr>
          <a:xfrm>
            <a:off x="1315474" y="1156984"/>
            <a:ext cx="4210629" cy="984885"/>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chemeClr val="bg1"/>
                </a:solidFill>
              </a:rPr>
              <a:t>Preparing </a:t>
            </a:r>
          </a:p>
          <a:p>
            <a:pPr defTabSz="914400"/>
            <a:r>
              <a:rPr lang="en-GB" sz="3200">
                <a:solidFill>
                  <a:schemeClr val="bg1"/>
                </a:solidFill>
              </a:rPr>
              <a:t>for launch</a:t>
            </a:r>
          </a:p>
        </p:txBody>
      </p:sp>
      <p:sp>
        <p:nvSpPr>
          <p:cNvPr id="18" name="Rectangle 17">
            <a:extLst>
              <a:ext uri="{FF2B5EF4-FFF2-40B4-BE49-F238E27FC236}">
                <a16:creationId xmlns:a16="http://schemas.microsoft.com/office/drawing/2014/main" id="{36E31CC7-42E1-1E55-2470-8158F90027C4}"/>
              </a:ext>
            </a:extLst>
          </p:cNvPr>
          <p:cNvSpPr/>
          <p:nvPr/>
        </p:nvSpPr>
        <p:spPr>
          <a:xfrm>
            <a:off x="1009415" y="2495888"/>
            <a:ext cx="4321269" cy="4080798"/>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B14FE03D-5145-CEA7-CE36-D821DA00A1AA}"/>
              </a:ext>
            </a:extLst>
          </p:cNvPr>
          <p:cNvSpPr txBox="1">
            <a:spLocks/>
          </p:cNvSpPr>
          <p:nvPr/>
        </p:nvSpPr>
        <p:spPr>
          <a:xfrm>
            <a:off x="1313617" y="2937263"/>
            <a:ext cx="3698960" cy="3106519"/>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a:buClr>
                <a:schemeClr val="bg1"/>
              </a:buClr>
              <a:buChar char="•"/>
            </a:pPr>
            <a:r>
              <a:rPr lang="en-GB" sz="2200">
                <a:solidFill>
                  <a:schemeClr val="bg1"/>
                </a:solidFill>
                <a:latin typeface="Nunito Sans"/>
                <a:ea typeface="+mn-ea"/>
                <a:cs typeface="+mn-cs"/>
              </a:rPr>
              <a:t>April marks the transition </a:t>
            </a:r>
            <a:endParaRPr lang="en-US">
              <a:ea typeface="+mn-ea"/>
              <a:cs typeface="+mn-cs"/>
            </a:endParaRPr>
          </a:p>
          <a:p>
            <a:pPr marL="342900" indent="-342900">
              <a:buClr>
                <a:schemeClr val="bg1"/>
              </a:buClr>
              <a:buChar char="•"/>
            </a:pPr>
            <a:endParaRPr lang="en-GB" sz="2200">
              <a:solidFill>
                <a:schemeClr val="bg1"/>
              </a:solidFill>
              <a:latin typeface="Nunito Sans"/>
              <a:ea typeface="+mn-ea"/>
              <a:cs typeface="+mn-cs"/>
            </a:endParaRPr>
          </a:p>
          <a:p>
            <a:pPr marL="342900" indent="-342900">
              <a:buClr>
                <a:schemeClr val="bg1"/>
              </a:buClr>
              <a:buChar char="•"/>
            </a:pPr>
            <a:r>
              <a:rPr lang="en-GB" sz="2200">
                <a:solidFill>
                  <a:schemeClr val="bg1"/>
                </a:solidFill>
                <a:latin typeface="Nunito Sans"/>
                <a:ea typeface="+mn-ea"/>
                <a:cs typeface="+mn-cs"/>
              </a:rPr>
              <a:t>More support and resources coming </a:t>
            </a:r>
          </a:p>
          <a:p>
            <a:pPr marL="342900" indent="-342900">
              <a:buClr>
                <a:schemeClr val="bg1"/>
              </a:buClr>
              <a:buChar char="•"/>
            </a:pPr>
            <a:endParaRPr lang="en-GB" sz="2200">
              <a:solidFill>
                <a:schemeClr val="bg1"/>
              </a:solidFill>
              <a:latin typeface="Nunito Sans"/>
              <a:ea typeface="+mn-ea"/>
              <a:cs typeface="+mn-cs"/>
            </a:endParaRPr>
          </a:p>
          <a:p>
            <a:pPr marL="342900" indent="-342900">
              <a:buClr>
                <a:schemeClr val="bg1"/>
              </a:buClr>
              <a:buChar char="•"/>
            </a:pPr>
            <a:r>
              <a:rPr lang="en-GB" sz="2200">
                <a:solidFill>
                  <a:schemeClr val="bg1"/>
                </a:solidFill>
                <a:latin typeface="Nunito Sans"/>
                <a:ea typeface="+mn-ea"/>
                <a:cs typeface="+mn-cs"/>
              </a:rPr>
              <a:t>Now in familiarising and planning phase  </a:t>
            </a:r>
          </a:p>
          <a:p>
            <a:pPr marL="342900" indent="-342900">
              <a:buClr>
                <a:schemeClr val="bg1"/>
              </a:buClr>
              <a:buChar char="•"/>
            </a:pPr>
            <a:endParaRPr lang="en-GB" sz="2200">
              <a:solidFill>
                <a:schemeClr val="bg1"/>
              </a:solidFill>
              <a:latin typeface="Nunito Sans"/>
              <a:ea typeface="+mn-ea"/>
              <a:cs typeface="+mn-cs"/>
            </a:endParaRPr>
          </a:p>
          <a:p>
            <a:pPr marL="342900" indent="-342900">
              <a:buClr>
                <a:schemeClr val="bg1"/>
              </a:buClr>
              <a:buChar char="•"/>
            </a:pPr>
            <a:r>
              <a:rPr lang="en-GB" sz="2200">
                <a:solidFill>
                  <a:schemeClr val="bg1"/>
                </a:solidFill>
                <a:latin typeface="Nunito Sans"/>
                <a:ea typeface="+mn-ea"/>
                <a:cs typeface="+mn-cs"/>
              </a:rPr>
              <a:t>Sharing learning   </a:t>
            </a:r>
          </a:p>
        </p:txBody>
      </p:sp>
      <p:pic>
        <p:nvPicPr>
          <p:cNvPr id="12" name="Picture 11" descr="A sign with green lines on a yellow background&#10;&#10;AI-generated content may be incorrect.">
            <a:extLst>
              <a:ext uri="{FF2B5EF4-FFF2-40B4-BE49-F238E27FC236}">
                <a16:creationId xmlns:a16="http://schemas.microsoft.com/office/drawing/2014/main" id="{27BAA24D-E1B8-EC8C-04DC-F061B488990B}"/>
              </a:ext>
            </a:extLst>
          </p:cNvPr>
          <p:cNvPicPr>
            <a:picLocks noChangeAspect="1"/>
          </p:cNvPicPr>
          <p:nvPr/>
        </p:nvPicPr>
        <p:blipFill>
          <a:blip r:embed="rId4"/>
          <a:stretch>
            <a:fillRect/>
          </a:stretch>
        </p:blipFill>
        <p:spPr>
          <a:xfrm>
            <a:off x="-14934" y="1180963"/>
            <a:ext cx="870445" cy="874551"/>
          </a:xfrm>
          <a:prstGeom prst="rect">
            <a:avLst/>
          </a:prstGeom>
        </p:spPr>
      </p:pic>
    </p:spTree>
    <p:extLst>
      <p:ext uri="{BB962C8B-B14F-4D97-AF65-F5344CB8AC3E}">
        <p14:creationId xmlns:p14="http://schemas.microsoft.com/office/powerpoint/2010/main" val="360726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6C3E9-E999-F55F-2B09-2A93F0D065C4}"/>
            </a:ext>
          </a:extLst>
        </p:cNvPr>
        <p:cNvGrpSpPr/>
        <p:nvPr/>
      </p:nvGrpSpPr>
      <p:grpSpPr>
        <a:xfrm>
          <a:off x="0" y="0"/>
          <a:ext cx="0" cy="0"/>
          <a:chOff x="0" y="0"/>
          <a:chExt cx="0" cy="0"/>
        </a:xfrm>
      </p:grpSpPr>
      <p:pic>
        <p:nvPicPr>
          <p:cNvPr id="4" name="Picture 3" descr="A group of people waving&#10;&#10;AI-generated content may be incorrect.">
            <a:extLst>
              <a:ext uri="{FF2B5EF4-FFF2-40B4-BE49-F238E27FC236}">
                <a16:creationId xmlns:a16="http://schemas.microsoft.com/office/drawing/2014/main" id="{DF55371E-8F7E-B264-58DE-CE4575B4B8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89B2B78-5FFD-2D0B-9221-58D03B947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053" y="5907016"/>
            <a:ext cx="1831578" cy="516513"/>
          </a:xfrm>
          <a:prstGeom prst="rect">
            <a:avLst/>
          </a:prstGeom>
        </p:spPr>
      </p:pic>
      <p:sp>
        <p:nvSpPr>
          <p:cNvPr id="7" name="Rectangle 6">
            <a:extLst>
              <a:ext uri="{FF2B5EF4-FFF2-40B4-BE49-F238E27FC236}">
                <a16:creationId xmlns:a16="http://schemas.microsoft.com/office/drawing/2014/main" id="{732441F8-6DDB-F912-0924-402DE1AF706F}"/>
              </a:ext>
            </a:extLst>
          </p:cNvPr>
          <p:cNvSpPr/>
          <p:nvPr/>
        </p:nvSpPr>
        <p:spPr>
          <a:xfrm>
            <a:off x="1113485" y="3820872"/>
            <a:ext cx="3927942" cy="1615204"/>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8420E80-74A8-29F8-BC44-869843D91ADF}"/>
              </a:ext>
            </a:extLst>
          </p:cNvPr>
          <p:cNvSpPr txBox="1"/>
          <p:nvPr/>
        </p:nvSpPr>
        <p:spPr>
          <a:xfrm>
            <a:off x="1265885" y="3866416"/>
            <a:ext cx="3927942" cy="1569660"/>
          </a:xfrm>
          <a:prstGeom prst="rect">
            <a:avLst/>
          </a:prstGeom>
          <a:noFill/>
        </p:spPr>
        <p:txBody>
          <a:bodyPr wrap="square">
            <a:spAutoFit/>
          </a:bodyPr>
          <a:lstStyle/>
          <a:p>
            <a:r>
              <a:rPr lang="en-GB" sz="3200">
                <a:solidFill>
                  <a:schemeClr val="accent6"/>
                </a:solidFill>
                <a:latin typeface="Nunito Sans Black" panose="00000A00000000000000" pitchFamily="2" charset="0"/>
              </a:rPr>
              <a:t>One movement</a:t>
            </a:r>
          </a:p>
          <a:p>
            <a:r>
              <a:rPr lang="en-GB" sz="3200">
                <a:solidFill>
                  <a:schemeClr val="bg1"/>
                </a:solidFill>
                <a:latin typeface="Nunito Sans Black" panose="00000A00000000000000" pitchFamily="2" charset="0"/>
              </a:rPr>
              <a:t>Shared direction, </a:t>
            </a:r>
          </a:p>
          <a:p>
            <a:r>
              <a:rPr lang="en-GB" sz="3200">
                <a:solidFill>
                  <a:schemeClr val="bg1"/>
                </a:solidFill>
                <a:latin typeface="Nunito Sans Black" panose="00000A00000000000000" pitchFamily="2" charset="0"/>
              </a:rPr>
              <a:t>local action </a:t>
            </a:r>
          </a:p>
        </p:txBody>
      </p:sp>
      <p:pic>
        <p:nvPicPr>
          <p:cNvPr id="2" name="Picture 1" descr="A white hand with fingers up&#10;&#10;AI-generated content may be incorrect.">
            <a:extLst>
              <a:ext uri="{FF2B5EF4-FFF2-40B4-BE49-F238E27FC236}">
                <a16:creationId xmlns:a16="http://schemas.microsoft.com/office/drawing/2014/main" id="{9142EB4C-1BB1-85A3-B7FC-161BB6DEDDA2}"/>
              </a:ext>
            </a:extLst>
          </p:cNvPr>
          <p:cNvPicPr>
            <a:picLocks noChangeAspect="1"/>
          </p:cNvPicPr>
          <p:nvPr/>
        </p:nvPicPr>
        <p:blipFill>
          <a:blip r:embed="rId5"/>
          <a:stretch>
            <a:fillRect/>
          </a:stretch>
        </p:blipFill>
        <p:spPr>
          <a:xfrm>
            <a:off x="-104774" y="3821906"/>
            <a:ext cx="1031082" cy="1047751"/>
          </a:xfrm>
          <a:prstGeom prst="rect">
            <a:avLst/>
          </a:prstGeom>
        </p:spPr>
      </p:pic>
    </p:spTree>
    <p:extLst>
      <p:ext uri="{BB962C8B-B14F-4D97-AF65-F5344CB8AC3E}">
        <p14:creationId xmlns:p14="http://schemas.microsoft.com/office/powerpoint/2010/main" val="9878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B871-B410-CF33-A5E6-7A5756DF7EFE}"/>
            </a:ext>
          </a:extLst>
        </p:cNvPr>
        <p:cNvGrpSpPr/>
        <p:nvPr/>
      </p:nvGrpSpPr>
      <p:grpSpPr>
        <a:xfrm>
          <a:off x="0" y="0"/>
          <a:ext cx="0" cy="0"/>
          <a:chOff x="0" y="0"/>
          <a:chExt cx="0" cy="0"/>
        </a:xfrm>
      </p:grpSpPr>
      <p:pic>
        <p:nvPicPr>
          <p:cNvPr id="4" name="Picture 3" descr="A group of people waving&#10;&#10;AI-generated content may be incorrect.">
            <a:extLst>
              <a:ext uri="{FF2B5EF4-FFF2-40B4-BE49-F238E27FC236}">
                <a16:creationId xmlns:a16="http://schemas.microsoft.com/office/drawing/2014/main" id="{9E4A28A9-96D4-D7DB-7FC5-11535E9D6C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68B0B02-9559-0EE8-C33C-6CA251F64D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053" y="5907016"/>
            <a:ext cx="1831578" cy="516513"/>
          </a:xfrm>
          <a:prstGeom prst="rect">
            <a:avLst/>
          </a:prstGeom>
        </p:spPr>
      </p:pic>
      <p:sp>
        <p:nvSpPr>
          <p:cNvPr id="7" name="Rectangle 6">
            <a:extLst>
              <a:ext uri="{FF2B5EF4-FFF2-40B4-BE49-F238E27FC236}">
                <a16:creationId xmlns:a16="http://schemas.microsoft.com/office/drawing/2014/main" id="{705F2393-0090-FC4E-D150-4C663B919658}"/>
              </a:ext>
            </a:extLst>
          </p:cNvPr>
          <p:cNvSpPr/>
          <p:nvPr/>
        </p:nvSpPr>
        <p:spPr>
          <a:xfrm>
            <a:off x="1113485" y="3820872"/>
            <a:ext cx="3927942" cy="1615204"/>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0AAA5C-5728-676E-DD4F-C089E7B3B757}"/>
              </a:ext>
            </a:extLst>
          </p:cNvPr>
          <p:cNvSpPr txBox="1"/>
          <p:nvPr/>
        </p:nvSpPr>
        <p:spPr>
          <a:xfrm>
            <a:off x="1265885" y="3866416"/>
            <a:ext cx="3927942" cy="1569660"/>
          </a:xfrm>
          <a:prstGeom prst="rect">
            <a:avLst/>
          </a:prstGeom>
          <a:noFill/>
        </p:spPr>
        <p:txBody>
          <a:bodyPr wrap="square">
            <a:spAutoFit/>
          </a:bodyPr>
          <a:lstStyle/>
          <a:p>
            <a:r>
              <a:rPr lang="en-GB" sz="3200" dirty="0">
                <a:solidFill>
                  <a:schemeClr val="accent6"/>
                </a:solidFill>
                <a:latin typeface="Nunito Sans Black" panose="00000A00000000000000" pitchFamily="2" charset="0"/>
              </a:rPr>
              <a:t>Local action</a:t>
            </a:r>
          </a:p>
          <a:p>
            <a:r>
              <a:rPr lang="en-GB" sz="3200" dirty="0">
                <a:solidFill>
                  <a:schemeClr val="bg1"/>
                </a:solidFill>
                <a:latin typeface="Nunito Sans Black" panose="00000A00000000000000" pitchFamily="2" charset="0"/>
              </a:rPr>
              <a:t>What does it look like for us?</a:t>
            </a:r>
          </a:p>
        </p:txBody>
      </p:sp>
      <p:pic>
        <p:nvPicPr>
          <p:cNvPr id="2" name="Picture 1" descr="A white hand with fingers up&#10;&#10;AI-generated content may be incorrect.">
            <a:extLst>
              <a:ext uri="{FF2B5EF4-FFF2-40B4-BE49-F238E27FC236}">
                <a16:creationId xmlns:a16="http://schemas.microsoft.com/office/drawing/2014/main" id="{35A48ED9-C710-F64E-15F7-68643D94C192}"/>
              </a:ext>
            </a:extLst>
          </p:cNvPr>
          <p:cNvPicPr>
            <a:picLocks noChangeAspect="1"/>
          </p:cNvPicPr>
          <p:nvPr/>
        </p:nvPicPr>
        <p:blipFill>
          <a:blip r:embed="rId5"/>
          <a:stretch>
            <a:fillRect/>
          </a:stretch>
        </p:blipFill>
        <p:spPr>
          <a:xfrm>
            <a:off x="-104774" y="3821906"/>
            <a:ext cx="1031082" cy="1047751"/>
          </a:xfrm>
          <a:prstGeom prst="rect">
            <a:avLst/>
          </a:prstGeom>
        </p:spPr>
      </p:pic>
    </p:spTree>
    <p:extLst>
      <p:ext uri="{BB962C8B-B14F-4D97-AF65-F5344CB8AC3E}">
        <p14:creationId xmlns:p14="http://schemas.microsoft.com/office/powerpoint/2010/main" val="28621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AF25-9100-4113-98CC-3C4969EA9AB3}"/>
            </a:ext>
          </a:extLst>
        </p:cNvPr>
        <p:cNvGrpSpPr/>
        <p:nvPr/>
      </p:nvGrpSpPr>
      <p:grpSpPr>
        <a:xfrm>
          <a:off x="0" y="0"/>
          <a:ext cx="0" cy="0"/>
          <a:chOff x="0" y="0"/>
          <a:chExt cx="0" cy="0"/>
        </a:xfrm>
      </p:grpSpPr>
      <p:pic>
        <p:nvPicPr>
          <p:cNvPr id="10" name="Picture 9" descr="A group of people sitting on a field&#10;&#10;AI-generated content may be incorrect.">
            <a:extLst>
              <a:ext uri="{FF2B5EF4-FFF2-40B4-BE49-F238E27FC236}">
                <a16:creationId xmlns:a16="http://schemas.microsoft.com/office/drawing/2014/main" id="{9C8B3381-4D64-4F7D-F5F0-D3BE9285EF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pic>
        <p:nvPicPr>
          <p:cNvPr id="8" name="Picture 7" descr="A sign with green lines on a yellow background&#10;&#10;AI-generated content may be incorrect.">
            <a:extLst>
              <a:ext uri="{FF2B5EF4-FFF2-40B4-BE49-F238E27FC236}">
                <a16:creationId xmlns:a16="http://schemas.microsoft.com/office/drawing/2014/main" id="{64AA01B5-4F13-4809-725C-E8229C901D4E}"/>
              </a:ext>
            </a:extLst>
          </p:cNvPr>
          <p:cNvPicPr>
            <a:picLocks noChangeAspect="1"/>
          </p:cNvPicPr>
          <p:nvPr/>
        </p:nvPicPr>
        <p:blipFill>
          <a:blip r:embed="rId4"/>
          <a:stretch>
            <a:fillRect/>
          </a:stretch>
        </p:blipFill>
        <p:spPr>
          <a:xfrm>
            <a:off x="0" y="816020"/>
            <a:ext cx="870445" cy="874551"/>
          </a:xfrm>
          <a:prstGeom prst="rect">
            <a:avLst/>
          </a:prstGeom>
        </p:spPr>
      </p:pic>
      <p:sp>
        <p:nvSpPr>
          <p:cNvPr id="18" name="Rectangle 17">
            <a:extLst>
              <a:ext uri="{FF2B5EF4-FFF2-40B4-BE49-F238E27FC236}">
                <a16:creationId xmlns:a16="http://schemas.microsoft.com/office/drawing/2014/main" id="{C54C010A-D23E-F756-BC4D-40A74971947F}"/>
              </a:ext>
            </a:extLst>
          </p:cNvPr>
          <p:cNvSpPr/>
          <p:nvPr/>
        </p:nvSpPr>
        <p:spPr>
          <a:xfrm>
            <a:off x="1045311" y="2068205"/>
            <a:ext cx="5050687" cy="4468572"/>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BAA2D12F-FD16-31CD-2321-E4CA169AA9BD}"/>
              </a:ext>
            </a:extLst>
          </p:cNvPr>
          <p:cNvSpPr txBox="1">
            <a:spLocks/>
          </p:cNvSpPr>
          <p:nvPr/>
        </p:nvSpPr>
        <p:spPr>
          <a:xfrm>
            <a:off x="1386230" y="2271165"/>
            <a:ext cx="4155220" cy="3724096"/>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fontAlgn="base">
              <a:buClr>
                <a:schemeClr val="bg1"/>
              </a:buClr>
              <a:buChar char="•"/>
            </a:pPr>
            <a:r>
              <a:rPr lang="en-GB" sz="2200" dirty="0">
                <a:solidFill>
                  <a:schemeClr val="bg1"/>
                </a:solidFill>
                <a:latin typeface="Nunito Sans"/>
                <a:ea typeface="+mn-ea"/>
                <a:cs typeface="+mn-cs"/>
              </a:rPr>
              <a:t>Groups – simple, practical and proportionate actions that improve experience.</a:t>
            </a:r>
            <a:endParaRPr lang="en-US" dirty="0">
              <a:ea typeface="+mn-ea"/>
              <a:cs typeface="+mn-cs"/>
            </a:endParaRP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Districts – practical support, co-ordination, shared problem solving and collaboration. </a:t>
            </a: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Counties – enabling Districts and Groups through co-ordination and support.</a:t>
            </a:r>
          </a:p>
        </p:txBody>
      </p:sp>
      <p:sp>
        <p:nvSpPr>
          <p:cNvPr id="15" name="Rectangle 14">
            <a:extLst>
              <a:ext uri="{FF2B5EF4-FFF2-40B4-BE49-F238E27FC236}">
                <a16:creationId xmlns:a16="http://schemas.microsoft.com/office/drawing/2014/main" id="{E00E0C3E-4C74-13D4-9787-844832DED672}"/>
              </a:ext>
            </a:extLst>
          </p:cNvPr>
          <p:cNvSpPr/>
          <p:nvPr/>
        </p:nvSpPr>
        <p:spPr>
          <a:xfrm>
            <a:off x="1045313" y="688257"/>
            <a:ext cx="5050687" cy="1130078"/>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8">
            <a:extLst>
              <a:ext uri="{FF2B5EF4-FFF2-40B4-BE49-F238E27FC236}">
                <a16:creationId xmlns:a16="http://schemas.microsoft.com/office/drawing/2014/main" id="{2DA61576-E281-6B67-C3D9-0D05843B2AFD}"/>
              </a:ext>
            </a:extLst>
          </p:cNvPr>
          <p:cNvSpPr txBox="1">
            <a:spLocks/>
          </p:cNvSpPr>
          <p:nvPr/>
        </p:nvSpPr>
        <p:spPr>
          <a:xfrm>
            <a:off x="1330821" y="816020"/>
            <a:ext cx="4210629" cy="984885"/>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dirty="0">
                <a:solidFill>
                  <a:schemeClr val="bg1"/>
                </a:solidFill>
              </a:rPr>
              <a:t>One strategy, different at each level</a:t>
            </a:r>
          </a:p>
        </p:txBody>
      </p:sp>
      <p:pic>
        <p:nvPicPr>
          <p:cNvPr id="12" name="Picture 11" descr="A yellow and green striped background&#10;&#10;AI-generated content may be incorrect.">
            <a:extLst>
              <a:ext uri="{FF2B5EF4-FFF2-40B4-BE49-F238E27FC236}">
                <a16:creationId xmlns:a16="http://schemas.microsoft.com/office/drawing/2014/main" id="{303870FA-8636-D31D-54D1-EF5B1C780113}"/>
              </a:ext>
            </a:extLst>
          </p:cNvPr>
          <p:cNvPicPr>
            <a:picLocks noChangeAspect="1"/>
          </p:cNvPicPr>
          <p:nvPr/>
        </p:nvPicPr>
        <p:blipFill>
          <a:blip r:embed="rId5"/>
          <a:stretch>
            <a:fillRect/>
          </a:stretch>
        </p:blipFill>
        <p:spPr>
          <a:xfrm>
            <a:off x="11268124" y="5458944"/>
            <a:ext cx="923876" cy="304902"/>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C0BA2195-C850-6B87-1D03-3F84C28F2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8484" y="6085567"/>
            <a:ext cx="1831578" cy="517112"/>
          </a:xfrm>
          <a:prstGeom prst="rect">
            <a:avLst/>
          </a:prstGeom>
        </p:spPr>
      </p:pic>
    </p:spTree>
    <p:extLst>
      <p:ext uri="{BB962C8B-B14F-4D97-AF65-F5344CB8AC3E}">
        <p14:creationId xmlns:p14="http://schemas.microsoft.com/office/powerpoint/2010/main" val="13535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FC3A-B7CD-E5F9-0415-26D23626A98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680D175-E4A8-B533-6A4E-F13F62826B42}"/>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id="{456ADBF7-F922-3555-6CF6-0FBCA2B47A82}"/>
              </a:ext>
            </a:extLst>
          </p:cNvPr>
          <p:cNvSpPr>
            <a:spLocks noGrp="1"/>
          </p:cNvSpPr>
          <p:nvPr>
            <p:ph type="body" sz="quarter" idx="14"/>
          </p:nvPr>
        </p:nvSpPr>
        <p:spPr>
          <a:xfrm>
            <a:off x="1309591" y="1801909"/>
            <a:ext cx="6606858" cy="3531736"/>
          </a:xfrm>
        </p:spPr>
        <p:txBody>
          <a:bodyPr/>
          <a:lstStyle/>
          <a:p>
            <a:pPr marL="125" lvl="0" indent="0">
              <a:lnSpc>
                <a:spcPct val="100000"/>
              </a:lnSpc>
              <a:buNone/>
            </a:pPr>
            <a:r>
              <a:rPr lang="en-GB" b="1" dirty="0"/>
              <a:t>At Group, District or County level:</a:t>
            </a:r>
            <a:br>
              <a:rPr lang="en-GB" b="1" dirty="0"/>
            </a:br>
            <a:endParaRPr lang="en-GB" b="1" dirty="0"/>
          </a:p>
          <a:p>
            <a:pPr lvl="0">
              <a:lnSpc>
                <a:spcPct val="100000"/>
              </a:lnSpc>
            </a:pPr>
            <a:r>
              <a:rPr lang="en-GB" dirty="0"/>
              <a:t>Which one or two outcomes or priorities matter most for you?</a:t>
            </a:r>
          </a:p>
          <a:p>
            <a:pPr lvl="0">
              <a:lnSpc>
                <a:spcPct val="100000"/>
              </a:lnSpc>
            </a:pPr>
            <a:r>
              <a:rPr lang="en-GB" dirty="0"/>
              <a:t>What would those look like in practice?</a:t>
            </a:r>
          </a:p>
          <a:p>
            <a:pPr lvl="0">
              <a:lnSpc>
                <a:spcPct val="100000"/>
              </a:lnSpc>
            </a:pPr>
            <a:r>
              <a:rPr lang="en-GB" dirty="0"/>
              <a:t>What are two realistic actions to prioritise in the next 12–18 months?</a:t>
            </a:r>
          </a:p>
          <a:p>
            <a:pPr lvl="0">
              <a:lnSpc>
                <a:spcPct val="100000"/>
              </a:lnSpc>
            </a:pPr>
            <a:r>
              <a:rPr lang="en-GB" dirty="0"/>
              <a:t>What is one thing to stop, simplify or do differently in order to create space for these actions?</a:t>
            </a:r>
          </a:p>
        </p:txBody>
      </p:sp>
      <p:pic>
        <p:nvPicPr>
          <p:cNvPr id="5" name="Picture 4">
            <a:extLst>
              <a:ext uri="{FF2B5EF4-FFF2-40B4-BE49-F238E27FC236}">
                <a16:creationId xmlns:a16="http://schemas.microsoft.com/office/drawing/2014/main" id="{1472FFC1-4B7B-D34E-266E-C7BBF8642266}"/>
              </a:ext>
            </a:extLst>
          </p:cNvPr>
          <p:cNvPicPr>
            <a:picLocks noChangeAspect="1"/>
          </p:cNvPicPr>
          <p:nvPr/>
        </p:nvPicPr>
        <p:blipFill>
          <a:blip r:embed="rId3"/>
          <a:srcRect l="77936" t="45971" r="2714" b="12801"/>
          <a:stretch>
            <a:fillRect/>
          </a:stretch>
        </p:blipFill>
        <p:spPr>
          <a:xfrm>
            <a:off x="8420968" y="1801909"/>
            <a:ext cx="3327401" cy="3987800"/>
          </a:xfrm>
          <a:prstGeom prst="rect">
            <a:avLst/>
          </a:prstGeom>
        </p:spPr>
      </p:pic>
    </p:spTree>
    <p:extLst>
      <p:ext uri="{BB962C8B-B14F-4D97-AF65-F5344CB8AC3E}">
        <p14:creationId xmlns:p14="http://schemas.microsoft.com/office/powerpoint/2010/main" val="1140841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467E3-FBCB-A50B-0930-5E74B450FF88}"/>
            </a:ext>
          </a:extLst>
        </p:cNvPr>
        <p:cNvGrpSpPr/>
        <p:nvPr/>
      </p:nvGrpSpPr>
      <p:grpSpPr>
        <a:xfrm>
          <a:off x="0" y="0"/>
          <a:ext cx="0" cy="0"/>
          <a:chOff x="0" y="0"/>
          <a:chExt cx="0" cy="0"/>
        </a:xfrm>
      </p:grpSpPr>
      <p:pic>
        <p:nvPicPr>
          <p:cNvPr id="3" name="Picture 2" descr="A couple of people in harnesses&#10;&#10;AI-generated content may be incorrect.">
            <a:extLst>
              <a:ext uri="{FF2B5EF4-FFF2-40B4-BE49-F238E27FC236}">
                <a16:creationId xmlns:a16="http://schemas.microsoft.com/office/drawing/2014/main" id="{08E8DE4D-1BBD-9C38-F7B4-6532C2E9FF9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15475" y="1"/>
            <a:ext cx="10876526" cy="6857999"/>
          </a:xfrm>
          <a:prstGeom prst="rect">
            <a:avLst/>
          </a:prstGeom>
        </p:spPr>
      </p:pic>
      <p:pic>
        <p:nvPicPr>
          <p:cNvPr id="5" name="Picture 4" descr="Blur blurry image of trees&#10;&#10;AI-generated content may be incorrect.">
            <a:extLst>
              <a:ext uri="{FF2B5EF4-FFF2-40B4-BE49-F238E27FC236}">
                <a16:creationId xmlns:a16="http://schemas.microsoft.com/office/drawing/2014/main" id="{A296F89C-6A1B-8A94-F803-5DD447DB4990}"/>
              </a:ext>
            </a:extLst>
          </p:cNvPr>
          <p:cNvPicPr>
            <a:picLocks noChangeAspect="1"/>
          </p:cNvPicPr>
          <p:nvPr/>
        </p:nvPicPr>
        <p:blipFill>
          <a:blip r:embed="rId4"/>
          <a:srcRect l="40860" b="15717"/>
          <a:stretch>
            <a:fillRect/>
          </a:stretch>
        </p:blipFill>
        <p:spPr>
          <a:xfrm>
            <a:off x="0" y="0"/>
            <a:ext cx="2427970" cy="6858000"/>
          </a:xfrm>
          <a:prstGeom prst="rect">
            <a:avLst/>
          </a:prstGeom>
        </p:spPr>
      </p:pic>
      <p:pic>
        <p:nvPicPr>
          <p:cNvPr id="8" name="Picture 7" descr="A sign with green lines on a yellow background&#10;&#10;AI-generated content may be incorrect.">
            <a:extLst>
              <a:ext uri="{FF2B5EF4-FFF2-40B4-BE49-F238E27FC236}">
                <a16:creationId xmlns:a16="http://schemas.microsoft.com/office/drawing/2014/main" id="{B7F7B446-A751-7545-3DD2-A0BF62927CEC}"/>
              </a:ext>
            </a:extLst>
          </p:cNvPr>
          <p:cNvPicPr>
            <a:picLocks noChangeAspect="1"/>
          </p:cNvPicPr>
          <p:nvPr/>
        </p:nvPicPr>
        <p:blipFill>
          <a:blip r:embed="rId5"/>
          <a:stretch>
            <a:fillRect/>
          </a:stretch>
        </p:blipFill>
        <p:spPr>
          <a:xfrm>
            <a:off x="0" y="816020"/>
            <a:ext cx="870445" cy="874551"/>
          </a:xfrm>
          <a:prstGeom prst="rect">
            <a:avLst/>
          </a:prstGeom>
        </p:spPr>
      </p:pic>
      <p:sp>
        <p:nvSpPr>
          <p:cNvPr id="18" name="Rectangle 17">
            <a:extLst>
              <a:ext uri="{FF2B5EF4-FFF2-40B4-BE49-F238E27FC236}">
                <a16:creationId xmlns:a16="http://schemas.microsoft.com/office/drawing/2014/main" id="{F1C44049-4A54-F540-D8F7-27289F7890D5}"/>
              </a:ext>
            </a:extLst>
          </p:cNvPr>
          <p:cNvSpPr/>
          <p:nvPr/>
        </p:nvSpPr>
        <p:spPr>
          <a:xfrm>
            <a:off x="1045311" y="2068205"/>
            <a:ext cx="5532470" cy="4468572"/>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ubtitle 8">
            <a:extLst>
              <a:ext uri="{FF2B5EF4-FFF2-40B4-BE49-F238E27FC236}">
                <a16:creationId xmlns:a16="http://schemas.microsoft.com/office/drawing/2014/main" id="{B25ABCC7-31EE-C2E8-FE0E-2C8366582A36}"/>
              </a:ext>
            </a:extLst>
          </p:cNvPr>
          <p:cNvSpPr txBox="1">
            <a:spLocks/>
          </p:cNvSpPr>
          <p:nvPr/>
        </p:nvSpPr>
        <p:spPr>
          <a:xfrm>
            <a:off x="1386229" y="2271165"/>
            <a:ext cx="5050686" cy="4062651"/>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fontAlgn="base">
              <a:buClr>
                <a:schemeClr val="bg1"/>
              </a:buClr>
              <a:buChar char="•"/>
            </a:pPr>
            <a:r>
              <a:rPr lang="en-GB" sz="2200" dirty="0">
                <a:solidFill>
                  <a:schemeClr val="bg1"/>
                </a:solidFill>
                <a:latin typeface="Nunito Sans"/>
                <a:ea typeface="+mn-ea"/>
                <a:cs typeface="+mn-cs"/>
              </a:rPr>
              <a:t>What ideas did you like?</a:t>
            </a:r>
            <a:endParaRPr lang="en-US" dirty="0">
              <a:ea typeface="+mn-ea"/>
              <a:cs typeface="+mn-cs"/>
            </a:endParaRP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Where can we work together, or share ideas?</a:t>
            </a: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What are our favourite quick wins?</a:t>
            </a: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Where have we set our sights for 2035?</a:t>
            </a:r>
          </a:p>
          <a:p>
            <a:pPr marL="342900" indent="-342900" fontAlgn="base">
              <a:buClr>
                <a:schemeClr val="bg1"/>
              </a:buClr>
              <a:buChar char="•"/>
            </a:pPr>
            <a:endParaRPr lang="en-GB" sz="2200" dirty="0">
              <a:solidFill>
                <a:schemeClr val="bg1"/>
              </a:solidFill>
              <a:latin typeface="Nunito Sans"/>
              <a:ea typeface="+mn-ea"/>
              <a:cs typeface="+mn-cs"/>
            </a:endParaRPr>
          </a:p>
          <a:p>
            <a:pPr marL="342900" indent="-342900" fontAlgn="base">
              <a:buClr>
                <a:schemeClr val="bg1"/>
              </a:buClr>
              <a:buChar char="•"/>
            </a:pPr>
            <a:r>
              <a:rPr lang="en-GB" sz="2200" dirty="0">
                <a:solidFill>
                  <a:schemeClr val="bg1"/>
                </a:solidFill>
                <a:latin typeface="Nunito Sans"/>
                <a:ea typeface="+mn-ea"/>
                <a:cs typeface="+mn-cs"/>
              </a:rPr>
              <a:t>What’s one thing you’ll do after today?</a:t>
            </a:r>
          </a:p>
        </p:txBody>
      </p:sp>
      <p:sp>
        <p:nvSpPr>
          <p:cNvPr id="15" name="Rectangle 14">
            <a:extLst>
              <a:ext uri="{FF2B5EF4-FFF2-40B4-BE49-F238E27FC236}">
                <a16:creationId xmlns:a16="http://schemas.microsoft.com/office/drawing/2014/main" id="{52067C4B-9DB2-6CCE-72DB-19083BF3789A}"/>
              </a:ext>
            </a:extLst>
          </p:cNvPr>
          <p:cNvSpPr/>
          <p:nvPr/>
        </p:nvSpPr>
        <p:spPr>
          <a:xfrm>
            <a:off x="1045313" y="688257"/>
            <a:ext cx="5050687" cy="1130078"/>
          </a:xfrm>
          <a:prstGeom prst="rect">
            <a:avLst/>
          </a:prstGeom>
          <a:solidFill>
            <a:srgbClr val="205B41">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8">
            <a:extLst>
              <a:ext uri="{FF2B5EF4-FFF2-40B4-BE49-F238E27FC236}">
                <a16:creationId xmlns:a16="http://schemas.microsoft.com/office/drawing/2014/main" id="{A29E7670-999C-06B0-5536-0DE3103F6EEF}"/>
              </a:ext>
            </a:extLst>
          </p:cNvPr>
          <p:cNvSpPr txBox="1">
            <a:spLocks/>
          </p:cNvSpPr>
          <p:nvPr/>
        </p:nvSpPr>
        <p:spPr>
          <a:xfrm>
            <a:off x="1330821" y="1007073"/>
            <a:ext cx="4210629" cy="492443"/>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dirty="0">
                <a:solidFill>
                  <a:schemeClr val="bg1"/>
                </a:solidFill>
              </a:rPr>
              <a:t>How did you get on?</a:t>
            </a:r>
          </a:p>
        </p:txBody>
      </p:sp>
      <p:pic>
        <p:nvPicPr>
          <p:cNvPr id="12" name="Picture 11" descr="A yellow and green striped background&#10;&#10;AI-generated content may be incorrect.">
            <a:extLst>
              <a:ext uri="{FF2B5EF4-FFF2-40B4-BE49-F238E27FC236}">
                <a16:creationId xmlns:a16="http://schemas.microsoft.com/office/drawing/2014/main" id="{A36B8428-1F08-481E-FECE-953455E3CD1A}"/>
              </a:ext>
            </a:extLst>
          </p:cNvPr>
          <p:cNvPicPr>
            <a:picLocks noChangeAspect="1"/>
          </p:cNvPicPr>
          <p:nvPr/>
        </p:nvPicPr>
        <p:blipFill>
          <a:blip r:embed="rId6"/>
          <a:stretch>
            <a:fillRect/>
          </a:stretch>
        </p:blipFill>
        <p:spPr>
          <a:xfrm>
            <a:off x="11268124" y="5458944"/>
            <a:ext cx="923876" cy="304902"/>
          </a:xfrm>
          <a:prstGeom prst="rect">
            <a:avLst/>
          </a:prstGeom>
        </p:spPr>
      </p:pic>
      <p:pic>
        <p:nvPicPr>
          <p:cNvPr id="2" name="Picture 1">
            <a:extLst>
              <a:ext uri="{FF2B5EF4-FFF2-40B4-BE49-F238E27FC236}">
                <a16:creationId xmlns:a16="http://schemas.microsoft.com/office/drawing/2014/main" id="{5AD7844C-1FFC-6851-145A-022B37ABD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0191" y="6064549"/>
            <a:ext cx="1831578" cy="516513"/>
          </a:xfrm>
          <a:prstGeom prst="rect">
            <a:avLst/>
          </a:prstGeom>
        </p:spPr>
      </p:pic>
    </p:spTree>
    <p:extLst>
      <p:ext uri="{BB962C8B-B14F-4D97-AF65-F5344CB8AC3E}">
        <p14:creationId xmlns:p14="http://schemas.microsoft.com/office/powerpoint/2010/main" val="28847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F0E3-2ED5-FA57-A634-BC0438FBC1C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A44B6A-488F-4DD9-08BE-28D07804C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053" y="5907016"/>
            <a:ext cx="1831578" cy="516513"/>
          </a:xfrm>
          <a:prstGeom prst="rect">
            <a:avLst/>
          </a:prstGeom>
        </p:spPr>
      </p:pic>
      <p:pic>
        <p:nvPicPr>
          <p:cNvPr id="4" name="Picture 3">
            <a:extLst>
              <a:ext uri="{FF2B5EF4-FFF2-40B4-BE49-F238E27FC236}">
                <a16:creationId xmlns:a16="http://schemas.microsoft.com/office/drawing/2014/main" id="{A06133A3-3BA2-C10A-02E2-B8F75817D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pic>
        <p:nvPicPr>
          <p:cNvPr id="9" name="Picture 8" descr="A yellow and green striped background&#10;&#10;AI-generated content may be incorrect.">
            <a:extLst>
              <a:ext uri="{FF2B5EF4-FFF2-40B4-BE49-F238E27FC236}">
                <a16:creationId xmlns:a16="http://schemas.microsoft.com/office/drawing/2014/main" id="{3C24B953-656F-3CFC-29AF-1875109225E5}"/>
              </a:ext>
            </a:extLst>
          </p:cNvPr>
          <p:cNvPicPr>
            <a:picLocks noChangeAspect="1"/>
          </p:cNvPicPr>
          <p:nvPr/>
        </p:nvPicPr>
        <p:blipFill>
          <a:blip r:embed="rId5"/>
          <a:stretch>
            <a:fillRect/>
          </a:stretch>
        </p:blipFill>
        <p:spPr>
          <a:xfrm>
            <a:off x="10952974" y="6070531"/>
            <a:ext cx="1239026" cy="516513"/>
          </a:xfrm>
          <a:prstGeom prst="rect">
            <a:avLst/>
          </a:prstGeom>
        </p:spPr>
      </p:pic>
    </p:spTree>
    <p:extLst>
      <p:ext uri="{BB962C8B-B14F-4D97-AF65-F5344CB8AC3E}">
        <p14:creationId xmlns:p14="http://schemas.microsoft.com/office/powerpoint/2010/main" val="3624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9307-5C7C-7A3D-85D1-1363BB9738CB}"/>
            </a:ext>
          </a:extLst>
        </p:cNvPr>
        <p:cNvGrpSpPr/>
        <p:nvPr/>
      </p:nvGrpSpPr>
      <p:grpSpPr>
        <a:xfrm>
          <a:off x="0" y="0"/>
          <a:ext cx="0" cy="0"/>
          <a:chOff x="0" y="0"/>
          <a:chExt cx="0" cy="0"/>
        </a:xfrm>
      </p:grpSpPr>
      <p:pic>
        <p:nvPicPr>
          <p:cNvPr id="20" name="Picture 19" descr="A group of people in kayaks on a lake&#10;&#10;AI-generated content may be incorrect.">
            <a:extLst>
              <a:ext uri="{FF2B5EF4-FFF2-40B4-BE49-F238E27FC236}">
                <a16:creationId xmlns:a16="http://schemas.microsoft.com/office/drawing/2014/main" id="{49FF83C1-10EC-65E9-D7CE-D3F3AA76048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12192000" cy="6858000"/>
          </a:xfrm>
          <a:prstGeom prst="rect">
            <a:avLst/>
          </a:prstGeom>
          <a:solidFill>
            <a:srgbClr val="205B41"/>
          </a:solidFill>
        </p:spPr>
      </p:pic>
      <p:sp>
        <p:nvSpPr>
          <p:cNvPr id="3" name="Oval 2">
            <a:extLst>
              <a:ext uri="{FF2B5EF4-FFF2-40B4-BE49-F238E27FC236}">
                <a16:creationId xmlns:a16="http://schemas.microsoft.com/office/drawing/2014/main" id="{98FDDFF4-FBEA-54D3-6410-5D8335D9EAD0}"/>
              </a:ext>
            </a:extLst>
          </p:cNvPr>
          <p:cNvSpPr/>
          <p:nvPr/>
        </p:nvSpPr>
        <p:spPr>
          <a:xfrm>
            <a:off x="3279846" y="4681096"/>
            <a:ext cx="1932077" cy="1965619"/>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Nunito Sans"/>
                <a:ea typeface="Calibri"/>
                <a:cs typeface="Calibri"/>
              </a:rPr>
              <a:t>9,000+ </a:t>
            </a:r>
            <a:r>
              <a:rPr kumimoji="0" lang="en-US" sz="1800" b="0" i="0" u="none" strike="noStrike" kern="0" cap="none" spc="0" normalizeH="0" baseline="0" noProof="0">
                <a:ln>
                  <a:noFill/>
                </a:ln>
                <a:solidFill>
                  <a:schemeClr val="bg1"/>
                </a:solidFill>
                <a:effectLst/>
                <a:uLnTx/>
                <a:uFillTx/>
                <a:latin typeface="Nunito Sans"/>
                <a:ea typeface="Calibri"/>
                <a:cs typeface="Calibri"/>
              </a:rPr>
              <a:t>All Member Survey </a:t>
            </a:r>
          </a:p>
        </p:txBody>
      </p:sp>
      <p:sp>
        <p:nvSpPr>
          <p:cNvPr id="4" name="Oval 3">
            <a:extLst>
              <a:ext uri="{FF2B5EF4-FFF2-40B4-BE49-F238E27FC236}">
                <a16:creationId xmlns:a16="http://schemas.microsoft.com/office/drawing/2014/main" id="{964B7A41-4047-858A-20BB-706C76C020A2}"/>
              </a:ext>
            </a:extLst>
          </p:cNvPr>
          <p:cNvSpPr/>
          <p:nvPr/>
        </p:nvSpPr>
        <p:spPr>
          <a:xfrm>
            <a:off x="5459044" y="693405"/>
            <a:ext cx="2059747" cy="2000712"/>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Nunito Sans"/>
                <a:ea typeface="Calibri"/>
                <a:cs typeface="Calibri"/>
              </a:rPr>
              <a:t>12,500</a:t>
            </a:r>
            <a:r>
              <a:rPr kumimoji="0" lang="en-US" sz="1600" b="0" i="0" u="none" strike="noStrike" kern="0" cap="none" spc="0" normalizeH="0" baseline="0" noProof="0">
                <a:ln>
                  <a:noFill/>
                </a:ln>
                <a:solidFill>
                  <a:schemeClr val="bg1"/>
                </a:solidFill>
                <a:effectLst/>
                <a:uLnTx/>
                <a:uFillTx/>
                <a:latin typeface="Nunito Sans"/>
                <a:ea typeface="Calibri"/>
                <a:cs typeface="Calibri"/>
              </a:rPr>
              <a:t> responses to Scout Experience Survey</a:t>
            </a:r>
            <a:endParaRPr kumimoji="0" lang="en-US" sz="1050" b="0" i="0" u="none" strike="noStrike" kern="0" cap="none" spc="0" normalizeH="0" baseline="0" noProof="0">
              <a:ln>
                <a:noFill/>
              </a:ln>
              <a:solidFill>
                <a:schemeClr val="bg1"/>
              </a:solidFill>
              <a:effectLst/>
              <a:uLnTx/>
              <a:uFillTx/>
              <a:latin typeface="Nunito Sans"/>
              <a:ea typeface="Calibri"/>
              <a:cs typeface="Calibri"/>
            </a:endParaRPr>
          </a:p>
        </p:txBody>
      </p:sp>
      <p:sp>
        <p:nvSpPr>
          <p:cNvPr id="5" name="Oval 4">
            <a:extLst>
              <a:ext uri="{FF2B5EF4-FFF2-40B4-BE49-F238E27FC236}">
                <a16:creationId xmlns:a16="http://schemas.microsoft.com/office/drawing/2014/main" id="{F3D12A3D-26AE-FD48-CCFD-52CA540E9F11}"/>
              </a:ext>
            </a:extLst>
          </p:cNvPr>
          <p:cNvSpPr/>
          <p:nvPr/>
        </p:nvSpPr>
        <p:spPr>
          <a:xfrm>
            <a:off x="7385203" y="1909441"/>
            <a:ext cx="1866610" cy="1862497"/>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Nunito Sans"/>
                <a:ea typeface="Calibri"/>
                <a:cs typeface="Calibri"/>
              </a:rPr>
              <a:t>3,500</a:t>
            </a:r>
            <a:r>
              <a:rPr kumimoji="0" lang="en-US" b="0" i="0" u="none" strike="noStrike" kern="0" cap="none" spc="0" normalizeH="0" baseline="0" noProof="0" dirty="0">
                <a:ln>
                  <a:noFill/>
                </a:ln>
                <a:solidFill>
                  <a:schemeClr val="bg1"/>
                </a:solidFill>
                <a:effectLst/>
                <a:uLnTx/>
                <a:uFillTx/>
                <a:latin typeface="Nunito Sans"/>
                <a:ea typeface="Calibri"/>
                <a:cs typeface="Calibri"/>
              </a:rPr>
              <a:t> young people (surveys/ focus groups)</a:t>
            </a:r>
            <a:endParaRPr kumimoji="0" lang="en-US" sz="1100" b="0" i="0" u="none" strike="noStrike" kern="0" cap="none" spc="0" normalizeH="0" baseline="0" noProof="0" dirty="0">
              <a:ln>
                <a:noFill/>
              </a:ln>
              <a:solidFill>
                <a:schemeClr val="bg1"/>
              </a:solidFill>
              <a:effectLst/>
              <a:uLnTx/>
              <a:uFillTx/>
              <a:latin typeface="Nunito Sans"/>
              <a:ea typeface="Calibri"/>
              <a:cs typeface="Calibri"/>
            </a:endParaRPr>
          </a:p>
        </p:txBody>
      </p:sp>
      <p:sp>
        <p:nvSpPr>
          <p:cNvPr id="6" name="Oval 5">
            <a:extLst>
              <a:ext uri="{FF2B5EF4-FFF2-40B4-BE49-F238E27FC236}">
                <a16:creationId xmlns:a16="http://schemas.microsoft.com/office/drawing/2014/main" id="{EFDB731D-22BD-2FC2-92FB-2180732314DB}"/>
              </a:ext>
            </a:extLst>
          </p:cNvPr>
          <p:cNvSpPr/>
          <p:nvPr/>
        </p:nvSpPr>
        <p:spPr>
          <a:xfrm>
            <a:off x="3694528" y="1551403"/>
            <a:ext cx="1646400" cy="1622249"/>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latin typeface="Nunito Sans"/>
                <a:ea typeface="Calibri"/>
                <a:cs typeface="Calibri"/>
              </a:rPr>
              <a:t>Summit25 – </a:t>
            </a:r>
            <a:r>
              <a:rPr kumimoji="0" lang="en-US" b="1" i="0" u="none" strike="noStrike" kern="0" cap="none" spc="0" normalizeH="0" baseline="0" noProof="0">
                <a:ln>
                  <a:noFill/>
                </a:ln>
                <a:solidFill>
                  <a:schemeClr val="bg1"/>
                </a:solidFill>
                <a:effectLst/>
                <a:uLnTx/>
                <a:uFillTx/>
                <a:latin typeface="Nunito Sans"/>
                <a:ea typeface="Calibri"/>
                <a:cs typeface="Calibri"/>
              </a:rPr>
              <a:t>700 </a:t>
            </a:r>
            <a:r>
              <a:rPr kumimoji="0" lang="en-US" b="0" i="0" u="none" strike="noStrike" kern="0" cap="none" spc="0" normalizeH="0" baseline="0" noProof="0">
                <a:ln>
                  <a:noFill/>
                </a:ln>
                <a:solidFill>
                  <a:schemeClr val="bg1"/>
                </a:solidFill>
                <a:effectLst/>
                <a:uLnTx/>
                <a:uFillTx/>
                <a:latin typeface="Nunito Sans"/>
                <a:ea typeface="Calibri"/>
                <a:cs typeface="Calibri"/>
              </a:rPr>
              <a:t>leaders/ managers</a:t>
            </a:r>
            <a:endParaRPr kumimoji="0" lang="en-US" sz="1100" b="0" i="0" u="none" strike="noStrike" kern="0" cap="none" spc="0" normalizeH="0" baseline="0" noProof="0">
              <a:ln>
                <a:noFill/>
              </a:ln>
              <a:solidFill>
                <a:schemeClr val="bg1"/>
              </a:solidFill>
              <a:effectLst/>
              <a:uLnTx/>
              <a:uFillTx/>
              <a:latin typeface="Nunito Sans"/>
            </a:endParaRPr>
          </a:p>
        </p:txBody>
      </p:sp>
      <p:sp>
        <p:nvSpPr>
          <p:cNvPr id="7" name="Oval 6">
            <a:extLst>
              <a:ext uri="{FF2B5EF4-FFF2-40B4-BE49-F238E27FC236}">
                <a16:creationId xmlns:a16="http://schemas.microsoft.com/office/drawing/2014/main" id="{30BF3CBE-2A3A-06AE-63A1-ADC0DB422317}"/>
              </a:ext>
            </a:extLst>
          </p:cNvPr>
          <p:cNvSpPr/>
          <p:nvPr/>
        </p:nvSpPr>
        <p:spPr>
          <a:xfrm>
            <a:off x="4268941" y="3402827"/>
            <a:ext cx="1489514" cy="1424238"/>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660 </a:t>
            </a:r>
            <a:r>
              <a:rPr kumimoji="0" lang="en-US" b="0" i="0" u="none" strike="noStrike" kern="0" cap="none" spc="0" normalizeH="0" baseline="0" noProof="0">
                <a:ln>
                  <a:noFill/>
                </a:ln>
                <a:solidFill>
                  <a:schemeClr val="bg1"/>
                </a:solidFill>
                <a:effectLst/>
                <a:uLnTx/>
                <a:uFillTx/>
                <a:latin typeface="Nunito Sans"/>
                <a:ea typeface="Calibri"/>
                <a:cs typeface="Calibri"/>
              </a:rPr>
              <a:t>Scout Store parents</a:t>
            </a:r>
          </a:p>
        </p:txBody>
      </p:sp>
      <p:sp>
        <p:nvSpPr>
          <p:cNvPr id="10" name="Oval 9">
            <a:extLst>
              <a:ext uri="{FF2B5EF4-FFF2-40B4-BE49-F238E27FC236}">
                <a16:creationId xmlns:a16="http://schemas.microsoft.com/office/drawing/2014/main" id="{9FC55E39-325B-1031-409C-519C7C70AE1F}"/>
              </a:ext>
            </a:extLst>
          </p:cNvPr>
          <p:cNvSpPr/>
          <p:nvPr/>
        </p:nvSpPr>
        <p:spPr>
          <a:xfrm>
            <a:off x="5787111" y="2848984"/>
            <a:ext cx="1598092" cy="1588878"/>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4 </a:t>
            </a:r>
            <a:r>
              <a:rPr kumimoji="0" lang="en-US" b="0" i="0" u="none" strike="noStrike" kern="0" cap="none" spc="0" normalizeH="0" baseline="0" noProof="0">
                <a:ln>
                  <a:noFill/>
                </a:ln>
                <a:solidFill>
                  <a:schemeClr val="bg1"/>
                </a:solidFill>
                <a:effectLst/>
                <a:uLnTx/>
                <a:uFillTx/>
                <a:latin typeface="Nunito Sans"/>
                <a:ea typeface="Calibri"/>
                <a:cs typeface="Calibri"/>
              </a:rPr>
              <a:t>National Youth Forums (500+)</a:t>
            </a:r>
          </a:p>
        </p:txBody>
      </p:sp>
      <p:sp>
        <p:nvSpPr>
          <p:cNvPr id="11" name="Oval 10">
            <a:extLst>
              <a:ext uri="{FF2B5EF4-FFF2-40B4-BE49-F238E27FC236}">
                <a16:creationId xmlns:a16="http://schemas.microsoft.com/office/drawing/2014/main" id="{C75DD120-58A5-A194-8515-C564DDF8513F}"/>
              </a:ext>
            </a:extLst>
          </p:cNvPr>
          <p:cNvSpPr/>
          <p:nvPr/>
        </p:nvSpPr>
        <p:spPr>
          <a:xfrm>
            <a:off x="1107415" y="4603666"/>
            <a:ext cx="1750276" cy="1655087"/>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6 </a:t>
            </a:r>
            <a:r>
              <a:rPr kumimoji="0" lang="en-US" b="0" i="0" u="none" strike="noStrike" kern="0" cap="none" spc="0" normalizeH="0" baseline="0" noProof="0">
                <a:ln>
                  <a:noFill/>
                </a:ln>
                <a:solidFill>
                  <a:schemeClr val="bg1"/>
                </a:solidFill>
                <a:effectLst/>
                <a:uLnTx/>
                <a:uFillTx/>
                <a:latin typeface="Nunito Sans"/>
                <a:ea typeface="Calibri"/>
                <a:cs typeface="Calibri"/>
              </a:rPr>
              <a:t>Focus Groups -SV/GLV/ DLV  (100)</a:t>
            </a:r>
          </a:p>
        </p:txBody>
      </p:sp>
      <p:sp>
        <p:nvSpPr>
          <p:cNvPr id="12" name="Oval 11">
            <a:extLst>
              <a:ext uri="{FF2B5EF4-FFF2-40B4-BE49-F238E27FC236}">
                <a16:creationId xmlns:a16="http://schemas.microsoft.com/office/drawing/2014/main" id="{DB437FE2-634A-D93D-F4D0-B3AB7251CDF8}"/>
              </a:ext>
            </a:extLst>
          </p:cNvPr>
          <p:cNvSpPr/>
          <p:nvPr/>
        </p:nvSpPr>
        <p:spPr>
          <a:xfrm>
            <a:off x="2055346" y="2690140"/>
            <a:ext cx="2123786" cy="2139456"/>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lvl="0" algn="ctr" defTabSz="685800">
              <a:defRPr/>
            </a:pPr>
            <a:r>
              <a:rPr lang="en-US" b="1" kern="0">
                <a:solidFill>
                  <a:schemeClr val="bg1"/>
                </a:solidFill>
                <a:ea typeface="Calibri"/>
                <a:cs typeface="Calibri"/>
              </a:rPr>
              <a:t>External Young people </a:t>
            </a:r>
            <a:r>
              <a:rPr lang="en-US" kern="0">
                <a:solidFill>
                  <a:schemeClr val="bg1"/>
                </a:solidFill>
                <a:ea typeface="Calibri"/>
                <a:cs typeface="Calibri"/>
              </a:rPr>
              <a:t>consultation (Kids Know Best) </a:t>
            </a:r>
            <a:endParaRPr lang="en-US" sz="1100" kern="0">
              <a:solidFill>
                <a:schemeClr val="bg1"/>
              </a:solidFill>
              <a:ea typeface="Calibri"/>
              <a:cs typeface="Calibri"/>
            </a:endParaRPr>
          </a:p>
        </p:txBody>
      </p:sp>
      <p:sp>
        <p:nvSpPr>
          <p:cNvPr id="13" name="Oval 12">
            <a:extLst>
              <a:ext uri="{FF2B5EF4-FFF2-40B4-BE49-F238E27FC236}">
                <a16:creationId xmlns:a16="http://schemas.microsoft.com/office/drawing/2014/main" id="{101A8215-0497-3306-DA70-65EE97696B2A}"/>
              </a:ext>
            </a:extLst>
          </p:cNvPr>
          <p:cNvSpPr/>
          <p:nvPr/>
        </p:nvSpPr>
        <p:spPr>
          <a:xfrm>
            <a:off x="7329614" y="3826500"/>
            <a:ext cx="1429781" cy="1450814"/>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10 </a:t>
            </a:r>
            <a:r>
              <a:rPr kumimoji="0" lang="en-US" i="0" u="none" strike="noStrike" kern="0" cap="none" spc="0" normalizeH="0" baseline="0" noProof="0">
                <a:ln>
                  <a:noFill/>
                </a:ln>
                <a:solidFill>
                  <a:schemeClr val="bg1"/>
                </a:solidFill>
                <a:effectLst/>
                <a:uLnTx/>
                <a:uFillTx/>
                <a:latin typeface="Nunito Sans"/>
                <a:ea typeface="Calibri"/>
                <a:cs typeface="Calibri"/>
              </a:rPr>
              <a:t>Digital sector leaders</a:t>
            </a:r>
            <a:endParaRPr kumimoji="0" lang="en-US" sz="1100" i="0" u="none" strike="noStrike" kern="0" cap="none" spc="0" normalizeH="0" baseline="0" noProof="0">
              <a:ln>
                <a:noFill/>
              </a:ln>
              <a:solidFill>
                <a:schemeClr val="bg1"/>
              </a:solidFill>
              <a:effectLst/>
              <a:uLnTx/>
              <a:uFillTx/>
              <a:latin typeface="Nunito Sans"/>
              <a:ea typeface="Calibri"/>
              <a:cs typeface="Calibri"/>
            </a:endParaRPr>
          </a:p>
        </p:txBody>
      </p:sp>
      <p:sp>
        <p:nvSpPr>
          <p:cNvPr id="14" name="Oval 13">
            <a:extLst>
              <a:ext uri="{FF2B5EF4-FFF2-40B4-BE49-F238E27FC236}">
                <a16:creationId xmlns:a16="http://schemas.microsoft.com/office/drawing/2014/main" id="{D5739818-73DD-2BFB-2FA4-594500B22CCB}"/>
              </a:ext>
            </a:extLst>
          </p:cNvPr>
          <p:cNvSpPr/>
          <p:nvPr/>
        </p:nvSpPr>
        <p:spPr>
          <a:xfrm>
            <a:off x="5459044" y="4535210"/>
            <a:ext cx="2021327" cy="2000712"/>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2,000 </a:t>
            </a:r>
            <a:r>
              <a:rPr lang="en-US" b="1" kern="0">
                <a:solidFill>
                  <a:schemeClr val="bg1"/>
                </a:solidFill>
                <a:latin typeface="Nunito Sans"/>
                <a:ea typeface="Calibri"/>
                <a:cs typeface="Calibri"/>
              </a:rPr>
              <a:t>E</a:t>
            </a:r>
            <a:r>
              <a:rPr kumimoji="0" lang="en-US" b="1" i="0" u="none" strike="noStrike" kern="0" cap="none" spc="0" normalizeH="0" baseline="0" noProof="0" err="1">
                <a:ln>
                  <a:noFill/>
                </a:ln>
                <a:solidFill>
                  <a:schemeClr val="bg1"/>
                </a:solidFill>
                <a:effectLst/>
                <a:uLnTx/>
                <a:uFillTx/>
                <a:latin typeface="Nunito Sans"/>
                <a:ea typeface="Calibri"/>
                <a:cs typeface="Calibri"/>
              </a:rPr>
              <a:t>xternal</a:t>
            </a:r>
            <a:r>
              <a:rPr kumimoji="0" lang="en-US" b="1" i="0" u="none" strike="noStrike" kern="0" cap="none" spc="0" normalizeH="0" baseline="0" noProof="0">
                <a:ln>
                  <a:noFill/>
                </a:ln>
                <a:solidFill>
                  <a:schemeClr val="bg1"/>
                </a:solidFill>
                <a:effectLst/>
                <a:uLnTx/>
                <a:uFillTx/>
                <a:latin typeface="Nunito Sans"/>
                <a:ea typeface="Calibri"/>
                <a:cs typeface="Calibri"/>
              </a:rPr>
              <a:t> parents </a:t>
            </a:r>
            <a:r>
              <a:rPr kumimoji="0" lang="en-US" i="0" u="none" strike="noStrike" kern="0" cap="none" spc="0" normalizeH="0" baseline="0" noProof="0">
                <a:ln>
                  <a:noFill/>
                </a:ln>
                <a:solidFill>
                  <a:schemeClr val="bg1"/>
                </a:solidFill>
                <a:effectLst/>
                <a:uLnTx/>
                <a:uFillTx/>
                <a:latin typeface="Nunito Sans"/>
                <a:ea typeface="Calibri"/>
                <a:cs typeface="Calibri"/>
              </a:rPr>
              <a:t>research project</a:t>
            </a:r>
            <a:endParaRPr kumimoji="0" lang="en-US" sz="1100" i="0" u="none" strike="noStrike" kern="0" cap="none" spc="0" normalizeH="0" baseline="0" noProof="0">
              <a:ln>
                <a:noFill/>
              </a:ln>
              <a:solidFill>
                <a:schemeClr val="bg1"/>
              </a:solidFill>
              <a:effectLst/>
              <a:uLnTx/>
              <a:uFillTx/>
              <a:latin typeface="Nunito Sans"/>
              <a:ea typeface="Calibri"/>
              <a:cs typeface="Calibri"/>
            </a:endParaRPr>
          </a:p>
        </p:txBody>
      </p:sp>
      <p:sp>
        <p:nvSpPr>
          <p:cNvPr id="15" name="Oval 14">
            <a:extLst>
              <a:ext uri="{FF2B5EF4-FFF2-40B4-BE49-F238E27FC236}">
                <a16:creationId xmlns:a16="http://schemas.microsoft.com/office/drawing/2014/main" id="{45D0796D-8032-3E0E-1E35-FF18F3659E73}"/>
              </a:ext>
            </a:extLst>
          </p:cNvPr>
          <p:cNvSpPr/>
          <p:nvPr/>
        </p:nvSpPr>
        <p:spPr>
          <a:xfrm>
            <a:off x="7506120" y="183082"/>
            <a:ext cx="1624775" cy="1571492"/>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uLnTx/>
                <a:uFillTx/>
                <a:latin typeface="Nunito Sans"/>
                <a:ea typeface="Calibri"/>
                <a:cs typeface="Calibri"/>
              </a:rPr>
              <a:t>UKLT / </a:t>
            </a:r>
            <a:r>
              <a:rPr kumimoji="0" lang="en-US" i="0" u="none" strike="noStrike" kern="0" cap="none" spc="0" normalizeH="0" baseline="0" noProof="0" err="1">
                <a:ln>
                  <a:noFill/>
                </a:ln>
                <a:solidFill>
                  <a:schemeClr val="bg1"/>
                </a:solidFill>
                <a:effectLst/>
                <a:uLnTx/>
                <a:uFillTx/>
                <a:latin typeface="Nunito Sans"/>
                <a:ea typeface="Calibri"/>
                <a:cs typeface="Calibri"/>
              </a:rPr>
              <a:t>Leadershi</a:t>
            </a:r>
            <a:r>
              <a:rPr lang="en-US" kern="0">
                <a:solidFill>
                  <a:schemeClr val="bg1"/>
                </a:solidFill>
                <a:latin typeface="Nunito Sans"/>
                <a:ea typeface="Calibri"/>
                <a:cs typeface="Calibri"/>
              </a:rPr>
              <a:t>p Forum / The Board</a:t>
            </a:r>
            <a:endParaRPr kumimoji="0" lang="en-US" sz="1100" i="0" u="none" strike="noStrike" kern="0" cap="none" spc="0" normalizeH="0" baseline="0" noProof="0">
              <a:ln>
                <a:noFill/>
              </a:ln>
              <a:solidFill>
                <a:schemeClr val="bg1"/>
              </a:solidFill>
              <a:effectLst/>
              <a:uLnTx/>
              <a:uFillTx/>
              <a:latin typeface="Nunito Sans"/>
              <a:ea typeface="Calibri"/>
              <a:cs typeface="Calibri"/>
            </a:endParaRPr>
          </a:p>
        </p:txBody>
      </p:sp>
      <p:sp>
        <p:nvSpPr>
          <p:cNvPr id="16" name="Oval 15">
            <a:extLst>
              <a:ext uri="{FF2B5EF4-FFF2-40B4-BE49-F238E27FC236}">
                <a16:creationId xmlns:a16="http://schemas.microsoft.com/office/drawing/2014/main" id="{343E9E3F-39FB-B63B-73F0-83671DF225AE}"/>
              </a:ext>
            </a:extLst>
          </p:cNvPr>
          <p:cNvSpPr/>
          <p:nvPr/>
        </p:nvSpPr>
        <p:spPr>
          <a:xfrm>
            <a:off x="8862821" y="3271144"/>
            <a:ext cx="1987084" cy="2000712"/>
          </a:xfrm>
          <a:prstGeom prst="ellipse">
            <a:avLst/>
          </a:prstGeom>
          <a:solidFill>
            <a:srgbClr val="205B41">
              <a:alpha val="82000"/>
            </a:srgbClr>
          </a:solidFill>
          <a:ln w="57150" cap="flat" cmpd="sng" algn="ctr">
            <a:solidFill>
              <a:schemeClr val="accent6"/>
            </a:solidFill>
            <a:prstDash val="solid"/>
            <a:miter lim="800000"/>
          </a:ln>
          <a:effectLst/>
        </p:spPr>
        <p:txBody>
          <a:bodyPr lIns="91440" tIns="45720" rIns="91440" bIns="4572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latin typeface="Nunito Sans"/>
                <a:ea typeface="Calibri"/>
                <a:cs typeface="Calibri"/>
              </a:rPr>
              <a:t>Engagement with </a:t>
            </a:r>
            <a:r>
              <a:rPr kumimoji="0" lang="en-US" b="1" i="0" u="none" strike="noStrike" kern="0" cap="none" spc="0" normalizeH="0" baseline="0" noProof="0">
                <a:ln>
                  <a:noFill/>
                </a:ln>
                <a:solidFill>
                  <a:schemeClr val="bg1"/>
                </a:solidFill>
                <a:effectLst/>
                <a:uLnTx/>
                <a:uFillTx/>
                <a:latin typeface="Nunito Sans"/>
                <a:ea typeface="Calibri"/>
                <a:cs typeface="Calibri"/>
              </a:rPr>
              <a:t>key funders and stakeholders</a:t>
            </a:r>
          </a:p>
        </p:txBody>
      </p:sp>
      <p:pic>
        <p:nvPicPr>
          <p:cNvPr id="29" name="Picture 28" descr="A yellow and green striped background&#10;&#10;AI-generated content may be incorrect.">
            <a:extLst>
              <a:ext uri="{FF2B5EF4-FFF2-40B4-BE49-F238E27FC236}">
                <a16:creationId xmlns:a16="http://schemas.microsoft.com/office/drawing/2014/main" id="{7D56ED1D-494E-7603-8129-46CA0308FBD1}"/>
              </a:ext>
            </a:extLst>
          </p:cNvPr>
          <p:cNvPicPr>
            <a:picLocks noChangeAspect="1"/>
          </p:cNvPicPr>
          <p:nvPr/>
        </p:nvPicPr>
        <p:blipFill>
          <a:blip r:embed="rId4"/>
          <a:stretch>
            <a:fillRect/>
          </a:stretch>
        </p:blipFill>
        <p:spPr>
          <a:xfrm>
            <a:off x="11268124" y="5122768"/>
            <a:ext cx="923876" cy="304902"/>
          </a:xfrm>
          <a:prstGeom prst="rect">
            <a:avLst/>
          </a:prstGeom>
        </p:spPr>
      </p:pic>
      <p:pic>
        <p:nvPicPr>
          <p:cNvPr id="30" name="Picture 29" descr="A black background with a black square&#10;&#10;AI-generated content may be incorrect.">
            <a:extLst>
              <a:ext uri="{FF2B5EF4-FFF2-40B4-BE49-F238E27FC236}">
                <a16:creationId xmlns:a16="http://schemas.microsoft.com/office/drawing/2014/main" id="{696FFC26-F640-84FD-653F-231478016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8796" y="5879602"/>
            <a:ext cx="1831578" cy="517112"/>
          </a:xfrm>
          <a:prstGeom prst="rect">
            <a:avLst/>
          </a:prstGeom>
        </p:spPr>
      </p:pic>
      <p:sp>
        <p:nvSpPr>
          <p:cNvPr id="18" name="Subtitle 8">
            <a:extLst>
              <a:ext uri="{FF2B5EF4-FFF2-40B4-BE49-F238E27FC236}">
                <a16:creationId xmlns:a16="http://schemas.microsoft.com/office/drawing/2014/main" id="{2DC48BD8-E2C6-E998-88F4-35BE734F2951}"/>
              </a:ext>
            </a:extLst>
          </p:cNvPr>
          <p:cNvSpPr txBox="1">
            <a:spLocks/>
          </p:cNvSpPr>
          <p:nvPr/>
        </p:nvSpPr>
        <p:spPr>
          <a:xfrm>
            <a:off x="1087242" y="1079643"/>
            <a:ext cx="2875163" cy="1969770"/>
          </a:xfrm>
          <a:prstGeom prst="rect">
            <a:avLst/>
          </a:prstGeom>
          <a:solidFill>
            <a:srgbClr val="205B41">
              <a:alpha val="0"/>
            </a:srgbClr>
          </a:solidFill>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3200">
                <a:solidFill>
                  <a:schemeClr val="bg1"/>
                </a:solidFill>
              </a:rPr>
              <a:t>We listened </a:t>
            </a:r>
          </a:p>
          <a:p>
            <a:pPr defTabSz="914400"/>
            <a:r>
              <a:rPr lang="en-GB" sz="3200">
                <a:solidFill>
                  <a:schemeClr val="bg1"/>
                </a:solidFill>
              </a:rPr>
              <a:t>to 28,000 </a:t>
            </a:r>
          </a:p>
          <a:p>
            <a:pPr defTabSz="914400"/>
            <a:r>
              <a:rPr lang="en-GB" sz="3200">
                <a:solidFill>
                  <a:schemeClr val="bg1"/>
                </a:solidFill>
              </a:rPr>
              <a:t>people</a:t>
            </a:r>
          </a:p>
          <a:p>
            <a:pPr defTabSz="914400"/>
            <a:r>
              <a:rPr lang="en-GB" sz="3200">
                <a:solidFill>
                  <a:schemeClr val="bg1"/>
                </a:solidFill>
              </a:rPr>
              <a:t> </a:t>
            </a:r>
          </a:p>
        </p:txBody>
      </p:sp>
      <p:pic>
        <p:nvPicPr>
          <p:cNvPr id="19" name="Picture 18" descr="A green and white line art of a megaphone&#10;&#10;AI-generated content may be incorrect.">
            <a:extLst>
              <a:ext uri="{FF2B5EF4-FFF2-40B4-BE49-F238E27FC236}">
                <a16:creationId xmlns:a16="http://schemas.microsoft.com/office/drawing/2014/main" id="{F6FDFDD6-1E8F-3816-6C18-10DAEF4A132A}"/>
              </a:ext>
            </a:extLst>
          </p:cNvPr>
          <p:cNvPicPr>
            <a:picLocks noChangeAspect="1"/>
          </p:cNvPicPr>
          <p:nvPr/>
        </p:nvPicPr>
        <p:blipFill>
          <a:blip r:embed="rId6"/>
          <a:stretch>
            <a:fillRect/>
          </a:stretch>
        </p:blipFill>
        <p:spPr>
          <a:xfrm>
            <a:off x="-8092" y="1079643"/>
            <a:ext cx="949124" cy="931868"/>
          </a:xfrm>
          <a:prstGeom prst="rect">
            <a:avLst/>
          </a:prstGeom>
        </p:spPr>
      </p:pic>
    </p:spTree>
    <p:extLst>
      <p:ext uri="{BB962C8B-B14F-4D97-AF65-F5344CB8AC3E}">
        <p14:creationId xmlns:p14="http://schemas.microsoft.com/office/powerpoint/2010/main" val="33158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8CEF-68F4-DA12-3A34-B87C5715352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515AD7-835D-EE4B-9F04-0C03B91C587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8825033" cy="6858000"/>
          </a:xfrm>
          <a:prstGeom prst="rect">
            <a:avLst/>
          </a:prstGeom>
        </p:spPr>
      </p:pic>
      <p:pic>
        <p:nvPicPr>
          <p:cNvPr id="6" name="Picture 5">
            <a:extLst>
              <a:ext uri="{FF2B5EF4-FFF2-40B4-BE49-F238E27FC236}">
                <a16:creationId xmlns:a16="http://schemas.microsoft.com/office/drawing/2014/main" id="{F853F7D1-1348-FD37-204C-35CEC7E6D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3" name="Picture 2">
            <a:extLst>
              <a:ext uri="{FF2B5EF4-FFF2-40B4-BE49-F238E27FC236}">
                <a16:creationId xmlns:a16="http://schemas.microsoft.com/office/drawing/2014/main" id="{8BCFD026-1CE2-9243-D642-A623534C9A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81594" y="0"/>
            <a:ext cx="5810406" cy="3486974"/>
          </a:xfrm>
          <a:prstGeom prst="rect">
            <a:avLst/>
          </a:prstGeom>
        </p:spPr>
      </p:pic>
      <p:pic>
        <p:nvPicPr>
          <p:cNvPr id="10" name="Picture 9">
            <a:extLst>
              <a:ext uri="{FF2B5EF4-FFF2-40B4-BE49-F238E27FC236}">
                <a16:creationId xmlns:a16="http://schemas.microsoft.com/office/drawing/2014/main" id="{BA2657E9-0ACF-185F-5D4A-93EA6F07FEB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381594" y="3429000"/>
            <a:ext cx="5810406" cy="3429000"/>
          </a:xfrm>
          <a:prstGeom prst="rect">
            <a:avLst/>
          </a:prstGeom>
        </p:spPr>
      </p:pic>
      <p:pic>
        <p:nvPicPr>
          <p:cNvPr id="14" name="Picture 13" descr="A yellow and green striped background&#10;&#10;AI-generated content may be incorrect.">
            <a:extLst>
              <a:ext uri="{FF2B5EF4-FFF2-40B4-BE49-F238E27FC236}">
                <a16:creationId xmlns:a16="http://schemas.microsoft.com/office/drawing/2014/main" id="{DFAC7104-5433-BEA0-14F4-59AA0AF17388}"/>
              </a:ext>
            </a:extLst>
          </p:cNvPr>
          <p:cNvPicPr>
            <a:picLocks noChangeAspect="1"/>
          </p:cNvPicPr>
          <p:nvPr/>
        </p:nvPicPr>
        <p:blipFill>
          <a:blip r:embed="rId7"/>
          <a:stretch>
            <a:fillRect/>
          </a:stretch>
        </p:blipFill>
        <p:spPr>
          <a:xfrm>
            <a:off x="11268124" y="5122768"/>
            <a:ext cx="923876" cy="304902"/>
          </a:xfrm>
          <a:prstGeom prst="rect">
            <a:avLst/>
          </a:prstGeom>
        </p:spPr>
      </p:pic>
      <p:sp>
        <p:nvSpPr>
          <p:cNvPr id="11" name="Text Placeholder 3">
            <a:extLst>
              <a:ext uri="{FF2B5EF4-FFF2-40B4-BE49-F238E27FC236}">
                <a16:creationId xmlns:a16="http://schemas.microsoft.com/office/drawing/2014/main" id="{7B034739-CB41-DB57-BAE8-5D6415D64F18}"/>
              </a:ext>
            </a:extLst>
          </p:cNvPr>
          <p:cNvSpPr>
            <a:spLocks noGrp="1"/>
          </p:cNvSpPr>
          <p:nvPr>
            <p:ph type="body" sz="quarter" idx="14"/>
          </p:nvPr>
        </p:nvSpPr>
        <p:spPr>
          <a:xfrm>
            <a:off x="943438" y="1077672"/>
            <a:ext cx="4252271" cy="1050288"/>
          </a:xfrm>
          <a:solidFill>
            <a:srgbClr val="205B41">
              <a:alpha val="80000"/>
            </a:srgbClr>
          </a:solidFill>
        </p:spPr>
        <p:txBody>
          <a:bodyPr vert="horz" wrap="square" lIns="0" tIns="0" rIns="0" bIns="0" rtlCol="0" anchor="t">
            <a:spAutoFit/>
          </a:bodyPr>
          <a:lstStyle/>
          <a:p>
            <a:pPr marL="0" lvl="3" indent="0">
              <a:buNone/>
            </a:pPr>
            <a:endParaRPr lang="en-US"/>
          </a:p>
          <a:p>
            <a:pPr marL="125" indent="0" rtl="0" fontAlgn="base">
              <a:buClr>
                <a:schemeClr val="bg1"/>
              </a:buClr>
              <a:buSzPct val="100000"/>
              <a:buNone/>
            </a:pPr>
            <a:r>
              <a:rPr lang="en-GB"/>
              <a:t> </a:t>
            </a:r>
          </a:p>
          <a:p>
            <a:pPr marL="125" indent="0" rtl="0" fontAlgn="base">
              <a:buClr>
                <a:schemeClr val="bg1"/>
              </a:buClr>
              <a:buSzPct val="100000"/>
              <a:buNone/>
            </a:pPr>
            <a:endParaRPr lang="en-GB"/>
          </a:p>
        </p:txBody>
      </p:sp>
      <p:sp>
        <p:nvSpPr>
          <p:cNvPr id="5" name="TextBox 4">
            <a:extLst>
              <a:ext uri="{FF2B5EF4-FFF2-40B4-BE49-F238E27FC236}">
                <a16:creationId xmlns:a16="http://schemas.microsoft.com/office/drawing/2014/main" id="{65EFDAE1-93A3-5567-C60B-9773CE71C5A1}"/>
              </a:ext>
            </a:extLst>
          </p:cNvPr>
          <p:cNvSpPr txBox="1"/>
          <p:nvPr/>
        </p:nvSpPr>
        <p:spPr>
          <a:xfrm>
            <a:off x="938205" y="1077673"/>
            <a:ext cx="4273466" cy="1077218"/>
          </a:xfrm>
          <a:prstGeom prst="rect">
            <a:avLst/>
          </a:prstGeom>
          <a:noFill/>
        </p:spPr>
        <p:txBody>
          <a:bodyPr wrap="square" lIns="91440" tIns="45720" rIns="91440" bIns="45720" anchor="t">
            <a:spAutoFit/>
          </a:bodyPr>
          <a:lstStyle/>
          <a:p>
            <a:r>
              <a:rPr lang="en-GB" sz="3200">
                <a:solidFill>
                  <a:schemeClr val="bg1"/>
                </a:solidFill>
                <a:latin typeface="Nunito Sans Black" panose="00000A00000000000000" pitchFamily="2" charset="0"/>
              </a:rPr>
              <a:t>How young people shaped our strategy</a:t>
            </a:r>
          </a:p>
        </p:txBody>
      </p:sp>
      <p:sp>
        <p:nvSpPr>
          <p:cNvPr id="13" name="Rectangle 12">
            <a:extLst>
              <a:ext uri="{FF2B5EF4-FFF2-40B4-BE49-F238E27FC236}">
                <a16:creationId xmlns:a16="http://schemas.microsoft.com/office/drawing/2014/main" id="{319DB9D7-3248-23D3-F42A-6F993B3E18BC}"/>
              </a:ext>
            </a:extLst>
          </p:cNvPr>
          <p:cNvSpPr/>
          <p:nvPr/>
        </p:nvSpPr>
        <p:spPr>
          <a:xfrm>
            <a:off x="6385697" y="3330716"/>
            <a:ext cx="5796000" cy="9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678F27C-E5AC-D9B4-2773-D9F889044909}"/>
              </a:ext>
            </a:extLst>
          </p:cNvPr>
          <p:cNvSpPr/>
          <p:nvPr/>
        </p:nvSpPr>
        <p:spPr>
          <a:xfrm rot="16200000">
            <a:off x="2996409" y="3384001"/>
            <a:ext cx="6857999" cy="9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green and black stopwatch&#10;&#10;AI-generated content may be incorrect.">
            <a:extLst>
              <a:ext uri="{FF2B5EF4-FFF2-40B4-BE49-F238E27FC236}">
                <a16:creationId xmlns:a16="http://schemas.microsoft.com/office/drawing/2014/main" id="{113AEF66-47AD-F2DC-8582-2F04D15ECEDB}"/>
              </a:ext>
            </a:extLst>
          </p:cNvPr>
          <p:cNvPicPr>
            <a:picLocks noChangeAspect="1"/>
          </p:cNvPicPr>
          <p:nvPr/>
        </p:nvPicPr>
        <p:blipFill>
          <a:blip r:embed="rId8"/>
          <a:stretch>
            <a:fillRect/>
          </a:stretch>
        </p:blipFill>
        <p:spPr>
          <a:xfrm>
            <a:off x="0" y="1077673"/>
            <a:ext cx="931868" cy="931868"/>
          </a:xfrm>
          <a:prstGeom prst="rect">
            <a:avLst/>
          </a:prstGeom>
        </p:spPr>
      </p:pic>
      <p:pic>
        <p:nvPicPr>
          <p:cNvPr id="16" name="Picture 15">
            <a:extLst>
              <a:ext uri="{FF2B5EF4-FFF2-40B4-BE49-F238E27FC236}">
                <a16:creationId xmlns:a16="http://schemas.microsoft.com/office/drawing/2014/main" id="{993EE7BE-9092-869F-D7E9-E7379F5DC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919" y="5948142"/>
            <a:ext cx="1831578" cy="516513"/>
          </a:xfrm>
          <a:prstGeom prst="rect">
            <a:avLst/>
          </a:prstGeom>
        </p:spPr>
      </p:pic>
    </p:spTree>
    <p:extLst>
      <p:ext uri="{BB962C8B-B14F-4D97-AF65-F5344CB8AC3E}">
        <p14:creationId xmlns:p14="http://schemas.microsoft.com/office/powerpoint/2010/main" val="39182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8CEF-68F4-DA12-3A34-B87C571535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CFD026-1CE2-9243-D642-A623534C9A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81594" y="0"/>
            <a:ext cx="5810406" cy="3486974"/>
          </a:xfrm>
          <a:prstGeom prst="rect">
            <a:avLst/>
          </a:prstGeom>
        </p:spPr>
      </p:pic>
      <p:pic>
        <p:nvPicPr>
          <p:cNvPr id="11" name="Picture 10">
            <a:extLst>
              <a:ext uri="{FF2B5EF4-FFF2-40B4-BE49-F238E27FC236}">
                <a16:creationId xmlns:a16="http://schemas.microsoft.com/office/drawing/2014/main" id="{750D8F26-717B-7202-995A-4BDC7381469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81594" y="3429000"/>
            <a:ext cx="5810406" cy="3429000"/>
          </a:xfrm>
          <a:prstGeom prst="rect">
            <a:avLst/>
          </a:prstGeom>
        </p:spPr>
      </p:pic>
      <p:pic>
        <p:nvPicPr>
          <p:cNvPr id="6" name="Picture 5">
            <a:extLst>
              <a:ext uri="{FF2B5EF4-FFF2-40B4-BE49-F238E27FC236}">
                <a16:creationId xmlns:a16="http://schemas.microsoft.com/office/drawing/2014/main" id="{F853F7D1-1348-FD37-204C-35CEC7E6D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1919" y="5933562"/>
            <a:ext cx="1831578" cy="516513"/>
          </a:xfrm>
          <a:prstGeom prst="rect">
            <a:avLst/>
          </a:prstGeom>
        </p:spPr>
      </p:pic>
      <p:pic>
        <p:nvPicPr>
          <p:cNvPr id="14" name="Picture 13" descr="A yellow and green striped background&#10;&#10;AI-generated content may be incorrect.">
            <a:extLst>
              <a:ext uri="{FF2B5EF4-FFF2-40B4-BE49-F238E27FC236}">
                <a16:creationId xmlns:a16="http://schemas.microsoft.com/office/drawing/2014/main" id="{DFAC7104-5433-BEA0-14F4-59AA0AF17388}"/>
              </a:ext>
            </a:extLst>
          </p:cNvPr>
          <p:cNvPicPr>
            <a:picLocks noChangeAspect="1"/>
          </p:cNvPicPr>
          <p:nvPr/>
        </p:nvPicPr>
        <p:blipFill>
          <a:blip r:embed="rId6"/>
          <a:stretch>
            <a:fillRect/>
          </a:stretch>
        </p:blipFill>
        <p:spPr>
          <a:xfrm>
            <a:off x="11268124" y="5122768"/>
            <a:ext cx="923876" cy="304902"/>
          </a:xfrm>
          <a:prstGeom prst="rect">
            <a:avLst/>
          </a:prstGeom>
        </p:spPr>
      </p:pic>
      <p:sp>
        <p:nvSpPr>
          <p:cNvPr id="4" name="TextBox 3">
            <a:extLst>
              <a:ext uri="{FF2B5EF4-FFF2-40B4-BE49-F238E27FC236}">
                <a16:creationId xmlns:a16="http://schemas.microsoft.com/office/drawing/2014/main" id="{23484091-C869-5227-0C3B-5C3CEC1883B5}"/>
              </a:ext>
            </a:extLst>
          </p:cNvPr>
          <p:cNvSpPr txBox="1"/>
          <p:nvPr/>
        </p:nvSpPr>
        <p:spPr>
          <a:xfrm>
            <a:off x="1007314" y="689888"/>
            <a:ext cx="5241963" cy="5355312"/>
          </a:xfrm>
          <a:prstGeom prst="rect">
            <a:avLst/>
          </a:prstGeom>
          <a:noFill/>
        </p:spPr>
        <p:txBody>
          <a:bodyPr wrap="square">
            <a:spAutoFit/>
          </a:bodyPr>
          <a:lstStyle/>
          <a:p>
            <a:pPr marL="285750" indent="-285750" algn="l">
              <a:buFont typeface="Arial" panose="020B0604020202020204" pitchFamily="34" charset="0"/>
              <a:buChar char="•"/>
            </a:pPr>
            <a:r>
              <a:rPr lang="en-GB" sz="1800" b="0" i="0" u="none" strike="noStrike" baseline="0">
                <a:latin typeface="+mj-lt"/>
              </a:rPr>
              <a:t>Over 500 Scouts aged 10–24 years attended the 4 UK Youth Forum events</a:t>
            </a:r>
            <a:r>
              <a:rPr lang="en-GB" sz="1800">
                <a:latin typeface="+mj-lt"/>
              </a:rPr>
              <a:t> plus </a:t>
            </a:r>
            <a:r>
              <a:rPr lang="en-GB" sz="1800" b="0" i="0" u="none" strike="noStrike" baseline="0">
                <a:latin typeface="+mj-lt"/>
              </a:rPr>
              <a:t>1,000 aged 4–24 took part in self-led activities. </a:t>
            </a:r>
            <a:endParaRPr lang="en-GB" sz="1800">
              <a:latin typeface="+mj-lt"/>
            </a:endParaRPr>
          </a:p>
          <a:p>
            <a:pPr algn="l"/>
            <a:endParaRPr lang="en-GB" sz="1800" b="0" i="0" u="none" strike="noStrike" baseline="0">
              <a:latin typeface="+mj-lt"/>
            </a:endParaRPr>
          </a:p>
          <a:p>
            <a:pPr marL="285750" indent="-285750" algn="l">
              <a:buFont typeface="Arial" panose="020B0604020202020204" pitchFamily="34" charset="0"/>
              <a:buChar char="•"/>
            </a:pPr>
            <a:r>
              <a:rPr lang="en-GB" sz="1800" b="0" i="0" u="none" strike="noStrike" baseline="0">
                <a:latin typeface="+mj-lt"/>
              </a:rPr>
              <a:t>Priorities were safety, </a:t>
            </a:r>
            <a:r>
              <a:rPr lang="en-GB" sz="1800">
                <a:latin typeface="+mj-lt"/>
              </a:rPr>
              <a:t>o</a:t>
            </a:r>
            <a:r>
              <a:rPr lang="en-GB" sz="1800" b="0" i="0" u="none" strike="noStrike" baseline="0">
                <a:latin typeface="+mj-lt"/>
              </a:rPr>
              <a:t>utdoor activities, life skills, youth leadership, mental well-being, community impact, and attracting new members. </a:t>
            </a:r>
          </a:p>
          <a:p>
            <a:pPr algn="l"/>
            <a:endParaRPr lang="en-GB" sz="1800" b="0" i="0" u="none" strike="noStrike" baseline="0">
              <a:latin typeface="+mj-lt"/>
            </a:endParaRPr>
          </a:p>
          <a:p>
            <a:pPr marL="285750" indent="-285750" algn="l">
              <a:buFont typeface="Arial" panose="020B0604020202020204" pitchFamily="34" charset="0"/>
              <a:buChar char="•"/>
            </a:pPr>
            <a:r>
              <a:rPr lang="en-GB" sz="1800" b="0" i="0" u="none" strike="noStrike" baseline="0">
                <a:latin typeface="+mj-lt"/>
              </a:rPr>
              <a:t>Looking ahead to 2035, their goals were:</a:t>
            </a:r>
            <a:endParaRPr lang="en-GB" sz="1800">
              <a:latin typeface="+mj-lt"/>
            </a:endParaRPr>
          </a:p>
          <a:p>
            <a:pPr marL="628650" lvl="1" indent="-285750">
              <a:buFont typeface="Arial" panose="020B0604020202020204" pitchFamily="34" charset="0"/>
              <a:buChar char="•"/>
            </a:pPr>
            <a:r>
              <a:rPr lang="en-GB" sz="1800" b="0" i="0" u="none" strike="noStrike" baseline="0">
                <a:latin typeface="+mj-lt"/>
              </a:rPr>
              <a:t>developing awards and life skills</a:t>
            </a:r>
          </a:p>
          <a:p>
            <a:pPr marL="628650" lvl="1" indent="-285750">
              <a:buFont typeface="Arial" panose="020B0604020202020204" pitchFamily="34" charset="0"/>
              <a:buChar char="•"/>
            </a:pPr>
            <a:r>
              <a:rPr lang="en-GB" sz="1800" b="0" i="0" u="none" strike="noStrike" baseline="0">
                <a:latin typeface="+mj-lt"/>
              </a:rPr>
              <a:t>promoting inclusivity and accessibility</a:t>
            </a:r>
          </a:p>
          <a:p>
            <a:pPr marL="628650" lvl="1" indent="-285750">
              <a:buFont typeface="Arial" panose="020B0604020202020204" pitchFamily="34" charset="0"/>
              <a:buChar char="•"/>
            </a:pPr>
            <a:r>
              <a:rPr lang="en-GB" sz="1800" b="0" i="0" u="none" strike="noStrike" baseline="0">
                <a:latin typeface="+mj-lt"/>
              </a:rPr>
              <a:t>expanding youth-led initiatives</a:t>
            </a:r>
          </a:p>
          <a:p>
            <a:pPr marL="628650" lvl="1" indent="-285750">
              <a:buFont typeface="Arial" panose="020B0604020202020204" pitchFamily="34" charset="0"/>
              <a:buChar char="•"/>
            </a:pPr>
            <a:r>
              <a:rPr lang="en-GB" sz="1800" b="0" i="0" u="none" strike="noStrike" baseline="0">
                <a:latin typeface="+mj-lt"/>
              </a:rPr>
              <a:t>encouraging growth</a:t>
            </a:r>
          </a:p>
          <a:p>
            <a:pPr marL="628650" lvl="1" indent="-285750">
              <a:buFont typeface="Arial" panose="020B0604020202020204" pitchFamily="34" charset="0"/>
              <a:buChar char="•"/>
            </a:pPr>
            <a:r>
              <a:rPr lang="en-GB" sz="1800" b="0" i="0" u="none" strike="noStrike" baseline="0">
                <a:latin typeface="+mj-lt"/>
              </a:rPr>
              <a:t>fostering stronger connections. </a:t>
            </a:r>
            <a:endParaRPr lang="en-GB" sz="1800">
              <a:latin typeface="+mj-lt"/>
            </a:endParaRPr>
          </a:p>
          <a:p>
            <a:pPr marL="285750" indent="-285750" algn="l">
              <a:buFont typeface="Arial" panose="020B0604020202020204" pitchFamily="34" charset="0"/>
              <a:buChar char="•"/>
            </a:pPr>
            <a:endParaRPr lang="en-GB" sz="1800" b="0" i="0" u="none" strike="noStrike" baseline="0">
              <a:latin typeface="+mj-lt"/>
            </a:endParaRPr>
          </a:p>
          <a:p>
            <a:pPr marL="285750" indent="-285750" algn="l">
              <a:buFont typeface="Arial" panose="020B0604020202020204" pitchFamily="34" charset="0"/>
              <a:buChar char="•"/>
            </a:pPr>
            <a:r>
              <a:rPr lang="en-GB" sz="1800" b="0" i="0" u="none" strike="noStrike" baseline="0">
                <a:latin typeface="+mj-lt"/>
              </a:rPr>
              <a:t>Our young people wanted safe, judgement free</a:t>
            </a:r>
            <a:r>
              <a:rPr lang="en-GB" sz="1800">
                <a:latin typeface="+mj-lt"/>
              </a:rPr>
              <a:t>-</a:t>
            </a:r>
            <a:r>
              <a:rPr lang="en-GB" sz="1800" b="0" i="0" u="none" strike="noStrike" baseline="0">
                <a:latin typeface="+mj-lt"/>
              </a:rPr>
              <a:t>spaces supported by trusted, well trained</a:t>
            </a:r>
            <a:r>
              <a:rPr lang="en-GB" sz="1800">
                <a:latin typeface="+mj-lt"/>
              </a:rPr>
              <a:t> </a:t>
            </a:r>
            <a:r>
              <a:rPr lang="en-GB" sz="1800" b="0" i="0" u="none" strike="noStrike" baseline="0">
                <a:latin typeface="+mj-lt"/>
              </a:rPr>
              <a:t>volunteers.</a:t>
            </a:r>
            <a:endParaRPr lang="en-GB" sz="1800">
              <a:latin typeface="+mj-lt"/>
            </a:endParaRPr>
          </a:p>
        </p:txBody>
      </p:sp>
      <p:sp>
        <p:nvSpPr>
          <p:cNvPr id="5" name="Rectangle 4">
            <a:extLst>
              <a:ext uri="{FF2B5EF4-FFF2-40B4-BE49-F238E27FC236}">
                <a16:creationId xmlns:a16="http://schemas.microsoft.com/office/drawing/2014/main" id="{C2025606-06A2-E31D-7FDD-ABAE602C1BFC}"/>
              </a:ext>
            </a:extLst>
          </p:cNvPr>
          <p:cNvSpPr/>
          <p:nvPr/>
        </p:nvSpPr>
        <p:spPr>
          <a:xfrm>
            <a:off x="6385697" y="3330716"/>
            <a:ext cx="5796000" cy="9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A0BAC1E-F746-846A-0D69-FF53EFC4C23C}"/>
              </a:ext>
            </a:extLst>
          </p:cNvPr>
          <p:cNvSpPr/>
          <p:nvPr/>
        </p:nvSpPr>
        <p:spPr>
          <a:xfrm rot="16200000">
            <a:off x="2996409" y="3384001"/>
            <a:ext cx="6857999" cy="9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een and black stopwatch&#10;&#10;AI-generated content may be incorrect.">
            <a:extLst>
              <a:ext uri="{FF2B5EF4-FFF2-40B4-BE49-F238E27FC236}">
                <a16:creationId xmlns:a16="http://schemas.microsoft.com/office/drawing/2014/main" id="{B24F92B1-B28A-98A9-34B4-26C6D0AA8D2B}"/>
              </a:ext>
            </a:extLst>
          </p:cNvPr>
          <p:cNvPicPr>
            <a:picLocks noChangeAspect="1"/>
          </p:cNvPicPr>
          <p:nvPr/>
        </p:nvPicPr>
        <p:blipFill>
          <a:blip r:embed="rId7"/>
          <a:stretch>
            <a:fillRect/>
          </a:stretch>
        </p:blipFill>
        <p:spPr>
          <a:xfrm>
            <a:off x="0" y="1077673"/>
            <a:ext cx="931868" cy="931868"/>
          </a:xfrm>
          <a:prstGeom prst="rect">
            <a:avLst/>
          </a:prstGeom>
        </p:spPr>
      </p:pic>
    </p:spTree>
    <p:extLst>
      <p:ext uri="{BB962C8B-B14F-4D97-AF65-F5344CB8AC3E}">
        <p14:creationId xmlns:p14="http://schemas.microsoft.com/office/powerpoint/2010/main" val="14020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010F0-A8DC-029C-12FF-AFF7A70553F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D68C04D-673D-E6BB-A1B7-FB2212C0F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503" y="5881634"/>
            <a:ext cx="2406512" cy="678647"/>
          </a:xfrm>
          <a:prstGeom prst="rect">
            <a:avLst/>
          </a:prstGeom>
        </p:spPr>
      </p:pic>
      <p:pic>
        <p:nvPicPr>
          <p:cNvPr id="6" name="Picture 5" descr="A child looking through a telescope&#10;&#10;AI-generated content may be incorrect.">
            <a:extLst>
              <a:ext uri="{FF2B5EF4-FFF2-40B4-BE49-F238E27FC236}">
                <a16:creationId xmlns:a16="http://schemas.microsoft.com/office/drawing/2014/main" id="{06D5B5F4-9D9C-CC03-5BA1-778ED6ABA2F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9" name="Subtitle 8">
            <a:extLst>
              <a:ext uri="{FF2B5EF4-FFF2-40B4-BE49-F238E27FC236}">
                <a16:creationId xmlns:a16="http://schemas.microsoft.com/office/drawing/2014/main" id="{54A920D3-DD43-6BF2-BF4E-BF358914CE00}"/>
              </a:ext>
            </a:extLst>
          </p:cNvPr>
          <p:cNvSpPr>
            <a:spLocks noGrp="1"/>
          </p:cNvSpPr>
          <p:nvPr>
            <p:ph type="subTitle" idx="4"/>
          </p:nvPr>
        </p:nvSpPr>
        <p:spPr>
          <a:xfrm>
            <a:off x="1102562" y="592150"/>
            <a:ext cx="2996009" cy="984885"/>
          </a:xfrm>
        </p:spPr>
        <p:txBody>
          <a:bodyPr/>
          <a:lstStyle/>
          <a:p>
            <a:r>
              <a:rPr lang="en-US" sz="3200">
                <a:solidFill>
                  <a:srgbClr val="205B41"/>
                </a:solidFill>
              </a:rPr>
              <a:t>The core </a:t>
            </a:r>
          </a:p>
          <a:p>
            <a:r>
              <a:rPr lang="en-US" sz="3200">
                <a:solidFill>
                  <a:srgbClr val="205B41"/>
                </a:solidFill>
              </a:rPr>
              <a:t>insight</a:t>
            </a:r>
          </a:p>
        </p:txBody>
      </p:sp>
      <p:pic>
        <p:nvPicPr>
          <p:cNvPr id="12" name="Picture 11">
            <a:extLst>
              <a:ext uri="{FF2B5EF4-FFF2-40B4-BE49-F238E27FC236}">
                <a16:creationId xmlns:a16="http://schemas.microsoft.com/office/drawing/2014/main" id="{05AF2E24-29A1-8171-2601-0E20F7934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3" name="Picture 12" descr="A yellow and green striped background&#10;&#10;AI-generated content may be incorrect.">
            <a:extLst>
              <a:ext uri="{FF2B5EF4-FFF2-40B4-BE49-F238E27FC236}">
                <a16:creationId xmlns:a16="http://schemas.microsoft.com/office/drawing/2014/main" id="{FE6C100E-0690-B3CB-39C3-C506FE9BB682}"/>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2" name="Picture 1" descr="A green and white line art of a megaphone&#10;&#10;AI-generated content may be incorrect.">
            <a:extLst>
              <a:ext uri="{FF2B5EF4-FFF2-40B4-BE49-F238E27FC236}">
                <a16:creationId xmlns:a16="http://schemas.microsoft.com/office/drawing/2014/main" id="{4E68EEA9-4670-798D-CF7F-E051CF821055}"/>
              </a:ext>
            </a:extLst>
          </p:cNvPr>
          <p:cNvPicPr>
            <a:picLocks noChangeAspect="1"/>
          </p:cNvPicPr>
          <p:nvPr/>
        </p:nvPicPr>
        <p:blipFill>
          <a:blip r:embed="rId6"/>
          <a:stretch>
            <a:fillRect/>
          </a:stretch>
        </p:blipFill>
        <p:spPr>
          <a:xfrm>
            <a:off x="0" y="592150"/>
            <a:ext cx="949124" cy="931868"/>
          </a:xfrm>
          <a:prstGeom prst="rect">
            <a:avLst/>
          </a:prstGeom>
        </p:spPr>
      </p:pic>
    </p:spTree>
    <p:extLst>
      <p:ext uri="{BB962C8B-B14F-4D97-AF65-F5344CB8AC3E}">
        <p14:creationId xmlns:p14="http://schemas.microsoft.com/office/powerpoint/2010/main" val="56280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99260-77B2-706D-2EBF-CB1AD6DFC7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892BF9D-AE98-B09E-4412-0E7C1ACBC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503" y="5881634"/>
            <a:ext cx="2406512" cy="678647"/>
          </a:xfrm>
          <a:prstGeom prst="rect">
            <a:avLst/>
          </a:prstGeom>
        </p:spPr>
      </p:pic>
      <p:pic>
        <p:nvPicPr>
          <p:cNvPr id="3" name="Picture 2" descr="A group of climbing equipment on a rock&#10;&#10;AI-generated content may be incorrect.">
            <a:extLst>
              <a:ext uri="{FF2B5EF4-FFF2-40B4-BE49-F238E27FC236}">
                <a16:creationId xmlns:a16="http://schemas.microsoft.com/office/drawing/2014/main" id="{A9409057-86C4-8309-2950-D0B917B7625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5" name="Subtitle 8">
            <a:extLst>
              <a:ext uri="{FF2B5EF4-FFF2-40B4-BE49-F238E27FC236}">
                <a16:creationId xmlns:a16="http://schemas.microsoft.com/office/drawing/2014/main" id="{2CCF7D0F-C072-CFB3-24DE-2F4364B8937C}"/>
              </a:ext>
            </a:extLst>
          </p:cNvPr>
          <p:cNvSpPr>
            <a:spLocks noGrp="1"/>
          </p:cNvSpPr>
          <p:nvPr>
            <p:ph type="subTitle" idx="4"/>
          </p:nvPr>
        </p:nvSpPr>
        <p:spPr>
          <a:xfrm>
            <a:off x="1102562" y="1093856"/>
            <a:ext cx="4290320" cy="984885"/>
          </a:xfrm>
        </p:spPr>
        <p:txBody>
          <a:bodyPr/>
          <a:lstStyle/>
          <a:p>
            <a:r>
              <a:rPr lang="en-US" sz="3200">
                <a:solidFill>
                  <a:schemeClr val="bg1"/>
                </a:solidFill>
              </a:rPr>
              <a:t>Focus on getting three things right</a:t>
            </a:r>
          </a:p>
        </p:txBody>
      </p:sp>
      <p:sp>
        <p:nvSpPr>
          <p:cNvPr id="4" name="Text Placeholder 3">
            <a:extLst>
              <a:ext uri="{FF2B5EF4-FFF2-40B4-BE49-F238E27FC236}">
                <a16:creationId xmlns:a16="http://schemas.microsoft.com/office/drawing/2014/main" id="{31343883-73C9-6D09-4B6B-BB490F2BC61D}"/>
              </a:ext>
            </a:extLst>
          </p:cNvPr>
          <p:cNvSpPr>
            <a:spLocks noGrp="1"/>
          </p:cNvSpPr>
          <p:nvPr>
            <p:ph type="body" sz="quarter" idx="14"/>
          </p:nvPr>
        </p:nvSpPr>
        <p:spPr>
          <a:xfrm>
            <a:off x="1102561" y="2183493"/>
            <a:ext cx="7839733" cy="1713931"/>
          </a:xfrm>
          <a:solidFill>
            <a:srgbClr val="205B41">
              <a:alpha val="80000"/>
            </a:srgbClr>
          </a:solidFill>
        </p:spPr>
        <p:txBody>
          <a:bodyPr vert="horz" wrap="square" lIns="180000" tIns="0" rIns="0" bIns="0" rtlCol="0" anchor="t">
            <a:spAutoFit/>
          </a:bodyPr>
          <a:lstStyle/>
          <a:p>
            <a:pPr marL="0" lvl="3" indent="0">
              <a:buNone/>
            </a:pPr>
            <a:endParaRPr lang="en-US" sz="2200">
              <a:solidFill>
                <a:schemeClr val="bg1"/>
              </a:solidFill>
            </a:endParaRPr>
          </a:p>
          <a:p>
            <a:pPr marL="343025" lvl="1" indent="-342900" algn="l" rtl="0" fontAlgn="base">
              <a:buClr>
                <a:schemeClr val="bg1"/>
              </a:buClr>
              <a:buSzPct val="100000"/>
              <a:buFont typeface="+mj-lt"/>
              <a:buAutoNum type="arabicPeriod"/>
            </a:pPr>
            <a:r>
              <a:rPr lang="en-GB" sz="2000">
                <a:solidFill>
                  <a:schemeClr val="bg1"/>
                </a:solidFill>
                <a:latin typeface="Nunito Sans Bold" panose="00000800000000000000" pitchFamily="2" charset="0"/>
              </a:rPr>
              <a:t>Deliver a high-quality programme</a:t>
            </a:r>
          </a:p>
          <a:p>
            <a:pPr marL="343025" lvl="1" indent="-342900" algn="l" rtl="0" fontAlgn="base">
              <a:buClr>
                <a:schemeClr val="bg1"/>
              </a:buClr>
              <a:buSzPct val="100000"/>
              <a:buFont typeface="+mj-lt"/>
              <a:buAutoNum type="arabicPeriod"/>
            </a:pPr>
            <a:r>
              <a:rPr lang="en-GB" sz="2000">
                <a:solidFill>
                  <a:schemeClr val="bg1"/>
                </a:solidFill>
                <a:latin typeface="Nunito Sans Bold" panose="00000800000000000000" pitchFamily="2" charset="0"/>
              </a:rPr>
              <a:t>Make volunteering sustainable and fulfilling </a:t>
            </a:r>
          </a:p>
          <a:p>
            <a:pPr marL="343025" lvl="1" indent="-342900" algn="l" rtl="0" fontAlgn="base">
              <a:buClr>
                <a:schemeClr val="bg1"/>
              </a:buClr>
              <a:buSzPct val="100000"/>
              <a:buFont typeface="+mj-lt"/>
              <a:buAutoNum type="arabicPeriod"/>
            </a:pPr>
            <a:r>
              <a:rPr lang="en-GB" sz="2000">
                <a:solidFill>
                  <a:schemeClr val="bg1"/>
                </a:solidFill>
                <a:latin typeface="Nunito Sans Bold" panose="00000800000000000000" pitchFamily="2" charset="0"/>
              </a:rPr>
              <a:t>Simplify support around both and everything else improves</a:t>
            </a:r>
          </a:p>
          <a:p>
            <a:pPr marL="125" indent="0" rtl="0" fontAlgn="base">
              <a:buClr>
                <a:schemeClr val="bg1"/>
              </a:buClr>
              <a:buSzPct val="100000"/>
              <a:buNone/>
            </a:pPr>
            <a:r>
              <a:rPr lang="en-GB" sz="1800">
                <a:solidFill>
                  <a:schemeClr val="bg1"/>
                </a:solidFill>
              </a:rPr>
              <a:t> </a:t>
            </a:r>
          </a:p>
        </p:txBody>
      </p:sp>
      <p:pic>
        <p:nvPicPr>
          <p:cNvPr id="10" name="Picture 9">
            <a:extLst>
              <a:ext uri="{FF2B5EF4-FFF2-40B4-BE49-F238E27FC236}">
                <a16:creationId xmlns:a16="http://schemas.microsoft.com/office/drawing/2014/main" id="{4C202D2B-9742-B069-AE43-C5BDDE460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11" name="Picture 10" descr="A yellow and green striped background&#10;&#10;AI-generated content may be incorrect.">
            <a:extLst>
              <a:ext uri="{FF2B5EF4-FFF2-40B4-BE49-F238E27FC236}">
                <a16:creationId xmlns:a16="http://schemas.microsoft.com/office/drawing/2014/main" id="{E78F1AD9-BB76-0359-450C-FCE489FCE0BC}"/>
              </a:ext>
            </a:extLst>
          </p:cNvPr>
          <p:cNvPicPr>
            <a:picLocks noChangeAspect="1"/>
          </p:cNvPicPr>
          <p:nvPr/>
        </p:nvPicPr>
        <p:blipFill>
          <a:blip r:embed="rId5"/>
          <a:stretch>
            <a:fillRect/>
          </a:stretch>
        </p:blipFill>
        <p:spPr>
          <a:xfrm>
            <a:off x="11268124" y="5122768"/>
            <a:ext cx="923876" cy="304902"/>
          </a:xfrm>
          <a:prstGeom prst="rect">
            <a:avLst/>
          </a:prstGeom>
        </p:spPr>
      </p:pic>
      <p:pic>
        <p:nvPicPr>
          <p:cNvPr id="2" name="Picture 1" descr="A green and white line art of a megaphone&#10;&#10;AI-generated content may be incorrect.">
            <a:extLst>
              <a:ext uri="{FF2B5EF4-FFF2-40B4-BE49-F238E27FC236}">
                <a16:creationId xmlns:a16="http://schemas.microsoft.com/office/drawing/2014/main" id="{D8F6B5E9-2D6E-187F-6454-0F43A33CF6FD}"/>
              </a:ext>
            </a:extLst>
          </p:cNvPr>
          <p:cNvPicPr>
            <a:picLocks noChangeAspect="1"/>
          </p:cNvPicPr>
          <p:nvPr/>
        </p:nvPicPr>
        <p:blipFill>
          <a:blip r:embed="rId6"/>
          <a:stretch>
            <a:fillRect/>
          </a:stretch>
        </p:blipFill>
        <p:spPr>
          <a:xfrm>
            <a:off x="0" y="1093856"/>
            <a:ext cx="949124" cy="931868"/>
          </a:xfrm>
          <a:prstGeom prst="rect">
            <a:avLst/>
          </a:prstGeom>
        </p:spPr>
      </p:pic>
    </p:spTree>
    <p:extLst>
      <p:ext uri="{BB962C8B-B14F-4D97-AF65-F5344CB8AC3E}">
        <p14:creationId xmlns:p14="http://schemas.microsoft.com/office/powerpoint/2010/main" val="190171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AA37A-7899-C3C8-393E-94A977806C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5D3E9F3-9469-60B1-79DC-DDE86BDA6948}"/>
              </a:ext>
            </a:extLst>
          </p:cNvPr>
          <p:cNvSpPr txBox="1"/>
          <p:nvPr/>
        </p:nvSpPr>
        <p:spPr>
          <a:xfrm>
            <a:off x="1108798" y="1676858"/>
            <a:ext cx="4252271" cy="1569660"/>
          </a:xfrm>
          <a:prstGeom prst="rect">
            <a:avLst/>
          </a:prstGeom>
          <a:noFill/>
        </p:spPr>
        <p:txBody>
          <a:bodyPr wrap="square">
            <a:spAutoFit/>
          </a:bodyPr>
          <a:lstStyle/>
          <a:p>
            <a:r>
              <a:rPr lang="en-GB" sz="3200">
                <a:solidFill>
                  <a:schemeClr val="bg1"/>
                </a:solidFill>
                <a:latin typeface="Nunito Sans Black" panose="00000A00000000000000" pitchFamily="2" charset="0"/>
              </a:rPr>
              <a:t>Why we looked ahead and why now? </a:t>
            </a:r>
          </a:p>
        </p:txBody>
      </p:sp>
      <p:pic>
        <p:nvPicPr>
          <p:cNvPr id="6" name="Picture 5">
            <a:extLst>
              <a:ext uri="{FF2B5EF4-FFF2-40B4-BE49-F238E27FC236}">
                <a16:creationId xmlns:a16="http://schemas.microsoft.com/office/drawing/2014/main" id="{88C80C47-C5CB-573C-DF9E-F0084C049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1919" y="5939858"/>
            <a:ext cx="1831578" cy="516513"/>
          </a:xfrm>
          <a:prstGeom prst="rect">
            <a:avLst/>
          </a:prstGeom>
        </p:spPr>
      </p:pic>
      <p:pic>
        <p:nvPicPr>
          <p:cNvPr id="2" name="Picture 1">
            <a:extLst>
              <a:ext uri="{FF2B5EF4-FFF2-40B4-BE49-F238E27FC236}">
                <a16:creationId xmlns:a16="http://schemas.microsoft.com/office/drawing/2014/main" id="{09796404-5D6F-AE6D-97FD-842C0FB2FB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61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BF7F562F562A4F84D26DC875926E9F" ma:contentTypeVersion="18" ma:contentTypeDescription="Create a new document." ma:contentTypeScope="" ma:versionID="66c2479e47322f1028c35e6e3bece2ae">
  <xsd:schema xmlns:xsd="http://www.w3.org/2001/XMLSchema" xmlns:xs="http://www.w3.org/2001/XMLSchema" xmlns:p="http://schemas.microsoft.com/office/2006/metadata/properties" xmlns:ns2="e883f0c8-b325-49ce-a073-b809a7b53ef1" xmlns:ns3="1ee45288-59b2-43a8-840c-5e95452990ca" targetNamespace="http://schemas.microsoft.com/office/2006/metadata/properties" ma:root="true" ma:fieldsID="90377168b93d2264a5c0e371a977699e" ns2:_="" ns3:_="">
    <xsd:import namespace="e883f0c8-b325-49ce-a073-b809a7b53ef1"/>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Location" minOccurs="0"/>
                <xsd:element ref="ns2:MediaServiceBillingMetadata"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3f0c8-b325-49ce-a073-b809a7b53e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Year" ma:index="24" nillable="true" ma:displayName="Year" ma:format="Dropdown" ma:internalName="Year">
      <xsd:simpleType>
        <xsd:restriction base="dms:Choice">
          <xsd:enumeration value="2024"/>
          <xsd:enumeration value="2025"/>
          <xsd:enumeration value="2026"/>
        </xsd:restriction>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5fa311a-19fa-4615-af69-6ed67c0c6fb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e883f0c8-b325-49ce-a073-b809a7b53ef1">
      <Terms xmlns="http://schemas.microsoft.com/office/infopath/2007/PartnerControls"/>
    </lcf76f155ced4ddcb4097134ff3c332f>
    <Year xmlns="e883f0c8-b325-49ce-a073-b809a7b53ef1" xsi:nil="true"/>
  </documentManagement>
</p:properties>
</file>

<file path=customXml/itemProps1.xml><?xml version="1.0" encoding="utf-8"?>
<ds:datastoreItem xmlns:ds="http://schemas.openxmlformats.org/officeDocument/2006/customXml" ds:itemID="{C19083B6-B2AC-4E58-B509-4C12C2D93F26}">
  <ds:schemaRefs>
    <ds:schemaRef ds:uri="http://schemas.microsoft.com/sharepoint/v3/contenttype/forms"/>
  </ds:schemaRefs>
</ds:datastoreItem>
</file>

<file path=customXml/itemProps2.xml><?xml version="1.0" encoding="utf-8"?>
<ds:datastoreItem xmlns:ds="http://schemas.openxmlformats.org/officeDocument/2006/customXml" ds:itemID="{CBF3EB15-41A9-4B5F-A490-3E2FAE9FF0B3}">
  <ds:schemaRefs>
    <ds:schemaRef ds:uri="1ee45288-59b2-43a8-840c-5e95452990ca"/>
    <ds:schemaRef ds:uri="e883f0c8-b325-49ce-a073-b809a7b53e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CC8A9-8E39-4EAC-B189-E2B8A165F727}">
  <ds:schemaRefs>
    <ds:schemaRef ds:uri="http://purl.org/dc/elements/1.1/"/>
    <ds:schemaRef ds:uri="e883f0c8-b325-49ce-a073-b809a7b53ef1"/>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1ee45288-59b2-43a8-840c-5e95452990ca"/>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920</TotalTime>
  <Words>7389</Words>
  <Application>Microsoft Office PowerPoint</Application>
  <PresentationFormat>Widescreen</PresentationFormat>
  <Paragraphs>583</Paragraphs>
  <Slides>39</Slides>
  <Notes>39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Nunito Sans Black</vt:lpstr>
      <vt:lpstr>Nunito Sans</vt:lpstr>
      <vt:lpstr>Aptos</vt:lpstr>
      <vt:lpstr>Arial</vt:lpstr>
      <vt:lpstr>Calibri</vt:lpstr>
      <vt:lpstr>Nunito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Dave Phelan</cp:lastModifiedBy>
  <cp:revision>9</cp:revision>
  <dcterms:created xsi:type="dcterms:W3CDTF">2019-10-08T08:48:13Z</dcterms:created>
  <dcterms:modified xsi:type="dcterms:W3CDTF">2026-03-31T10:43:21Z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0x01010053BF7F562F562A4F84D26DC875926E9F</vt:lpwstr>
  </property>
  <property fmtid="{D5CDD505-2E9C-101B-9397-08002B2CF9AE}" pid="6" name="MediaServiceImageTags">
    <vt:lpwstr/>
  </property>
</Properties>
</file>