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94" r:id="rId6"/>
    <p:sldId id="276" r:id="rId7"/>
    <p:sldId id="277" r:id="rId8"/>
    <p:sldId id="281" r:id="rId9"/>
    <p:sldId id="295" r:id="rId10"/>
    <p:sldId id="302" r:id="rId11"/>
    <p:sldId id="301" r:id="rId12"/>
    <p:sldId id="296" r:id="rId13"/>
    <p:sldId id="298" r:id="rId14"/>
    <p:sldId id="300" r:id="rId15"/>
    <p:sldId id="299" r:id="rId16"/>
    <p:sldId id="297" r:id="rId17"/>
    <p:sldId id="262" r:id="rId18"/>
    <p:sldId id="278" r:id="rId19"/>
    <p:sldId id="273" r:id="rId20"/>
    <p:sldId id="280" r:id="rId21"/>
    <p:sldId id="282" r:id="rId22"/>
    <p:sldId id="283" r:id="rId23"/>
    <p:sldId id="258" r:id="rId24"/>
    <p:sldId id="284" r:id="rId25"/>
    <p:sldId id="285" r:id="rId26"/>
    <p:sldId id="286" r:id="rId27"/>
    <p:sldId id="287" r:id="rId28"/>
    <p:sldId id="288" r:id="rId29"/>
    <p:sldId id="304" r:id="rId30"/>
    <p:sldId id="289" r:id="rId31"/>
    <p:sldId id="290" r:id="rId32"/>
    <p:sldId id="303" r:id="rId33"/>
    <p:sldId id="293" r:id="rId34"/>
    <p:sldId id="292" r:id="rId35"/>
    <p:sldId id="257" r:id="rId36"/>
  </p:sldIdLst>
  <p:sldSz cx="12192000" cy="6858000"/>
  <p:notesSz cx="16256000" cy="9144000"/>
  <p:embeddedFontLst>
    <p:embeddedFont>
      <p:font typeface="ＭＳ Ｐゴシック" panose="020B0600070205080204" pitchFamily="34" charset="-128"/>
      <p:regular r:id="rId39"/>
    </p:embeddedFont>
    <p:embeddedFont>
      <p:font typeface="Nunito Sans" pitchFamily="2" charset="0"/>
      <p:regular r:id="rId40"/>
      <p:bold r:id="rId41"/>
      <p:italic r:id="rId42"/>
      <p:boldItalic r:id="rId43"/>
    </p:embeddedFont>
    <p:embeddedFont>
      <p:font typeface="Nunito Sans Black" pitchFamily="2" charset="0"/>
      <p:bold r:id="rId44"/>
      <p:italic r:id="rId45"/>
      <p:boldItalic r:id="rId46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E0"/>
    <a:srgbClr val="003982"/>
    <a:srgbClr val="B8DAF3"/>
    <a:srgbClr val="7414DC"/>
    <a:srgbClr val="418BCE"/>
    <a:srgbClr val="003A82"/>
    <a:srgbClr val="3CB664"/>
    <a:srgbClr val="FF912A"/>
    <a:srgbClr val="FFE627"/>
    <a:srgbClr val="E22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 Bennett" userId="6f7dd5d8-4b59-428b-9ef4-27d5c0650b68" providerId="ADAL" clId="{B18BB947-AF20-404E-A53E-66B57156C93C}"/>
    <pc:docChg chg="custSel modSld">
      <pc:chgData name="Stu Bennett" userId="6f7dd5d8-4b59-428b-9ef4-27d5c0650b68" providerId="ADAL" clId="{B18BB947-AF20-404E-A53E-66B57156C93C}" dt="2026-05-06T18:59:28.996" v="102" actId="478"/>
      <pc:docMkLst>
        <pc:docMk/>
      </pc:docMkLst>
      <pc:sldChg chg="modSp mod">
        <pc:chgData name="Stu Bennett" userId="6f7dd5d8-4b59-428b-9ef4-27d5c0650b68" providerId="ADAL" clId="{B18BB947-AF20-404E-A53E-66B57156C93C}" dt="2026-05-06T18:41:20.461" v="28" actId="403"/>
        <pc:sldMkLst>
          <pc:docMk/>
          <pc:sldMk cId="3747724623" sldId="257"/>
        </pc:sldMkLst>
        <pc:spChg chg="mod">
          <ac:chgData name="Stu Bennett" userId="6f7dd5d8-4b59-428b-9ef4-27d5c0650b68" providerId="ADAL" clId="{B18BB947-AF20-404E-A53E-66B57156C93C}" dt="2026-05-06T18:41:20.461" v="28" actId="403"/>
          <ac:spMkLst>
            <pc:docMk/>
            <pc:sldMk cId="3747724623" sldId="257"/>
            <ac:spMk id="3" creationId="{C4992BD0-0954-5699-C715-C5CC8603D568}"/>
          </ac:spMkLst>
        </pc:spChg>
      </pc:sldChg>
      <pc:sldChg chg="addSp delSp modSp mod">
        <pc:chgData name="Stu Bennett" userId="6f7dd5d8-4b59-428b-9ef4-27d5c0650b68" providerId="ADAL" clId="{B18BB947-AF20-404E-A53E-66B57156C93C}" dt="2026-05-06T18:37:43.737" v="26" actId="478"/>
        <pc:sldMkLst>
          <pc:docMk/>
          <pc:sldMk cId="3776735966" sldId="276"/>
        </pc:sldMkLst>
        <pc:spChg chg="add del mod">
          <ac:chgData name="Stu Bennett" userId="6f7dd5d8-4b59-428b-9ef4-27d5c0650b68" providerId="ADAL" clId="{B18BB947-AF20-404E-A53E-66B57156C93C}" dt="2026-05-06T18:37:43.737" v="26" actId="478"/>
          <ac:spMkLst>
            <pc:docMk/>
            <pc:sldMk cId="3776735966" sldId="276"/>
            <ac:spMk id="3" creationId="{8806F4BB-7D7B-6EF8-F819-A22F01DDE9C0}"/>
          </ac:spMkLst>
        </pc:spChg>
      </pc:sldChg>
      <pc:sldChg chg="addSp delSp modSp mod">
        <pc:chgData name="Stu Bennett" userId="6f7dd5d8-4b59-428b-9ef4-27d5c0650b68" providerId="ADAL" clId="{B18BB947-AF20-404E-A53E-66B57156C93C}" dt="2026-05-06T18:37:41.893" v="25" actId="478"/>
        <pc:sldMkLst>
          <pc:docMk/>
          <pc:sldMk cId="4104150185" sldId="277"/>
        </pc:sldMkLst>
        <pc:spChg chg="add del mod">
          <ac:chgData name="Stu Bennett" userId="6f7dd5d8-4b59-428b-9ef4-27d5c0650b68" providerId="ADAL" clId="{B18BB947-AF20-404E-A53E-66B57156C93C}" dt="2026-05-06T18:37:41.893" v="25" actId="478"/>
          <ac:spMkLst>
            <pc:docMk/>
            <pc:sldMk cId="4104150185" sldId="277"/>
            <ac:spMk id="3" creationId="{16294026-FE8B-61F8-BAC9-ED08B61E84B7}"/>
          </ac:spMkLst>
        </pc:spChg>
      </pc:sldChg>
      <pc:sldChg chg="modSp mod">
        <pc:chgData name="Stu Bennett" userId="6f7dd5d8-4b59-428b-9ef4-27d5c0650b68" providerId="ADAL" clId="{B18BB947-AF20-404E-A53E-66B57156C93C}" dt="2026-05-06T18:58:35.706" v="101" actId="1037"/>
        <pc:sldMkLst>
          <pc:docMk/>
          <pc:sldMk cId="169045134" sldId="281"/>
        </pc:sldMkLst>
        <pc:spChg chg="mod">
          <ac:chgData name="Stu Bennett" userId="6f7dd5d8-4b59-428b-9ef4-27d5c0650b68" providerId="ADAL" clId="{B18BB947-AF20-404E-A53E-66B57156C93C}" dt="2026-05-06T18:58:35.706" v="101" actId="1037"/>
          <ac:spMkLst>
            <pc:docMk/>
            <pc:sldMk cId="169045134" sldId="281"/>
            <ac:spMk id="2" creationId="{D0A320F5-9D46-3F23-4D57-C3C34709354C}"/>
          </ac:spMkLst>
        </pc:spChg>
      </pc:sldChg>
      <pc:sldChg chg="delSp mod">
        <pc:chgData name="Stu Bennett" userId="6f7dd5d8-4b59-428b-9ef4-27d5c0650b68" providerId="ADAL" clId="{B18BB947-AF20-404E-A53E-66B57156C93C}" dt="2026-05-06T18:59:28.996" v="102" actId="478"/>
        <pc:sldMkLst>
          <pc:docMk/>
          <pc:sldMk cId="1149151321" sldId="285"/>
        </pc:sldMkLst>
        <pc:spChg chg="del">
          <ac:chgData name="Stu Bennett" userId="6f7dd5d8-4b59-428b-9ef4-27d5c0650b68" providerId="ADAL" clId="{B18BB947-AF20-404E-A53E-66B57156C93C}" dt="2026-05-06T18:59:28.996" v="102" actId="478"/>
          <ac:spMkLst>
            <pc:docMk/>
            <pc:sldMk cId="1149151321" sldId="285"/>
            <ac:spMk id="2" creationId="{8EB2C40F-8C20-0D0E-B935-D20AEA3D8614}"/>
          </ac:spMkLst>
        </pc:spChg>
      </pc:sldChg>
    </pc:docChg>
  </pc:docChgLst>
  <pc:docChgLst>
    <pc:chgData name="Stu Bennett" userId="S::stu.bennett@scouts.org.uk::6f7dd5d8-4b59-428b-9ef4-27d5c0650b68" providerId="AD" clId="Web-{6C4F0DDF-A091-44E8-B5F4-E9CAE66576D4}"/>
    <pc:docChg chg="modSld">
      <pc:chgData name="Stu Bennett" userId="S::stu.bennett@scouts.org.uk::6f7dd5d8-4b59-428b-9ef4-27d5c0650b68" providerId="AD" clId="Web-{6C4F0DDF-A091-44E8-B5F4-E9CAE66576D4}" dt="2026-04-28T20:49:50.619" v="0" actId="20577"/>
      <pc:docMkLst>
        <pc:docMk/>
      </pc:docMkLst>
      <pc:sldChg chg="modSp">
        <pc:chgData name="Stu Bennett" userId="S::stu.bennett@scouts.org.uk::6f7dd5d8-4b59-428b-9ef4-27d5c0650b68" providerId="AD" clId="Web-{6C4F0DDF-A091-44E8-B5F4-E9CAE66576D4}" dt="2026-04-28T20:49:50.619" v="0" actId="20577"/>
        <pc:sldMkLst>
          <pc:docMk/>
          <pc:sldMk cId="141513514" sldId="289"/>
        </pc:sldMkLst>
        <pc:spChg chg="mod">
          <ac:chgData name="Stu Bennett" userId="S::stu.bennett@scouts.org.uk::6f7dd5d8-4b59-428b-9ef4-27d5c0650b68" providerId="AD" clId="Web-{6C4F0DDF-A091-44E8-B5F4-E9CAE66576D4}" dt="2026-04-28T20:49:50.619" v="0" actId="20577"/>
          <ac:spMkLst>
            <pc:docMk/>
            <pc:sldMk cId="141513514" sldId="289"/>
            <ac:spMk id="4" creationId="{6F317A06-8F04-A68B-590D-949C73C5A7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D5C053-3F8B-CD40-A43C-512BDE2220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6B1FF-17A9-AB41-8983-D0413A5C25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F7B38-6211-B04F-B3CE-77AE137F1073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E82B7-C9A3-CF4E-A2B9-1797D692DE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C92CB-7443-1749-ACD9-6C4D06D2DB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5A11-ADAB-8B45-B991-800FB540D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255396BA-BA0B-E646-B112-BDB6D130FD61}" type="datetimeFigureOut">
              <a:rPr lang="en-GB" smtClean="0"/>
              <a:pPr/>
              <a:t>12/05/2026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anose="00000500000000000000" pitchFamily="2" charset="0"/>
              </a:defRPr>
            </a:lvl1pPr>
          </a:lstStyle>
          <a:p>
            <a:fld id="{DC81CCE8-8669-844C-8A1E-83EDDE9464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8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7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553C5-8344-D29C-D67D-E4A550E6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DBD45A-623E-86D0-CEBE-46591A8D5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DDD3C-5635-78AE-AEB3-165FC44B1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56F2-D2B1-6651-6220-E3A12402E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8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4FCFC-9D22-C830-8B82-FBB383464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56F43-5BFD-5A4C-EDD3-6F14CC8D7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A55BA8-321A-B7C7-97EC-4E030BA84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6F17C-497F-AC02-8DDD-F4699DDEB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2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1238-5678-255B-9323-CE9E3C360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E1FB7-A600-25D4-6395-87C3E05DF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992FF-B19C-0C77-A8A0-6ED41371C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A131-1051-4654-0087-6B0D9A51E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89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1B266-3E1F-4A81-901E-F927A24BB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7C1BB-34ED-EFD2-CA27-DC3F9E76B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74DA1-EFB9-80BF-343E-F68FACBB2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16411-A3A3-5565-7771-991A788D7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1CCE8-8669-844C-8A1E-83EDDE9464A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1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0">
            <a:extLst>
              <a:ext uri="{FF2B5EF4-FFF2-40B4-BE49-F238E27FC236}">
                <a16:creationId xmlns:a16="http://schemas.microsoft.com/office/drawing/2014/main" id="{55952E06-538E-3847-8E39-0DF2E6C15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US"/>
              <a:t>Role / team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678492E3-6289-7F4A-AB70-D84688E2F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551113"/>
            <a:ext cx="3190876" cy="390525"/>
          </a:xfrm>
          <a:noFill/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  <a:latin typeface="Nunito Sans Black" pitchFamily="2" charset="0"/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Firstname</a:t>
            </a:r>
            <a:r>
              <a:rPr lang="en-US"/>
              <a:t> Surname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058389D-8FFE-594B-9577-7643880F3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998" y="359569"/>
            <a:ext cx="4806452" cy="2191004"/>
          </a:xfrm>
          <a:noFill/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81BDDD-2C2F-5642-99C9-177F80C41E5B}"/>
              </a:ext>
            </a:extLst>
          </p:cNvPr>
          <p:cNvGrpSpPr/>
          <p:nvPr userDrawn="1"/>
        </p:nvGrpSpPr>
        <p:grpSpPr>
          <a:xfrm>
            <a:off x="345675" y="6143667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4C9BFCC2-847F-394C-B2D9-DF9E8147EE53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34D8823A-471B-4345-9C83-2A102DA9C8C5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06860365-6C3B-9D4F-A260-154C86FFEB6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8554F07-4032-964B-A2EA-12408ED2F345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0626781-33C8-CB4B-9CB5-C3D385C52F7C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6C0F98E-0EF8-3447-AB83-CAE7CA9562CE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2980146-B1A0-3541-BD6B-27EB02ABBB8B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9D3A1FC-DB5A-1F43-BD0C-FBA3CF238B03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2DA9FC4-FDD0-064D-A5B4-DD2CC7DEC2A7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E22A18B-C8D4-2B4C-8228-17E87FC60617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FFFD3CE-8AEF-824C-8B25-7C9294E0723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A logo of a beaver&#10;&#10;AI-generated content may be incorrect.">
            <a:extLst>
              <a:ext uri="{FF2B5EF4-FFF2-40B4-BE49-F238E27FC236}">
                <a16:creationId xmlns:a16="http://schemas.microsoft.com/office/drawing/2014/main" id="{A0B811B0-CCE8-CC41-364B-40DF37DB2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9757" r="9820" b="21702"/>
          <a:stretch>
            <a:fillRect/>
          </a:stretch>
        </p:blipFill>
        <p:spPr>
          <a:xfrm>
            <a:off x="5124450" y="359569"/>
            <a:ext cx="6594139" cy="58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quote and ott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/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5987640F-B63D-109E-2B3D-4E1F0B7B3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1066B4A9-7043-DBF9-1787-97EBD29E9C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7" name="Picture 6" descr="A cartoon holding a sign&#10;&#10;AI-generated content may be incorrect.">
            <a:extLst>
              <a:ext uri="{FF2B5EF4-FFF2-40B4-BE49-F238E27FC236}">
                <a16:creationId xmlns:a16="http://schemas.microsoft.com/office/drawing/2014/main" id="{079834B8-06FD-3AA7-21C1-45462E7CF5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246119" cy="685093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D27C4D-6128-C640-8C87-936D9CB8B7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98315" y="2237024"/>
            <a:ext cx="6153444" cy="2596865"/>
          </a:xfrm>
        </p:spPr>
        <p:txBody>
          <a:bodyPr wrap="square" anchor="ctr" anchorCtr="0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0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rectangular shape&#10;&#10;AI-generated content may be incorrect.">
            <a:extLst>
              <a:ext uri="{FF2B5EF4-FFF2-40B4-BE49-F238E27FC236}">
                <a16:creationId xmlns:a16="http://schemas.microsoft.com/office/drawing/2014/main" id="{1900F731-5506-C90D-B35E-79AE57D1F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926"/>
            <a:ext cx="12179444" cy="685093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1" y="2095500"/>
            <a:ext cx="6126162" cy="3324225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Big splash title or section title goes here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5" name="Picture 4" descr="A blue brush stroke on a black background&#10;&#10;AI-generated content may be incorrect.">
            <a:extLst>
              <a:ext uri="{FF2B5EF4-FFF2-40B4-BE49-F238E27FC236}">
                <a16:creationId xmlns:a16="http://schemas.microsoft.com/office/drawing/2014/main" id="{716954A6-1191-D2B1-A65A-73C38D4D6F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28062" r="15398" b="17950"/>
          <a:stretch>
            <a:fillRect/>
          </a:stretch>
        </p:blipFill>
        <p:spPr>
          <a:xfrm>
            <a:off x="206829" y="1261078"/>
            <a:ext cx="11560628" cy="510706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1" y="2466372"/>
            <a:ext cx="6126162" cy="3130550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Little splash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928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title/quote 3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509708" y="6125171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chemeClr val="bg1"/>
                </a:solidFill>
                <a:latin typeface="+mn-lt"/>
              </a:rPr>
              <a:t>#UK26WSJ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2919" y="1947251"/>
            <a:ext cx="6126162" cy="3130550"/>
          </a:xfrm>
          <a:noFill/>
        </p:spPr>
        <p:txBody>
          <a:bodyPr>
            <a:normAutofit/>
          </a:bodyPr>
          <a:lstStyle>
            <a:lvl1pPr marL="10800" indent="0" algn="ctr">
              <a:buFontTx/>
              <a:buNone/>
              <a:defRPr sz="8000" b="1" i="0">
                <a:solidFill>
                  <a:schemeClr val="bg1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BF12990-9194-806C-4BEB-9642F9D0F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2A5DE113-F9B5-5302-713B-CDCE7F42DE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pic>
        <p:nvPicPr>
          <p:cNvPr id="5" name="Picture 4" descr="A blue brush stroke on a black background&#10;&#10;AI-generated content may be incorrect.">
            <a:extLst>
              <a:ext uri="{FF2B5EF4-FFF2-40B4-BE49-F238E27FC236}">
                <a16:creationId xmlns:a16="http://schemas.microsoft.com/office/drawing/2014/main" id="{6052A93F-907E-EC58-EB24-2BD180AD0A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9" y="1947251"/>
            <a:ext cx="7772400" cy="47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8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Scouts Navy">
    <p:bg>
      <p:bgPr>
        <a:solidFill>
          <a:srgbClr val="003A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90382B51-9006-D1ED-5B88-E13C1EF33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5" name="Picture 4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C5D6C04A-9DF7-F41A-FDE1-07397FE99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  <p:sp>
        <p:nvSpPr>
          <p:cNvPr id="4" name="Holder 3">
            <a:extLst>
              <a:ext uri="{FF2B5EF4-FFF2-40B4-BE49-F238E27FC236}">
                <a16:creationId xmlns:a16="http://schemas.microsoft.com/office/drawing/2014/main" id="{486F1A50-1762-F3A7-EA3E-07CC67F7C6F9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574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Riverside Blue">
    <p:bg>
      <p:bgPr>
        <a:solidFill>
          <a:srgbClr val="B8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D1000F-210A-AC46-8D71-2439EB4239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610026C9-156B-704C-9338-7E95E27EEAD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9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A4837910-2202-D64B-1E73-369EFEBC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2A10BF0C-BA04-5C9F-7F3E-698BD0A510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Splash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D1000F-210A-AC46-8D71-2439EB4239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610026C9-156B-704C-9338-7E95E27EEADD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A4837910-2202-D64B-1E73-369EFEBC2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rectangular shape&#10;&#10;AI-generated content may be incorrect.">
            <a:extLst>
              <a:ext uri="{FF2B5EF4-FFF2-40B4-BE49-F238E27FC236}">
                <a16:creationId xmlns:a16="http://schemas.microsoft.com/office/drawing/2014/main" id="{7D5A4445-F758-66A4-7C77-9CF8B692C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7"/>
          <a:stretch>
            <a:fillRect/>
          </a:stretch>
        </p:blipFill>
        <p:spPr>
          <a:xfrm>
            <a:off x="218940" y="3432532"/>
            <a:ext cx="12179444" cy="3462650"/>
          </a:xfrm>
          <a:prstGeom prst="rect">
            <a:avLst/>
          </a:prstGeom>
        </p:spPr>
      </p:pic>
      <p:pic>
        <p:nvPicPr>
          <p:cNvPr id="5" name="Picture 4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DD3D67AE-DD83-7BE1-AFFC-61A8A8CDE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17C1E48-5630-C64E-A787-323B21C98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34" y="5265538"/>
            <a:ext cx="8229325" cy="1019175"/>
          </a:xfrm>
          <a:noFill/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rgbClr val="003A82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name here</a:t>
            </a:r>
          </a:p>
        </p:txBody>
      </p:sp>
      <p:pic>
        <p:nvPicPr>
          <p:cNvPr id="3" name="Picture 2" descr="A logo of a beaver&#10;&#10;AI-generated content may be incorrect.">
            <a:extLst>
              <a:ext uri="{FF2B5EF4-FFF2-40B4-BE49-F238E27FC236}">
                <a16:creationId xmlns:a16="http://schemas.microsoft.com/office/drawing/2014/main" id="{E6BDF82D-3B32-D19C-6C93-250228608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9757" r="18227" b="21702"/>
          <a:stretch/>
        </p:blipFill>
        <p:spPr>
          <a:xfrm>
            <a:off x="3590922" y="155125"/>
            <a:ext cx="5010150" cy="54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">
    <p:bg>
      <p:bgPr>
        <a:solidFill>
          <a:srgbClr val="B8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C11F5228-50B4-9340-A6DC-663EE653E3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243" y="1829262"/>
            <a:ext cx="5750325" cy="6771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4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r>
              <a:rPr lang="en-US"/>
              <a:t>Section title page</a:t>
            </a:r>
            <a:endParaRPr/>
          </a:p>
        </p:txBody>
      </p:sp>
      <p:pic>
        <p:nvPicPr>
          <p:cNvPr id="7" name="Picture 6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10DA1BC9-1459-1E68-BB47-8F204248E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7668E77C-929B-1A3E-AF69-267CEF72CC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Splash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paint splatter on a black background&#10;&#10;AI-generated content may be incorrect.">
            <a:extLst>
              <a:ext uri="{FF2B5EF4-FFF2-40B4-BE49-F238E27FC236}">
                <a16:creationId xmlns:a16="http://schemas.microsoft.com/office/drawing/2014/main" id="{E398BE0A-CF0C-507F-F90E-DACB87E6B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53179" b="8118"/>
          <a:stretch>
            <a:fillRect/>
          </a:stretch>
        </p:blipFill>
        <p:spPr>
          <a:xfrm>
            <a:off x="4353635" y="0"/>
            <a:ext cx="7838365" cy="68509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4" y="534301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2408C34-8CAA-F44D-B737-E73A4B057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0000" y="1548553"/>
            <a:ext cx="4039562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lang="en-GB" sz="1800" b="0" i="0" u="none" dirty="0">
                <a:solidFill>
                  <a:srgbClr val="003A82"/>
                </a:solidFill>
                <a:latin typeface="Arboria Medium" panose="02000000000000000000" pitchFamily="2" charset="77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Nunc viverra imperdiet enim. Fusce est. Vivamus a tellus.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b="1" i="0">
                <a:latin typeface="Nunito Sans Black" pitchFamily="2" charset="77"/>
              </a:rPr>
              <a:t>Pellentesque habitant morbi tristique senectus et netus et malesuada fames ac turpis egestas. Proin pharetra nonummy pede. Mauris et orci.</a:t>
            </a: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  <a:p>
            <a:pPr marL="10800" marR="3810" lvl="0" indent="0" algn="l" defTabSz="685800" rtl="0" eaLnBrk="1" fontAlgn="auto" latinLnBrk="0" hangingPunct="1">
              <a:lnSpc>
                <a:spcPts val="1950"/>
              </a:lnSpc>
              <a:spcBef>
                <a:spcPts val="315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b="1" i="0">
              <a:latin typeface="Nunito Sans Black" pitchFamily="2" charset="77"/>
            </a:endParaRPr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89937849-8DDC-6A9D-5C1D-47357CFA6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3" name="Picture 12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8E60548F-D546-1FF6-A12A-4DDCF21B05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Splash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paint splatter on a black background&#10;&#10;AI-generated content may be incorrect.">
            <a:extLst>
              <a:ext uri="{FF2B5EF4-FFF2-40B4-BE49-F238E27FC236}">
                <a16:creationId xmlns:a16="http://schemas.microsoft.com/office/drawing/2014/main" id="{E398BE0A-CF0C-507F-F90E-DACB87E6B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53179" b="8118"/>
          <a:stretch>
            <a:fillRect/>
          </a:stretch>
        </p:blipFill>
        <p:spPr>
          <a:xfrm>
            <a:off x="4353635" y="0"/>
            <a:ext cx="7838365" cy="68509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4" y="534301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89937849-8DDC-6A9D-5C1D-47357CFA6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3" name="Picture 12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8E60548F-D546-1FF6-A12A-4DDCF21B05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Inser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0F57CD9A-2D1D-7A4C-BF76-1884EF4102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  <a:p>
            <a:r>
              <a:rPr lang="en-GB"/>
              <a:t>The optimum image size is 640 x 720 pixels at 96 dpi</a:t>
            </a:r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rgbClr val="003A82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Section title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>
                <a:srgbClr val="003A82"/>
              </a:buClr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Set the bullets</a:t>
            </a:r>
          </a:p>
        </p:txBody>
      </p:sp>
      <p:pic>
        <p:nvPicPr>
          <p:cNvPr id="5" name="Picture 4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7419A7B3-5452-775E-DFDB-87A576735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D4F1D46-F9B2-FC10-F33D-7BCA682DFF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0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694121" y="6390227"/>
            <a:ext cx="157638" cy="115416"/>
          </a:xfrm>
          <a:prstGeom prst="rect">
            <a:avLst/>
          </a:prstGeom>
        </p:spPr>
        <p:txBody>
          <a:bodyPr/>
          <a:lstStyle/>
          <a:p>
            <a:pPr marL="19050">
              <a:spcBef>
                <a:spcPts val="83"/>
              </a:spcBef>
            </a:pPr>
            <a:fld id="{81D60167-4931-47E6-BA6A-407CBD079E47}" type="slidenum">
              <a:rPr lang="uk-UA" spc="26" smtClean="0"/>
              <a:pPr marL="19050">
                <a:spcBef>
                  <a:spcPts val="83"/>
                </a:spcBef>
              </a:pPr>
              <a:t>‹#›</a:t>
            </a:fld>
            <a:endParaRPr lang="uk-UA" spc="26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3A0C69-C1E2-7A4B-AAB8-E9A00D5AB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3D8864C-07DB-3EE8-6F6C-B042F28132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43E281A1-E264-7068-397D-0951FD6467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  <p:sp>
        <p:nvSpPr>
          <p:cNvPr id="5" name="Holder 3">
            <a:extLst>
              <a:ext uri="{FF2B5EF4-FFF2-40B4-BE49-F238E27FC236}">
                <a16:creationId xmlns:a16="http://schemas.microsoft.com/office/drawing/2014/main" id="{0059BD97-BD05-8551-A8D6-7D8FF4A34CF8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marL="9525" lvl="0" algn="l" defTabSz="685800" rtl="0" eaLnBrk="1" latinLnBrk="0" hangingPunct="1">
              <a:lnSpc>
                <a:spcPct val="100000"/>
              </a:lnSpc>
              <a:spcBef>
                <a:spcPts val="30"/>
              </a:spcBef>
            </a:pPr>
            <a:r>
              <a:rPr lang="en-US"/>
              <a:t>Page heading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16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inse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445A11D-732B-038A-8BB2-22E5AC986C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  <a:p>
            <a:r>
              <a:rPr lang="en-GB"/>
              <a:t>The optimum image size is 640 x 720 pixels at 96 dpi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F3021E-08D5-2DAD-B86F-5B7BD475A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6475" y="1573406"/>
            <a:ext cx="7770992" cy="4745901"/>
          </a:xfrm>
          <a:prstGeom prst="rect">
            <a:avLst/>
          </a:prstGeom>
        </p:spPr>
      </p:pic>
      <p:pic>
        <p:nvPicPr>
          <p:cNvPr id="2" name="Picture 1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3BAEDDFA-A6F9-18CF-5762-FBC3414165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7" name="Picture 6" descr="A white symbol on a black background&#10;&#10;AI-generated content may be incorrect.">
            <a:extLst>
              <a:ext uri="{FF2B5EF4-FFF2-40B4-BE49-F238E27FC236}">
                <a16:creationId xmlns:a16="http://schemas.microsoft.com/office/drawing/2014/main" id="{688B7D12-F9D6-9BC5-E2BF-5F22C458E5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9" y="249070"/>
            <a:ext cx="794449" cy="80569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25" y="538693"/>
            <a:ext cx="5636442" cy="3130550"/>
          </a:xfrm>
          <a:noFill/>
        </p:spPr>
        <p:txBody>
          <a:bodyPr>
            <a:normAutofit/>
          </a:bodyPr>
          <a:lstStyle>
            <a:lvl1pPr marL="10800" indent="0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Big impressive pull quote or section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426025" y="5797874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endParaRPr lang="en-GB" sz="2200" b="1">
              <a:solidFill>
                <a:srgbClr val="003A82"/>
              </a:solidFill>
              <a:latin typeface="+mn-lt"/>
            </a:endParaRPr>
          </a:p>
          <a:p>
            <a:r>
              <a:rPr lang="en-GB" sz="2200" b="1">
                <a:solidFill>
                  <a:srgbClr val="003A82"/>
                </a:solidFill>
                <a:latin typeface="+mn-lt"/>
              </a:rPr>
              <a:t>#UK26WSJ</a:t>
            </a:r>
          </a:p>
        </p:txBody>
      </p:sp>
    </p:spTree>
    <p:extLst>
      <p:ext uri="{BB962C8B-B14F-4D97-AF65-F5344CB8AC3E}">
        <p14:creationId xmlns:p14="http://schemas.microsoft.com/office/powerpoint/2010/main" val="53949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quote and ott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holding a medal&#10;&#10;AI-generated content may be incorrect.">
            <a:extLst>
              <a:ext uri="{FF2B5EF4-FFF2-40B4-BE49-F238E27FC236}">
                <a16:creationId xmlns:a16="http://schemas.microsoft.com/office/drawing/2014/main" id="{D27F8861-95B2-3A27-EC4E-8C9FA45512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545484" y="6722057"/>
            <a:ext cx="113680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55E7CE-59EF-9848-8FED-663269A09331}"/>
              </a:ext>
            </a:extLst>
          </p:cNvPr>
          <p:cNvSpPr txBox="1">
            <a:spLocks/>
          </p:cNvSpPr>
          <p:nvPr userDrawn="1"/>
        </p:nvSpPr>
        <p:spPr>
          <a:xfrm>
            <a:off x="402579" y="6265588"/>
            <a:ext cx="5174673" cy="7700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 algn="l" defTabSz="685800" rtl="0" eaLnBrk="1" latinLnBrk="0" hangingPunct="1">
              <a:lnSpc>
                <a:spcPct val="100000"/>
              </a:lnSpc>
              <a:spcBef>
                <a:spcPts val="75"/>
              </a:spcBef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GB" sz="2200" b="1">
                <a:solidFill>
                  <a:schemeClr val="bg1"/>
                </a:solidFill>
                <a:latin typeface="+mn-lt"/>
              </a:rPr>
              <a:t>#Engage</a:t>
            </a:r>
          </a:p>
          <a:p>
            <a:r>
              <a:rPr lang="en-GB" sz="2200">
                <a:solidFill>
                  <a:schemeClr val="bg1"/>
                </a:solidFill>
                <a:latin typeface="+mn-lt"/>
              </a:rPr>
              <a:t>#UK25Moot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4D6672-F412-1E43-92B9-CD7D856A9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813" y="1419452"/>
            <a:ext cx="4676775" cy="3130550"/>
          </a:xfrm>
          <a:noFill/>
        </p:spPr>
        <p:txBody>
          <a:bodyPr>
            <a:normAutofit/>
          </a:bodyPr>
          <a:lstStyle>
            <a:lvl1pPr marL="10800" indent="0">
              <a:buFontTx/>
              <a:buNone/>
              <a:defRPr sz="5400" b="1" i="0">
                <a:solidFill>
                  <a:srgbClr val="003A82"/>
                </a:solidFill>
                <a:latin typeface="Nunito Sans Black" pitchFamily="2" charset="77"/>
              </a:defRPr>
            </a:lvl1pPr>
          </a:lstStyle>
          <a:p>
            <a:pPr lvl="0"/>
            <a:r>
              <a:rPr lang="en-GB"/>
              <a:t>Section title with the otter by the side</a:t>
            </a:r>
          </a:p>
        </p:txBody>
      </p:sp>
      <p:pic>
        <p:nvPicPr>
          <p:cNvPr id="8" name="Picture 7" descr="A logo of a beaver with glasses&#10;&#10;AI-generated content may be incorrect.">
            <a:extLst>
              <a:ext uri="{FF2B5EF4-FFF2-40B4-BE49-F238E27FC236}">
                <a16:creationId xmlns:a16="http://schemas.microsoft.com/office/drawing/2014/main" id="{EAB29CB7-ACE1-BCA7-AFD6-583D95478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35" y="7063"/>
            <a:ext cx="1182589" cy="1182589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A984100B-91F3-263C-5585-B7853D9FB4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44" y="254989"/>
            <a:ext cx="788613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067964" y="6390227"/>
            <a:ext cx="113680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1" i="0">
                <a:solidFill>
                  <a:srgbClr val="003A82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marL="9525">
              <a:spcBef>
                <a:spcPts val="83"/>
              </a:spcBef>
            </a:pPr>
            <a:r>
              <a:rPr lang="en-US" spc="56"/>
              <a:t>© </a:t>
            </a:r>
            <a:r>
              <a:rPr lang="en-US" spc="-4"/>
              <a:t>The </a:t>
            </a:r>
            <a:r>
              <a:rPr lang="en-US" spc="-15"/>
              <a:t>Scout Association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9D245-AF4C-A94D-8056-49CC09246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825229"/>
            <a:ext cx="11010900" cy="435173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44D9BB-CA16-684F-99FA-C3CDDAAB6EEA}"/>
              </a:ext>
            </a:extLst>
          </p:cNvPr>
          <p:cNvSpPr txBox="1">
            <a:spLocks/>
          </p:cNvSpPr>
          <p:nvPr userDrawn="1"/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r>
              <a:rPr lang="en-GB" sz="135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A1047EC1-FDCA-904E-B3BA-BE4F586077C0}"/>
              </a:ext>
            </a:extLst>
          </p:cNvPr>
          <p:cNvSpPr txBox="1">
            <a:spLocks/>
          </p:cNvSpPr>
          <p:nvPr userDrawn="1"/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algn="l" rtl="0">
              <a:spcBef>
                <a:spcPts val="30"/>
              </a:spcBef>
            </a:pPr>
            <a:r>
              <a:rPr lang="en-GB" sz="1350">
                <a:solidFill>
                  <a:schemeClr val="tx1"/>
                </a:solidFill>
              </a:rPr>
              <a:t>Page 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30CE6-1867-4144-A4CE-5B9F4115D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A82"/>
                </a:solidFill>
              </a:defRPr>
            </a:lvl1pPr>
          </a:lstStyle>
          <a:p>
            <a:fld id="{B65D3B8C-D2E3-8945-B281-83306306D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1" r:id="rId3"/>
    <p:sldLayoutId id="2147483728" r:id="rId4"/>
    <p:sldLayoutId id="2147483738" r:id="rId5"/>
    <p:sldLayoutId id="2147483692" r:id="rId6"/>
    <p:sldLayoutId id="2147483687" r:id="rId7"/>
    <p:sldLayoutId id="2147483726" r:id="rId8"/>
    <p:sldLayoutId id="2147483732" r:id="rId9"/>
    <p:sldLayoutId id="2147483709" r:id="rId10"/>
    <p:sldLayoutId id="2147483736" r:id="rId11"/>
    <p:sldLayoutId id="2147483740" r:id="rId12"/>
    <p:sldLayoutId id="2147483737" r:id="rId13"/>
    <p:sldLayoutId id="2147483704" r:id="rId14"/>
    <p:sldLayoutId id="2147483741" r:id="rId15"/>
    <p:sldLayoutId id="2147483739" r:id="rId16"/>
  </p:sldLayoutIdLst>
  <p:txStyles>
    <p:titleStyle>
      <a:lvl1pPr marL="9525" algn="l" defTabSz="685800" rtl="0" eaLnBrk="1" latinLnBrk="0" hangingPunct="1">
        <a:lnSpc>
          <a:spcPct val="100000"/>
        </a:lnSpc>
        <a:spcBef>
          <a:spcPts val="75"/>
        </a:spcBef>
        <a:defRPr lang="en-US" sz="1350" b="0" i="0" kern="1200" spc="-4" dirty="0" smtClean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</p:titleStyle>
    <p:bodyStyle>
      <a:lvl1pPr marL="133200" indent="-122400" eaLnBrk="1" hangingPunct="1"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" charset="0"/>
          <a:ea typeface="Nunito Sans" charset="0"/>
          <a:cs typeface="Nunito Sans" charset="0"/>
        </a:defRPr>
      </a:lvl1pPr>
      <a:lvl2pPr marL="133200" indent="-122400" eaLnBrk="1" hangingPunct="1"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 Black" pitchFamily="2" charset="77"/>
          <a:ea typeface="+mn-ea"/>
          <a:cs typeface="+mn-cs"/>
        </a:defRPr>
      </a:lvl2pPr>
      <a:lvl3pPr marL="133200" indent="-122400" eaLnBrk="1" hangingPunct="1">
        <a:buClr>
          <a:srgbClr val="003A82"/>
        </a:buClr>
        <a:buSzPct val="125000"/>
        <a:buFont typeface="Arial" panose="020B0604020202020204" pitchFamily="34" charset="0"/>
        <a:buChar char="•"/>
        <a:tabLst/>
        <a:defRPr sz="1800">
          <a:solidFill>
            <a:srgbClr val="003A82"/>
          </a:solidFill>
          <a:latin typeface="+mn-lt"/>
          <a:ea typeface="+mn-ea"/>
          <a:cs typeface="+mn-cs"/>
        </a:defRPr>
      </a:lvl3pPr>
      <a:lvl4pPr marL="133200" indent="-122400" eaLnBrk="1" hangingPunct="1">
        <a:buClr>
          <a:srgbClr val="003A82"/>
        </a:buClr>
        <a:buSzPct val="125000"/>
        <a:buFont typeface="Arial" panose="020B0604020202020204" pitchFamily="34" charset="0"/>
        <a:buChar char="•"/>
        <a:tabLst/>
        <a:defRPr sz="1800" b="0" i="0">
          <a:solidFill>
            <a:srgbClr val="003A82"/>
          </a:solidFill>
          <a:latin typeface="Nunito Sans Black" pitchFamily="2" charset="77"/>
          <a:ea typeface="+mn-ea"/>
          <a:cs typeface="+mn-cs"/>
        </a:defRPr>
      </a:lvl4pPr>
      <a:lvl5pPr marL="133200" indent="-122400" eaLnBrk="1" hangingPunct="1">
        <a:spcBef>
          <a:spcPts val="1950"/>
        </a:spcBef>
        <a:buClr>
          <a:schemeClr val="tx1"/>
        </a:buClr>
        <a:buSzPct val="125000"/>
        <a:buFont typeface="Arial" panose="020B0604020202020204" pitchFamily="34" charset="0"/>
        <a:buChar char="•"/>
        <a:tabLst/>
        <a:defRPr sz="1800" b="0" i="0">
          <a:latin typeface="Nunito Sans Black" pitchFamily="2" charset="77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27" userDrawn="1">
          <p15:clr>
            <a:srgbClr val="F26B43"/>
          </p15:clr>
        </p15:guide>
        <p15:guide id="3" orient="horz" pos="4163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pos="7452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B0EA9-CA2A-45A4-BB7C-BAA9AA716D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726" y="1691639"/>
            <a:ext cx="4806452" cy="1508761"/>
          </a:xfrm>
        </p:spPr>
        <p:txBody>
          <a:bodyPr/>
          <a:lstStyle/>
          <a:p>
            <a:r>
              <a:rPr lang="en-GB" dirty="0"/>
              <a:t>#ReachTheTop</a:t>
            </a:r>
          </a:p>
          <a:p>
            <a:endParaRPr lang="en-GB" dirty="0"/>
          </a:p>
          <a:p>
            <a:r>
              <a:rPr lang="en-GB" dirty="0"/>
              <a:t>Top Awards and the Jamboree</a:t>
            </a:r>
          </a:p>
        </p:txBody>
      </p:sp>
    </p:spTree>
    <p:extLst>
      <p:ext uri="{BB962C8B-B14F-4D97-AF65-F5344CB8AC3E}">
        <p14:creationId xmlns:p14="http://schemas.microsoft.com/office/powerpoint/2010/main" val="128167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C080-A2A2-23E5-9B80-651E2EB4C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 Awards and the Jamboree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62873-F71F-5020-319B-9835B5E73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r="2267"/>
          <a:stretch>
            <a:fillRect/>
          </a:stretch>
        </p:blipFill>
        <p:spPr>
          <a:xfrm rot="16200000">
            <a:off x="3000733" y="158551"/>
            <a:ext cx="5832607" cy="5539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CC524-21A0-0A08-B6DB-5B3062123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r="88200"/>
          <a:stretch>
            <a:fillRect/>
          </a:stretch>
        </p:blipFill>
        <p:spPr>
          <a:xfrm rot="16200000">
            <a:off x="5693009" y="3296534"/>
            <a:ext cx="448056" cy="5539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8CFBD-9CDA-46FB-C278-6EE2200776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9" r="62381"/>
          <a:stretch>
            <a:fillRect/>
          </a:stretch>
        </p:blipFill>
        <p:spPr>
          <a:xfrm rot="16200000">
            <a:off x="5639208" y="3798394"/>
            <a:ext cx="555664" cy="55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BE48-914F-723B-1FEF-26F4BD452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3FC87-FB19-CB75-0B0D-A766E10B2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42CD1-9F8E-34D4-1584-959CD9DF4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3" r="22066"/>
          <a:stretch>
            <a:fillRect/>
          </a:stretch>
        </p:blipFill>
        <p:spPr>
          <a:xfrm rot="16200000">
            <a:off x="3000777" y="-519875"/>
            <a:ext cx="5995259" cy="83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86B3-5FEC-A706-64C7-5078D2911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 Awards and the Jamboree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2074A6-5C99-7305-1F62-741DD812E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73269"/>
          <a:stretch>
            <a:fillRect/>
          </a:stretch>
        </p:blipFill>
        <p:spPr>
          <a:xfrm rot="16200000">
            <a:off x="5588625" y="2387326"/>
            <a:ext cx="101474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FF875-770F-AB4C-9943-5546E043F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r="81235"/>
          <a:stretch>
            <a:fillRect/>
          </a:stretch>
        </p:blipFill>
        <p:spPr>
          <a:xfrm rot="16200000">
            <a:off x="5764844" y="1548797"/>
            <a:ext cx="6623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967BD-A45E-138F-2245-4EC77BAB6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4" r="13666"/>
          <a:stretch>
            <a:fillRect/>
          </a:stretch>
        </p:blipFill>
        <p:spPr>
          <a:xfrm rot="16200000">
            <a:off x="3973282" y="-905075"/>
            <a:ext cx="4245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8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22D8-A2F3-4651-CA3C-8E4163577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 Awards and the Jamboree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7BA19-2F22-C940-ECBD-6922B1DC3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r="24067"/>
          <a:stretch>
            <a:fillRect/>
          </a:stretch>
        </p:blipFill>
        <p:spPr>
          <a:xfrm rot="16200000">
            <a:off x="2944368" y="-38220"/>
            <a:ext cx="6675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Down 21">
            <a:extLst>
              <a:ext uri="{FF2B5EF4-FFF2-40B4-BE49-F238E27FC236}">
                <a16:creationId xmlns:a16="http://schemas.microsoft.com/office/drawing/2014/main" id="{BCE93239-5FA3-0BA8-63A5-B7C9843ABEB2}"/>
              </a:ext>
            </a:extLst>
          </p:cNvPr>
          <p:cNvSpPr/>
          <p:nvPr/>
        </p:nvSpPr>
        <p:spPr>
          <a:xfrm>
            <a:off x="7212108" y="2996718"/>
            <a:ext cx="379328" cy="862758"/>
          </a:xfrm>
          <a:prstGeom prst="downArrow">
            <a:avLst/>
          </a:prstGeom>
          <a:solidFill>
            <a:srgbClr val="B8D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5D9AA42-1E15-99E0-8AF2-870CE29A97A3}"/>
              </a:ext>
            </a:extLst>
          </p:cNvPr>
          <p:cNvSpPr/>
          <p:nvPr/>
        </p:nvSpPr>
        <p:spPr>
          <a:xfrm>
            <a:off x="10039559" y="2996718"/>
            <a:ext cx="379328" cy="862758"/>
          </a:xfrm>
          <a:prstGeom prst="downArrow">
            <a:avLst/>
          </a:prstGeom>
          <a:solidFill>
            <a:srgbClr val="B8D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963C5CB-8B27-0662-6F08-5802DF307D4F}"/>
              </a:ext>
            </a:extLst>
          </p:cNvPr>
          <p:cNvSpPr/>
          <p:nvPr/>
        </p:nvSpPr>
        <p:spPr>
          <a:xfrm>
            <a:off x="4343400" y="2990088"/>
            <a:ext cx="379328" cy="862758"/>
          </a:xfrm>
          <a:prstGeom prst="downArrow">
            <a:avLst/>
          </a:prstGeom>
          <a:solidFill>
            <a:srgbClr val="B8DA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349E3-EC84-09C1-02A9-F4886D480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pic>
        <p:nvPicPr>
          <p:cNvPr id="5" name="Picture 4" descr="A green diamond with a crown&#10;&#10;Description automatically generated with low confidence">
            <a:extLst>
              <a:ext uri="{FF2B5EF4-FFF2-40B4-BE49-F238E27FC236}">
                <a16:creationId xmlns:a16="http://schemas.microsoft.com/office/drawing/2014/main" id="{ECA65921-6C18-D996-718B-1532C665A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654" y="1050071"/>
            <a:ext cx="2176618" cy="217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3F010-8175-13B1-BE3C-DE485FC83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30" y="1133949"/>
            <a:ext cx="1818657" cy="2100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EECBE4-6F37-F416-2681-E32664076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825" y="960452"/>
            <a:ext cx="2246096" cy="2250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08F540-9612-2EEE-B47D-371C48BE4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1281" y="1009736"/>
            <a:ext cx="2250165" cy="22501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90FA3-9C44-3D36-8076-BE9411DB6B9B}"/>
              </a:ext>
            </a:extLst>
          </p:cNvPr>
          <p:cNvSpPr txBox="1"/>
          <p:nvPr/>
        </p:nvSpPr>
        <p:spPr>
          <a:xfrm>
            <a:off x="851587" y="3282696"/>
            <a:ext cx="227685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Chief Scout’s Gold Award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87B36-0E80-85E3-FC88-DD283C55DE79}"/>
              </a:ext>
            </a:extLst>
          </p:cNvPr>
          <p:cNvSpPr txBox="1"/>
          <p:nvPr/>
        </p:nvSpPr>
        <p:spPr>
          <a:xfrm>
            <a:off x="3264178" y="3282696"/>
            <a:ext cx="260146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Chief Scout’s Platinum Award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1C3B4-C7C4-7538-5F8E-AD2EB76C5AF1}"/>
              </a:ext>
            </a:extLst>
          </p:cNvPr>
          <p:cNvSpPr txBox="1"/>
          <p:nvPr/>
        </p:nvSpPr>
        <p:spPr>
          <a:xfrm>
            <a:off x="6112140" y="3267460"/>
            <a:ext cx="260146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Chief Scout’s Diamond Award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3C6C9-FF29-1787-33A9-CE423AC7DD36}"/>
              </a:ext>
            </a:extLst>
          </p:cNvPr>
          <p:cNvSpPr txBox="1"/>
          <p:nvPr/>
        </p:nvSpPr>
        <p:spPr>
          <a:xfrm>
            <a:off x="9024206" y="3264408"/>
            <a:ext cx="260146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King’s Scout Award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B389B1-31DE-FBDB-5C0D-800254493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288" y="3866105"/>
            <a:ext cx="2246096" cy="22797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13B0A8-63D8-2D5E-CBFF-7D6EC103D3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2123" y="3774613"/>
            <a:ext cx="2246096" cy="22797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496BA-BD56-9236-4A93-79D6DC99F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317" y="3845561"/>
            <a:ext cx="2246096" cy="22797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28688B-1607-A3DB-5881-8D84B632B122}"/>
              </a:ext>
            </a:extLst>
          </p:cNvPr>
          <p:cNvSpPr txBox="1"/>
          <p:nvPr/>
        </p:nvSpPr>
        <p:spPr>
          <a:xfrm>
            <a:off x="3419286" y="6256996"/>
            <a:ext cx="2246097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DofE Bronze Award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67487A-0CAB-D349-888B-53A6EC439902}"/>
              </a:ext>
            </a:extLst>
          </p:cNvPr>
          <p:cNvSpPr txBox="1"/>
          <p:nvPr/>
        </p:nvSpPr>
        <p:spPr>
          <a:xfrm>
            <a:off x="6289823" y="6256996"/>
            <a:ext cx="2246097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DofE Silver Award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AB19A-E204-E319-A4CC-1C486B5FEE1A}"/>
              </a:ext>
            </a:extLst>
          </p:cNvPr>
          <p:cNvSpPr txBox="1"/>
          <p:nvPr/>
        </p:nvSpPr>
        <p:spPr>
          <a:xfrm>
            <a:off x="9143653" y="6241760"/>
            <a:ext cx="224609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DofE Gold Award</a:t>
            </a:r>
          </a:p>
        </p:txBody>
      </p:sp>
      <p:pic>
        <p:nvPicPr>
          <p:cNvPr id="20" name="Picture 19" descr="A cartoon holding a sign&#10;&#10;AI-generated content may be incorrect.">
            <a:extLst>
              <a:ext uri="{FF2B5EF4-FFF2-40B4-BE49-F238E27FC236}">
                <a16:creationId xmlns:a16="http://schemas.microsoft.com/office/drawing/2014/main" id="{FE266AB9-3CED-58EF-1196-0598CA3514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0" r="52820"/>
          <a:stretch>
            <a:fillRect/>
          </a:stretch>
        </p:blipFill>
        <p:spPr>
          <a:xfrm>
            <a:off x="-246142" y="4078224"/>
            <a:ext cx="2883581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F4130-A850-EB32-E04A-CE6725925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F7B1-5C35-C58B-EA4C-EFF56006C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0A6DB-D8AF-5099-35FE-0F64AC6F52CA}"/>
              </a:ext>
            </a:extLst>
          </p:cNvPr>
          <p:cNvSpPr txBox="1"/>
          <p:nvPr/>
        </p:nvSpPr>
        <p:spPr>
          <a:xfrm>
            <a:off x="109728" y="4402848"/>
            <a:ext cx="276749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Young Leader Award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0DD54-6F0A-1C72-B888-916CF4ADCC93}"/>
              </a:ext>
            </a:extLst>
          </p:cNvPr>
          <p:cNvSpPr txBox="1"/>
          <p:nvPr/>
        </p:nvSpPr>
        <p:spPr>
          <a:xfrm>
            <a:off x="3206012" y="4405900"/>
            <a:ext cx="260146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Explorer Belt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3B3E8C-CDDE-8D8A-54DC-F810809C6D99}"/>
              </a:ext>
            </a:extLst>
          </p:cNvPr>
          <p:cNvSpPr txBox="1"/>
          <p:nvPr/>
        </p:nvSpPr>
        <p:spPr>
          <a:xfrm>
            <a:off x="6264382" y="4402848"/>
            <a:ext cx="260146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Earth Tribe Award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D615F27-8CF3-2AF7-1D1D-36E0E7E8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63" y="1977932"/>
            <a:ext cx="2275737" cy="22757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17CCCD-E78B-9E0D-2F8F-1D11DFD9D6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r="23291"/>
          <a:stretch>
            <a:fillRect/>
          </a:stretch>
        </p:blipFill>
        <p:spPr bwMode="auto">
          <a:xfrm>
            <a:off x="341362" y="1880490"/>
            <a:ext cx="2275737" cy="23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ic logo for the Explorers YouShape Award">
            <a:extLst>
              <a:ext uri="{FF2B5EF4-FFF2-40B4-BE49-F238E27FC236}">
                <a16:creationId xmlns:a16="http://schemas.microsoft.com/office/drawing/2014/main" id="{4D15D60E-C589-85AB-678F-480B5EB9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7" y="1833693"/>
            <a:ext cx="2569155" cy="25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8C6F02D-5AD0-10DD-A3F8-B2A66979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04" y="1880490"/>
            <a:ext cx="4306999" cy="24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5864E-5BEE-2255-F0E3-380BE8C464D6}"/>
              </a:ext>
            </a:extLst>
          </p:cNvPr>
          <p:cNvSpPr txBox="1"/>
          <p:nvPr/>
        </p:nvSpPr>
        <p:spPr>
          <a:xfrm>
            <a:off x="9336575" y="4403925"/>
            <a:ext cx="260146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YouShape</a:t>
            </a:r>
            <a:r>
              <a:rPr lang="en-GB" b="1" dirty="0"/>
              <a:t> Awards</a:t>
            </a:r>
          </a:p>
        </p:txBody>
      </p:sp>
    </p:spTree>
    <p:extLst>
      <p:ext uri="{BB962C8B-B14F-4D97-AF65-F5344CB8AC3E}">
        <p14:creationId xmlns:p14="http://schemas.microsoft.com/office/powerpoint/2010/main" val="18706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6B1A-4DFE-D70D-DB11-F5AF05689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Top Awards and the Jamboree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5D86A51-882A-CC5A-3268-4F410B540D3D}"/>
              </a:ext>
            </a:extLst>
          </p:cNvPr>
          <p:cNvSpPr txBox="1">
            <a:spLocks/>
          </p:cNvSpPr>
          <p:nvPr/>
        </p:nvSpPr>
        <p:spPr>
          <a:xfrm>
            <a:off x="345675" y="927492"/>
            <a:ext cx="5750325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lang="en-US" sz="1350" b="0" i="0" kern="1200" spc="-4" dirty="0" smtClean="0">
                <a:solidFill>
                  <a:srgbClr val="003A82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2800">
                <a:solidFill>
                  <a:srgbClr val="003982"/>
                </a:solidFill>
              </a:rPr>
              <a:t>Chief Scout’s Gold Award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1CA0E-0049-022D-40E5-545991DFA41E}"/>
              </a:ext>
            </a:extLst>
          </p:cNvPr>
          <p:cNvSpPr txBox="1"/>
          <p:nvPr/>
        </p:nvSpPr>
        <p:spPr>
          <a:xfrm>
            <a:off x="345675" y="1653890"/>
            <a:ext cx="55613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Nunito Sans" pitchFamily="2" charset="0"/>
              </a:rPr>
              <a:t>Highest award in the Scout section.</a:t>
            </a:r>
            <a:br>
              <a:rPr lang="en-GB" sz="2000" b="0" i="0" dirty="0">
                <a:effectLst/>
                <a:latin typeface="Nunito Sans" pitchFamily="2" charset="0"/>
              </a:rPr>
            </a:br>
            <a:endParaRPr lang="en-GB" sz="2000" dirty="0">
              <a:latin typeface="Nunito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Nunito Sans" pitchFamily="2" charset="0"/>
              </a:rPr>
              <a:t>To compl</a:t>
            </a:r>
            <a:r>
              <a:rPr lang="en-GB" sz="2000" dirty="0">
                <a:latin typeface="Nunito Sans" pitchFamily="2" charset="0"/>
              </a:rPr>
              <a:t>ete young people need:</a:t>
            </a:r>
            <a:endParaRPr lang="en-GB" sz="2000" b="0" i="0" dirty="0">
              <a:effectLst/>
              <a:latin typeface="Nunito Sans" pitchFamily="2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itchFamily="2" charset="0"/>
              </a:rPr>
              <a:t>Al</a:t>
            </a:r>
            <a:r>
              <a:rPr lang="en-GB" sz="2000" b="0" i="0" dirty="0">
                <a:effectLst/>
                <a:latin typeface="Nunito Sans" pitchFamily="2" charset="0"/>
              </a:rPr>
              <a:t>l nine of the Challenge Awards</a:t>
            </a:r>
            <a:endParaRPr lang="en-GB" sz="2000" dirty="0">
              <a:latin typeface="Nunito Sans" pitchFamily="2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Nunito Sans" pitchFamily="2" charset="0"/>
              </a:rPr>
              <a:t>Plus six Activity or Staged Activity badges</a:t>
            </a:r>
            <a:br>
              <a:rPr lang="en-GB" sz="2000" b="0" i="0" dirty="0">
                <a:effectLst/>
                <a:latin typeface="Nunito Sans" pitchFamily="2" charset="0"/>
              </a:rPr>
            </a:br>
            <a:endParaRPr lang="en-GB" sz="2000" b="0" i="0" dirty="0">
              <a:effectLst/>
              <a:latin typeface="Nunito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itchFamily="2" charset="0"/>
              </a:rPr>
              <a:t>Jamboree journey could help members of your unit who are still Scouts to complete</a:t>
            </a:r>
            <a:br>
              <a:rPr lang="en-GB" sz="2000" dirty="0">
                <a:latin typeface="Nunito Sans" pitchFamily="2" charset="0"/>
              </a:rPr>
            </a:br>
            <a:r>
              <a:rPr lang="en-GB" sz="2000" dirty="0">
                <a:latin typeface="Nunito Sans" pitchFamily="2" charset="0"/>
              </a:rPr>
              <a:t>this award.</a:t>
            </a:r>
            <a:br>
              <a:rPr lang="en-GB" sz="2000" dirty="0">
                <a:latin typeface="Nunito Sans" pitchFamily="2" charset="0"/>
              </a:rPr>
            </a:br>
            <a:endParaRPr lang="en-GB" sz="2000" dirty="0">
              <a:latin typeface="Nunito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Nunito Sans" pitchFamily="2" charset="0"/>
              </a:rPr>
              <a:t>If they haven't quite completed all challenges, they can be completed in their first term as an Explorer.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8E16E5-951F-D38D-DE72-EE149FDC9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4237" y="607214"/>
            <a:ext cx="882516" cy="10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D2456-1250-3922-A000-B0CC731B7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3287-0953-0E71-2381-8C75FB99F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0632E677-5C56-4779-871B-709CDD7717D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5675" y="927492"/>
            <a:ext cx="8185677" cy="861774"/>
          </a:xfrm>
        </p:spPr>
        <p:txBody>
          <a:bodyPr/>
          <a:lstStyle/>
          <a:p>
            <a:r>
              <a:rPr lang="en-GB" sz="2800" dirty="0">
                <a:solidFill>
                  <a:srgbClr val="003982"/>
                </a:solidFill>
              </a:rPr>
              <a:t>Chief Scout Platinum Award &amp; DofE Bronze</a:t>
            </a:r>
          </a:p>
        </p:txBody>
      </p:sp>
      <p:graphicFrame>
        <p:nvGraphicFramePr>
          <p:cNvPr id="9" name="Group 59">
            <a:extLst>
              <a:ext uri="{FF2B5EF4-FFF2-40B4-BE49-F238E27FC236}">
                <a16:creationId xmlns:a16="http://schemas.microsoft.com/office/drawing/2014/main" id="{3452DC00-CB13-4B6E-F265-D1E472B7A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691737"/>
              </p:ext>
            </p:extLst>
          </p:nvPr>
        </p:nvGraphicFramePr>
        <p:xfrm>
          <a:off x="428626" y="1656487"/>
          <a:ext cx="11277600" cy="4658587"/>
        </p:xfrm>
        <a:graphic>
          <a:graphicData uri="http://schemas.openxmlformats.org/drawingml/2006/table">
            <a:tbl>
              <a:tblPr/>
              <a:tblGrid>
                <a:gridCol w="2808350">
                  <a:extLst>
                    <a:ext uri="{9D8B030D-6E8A-4147-A177-3AD203B41FA5}">
                      <a16:colId xmlns:a16="http://schemas.microsoft.com/office/drawing/2014/main" val="2508075832"/>
                    </a:ext>
                  </a:extLst>
                </a:gridCol>
                <a:gridCol w="2104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9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Chief Scout’s Platinum Award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(age 13.5 – 18)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Volunteering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Physical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Skills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Expedition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3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14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Membership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6 months as Explorer Scout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Nights Away: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nights away as a Scout, at least 4 camping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Complete 2 activities from the International, Community and Values list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months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months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 months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Plan, train 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 and complete a 2-day, 1 night expedition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Nunito Sans" pitchFamily="2" charset="0"/>
                        </a:rPr>
                        <a:t>*Requires an additional three months on either Volunteering, Physical or Skill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13236"/>
                  </a:ext>
                </a:extLst>
              </a:tr>
              <a:tr h="435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E8899F-9C35-3716-B8B1-E03B51A6E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6904" y="515494"/>
            <a:ext cx="1000713" cy="1019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31D59-49B2-7AB4-6F68-645FB02F5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0463" y="557244"/>
            <a:ext cx="957149" cy="9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0F6D-E862-7BA6-5D3E-157AC24D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E38A-D597-BB0E-C972-96B805FA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998570AE-628F-55D0-12CC-7C0DE45AD2A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5675" y="927492"/>
            <a:ext cx="8185677" cy="430887"/>
          </a:xfrm>
        </p:spPr>
        <p:txBody>
          <a:bodyPr/>
          <a:lstStyle/>
          <a:p>
            <a:r>
              <a:rPr lang="en-GB" sz="2800" dirty="0">
                <a:solidFill>
                  <a:srgbClr val="003982"/>
                </a:solidFill>
              </a:rPr>
              <a:t>Chief Scout Diamond Award &amp; DofE Silver</a:t>
            </a:r>
          </a:p>
        </p:txBody>
      </p:sp>
      <p:graphicFrame>
        <p:nvGraphicFramePr>
          <p:cNvPr id="9" name="Group 59">
            <a:extLst>
              <a:ext uri="{FF2B5EF4-FFF2-40B4-BE49-F238E27FC236}">
                <a16:creationId xmlns:a16="http://schemas.microsoft.com/office/drawing/2014/main" id="{9B9E2729-E510-79BE-5DA8-0DAC528FC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458477"/>
              </p:ext>
            </p:extLst>
          </p:nvPr>
        </p:nvGraphicFramePr>
        <p:xfrm>
          <a:off x="428626" y="1656487"/>
          <a:ext cx="11277600" cy="4658587"/>
        </p:xfrm>
        <a:graphic>
          <a:graphicData uri="http://schemas.openxmlformats.org/drawingml/2006/table">
            <a:tbl>
              <a:tblPr/>
              <a:tblGrid>
                <a:gridCol w="2936366">
                  <a:extLst>
                    <a:ext uri="{9D8B030D-6E8A-4147-A177-3AD203B41FA5}">
                      <a16:colId xmlns:a16="http://schemas.microsoft.com/office/drawing/2014/main" val="2508075832"/>
                    </a:ext>
                  </a:extLst>
                </a:gridCol>
                <a:gridCol w="1976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2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9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Chief Scout’s Diamond Award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(Explorers &amp; Network)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Volunteering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Physical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Skills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Expedition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3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14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Membership: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 months as Explorer and/or Scout Network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14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Nights Away: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 nights away as a Scout, at least 8 camping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14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ICV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Complete 4 activities from the International, Community and Values list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 months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One section for 6 months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other for 3 months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Plan, train 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and complete a 3 day, 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night expedition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Nunito Sans" pitchFamily="2" charset="0"/>
                        </a:rPr>
                        <a:t>*Direct entrants must undertake a further 6 months in the Volunteering or the longer of the Physical or Skills sections.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13236"/>
                  </a:ext>
                </a:extLst>
              </a:tr>
              <a:tr h="435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6130BB2-57CE-2498-7F66-4863C1272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906" y="539531"/>
            <a:ext cx="957149" cy="971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777818-E8C5-D8B5-90B5-6912DADA5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0463" y="534301"/>
            <a:ext cx="1019373" cy="1021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254AB4-8256-6848-FD5A-F12EC0190717}"/>
              </a:ext>
            </a:extLst>
          </p:cNvPr>
          <p:cNvSpPr txBox="1"/>
          <p:nvPr/>
        </p:nvSpPr>
        <p:spPr>
          <a:xfrm>
            <a:off x="485774" y="6112279"/>
            <a:ext cx="11220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+mj-lt"/>
                <a:ea typeface="+mn-ea"/>
                <a:cs typeface="+mn-cs"/>
              </a:rPr>
              <a:t>Nights away &amp; ICV from Platinum can be used</a:t>
            </a:r>
          </a:p>
        </p:txBody>
      </p:sp>
    </p:spTree>
    <p:extLst>
      <p:ext uri="{BB962C8B-B14F-4D97-AF65-F5344CB8AC3E}">
        <p14:creationId xmlns:p14="http://schemas.microsoft.com/office/powerpoint/2010/main" val="19141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AC2BE-510E-6C31-64B9-EE02EDE7C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4548-BCC8-F168-C4A3-FB7C0DB89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6650F57C-0F7B-8EC9-3C73-00244208ECF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5675" y="927492"/>
            <a:ext cx="8185677" cy="430887"/>
          </a:xfrm>
        </p:spPr>
        <p:txBody>
          <a:bodyPr/>
          <a:lstStyle/>
          <a:p>
            <a:r>
              <a:rPr lang="en-GB" sz="2800" dirty="0">
                <a:solidFill>
                  <a:srgbClr val="003982"/>
                </a:solidFill>
              </a:rPr>
              <a:t>King’s Scout Award &amp; DofE Gold</a:t>
            </a:r>
          </a:p>
        </p:txBody>
      </p:sp>
      <p:graphicFrame>
        <p:nvGraphicFramePr>
          <p:cNvPr id="9" name="Group 59">
            <a:extLst>
              <a:ext uri="{FF2B5EF4-FFF2-40B4-BE49-F238E27FC236}">
                <a16:creationId xmlns:a16="http://schemas.microsoft.com/office/drawing/2014/main" id="{746C9017-D44A-159D-640C-EACCDD1A1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505352"/>
              </p:ext>
            </p:extLst>
          </p:nvPr>
        </p:nvGraphicFramePr>
        <p:xfrm>
          <a:off x="428626" y="1656488"/>
          <a:ext cx="11277601" cy="5168244"/>
        </p:xfrm>
        <a:graphic>
          <a:graphicData uri="http://schemas.openxmlformats.org/drawingml/2006/table">
            <a:tbl>
              <a:tblPr/>
              <a:tblGrid>
                <a:gridCol w="2890646">
                  <a:extLst>
                    <a:ext uri="{9D8B030D-6E8A-4147-A177-3AD203B41FA5}">
                      <a16:colId xmlns:a16="http://schemas.microsoft.com/office/drawing/2014/main" val="2508075832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571">
                  <a:extLst>
                    <a:ext uri="{9D8B030D-6E8A-4147-A177-3AD203B41FA5}">
                      <a16:colId xmlns:a16="http://schemas.microsoft.com/office/drawing/2014/main" val="827583179"/>
                    </a:ext>
                  </a:extLst>
                </a:gridCol>
              </a:tblGrid>
              <a:tr h="633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King’s Scout Award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(age 16 – 25)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Volunteering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Physical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Skills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Expedition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Residential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6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14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Membership: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 months as Explorer and/or Scout Network from 16th birthday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14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Nights Away: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 nights away as a Scout, at least 12 camping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14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ICV: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Complete 6 activities from the International, Community and Values list (two from each section)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14DC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Presentation: 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Give a talk about your award experience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 months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One section for 12 months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other for 6 months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Plan, train </a:t>
                      </a:r>
                      <a:b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and complete a 4 day, 3 night expedition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Undertake a shared activity in a residential setting away from home for 5 days and 4 nights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Nunito Sans" pitchFamily="2" charset="0"/>
                        </a:rPr>
                        <a:t>*Direct entrants must undertake a further 6 months in the Volunteering or the longer of the Physical or Skills sections.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13236"/>
                  </a:ext>
                </a:extLst>
              </a:tr>
              <a:tr h="396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4CBC069-1D9A-DA6D-278E-A5EF2DC22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1197" y="556681"/>
            <a:ext cx="1019373" cy="1038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green diamond with a crown&#10;&#10;Description automatically generated with low confidence">
            <a:extLst>
              <a:ext uri="{FF2B5EF4-FFF2-40B4-BE49-F238E27FC236}">
                <a16:creationId xmlns:a16="http://schemas.microsoft.com/office/drawing/2014/main" id="{B9FC7DB3-D856-303E-B58E-376C18C5C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39" y="556681"/>
            <a:ext cx="1070194" cy="1070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373FBB-7B16-62E1-C7E7-F3D6ADFC03B6}"/>
              </a:ext>
            </a:extLst>
          </p:cNvPr>
          <p:cNvSpPr txBox="1"/>
          <p:nvPr/>
        </p:nvSpPr>
        <p:spPr>
          <a:xfrm>
            <a:off x="485774" y="6432319"/>
            <a:ext cx="11220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+mj-lt"/>
                <a:ea typeface="+mn-ea"/>
                <a:cs typeface="+mn-cs"/>
              </a:rPr>
              <a:t>Nights away &amp; ICV from Platinum &amp; Diamond can be used</a:t>
            </a:r>
          </a:p>
        </p:txBody>
      </p:sp>
    </p:spTree>
    <p:extLst>
      <p:ext uri="{BB962C8B-B14F-4D97-AF65-F5344CB8AC3E}">
        <p14:creationId xmlns:p14="http://schemas.microsoft.com/office/powerpoint/2010/main" val="16349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57D87-FDEC-B191-3C00-FB7B0D42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1150CE-4D27-729D-E040-4A8AE1A4E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381" y="678788"/>
            <a:ext cx="5868987" cy="4999636"/>
          </a:xfrm>
        </p:spPr>
        <p:txBody>
          <a:bodyPr>
            <a:normAutofit fontScale="92500" lnSpcReduction="10000"/>
          </a:bodyPr>
          <a:lstStyle/>
          <a:p>
            <a:r>
              <a:rPr lang="en-GB" sz="6000" dirty="0"/>
              <a:t>Introductions</a:t>
            </a:r>
          </a:p>
          <a:p>
            <a:endParaRPr lang="en-GB" sz="6000" dirty="0"/>
          </a:p>
          <a:p>
            <a:r>
              <a:rPr lang="en-GB" sz="6000" dirty="0"/>
              <a:t>Ian</a:t>
            </a:r>
            <a:br>
              <a:rPr lang="en-GB" sz="6000" dirty="0"/>
            </a:br>
            <a:r>
              <a:rPr lang="en-GB" sz="6000" dirty="0"/>
              <a:t>Sandra</a:t>
            </a:r>
          </a:p>
          <a:p>
            <a:r>
              <a:rPr lang="en-GB" sz="6000" dirty="0"/>
              <a:t>Matthew</a:t>
            </a:r>
          </a:p>
          <a:p>
            <a:r>
              <a:rPr lang="en-GB" sz="6000" dirty="0"/>
              <a:t>Stu</a:t>
            </a:r>
          </a:p>
        </p:txBody>
      </p:sp>
    </p:spTree>
    <p:extLst>
      <p:ext uri="{BB962C8B-B14F-4D97-AF65-F5344CB8AC3E}">
        <p14:creationId xmlns:p14="http://schemas.microsoft.com/office/powerpoint/2010/main" val="233752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462AAA-9847-5A02-B591-515CB5AA9044}"/>
              </a:ext>
            </a:extLst>
          </p:cNvPr>
          <p:cNvSpPr/>
          <p:nvPr/>
        </p:nvSpPr>
        <p:spPr>
          <a:xfrm>
            <a:off x="594360" y="1261872"/>
            <a:ext cx="3560064" cy="5138928"/>
          </a:xfrm>
          <a:prstGeom prst="roundRect">
            <a:avLst/>
          </a:prstGeom>
          <a:solidFill>
            <a:schemeClr val="bg1"/>
          </a:solidFill>
          <a:ln>
            <a:solidFill>
              <a:srgbClr val="0039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006EE0"/>
                </a:solidFill>
                <a:latin typeface="Nunito Sans Black" pitchFamily="2" charset="0"/>
              </a:rPr>
              <a:t>Volunteering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Taking action and making a difference to other people’s lives. </a:t>
            </a:r>
          </a:p>
          <a:p>
            <a:pPr algn="ctr"/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From coaching a local football team or collecting for a foodbank to starting a campaign, you’ll provide your time to help others and change things for the better.</a:t>
            </a:r>
          </a:p>
          <a:p>
            <a:endParaRPr lang="en-GB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Young/Adult Leader (need to complete Module A or Getting Started for the first award)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Sports Leadership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Charity Shop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Youth Work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Helping at after School Club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Environmental Work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CE05A4-ABA0-9DE0-9234-E0B5B33AAC67}"/>
              </a:ext>
            </a:extLst>
          </p:cNvPr>
          <p:cNvSpPr/>
          <p:nvPr/>
        </p:nvSpPr>
        <p:spPr>
          <a:xfrm>
            <a:off x="4349496" y="1261872"/>
            <a:ext cx="3560064" cy="5138928"/>
          </a:xfrm>
          <a:prstGeom prst="roundRect">
            <a:avLst/>
          </a:prstGeom>
          <a:solidFill>
            <a:schemeClr val="bg1"/>
          </a:solidFill>
          <a:ln>
            <a:solidFill>
              <a:srgbClr val="0039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006EE0"/>
                </a:solidFill>
                <a:latin typeface="Nunito Sans Black" pitchFamily="2" charset="0"/>
              </a:rPr>
              <a:t>Physical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Focus on health and fitness and </a:t>
            </a:r>
            <a:b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have fun along the way.</a:t>
            </a:r>
          </a:p>
          <a:p>
            <a:pPr algn="ctr"/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Try something completely different or concentrate on something you already do, as long as it requires a continuous level of energy and physical activity.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endParaRPr lang="en-US" sz="16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60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Gym/Fitness</a:t>
            </a:r>
          </a:p>
          <a:p>
            <a:pPr marL="360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Swimming</a:t>
            </a:r>
          </a:p>
          <a:p>
            <a:pPr marL="360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Badminton</a:t>
            </a:r>
          </a:p>
          <a:p>
            <a:pPr marL="360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Cycling</a:t>
            </a:r>
          </a:p>
          <a:p>
            <a:pPr marL="360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Canoeing</a:t>
            </a:r>
          </a:p>
          <a:p>
            <a:pPr marL="360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Martial Arts</a:t>
            </a:r>
          </a:p>
          <a:p>
            <a:pPr marL="360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Archery</a:t>
            </a:r>
          </a:p>
          <a:p>
            <a:pPr marL="360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Kayaking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C7AF9F-5E7D-CD29-171D-C89FC041EE0A}"/>
              </a:ext>
            </a:extLst>
          </p:cNvPr>
          <p:cNvSpPr/>
          <p:nvPr/>
        </p:nvSpPr>
        <p:spPr>
          <a:xfrm>
            <a:off x="8104632" y="1261872"/>
            <a:ext cx="3560064" cy="5138928"/>
          </a:xfrm>
          <a:prstGeom prst="roundRect">
            <a:avLst/>
          </a:prstGeom>
          <a:solidFill>
            <a:schemeClr val="bg1"/>
          </a:solidFill>
          <a:ln>
            <a:solidFill>
              <a:srgbClr val="0039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006EE0"/>
                </a:solidFill>
                <a:latin typeface="Nunito Sans Black" pitchFamily="2" charset="0"/>
              </a:rPr>
              <a:t>Skills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Learn a new talent, develop your skills and find something you enjoy.</a:t>
            </a:r>
          </a:p>
          <a:p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If you’re interested in a specific field, this could be the perfect chance for you to do something related to it. So, if you’re interested in photography, you could do it as your skill.</a:t>
            </a:r>
          </a:p>
          <a:p>
            <a:pPr algn="just"/>
            <a:endParaRPr lang="en-GB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Playing an Instrument</a:t>
            </a: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Marksmanship</a:t>
            </a: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Cooking</a:t>
            </a: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Drama and Theatre</a:t>
            </a: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Learning to Drive</a:t>
            </a: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Singing</a:t>
            </a: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Learning a Language</a:t>
            </a: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IT/Web Design</a:t>
            </a:r>
          </a:p>
          <a:p>
            <a:pPr marL="360900" indent="-342900" algn="just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Photography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85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76BD9-1B19-AB4B-3C38-47FCC7894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3B8448-C7EA-B2E4-2C02-C92074E0F7BA}"/>
              </a:ext>
            </a:extLst>
          </p:cNvPr>
          <p:cNvSpPr/>
          <p:nvPr/>
        </p:nvSpPr>
        <p:spPr>
          <a:xfrm>
            <a:off x="1152144" y="1170432"/>
            <a:ext cx="4922520" cy="5138928"/>
          </a:xfrm>
          <a:prstGeom prst="roundRect">
            <a:avLst/>
          </a:prstGeom>
          <a:solidFill>
            <a:schemeClr val="bg1"/>
          </a:solidFill>
          <a:ln>
            <a:solidFill>
              <a:srgbClr val="0039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006EE0"/>
                </a:solidFill>
                <a:latin typeface="Nunito Sans Black" pitchFamily="2" charset="0"/>
              </a:rPr>
              <a:t>Expedition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Getting into the great outdoors and spending a night away with your friends; gaining lifelong memories.</a:t>
            </a:r>
          </a:p>
          <a:p>
            <a:pPr algn="ctr"/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Aim: what is your project going to be?</a:t>
            </a:r>
            <a:b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</a:br>
            <a:endParaRPr lang="en-GB" sz="1400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Area: what is the most suitable area to carry it out?</a:t>
            </a:r>
            <a:b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</a:br>
            <a:endParaRPr lang="en-GB" sz="1400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Transport: what is the best mode of transport to be able to achieve this?</a:t>
            </a:r>
          </a:p>
          <a:p>
            <a:endParaRPr lang="en-GB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Silver and Gold require practice expedition.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Presentation required at Silver &amp; Gold/KSA level 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Need to be assessed by an accredited assessor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kern="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All DofE expeditions need to be registered</a:t>
            </a:r>
            <a:endParaRPr lang="en-GB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GB" sz="1400" b="1" dirty="0">
              <a:solidFill>
                <a:srgbClr val="7414DC"/>
              </a:solidFill>
              <a:ea typeface="+mn-lt"/>
              <a:cs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BF417B-2775-D5D1-3D82-E6E0A1032711}"/>
              </a:ext>
            </a:extLst>
          </p:cNvPr>
          <p:cNvSpPr/>
          <p:nvPr/>
        </p:nvSpPr>
        <p:spPr>
          <a:xfrm>
            <a:off x="6269736" y="1170432"/>
            <a:ext cx="4922520" cy="5138928"/>
          </a:xfrm>
          <a:prstGeom prst="roundRect">
            <a:avLst/>
          </a:prstGeom>
          <a:solidFill>
            <a:schemeClr val="bg1"/>
          </a:solidFill>
          <a:ln>
            <a:solidFill>
              <a:srgbClr val="0039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006EE0"/>
                </a:solidFill>
                <a:latin typeface="Nunito Sans Black" pitchFamily="2" charset="0"/>
              </a:rPr>
              <a:t>Residential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Spending five days and four nights away from home on a shared activity with people you’ve never met before.</a:t>
            </a:r>
          </a:p>
          <a:p>
            <a:pPr algn="ctr"/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GB" dirty="0">
                <a:solidFill>
                  <a:schemeClr val="tx1"/>
                </a:solidFill>
              </a:rPr>
              <a:t>Participants learn how to work with people from different backgrounds and build confidence staying in new environments.  They can build on a talent they’ve developed in another section, learn something completely new on an intensive course or do something to help others.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Here are some ideas….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3609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Assisting at a Kids’ Summer Camp</a:t>
            </a:r>
          </a:p>
          <a:p>
            <a:pPr marL="3609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Joining a Conservation Project</a:t>
            </a:r>
          </a:p>
          <a:p>
            <a:pPr marL="3609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Doing a Photography Course </a:t>
            </a:r>
          </a:p>
          <a:p>
            <a:pPr marL="3609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Improving Language Skills on an Intensive Course</a:t>
            </a:r>
          </a:p>
          <a:p>
            <a:pPr marL="3609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Attending a World Scout Jamboree</a:t>
            </a:r>
          </a:p>
          <a:p>
            <a:pPr marL="360900" lvl="1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University taster course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7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B65F3-04D2-4082-8D7E-37517C8C9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0EAF99-2014-FD85-DDE5-CE8FC3695B67}"/>
              </a:ext>
            </a:extLst>
          </p:cNvPr>
          <p:cNvSpPr/>
          <p:nvPr/>
        </p:nvSpPr>
        <p:spPr>
          <a:xfrm>
            <a:off x="594360" y="1261872"/>
            <a:ext cx="3560064" cy="5138928"/>
          </a:xfrm>
          <a:prstGeom prst="roundRect">
            <a:avLst/>
          </a:prstGeom>
          <a:solidFill>
            <a:schemeClr val="bg1"/>
          </a:solidFill>
          <a:ln>
            <a:solidFill>
              <a:srgbClr val="0039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006EE0"/>
                </a:solidFill>
                <a:latin typeface="Nunito Sans Black" pitchFamily="2" charset="0"/>
              </a:rPr>
              <a:t>International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This section is all about exploration; both around global issues and taking part in international opportunities.</a:t>
            </a:r>
          </a:p>
          <a:p>
            <a:pPr marL="468313" indent="-285750" algn="just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46831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WSJ/Moot/</a:t>
            </a:r>
            <a:r>
              <a:rPr lang="en-GB" sz="14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Roverway</a:t>
            </a:r>
            <a:endParaRPr lang="en-GB" sz="14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46831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Explorer Belt</a:t>
            </a:r>
          </a:p>
          <a:p>
            <a:pPr marL="46831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International Development Organisation</a:t>
            </a:r>
          </a:p>
          <a:p>
            <a:pPr marL="46831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Camp in another country</a:t>
            </a:r>
          </a:p>
          <a:p>
            <a:pPr marL="46831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International camp in the UK</a:t>
            </a:r>
          </a:p>
          <a:p>
            <a:pPr marL="46831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Organise activities on an international theme for your unit or a younger section</a:t>
            </a:r>
          </a:p>
          <a:p>
            <a:pPr marL="46831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JOTA/JOTI</a:t>
            </a:r>
          </a:p>
          <a:p>
            <a:pPr marL="468313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Any other activity of a similar level approved by your mentor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B1A03B-D010-BAFC-949A-463DE1C380B9}"/>
              </a:ext>
            </a:extLst>
          </p:cNvPr>
          <p:cNvSpPr/>
          <p:nvPr/>
        </p:nvSpPr>
        <p:spPr>
          <a:xfrm>
            <a:off x="4349496" y="1261872"/>
            <a:ext cx="3560064" cy="5138928"/>
          </a:xfrm>
          <a:prstGeom prst="roundRect">
            <a:avLst/>
          </a:prstGeom>
          <a:solidFill>
            <a:schemeClr val="bg1"/>
          </a:solidFill>
          <a:ln>
            <a:solidFill>
              <a:srgbClr val="0039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006EE0"/>
                </a:solidFill>
                <a:latin typeface="Nunito Sans Black" pitchFamily="2" charset="0"/>
              </a:rPr>
              <a:t>Community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Developing knowledge and skills, and putting them into practice to make a real difference and impact to the local community.</a:t>
            </a:r>
          </a:p>
          <a:p>
            <a:pPr algn="ctr"/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Community based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Beach tidy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Helping at a food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Conversation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Local Scouting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Community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Other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+mn-lt"/>
                <a:cs typeface="+mn-lt"/>
              </a:rPr>
              <a:t>SOWA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Any other activity of a similar level approved by your mentor</a:t>
            </a:r>
            <a:endParaRPr lang="en-GB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5C3FE1-F1D3-C4E0-CBFF-7E4038337D7A}"/>
              </a:ext>
            </a:extLst>
          </p:cNvPr>
          <p:cNvSpPr/>
          <p:nvPr/>
        </p:nvSpPr>
        <p:spPr>
          <a:xfrm>
            <a:off x="8104632" y="1261872"/>
            <a:ext cx="3560064" cy="5138928"/>
          </a:xfrm>
          <a:prstGeom prst="roundRect">
            <a:avLst/>
          </a:prstGeom>
          <a:solidFill>
            <a:schemeClr val="bg1"/>
          </a:solidFill>
          <a:ln>
            <a:solidFill>
              <a:srgbClr val="0039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rgbClr val="006EE0"/>
                </a:solidFill>
                <a:latin typeface="Nunito Sans Black" pitchFamily="2" charset="0"/>
              </a:rPr>
              <a:t>Values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ea typeface="+mn-lt"/>
                <a:cs typeface="+mn-lt"/>
              </a:rPr>
              <a:t>Reflecting upon your own and others beliefs and exploring what the Scouting Values mean to you.</a:t>
            </a:r>
          </a:p>
          <a:p>
            <a:pPr algn="ctr"/>
            <a:endParaRPr lang="en-GB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Organise activities on our Scout Promise and Law to younger sections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Spiritual development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Faith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Activity day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EDI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Give a presentation/talk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Scouting values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SOWA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Any other activity of a similar level approved by your mentor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5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62AC4-B28B-7B39-652C-14574496B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2D7A-1F24-3CD5-F2E4-C574E7F1A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209092F2-F4C3-0920-DC21-9EC2530FB3D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5675" y="927492"/>
            <a:ext cx="8185677" cy="430887"/>
          </a:xfrm>
        </p:spPr>
        <p:txBody>
          <a:bodyPr/>
          <a:lstStyle/>
          <a:p>
            <a:r>
              <a:rPr lang="en-GB" sz="2800" dirty="0">
                <a:solidFill>
                  <a:srgbClr val="003982"/>
                </a:solidFill>
              </a:rPr>
              <a:t>Explorer Belt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301F2-A5BD-B071-07C4-B11E71C3AC1B}"/>
              </a:ext>
            </a:extLst>
          </p:cNvPr>
          <p:cNvSpPr txBox="1"/>
          <p:nvPr/>
        </p:nvSpPr>
        <p:spPr>
          <a:xfrm>
            <a:off x="345675" y="1827626"/>
            <a:ext cx="55613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 challenge of a lifetime</a:t>
            </a:r>
            <a:endParaRPr lang="en-GB" sz="2000" dirty="0"/>
          </a:p>
          <a:p>
            <a:pPr marL="360363" indent="-342900">
              <a:buFont typeface="Arial" panose="020B0604020202020204" pitchFamily="34" charset="0"/>
              <a:buChar char="•"/>
            </a:pPr>
            <a:r>
              <a:rPr lang="en-GB" sz="2000" dirty="0"/>
              <a:t>A 10 day expedition in another country</a:t>
            </a:r>
          </a:p>
          <a:p>
            <a:pPr marL="360363" indent="-342900">
              <a:buFont typeface="Arial" panose="020B0604020202020204" pitchFamily="34" charset="0"/>
              <a:buChar char="•"/>
            </a:pPr>
            <a:r>
              <a:rPr lang="en-GB" sz="2000" dirty="0"/>
              <a:t>Understanding of the country, culture &amp; way of life</a:t>
            </a:r>
          </a:p>
          <a:p>
            <a:pPr marL="360363" indent="-342900">
              <a:buFont typeface="Arial" panose="020B0604020202020204" pitchFamily="34" charset="0"/>
              <a:buChar char="•"/>
            </a:pPr>
            <a:r>
              <a:rPr lang="en-GB" sz="2000" dirty="0"/>
              <a:t>A minimum of 50 hours spent travelling on an expedition, although public transport can be used</a:t>
            </a:r>
          </a:p>
          <a:p>
            <a:pPr marL="360363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Age 16+ </a:t>
            </a:r>
            <a:r>
              <a:rPr lang="en-GB" sz="2000" dirty="0"/>
              <a:t>in a group of three or more young people</a:t>
            </a:r>
          </a:p>
          <a:p>
            <a:pPr marL="360363" indent="-342900">
              <a:buFont typeface="Arial" panose="020B0604020202020204" pitchFamily="34" charset="0"/>
              <a:buChar char="•"/>
            </a:pPr>
            <a:r>
              <a:rPr lang="en-GB" sz="2000" dirty="0"/>
              <a:t>Those under 18 must have an in-country support team available to them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CA1C09-9F9C-6475-37F4-68F37320315D}"/>
              </a:ext>
            </a:extLst>
          </p:cNvPr>
          <p:cNvSpPr txBox="1"/>
          <p:nvPr/>
        </p:nvSpPr>
        <p:spPr>
          <a:xfrm>
            <a:off x="6097250" y="1827626"/>
            <a:ext cx="55613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Register</a:t>
            </a:r>
            <a:r>
              <a:rPr lang="en-GB" sz="2000" dirty="0"/>
              <a:t> for your award online</a:t>
            </a:r>
          </a:p>
          <a:p>
            <a:pPr marL="360363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Train </a:t>
            </a:r>
            <a:r>
              <a:rPr lang="en-GB" sz="2000" dirty="0"/>
              <a:t>in the core skills required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Budget and plan</a:t>
            </a:r>
            <a:r>
              <a:rPr lang="en-GB" sz="2000" dirty="0"/>
              <a:t> your expedition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Logbook </a:t>
            </a:r>
            <a:r>
              <a:rPr lang="en-GB" sz="2000" dirty="0"/>
              <a:t>needs to be kept during the venture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Project </a:t>
            </a:r>
            <a:r>
              <a:rPr lang="en-GB" sz="2000" dirty="0"/>
              <a:t>to include one major project chosen by the group and ten minor challenges chosen by the group, leadership team or peers.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Review </a:t>
            </a:r>
            <a:r>
              <a:rPr lang="en-GB" sz="2000" dirty="0"/>
              <a:t>the award and present back to the unit and mentor</a:t>
            </a:r>
            <a:endParaRPr lang="en-GB" sz="2000" b="1" dirty="0"/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12FC4662-E939-DC06-0DB5-94A76CF11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59" y="664925"/>
            <a:ext cx="961949" cy="9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D0772-D888-077A-778E-8B28BFA38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2DC1-7368-E63D-5CBA-8425EA53E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8ECB11DA-3897-F5F5-14F9-97418B4DCFA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5675" y="927492"/>
            <a:ext cx="8185677" cy="430887"/>
          </a:xfrm>
        </p:spPr>
        <p:txBody>
          <a:bodyPr/>
          <a:lstStyle/>
          <a:p>
            <a:r>
              <a:rPr lang="en-GB" sz="2800" dirty="0">
                <a:solidFill>
                  <a:srgbClr val="003982"/>
                </a:solidFill>
              </a:rPr>
              <a:t>Young Leader Award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A246C-EEB5-768A-B273-6E307FA95BED}"/>
              </a:ext>
            </a:extLst>
          </p:cNvPr>
          <p:cNvSpPr txBox="1"/>
          <p:nvPr/>
        </p:nvSpPr>
        <p:spPr>
          <a:xfrm>
            <a:off x="345675" y="1827626"/>
            <a:ext cx="55613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For young people aged 13.5 – 17 volunteering with Squirrels, Beavers, Cubs and Scouts</a:t>
            </a:r>
            <a:endParaRPr lang="en-GB" sz="2000" dirty="0"/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Young Leader training scheme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Module A to be completed by all young leaders within 3 months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Modules B to K develop their leadership skills and includes a first aid module.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Four missions to put learning into practice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Young Leader belt buckle awarded on completion of all modules and missions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3C428-C681-7244-8A1A-460F0DBA9004}"/>
              </a:ext>
            </a:extLst>
          </p:cNvPr>
          <p:cNvSpPr txBox="1"/>
          <p:nvPr/>
        </p:nvSpPr>
        <p:spPr>
          <a:xfrm>
            <a:off x="6775704" y="1827626"/>
            <a:ext cx="48828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Missions: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Mission 1 – Games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Mission 2 – Activity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Mission 3 – Programme planning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Mission 4 – Delivery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b="1" dirty="0"/>
              <a:t>Awards: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Acorn badge (module A)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Acorn leaf (each mission)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Young Leader award certificate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Young Leader belt buckle</a:t>
            </a:r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Adult leader recognition badge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3BC99D4-8002-B3D6-B851-B9968BD15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03" y="654369"/>
            <a:ext cx="961949" cy="9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6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2CE3D-5D62-F530-C648-22A92F4FD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587-530B-D489-EED7-D528DDAF9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C07DEAA8-7394-489A-937A-D3C867CB07E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5675" y="927492"/>
            <a:ext cx="8185677" cy="430887"/>
          </a:xfrm>
        </p:spPr>
        <p:txBody>
          <a:bodyPr/>
          <a:lstStyle/>
          <a:p>
            <a:r>
              <a:rPr lang="en-GB" sz="2800" dirty="0">
                <a:solidFill>
                  <a:srgbClr val="003982"/>
                </a:solidFill>
              </a:rPr>
              <a:t>Earth Tribe Award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05481-FADA-CC09-33FC-E52CEF8D0BF0}"/>
              </a:ext>
            </a:extLst>
          </p:cNvPr>
          <p:cNvSpPr txBox="1"/>
          <p:nvPr/>
        </p:nvSpPr>
        <p:spPr>
          <a:xfrm>
            <a:off x="345675" y="1827626"/>
            <a:ext cx="55613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Not quite a Top Award, but something you could do as a unit.</a:t>
            </a:r>
            <a:br>
              <a:rPr lang="en-GB" sz="2000" b="1" dirty="0"/>
            </a:br>
            <a:endParaRPr lang="en-GB" sz="2000" dirty="0"/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Helping young people understand more about protecting our world and becoming planet champions!</a:t>
            </a:r>
            <a:br>
              <a:rPr lang="en-GB" sz="2000" dirty="0"/>
            </a:br>
            <a:endParaRPr lang="en-GB" sz="2000" dirty="0"/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Three different pathways/projects:</a:t>
            </a:r>
          </a:p>
          <a:p>
            <a:pPr marL="7038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Champions for Nature</a:t>
            </a:r>
          </a:p>
          <a:p>
            <a:pPr marL="7038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Go Solar</a:t>
            </a:r>
          </a:p>
          <a:p>
            <a:pPr marL="7038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Tide Turners</a:t>
            </a:r>
          </a:p>
          <a:p>
            <a:pPr marL="703800" lvl="1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2ED49-17B0-0B85-62F6-1B544EFAD4AE}"/>
              </a:ext>
            </a:extLst>
          </p:cNvPr>
          <p:cNvSpPr txBox="1"/>
          <p:nvPr/>
        </p:nvSpPr>
        <p:spPr>
          <a:xfrm>
            <a:off x="6419088" y="1827626"/>
            <a:ext cx="52395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Only need to complete one pathway to earn award, but can complete all the pathways multiple times.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Earth Tribe Award pathways follow a similar structure to the Community Impact Staged badges, so can draw on past experiences.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Award for each section</a:t>
            </a:r>
          </a:p>
        </p:txBody>
      </p:sp>
      <p:pic>
        <p:nvPicPr>
          <p:cNvPr id="7" name="Picture 4" descr="Graphic logo for the Explorers YouShape Award">
            <a:extLst>
              <a:ext uri="{FF2B5EF4-FFF2-40B4-BE49-F238E27FC236}">
                <a16:creationId xmlns:a16="http://schemas.microsoft.com/office/drawing/2014/main" id="{9F7FABDF-ACC5-FB2B-7FFE-82CD128C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95" y="612648"/>
            <a:ext cx="1077483" cy="10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0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0E4AC-CD69-4DF5-282F-C8153E9F3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F3E4-8E01-B7DF-6D59-7859A2A2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</p:spPr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C126BA59-FC37-2F53-D4AE-494556C28B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5675" y="927492"/>
            <a:ext cx="8185677" cy="430887"/>
          </a:xfrm>
        </p:spPr>
        <p:txBody>
          <a:bodyPr/>
          <a:lstStyle/>
          <a:p>
            <a:r>
              <a:rPr lang="en-GB" sz="2800" dirty="0" err="1">
                <a:solidFill>
                  <a:srgbClr val="003982"/>
                </a:solidFill>
              </a:rPr>
              <a:t>YouShape</a:t>
            </a:r>
            <a:r>
              <a:rPr lang="en-GB" sz="2800" dirty="0">
                <a:solidFill>
                  <a:srgbClr val="003982"/>
                </a:solidFill>
              </a:rPr>
              <a:t> Award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F8C2D-B32C-1B44-05DF-93765CF3E39D}"/>
              </a:ext>
            </a:extLst>
          </p:cNvPr>
          <p:cNvSpPr txBox="1"/>
          <p:nvPr/>
        </p:nvSpPr>
        <p:spPr>
          <a:xfrm>
            <a:off x="345675" y="1827626"/>
            <a:ext cx="55613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Not quite a Top Award, but something you could do as a unit.</a:t>
            </a:r>
            <a:br>
              <a:rPr lang="en-GB" sz="2000" b="1" dirty="0"/>
            </a:br>
            <a:endParaRPr lang="en-GB" sz="2000" dirty="0"/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At Scouts, young people learn how to speak up and take the lead. But they told us that the programme didn’t recognise this enough. That’s what the </a:t>
            </a:r>
            <a:r>
              <a:rPr lang="en-GB" sz="2000" dirty="0" err="1"/>
              <a:t>YouShape</a:t>
            </a:r>
            <a:r>
              <a:rPr lang="en-GB" sz="2000" dirty="0"/>
              <a:t> Award is all about.</a:t>
            </a:r>
            <a:br>
              <a:rPr lang="en-GB" sz="2000" dirty="0"/>
            </a:br>
            <a:endParaRPr lang="en-GB" sz="2000" dirty="0"/>
          </a:p>
          <a:p>
            <a:pPr marL="360900" indent="-342900">
              <a:buFont typeface="Arial" panose="020B0604020202020204" pitchFamily="34" charset="0"/>
              <a:buChar char="•"/>
            </a:pPr>
            <a:r>
              <a:rPr lang="en-GB" sz="2000" dirty="0"/>
              <a:t>Award for each section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6938E-9F9E-88DC-EC77-097F0A43A44C}"/>
              </a:ext>
            </a:extLst>
          </p:cNvPr>
          <p:cNvSpPr txBox="1"/>
          <p:nvPr/>
        </p:nvSpPr>
        <p:spPr>
          <a:xfrm>
            <a:off x="6419088" y="1827626"/>
            <a:ext cx="52395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Central Badge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Represent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AF62F-D26B-50CB-2A11-3454560D9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37" y="534301"/>
            <a:ext cx="2048199" cy="11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7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9960-8646-16C0-6225-219ECCC88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98E3954-B9F0-3649-2ED3-4BAB1A0F125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GB" dirty="0">
                <a:latin typeface="Nunito Sans" charset="0"/>
              </a:rPr>
              <a:t>Top Awards and the Jamboree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FD4A1203-532E-99B6-4744-B8026353C845}"/>
              </a:ext>
            </a:extLst>
          </p:cNvPr>
          <p:cNvSpPr txBox="1">
            <a:spLocks/>
          </p:cNvSpPr>
          <p:nvPr/>
        </p:nvSpPr>
        <p:spPr>
          <a:xfrm>
            <a:off x="345675" y="927492"/>
            <a:ext cx="8185677" cy="4308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GB" sz="2800" dirty="0"/>
              <a:t>Top Tips!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17A06-8F04-A68B-590D-949C73C5A750}"/>
              </a:ext>
            </a:extLst>
          </p:cNvPr>
          <p:cNvSpPr txBox="1"/>
          <p:nvPr/>
        </p:nvSpPr>
        <p:spPr>
          <a:xfrm>
            <a:off x="345675" y="1653890"/>
            <a:ext cx="5561349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Fact Finding: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Nunito Sans" pitchFamily="2" charset="0"/>
              </a:rPr>
              <a:t>Who is a Young Leader?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Nunito Sans" pitchFamily="2" charset="0"/>
              </a:rPr>
              <a:t>Who has already completed a top award?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Who </a:t>
            </a:r>
            <a:r>
              <a:rPr lang="en-GB" sz="2000" dirty="0">
                <a:solidFill>
                  <a:schemeClr val="bg1"/>
                </a:solidFill>
                <a:latin typeface="Nunito Sans" pitchFamily="2" charset="0"/>
              </a:rPr>
              <a:t>has already started working towards a top award?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Nunito Sans"/>
              </a:rPr>
              <a:t>Who has never thought about doing a top award but could complete one as </a:t>
            </a:r>
            <a:r>
              <a:rPr lang="en-GB" sz="2000">
                <a:solidFill>
                  <a:schemeClr val="bg1"/>
                </a:solidFill>
                <a:latin typeface="Nunito Sans"/>
              </a:rPr>
              <a:t>part of their jamboree journey?</a:t>
            </a:r>
            <a:br>
              <a:rPr lang="en-GB" sz="2000" dirty="0">
                <a:latin typeface="Nunito Sans" pitchFamily="2" charset="0"/>
              </a:rPr>
            </a:br>
            <a:endParaRPr lang="en-GB" sz="2000" dirty="0">
              <a:solidFill>
                <a:schemeClr val="bg1"/>
              </a:solidFill>
              <a:latin typeface="Nunito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bg1"/>
                </a:solidFill>
                <a:effectLst/>
                <a:latin typeface="Nunito Sans" pitchFamily="2" charset="0"/>
              </a:rPr>
              <a:t>Use this information to see if there’</a:t>
            </a:r>
            <a:r>
              <a:rPr lang="en-GB" sz="2000" dirty="0">
                <a:solidFill>
                  <a:schemeClr val="bg1"/>
                </a:solidFill>
                <a:latin typeface="Nunito Sans" pitchFamily="2" charset="0"/>
              </a:rPr>
              <a:t>s common themes or activities you could build into your camps/events to help multiple members tick items off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E2227-E89C-5C63-EF41-6C2CD289D045}"/>
              </a:ext>
            </a:extLst>
          </p:cNvPr>
          <p:cNvSpPr txBox="1"/>
          <p:nvPr/>
        </p:nvSpPr>
        <p:spPr>
          <a:xfrm>
            <a:off x="6167355" y="1653889"/>
            <a:ext cx="556134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Nunito Sans" pitchFamily="2" charset="0"/>
              </a:rPr>
              <a:t>Create a Unit Night’s Away Log</a:t>
            </a:r>
            <a:br>
              <a:rPr lang="en-GB" sz="2000" dirty="0">
                <a:solidFill>
                  <a:schemeClr val="bg1"/>
                </a:solidFill>
                <a:latin typeface="Nunito Sans" pitchFamily="2" charset="0"/>
              </a:rPr>
            </a:br>
            <a:endParaRPr lang="en-GB" sz="2000" dirty="0">
              <a:solidFill>
                <a:schemeClr val="bg1"/>
              </a:solidFill>
              <a:latin typeface="Nunito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Nunito Sans" pitchFamily="2" charset="0"/>
              </a:rPr>
              <a:t>Celebrate achievements no matter how big or small!</a:t>
            </a:r>
            <a:br>
              <a:rPr lang="en-GB" sz="2000" dirty="0">
                <a:solidFill>
                  <a:schemeClr val="bg1"/>
                </a:solidFill>
                <a:latin typeface="Nunito Sans" pitchFamily="2" charset="0"/>
              </a:rPr>
            </a:br>
            <a:endParaRPr lang="en-GB" sz="2000" dirty="0">
              <a:solidFill>
                <a:schemeClr val="bg1"/>
              </a:solidFill>
              <a:latin typeface="Nunito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Nunito Sans" pitchFamily="2" charset="0"/>
              </a:rPr>
              <a:t>Support any Unit Leadership Team Members on their Top Awards journey</a:t>
            </a:r>
            <a:br>
              <a:rPr lang="en-GB" sz="2000" dirty="0">
                <a:solidFill>
                  <a:schemeClr val="bg1"/>
                </a:solidFill>
                <a:latin typeface="Nunito Sans" pitchFamily="2" charset="0"/>
              </a:rPr>
            </a:br>
            <a:endParaRPr lang="en-GB" sz="2000" dirty="0">
              <a:solidFill>
                <a:schemeClr val="bg1"/>
              </a:solidFill>
              <a:latin typeface="Nunito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scouts.org.uk/top-awards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scouts.org.uk/scouts-and-employability</a:t>
            </a:r>
          </a:p>
        </p:txBody>
      </p:sp>
    </p:spTree>
    <p:extLst>
      <p:ext uri="{BB962C8B-B14F-4D97-AF65-F5344CB8AC3E}">
        <p14:creationId xmlns:p14="http://schemas.microsoft.com/office/powerpoint/2010/main" val="141513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6BBF6-823C-88CF-BA0A-C903752E0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C12EBA-6161-8416-26DD-4780FEBF8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989" y="1949804"/>
            <a:ext cx="4676775" cy="3130550"/>
          </a:xfrm>
        </p:spPr>
        <p:txBody>
          <a:bodyPr/>
          <a:lstStyle/>
          <a:p>
            <a:r>
              <a:rPr lang="en-GB" dirty="0"/>
              <a:t>Changes to the Explorer Programme</a:t>
            </a:r>
          </a:p>
        </p:txBody>
      </p:sp>
    </p:spTree>
    <p:extLst>
      <p:ext uri="{BB962C8B-B14F-4D97-AF65-F5344CB8AC3E}">
        <p14:creationId xmlns:p14="http://schemas.microsoft.com/office/powerpoint/2010/main" val="2204440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EB8A-1AC5-177C-CE80-EA32C1111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6247649-ADB3-FAC3-863D-E7C3471BF53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8A0E1-31D7-D35F-A754-833E5040A1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50" t="9314" r="17424"/>
          <a:stretch>
            <a:fillRect/>
          </a:stretch>
        </p:blipFill>
        <p:spPr>
          <a:xfrm>
            <a:off x="265176" y="334749"/>
            <a:ext cx="8659368" cy="59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704E4-E7D3-431D-2F4D-BDE96821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98" y="3032760"/>
            <a:ext cx="3637026" cy="36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5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4311F-60A9-7B35-00CA-A6C7F470E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DC481F-FE2A-1E79-0CE6-F049EB953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533" y="2333852"/>
            <a:ext cx="5868987" cy="3130550"/>
          </a:xfrm>
        </p:spPr>
        <p:txBody>
          <a:bodyPr>
            <a:normAutofit/>
          </a:bodyPr>
          <a:lstStyle/>
          <a:p>
            <a:r>
              <a:rPr lang="en-GB" sz="6000" dirty="0"/>
              <a:t>Aim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3776735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866B7-3EEA-E17C-E83A-A665E1CD6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B397C-7134-1620-EE67-9997247B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9281" y="1912620"/>
            <a:ext cx="6126162" cy="4177284"/>
          </a:xfrm>
        </p:spPr>
        <p:txBody>
          <a:bodyPr>
            <a:normAutofit fontScale="85000" lnSpcReduction="20000"/>
          </a:bodyPr>
          <a:lstStyle/>
          <a:p>
            <a:r>
              <a:rPr lang="en-GB" sz="7200" dirty="0"/>
              <a:t>Share your Top Award Top Tips and what you could do for your unit</a:t>
            </a:r>
          </a:p>
        </p:txBody>
      </p:sp>
    </p:spTree>
    <p:extLst>
      <p:ext uri="{BB962C8B-B14F-4D97-AF65-F5344CB8AC3E}">
        <p14:creationId xmlns:p14="http://schemas.microsoft.com/office/powerpoint/2010/main" val="1161971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73C0D-AEBD-8129-0D60-84A1F986A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078D663-4DB1-AC85-28BB-B224DFCBB86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48CE5B5-476E-7093-240D-E1EE11E6DC5F}"/>
              </a:ext>
            </a:extLst>
          </p:cNvPr>
          <p:cNvSpPr txBox="1">
            <a:spLocks/>
          </p:cNvSpPr>
          <p:nvPr/>
        </p:nvSpPr>
        <p:spPr>
          <a:xfrm>
            <a:off x="0" y="2724491"/>
            <a:ext cx="12192000" cy="3130550"/>
          </a:xfrm>
          <a:prstGeom prst="rect">
            <a:avLst/>
          </a:prstGeom>
        </p:spPr>
        <p:txBody>
          <a:bodyPr/>
          <a:lstStyle>
            <a:lvl1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" charset="0"/>
                <a:ea typeface="Nunito Sans" charset="0"/>
                <a:cs typeface="Nunito Sans" charset="0"/>
              </a:defRPr>
            </a:lvl1pPr>
            <a:lvl2pPr marL="133200" indent="-12240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2pPr>
            <a:lvl3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>
                <a:solidFill>
                  <a:srgbClr val="003A82"/>
                </a:solidFill>
                <a:latin typeface="+mn-lt"/>
                <a:ea typeface="+mn-ea"/>
                <a:cs typeface="+mn-cs"/>
              </a:defRPr>
            </a:lvl3pPr>
            <a:lvl4pPr marL="133200" indent="-122400" eaLnBrk="1" hangingPunct="1">
              <a:buClr>
                <a:srgbClr val="003A82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3A8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33200" indent="-122400" eaLnBrk="1" hangingPunct="1">
              <a:spcBef>
                <a:spcPts val="195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tabLst/>
              <a:defRPr sz="1800" b="0" i="0">
                <a:latin typeface="Nunito Sans Black" pitchFamily="2" charset="77"/>
                <a:ea typeface="+mn-ea"/>
                <a:cs typeface="+mn-cs"/>
              </a:defRPr>
            </a:lvl5pPr>
            <a:lvl6pPr marL="1714500" eaLnBrk="1" hangingPunct="1">
              <a:defRPr>
                <a:latin typeface="+mn-lt"/>
                <a:ea typeface="+mn-ea"/>
                <a:cs typeface="+mn-cs"/>
              </a:defRPr>
            </a:lvl6pPr>
            <a:lvl7pPr marL="2057400" eaLnBrk="1" hangingPunct="1">
              <a:defRPr>
                <a:latin typeface="+mn-lt"/>
                <a:ea typeface="+mn-ea"/>
                <a:cs typeface="+mn-cs"/>
              </a:defRPr>
            </a:lvl7pPr>
            <a:lvl8pPr marL="2400300" eaLnBrk="1" hangingPunct="1">
              <a:defRPr>
                <a:latin typeface="+mn-lt"/>
                <a:ea typeface="+mn-ea"/>
                <a:cs typeface="+mn-cs"/>
              </a:defRPr>
            </a:lvl8pPr>
            <a:lvl9pPr marL="27432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0800" indent="0" algn="ctr" defTabSz="914400">
              <a:buNone/>
            </a:pPr>
            <a:r>
              <a:rPr lang="en-GB" sz="7200" kern="0" dirty="0">
                <a:solidFill>
                  <a:schemeClr val="bg1"/>
                </a:solidFill>
                <a:latin typeface="Nunito Sans Black" pitchFamily="2" charset="0"/>
              </a:rPr>
              <a:t>Questions and Feedback</a:t>
            </a:r>
          </a:p>
        </p:txBody>
      </p:sp>
    </p:spTree>
    <p:extLst>
      <p:ext uri="{BB962C8B-B14F-4D97-AF65-F5344CB8AC3E}">
        <p14:creationId xmlns:p14="http://schemas.microsoft.com/office/powerpoint/2010/main" val="1639824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2BD0-0954-5699-C715-C5CC8603D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4772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765BB-14B7-5403-6AF4-F0E86ED83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1857AB-2ED4-9389-B04D-D6BA8DF57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276435"/>
            <a:ext cx="12192000" cy="3130550"/>
          </a:xfrm>
        </p:spPr>
        <p:txBody>
          <a:bodyPr/>
          <a:lstStyle/>
          <a:p>
            <a:r>
              <a:rPr lang="en-GB" dirty="0"/>
              <a:t>Test your knowledge!</a:t>
            </a:r>
          </a:p>
        </p:txBody>
      </p:sp>
    </p:spTree>
    <p:extLst>
      <p:ext uri="{BB962C8B-B14F-4D97-AF65-F5344CB8AC3E}">
        <p14:creationId xmlns:p14="http://schemas.microsoft.com/office/powerpoint/2010/main" val="410415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88C1C-BF81-0CD8-4DB7-37E462C2F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A320F5-9D46-3F23-4D57-C3C347093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9824" y="1930908"/>
            <a:ext cx="6627367" cy="3324225"/>
          </a:xfrm>
        </p:spPr>
        <p:txBody>
          <a:bodyPr>
            <a:normAutofit/>
          </a:bodyPr>
          <a:lstStyle/>
          <a:p>
            <a:r>
              <a:rPr lang="en-GB" dirty="0"/>
              <a:t>Link the </a:t>
            </a:r>
            <a:br>
              <a:rPr lang="en-GB" dirty="0"/>
            </a:br>
            <a:r>
              <a:rPr lang="en-GB" dirty="0"/>
              <a:t>Top Award badge to the relevant requirement</a:t>
            </a:r>
          </a:p>
        </p:txBody>
      </p:sp>
    </p:spTree>
    <p:extLst>
      <p:ext uri="{BB962C8B-B14F-4D97-AF65-F5344CB8AC3E}">
        <p14:creationId xmlns:p14="http://schemas.microsoft.com/office/powerpoint/2010/main" val="16904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AF136-B809-3B70-347B-9D4EE6BD4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06D433-A0C0-046E-E30C-EC403C8D2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5544" y="2862072"/>
            <a:ext cx="6627367" cy="2393061"/>
          </a:xfrm>
        </p:spPr>
        <p:txBody>
          <a:bodyPr>
            <a:normAutofit/>
          </a:bodyPr>
          <a:lstStyle/>
          <a:p>
            <a:r>
              <a:rPr lang="en-GB" sz="7200" dirty="0"/>
              <a:t>The Answers!</a:t>
            </a:r>
          </a:p>
        </p:txBody>
      </p:sp>
    </p:spTree>
    <p:extLst>
      <p:ext uri="{BB962C8B-B14F-4D97-AF65-F5344CB8AC3E}">
        <p14:creationId xmlns:p14="http://schemas.microsoft.com/office/powerpoint/2010/main" val="9689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06F8-FFDE-686C-4F25-5921E0BF1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 Awards and the Jamboree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A0C89-135D-2B1D-CF4B-8A52D17D6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DE0361-3604-9242-29C1-5EEA44E73A9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1DBD7-3782-A275-E266-09BDAF0CD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3" r="33366"/>
          <a:stretch>
            <a:fillRect/>
          </a:stretch>
        </p:blipFill>
        <p:spPr>
          <a:xfrm rot="16200000">
            <a:off x="3855537" y="-1267005"/>
            <a:ext cx="4657710" cy="101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0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027E-814C-A7E5-74A9-2E9CC5B65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 Awards and the Jamboree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76D45-94E6-75AA-8131-BE847A896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r="2168"/>
          <a:stretch>
            <a:fillRect/>
          </a:stretch>
        </p:blipFill>
        <p:spPr>
          <a:xfrm rot="16200000">
            <a:off x="2617413" y="660711"/>
            <a:ext cx="6858114" cy="553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7BDE6-7CBD-FEB6-D739-422E4466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86F714B-CC51-24DC-D3E2-D49E89115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 Awards and the Jamboree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228361-3D5D-1C29-D8FD-E0B73AE5F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2357" b="8238"/>
          <a:stretch>
            <a:fillRect/>
          </a:stretch>
        </p:blipFill>
        <p:spPr>
          <a:xfrm rot="16200000">
            <a:off x="2656759" y="871559"/>
            <a:ext cx="6857999" cy="51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J Korea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J25 Korea-powerpoint-template" id="{02AC4CAF-9426-E440-A08B-F23A27D0CE7F}" vid="{EFE6F48D-6D7A-8243-96B1-80110B7243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DC11F2D3EE848B69DB168E3166C1B" ma:contentTypeVersion="7" ma:contentTypeDescription="Create a new document." ma:contentTypeScope="" ma:versionID="02afab9de33c4f2d25c8e624aa75245d">
  <xsd:schema xmlns:xsd="http://www.w3.org/2001/XMLSchema" xmlns:xs="http://www.w3.org/2001/XMLSchema" xmlns:p="http://schemas.microsoft.com/office/2006/metadata/properties" xmlns:ns2="561eebc2-c9e6-49ef-bc01-fa3e83a5eacd" targetNamespace="http://schemas.microsoft.com/office/2006/metadata/properties" ma:root="true" ma:fieldsID="5e05ab8ebc5326e5f0e4791064e56020" ns2:_="">
    <xsd:import namespace="561eebc2-c9e6-49ef-bc01-fa3e83a5e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eebc2-c9e6-49ef-bc01-fa3e83a5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21A4ED-9507-4E1E-BF2E-0DF3CCCFBD28}"/>
</file>

<file path=customXml/itemProps2.xml><?xml version="1.0" encoding="utf-8"?>
<ds:datastoreItem xmlns:ds="http://schemas.openxmlformats.org/officeDocument/2006/customXml" ds:itemID="{B40B8E05-3F5D-48C5-850B-B1212ECEBB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851A09-981E-4452-8485-0311281437A7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561eebc2-c9e6-49ef-bc01-fa3e83a5eac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1706</Words>
  <Application>Microsoft Office PowerPoint</Application>
  <PresentationFormat>Widescreen</PresentationFormat>
  <Paragraphs>271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Nunito Sans</vt:lpstr>
      <vt:lpstr>Nunito Sans Black</vt:lpstr>
      <vt:lpstr>ＭＳ Ｐゴシック</vt:lpstr>
      <vt:lpstr>Arboria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Top Awards and the Jamboree</vt:lpstr>
      <vt:lpstr>PowerPoint Presentation</vt:lpstr>
      <vt:lpstr>PowerPoint Presentation</vt:lpstr>
      <vt:lpstr>PowerPoint Presentation</vt:lpstr>
      <vt:lpstr>Top Awards and the Jamboree</vt:lpstr>
      <vt:lpstr>Top Awards and the Jamboree</vt:lpstr>
      <vt:lpstr>Top Awards and the Jamboree</vt:lpstr>
      <vt:lpstr>Top Awards and the Jamboree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Stu Bennett</cp:lastModifiedBy>
  <cp:revision>43</cp:revision>
  <dcterms:created xsi:type="dcterms:W3CDTF">2024-01-29T14:40:33Z</dcterms:created>
  <dcterms:modified xsi:type="dcterms:W3CDTF">2026-05-12T19:15:22Z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  <property fmtid="{D5CDD505-2E9C-101B-9397-08002B2CF9AE}" pid="5" name="ContentTypeId">
    <vt:lpwstr>0x010100B20DC11F2D3EE848B69DB168E3166C1B</vt:lpwstr>
  </property>
  <property fmtid="{D5CDD505-2E9C-101B-9397-08002B2CF9AE}" pid="6" name="MediaServiceImageTags">
    <vt:lpwstr/>
  </property>
</Properties>
</file>