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17" r:id="rId2"/>
    <p:sldId id="318" r:id="rId3"/>
    <p:sldId id="305" r:id="rId4"/>
    <p:sldId id="319" r:id="rId5"/>
    <p:sldId id="322" r:id="rId6"/>
    <p:sldId id="387" r:id="rId7"/>
    <p:sldId id="320" r:id="rId8"/>
    <p:sldId id="326" r:id="rId9"/>
    <p:sldId id="392" r:id="rId10"/>
    <p:sldId id="321" r:id="rId11"/>
    <p:sldId id="323" r:id="rId12"/>
    <p:sldId id="324" r:id="rId13"/>
    <p:sldId id="325" r:id="rId14"/>
    <p:sldId id="327" r:id="rId15"/>
    <p:sldId id="328" r:id="rId16"/>
    <p:sldId id="329" r:id="rId17"/>
    <p:sldId id="330" r:id="rId18"/>
    <p:sldId id="331" r:id="rId19"/>
    <p:sldId id="332" r:id="rId20"/>
    <p:sldId id="336" r:id="rId21"/>
    <p:sldId id="337" r:id="rId22"/>
    <p:sldId id="382" r:id="rId23"/>
    <p:sldId id="334" r:id="rId24"/>
    <p:sldId id="338" r:id="rId25"/>
    <p:sldId id="339" r:id="rId26"/>
    <p:sldId id="340" r:id="rId27"/>
    <p:sldId id="391" r:id="rId28"/>
    <p:sldId id="341" r:id="rId29"/>
    <p:sldId id="390" r:id="rId30"/>
    <p:sldId id="345" r:id="rId31"/>
    <p:sldId id="342" r:id="rId32"/>
    <p:sldId id="343" r:id="rId33"/>
    <p:sldId id="344" r:id="rId34"/>
    <p:sldId id="346" r:id="rId35"/>
    <p:sldId id="347" r:id="rId36"/>
    <p:sldId id="348" r:id="rId37"/>
    <p:sldId id="349" r:id="rId38"/>
    <p:sldId id="350" r:id="rId39"/>
    <p:sldId id="351" r:id="rId40"/>
    <p:sldId id="352" r:id="rId41"/>
    <p:sldId id="353" r:id="rId42"/>
    <p:sldId id="354" r:id="rId43"/>
    <p:sldId id="355" r:id="rId44"/>
    <p:sldId id="358" r:id="rId45"/>
    <p:sldId id="359" r:id="rId46"/>
    <p:sldId id="360" r:id="rId47"/>
    <p:sldId id="367" r:id="rId48"/>
    <p:sldId id="368" r:id="rId49"/>
    <p:sldId id="389" r:id="rId50"/>
    <p:sldId id="369" r:id="rId51"/>
    <p:sldId id="370" r:id="rId52"/>
    <p:sldId id="366" r:id="rId53"/>
    <p:sldId id="361" r:id="rId54"/>
    <p:sldId id="362" r:id="rId55"/>
    <p:sldId id="363" r:id="rId56"/>
    <p:sldId id="364" r:id="rId57"/>
    <p:sldId id="365" r:id="rId58"/>
    <p:sldId id="372" r:id="rId59"/>
    <p:sldId id="373" r:id="rId60"/>
    <p:sldId id="374" r:id="rId61"/>
    <p:sldId id="375" r:id="rId62"/>
    <p:sldId id="376" r:id="rId63"/>
    <p:sldId id="377" r:id="rId64"/>
    <p:sldId id="394" r:id="rId65"/>
    <p:sldId id="395" r:id="rId66"/>
    <p:sldId id="379" r:id="rId67"/>
    <p:sldId id="388" r:id="rId68"/>
    <p:sldId id="380" r:id="rId69"/>
  </p:sldIdLst>
  <p:sldSz cx="16256000" cy="9144000"/>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coutmed.org" initials="ad" lastIdx="21" clrIdx="0">
    <p:extLst>
      <p:ext uri="{19B8F6BF-5375-455C-9EA6-DF929625EA0E}">
        <p15:presenceInfo xmlns:p15="http://schemas.microsoft.com/office/powerpoint/2012/main" userId="S::urn:spo:guest#adam@scoutmed.org::" providerId="AD"/>
      </p:ext>
    </p:extLst>
  </p:cmAuthor>
  <p:cmAuthor id="2" name="karenclarke.girlguiding@gmail.com" initials="ka" lastIdx="6" clrIdx="1">
    <p:extLst>
      <p:ext uri="{19B8F6BF-5375-455C-9EA6-DF929625EA0E}">
        <p15:presenceInfo xmlns:p15="http://schemas.microsoft.com/office/powerpoint/2012/main" userId="S::urn:spo:guest#karenclarke.girlguid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2449F1-29EF-4837-8E06-7F5DF434609C}" v="3" dt="2021-01-29T09:45:12.7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62184" autoAdjust="0"/>
  </p:normalViewPr>
  <p:slideViewPr>
    <p:cSldViewPr snapToGrid="0">
      <p:cViewPr varScale="1">
        <p:scale>
          <a:sx n="59" d="100"/>
          <a:sy n="59" d="100"/>
        </p:scale>
        <p:origin x="1476" y="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Kelly" userId="S::jess.kelly_scouts.org.uk#ext#@girlguidinguk.onmicrosoft.com::bbcfaf8f-dfe6-448e-aa58-e6913198e8fd" providerId="AD" clId="Web-{C082E632-52BA-B3A7-332F-2B3D09D46832}"/>
    <pc:docChg chg="modSld">
      <pc:chgData name="Jess Kelly" userId="S::jess.kelly_scouts.org.uk#ext#@girlguidinguk.onmicrosoft.com::bbcfaf8f-dfe6-448e-aa58-e6913198e8fd" providerId="AD" clId="Web-{C082E632-52BA-B3A7-332F-2B3D09D46832}" dt="2021-01-29T08:05:50.770" v="34"/>
      <pc:docMkLst>
        <pc:docMk/>
      </pc:docMkLst>
      <pc:sldChg chg="modNotes">
        <pc:chgData name="Jess Kelly" userId="S::jess.kelly_scouts.org.uk#ext#@girlguidinguk.onmicrosoft.com::bbcfaf8f-dfe6-448e-aa58-e6913198e8fd" providerId="AD" clId="Web-{C082E632-52BA-B3A7-332F-2B3D09D46832}" dt="2021-01-29T08:05:50.770" v="34"/>
        <pc:sldMkLst>
          <pc:docMk/>
          <pc:sldMk cId="2191962644" sldId="329"/>
        </pc:sldMkLst>
      </pc:sldChg>
    </pc:docChg>
  </pc:docChgLst>
  <pc:docChgLst>
    <pc:chgData name="Sarah Webber" userId="9fd0b95c-7c28-4dac-9ff3-0076a7bdfc25" providerId="ADAL" clId="{E22449F1-29EF-4837-8E06-7F5DF434609C}"/>
    <pc:docChg chg="custSel addSld delSld modSld">
      <pc:chgData name="Sarah Webber" userId="9fd0b95c-7c28-4dac-9ff3-0076a7bdfc25" providerId="ADAL" clId="{E22449F1-29EF-4837-8E06-7F5DF434609C}" dt="2021-01-29T09:46:36.908" v="48" actId="403"/>
      <pc:docMkLst>
        <pc:docMk/>
      </pc:docMkLst>
      <pc:sldChg chg="modNotesTx">
        <pc:chgData name="Sarah Webber" userId="9fd0b95c-7c28-4dac-9ff3-0076a7bdfc25" providerId="ADAL" clId="{E22449F1-29EF-4837-8E06-7F5DF434609C}" dt="2021-01-29T09:32:00.804" v="2" actId="6549"/>
        <pc:sldMkLst>
          <pc:docMk/>
          <pc:sldMk cId="393815689" sldId="322"/>
        </pc:sldMkLst>
      </pc:sldChg>
      <pc:sldChg chg="modNotesTx">
        <pc:chgData name="Sarah Webber" userId="9fd0b95c-7c28-4dac-9ff3-0076a7bdfc25" providerId="ADAL" clId="{E22449F1-29EF-4837-8E06-7F5DF434609C}" dt="2021-01-29T09:32:14.435" v="4" actId="6549"/>
        <pc:sldMkLst>
          <pc:docMk/>
          <pc:sldMk cId="3229576095" sldId="323"/>
        </pc:sldMkLst>
      </pc:sldChg>
      <pc:sldChg chg="modSp mod">
        <pc:chgData name="Sarah Webber" userId="9fd0b95c-7c28-4dac-9ff3-0076a7bdfc25" providerId="ADAL" clId="{E22449F1-29EF-4837-8E06-7F5DF434609C}" dt="2021-01-29T09:39:46.562" v="28" actId="1076"/>
        <pc:sldMkLst>
          <pc:docMk/>
          <pc:sldMk cId="4175170989" sldId="336"/>
        </pc:sldMkLst>
        <pc:spChg chg="mod">
          <ac:chgData name="Sarah Webber" userId="9fd0b95c-7c28-4dac-9ff3-0076a7bdfc25" providerId="ADAL" clId="{E22449F1-29EF-4837-8E06-7F5DF434609C}" dt="2021-01-29T09:39:46.562" v="28" actId="1076"/>
          <ac:spMkLst>
            <pc:docMk/>
            <pc:sldMk cId="4175170989" sldId="336"/>
            <ac:spMk id="5" creationId="{EEE23181-DEE5-9F4F-BF74-3193CE1C6357}"/>
          </ac:spMkLst>
        </pc:spChg>
      </pc:sldChg>
      <pc:sldChg chg="modNotesTx">
        <pc:chgData name="Sarah Webber" userId="9fd0b95c-7c28-4dac-9ff3-0076a7bdfc25" providerId="ADAL" clId="{E22449F1-29EF-4837-8E06-7F5DF434609C}" dt="2021-01-29T09:32:41.333" v="6" actId="115"/>
        <pc:sldMkLst>
          <pc:docMk/>
          <pc:sldMk cId="1394092557" sldId="344"/>
        </pc:sldMkLst>
      </pc:sldChg>
      <pc:sldChg chg="modNotesTx">
        <pc:chgData name="Sarah Webber" userId="9fd0b95c-7c28-4dac-9ff3-0076a7bdfc25" providerId="ADAL" clId="{E22449F1-29EF-4837-8E06-7F5DF434609C}" dt="2021-01-29T09:32:46.775" v="8" actId="115"/>
        <pc:sldMkLst>
          <pc:docMk/>
          <pc:sldMk cId="2774287077" sldId="348"/>
        </pc:sldMkLst>
      </pc:sldChg>
      <pc:sldChg chg="modSp mod modNotesTx">
        <pc:chgData name="Sarah Webber" userId="9fd0b95c-7c28-4dac-9ff3-0076a7bdfc25" providerId="ADAL" clId="{E22449F1-29EF-4837-8E06-7F5DF434609C}" dt="2021-01-29T09:36:34.896" v="22" actId="1076"/>
        <pc:sldMkLst>
          <pc:docMk/>
          <pc:sldMk cId="2642213807" sldId="365"/>
        </pc:sldMkLst>
        <pc:spChg chg="mod">
          <ac:chgData name="Sarah Webber" userId="9fd0b95c-7c28-4dac-9ff3-0076a7bdfc25" providerId="ADAL" clId="{E22449F1-29EF-4837-8E06-7F5DF434609C}" dt="2021-01-29T09:36:34.896" v="22" actId="1076"/>
          <ac:spMkLst>
            <pc:docMk/>
            <pc:sldMk cId="2642213807" sldId="365"/>
            <ac:spMk id="4" creationId="{EEE23181-DEE5-9F4F-BF74-3193CE1C6357}"/>
          </ac:spMkLst>
        </pc:spChg>
      </pc:sldChg>
      <pc:sldChg chg="addSp delSp modSp mod modNotesTx">
        <pc:chgData name="Sarah Webber" userId="9fd0b95c-7c28-4dac-9ff3-0076a7bdfc25" providerId="ADAL" clId="{E22449F1-29EF-4837-8E06-7F5DF434609C}" dt="2021-01-29T09:42:05.719" v="32" actId="1076"/>
        <pc:sldMkLst>
          <pc:docMk/>
          <pc:sldMk cId="3732884852" sldId="373"/>
        </pc:sldMkLst>
        <pc:picChg chg="mod">
          <ac:chgData name="Sarah Webber" userId="9fd0b95c-7c28-4dac-9ff3-0076a7bdfc25" providerId="ADAL" clId="{E22449F1-29EF-4837-8E06-7F5DF434609C}" dt="2021-01-29T09:42:02.766" v="30" actId="1076"/>
          <ac:picMkLst>
            <pc:docMk/>
            <pc:sldMk cId="3732884852" sldId="373"/>
            <ac:picMk id="2" creationId="{83E7EB51-73CF-426C-9737-A8736E27EAF2}"/>
          </ac:picMkLst>
        </pc:picChg>
        <pc:picChg chg="del">
          <ac:chgData name="Sarah Webber" userId="9fd0b95c-7c28-4dac-9ff3-0076a7bdfc25" providerId="ADAL" clId="{E22449F1-29EF-4837-8E06-7F5DF434609C}" dt="2021-01-29T09:41:59.709" v="29" actId="478"/>
          <ac:picMkLst>
            <pc:docMk/>
            <pc:sldMk cId="3732884852" sldId="373"/>
            <ac:picMk id="7" creationId="{3E3617D8-099A-4435-B164-EF8773D051E0}"/>
          </ac:picMkLst>
        </pc:picChg>
        <pc:picChg chg="add mod">
          <ac:chgData name="Sarah Webber" userId="9fd0b95c-7c28-4dac-9ff3-0076a7bdfc25" providerId="ADAL" clId="{E22449F1-29EF-4837-8E06-7F5DF434609C}" dt="2021-01-29T09:42:05.719" v="32" actId="1076"/>
          <ac:picMkLst>
            <pc:docMk/>
            <pc:sldMk cId="3732884852" sldId="373"/>
            <ac:picMk id="8" creationId="{0E5CC220-EC29-45D5-80A4-1B1F4170E3F4}"/>
          </ac:picMkLst>
        </pc:picChg>
      </pc:sldChg>
      <pc:sldChg chg="modNotesTx">
        <pc:chgData name="Sarah Webber" userId="9fd0b95c-7c28-4dac-9ff3-0076a7bdfc25" providerId="ADAL" clId="{E22449F1-29EF-4837-8E06-7F5DF434609C}" dt="2021-01-29T09:33:59.072" v="13" actId="20577"/>
        <pc:sldMkLst>
          <pc:docMk/>
          <pc:sldMk cId="3612367475" sldId="377"/>
        </pc:sldMkLst>
      </pc:sldChg>
      <pc:sldChg chg="add del">
        <pc:chgData name="Sarah Webber" userId="9fd0b95c-7c28-4dac-9ff3-0076a7bdfc25" providerId="ADAL" clId="{E22449F1-29EF-4837-8E06-7F5DF434609C}" dt="2021-01-29T09:45:35.699" v="42" actId="47"/>
        <pc:sldMkLst>
          <pc:docMk/>
          <pc:sldMk cId="3236997994" sldId="393"/>
        </pc:sldMkLst>
      </pc:sldChg>
      <pc:sldChg chg="addSp delSp modSp add mod modNotesTx">
        <pc:chgData name="Sarah Webber" userId="9fd0b95c-7c28-4dac-9ff3-0076a7bdfc25" providerId="ADAL" clId="{E22449F1-29EF-4837-8E06-7F5DF434609C}" dt="2021-01-29T09:46:36.908" v="48" actId="403"/>
        <pc:sldMkLst>
          <pc:docMk/>
          <pc:sldMk cId="3002586147" sldId="394"/>
        </pc:sldMkLst>
        <pc:spChg chg="add mod">
          <ac:chgData name="Sarah Webber" userId="9fd0b95c-7c28-4dac-9ff3-0076a7bdfc25" providerId="ADAL" clId="{E22449F1-29EF-4837-8E06-7F5DF434609C}" dt="2021-01-29T09:46:36.908" v="48" actId="403"/>
          <ac:spMkLst>
            <pc:docMk/>
            <pc:sldMk cId="3002586147" sldId="394"/>
            <ac:spMk id="5" creationId="{1EC4A98F-FA69-4F9F-ADBC-9095B55087E8}"/>
          </ac:spMkLst>
        </pc:spChg>
        <pc:picChg chg="del">
          <ac:chgData name="Sarah Webber" userId="9fd0b95c-7c28-4dac-9ff3-0076a7bdfc25" providerId="ADAL" clId="{E22449F1-29EF-4837-8E06-7F5DF434609C}" dt="2021-01-29T09:45:12.353" v="37" actId="478"/>
          <ac:picMkLst>
            <pc:docMk/>
            <pc:sldMk cId="3002586147" sldId="394"/>
            <ac:picMk id="3" creationId="{CC0493D7-F9E5-4A73-A4D6-70A4998DF22F}"/>
          </ac:picMkLst>
        </pc:picChg>
      </pc:sldChg>
      <pc:sldChg chg="modSp add mod modNotesTx">
        <pc:chgData name="Sarah Webber" userId="9fd0b95c-7c28-4dac-9ff3-0076a7bdfc25" providerId="ADAL" clId="{E22449F1-29EF-4837-8E06-7F5DF434609C}" dt="2021-01-29T09:46:28.178" v="47"/>
        <pc:sldMkLst>
          <pc:docMk/>
          <pc:sldMk cId="4231941258" sldId="395"/>
        </pc:sldMkLst>
        <pc:spChg chg="mod">
          <ac:chgData name="Sarah Webber" userId="9fd0b95c-7c28-4dac-9ff3-0076a7bdfc25" providerId="ADAL" clId="{E22449F1-29EF-4837-8E06-7F5DF434609C}" dt="2021-01-29T09:46:10.867" v="45" actId="2711"/>
          <ac:spMkLst>
            <pc:docMk/>
            <pc:sldMk cId="4231941258" sldId="395"/>
            <ac:spMk id="5" creationId="{1EC4A98F-FA69-4F9F-ADBC-9095B55087E8}"/>
          </ac:spMkLst>
        </pc:spChg>
      </pc:sldChg>
      <pc:sldMasterChg chg="delSldLayout">
        <pc:chgData name="Sarah Webber" userId="9fd0b95c-7c28-4dac-9ff3-0076a7bdfc25" providerId="ADAL" clId="{E22449F1-29EF-4837-8E06-7F5DF434609C}" dt="2021-01-29T09:45:35.699" v="42" actId="47"/>
        <pc:sldMasterMkLst>
          <pc:docMk/>
          <pc:sldMasterMk cId="0" sldId="2147483648"/>
        </pc:sldMasterMkLst>
        <pc:sldLayoutChg chg="del">
          <pc:chgData name="Sarah Webber" userId="9fd0b95c-7c28-4dac-9ff3-0076a7bdfc25" providerId="ADAL" clId="{E22449F1-29EF-4837-8E06-7F5DF434609C}" dt="2021-01-29T09:45:35.699" v="42" actId="47"/>
          <pc:sldLayoutMkLst>
            <pc:docMk/>
            <pc:sldMasterMk cId="0" sldId="2147483648"/>
            <pc:sldLayoutMk cId="3824925974" sldId="2147483707"/>
          </pc:sldLayoutMkLst>
        </pc:sldLayoutChg>
      </pc:sldMasterChg>
    </pc:docChg>
  </pc:docChgLst>
  <pc:docChgLst>
    <pc:chgData name="Jess Kelly" userId="S::jess.kelly_scouts.org.uk#ext#@girlguidinguk.onmicrosoft.com::bbcfaf8f-dfe6-448e-aa58-e6913198e8fd" providerId="AD" clId="Web-{CCECDE05-BF48-A828-501F-FC199AD832D3}"/>
    <pc:docChg chg="modSld">
      <pc:chgData name="Jess Kelly" userId="S::jess.kelly_scouts.org.uk#ext#@girlguidinguk.onmicrosoft.com::bbcfaf8f-dfe6-448e-aa58-e6913198e8fd" providerId="AD" clId="Web-{CCECDE05-BF48-A828-501F-FC199AD832D3}" dt="2021-01-12T11:17:56.082" v="16" actId="20577"/>
      <pc:docMkLst>
        <pc:docMk/>
      </pc:docMkLst>
      <pc:sldChg chg="modSp">
        <pc:chgData name="Jess Kelly" userId="S::jess.kelly_scouts.org.uk#ext#@girlguidinguk.onmicrosoft.com::bbcfaf8f-dfe6-448e-aa58-e6913198e8fd" providerId="AD" clId="Web-{CCECDE05-BF48-A828-501F-FC199AD832D3}" dt="2021-01-12T11:17:02.675" v="8" actId="20577"/>
        <pc:sldMkLst>
          <pc:docMk/>
          <pc:sldMk cId="646732107" sldId="305"/>
        </pc:sldMkLst>
        <pc:spChg chg="mod">
          <ac:chgData name="Jess Kelly" userId="S::jess.kelly_scouts.org.uk#ext#@girlguidinguk.onmicrosoft.com::bbcfaf8f-dfe6-448e-aa58-e6913198e8fd" providerId="AD" clId="Web-{CCECDE05-BF48-A828-501F-FC199AD832D3}" dt="2021-01-12T11:17:02.675" v="8" actId="20577"/>
          <ac:spMkLst>
            <pc:docMk/>
            <pc:sldMk cId="646732107" sldId="305"/>
            <ac:spMk id="4" creationId="{EEE23181-DEE5-9F4F-BF74-3193CE1C6357}"/>
          </ac:spMkLst>
        </pc:spChg>
      </pc:sldChg>
      <pc:sldChg chg="modSp">
        <pc:chgData name="Jess Kelly" userId="S::jess.kelly_scouts.org.uk#ext#@girlguidinguk.onmicrosoft.com::bbcfaf8f-dfe6-448e-aa58-e6913198e8fd" providerId="AD" clId="Web-{CCECDE05-BF48-A828-501F-FC199AD832D3}" dt="2021-01-12T11:17:56.082" v="16" actId="20577"/>
        <pc:sldMkLst>
          <pc:docMk/>
          <pc:sldMk cId="393815689" sldId="322"/>
        </pc:sldMkLst>
        <pc:spChg chg="mod">
          <ac:chgData name="Jess Kelly" userId="S::jess.kelly_scouts.org.uk#ext#@girlguidinguk.onmicrosoft.com::bbcfaf8f-dfe6-448e-aa58-e6913198e8fd" providerId="AD" clId="Web-{CCECDE05-BF48-A828-501F-FC199AD832D3}" dt="2021-01-12T11:17:56.082" v="16" actId="20577"/>
          <ac:spMkLst>
            <pc:docMk/>
            <pc:sldMk cId="393815689" sldId="322"/>
            <ac:spMk id="4" creationId="{EEE23181-DEE5-9F4F-BF74-3193CE1C6357}"/>
          </ac:spMkLst>
        </pc:spChg>
      </pc:sldChg>
    </pc:docChg>
  </pc:docChgLst>
  <pc:docChgLst>
    <pc:chgData name="Jess Kelly" userId="S::jess.kelly_scouts.org.uk#ext#@girlguidinguk.onmicrosoft.com::bbcfaf8f-dfe6-448e-aa58-e6913198e8fd" providerId="AD" clId="Web-{C0ACEFCE-1713-18EE-AB7B-4A7DB84A6D6E}"/>
    <pc:docChg chg="modSld">
      <pc:chgData name="Jess Kelly" userId="S::jess.kelly_scouts.org.uk#ext#@girlguidinguk.onmicrosoft.com::bbcfaf8f-dfe6-448e-aa58-e6913198e8fd" providerId="AD" clId="Web-{C0ACEFCE-1713-18EE-AB7B-4A7DB84A6D6E}" dt="2021-01-13T12:14:07.205" v="238"/>
      <pc:docMkLst>
        <pc:docMk/>
      </pc:docMkLst>
      <pc:sldChg chg="addSp modSp">
        <pc:chgData name="Jess Kelly" userId="S::jess.kelly_scouts.org.uk#ext#@girlguidinguk.onmicrosoft.com::bbcfaf8f-dfe6-448e-aa58-e6913198e8fd" providerId="AD" clId="Web-{C0ACEFCE-1713-18EE-AB7B-4A7DB84A6D6E}" dt="2021-01-13T12:06:52.621" v="198" actId="1076"/>
        <pc:sldMkLst>
          <pc:docMk/>
          <pc:sldMk cId="3950746839" sldId="320"/>
        </pc:sldMkLst>
        <pc:spChg chg="mod">
          <ac:chgData name="Jess Kelly" userId="S::jess.kelly_scouts.org.uk#ext#@girlguidinguk.onmicrosoft.com::bbcfaf8f-dfe6-448e-aa58-e6913198e8fd" providerId="AD" clId="Web-{C0ACEFCE-1713-18EE-AB7B-4A7DB84A6D6E}" dt="2021-01-13T12:06:47.261" v="197" actId="20577"/>
          <ac:spMkLst>
            <pc:docMk/>
            <pc:sldMk cId="3950746839" sldId="320"/>
            <ac:spMk id="4" creationId="{EEE23181-DEE5-9F4F-BF74-3193CE1C6357}"/>
          </ac:spMkLst>
        </pc:spChg>
        <pc:spChg chg="add mod">
          <ac:chgData name="Jess Kelly" userId="S::jess.kelly_scouts.org.uk#ext#@girlguidinguk.onmicrosoft.com::bbcfaf8f-dfe6-448e-aa58-e6913198e8fd" providerId="AD" clId="Web-{C0ACEFCE-1713-18EE-AB7B-4A7DB84A6D6E}" dt="2021-01-13T12:06:52.621" v="198" actId="1076"/>
          <ac:spMkLst>
            <pc:docMk/>
            <pc:sldMk cId="3950746839" sldId="320"/>
            <ac:spMk id="8" creationId="{747AAF41-B954-4EE8-BB93-3540497D49F0}"/>
          </ac:spMkLst>
        </pc:spChg>
      </pc:sldChg>
      <pc:sldChg chg="modNotes">
        <pc:chgData name="Jess Kelly" userId="S::jess.kelly_scouts.org.uk#ext#@girlguidinguk.onmicrosoft.com::bbcfaf8f-dfe6-448e-aa58-e6913198e8fd" providerId="AD" clId="Web-{C0ACEFCE-1713-18EE-AB7B-4A7DB84A6D6E}" dt="2021-01-13T11:53:37.874" v="9"/>
        <pc:sldMkLst>
          <pc:docMk/>
          <pc:sldMk cId="3999780094" sldId="321"/>
        </pc:sldMkLst>
      </pc:sldChg>
      <pc:sldChg chg="modNotes">
        <pc:chgData name="Jess Kelly" userId="S::jess.kelly_scouts.org.uk#ext#@girlguidinguk.onmicrosoft.com::bbcfaf8f-dfe6-448e-aa58-e6913198e8fd" providerId="AD" clId="Web-{C0ACEFCE-1713-18EE-AB7B-4A7DB84A6D6E}" dt="2021-01-13T11:56:50.487" v="98"/>
        <pc:sldMkLst>
          <pc:docMk/>
          <pc:sldMk cId="1005762313" sldId="324"/>
        </pc:sldMkLst>
      </pc:sldChg>
      <pc:sldChg chg="modNotes">
        <pc:chgData name="Jess Kelly" userId="S::jess.kelly_scouts.org.uk#ext#@girlguidinguk.onmicrosoft.com::bbcfaf8f-dfe6-448e-aa58-e6913198e8fd" providerId="AD" clId="Web-{C0ACEFCE-1713-18EE-AB7B-4A7DB84A6D6E}" dt="2021-01-13T11:51:59.576" v="2"/>
        <pc:sldMkLst>
          <pc:docMk/>
          <pc:sldMk cId="1414158169" sldId="326"/>
        </pc:sldMkLst>
      </pc:sldChg>
      <pc:sldChg chg="modSp modNotes">
        <pc:chgData name="Jess Kelly" userId="S::jess.kelly_scouts.org.uk#ext#@girlguidinguk.onmicrosoft.com::bbcfaf8f-dfe6-448e-aa58-e6913198e8fd" providerId="AD" clId="Web-{C0ACEFCE-1713-18EE-AB7B-4A7DB84A6D6E}" dt="2021-01-13T11:59:52.255" v="116"/>
        <pc:sldMkLst>
          <pc:docMk/>
          <pc:sldMk cId="2191962644" sldId="329"/>
        </pc:sldMkLst>
        <pc:picChg chg="mod">
          <ac:chgData name="Jess Kelly" userId="S::jess.kelly_scouts.org.uk#ext#@girlguidinguk.onmicrosoft.com::bbcfaf8f-dfe6-448e-aa58-e6913198e8fd" providerId="AD" clId="Web-{C0ACEFCE-1713-18EE-AB7B-4A7DB84A6D6E}" dt="2021-01-13T11:57:42.034" v="100" actId="1076"/>
          <ac:picMkLst>
            <pc:docMk/>
            <pc:sldMk cId="2191962644" sldId="329"/>
            <ac:picMk id="2" creationId="{2E5C7452-3379-4B15-979D-43F1AAEE4BD9}"/>
          </ac:picMkLst>
        </pc:picChg>
      </pc:sldChg>
      <pc:sldChg chg="modNotes">
        <pc:chgData name="Jess Kelly" userId="S::jess.kelly_scouts.org.uk#ext#@girlguidinguk.onmicrosoft.com::bbcfaf8f-dfe6-448e-aa58-e6913198e8fd" providerId="AD" clId="Web-{C0ACEFCE-1713-18EE-AB7B-4A7DB84A6D6E}" dt="2021-01-13T12:00:20.505" v="120"/>
        <pc:sldMkLst>
          <pc:docMk/>
          <pc:sldMk cId="4199409280" sldId="330"/>
        </pc:sldMkLst>
      </pc:sldChg>
      <pc:sldChg chg="modNotes">
        <pc:chgData name="Jess Kelly" userId="S::jess.kelly_scouts.org.uk#ext#@girlguidinguk.onmicrosoft.com::bbcfaf8f-dfe6-448e-aa58-e6913198e8fd" providerId="AD" clId="Web-{C0ACEFCE-1713-18EE-AB7B-4A7DB84A6D6E}" dt="2021-01-13T12:01:33.256" v="126"/>
        <pc:sldMkLst>
          <pc:docMk/>
          <pc:sldMk cId="1701151379" sldId="332"/>
        </pc:sldMkLst>
      </pc:sldChg>
      <pc:sldChg chg="modNotes">
        <pc:chgData name="Jess Kelly" userId="S::jess.kelly_scouts.org.uk#ext#@girlguidinguk.onmicrosoft.com::bbcfaf8f-dfe6-448e-aa58-e6913198e8fd" providerId="AD" clId="Web-{C0ACEFCE-1713-18EE-AB7B-4A7DB84A6D6E}" dt="2021-01-13T12:05:14.197" v="175"/>
        <pc:sldMkLst>
          <pc:docMk/>
          <pc:sldMk cId="2442047347" sldId="334"/>
        </pc:sldMkLst>
      </pc:sldChg>
      <pc:sldChg chg="addSp delSp modSp">
        <pc:chgData name="Jess Kelly" userId="S::jess.kelly_scouts.org.uk#ext#@girlguidinguk.onmicrosoft.com::bbcfaf8f-dfe6-448e-aa58-e6913198e8fd" providerId="AD" clId="Web-{C0ACEFCE-1713-18EE-AB7B-4A7DB84A6D6E}" dt="2021-01-13T12:04:13.978" v="168" actId="20577"/>
        <pc:sldMkLst>
          <pc:docMk/>
          <pc:sldMk cId="3178064643" sldId="337"/>
        </pc:sldMkLst>
        <pc:spChg chg="add del">
          <ac:chgData name="Jess Kelly" userId="S::jess.kelly_scouts.org.uk#ext#@girlguidinguk.onmicrosoft.com::bbcfaf8f-dfe6-448e-aa58-e6913198e8fd" providerId="AD" clId="Web-{C0ACEFCE-1713-18EE-AB7B-4A7DB84A6D6E}" dt="2021-01-13T12:03:02.320" v="155"/>
          <ac:spMkLst>
            <pc:docMk/>
            <pc:sldMk cId="3178064643" sldId="337"/>
            <ac:spMk id="4" creationId="{EEE23181-DEE5-9F4F-BF74-3193CE1C6357}"/>
          </ac:spMkLst>
        </pc:spChg>
        <pc:spChg chg="add del mod">
          <ac:chgData name="Jess Kelly" userId="S::jess.kelly_scouts.org.uk#ext#@girlguidinguk.onmicrosoft.com::bbcfaf8f-dfe6-448e-aa58-e6913198e8fd" providerId="AD" clId="Web-{C0ACEFCE-1713-18EE-AB7B-4A7DB84A6D6E}" dt="2021-01-13T12:01:45.616" v="128"/>
          <ac:spMkLst>
            <pc:docMk/>
            <pc:sldMk cId="3178064643" sldId="337"/>
            <ac:spMk id="5" creationId="{8868ECF2-D645-4997-AFD5-EBA29A0480AB}"/>
          </ac:spMkLst>
        </pc:spChg>
        <pc:spChg chg="add mod">
          <ac:chgData name="Jess Kelly" userId="S::jess.kelly_scouts.org.uk#ext#@girlguidinguk.onmicrosoft.com::bbcfaf8f-dfe6-448e-aa58-e6913198e8fd" providerId="AD" clId="Web-{C0ACEFCE-1713-18EE-AB7B-4A7DB84A6D6E}" dt="2021-01-13T12:04:13.978" v="168" actId="20577"/>
          <ac:spMkLst>
            <pc:docMk/>
            <pc:sldMk cId="3178064643" sldId="337"/>
            <ac:spMk id="8" creationId="{A797806A-5950-4427-8B50-A091B1E8CE17}"/>
          </ac:spMkLst>
        </pc:spChg>
        <pc:spChg chg="add del mod">
          <ac:chgData name="Jess Kelly" userId="S::jess.kelly_scouts.org.uk#ext#@girlguidinguk.onmicrosoft.com::bbcfaf8f-dfe6-448e-aa58-e6913198e8fd" providerId="AD" clId="Web-{C0ACEFCE-1713-18EE-AB7B-4A7DB84A6D6E}" dt="2021-01-13T12:02:22.101" v="131"/>
          <ac:spMkLst>
            <pc:docMk/>
            <pc:sldMk cId="3178064643" sldId="337"/>
            <ac:spMk id="10" creationId="{2AE31D67-E1B1-4DAC-801E-4A100B5B1A6E}"/>
          </ac:spMkLst>
        </pc:spChg>
        <pc:spChg chg="add del mod">
          <ac:chgData name="Jess Kelly" userId="S::jess.kelly_scouts.org.uk#ext#@girlguidinguk.onmicrosoft.com::bbcfaf8f-dfe6-448e-aa58-e6913198e8fd" providerId="AD" clId="Web-{C0ACEFCE-1713-18EE-AB7B-4A7DB84A6D6E}" dt="2021-01-13T12:03:09.461" v="157"/>
          <ac:spMkLst>
            <pc:docMk/>
            <pc:sldMk cId="3178064643" sldId="337"/>
            <ac:spMk id="12" creationId="{4A02E653-D199-4B21-B39C-CB6244F2ACD3}"/>
          </ac:spMkLst>
        </pc:spChg>
      </pc:sldChg>
      <pc:sldChg chg="modSp">
        <pc:chgData name="Jess Kelly" userId="S::jess.kelly_scouts.org.uk#ext#@girlguidinguk.onmicrosoft.com::bbcfaf8f-dfe6-448e-aa58-e6913198e8fd" providerId="AD" clId="Web-{C0ACEFCE-1713-18EE-AB7B-4A7DB84A6D6E}" dt="2021-01-13T12:07:14.715" v="207" actId="14100"/>
        <pc:sldMkLst>
          <pc:docMk/>
          <pc:sldMk cId="2988655799" sldId="341"/>
        </pc:sldMkLst>
        <pc:spChg chg="mod">
          <ac:chgData name="Jess Kelly" userId="S::jess.kelly_scouts.org.uk#ext#@girlguidinguk.onmicrosoft.com::bbcfaf8f-dfe6-448e-aa58-e6913198e8fd" providerId="AD" clId="Web-{C0ACEFCE-1713-18EE-AB7B-4A7DB84A6D6E}" dt="2021-01-13T12:07:14.715" v="207" actId="14100"/>
          <ac:spMkLst>
            <pc:docMk/>
            <pc:sldMk cId="2988655799" sldId="341"/>
            <ac:spMk id="4" creationId="{EEE23181-DEE5-9F4F-BF74-3193CE1C6357}"/>
          </ac:spMkLst>
        </pc:spChg>
      </pc:sldChg>
      <pc:sldChg chg="modNotes">
        <pc:chgData name="Jess Kelly" userId="S::jess.kelly_scouts.org.uk#ext#@girlguidinguk.onmicrosoft.com::bbcfaf8f-dfe6-448e-aa58-e6913198e8fd" providerId="AD" clId="Web-{C0ACEFCE-1713-18EE-AB7B-4A7DB84A6D6E}" dt="2021-01-13T12:08:37.810" v="217"/>
        <pc:sldMkLst>
          <pc:docMk/>
          <pc:sldMk cId="1148572915" sldId="343"/>
        </pc:sldMkLst>
      </pc:sldChg>
      <pc:sldChg chg="modNotes">
        <pc:chgData name="Jess Kelly" userId="S::jess.kelly_scouts.org.uk#ext#@girlguidinguk.onmicrosoft.com::bbcfaf8f-dfe6-448e-aa58-e6913198e8fd" providerId="AD" clId="Web-{C0ACEFCE-1713-18EE-AB7B-4A7DB84A6D6E}" dt="2021-01-13T12:08:21.809" v="213"/>
        <pc:sldMkLst>
          <pc:docMk/>
          <pc:sldMk cId="914070226" sldId="345"/>
        </pc:sldMkLst>
      </pc:sldChg>
      <pc:sldChg chg="modSp modNotes">
        <pc:chgData name="Jess Kelly" userId="S::jess.kelly_scouts.org.uk#ext#@girlguidinguk.onmicrosoft.com::bbcfaf8f-dfe6-448e-aa58-e6913198e8fd" providerId="AD" clId="Web-{C0ACEFCE-1713-18EE-AB7B-4A7DB84A6D6E}" dt="2021-01-13T12:11:58.859" v="230"/>
        <pc:sldMkLst>
          <pc:docMk/>
          <pc:sldMk cId="1066485366" sldId="369"/>
        </pc:sldMkLst>
        <pc:spChg chg="mod">
          <ac:chgData name="Jess Kelly" userId="S::jess.kelly_scouts.org.uk#ext#@girlguidinguk.onmicrosoft.com::bbcfaf8f-dfe6-448e-aa58-e6913198e8fd" providerId="AD" clId="Web-{C0ACEFCE-1713-18EE-AB7B-4A7DB84A6D6E}" dt="2021-01-13T12:11:53.234" v="229" actId="20577"/>
          <ac:spMkLst>
            <pc:docMk/>
            <pc:sldMk cId="1066485366" sldId="369"/>
            <ac:spMk id="4" creationId="{EEE23181-DEE5-9F4F-BF74-3193CE1C6357}"/>
          </ac:spMkLst>
        </pc:spChg>
      </pc:sldChg>
      <pc:sldChg chg="modNotes">
        <pc:chgData name="Jess Kelly" userId="S::jess.kelly_scouts.org.uk#ext#@girlguidinguk.onmicrosoft.com::bbcfaf8f-dfe6-448e-aa58-e6913198e8fd" providerId="AD" clId="Web-{C0ACEFCE-1713-18EE-AB7B-4A7DB84A6D6E}" dt="2021-01-13T12:12:12.328" v="234"/>
        <pc:sldMkLst>
          <pc:docMk/>
          <pc:sldMk cId="3910935316" sldId="370"/>
        </pc:sldMkLst>
      </pc:sldChg>
      <pc:sldChg chg="modNotes">
        <pc:chgData name="Jess Kelly" userId="S::jess.kelly_scouts.org.uk#ext#@girlguidinguk.onmicrosoft.com::bbcfaf8f-dfe6-448e-aa58-e6913198e8fd" providerId="AD" clId="Web-{C0ACEFCE-1713-18EE-AB7B-4A7DB84A6D6E}" dt="2021-01-13T12:14:07.205" v="238"/>
        <pc:sldMkLst>
          <pc:docMk/>
          <pc:sldMk cId="1566915384" sldId="376"/>
        </pc:sldMkLst>
      </pc:sldChg>
      <pc:sldChg chg="modSp">
        <pc:chgData name="Jess Kelly" userId="S::jess.kelly_scouts.org.uk#ext#@girlguidinguk.onmicrosoft.com::bbcfaf8f-dfe6-448e-aa58-e6913198e8fd" providerId="AD" clId="Web-{C0ACEFCE-1713-18EE-AB7B-4A7DB84A6D6E}" dt="2021-01-13T12:04:42.728" v="171" actId="14100"/>
        <pc:sldMkLst>
          <pc:docMk/>
          <pc:sldMk cId="3658344274" sldId="382"/>
        </pc:sldMkLst>
        <pc:spChg chg="mod">
          <ac:chgData name="Jess Kelly" userId="S::jess.kelly_scouts.org.uk#ext#@girlguidinguk.onmicrosoft.com::bbcfaf8f-dfe6-448e-aa58-e6913198e8fd" providerId="AD" clId="Web-{C0ACEFCE-1713-18EE-AB7B-4A7DB84A6D6E}" dt="2021-01-13T12:04:42.728" v="171" actId="14100"/>
          <ac:spMkLst>
            <pc:docMk/>
            <pc:sldMk cId="3658344274" sldId="382"/>
            <ac:spMk id="5" creationId="{EEE23181-DEE5-9F4F-BF74-3193CE1C6357}"/>
          </ac:spMkLst>
        </pc:spChg>
      </pc:sldChg>
      <pc:sldChg chg="modNotes">
        <pc:chgData name="Jess Kelly" userId="S::jess.kelly_scouts.org.uk#ext#@girlguidinguk.onmicrosoft.com::bbcfaf8f-dfe6-448e-aa58-e6913198e8fd" providerId="AD" clId="Web-{C0ACEFCE-1713-18EE-AB7B-4A7DB84A6D6E}" dt="2021-01-13T12:08:12.044" v="210"/>
        <pc:sldMkLst>
          <pc:docMk/>
          <pc:sldMk cId="2355082480" sldId="390"/>
        </pc:sldMkLst>
      </pc:sldChg>
      <pc:sldChg chg="modNotes">
        <pc:chgData name="Jess Kelly" userId="S::jess.kelly_scouts.org.uk#ext#@girlguidinguk.onmicrosoft.com::bbcfaf8f-dfe6-448e-aa58-e6913198e8fd" providerId="AD" clId="Web-{C0ACEFCE-1713-18EE-AB7B-4A7DB84A6D6E}" dt="2021-01-13T11:52:11.779" v="3"/>
        <pc:sldMkLst>
          <pc:docMk/>
          <pc:sldMk cId="77471533" sldId="3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255396BA-BA0B-E646-B112-BDB6D130FD61}" type="datetimeFigureOut">
              <a:rPr lang="en-GB" smtClean="0"/>
              <a:t>01/02/2021</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ja.org.uk/sja/first-aid-advice/bleeding/severe-bleeding.aspx"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sja.org.uk/sja/first-aid-advice/what-to-do-as-a-first-aider/how-to-assess-a-casualty/the-secondary-survey.aspx" TargetMode="External"/><Relationship Id="rId4" Type="http://schemas.openxmlformats.org/officeDocument/2006/relationships/hyperlink" Target="http://www.sja.org.uk/sja/first-aid-advice/heart/shock.aspx"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BQNNOh8c8ks&amp;feature=emb_titl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UFvL7wTFzl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PA9hpOnvtCk&amp;t=4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GmqXqwSV3bo#action=sha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ks.nice.org.uk/topics/sprains-strains/management/manageme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pilepsysociety.org.uk/seizuresavvy"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epsistrust.org/about/about-sepsi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sepsistrust.org/about/about-sepsi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sz="1000" dirty="0">
                <a:solidFill>
                  <a:schemeClr val="tx1"/>
                </a:solidFill>
                <a:latin typeface="Trebuchet MS" panose="020B0603020202020204" pitchFamily="34" charset="0"/>
                <a:ea typeface="Tahoma" panose="020B0604030504040204" pitchFamily="34" charset="0"/>
                <a:cs typeface="Tahoma" panose="020B0604030504040204" pitchFamily="34" charset="0"/>
              </a:rPr>
              <a:t>The accompanying training plan contains the key learning points and activities for each slide. In these PowerPoint trainer notes you will find background context and/or suggested delivery ideas to help you as a trainer as appropriate</a:t>
            </a:r>
            <a:r>
              <a:rPr lang="en-US" sz="1000" dirty="0">
                <a:solidFill>
                  <a:schemeClr val="tx1"/>
                </a:solidFill>
                <a:latin typeface="Trebuchet MS" panose="020B0603020202020204" pitchFamily="34" charset="0"/>
              </a:rPr>
              <a:t>.</a:t>
            </a:r>
          </a:p>
          <a:p>
            <a:pPr>
              <a:buSzPct val="25000"/>
              <a:buNone/>
            </a:pPr>
            <a:endParaRPr lang="en-US" sz="1000" dirty="0">
              <a:solidFill>
                <a:schemeClr val="tx1"/>
              </a:solidFill>
              <a:latin typeface="Trebuchet MS" panose="020B0603020202020204" pitchFamily="34" charset="0"/>
            </a:endParaRPr>
          </a:p>
          <a:p>
            <a:pPr>
              <a:buSzPct val="25000"/>
              <a:buNone/>
            </a:pPr>
            <a:r>
              <a:rPr lang="en-US" sz="1000" b="1" dirty="0">
                <a:solidFill>
                  <a:schemeClr val="tx1"/>
                </a:solidFill>
                <a:latin typeface="Trebuchet MS" panose="020B0603020202020204" pitchFamily="34" charset="0"/>
              </a:rPr>
              <a:t>Trainers Notes:</a:t>
            </a:r>
          </a:p>
          <a:p>
            <a:pPr>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Outline the structure of the session - You may be delivering this as a standalone module (2hours) or as part of a full day of training (6 hours).</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sz="1050" dirty="0">
              <a:latin typeface="Trebuchet MS" panose="020B0603020202020204" pitchFamily="34"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a:t>
            </a:fld>
            <a:endParaRPr lang="en-GB"/>
          </a:p>
        </p:txBody>
      </p:sp>
    </p:spTree>
    <p:extLst>
      <p:ext uri="{BB962C8B-B14F-4D97-AF65-F5344CB8AC3E}">
        <p14:creationId xmlns:p14="http://schemas.microsoft.com/office/powerpoint/2010/main" val="3537426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Danger</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someone needs help, before you go up to them check – is it safe?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Look and listen for danger to you or to them.  If there is danger, make it safe first.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Do not move the casualty unless they are in danger.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Response</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Ask a direct question and wait for a response: </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‘Are you alright?’ or: ‘Open your eyes for me please!’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they don’t respond, gently shake their shoulders, or with a child (aged 1-puberty) - tap their shoulder.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they still don’t respond, then presume they’re unresponsive and move on to assessing airways.  Someone who is unresponsive should always take priority so you should treat them first and as quickly as possible.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Airways</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CHECK is their airway open and clear?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their airway is open and clear, move on to assess breathing. </a:t>
            </a: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If airway appears blocked assess for the following  - are they responsive or unresponsive?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Unresponsive casualty:</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If they’re unresponsive, tilt their head and lift their chin to open their airway.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*Current advice within Covid-19 pandemic is to place a towel or item of clothing over patient’s nose and mouth to prevent droplet spread whilst assessing*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Only move to </a:t>
            </a: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Breathing</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 once their airway is open and clear.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Breathing</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Are they breathing normally? Look, listen and feel to check their breathing- do this for no more than 10 seconds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*Current advice during Covid-19 pandemic is to assess breathing at arm’s length rather than putting rescuer’s face close to patient’s face.*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If they are breathing normally, place them in the recovery position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If they’re unresponsive and not breathing – this is a cardiac arrest. call 999/112 for an ambulance, or get someone else to call if possible, and start CPR.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NB ‘Agonal breathing’ can sound like gasping, snorting, gurgling, moaning or </a:t>
            </a:r>
            <a:r>
              <a:rPr lang="en-US" sz="1200" i="1" dirty="0" err="1">
                <a:effectLst/>
                <a:latin typeface="Trebuchet MS" panose="020B0603020202020204" pitchFamily="34" charset="0"/>
                <a:ea typeface="Trebuchet MS" panose="020B0603020202020204" pitchFamily="34" charset="0"/>
                <a:cs typeface="Trebuchet MS" panose="020B0603020202020204" pitchFamily="34" charset="0"/>
              </a:rPr>
              <a:t>laboured</a:t>
            </a: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 breathing, and happens after a cardiac arrest. It is NOT ‘normal’ breathing; </a:t>
            </a:r>
            <a:r>
              <a:rPr lang="en-US" sz="1200" i="1" dirty="0" err="1">
                <a:effectLst/>
                <a:latin typeface="Trebuchet MS" panose="020B0603020202020204" pitchFamily="34" charset="0"/>
                <a:ea typeface="Trebuchet MS" panose="020B0603020202020204" pitchFamily="34" charset="0"/>
                <a:cs typeface="Trebuchet MS" panose="020B0603020202020204" pitchFamily="34" charset="0"/>
              </a:rPr>
              <a:t>andimmediately</a:t>
            </a: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 following cardiac arrest, blood flow to the brain is reduced to virtually zero. This may cause a seizure-like episode that can be confused with epilepsy. In the event agonal gasps occur start CPR.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Circulation: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CHECK Are there any signs of severe bleeding?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If they’re </a:t>
            </a:r>
            <a:r>
              <a:rPr lang="en-US"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3"/>
              </a:rPr>
              <a:t>bleeding severely</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control the bleeding with your gloved fingers, dressing or clothing, call 999/112 for an ambulance and treat them to reduce the risk of them going into </a:t>
            </a:r>
            <a:r>
              <a:rPr lang="en-US"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4"/>
              </a:rPr>
              <a:t>shock</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If they aren’t bleeding and are conscious, and you have dealt with any life-threatening conditions, then you can move on to the </a:t>
            </a:r>
            <a:r>
              <a:rPr lang="en-US" sz="1200" u="sng" dirty="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hlinkClick r:id="rId5"/>
              </a:rPr>
              <a:t>Secondary Survey</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to check for any other injuries or illnesses.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224379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0" i="1" u="sng" dirty="0">
                <a:effectLst/>
                <a:latin typeface="Nunito Sans"/>
                <a:ea typeface="Calibri" panose="020F0502020204030204" pitchFamily="34" charset="0"/>
                <a:cs typeface="Times New Roman" panose="02020603050405020304" pitchFamily="18" charset="0"/>
              </a:rPr>
              <a:t>This 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p>
          <a:p>
            <a:pPr>
              <a:lnSpc>
                <a:spcPct val="107000"/>
              </a:lnSpc>
              <a:spcAft>
                <a:spcPts val="800"/>
              </a:spcAft>
              <a:buNone/>
            </a:pPr>
            <a:endParaRPr lang="en-GB" sz="1200" b="0" i="1" u="sng"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pPr>
            <a:r>
              <a:rPr lang="en-GB" sz="1200" b="0" i="0" dirty="0">
                <a:solidFill>
                  <a:schemeClr val="tx1"/>
                </a:solidFill>
                <a:hlinkClick r:id="rId3">
                  <a:extLst>
                    <a:ext uri="{A12FA001-AC4F-418D-AE19-62706E023703}">
                      <ahyp:hlinkClr xmlns="" xmlns:ahyp="http://schemas.microsoft.com/office/drawing/2018/hyperlinkcolor" val="tx"/>
                    </a:ext>
                  </a:extLst>
                </a:hlinkClick>
              </a:rPr>
              <a:t>https://www.youtube.com/watch?v=BQNNOh8c8ks&amp;feature=emb_title</a:t>
            </a:r>
            <a:r>
              <a:rPr lang="en-GB" sz="1200" b="0" i="0" dirty="0">
                <a:solidFill>
                  <a:schemeClr val="tx1"/>
                </a:solidFill>
              </a:rPr>
              <a:t> </a:t>
            </a:r>
            <a:r>
              <a:rPr lang="en-GB" sz="1200" b="0" i="1" u="sng" dirty="0">
                <a:solidFill>
                  <a:schemeClr val="tx1"/>
                </a:solidFill>
                <a:effectLst/>
                <a:latin typeface="Nunito Sans"/>
                <a:cs typeface="Times New Roman" panose="02020603050405020304" pitchFamily="18" charset="0"/>
              </a:rPr>
              <a:t>- </a:t>
            </a:r>
            <a:r>
              <a:rPr lang="en-GB" sz="1200" b="1" i="0" u="none" dirty="0">
                <a:solidFill>
                  <a:schemeClr val="tx1"/>
                </a:solidFill>
                <a:effectLst/>
                <a:latin typeface="Trebuchet MS"/>
                <a:ea typeface="Calibri" panose="020F0502020204030204" pitchFamily="34" charset="0"/>
                <a:cs typeface="Times New Roman" panose="02020603050405020304" pitchFamily="18" charset="0"/>
              </a:rPr>
              <a:t>Link to St </a:t>
            </a:r>
            <a:r>
              <a:rPr lang="en-GB" b="1" dirty="0">
                <a:latin typeface="Trebuchet MS"/>
                <a:ea typeface="Calibri" panose="020F0502020204030204" pitchFamily="34" charset="0"/>
                <a:cs typeface="Times New Roman" panose="02020603050405020304" pitchFamily="18" charset="0"/>
              </a:rPr>
              <a:t>John Ambulance</a:t>
            </a:r>
            <a:r>
              <a:rPr lang="en-GB" sz="1200" b="1" i="0" u="none" dirty="0">
                <a:solidFill>
                  <a:schemeClr val="tx1"/>
                </a:solidFill>
                <a:effectLst/>
                <a:latin typeface="Trebuchet MS"/>
                <a:ea typeface="Calibri" panose="020F0502020204030204" pitchFamily="34" charset="0"/>
                <a:cs typeface="Times New Roman" panose="02020603050405020304" pitchFamily="18" charset="0"/>
              </a:rPr>
              <a:t> </a:t>
            </a:r>
            <a:r>
              <a:rPr lang="en-GB" sz="1200" b="1" i="0" dirty="0"/>
              <a:t>Adult CPR video - </a:t>
            </a:r>
            <a:r>
              <a:rPr lang="en-GB" sz="1200" b="0" i="0" dirty="0">
                <a:solidFill>
                  <a:schemeClr val="tx1"/>
                </a:solidFill>
              </a:rPr>
              <a:t>use this video if you have internet connection to support practical.</a:t>
            </a:r>
            <a:r>
              <a:rPr lang="en-GB" dirty="0"/>
              <a:t> We thank St John Ambulance for approving the use of these videos within the First Response Training. </a:t>
            </a: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Basic life support for child post puberty or adult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Call 999 or 112 for an ambulance or get someone else to do it.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Perform CPR - cardiopulmonary resuscitation. This involves giving someone chest compressions and rescue breaths to keep their heart and circulation going.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If they start breathing normally again, stop CPR and put them in the recovery position.</a:t>
            </a:r>
          </a:p>
          <a:p>
            <a:pPr marL="228600">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How to give chest compressions: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Kneel down beside the casualty on the floor level with their chest.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Place the heel of one hand towards the end of their breastbone, in the </a:t>
            </a:r>
            <a:r>
              <a:rPr lang="en-US" sz="1200" dirty="0" err="1">
                <a:effectLst/>
                <a:latin typeface="Arial" panose="020B0604020202020204" pitchFamily="34" charset="0"/>
                <a:ea typeface="Trebuchet MS" panose="020B0603020202020204" pitchFamily="34" charset="0"/>
                <a:cs typeface="Trebuchet MS" panose="020B0603020202020204" pitchFamily="34" charset="0"/>
              </a:rPr>
              <a:t>centre</a:t>
            </a:r>
            <a:r>
              <a:rPr lang="en-US" sz="1200" dirty="0">
                <a:effectLst/>
                <a:latin typeface="Arial" panose="020B0604020202020204" pitchFamily="34" charset="0"/>
                <a:ea typeface="Trebuchet MS" panose="020B0603020202020204" pitchFamily="34" charset="0"/>
                <a:cs typeface="Trebuchet MS" panose="020B0603020202020204" pitchFamily="34" charset="0"/>
              </a:rPr>
              <a:t> of their chest.</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Place the heel of your other hand on top of the first hand and interlock your fingers, making sure you keep the fingers off the ribs.</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Lean over the casualty, with your arms straight, pressing down vertically on the breastbone, and press the chest down by 5-6cm.</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Release the pressure without removing your hands from their chest. Allow the chest to come back up fully – this is one compression.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Repeat 30 times, at a rate of about twice a second </a:t>
            </a:r>
            <a:endParaRPr lang="en-US" sz="1200" dirty="0">
              <a:solidFill>
                <a:schemeClr val="dk1"/>
              </a:solidFill>
              <a:effectLst/>
              <a:latin typeface="Arial" panose="020B0604020202020204" pitchFamily="34" charset="0"/>
              <a:ea typeface="Trebuchet MS" panose="020B0603020202020204" pitchFamily="34" charset="0"/>
              <a:cs typeface="Arial" panose="020B0604020202020204" pitchFamily="34" charset="0"/>
            </a:endParaRPr>
          </a:p>
          <a:p>
            <a:pPr marL="0" lvl="0" indent="0" fontAlgn="base">
              <a:lnSpc>
                <a:spcPct val="107000"/>
              </a:lnSpc>
              <a:spcAft>
                <a:spcPts val="800"/>
              </a:spcAft>
              <a:buFont typeface="Arial" panose="020B0604020202020204" pitchFamily="34" charset="0"/>
              <a:buNone/>
            </a:pPr>
            <a:endParaRPr lang="en-US" sz="1200" dirty="0">
              <a:solidFill>
                <a:schemeClr val="dk1"/>
              </a:solidFill>
              <a:effectLst/>
              <a:latin typeface="Arial" panose="020B0604020202020204" pitchFamily="34" charset="0"/>
              <a:ea typeface="Trebuchet MS" panose="020B0603020202020204" pitchFamily="34" charset="0"/>
              <a:cs typeface="Arial" panose="020B0604020202020204" pitchFamily="34" charset="0"/>
            </a:endParaRPr>
          </a:p>
          <a:p>
            <a:pPr marL="0" lvl="0" indent="0" fontAlgn="base">
              <a:lnSpc>
                <a:spcPct val="107000"/>
              </a:lnSpc>
              <a:spcAft>
                <a:spcPts val="800"/>
              </a:spcAft>
              <a:buFont typeface="Arial" panose="020B0604020202020204" pitchFamily="34" charset="0"/>
              <a:buNone/>
            </a:pPr>
            <a:r>
              <a:rPr lang="en-US" sz="1200" dirty="0">
                <a:solidFill>
                  <a:schemeClr val="dk1"/>
                </a:solidFill>
                <a:effectLst/>
                <a:latin typeface="Arial" panose="020B0604020202020204" pitchFamily="34" charset="0"/>
                <a:ea typeface="Trebuchet MS" panose="020B0603020202020204" pitchFamily="34" charset="0"/>
                <a:cs typeface="Arial" panose="020B0604020202020204" pitchFamily="34" charset="0"/>
              </a:rPr>
              <a:t>3. </a:t>
            </a:r>
            <a:r>
              <a:rPr lang="en-US" sz="1200" dirty="0">
                <a:solidFill>
                  <a:srgbClr val="FF0000"/>
                </a:solidFill>
                <a:effectLst/>
                <a:latin typeface="Trebuchet MS" panose="020B0603020202020204" pitchFamily="34" charset="0"/>
                <a:ea typeface="Trebuchet MS" panose="020B0603020202020204" pitchFamily="34" charset="0"/>
                <a:cs typeface="Trebuchet MS" panose="020B0603020202020204" pitchFamily="34" charset="0"/>
              </a:rPr>
              <a:t>Current advice during Covid-19 pandemic is to perform chest compression only CPR. This has been shown to be almost as effective as full CPR in the early stages of cardiac arrest.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338443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13</a:t>
            </a:fld>
            <a:endParaRPr lang="en-GB"/>
          </a:p>
        </p:txBody>
      </p:sp>
    </p:spTree>
    <p:extLst>
      <p:ext uri="{BB962C8B-B14F-4D97-AF65-F5344CB8AC3E}">
        <p14:creationId xmlns:p14="http://schemas.microsoft.com/office/powerpoint/2010/main" val="1909668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302853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15</a:t>
            </a:fld>
            <a:endParaRPr lang="en-GB"/>
          </a:p>
        </p:txBody>
      </p:sp>
    </p:spTree>
    <p:extLst>
      <p:ext uri="{BB962C8B-B14F-4D97-AF65-F5344CB8AC3E}">
        <p14:creationId xmlns:p14="http://schemas.microsoft.com/office/powerpoint/2010/main" val="171876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0" i="1" u="none" dirty="0">
                <a:effectLst/>
                <a:latin typeface="Nunito Sans"/>
                <a:ea typeface="Calibri" panose="020F0502020204030204" pitchFamily="34" charset="0"/>
                <a:cs typeface="Times New Roman" panose="02020603050405020304" pitchFamily="18" charset="0"/>
              </a:rPr>
              <a:t>This must </a:t>
            </a:r>
            <a:r>
              <a:rPr lang="en-GB" sz="1200" b="0" i="1" dirty="0">
                <a:effectLst/>
                <a:latin typeface="Nunito Sans"/>
                <a:ea typeface="Calibri" panose="020F0502020204030204" pitchFamily="34" charset="0"/>
                <a:cs typeface="Times New Roman" panose="02020603050405020304" pitchFamily="18" charset="0"/>
              </a:rPr>
              <a:t>be demonstrated practically by the participants (although those who are not able to do this may instruct others in doing the skill), and with a combination of trainer delivered, video and practical teaching methods to aid with learning. </a:t>
            </a:r>
            <a:endParaRPr lang="en-GB"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i="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GB" sz="1200" b="1" i="0" u="none" dirty="0">
                <a:solidFill>
                  <a:schemeClr val="tx1"/>
                </a:solidFill>
                <a:effectLst/>
                <a:latin typeface="Trebuchet MS"/>
                <a:ea typeface="Calibri" panose="020F0502020204030204" pitchFamily="34" charset="0"/>
                <a:cs typeface="Times New Roman" panose="02020603050405020304" pitchFamily="18" charset="0"/>
              </a:rPr>
              <a:t>Link to St </a:t>
            </a:r>
            <a:r>
              <a:rPr lang="en-GB" b="1" dirty="0">
                <a:latin typeface="Trebuchet MS"/>
                <a:ea typeface="Calibri" panose="020F0502020204030204" pitchFamily="34" charset="0"/>
                <a:cs typeface="Times New Roman" panose="02020603050405020304" pitchFamily="18" charset="0"/>
              </a:rPr>
              <a:t>John Ambulance </a:t>
            </a:r>
            <a:r>
              <a:rPr lang="en-GB" sz="1200" b="1" i="0" dirty="0"/>
              <a:t>Child CPR video</a:t>
            </a:r>
            <a:r>
              <a:rPr lang="en-GB" b="1" dirty="0"/>
              <a:t>  </a:t>
            </a:r>
            <a:r>
              <a:rPr lang="en-GB" sz="1200" b="1" i="0" dirty="0"/>
              <a:t> </a:t>
            </a:r>
            <a:r>
              <a:rPr lang="en-GB" sz="1200" b="0" u="sng" dirty="0">
                <a:effectLst/>
                <a:latin typeface="Trebuchet MS"/>
                <a:ea typeface="Calibri" panose="020F0502020204030204" pitchFamily="34" charset="0"/>
                <a:cs typeface="Times New Roman" panose="02020603050405020304" pitchFamily="18" charset="0"/>
              </a:rPr>
              <a:t>https://www.youtube.com/watch?v=0aV9NS0ogiM</a:t>
            </a:r>
            <a:r>
              <a:rPr lang="en-GB" sz="1200" b="0" i="0" u="none" strike="noStrike" kern="1200" cap="none" dirty="0">
                <a:solidFill>
                  <a:schemeClr val="dk1"/>
                </a:solidFill>
                <a:effectLst/>
                <a:latin typeface="Calibri"/>
                <a:ea typeface="Calibri" panose="020F0502020204030204" pitchFamily="34" charset="0"/>
                <a:cs typeface="Calibri"/>
                <a:sym typeface="Calibri"/>
              </a:rPr>
              <a:t> - </a:t>
            </a:r>
            <a:r>
              <a:rPr lang="en-GB" sz="1200" b="0" i="0" dirty="0">
                <a:solidFill>
                  <a:schemeClr val="tx1"/>
                </a:solidFill>
              </a:rPr>
              <a:t>use this video if you have internet connection to support practical.</a:t>
            </a:r>
            <a:r>
              <a:rPr lang="en-GB" dirty="0"/>
              <a:t> We thank St John Ambulance for approving the use of these videos within the First Response Training. </a:t>
            </a:r>
            <a:endParaRPr lang="en-GB" sz="1200" b="0" i="0" u="none" strike="noStrike" kern="1200" cap="none" dirty="0">
              <a:solidFill>
                <a:schemeClr val="dk1"/>
              </a:solidFill>
              <a:effectLst/>
              <a:latin typeface="Calibri"/>
              <a:ea typeface="Calibri" panose="020F0502020204030204" pitchFamily="34" charset="0"/>
              <a:cs typeface="Calibri"/>
              <a:sym typeface="Calibri"/>
            </a:endParaRP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Basic life support for child (aged 1 - puberty)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someone is with you, get them to call 999 or 112 for emergency help.</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If you’re on your own, you need to give one minute’s worth of CPR – cardiopulmonary resuscitation - before you call for help. This involves giving chest compressions and rescue breaths to keep the child’s circulation going.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Kneel down beside the child on the floor, level with their chest.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Give five initial rescue breaths before starting the sequence of 30 chest compressions and two rescue breaths.</a:t>
            </a:r>
          </a:p>
          <a:p>
            <a:pPr marL="0" lvl="0" indent="0" fontAlgn="base">
              <a:lnSpc>
                <a:spcPct val="107000"/>
              </a:lnSpc>
              <a:spcAft>
                <a:spcPts val="800"/>
              </a:spcAft>
              <a:buFont typeface="+mj-l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How to give initial rescue breaths: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Ensure the casualty’s airway is open.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Pinch their nose firmly closed.</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Take a deep breath and seal your lips around their mouth.</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Blow into the mouth until the chest rises.</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Remove your mouth and allow the chest to fall.</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Repeat four times</a:t>
            </a:r>
          </a:p>
          <a:p>
            <a:pPr marL="0" lvl="0" indent="0" fontAlgn="base">
              <a:lnSpc>
                <a:spcPct val="107000"/>
              </a:lnSpc>
              <a:spcAft>
                <a:spcPts val="800"/>
              </a:spcAft>
              <a:buFont typeface="Arial" panose="020B0604020202020204" pitchFamily="34" charset="0"/>
              <a:buNone/>
            </a:pPr>
            <a:endParaRPr lang="en-US"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How to give chest compressions: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For chest compressions for a child place the heel of one hand towards the end of their breastbone, in the </a:t>
            </a:r>
            <a:r>
              <a:rPr lang="en-US" sz="1200" dirty="0" err="1">
                <a:effectLst/>
                <a:latin typeface="Arial" panose="020B0604020202020204" pitchFamily="34" charset="0"/>
                <a:ea typeface="Trebuchet MS" panose="020B0603020202020204" pitchFamily="34" charset="0"/>
                <a:cs typeface="Trebuchet MS" panose="020B0603020202020204" pitchFamily="34" charset="0"/>
              </a:rPr>
              <a:t>centre</a:t>
            </a:r>
            <a:r>
              <a:rPr lang="en-US" sz="1200" dirty="0">
                <a:effectLst/>
                <a:latin typeface="Arial" panose="020B0604020202020204" pitchFamily="34" charset="0"/>
                <a:ea typeface="Trebuchet MS" panose="020B0603020202020204" pitchFamily="34" charset="0"/>
                <a:cs typeface="Trebuchet MS" panose="020B0603020202020204" pitchFamily="34" charset="0"/>
              </a:rPr>
              <a:t> of their chest, making sure you keep the fingers off the ribs.</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Lean over the child, with your arm straight, pressing down vertically on the breastbone, and press the chest down by at least one-third of its depth.</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Release the pressure without removing your hand from their chest. Allow the chest to come back up fully – this is one compression.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dirty="0">
                <a:latin typeface="Arial"/>
                <a:cs typeface="Arial"/>
              </a:rPr>
              <a:t>Carry on giving 30 chest compressions followed by two rescue breaths for as long as you can, or until help arrives.</a:t>
            </a:r>
          </a:p>
          <a:p>
            <a:pPr marL="342900" lvl="0" indent="-342900">
              <a:lnSpc>
                <a:spcPct val="107000"/>
              </a:lnSpc>
              <a:spcAft>
                <a:spcPts val="800"/>
              </a:spcAft>
              <a:buFont typeface="Arial" panose="020B0604020202020204" pitchFamily="34" charset="0"/>
              <a:buChar char="●"/>
            </a:pPr>
            <a:endParaRPr lang="en-US" dirty="0">
              <a:latin typeface="Arial"/>
              <a:cs typeface="Arial"/>
            </a:endParaRPr>
          </a:p>
          <a:p>
            <a:endParaRPr lang="en-GB" dirty="0"/>
          </a:p>
          <a:p>
            <a:r>
              <a:rPr lang="en-GB" b="1"/>
              <a:t>COVID GUIDANCE: </a:t>
            </a:r>
            <a:r>
              <a:rPr lang="en-GB" dirty="0"/>
              <a:t>Regarding Covid the Resuscitation Council offers the following advice:” We are aware that paediatric cardiac arrest is unlikely to be caused by a cardiac problem and is more likely to be a respiratory one, making ventilations crucial to the child’s chances of survival. However, for those not trained in paediatric resuscitation, the most important thing is to act quickly to ensure the child gets the treatment they need in the critical situation. </a:t>
            </a:r>
            <a:endParaRPr lang="en-US" dirty="0"/>
          </a:p>
          <a:p>
            <a:r>
              <a:rPr lang="en-GB" dirty="0"/>
              <a:t>For out-of-hospital cardiac arrest, the importance of calling an ambulance and taking immediate action cannot be stressed highly enough. If a child is not breathing normally and no actions are taken, their heart will stop and full cardiac arrest will occur.</a:t>
            </a:r>
            <a:endParaRPr lang="en-US" dirty="0"/>
          </a:p>
          <a:p>
            <a:r>
              <a:rPr lang="en-GB" dirty="0"/>
              <a:t>Therefore, if there is any doubt about what to do, this statement should be used. </a:t>
            </a:r>
            <a:endParaRPr lang="en-US" dirty="0"/>
          </a:p>
          <a:p>
            <a:r>
              <a:rPr lang="en-GB"/>
              <a:t>It is likely that the child/infant having an out-of-hospital cardiac arrest will be known to you. We accept that doing rescue breaths will increase the risk of transmitting the COVID-19 virus, either to the rescuer or the child/infant. However, this risk is small compared to the risk of taking no action as this will result in certain cardiac arrest and the death of the child.”</a:t>
            </a:r>
            <a:endParaRPr lang="en-US"/>
          </a:p>
          <a:p>
            <a:endParaRPr lang="en-GB" dirty="0"/>
          </a:p>
          <a:p>
            <a:r>
              <a:rPr lang="en-GB"/>
              <a:t>We will teach both chest compressions and rescue breaths – at the practical validation during the Covid pandemic – we will only expect to see a demonstration of the chest compressions on the mannikin.</a:t>
            </a:r>
            <a:endParaRPr lang="en-US"/>
          </a:p>
          <a:p>
            <a:pPr>
              <a:buSzPct val="25000"/>
            </a:pPr>
            <a:endParaRPr lang="en-US" dirty="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16</a:t>
            </a:fld>
            <a:endParaRPr lang="en-GB"/>
          </a:p>
        </p:txBody>
      </p:sp>
    </p:spTree>
    <p:extLst>
      <p:ext uri="{BB962C8B-B14F-4D97-AF65-F5344CB8AC3E}">
        <p14:creationId xmlns:p14="http://schemas.microsoft.com/office/powerpoint/2010/main" val="99396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effectLst/>
                <a:latin typeface="Nunito Sans"/>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pPr>
              <a:buSzPct val="25000"/>
              <a:buNone/>
            </a:pPr>
            <a:endParaRPr lang="en-GB" dirty="0"/>
          </a:p>
          <a:p>
            <a:pPr>
              <a:buSzPct val="25000"/>
              <a:defRPr/>
            </a:pPr>
            <a:r>
              <a:rPr lang="en-GB" sz="1200" b="1" i="0" u="none" dirty="0">
                <a:solidFill>
                  <a:schemeClr val="tx1"/>
                </a:solidFill>
                <a:effectLst/>
                <a:latin typeface="Trebuchet MS"/>
                <a:ea typeface="Calibri" panose="020F0502020204030204" pitchFamily="34" charset="0"/>
                <a:cs typeface="Times New Roman" panose="02020603050405020304" pitchFamily="18" charset="0"/>
              </a:rPr>
              <a:t>Link to St </a:t>
            </a:r>
            <a:r>
              <a:rPr lang="en-GB" b="1" dirty="0">
                <a:latin typeface="Trebuchet MS"/>
                <a:ea typeface="Calibri" panose="020F0502020204030204" pitchFamily="34" charset="0"/>
                <a:cs typeface="Times New Roman" panose="02020603050405020304" pitchFamily="18" charset="0"/>
              </a:rPr>
              <a:t>John Ambulance</a:t>
            </a:r>
            <a:r>
              <a:rPr lang="en-GB" sz="1200" b="1" i="0" u="none" dirty="0">
                <a:solidFill>
                  <a:schemeClr val="tx1"/>
                </a:solidFill>
                <a:effectLst/>
                <a:latin typeface="Trebuchet MS"/>
                <a:ea typeface="Calibri" panose="020F0502020204030204" pitchFamily="34" charset="0"/>
                <a:cs typeface="Times New Roman" panose="02020603050405020304" pitchFamily="18" charset="0"/>
              </a:rPr>
              <a:t> </a:t>
            </a:r>
            <a:r>
              <a:rPr lang="en-GB" sz="1200" b="1" i="0" dirty="0"/>
              <a:t>AED video</a:t>
            </a:r>
            <a:r>
              <a:rPr lang="en-GB" b="1" dirty="0"/>
              <a:t> </a:t>
            </a:r>
            <a:r>
              <a:rPr lang="en-GB" sz="1200" b="1" i="0" dirty="0"/>
              <a:t> </a:t>
            </a:r>
            <a:r>
              <a:rPr lang="en-GB" sz="1200" b="0" i="0" dirty="0">
                <a:solidFill>
                  <a:schemeClr val="tx1"/>
                </a:solidFill>
                <a:hlinkClick r:id="rId3">
                  <a:extLst>
                    <a:ext uri="{A12FA001-AC4F-418D-AE19-62706E023703}">
                      <ahyp:hlinkClr xmlns="" xmlns:ahyp="http://schemas.microsoft.com/office/drawing/2018/hyperlinkcolor" val="tx"/>
                    </a:ext>
                  </a:extLst>
                </a:hlinkClick>
              </a:rPr>
              <a:t>https://www.youtube.com/watch?v=UFvL7wTFzl0</a:t>
            </a:r>
            <a:r>
              <a:rPr lang="en-GB" dirty="0"/>
              <a:t> </a:t>
            </a:r>
            <a:r>
              <a:rPr lang="en-GB" sz="1200" b="0" i="0" dirty="0">
                <a:solidFill>
                  <a:schemeClr val="tx1"/>
                </a:solidFill>
              </a:rPr>
              <a:t> - use this video if you have internet connection to support practical.</a:t>
            </a:r>
            <a:r>
              <a:rPr lang="en-GB" dirty="0"/>
              <a:t> We thank St John Ambulance for approving the use of these videos within the First Response Training.  </a:t>
            </a:r>
            <a:endParaRPr lang="en-GB" b="0" i="0"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17</a:t>
            </a:fld>
            <a:endParaRPr lang="en-GB"/>
          </a:p>
        </p:txBody>
      </p:sp>
    </p:spTree>
    <p:extLst>
      <p:ext uri="{BB962C8B-B14F-4D97-AF65-F5344CB8AC3E}">
        <p14:creationId xmlns:p14="http://schemas.microsoft.com/office/powerpoint/2010/main" val="388978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The most common cause of cardiac arrest is an abnormal rhythm of the heart, known as ventricular fibrillation.</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 machine called an AED can be used on adults and children over 1 year to correct the heart rhythm by giving it an electric shock.</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AEDs can be used safely and effectively with no prior training.</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When the AED is brought continue CPR whilst pads are applied, if possible.</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Clothing, including bras will need to be removed or cut away. If the chest is hairy it may be necessary to shave it. If the patient is sweaty, dry the chest.</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The AED will give you a series of visual and verbal prompts as soon as it is switched on.</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Make sure that no-one is touching the patient because this will interfere with the AED readings and there is a risk of electric shock.</a:t>
            </a:r>
          </a:p>
          <a:p>
            <a:pPr>
              <a:buSzPct val="25000"/>
              <a:buNone/>
            </a:pPr>
            <a:endParaRPr lang="en-US" dirty="0"/>
          </a:p>
        </p:txBody>
      </p:sp>
      <p:sp>
        <p:nvSpPr>
          <p:cNvPr id="4" name="Slide Number Placeholder 3"/>
          <p:cNvSpPr>
            <a:spLocks noGrp="1"/>
          </p:cNvSpPr>
          <p:nvPr>
            <p:ph type="sldNum" sz="quarter" idx="10"/>
          </p:nvPr>
        </p:nvSpPr>
        <p:spPr/>
        <p:txBody>
          <a:bodyPr/>
          <a:lstStyle/>
          <a:p>
            <a:fld id="{DC81CCE8-8669-844C-8A1E-83EDDE9464AC}" type="slidenum">
              <a:rPr lang="en-GB" smtClean="0"/>
              <a:t>18</a:t>
            </a:fld>
            <a:endParaRPr lang="en-GB"/>
          </a:p>
        </p:txBody>
      </p:sp>
    </p:spTree>
    <p:extLst>
      <p:ext uri="{BB962C8B-B14F-4D97-AF65-F5344CB8AC3E}">
        <p14:creationId xmlns:p14="http://schemas.microsoft.com/office/powerpoint/2010/main" val="65946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i="1" dirty="0">
                <a:effectLst/>
                <a:latin typeface="Nunito Sans"/>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r>
              <a:rPr lang="en-GB" sz="1200" b="0" i="1" dirty="0">
                <a:effectLst/>
                <a:latin typeface="Nunito Sans"/>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GB" sz="1200" b="0" i="1" dirty="0">
              <a:effectLst/>
              <a:latin typeface="Nunito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effectLst/>
                <a:latin typeface="Nunito Sans"/>
                <a:ea typeface="Calibri" panose="020F0502020204030204" pitchFamily="34" charset="0"/>
                <a:cs typeface="Times New Roman" panose="02020603050405020304" pitchFamily="18" charset="0"/>
              </a:rPr>
              <a:t>Introduce choking scenario </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pPr>
              <a:buSzPct val="25000"/>
              <a:defRPr/>
            </a:pPr>
            <a:r>
              <a:rPr lang="en-GB" dirty="0"/>
              <a:t>Link to choking video from St John Ambulance </a:t>
            </a:r>
            <a:r>
              <a:rPr lang="en-GB" b="1" dirty="0">
                <a:hlinkClick r:id="rId3"/>
              </a:rPr>
              <a:t>https://www.youtube.com/watch?v=PA9hpOnvtCk&amp;t=4s</a:t>
            </a:r>
            <a:r>
              <a:rPr lang="en-GB" b="1" dirty="0"/>
              <a:t> </a:t>
            </a:r>
            <a:r>
              <a:rPr lang="en-GB" dirty="0"/>
              <a:t>use this video if you have internet connection to support practical. We thank St John Ambulance for approving the use of these videos within the First Response Training.  </a:t>
            </a:r>
            <a:endParaRPr lang="en-GB" dirty="0">
              <a:cs typeface="Calibri"/>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19</a:t>
            </a:fld>
            <a:endParaRPr lang="en-GB"/>
          </a:p>
        </p:txBody>
      </p:sp>
    </p:spTree>
    <p:extLst>
      <p:ext uri="{BB962C8B-B14F-4D97-AF65-F5344CB8AC3E}">
        <p14:creationId xmlns:p14="http://schemas.microsoft.com/office/powerpoint/2010/main" val="2169814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you think someone is choking, ask them: ‘Are you choking?’ to check they’re not suffering from something else. Can they speak, cry, cough or breathe? If they can, they should be able to clear their throat on their own by coughing, so encourage them to cough.</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they can’t cough or make any noise, take the following action: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100" b="1" dirty="0">
                <a:effectLst/>
                <a:latin typeface="Trebuchet MS" panose="020B0603020202020204" pitchFamily="34" charset="0"/>
                <a:ea typeface="Trebuchet MS" panose="020B0603020202020204" pitchFamily="34" charset="0"/>
                <a:cs typeface="Trebuchet MS" panose="020B0603020202020204" pitchFamily="34" charset="0"/>
              </a:rPr>
              <a:t>Cough it out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Encourage them to cough a couple of times. If this doesn't clear the obstruction, support their upper body with one hand and help them lean forward.</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b="1" dirty="0">
                <a:effectLst/>
                <a:latin typeface="Trebuchet MS" panose="020B0603020202020204" pitchFamily="34" charset="0"/>
                <a:ea typeface="Trebuchet MS" panose="020B0603020202020204" pitchFamily="34" charset="0"/>
                <a:cs typeface="Trebuchet MS" panose="020B0603020202020204" pitchFamily="34" charset="0"/>
              </a:rPr>
              <a:t>Slap it out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coughing doesn’t work, help the casualty bend forward.</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Use the heel of your hand to give up to five sharp back blows between their shoulder blades.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Check their mouth to see if there’s anything in there and, if there is, get them to pick it out.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b="1" dirty="0">
                <a:effectLst/>
                <a:latin typeface="Trebuchet MS" panose="020B0603020202020204" pitchFamily="34" charset="0"/>
                <a:ea typeface="Trebuchet MS" panose="020B0603020202020204" pitchFamily="34" charset="0"/>
                <a:cs typeface="Trebuchet MS" panose="020B0603020202020204" pitchFamily="34" charset="0"/>
              </a:rPr>
              <a:t>Squeeze it out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back blows don’t work, give up to five abdominal thrusts.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To do this: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Stand behind them.</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Link your hands between their tummy button and the bottom of their chest, with your lower hand clenched in a fist.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Pull sharply inwards and upwards.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Repeat up to five times.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273050">
              <a:lnSpc>
                <a:spcPct val="107000"/>
              </a:lnSpc>
              <a:spcAft>
                <a:spcPts val="800"/>
              </a:spcAft>
              <a:buNone/>
            </a:pP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b="1" dirty="0">
                <a:effectLst/>
                <a:latin typeface="Trebuchet MS" panose="020B0603020202020204" pitchFamily="34" charset="0"/>
                <a:ea typeface="Trebuchet MS" panose="020B0603020202020204" pitchFamily="34" charset="0"/>
                <a:cs typeface="Trebuchet MS" panose="020B0603020202020204" pitchFamily="34" charset="0"/>
              </a:rPr>
              <a:t>Call for help</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they’re still choking, call 999 or 112 for medical help.</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Once you’ve called, continue steps 2 and 3 – back blows and abdominal thrusts – until what’s in there has cleared, help arrives or they become unresponsive.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75"/>
              </a:spcAft>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they become unresponsive at any stage, open their airway and check their breathing.</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effectLst/>
                <a:latin typeface="Trebuchet MS" panose="020B0603020202020204" pitchFamily="34" charset="0"/>
                <a:ea typeface="Trebuchet MS" panose="020B0603020202020204" pitchFamily="34" charset="0"/>
                <a:cs typeface="Trebuchet MS" panose="020B0603020202020204" pitchFamily="34" charset="0"/>
              </a:rPr>
              <a:t>If they’re not breathing, start chest compressions and rescue breaths (CPR). If the patient becomes unresponsive the throat muscles may relax and the airway open enough to allow rescue breaths.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20</a:t>
            </a:fld>
            <a:endParaRPr lang="en-GB"/>
          </a:p>
        </p:txBody>
      </p:sp>
    </p:spTree>
    <p:extLst>
      <p:ext uri="{BB962C8B-B14F-4D97-AF65-F5344CB8AC3E}">
        <p14:creationId xmlns:p14="http://schemas.microsoft.com/office/powerpoint/2010/main" val="391167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Trainers Notes:</a:t>
            </a:r>
          </a:p>
          <a:p>
            <a:pPr>
              <a:buNone/>
            </a:pPr>
            <a:endParaRPr lang="en-US" dirty="0"/>
          </a:p>
          <a:p>
            <a:pPr>
              <a:buNone/>
            </a:pPr>
            <a:r>
              <a:rPr lang="en-US" dirty="0"/>
              <a:t>The above aims, objectives and learning outcomes are for the full course. Each session will have it’s own aims, objectives and outcomes.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a:t>
            </a:fld>
            <a:endParaRPr lang="en-GB"/>
          </a:p>
        </p:txBody>
      </p:sp>
    </p:spTree>
    <p:extLst>
      <p:ext uri="{BB962C8B-B14F-4D97-AF65-F5344CB8AC3E}">
        <p14:creationId xmlns:p14="http://schemas.microsoft.com/office/powerpoint/2010/main" val="3903722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1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r>
              <a:rPr lang="en-GB" sz="1100" b="1" u="none" dirty="0">
                <a:effectLst/>
                <a:latin typeface="Trebuchet MS" panose="020B0603020202020204" pitchFamily="34" charset="0"/>
                <a:ea typeface="Calibri" panose="020F0502020204030204" pitchFamily="34" charset="0"/>
                <a:cs typeface="Times New Roman" panose="02020603050405020304" pitchFamily="18" charset="0"/>
              </a:rPr>
              <a:t>Use this slide to gather thoughts from participants</a:t>
            </a:r>
          </a:p>
        </p:txBody>
      </p:sp>
      <p:sp>
        <p:nvSpPr>
          <p:cNvPr id="4" name="Slide Number Placeholder 3"/>
          <p:cNvSpPr>
            <a:spLocks noGrp="1"/>
          </p:cNvSpPr>
          <p:nvPr>
            <p:ph type="sldNum" sz="quarter" idx="10"/>
          </p:nvPr>
        </p:nvSpPr>
        <p:spPr/>
        <p:txBody>
          <a:bodyPr/>
          <a:lstStyle/>
          <a:p>
            <a:fld id="{DC81CCE8-8669-844C-8A1E-83EDDE9464AC}" type="slidenum">
              <a:rPr lang="en-GB" smtClean="0"/>
              <a:t>21</a:t>
            </a:fld>
            <a:endParaRPr lang="en-GB"/>
          </a:p>
        </p:txBody>
      </p:sp>
    </p:spTree>
    <p:extLst>
      <p:ext uri="{BB962C8B-B14F-4D97-AF65-F5344CB8AC3E}">
        <p14:creationId xmlns:p14="http://schemas.microsoft.com/office/powerpoint/2010/main" val="161065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1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Causes of unresponsiveness</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Fainting</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Shock</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Head Injury</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Seizures</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Stroke</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Diabetes </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Asphyxia</a:t>
            </a:r>
          </a:p>
          <a:p>
            <a:pPr marL="342900" lvl="0" indent="-342900">
              <a:lnSpc>
                <a:spcPct val="107000"/>
              </a:lnSpc>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Drowning</a:t>
            </a:r>
          </a:p>
          <a:p>
            <a:pPr marL="342900" lvl="0" indent="-342900">
              <a:lnSpc>
                <a:spcPct val="107000"/>
              </a:lnSpc>
              <a:buFont typeface="Trebuchet MS" panose="020B0603020202020204" pitchFamily="34" charset="0"/>
              <a:buChar char="-"/>
            </a:pPr>
            <a:r>
              <a:rPr lang="en-US" sz="1100" dirty="0">
                <a:latin typeface="Trebuchet MS"/>
                <a:ea typeface="Calibri" panose="020F0502020204030204" pitchFamily="34" charset="0"/>
                <a:cs typeface="Times New Roman" panose="02020603050405020304" pitchFamily="18" charset="0"/>
              </a:rPr>
              <a:t>Choking</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rebuchet MS" panose="020B0603020202020204" pitchFamily="34" charset="0"/>
              <a:buChar cha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Asthma</a:t>
            </a:r>
          </a:p>
          <a:p>
            <a:pPr>
              <a:buSzPct val="25000"/>
              <a:buNone/>
            </a:pPr>
            <a:endParaRPr lang="en-US" sz="1100" dirty="0"/>
          </a:p>
          <a:p>
            <a:pPr>
              <a:buSzPct val="25000"/>
              <a:buNone/>
            </a:pPr>
            <a:endParaRPr lang="en-US" dirty="0"/>
          </a:p>
          <a:p>
            <a:pPr>
              <a:buSzPct val="25000"/>
              <a:buNone/>
            </a:pP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22</a:t>
            </a:fld>
            <a:endParaRPr lang="en-GB"/>
          </a:p>
        </p:txBody>
      </p:sp>
    </p:spTree>
    <p:extLst>
      <p:ext uri="{BB962C8B-B14F-4D97-AF65-F5344CB8AC3E}">
        <p14:creationId xmlns:p14="http://schemas.microsoft.com/office/powerpoint/2010/main" val="11524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effectLst/>
                <a:latin typeface="Nunito Sans"/>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dirty="0"/>
          </a:p>
          <a:p>
            <a:pPr>
              <a:buSzPct val="25000"/>
              <a:buNone/>
            </a:pPr>
            <a:r>
              <a:rPr lang="en-GB" i="1" dirty="0"/>
              <a:t>After performing a primary survey – if the person is unresponsive, you should put them in the recovery position.</a:t>
            </a:r>
          </a:p>
          <a:p>
            <a:pPr>
              <a:buSzPct val="25000"/>
              <a:buNone/>
            </a:pPr>
            <a:endParaRPr lang="en-GB" dirty="0"/>
          </a:p>
          <a:p>
            <a:pPr>
              <a:buSzPct val="25000"/>
              <a:buNone/>
            </a:pPr>
            <a:r>
              <a:rPr lang="en-GB" b="1" dirty="0"/>
              <a:t>Ask Participants if any of them know the stages of the recovery position. Try and get as many participants as possible feeding into this. </a:t>
            </a:r>
          </a:p>
          <a:p>
            <a:pPr>
              <a:buSzPct val="25000"/>
              <a:buNone/>
            </a:pPr>
            <a:endParaRPr lang="en-GB" b="1" dirty="0"/>
          </a:p>
          <a:p>
            <a:pPr>
              <a:buSzPct val="25000"/>
            </a:pPr>
            <a:r>
              <a:rPr lang="en-GB" b="1" dirty="0">
                <a:hlinkClick r:id="rId3"/>
              </a:rPr>
              <a:t>https://www.youtube.com/watch?v=GmqXqwSV3bo#action=share</a:t>
            </a:r>
            <a:r>
              <a:rPr lang="en-GB" b="1" dirty="0"/>
              <a:t> – St John Ambulance recovery position video –  </a:t>
            </a:r>
            <a:r>
              <a:rPr lang="en-GB" sz="1200" b="0" i="0" dirty="0">
                <a:solidFill>
                  <a:schemeClr val="tx1"/>
                </a:solidFill>
              </a:rPr>
              <a:t>use this video if you have internet connection to support practical.</a:t>
            </a:r>
            <a:r>
              <a:rPr lang="en-GB" dirty="0"/>
              <a:t> We thank St John Ambulance for approving the use of these videos within the First Response Training.  </a:t>
            </a:r>
            <a:endParaRPr lang="en-GB" b="1" dirty="0"/>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This will keep their airway open.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Kneel down next to them on the floor. </a:t>
            </a: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The next steps are for if you find the casualty lying on their back. If you find them lying on their side or their front you may not need all these steps. However please move them as safely as possible into the recovery position using relevant steps below.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Check casualty’s pockets for any objects on the side they will be laying on – remove sharp objects.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Place their arm nearest you at a right angle to their body, with their palm facing upwards.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Bring their other arm and place it across their chest so the back of their hand is against their cheek nearest you, and hold it there.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With your other hand, lift their far knee and pull it up until their foot is flat on the floor.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Carefully pull on their bent knee and roll them towards you.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Once you’ve done this, the top arm should be supporting the head and the bent leg should be on the floor to stop them from rolling over too far. Ensure hip and knee are at right angles.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Cover casualty with a blanket if possible.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Once you’ve put them safely into the recovery position, call 999 or 112 for medical help.  Until help arrives, keep checking the casualty's breathing.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fontAlgn="base">
              <a:lnSpc>
                <a:spcPct val="107000"/>
              </a:lnSpc>
              <a:spcAft>
                <a:spcPts val="800"/>
              </a:spcAft>
              <a:buSzPts val="1000"/>
              <a:buFont typeface="Arial" panose="020B0604020202020204" pitchFamily="34" charset="0"/>
              <a:buNone/>
            </a:pPr>
            <a:r>
              <a:rPr lang="en-US" sz="1200" i="1" dirty="0">
                <a:effectLst/>
                <a:latin typeface="Arial" panose="020B0604020202020204" pitchFamily="34" charset="0"/>
                <a:ea typeface="Trebuchet MS" panose="020B0603020202020204" pitchFamily="34" charset="0"/>
                <a:cs typeface="Trebuchet MS" panose="020B0603020202020204" pitchFamily="34" charset="0"/>
              </a:rPr>
              <a:t>If they stop breathing at any point, call 999 or 112 straight away and give them CPR.</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0" lvl="0" indent="0" fontAlgn="base">
              <a:lnSpc>
                <a:spcPct val="107000"/>
              </a:lnSpc>
              <a:spcAft>
                <a:spcPts val="800"/>
              </a:spcAft>
              <a:buSzPts val="1000"/>
              <a:buFont typeface="Arial" panose="020B0604020202020204" pitchFamily="34" charset="0"/>
              <a:buNone/>
            </a:pPr>
            <a:endParaRPr lang="en-US" sz="1200" i="1" dirty="0">
              <a:effectLst/>
              <a:latin typeface="Arial" panose="020B0604020202020204" pitchFamily="34" charset="0"/>
              <a:ea typeface="Trebuchet MS" panose="020B0603020202020204" pitchFamily="34" charset="0"/>
              <a:cs typeface="Trebuchet MS" panose="020B0603020202020204" pitchFamily="34" charset="0"/>
            </a:endParaRPr>
          </a:p>
          <a:p>
            <a:pPr marL="0" lvl="0" indent="0" fontAlgn="base">
              <a:lnSpc>
                <a:spcPct val="107000"/>
              </a:lnSpc>
              <a:spcAft>
                <a:spcPts val="800"/>
              </a:spcAft>
              <a:buSzPts val="1000"/>
              <a:buFont typeface="Arial" panose="020B0604020202020204" pitchFamily="34" charset="0"/>
              <a:buNone/>
            </a:pPr>
            <a:r>
              <a:rPr lang="en-US" sz="1200" i="1" dirty="0">
                <a:effectLst/>
                <a:latin typeface="Arial" panose="020B0604020202020204" pitchFamily="34" charset="0"/>
                <a:ea typeface="Trebuchet MS" panose="020B0603020202020204" pitchFamily="34" charset="0"/>
                <a:cs typeface="Trebuchet MS" panose="020B0603020202020204" pitchFamily="34" charset="0"/>
              </a:rPr>
              <a:t>If you think the casualty could have a spinal injury, keep their neck as still as possible. Instead of tilting their neck, use the jaw thrust technique: place your hands on either side of their face and with your fingertips gently lift the jaw to open the airway, avoiding any movement of their neck.</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23</a:t>
            </a:fld>
            <a:endParaRPr lang="en-GB"/>
          </a:p>
        </p:txBody>
      </p:sp>
    </p:spTree>
    <p:extLst>
      <p:ext uri="{BB962C8B-B14F-4D97-AF65-F5344CB8AC3E}">
        <p14:creationId xmlns:p14="http://schemas.microsoft.com/office/powerpoint/2010/main" val="393464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dirty="0"/>
              <a:t>Allow time for any questions on the topics covered</a:t>
            </a: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24</a:t>
            </a:fld>
            <a:endParaRPr lang="en-GB"/>
          </a:p>
        </p:txBody>
      </p:sp>
    </p:spTree>
    <p:extLst>
      <p:ext uri="{BB962C8B-B14F-4D97-AF65-F5344CB8AC3E}">
        <p14:creationId xmlns:p14="http://schemas.microsoft.com/office/powerpoint/2010/main" val="3277241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Whitney Book"/>
                <a:ea typeface="ＭＳ Ｐゴシック"/>
              </a:rPr>
              <a:t>Trainer to add detail of practical training if not in this session or any future training dates if you are running this in smaller 2 hour long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Whitney Book"/>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Whitney Book"/>
                <a:ea typeface="ＭＳ Ｐゴシック"/>
              </a:rPr>
              <a:t>If running as a full course, with practical you can delete this slide. </a:t>
            </a: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25</a:t>
            </a:fld>
            <a:endParaRPr lang="en-GB"/>
          </a:p>
        </p:txBody>
      </p:sp>
    </p:spTree>
    <p:extLst>
      <p:ext uri="{BB962C8B-B14F-4D97-AF65-F5344CB8AC3E}">
        <p14:creationId xmlns:p14="http://schemas.microsoft.com/office/powerpoint/2010/main" val="1407629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the course.</a:t>
            </a:r>
            <a:endParaRPr lang="en-GB" sz="1800" b="1" dirty="0">
              <a:effectLst/>
              <a:latin typeface="Arial" panose="020B0604020202020204" pitchFamily="34" charset="0"/>
            </a:endParaRPr>
          </a:p>
          <a:p>
            <a:pPr>
              <a:buSzPct val="25000"/>
              <a:buNone/>
            </a:pPr>
            <a:endParaRPr lang="en-US"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r>
              <a:rPr lang="en-US" sz="18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buSzPct val="25000"/>
              <a:buNone/>
            </a:pPr>
            <a:r>
              <a:rPr lang="en-US" sz="1800" dirty="0">
                <a:effectLst/>
                <a:latin typeface="Trebuchet MS" panose="020B0603020202020204" pitchFamily="34" charset="0"/>
                <a:ea typeface="Calibri" panose="020F0502020204030204" pitchFamily="34" charset="0"/>
                <a:cs typeface="Times New Roman" panose="02020603050405020304" pitchFamily="18" charset="0"/>
              </a:rPr>
              <a:t>Recap the key learning from the topics covered. </a:t>
            </a:r>
          </a:p>
          <a:p>
            <a:pPr>
              <a:buSzPct val="25000"/>
              <a:buNone/>
            </a:pPr>
            <a:endParaRPr lang="en-US" sz="1800" dirty="0">
              <a:effectLst/>
              <a:latin typeface="Trebuchet MS" panose="020B0603020202020204" pitchFamily="34" charset="0"/>
              <a:cs typeface="Times New Roman" panose="02020603050405020304" pitchFamily="18" charset="0"/>
            </a:endParaRPr>
          </a:p>
          <a:p>
            <a:pPr>
              <a:buSzPct val="25000"/>
              <a:buNone/>
            </a:pPr>
            <a:r>
              <a:rPr lang="en-US" sz="1800" dirty="0">
                <a:effectLst/>
                <a:latin typeface="Trebuchet MS" panose="020B0603020202020204" pitchFamily="34" charset="0"/>
                <a:cs typeface="Times New Roman" panose="02020603050405020304" pitchFamily="18" charset="0"/>
              </a:rPr>
              <a:t>Did we cover the learning outcomes?</a:t>
            </a:r>
          </a:p>
          <a:p>
            <a:pPr marL="342900" lvl="0" indent="-342900" algn="l">
              <a:lnSpc>
                <a:spcPct val="107000"/>
              </a:lnSpc>
              <a:spcAft>
                <a:spcPts val="800"/>
              </a:spcAft>
              <a:buFont typeface="+mj-lt"/>
              <a:buAutoNum type="arabicPeriod"/>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Demonstrate their knowledge of </a:t>
            </a:r>
          </a:p>
          <a:p>
            <a:pPr marL="742950" lvl="1" indent="-285750" algn="l" fontAlgn="base">
              <a:buFont typeface="+mj-lt"/>
              <a:buAutoNum type="alphaLcPeriod"/>
            </a:pPr>
            <a:r>
              <a:rPr lang="en-US" sz="1100" dirty="0">
                <a:effectLst/>
                <a:latin typeface="Trebuchet MS" panose="020B0603020202020204" pitchFamily="34" charset="0"/>
                <a:ea typeface="Times New Roman" panose="02020603050405020304" pitchFamily="18" charset="0"/>
              </a:rPr>
              <a:t>Use of AED (automated external defibrillator) </a:t>
            </a:r>
            <a:endParaRPr lang="en-US" sz="1200"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US" sz="1100" dirty="0">
                <a:effectLst/>
                <a:latin typeface="Trebuchet MS" panose="020B0603020202020204" pitchFamily="34" charset="0"/>
                <a:ea typeface="Times New Roman" panose="02020603050405020304" pitchFamily="18" charset="0"/>
              </a:rPr>
              <a:t>Choking *</a:t>
            </a:r>
            <a:endParaRPr lang="en-US" sz="1200"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US" sz="1100" dirty="0">
                <a:effectLst/>
                <a:latin typeface="Trebuchet MS" panose="020B0603020202020204" pitchFamily="34" charset="0"/>
                <a:ea typeface="Times New Roman" panose="02020603050405020304" pitchFamily="18" charset="0"/>
              </a:rPr>
              <a:t>Causes and level of unresponsiveness </a:t>
            </a:r>
            <a:endParaRPr lang="en-US" sz="1200"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US" sz="1100" dirty="0">
                <a:effectLst/>
                <a:latin typeface="Trebuchet MS" panose="020B0603020202020204" pitchFamily="34" charset="0"/>
                <a:ea typeface="Times New Roman" panose="02020603050405020304" pitchFamily="18" charset="0"/>
              </a:rPr>
              <a:t>Recovery / safe airway position </a:t>
            </a:r>
            <a:br>
              <a:rPr lang="en-US" sz="1100" dirty="0">
                <a:effectLst/>
                <a:latin typeface="Trebuchet MS" panose="020B0603020202020204" pitchFamily="34" charset="0"/>
                <a:ea typeface="Times New Roman" panose="02020603050405020304" pitchFamily="18" charset="0"/>
              </a:rPr>
            </a:br>
            <a:endParaRPr lang="en-US" sz="1200" dirty="0">
              <a:effectLst/>
              <a:latin typeface="Times New Roman" panose="02020603050405020304" pitchFamily="18" charset="0"/>
              <a:ea typeface="Times New Roman" panose="02020603050405020304" pitchFamily="18" charset="0"/>
            </a:endParaRPr>
          </a:p>
          <a:p>
            <a:pPr marL="342900" lvl="0" indent="-342900" algn="l">
              <a:lnSpc>
                <a:spcPct val="107000"/>
              </a:lnSpc>
              <a:spcAft>
                <a:spcPts val="800"/>
              </a:spcAft>
              <a:buFont typeface="+mj-lt"/>
              <a:buAutoNum type="arabicPeriod"/>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Demonstrate (or instruct a trainer) your skill in performing and your knowledge of</a:t>
            </a:r>
          </a:p>
          <a:p>
            <a:pPr marL="342900" lvl="0" indent="-342900" algn="l" fontAlgn="base">
              <a:buFont typeface="+mj-lt"/>
              <a:buAutoNum type="alphaLcParenR"/>
            </a:pPr>
            <a:r>
              <a:rPr lang="en-US" sz="1100" dirty="0">
                <a:effectLst/>
                <a:latin typeface="Trebuchet MS" panose="020B0603020202020204" pitchFamily="34" charset="0"/>
                <a:ea typeface="Times New Roman" panose="02020603050405020304" pitchFamily="18" charset="0"/>
                <a:cs typeface="Calibri" panose="020F0502020204030204" pitchFamily="34" charset="0"/>
              </a:rPr>
              <a:t>Approach and assessment </a:t>
            </a:r>
            <a:endParaRPr lang="en-US" sz="12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US" sz="1100" dirty="0">
                <a:effectLst/>
                <a:latin typeface="Trebuchet MS" panose="020B0603020202020204" pitchFamily="34" charset="0"/>
                <a:ea typeface="Times New Roman" panose="02020603050405020304" pitchFamily="18" charset="0"/>
              </a:rPr>
              <a:t>CPR for an adult </a:t>
            </a:r>
            <a:endParaRPr lang="en-US" sz="1200" dirty="0">
              <a:effectLst/>
              <a:latin typeface="Times New Roman" panose="02020603050405020304" pitchFamily="18" charset="0"/>
              <a:ea typeface="Times New Roman" panose="02020603050405020304" pitchFamily="18" charset="0"/>
              <a:cs typeface="Calibri"/>
            </a:endParaRPr>
          </a:p>
          <a:p>
            <a:pPr marL="342900" lvl="0" indent="-342900" algn="l" fontAlgn="base">
              <a:buFont typeface="+mj-lt"/>
              <a:buAutoNum type="alphaLcParenR"/>
            </a:pPr>
            <a:r>
              <a:rPr lang="en-US" sz="1100" dirty="0">
                <a:effectLst/>
                <a:latin typeface="Trebuchet MS" panose="020B0603020202020204" pitchFamily="34" charset="0"/>
                <a:ea typeface="Calibri" panose="020F0502020204030204" pitchFamily="34" charset="0"/>
                <a:cs typeface="Times New Roman" panose="02020603050405020304" pitchFamily="18" charset="0"/>
              </a:rPr>
              <a:t>CPR for a child </a:t>
            </a: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26</a:t>
            </a:fld>
            <a:endParaRPr lang="en-GB"/>
          </a:p>
        </p:txBody>
      </p:sp>
    </p:spTree>
    <p:extLst>
      <p:ext uri="{BB962C8B-B14F-4D97-AF65-F5344CB8AC3E}">
        <p14:creationId xmlns:p14="http://schemas.microsoft.com/office/powerpoint/2010/main" val="299603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dirty="0">
                <a:latin typeface="Trebuchet MS" panose="020B0603020202020204" pitchFamily="34" charset="0"/>
              </a:rPr>
              <a:t>If delivering a full 6 hour course, please take a break here.</a:t>
            </a: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27</a:t>
            </a:fld>
            <a:endParaRPr lang="en-GB"/>
          </a:p>
        </p:txBody>
      </p:sp>
    </p:spTree>
    <p:extLst>
      <p:ext uri="{BB962C8B-B14F-4D97-AF65-F5344CB8AC3E}">
        <p14:creationId xmlns:p14="http://schemas.microsoft.com/office/powerpoint/2010/main" val="463595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u="sng" dirty="0"/>
              <a:t>Trainers notes</a:t>
            </a:r>
          </a:p>
          <a:p>
            <a:pPr>
              <a:buSzPct val="25000"/>
              <a:buNone/>
            </a:pPr>
            <a:endParaRPr lang="en-US" b="1" u="sng" dirty="0"/>
          </a:p>
          <a:p>
            <a:pPr>
              <a:buSzPct val="25000"/>
              <a:buNone/>
            </a:pPr>
            <a:r>
              <a:rPr lang="en-GB" dirty="0"/>
              <a:t>Introduce the Trauma and Injury session and inform the participants of the syllabus areas you will cover in the first session. Ask participants what they think they will be covering in the Trauma and Injury section and add anything missed. </a:t>
            </a:r>
          </a:p>
          <a:p>
            <a:pPr>
              <a:buSzPct val="25000"/>
              <a:buNone/>
            </a:pPr>
            <a:endParaRPr lang="en-GB" dirty="0"/>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GB" sz="1200" b="0" i="1" dirty="0">
                <a:effectLst/>
                <a:latin typeface="Nunito Sans"/>
                <a:ea typeface="Calibri" panose="020F0502020204030204" pitchFamily="34" charset="0"/>
                <a:cs typeface="Times New Roman" panose="02020603050405020304" pitchFamily="18" charset="0"/>
              </a:rPr>
              <a:t>Items identified with **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b="0" i="1" dirty="0"/>
          </a:p>
          <a:p>
            <a:pPr>
              <a:buSzPct val="25000"/>
              <a:buNone/>
            </a:pPr>
            <a:endParaRPr lang="en-US" b="1" u="sng" dirty="0"/>
          </a:p>
          <a:p>
            <a:pPr>
              <a:buSzPct val="25000"/>
              <a:buNone/>
            </a:pPr>
            <a:endParaRPr lang="en-US" dirty="0"/>
          </a:p>
          <a:p>
            <a:pPr>
              <a:buSzPct val="25000"/>
              <a:buNone/>
            </a:pPr>
            <a:r>
              <a:rPr lang="en-US" dirty="0"/>
              <a:t>This session covers the following topics:</a:t>
            </a:r>
          </a:p>
          <a:p>
            <a:pPr>
              <a:buSzPct val="25000"/>
              <a:buNone/>
            </a:pPr>
            <a:endParaRPr lang="en-US" dirty="0"/>
          </a:p>
          <a:p>
            <a:pPr marL="342900" lvl="0" indent="-342900" fontAlgn="base">
              <a:buFont typeface="Symbol" panose="05050102010706020507" pitchFamily="18" charset="2"/>
              <a:buChar char=""/>
            </a:pPr>
            <a:r>
              <a:rPr lang="en-US" sz="1200" dirty="0">
                <a:effectLst/>
                <a:latin typeface="Trebuchet MS" panose="020B0603020202020204" pitchFamily="34" charset="0"/>
                <a:ea typeface="Times New Roman" panose="02020603050405020304" pitchFamily="18" charset="0"/>
              </a:rPr>
              <a:t>Shock </a:t>
            </a:r>
            <a:endParaRPr lang="en-US" sz="12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US" sz="1200" dirty="0">
                <a:effectLst/>
                <a:latin typeface="Trebuchet MS" panose="020B0603020202020204" pitchFamily="34" charset="0"/>
                <a:ea typeface="Times New Roman" panose="02020603050405020304" pitchFamily="18" charset="0"/>
              </a:rPr>
              <a:t>Bleeding* </a:t>
            </a:r>
            <a:endParaRPr lang="en-US" sz="12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US" sz="1200" dirty="0">
                <a:effectLst/>
                <a:latin typeface="Trebuchet MS" panose="020B0603020202020204" pitchFamily="34" charset="0"/>
                <a:ea typeface="Times New Roman" panose="02020603050405020304" pitchFamily="18" charset="0"/>
              </a:rPr>
              <a:t>Fractures and sprains *</a:t>
            </a:r>
            <a:endParaRPr lang="en-US" sz="12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US" sz="1200" dirty="0">
                <a:effectLst/>
                <a:latin typeface="Trebuchet MS" panose="020B0603020202020204" pitchFamily="34" charset="0"/>
                <a:ea typeface="Times New Roman" panose="02020603050405020304" pitchFamily="18" charset="0"/>
              </a:rPr>
              <a:t>Head injury </a:t>
            </a:r>
            <a:endParaRPr lang="en-US" sz="12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US" sz="1200" dirty="0">
                <a:effectLst/>
                <a:latin typeface="Trebuchet MS" panose="020B0603020202020204" pitchFamily="34" charset="0"/>
                <a:ea typeface="Times New Roman" panose="02020603050405020304" pitchFamily="18" charset="0"/>
              </a:rPr>
              <a:t>Dental incidents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Trebuchet MS" panose="020B0603020202020204" pitchFamily="34" charset="0"/>
                <a:ea typeface="Calibri" panose="020F0502020204030204" pitchFamily="34" charset="0"/>
                <a:cs typeface="Times New Roman" panose="02020603050405020304" pitchFamily="18" charset="0"/>
              </a:rPr>
              <a:t>       Burns </a:t>
            </a: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28</a:t>
            </a:fld>
            <a:endParaRPr lang="en-GB"/>
          </a:p>
        </p:txBody>
      </p:sp>
    </p:spTree>
    <p:extLst>
      <p:ext uri="{BB962C8B-B14F-4D97-AF65-F5344CB8AC3E}">
        <p14:creationId xmlns:p14="http://schemas.microsoft.com/office/powerpoint/2010/main" val="99554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endParaRPr lang="en-US" dirty="0"/>
          </a:p>
          <a:p>
            <a:pPr>
              <a:buSzPct val="25000"/>
              <a:buNone/>
            </a:pPr>
            <a:r>
              <a:rPr lang="en-US" dirty="0"/>
              <a:t>Cover the objectives and learning outcome from the life support session.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29</a:t>
            </a:fld>
            <a:endParaRPr lang="en-GB"/>
          </a:p>
        </p:txBody>
      </p:sp>
    </p:spTree>
    <p:extLst>
      <p:ext uri="{BB962C8B-B14F-4D97-AF65-F5344CB8AC3E}">
        <p14:creationId xmlns:p14="http://schemas.microsoft.com/office/powerpoint/2010/main" val="2841106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endParaRPr lang="en-US" dirty="0"/>
          </a:p>
          <a:p>
            <a:pPr>
              <a:buSzPct val="25000"/>
              <a:buNone/>
            </a:pPr>
            <a:r>
              <a:rPr lang="en-US" dirty="0"/>
              <a:t>Cover the objectives and learning outcome from the life support session.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30</a:t>
            </a:fld>
            <a:endParaRPr lang="en-GB"/>
          </a:p>
        </p:txBody>
      </p:sp>
    </p:spTree>
    <p:extLst>
      <p:ext uri="{BB962C8B-B14F-4D97-AF65-F5344CB8AC3E}">
        <p14:creationId xmlns:p14="http://schemas.microsoft.com/office/powerpoint/2010/main" val="36448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a:t>
            </a:fld>
            <a:endParaRPr lang="en-GB"/>
          </a:p>
        </p:txBody>
      </p:sp>
    </p:spTree>
    <p:extLst>
      <p:ext uri="{BB962C8B-B14F-4D97-AF65-F5344CB8AC3E}">
        <p14:creationId xmlns:p14="http://schemas.microsoft.com/office/powerpoint/2010/main" val="89754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p>
          <a:p>
            <a:pPr>
              <a:buSzPct val="25000"/>
              <a:buNone/>
            </a:pPr>
            <a:endParaRPr lang="en-US" dirty="0"/>
          </a:p>
          <a:p>
            <a:pPr algn="l">
              <a:lnSpc>
                <a:spcPts val="905"/>
              </a:lnSpc>
              <a:spcAft>
                <a:spcPts val="5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This may involve sending someone to telephone for the emergency services or letting a parent/</a:t>
            </a: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carer</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know that a minor incident (</a:t>
            </a: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grazed knee) has taken place. </a:t>
            </a:r>
          </a:p>
          <a:p>
            <a:pPr algn="l">
              <a:lnSpc>
                <a:spcPts val="905"/>
              </a:lnSpc>
              <a:spcAft>
                <a:spcPts val="5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gn="l">
              <a:lnSpc>
                <a:spcPts val="905"/>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 a serious emergency, it is important to get help as quickly as possible. Get someone you can trust to go to a telephone and call 999 or 112. Make sure they have a clear message to give, including: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65"/>
              </a:spcAft>
              <a:buFont typeface="+mj-lt"/>
              <a:buAutoNum type="arabicPeriod"/>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the number of casualties and a description of their conditions: whether conscious or unconscious and whether breathing or not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65"/>
              </a:spcAft>
              <a:buFont typeface="+mj-lt"/>
              <a:buAutoNum type="arabicPeriod"/>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where you are, including any landmarks and your postcode or if you have passed a grid reference of What3Words location.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sort of help is needed.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gn="l">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gn="l">
              <a:lnSpc>
                <a:spcPts val="905"/>
              </a:lnSpc>
              <a:spcAft>
                <a:spcPts val="5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Ask the person to return and confirm that this has been done.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endPar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It is important to remember that any incident can be traumatic for bystanders and especially children. Where possible, use another member of your group to take children away from the scene. Be sure to debrief the incident with all involved at the earliest opportunity.</a:t>
            </a: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31</a:t>
            </a:fld>
            <a:endParaRPr lang="en-GB"/>
          </a:p>
        </p:txBody>
      </p:sp>
    </p:spTree>
    <p:extLst>
      <p:ext uri="{BB962C8B-B14F-4D97-AF65-F5344CB8AC3E}">
        <p14:creationId xmlns:p14="http://schemas.microsoft.com/office/powerpoint/2010/main" val="3231764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What is shock? </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Segoe UI"/>
                <a:cs typeface="Segoe UI"/>
              </a:rPr>
              <a:t>Shock is a life-threatening condition where the circulatory system is unable to meet the demand of the vital organs for the supply of oxygen</a:t>
            </a:r>
            <a:r>
              <a:rPr lang="en-GB" sz="1800" dirty="0">
                <a:latin typeface="Segoe UI"/>
                <a:cs typeface="Segoe UI"/>
              </a:rPr>
              <a:t>.</a:t>
            </a:r>
            <a:endParaRPr lang="en-GB" sz="1800" dirty="0">
              <a:effectLst/>
              <a:latin typeface="Segoe UI"/>
              <a:cs typeface="Segoe UI"/>
            </a:endParaRPr>
          </a:p>
          <a:p>
            <a:pPr>
              <a:buNone/>
            </a:pPr>
            <a:endParaRPr lang="en-GB" sz="1200" dirty="0">
              <a:effectLst/>
              <a:latin typeface="Calibri" panose="020F0502020204030204"/>
              <a:ea typeface="Calibri" panose="020F0502020204030204" pitchFamily="34" charset="0"/>
              <a:cs typeface="Calibri" panose="020F0502020204030204"/>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32</a:t>
            </a:fld>
            <a:endParaRPr lang="en-GB"/>
          </a:p>
        </p:txBody>
      </p:sp>
    </p:spTree>
    <p:extLst>
      <p:ext uri="{BB962C8B-B14F-4D97-AF65-F5344CB8AC3E}">
        <p14:creationId xmlns:p14="http://schemas.microsoft.com/office/powerpoint/2010/main" val="1038044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dirty="0"/>
              <a:t>Trainers notes</a:t>
            </a:r>
          </a:p>
          <a:p>
            <a:pPr>
              <a:buNone/>
            </a:pPr>
            <a:endParaRPr lang="en-GB" dirty="0"/>
          </a:p>
          <a:p>
            <a:pPr>
              <a:buNone/>
            </a:pPr>
            <a:r>
              <a:rPr lang="en-GB" dirty="0"/>
              <a:t>Ask participants what they think causes shock?</a:t>
            </a: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33</a:t>
            </a:fld>
            <a:endParaRPr lang="en-GB"/>
          </a:p>
        </p:txBody>
      </p:sp>
    </p:spTree>
    <p:extLst>
      <p:ext uri="{BB962C8B-B14F-4D97-AF65-F5344CB8AC3E}">
        <p14:creationId xmlns:p14="http://schemas.microsoft.com/office/powerpoint/2010/main" val="2878090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u="sng" dirty="0"/>
              <a:t>Trainers notes</a:t>
            </a:r>
          </a:p>
          <a:p>
            <a:pPr>
              <a:buSzPct val="25000"/>
              <a:buNone/>
            </a:pPr>
            <a:endParaRPr lang="en-US" dirty="0"/>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Causes of shock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Severe blood loss is most common cause</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Loss of other fluids – </a:t>
            </a:r>
            <a:r>
              <a:rPr lang="en-US" sz="1200" dirty="0" err="1">
                <a:effectLst/>
                <a:latin typeface="Trebuchet MS" panose="020B0603020202020204" pitchFamily="34" charset="0"/>
                <a:ea typeface="Calibri" panose="020F0502020204030204" pitchFamily="34" charset="0"/>
                <a:cs typeface="Times New Roman" panose="02020603050405020304" pitchFamily="18" charset="0"/>
              </a:rPr>
              <a:t>diarrhoea</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and vomiting, burns</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Heart attack or heart failure</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Septic shock – overwhelming infection</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Anaphylaxis</a:t>
            </a: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Spinal Cord Injury – neurogenic shock</a:t>
            </a:r>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34</a:t>
            </a:fld>
            <a:endParaRPr lang="en-GB"/>
          </a:p>
        </p:txBody>
      </p:sp>
    </p:spTree>
    <p:extLst>
      <p:ext uri="{BB962C8B-B14F-4D97-AF65-F5344CB8AC3E}">
        <p14:creationId xmlns:p14="http://schemas.microsoft.com/office/powerpoint/2010/main" val="2575324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SzPct val="25000"/>
              <a:buNone/>
            </a:pPr>
            <a:r>
              <a:rPr lang="en-GB" b="1" dirty="0"/>
              <a:t>Trainers notes</a:t>
            </a:r>
          </a:p>
          <a:p>
            <a:pPr>
              <a:buSzPct val="25000"/>
              <a:buNone/>
            </a:pPr>
            <a:endParaRPr lang="en-GB" dirty="0"/>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 of shock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Pale, cold, clammy skin</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Weak, dizzy, light-headed</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Nausea or vomiting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Thirsty</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Yawning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Rapid, weak pulse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Anxiety or irrational behaviour</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Rapid, shallow breathing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Dropping levels of responsiveness</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Cardiac arrest</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Treatment / positioning for shock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Treat any underlying cause </a:t>
            </a:r>
            <a:r>
              <a:rPr lang="en-GB" sz="1200" i="1" dirty="0" err="1">
                <a:effectLst/>
                <a:latin typeface="Trebuchet MS" panose="020B0603020202020204" pitchFamily="34" charset="0"/>
                <a:ea typeface="Calibri" panose="020F0502020204030204" pitchFamily="34" charset="0"/>
                <a:cs typeface="Times New Roman" panose="02020603050405020304" pitchFamily="18" charset="0"/>
              </a:rPr>
              <a:t>eg</a:t>
            </a: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 anaphylaxis, try to stop severe bleeding.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Place conscious and breathing individuals with shock into the supine (lying on back) position. Where there is no evidence of trauma use passive leg raising to provide a further transient (&lt;7</a:t>
            </a: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min) improvement in vital signs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latin typeface="Trebuchet MS" panose="020B0603020202020204" pitchFamily="34" charset="0"/>
                <a:ea typeface="Calibri" panose="020F0502020204030204" pitchFamily="34" charset="0"/>
                <a:cs typeface="Times New Roman" panose="02020603050405020304" pitchFamily="18" charset="0"/>
              </a:rPr>
              <a:t>Call for help – 999/112</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latin typeface="Trebuchet MS" panose="020B0603020202020204" pitchFamily="34" charset="0"/>
                <a:ea typeface="Calibri" panose="020F0502020204030204" pitchFamily="34" charset="0"/>
                <a:cs typeface="Times New Roman" panose="02020603050405020304" pitchFamily="18" charset="0"/>
              </a:rPr>
              <a:t>Maintaining the casualty’s normal temperature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i="1" dirty="0">
                <a:effectLst/>
                <a:latin typeface="Trebuchet MS" panose="020B0603020202020204" pitchFamily="34" charset="0"/>
                <a:ea typeface="Calibri" panose="020F0502020204030204" pitchFamily="34" charset="0"/>
                <a:cs typeface="Times New Roman" panose="02020603050405020304" pitchFamily="18" charset="0"/>
              </a:rPr>
              <a:t>Monitoring breathing if necessary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35</a:t>
            </a:fld>
            <a:endParaRPr lang="en-GB"/>
          </a:p>
        </p:txBody>
      </p:sp>
    </p:spTree>
    <p:extLst>
      <p:ext uri="{BB962C8B-B14F-4D97-AF65-F5344CB8AC3E}">
        <p14:creationId xmlns:p14="http://schemas.microsoft.com/office/powerpoint/2010/main" val="3744212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u="sng" dirty="0"/>
              <a:t>Trainers notes</a:t>
            </a:r>
          </a:p>
          <a:p>
            <a:pPr>
              <a:buSzPct val="25000"/>
              <a:buNone/>
            </a:pPr>
            <a:endParaRPr lang="en-US" dirty="0"/>
          </a:p>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Internal Bleeding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Internal bleeding can be difficult to identify. A casualty who is bleeding internally may have either a history of injury or a medical condition. You may be able to identify internal bleeding by: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external signs of injury, such as bruising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signs of bleeding from an orifice (</a:t>
            </a: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ears, mouth, nose)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recognising</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symptoms of shock, which may be the only sign of internal bleeding.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30"/>
              </a:spcAft>
              <a:buFont typeface="+mj-l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Place the casualty in the most comfortable position – the recovery position if they are unconscious– and treat for shock.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Get the casualty to hospital as soon as possible. Do not waste time trying to identify the cause or attempting to treat it.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36</a:t>
            </a:fld>
            <a:endParaRPr lang="en-GB"/>
          </a:p>
        </p:txBody>
      </p:sp>
    </p:spTree>
    <p:extLst>
      <p:ext uri="{BB962C8B-B14F-4D97-AF65-F5344CB8AC3E}">
        <p14:creationId xmlns:p14="http://schemas.microsoft.com/office/powerpoint/2010/main" val="3603358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Severe bleeding – treatment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Apply direct pressure over the wound with your fingers using a sterile dressing or clean non-fluffy pad.</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there is an object in the wound, apply pressure on either side of the object.</a:t>
            </a:r>
          </a:p>
          <a:p>
            <a:pPr marL="342900" lvl="0" indent="-342900">
              <a:lnSpc>
                <a:spcPct val="10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Apply a dressing and hold it in place with a bandage. Apply one additional dressing on top of the first if the blood comes through.</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it continues to come through remove all dressings and apply new ones.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Check that bandages on the limbs are not too tight by feeling the area below the bandage (the extremities). If this area is cold or blue, loosen the bandage slightly.</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Call for help – 999/112.</a:t>
            </a: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Remember PPE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37</a:t>
            </a:fld>
            <a:endParaRPr lang="en-GB"/>
          </a:p>
        </p:txBody>
      </p:sp>
    </p:spTree>
    <p:extLst>
      <p:ext uri="{BB962C8B-B14F-4D97-AF65-F5344CB8AC3E}">
        <p14:creationId xmlns:p14="http://schemas.microsoft.com/office/powerpoint/2010/main" val="460482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u="sng" dirty="0"/>
              <a:t>Trainers notes:</a:t>
            </a:r>
          </a:p>
          <a:p>
            <a:pPr>
              <a:buSzPct val="25000"/>
              <a:buNone/>
            </a:pPr>
            <a:endParaRPr lang="en-US" dirty="0"/>
          </a:p>
          <a:p>
            <a:pPr>
              <a:lnSpc>
                <a:spcPts val="1105"/>
              </a:lnSpc>
              <a:spcBef>
                <a:spcPts val="200"/>
              </a:spcBef>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Nosebleeds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Nosebleeds are fairly common and may be caused by a blow to the nose, picking, sneezing or blowing it. Nosebleeds can lead to considerable loss of blood which, if swallowed, may cause vomiting.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Apply firm pressure just below the firm part of the nose (you may have to do this for a younger casualty).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30"/>
              </a:spcAft>
              <a:buFont typeface="Symbol" panose="05050102010706020507" pitchFamily="18" charset="2"/>
              <a:buChar char=""/>
            </a:pPr>
            <a:r>
              <a:rPr lang="en-US" sz="1200" dirty="0">
                <a:solidFill>
                  <a:srgbClr val="000000"/>
                </a:solidFill>
                <a:effectLst/>
                <a:latin typeface="Trebuchet MS"/>
                <a:ea typeface="Calibri" panose="020F0502020204030204" pitchFamily="34" charset="0"/>
                <a:cs typeface="Trebuchet MS" panose="020B0603020202020204" pitchFamily="34" charset="0"/>
              </a:rPr>
              <a:t>Get them to sit down and lean forward. If possible, protect their clothing with a cloth </a:t>
            </a:r>
            <a:r>
              <a:rPr lang="en-US" dirty="0">
                <a:solidFill>
                  <a:srgbClr val="000000"/>
                </a:solidFill>
                <a:latin typeface="Trebuchet MS"/>
                <a:ea typeface="Calibri" panose="020F0502020204030204" pitchFamily="34" charset="0"/>
                <a:cs typeface="Trebuchet MS" panose="020B0603020202020204" pitchFamily="34" charset="0"/>
              </a:rPr>
              <a:t>or bowl</a:t>
            </a:r>
            <a:r>
              <a:rPr lang="en-US" sz="1200" dirty="0">
                <a:solidFill>
                  <a:srgbClr val="000000"/>
                </a:solidFill>
                <a:effectLst/>
                <a:latin typeface="Trebuchet MS"/>
                <a:ea typeface="Calibri" panose="020F0502020204030204" pitchFamily="34" charset="0"/>
                <a:cs typeface="Trebuchet MS" panose="020B0603020202020204" pitchFamily="34" charset="0"/>
              </a:rPr>
              <a:t>.</a:t>
            </a:r>
            <a:r>
              <a:rPr lang="en-US" dirty="0">
                <a:solidFill>
                  <a:srgbClr val="000000"/>
                </a:solidFill>
                <a:latin typeface="Trebuchet MS"/>
                <a:ea typeface="Calibri" panose="020F0502020204030204" pitchFamily="34" charset="0"/>
                <a:cs typeface="Trebuchet MS" panose="020B0603020202020204" pitchFamily="34"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Try to make sure they do not breathe through their nose, speak, swallow, cough, spit or sniff.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Apply the pressure to their nose for ten minutes. If the bleeding still has not stopped, continue this for a further ten minutes.</a:t>
            </a:r>
            <a:endParaRPr lang="en-US"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When the bleeding has stopped, advise them to rest, to avoid exertion and not to pick or blow their nose for a few hours.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endParaRPr lang="en-US"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If the nosebleed persists for longer than 30 minutes, take them to hospital.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r>
              <a:rPr lang="en-GB" sz="1800" dirty="0">
                <a:effectLst/>
                <a:latin typeface="Segoe UI" panose="020B0502040204020203" pitchFamily="34" charset="0"/>
                <a:ea typeface="Times New Roman" panose="02020603050405020304" pitchFamily="18" charset="0"/>
              </a:rPr>
              <a:t>It is important to emphasise that you should not insert anything into the nose to stop the bleeding as this can be very dangerous especially if it is a posterior nose bleed (there is no way a first aider could tell if this is the case) where blood can be diverted into the lungs and stomach</a:t>
            </a: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38</a:t>
            </a:fld>
            <a:endParaRPr lang="en-GB"/>
          </a:p>
        </p:txBody>
      </p:sp>
    </p:spTree>
    <p:extLst>
      <p:ext uri="{BB962C8B-B14F-4D97-AF65-F5344CB8AC3E}">
        <p14:creationId xmlns:p14="http://schemas.microsoft.com/office/powerpoint/2010/main" val="225057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0" u="none" dirty="0">
                <a:effectLst/>
                <a:latin typeface="Trebuchet MS" panose="020B0603020202020204" pitchFamily="34" charset="0"/>
                <a:ea typeface="Calibri" panose="020F0502020204030204" pitchFamily="34" charset="0"/>
                <a:cs typeface="Times New Roman" panose="02020603050405020304" pitchFamily="18" charset="0"/>
              </a:rPr>
              <a:t>Useful links: https://www.britishburnassociation.org/wp-content/uploads/2017/06/BBA-First-Aid-Guideline-24.7.18.pdf </a:t>
            </a:r>
          </a:p>
          <a:p>
            <a:pPr>
              <a:lnSpc>
                <a:spcPct val="107000"/>
              </a:lnSpc>
              <a:spcAft>
                <a:spcPts val="800"/>
              </a:spcAft>
              <a:buNone/>
            </a:pPr>
            <a:endParaRPr lang="en-US" sz="1200" b="0" u="none"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Segoe UI" panose="020B0502040204020203" pitchFamily="34" charset="0"/>
              </a:rPr>
              <a:t>https://cks.nice.org.uk/topics/burns-scalds/management/first-aid-initial-management/ </a:t>
            </a:r>
            <a:endParaRPr lang="en-GB" sz="1800" dirty="0">
              <a:effectLst/>
              <a:latin typeface="Arial" panose="020B0604020202020204" pitchFamily="34" charset="0"/>
            </a:endParaRPr>
          </a:p>
          <a:p>
            <a:pPr>
              <a:lnSpc>
                <a:spcPct val="107000"/>
              </a:lnSpc>
              <a:spcAft>
                <a:spcPts val="800"/>
              </a:spcAft>
              <a:buNone/>
            </a:pPr>
            <a:endParaRPr lang="en-US" sz="1200" b="0" u="none"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Burns can be caused by dry heat, friction, radiation (including sunrays), hot liquids, steam and chemicals.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Immediately cool the skin with cold water for at least 20-30 minutes or until the pain stops. </a:t>
            </a: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Once cooled, lay cling film ideally or if not, a clean dry dressing. </a:t>
            </a: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If possible, immediately remove </a:t>
            </a:r>
            <a:r>
              <a:rPr lang="en-US"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jewellery</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watches or other restrictions as the area can swell very quickly. </a:t>
            </a: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Be prepared for shock to develop and lay the casualty down if you can. </a:t>
            </a: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Do not burst blisters. </a:t>
            </a: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Leave on any clothing which has stuck to the body. If possible gently remove rings, watches or shoes before swelling occurs.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Do not apply anything but water. Special dressings, sprays and gels are not recommended.</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Do not apply adhesive dressings. </a:t>
            </a:r>
          </a:p>
          <a:p>
            <a:pPr marL="342900" lvl="0" indent="-342900">
              <a:lnSpc>
                <a:spcPct val="107000"/>
              </a:lnSpc>
              <a:spcAft>
                <a:spcPts val="800"/>
              </a:spcAft>
              <a:buFont typeface="Symbol" panose="05050102010706020507" pitchFamily="18" charset="2"/>
              <a:buChar char=""/>
            </a:pPr>
            <a:endParaRPr lang="en-US" sz="1200" dirty="0">
              <a:effectLst/>
              <a:latin typeface="Trebuchet MS" panose="020B0603020202020204" pitchFamily="34" charset="0"/>
            </a:endParaRPr>
          </a:p>
          <a:p>
            <a:pPr>
              <a:lnSpc>
                <a:spcPct val="107000"/>
              </a:lnSpc>
              <a:spcBef>
                <a:spcPts val="200"/>
              </a:spcBef>
              <a:spcAft>
                <a:spcPts val="800"/>
              </a:spcAft>
              <a:buNone/>
            </a:pPr>
            <a:r>
              <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Chemical burns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Some industrial and domestic chemicals can burn the skin. When going to the aid of someone with chemical burns it is vital to ensure your own safety first. If possible, note the name of the chemical.</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Wash the affected area for at least 20 minutes, with the flow of water running away from the casualty. Take care not to splash the chemical on to yourself or the casualty. </a:t>
            </a:r>
            <a:r>
              <a:rPr lang="en-GB" sz="1800" dirty="0">
                <a:solidFill>
                  <a:srgbClr val="000000"/>
                </a:solidFill>
                <a:effectLst/>
                <a:latin typeface="Nunito Sans"/>
                <a:ea typeface="Calibri" panose="020F0502020204030204" pitchFamily="34" charset="0"/>
                <a:cs typeface="Trebuchet MS" panose="020B0603020202020204" pitchFamily="34" charset="0"/>
              </a:rPr>
              <a:t>This should be done before any other management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Chemical burns around the mouth and throat can cause swelling, which can restrict or close the airway, therefore: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loosen clothing around the neck</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give a conscious casualty sips (not more) of cold water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be prepared to start CPR but remember to protect your mouth from the chemical by using a resuscitation face shield.</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1600200" lvl="3" indent="-228600">
              <a:lnSpc>
                <a:spcPct val="107000"/>
              </a:lnSpc>
              <a:spcAft>
                <a:spcPts val="800"/>
              </a:spcAft>
              <a:buFont typeface="+mj-lt"/>
              <a:buAutoNum type="arabicPeriod"/>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Get urgent medical help.</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Sunburn</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Although sunburn is a common condition, it can be quite serious. It can be prevented by wearing a sun hat and clothes made of natural </a:t>
            </a:r>
            <a:r>
              <a:rPr lang="en-US" sz="11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fibres</a:t>
            </a: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that cover the whole body, and by using appropriate sun protection cream. </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endPar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US" sz="11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What to do:</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Move the casualty into a shaded area.</a:t>
            </a:r>
            <a:endParaRPr lang="en-US" sz="11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Cool the sunburnt area by sponging or showering it with cold water or get the casualty to soak in a cool bath for at least ten minutes.</a:t>
            </a:r>
            <a:endParaRPr lang="en-US" sz="11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Seek medical aid if there is extensive blistering or skin damage</a:t>
            </a:r>
            <a:endParaRPr lang="en-US" dirty="0"/>
          </a:p>
          <a:p>
            <a:pPr marL="0" lvl="0" indent="0">
              <a:lnSpc>
                <a:spcPct val="107000"/>
              </a:lnSpc>
              <a:spcAft>
                <a:spcPts val="800"/>
              </a:spcAft>
              <a:buFont typeface="Symbol" panose="05050102010706020507" pitchFamily="18" charset="2"/>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39</a:t>
            </a:fld>
            <a:endParaRPr lang="en-GB"/>
          </a:p>
        </p:txBody>
      </p:sp>
    </p:spTree>
    <p:extLst>
      <p:ext uri="{BB962C8B-B14F-4D97-AF65-F5344CB8AC3E}">
        <p14:creationId xmlns:p14="http://schemas.microsoft.com/office/powerpoint/2010/main" val="4279078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Seek urgent medical attention if: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The patient is a child</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The burn is deep</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The burn affects face, hands, feet or genitals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All burns that go all the way around a limb</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Burns that are greater than the size of the patient’s hand.</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40</a:t>
            </a:fld>
            <a:endParaRPr lang="en-GB"/>
          </a:p>
        </p:txBody>
      </p:sp>
    </p:spTree>
    <p:extLst>
      <p:ext uri="{BB962C8B-B14F-4D97-AF65-F5344CB8AC3E}">
        <p14:creationId xmlns:p14="http://schemas.microsoft.com/office/powerpoint/2010/main" val="208575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p>
          <a:p>
            <a:pPr>
              <a:buSzPct val="25000"/>
              <a:buNone/>
            </a:pPr>
            <a:r>
              <a:rPr lang="en-US" dirty="0"/>
              <a:t>Introduce the life support session and inform the participants of the syllabus areas you will cover in the first session. </a:t>
            </a:r>
          </a:p>
        </p:txBody>
      </p:sp>
      <p:sp>
        <p:nvSpPr>
          <p:cNvPr id="4" name="Slide Number Placeholder 3"/>
          <p:cNvSpPr>
            <a:spLocks noGrp="1"/>
          </p:cNvSpPr>
          <p:nvPr>
            <p:ph type="sldNum" sz="quarter" idx="10"/>
          </p:nvPr>
        </p:nvSpPr>
        <p:spPr/>
        <p:txBody>
          <a:bodyPr/>
          <a:lstStyle/>
          <a:p>
            <a:fld id="{DC81CCE8-8669-844C-8A1E-83EDDE9464AC}" type="slidenum">
              <a:rPr lang="en-GB" smtClean="0"/>
              <a:t>5</a:t>
            </a:fld>
            <a:endParaRPr lang="en-GB"/>
          </a:p>
        </p:txBody>
      </p:sp>
    </p:spTree>
    <p:extLst>
      <p:ext uri="{BB962C8B-B14F-4D97-AF65-F5344CB8AC3E}">
        <p14:creationId xmlns:p14="http://schemas.microsoft.com/office/powerpoint/2010/main" val="56410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Signs and Symptoms</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Pain or difficulty moving the area/limb</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Tenderness around the area</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Deformity, swelling and bruising around the fracture area (a lump or bump)</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Shock</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Bone breaking through the skin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Awareness of grating of bones together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rebuchet MS" panose="020B0603020202020204" pitchFamily="34" charset="0"/>
              </a:rPr>
              <a:t>Shortening, bending and twisting of limb</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41</a:t>
            </a:fld>
            <a:endParaRPr lang="en-GB"/>
          </a:p>
        </p:txBody>
      </p:sp>
    </p:spTree>
    <p:extLst>
      <p:ext uri="{BB962C8B-B14F-4D97-AF65-F5344CB8AC3E}">
        <p14:creationId xmlns:p14="http://schemas.microsoft.com/office/powerpoint/2010/main" val="269661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p>
          <a:p>
            <a:pPr>
              <a:buSzPct val="25000"/>
              <a:buNone/>
            </a:pPr>
            <a:endParaRPr lang="en-US" dirty="0"/>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rebuchet MS" panose="020B0603020202020204" pitchFamily="34" charset="0"/>
              </a:rPr>
              <a:t>If it is a limb, keep it supported, comfortable and still, possibly with the help of a sling.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rebuchet MS" panose="020B0603020202020204" pitchFamily="34" charset="0"/>
              </a:rPr>
              <a:t>Seek medical help – it is common for fractures to be “missed”</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rebuchet MS" panose="020B0603020202020204" pitchFamily="34" charset="0"/>
              </a:rPr>
              <a:t>Arrange transport for further assessment, if in severe pain –call 999/112</a:t>
            </a:r>
            <a:r>
              <a:rPr lang="en-US" sz="1200" dirty="0">
                <a:solidFill>
                  <a:srgbClr val="FF0000"/>
                </a:solidFill>
                <a:effectLst/>
                <a:latin typeface="Trebuchet MS" panose="020B0603020202020204" pitchFamily="34" charset="0"/>
                <a:ea typeface="Calibri" panose="020F0502020204030204" pitchFamily="34" charset="0"/>
                <a:cs typeface="Trebuchet MS" panose="020B0603020202020204" pitchFamily="34"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30"/>
              </a:spcAft>
              <a:buNone/>
            </a:pPr>
            <a:endParaRPr lang="en-US" sz="1200" dirty="0">
              <a:solidFill>
                <a:schemeClr val="dk1"/>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3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Where violent forward or backward bending or twisting (including a fall) has occurred, keep the casualty still, unless their life is threatened, to prevent further injury and seek medical aid.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42</a:t>
            </a:fld>
            <a:endParaRPr lang="en-GB"/>
          </a:p>
        </p:txBody>
      </p:sp>
    </p:spTree>
    <p:extLst>
      <p:ext uri="{BB962C8B-B14F-4D97-AF65-F5344CB8AC3E}">
        <p14:creationId xmlns:p14="http://schemas.microsoft.com/office/powerpoint/2010/main" val="4266758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ts val="1105"/>
              </a:lnSpc>
              <a:spcBef>
                <a:spcPts val="200"/>
              </a:spcBef>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Sprains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endPar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500"/>
              </a:spcAft>
              <a:buNone/>
            </a:pP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 soft tissue injury occurs when a ligament or tendon around a joint has been torn or pulled. This sort of injury can often give similar symptoms to a fracture. If you are in any doubt, treat as a fracture. Remember </a:t>
            </a: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RICE </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in caring for a soft tissue injury. </a:t>
            </a:r>
          </a:p>
          <a:p>
            <a:pPr>
              <a:lnSpc>
                <a:spcPct val="107000"/>
              </a:lnSpc>
              <a:spcAft>
                <a:spcPts val="5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 </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R</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est the injured part.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 </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Apply </a:t>
            </a: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I</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ce (not directly to the skin) or a cold compress.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 </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Provide </a:t>
            </a: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C</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omfortable support – soft padding and a bandage support.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 </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a:t>
            </a:r>
            <a:r>
              <a:rPr lang="en-US" sz="1200" b="1"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a:t>
            </a:r>
            <a:r>
              <a:rPr lang="en-US"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levate the limb</a:t>
            </a:r>
            <a:endParaRPr lang="en-US" dirty="0"/>
          </a:p>
          <a:p>
            <a:pPr>
              <a:buSzPct val="25000"/>
              <a:buNone/>
            </a:pPr>
            <a:endParaRPr lang="en-US" dirty="0"/>
          </a:p>
          <a:p>
            <a:pPr>
              <a:buSzPct val="25000"/>
              <a:buNone/>
            </a:pPr>
            <a:endParaRPr lang="en-US" dirty="0"/>
          </a:p>
          <a:p>
            <a:pPr>
              <a:lnSpc>
                <a:spcPct val="107000"/>
              </a:lnSpc>
              <a:spcAft>
                <a:spcPts val="800"/>
              </a:spcAft>
            </a:pPr>
            <a:r>
              <a:rPr lang="en-GB" sz="1800" dirty="0">
                <a:effectLst/>
                <a:latin typeface="Segoe UI" panose="020B0502040204020203" pitchFamily="34" charset="0"/>
                <a:ea typeface="Times New Roman" panose="02020603050405020304" pitchFamily="18" charset="0"/>
                <a:cs typeface="Times New Roman" panose="02020603050405020304" pitchFamily="18" charset="0"/>
              </a:rPr>
              <a:t>If an accident occurs when you are away from help, such as on a hike, it may be applicable to use added protection – this may include the tightening of high top boots (hiking boots) etc to prevent further (or worsening of the) injury. This is most applicable in relatively minor sprains/strains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r>
              <a:rPr lang="en-GB" sz="1800" dirty="0">
                <a:effectLst/>
                <a:latin typeface="Segoe UI" panose="020B0502040204020203" pitchFamily="34" charset="0"/>
                <a:ea typeface="Times New Roman" panose="02020603050405020304" pitchFamily="18" charset="0"/>
              </a:rPr>
              <a:t>Additional information can be found here: </a:t>
            </a:r>
            <a:r>
              <a:rPr lang="en-GB" sz="1800" u="sng" dirty="0">
                <a:solidFill>
                  <a:srgbClr val="0563C1"/>
                </a:solidFill>
                <a:effectLst/>
                <a:latin typeface="Segoe UI" panose="020B0502040204020203" pitchFamily="34" charset="0"/>
                <a:ea typeface="Times New Roman" panose="02020603050405020304" pitchFamily="18" charset="0"/>
                <a:hlinkClick r:id="rId3"/>
              </a:rPr>
              <a:t>https://cks.nice.org.uk/topics/sprains-strains/management/management/</a:t>
            </a: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43</a:t>
            </a:fld>
            <a:endParaRPr lang="en-GB"/>
          </a:p>
        </p:txBody>
      </p:sp>
    </p:spTree>
    <p:extLst>
      <p:ext uri="{BB962C8B-B14F-4D97-AF65-F5344CB8AC3E}">
        <p14:creationId xmlns:p14="http://schemas.microsoft.com/office/powerpoint/2010/main" val="2039667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500"/>
              </a:spcAft>
              <a:buNone/>
            </a:pPr>
            <a:endParaRPr lang="en-US" sz="1200" dirty="0">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500"/>
              </a:spcAft>
              <a:buNone/>
            </a:pPr>
            <a:r>
              <a:rPr lang="en-US" sz="1200" dirty="0">
                <a:effectLst/>
                <a:latin typeface="Trebuchet MS" panose="020B0603020202020204" pitchFamily="34" charset="0"/>
                <a:ea typeface="Calibri" panose="020F0502020204030204" pitchFamily="34" charset="0"/>
                <a:cs typeface="Trebuchet MS" panose="020B0603020202020204" pitchFamily="34" charset="0"/>
              </a:rPr>
              <a:t>Head injuries are very common but can become very serious. For this reason, the casualty’s parent/</a:t>
            </a:r>
            <a:r>
              <a:rPr lang="en-US" sz="1200" dirty="0" err="1">
                <a:effectLst/>
                <a:latin typeface="Trebuchet MS" panose="020B0603020202020204" pitchFamily="34" charset="0"/>
                <a:ea typeface="Calibri" panose="020F0502020204030204" pitchFamily="34" charset="0"/>
                <a:cs typeface="Trebuchet MS" panose="020B0603020202020204" pitchFamily="34" charset="0"/>
              </a:rPr>
              <a:t>carer</a:t>
            </a:r>
            <a:r>
              <a:rPr lang="en-US" sz="1200" dirty="0">
                <a:effectLst/>
                <a:latin typeface="Trebuchet MS" panose="020B0603020202020204" pitchFamily="34" charset="0"/>
                <a:ea typeface="Calibri" panose="020F0502020204030204" pitchFamily="34" charset="0"/>
                <a:cs typeface="Trebuchet MS" panose="020B0603020202020204" pitchFamily="34" charset="0"/>
              </a:rPr>
              <a:t> or person they live with must be informed of even an apparently minor bump to the head, since symptoms can be delayed. All head injuries must be taken seriously.</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44</a:t>
            </a:fld>
            <a:endParaRPr lang="en-GB"/>
          </a:p>
        </p:txBody>
      </p:sp>
    </p:spTree>
    <p:extLst>
      <p:ext uri="{BB962C8B-B14F-4D97-AF65-F5344CB8AC3E}">
        <p14:creationId xmlns:p14="http://schemas.microsoft.com/office/powerpoint/2010/main" val="1872746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dirty="0"/>
              <a:t>Trainers notes</a:t>
            </a:r>
          </a:p>
          <a:p>
            <a:pPr>
              <a:buNone/>
            </a:pPr>
            <a:endParaRPr lang="en-GB" dirty="0"/>
          </a:p>
          <a:p>
            <a:pPr>
              <a:lnSpc>
                <a:spcPct val="107000"/>
              </a:lnSpc>
              <a:spcBef>
                <a:spcPts val="200"/>
              </a:spcBef>
              <a:spcAft>
                <a:spcPts val="800"/>
              </a:spcAft>
              <a:buNone/>
            </a:pPr>
            <a:r>
              <a:rPr lang="en-GB" sz="1200" b="1" dirty="0">
                <a:effectLst/>
                <a:latin typeface="Trebuchet MS" panose="020B0603020202020204" pitchFamily="34" charset="0"/>
                <a:ea typeface="Calibri" panose="020F0502020204030204" pitchFamily="34" charset="0"/>
                <a:cs typeface="Trebuchet MS" panose="020B0603020202020204" pitchFamily="34" charset="0"/>
              </a:rPr>
              <a:t>What to do:</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rebuchet MS" panose="020B0603020202020204" pitchFamily="34" charset="0"/>
              </a:rPr>
              <a:t>Seek medical help if:</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Signs of worsening injury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Increasing drowsiness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Persistent headache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Confusion, loss of balance, loss of memory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Difficulty speaking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Difficulty walking</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Vomiting episodes after the injury has occurred</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Double vision </a:t>
            </a:r>
            <a:r>
              <a:rPr lang="en-GB" sz="1800" dirty="0">
                <a:effectLst/>
                <a:latin typeface="Nunito Sans"/>
                <a:ea typeface="Calibri" panose="020F0502020204030204" pitchFamily="34" charset="0"/>
                <a:cs typeface="Trebuchet MS" panose="020B0603020202020204" pitchFamily="34" charset="0"/>
              </a:rPr>
              <a:t>or strange movement of the eyes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Seizures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is aged over 65</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has had previous brain surgery</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Patient is on anti-coagulation/anti-clotting medication</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rebuchet MS" panose="020B0603020202020204" pitchFamily="34" charset="0"/>
              </a:rPr>
              <a:t>There is no responsible person to keep an eye on the patient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p>
            <a:pPr>
              <a:lnSpc>
                <a:spcPct val="107000"/>
              </a:lnSpc>
              <a:spcAft>
                <a:spcPts val="800"/>
              </a:spcAft>
              <a:buNone/>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Assess using AVPU:</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A: patient is alert – eyes open and responds to questions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V: patient responds to verbal commands and questions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P: responds to pain </a:t>
            </a:r>
            <a:r>
              <a:rPr lang="en-GB" sz="1200" dirty="0" err="1">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eg</a:t>
            </a: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 pinching of earlobe</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rPr>
              <a:t>U: unresponsive to any stimulus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endParaRPr lang="en-GB" dirty="0"/>
          </a:p>
          <a:p>
            <a:endParaRPr lang="en-GB" dirty="0"/>
          </a:p>
          <a:p>
            <a:endParaRPr lang="en-GB"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45</a:t>
            </a:fld>
            <a:endParaRPr lang="en-GB"/>
          </a:p>
        </p:txBody>
      </p:sp>
    </p:spTree>
    <p:extLst>
      <p:ext uri="{BB962C8B-B14F-4D97-AF65-F5344CB8AC3E}">
        <p14:creationId xmlns:p14="http://schemas.microsoft.com/office/powerpoint/2010/main" val="2717283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Emergency 1</a:t>
            </a:r>
            <a:r>
              <a:rPr lang="en-US" sz="1200" baseline="30000" dirty="0">
                <a:effectLst/>
                <a:latin typeface="Trebuchet MS" panose="020B0603020202020204" pitchFamily="34" charset="0"/>
                <a:ea typeface="Calibri" panose="020F0502020204030204" pitchFamily="34" charset="0"/>
                <a:cs typeface="Times New Roman" panose="02020603050405020304" pitchFamily="18" charset="0"/>
              </a:rPr>
              <a:t>st</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Aid will be required if:</a:t>
            </a: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An adult tooth is knocked out</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What to do?</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Replant in socket immediately</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Ask patient to keep inside cheek if able</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Otherwise store in cup of milk or saliva – or saliva-soaked gauze</a:t>
            </a: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bleeding from socket – roll a gauze pad into a roll, place across empty socket and ask patient to bite down on it</a:t>
            </a:r>
            <a:r>
              <a:rPr lang="en-US" sz="12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46</a:t>
            </a:fld>
            <a:endParaRPr lang="en-GB"/>
          </a:p>
        </p:txBody>
      </p:sp>
    </p:spTree>
    <p:extLst>
      <p:ext uri="{BB962C8B-B14F-4D97-AF65-F5344CB8AC3E}">
        <p14:creationId xmlns:p14="http://schemas.microsoft.com/office/powerpoint/2010/main" val="3143355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time for any questions on the topics covered</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47</a:t>
            </a:fld>
            <a:endParaRPr lang="en-GB"/>
          </a:p>
        </p:txBody>
      </p:sp>
    </p:spTree>
    <p:extLst>
      <p:ext uri="{BB962C8B-B14F-4D97-AF65-F5344CB8AC3E}">
        <p14:creationId xmlns:p14="http://schemas.microsoft.com/office/powerpoint/2010/main" val="1287061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800" b="1" i="0" u="none" strike="noStrike" kern="1200" cap="none" dirty="0">
                <a:solidFill>
                  <a:schemeClr val="dk1"/>
                </a:solidFill>
                <a:effectLst/>
                <a:latin typeface="Calibri"/>
                <a:ea typeface="Calibri" panose="020F0502020204030204" pitchFamily="34" charset="0"/>
                <a:cs typeface="Calibri"/>
                <a:sym typeface="Calibri"/>
              </a:rPr>
              <a:t>Summary / Reflection </a:t>
            </a: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GB" sz="1800" b="1" u="sng"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this section of the course.</a:t>
            </a:r>
            <a:endParaRPr lang="en-GB" sz="1800" b="1" dirty="0">
              <a:effectLst/>
              <a:latin typeface="Arial" panose="020B0604020202020204" pitchFamily="34" charset="0"/>
            </a:endParaRPr>
          </a:p>
          <a:p>
            <a:pPr algn="l" fontAlgn="base">
              <a:buNone/>
            </a:pPr>
            <a:endParaRPr lang="en-GB" sz="1800" b="1" i="0" u="none" dirty="0">
              <a:effectLst/>
              <a:latin typeface="Trebuchet MS" panose="020B0603020202020204" pitchFamily="34" charset="0"/>
              <a:ea typeface="Times New Roman" panose="02020603050405020304" pitchFamily="18" charset="0"/>
            </a:endParaRPr>
          </a:p>
          <a:p>
            <a:pPr algn="l" fontAlgn="base">
              <a:buNone/>
            </a:pPr>
            <a:endParaRPr lang="en-GB" sz="1800" b="1" i="1" u="sng" dirty="0">
              <a:effectLst/>
              <a:latin typeface="Trebuchet MS" panose="020B0603020202020204" pitchFamily="34" charset="0"/>
              <a:ea typeface="Times New Roman" panose="02020603050405020304" pitchFamily="18" charset="0"/>
            </a:endParaRPr>
          </a:p>
          <a:p>
            <a:pPr algn="l" fontAlgn="base">
              <a:buNone/>
            </a:pPr>
            <a:r>
              <a:rPr lang="en-GB" sz="1800" b="1" i="1" u="sng" dirty="0">
                <a:effectLst/>
                <a:latin typeface="Trebuchet MS" panose="020B0603020202020204" pitchFamily="34" charset="0"/>
                <a:ea typeface="Times New Roman" panose="02020603050405020304" pitchFamily="18" charset="0"/>
              </a:rPr>
              <a:t>Trainers notes:</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fontAlgn="base">
              <a:buNone/>
            </a:pPr>
            <a:r>
              <a:rPr lang="en-GB" sz="1800" i="1" dirty="0">
                <a:effectLst/>
                <a:latin typeface="Trebuchet MS" panose="020B0603020202020204" pitchFamily="34" charset="0"/>
                <a:ea typeface="Times New Roman" panose="02020603050405020304" pitchFamily="18" charset="0"/>
              </a:rPr>
              <a:t>Were these learning outcomes met?</a:t>
            </a:r>
          </a:p>
          <a:p>
            <a:pPr algn="l" fontAlgn="base">
              <a:buNone/>
            </a:pPr>
            <a:endParaRPr lang="en-GB" sz="1800" i="1" dirty="0">
              <a:effectLst/>
              <a:latin typeface="Trebuchet MS" panose="020B0603020202020204" pitchFamily="34" charset="0"/>
              <a:ea typeface="Times New Roman" panose="02020603050405020304" pitchFamily="18" charset="0"/>
            </a:endParaRPr>
          </a:p>
          <a:p>
            <a:pPr algn="l" fontAlgn="base">
              <a:buNone/>
            </a:pPr>
            <a:r>
              <a:rPr lang="en-GB" sz="1800" i="1" dirty="0">
                <a:effectLst/>
                <a:latin typeface="Trebuchet MS" panose="020B0603020202020204" pitchFamily="34" charset="0"/>
                <a:ea typeface="Times New Roman" panose="02020603050405020304" pitchFamily="18" charset="0"/>
              </a:rPr>
              <a:t>Know where to seek advice and recognise what action needs to be taken when presented with one of the following traumas or injuries.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Shock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Bleeding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Fractures and sprains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Head injury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Dental incidents </a:t>
            </a:r>
            <a:endParaRPr lang="en-GB" sz="1800" i="1"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i="1" dirty="0">
                <a:effectLst/>
                <a:latin typeface="Trebuchet MS" panose="020B0603020202020204" pitchFamily="34" charset="0"/>
                <a:ea typeface="Times New Roman" panose="02020603050405020304" pitchFamily="18" charset="0"/>
              </a:rPr>
              <a:t>Burns </a:t>
            </a:r>
          </a:p>
          <a:p>
            <a:pPr marL="342900" lvl="0" indent="-342900" algn="l" fontAlgn="base">
              <a:buFont typeface="+mj-lt"/>
              <a:buAutoNum type="alphaLcParenR"/>
            </a:pPr>
            <a:endParaRPr lang="en-GB" sz="1800" i="1" dirty="0">
              <a:effectLst/>
              <a:latin typeface="Trebuchet MS" panose="020B0603020202020204" pitchFamily="34" charset="0"/>
              <a:ea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8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a:t>
            </a:r>
            <a:r>
              <a:rPr lang="en-GB" sz="1800" b="1" dirty="0" err="1">
                <a:effectLst/>
                <a:latin typeface="Trebuchet MS" panose="020B0603020202020204" pitchFamily="34" charset="0"/>
                <a:ea typeface="Calibri" panose="020F0502020204030204" pitchFamily="34" charset="0"/>
                <a:cs typeface="Times New Roman" panose="02020603050405020304" pitchFamily="18" charset="0"/>
              </a:rPr>
              <a:t>possbile</a:t>
            </a:r>
            <a:r>
              <a:rPr lang="en-GB" sz="1800" b="1" dirty="0">
                <a:effectLst/>
                <a:latin typeface="Trebuchet MS" panose="020B0603020202020204" pitchFamily="34" charset="0"/>
                <a:ea typeface="Calibri" panose="020F0502020204030204" pitchFamily="34" charset="0"/>
                <a:cs typeface="Times New Roman" panose="02020603050405020304" pitchFamily="18" charset="0"/>
              </a:rPr>
              <a:t> practical activities would be encouraged.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48</a:t>
            </a:fld>
            <a:endParaRPr lang="en-GB"/>
          </a:p>
        </p:txBody>
      </p:sp>
    </p:spTree>
    <p:extLst>
      <p:ext uri="{BB962C8B-B14F-4D97-AF65-F5344CB8AC3E}">
        <p14:creationId xmlns:p14="http://schemas.microsoft.com/office/powerpoint/2010/main" val="2535700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dirty="0">
                <a:latin typeface="Trebuchet MS" panose="020B0603020202020204" pitchFamily="34" charset="0"/>
              </a:rPr>
              <a:t>If delivering a full 6 hour course, please take a break here.</a:t>
            </a: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49</a:t>
            </a:fld>
            <a:endParaRPr lang="en-GB"/>
          </a:p>
        </p:txBody>
      </p:sp>
    </p:spTree>
    <p:extLst>
      <p:ext uri="{BB962C8B-B14F-4D97-AF65-F5344CB8AC3E}">
        <p14:creationId xmlns:p14="http://schemas.microsoft.com/office/powerpoint/2010/main" val="2812073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dirty="0"/>
              <a:t>Introduce the Major illness session and inform the participants of the syllabus areas you will cover in the first session. Ask participants what they think they will be covering in the Trauma and Injury section and add anything missed</a:t>
            </a:r>
            <a:endParaRPr lang="en-GB" b="1" i="1" dirty="0"/>
          </a:p>
          <a:p>
            <a:pPr>
              <a:buSzPct val="25000"/>
              <a:buNone/>
            </a:pPr>
            <a:r>
              <a:rPr lang="en-GB" b="1" i="1" dirty="0"/>
              <a:t>Trauma and injury Key Topics:</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Asthma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Anaphylaxis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Heart attack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Stroke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Seizures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Diabetes </a:t>
            </a:r>
          </a:p>
          <a:p>
            <a:pPr marL="342900" lvl="0" indent="-342900" fontAlgn="base">
              <a:buFont typeface="Symbol" panose="05050102010706020507" pitchFamily="18" charset="2"/>
              <a:buChar char=""/>
            </a:pPr>
            <a:r>
              <a:rPr lang="en-GB" i="1" dirty="0">
                <a:latin typeface="Trebuchet MS" panose="020B0603020202020204" pitchFamily="34" charset="0"/>
                <a:cs typeface="Times New Roman" panose="02020603050405020304" pitchFamily="18" charset="0"/>
              </a:rPr>
              <a:t>Sepsis/Meningitis </a:t>
            </a:r>
          </a:p>
          <a:p>
            <a:pPr>
              <a:buSzPct val="25000"/>
              <a:buNone/>
            </a:pPr>
            <a:endParaRPr lang="en-GB" i="1" dirty="0"/>
          </a:p>
          <a:p>
            <a:pPr>
              <a:buSzPct val="25000"/>
              <a:buNone/>
            </a:pPr>
            <a:r>
              <a:rPr lang="en-GB" b="1" dirty="0"/>
              <a:t>Trainers notes:</a:t>
            </a:r>
          </a:p>
          <a:p>
            <a:pPr>
              <a:buSzPct val="25000"/>
              <a:buNone/>
            </a:pPr>
            <a:r>
              <a:rPr lang="en-GB" dirty="0"/>
              <a:t>Introduce the major illness session and inform the participants of the syllabus areas you will cover in the first session. </a:t>
            </a:r>
          </a:p>
          <a:p>
            <a:pPr>
              <a:buSzPct val="25000"/>
              <a:buNone/>
            </a:pPr>
            <a:endParaRPr lang="en-GB" dirty="0"/>
          </a:p>
          <a:p>
            <a:pPr>
              <a:buSzPct val="25000"/>
              <a:buNone/>
            </a:pPr>
            <a:r>
              <a:rPr lang="en-GB" b="1" i="1" dirty="0"/>
              <a:t>Objectives</a:t>
            </a:r>
            <a:r>
              <a:rPr lang="en-GB" i="1" dirty="0"/>
              <a:t>:</a:t>
            </a:r>
          </a:p>
          <a:p>
            <a:pPr algn="l">
              <a:lnSpc>
                <a:spcPct val="115000"/>
              </a:lnSpc>
              <a:spcAft>
                <a:spcPts val="1000"/>
              </a:spcAft>
              <a:buNone/>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1. To be able to understand the symptoms and signs for:</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Asthma</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Anaphylaxis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Heart Attack</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Stroke</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Seizures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Diabetes</a:t>
            </a:r>
          </a:p>
          <a:p>
            <a:pPr marL="342900" lvl="0" indent="-342900" algn="l">
              <a:lnSpc>
                <a:spcPct val="115000"/>
              </a:lnSpc>
              <a:spcAft>
                <a:spcPts val="1000"/>
              </a:spcAft>
              <a:buFont typeface="+mj-lt"/>
              <a:buAutoNum type="alphaLcParen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Sepsis / Meningitis</a:t>
            </a:r>
          </a:p>
          <a:p>
            <a:pPr marL="457200" algn="l">
              <a:lnSpc>
                <a:spcPct val="107000"/>
              </a:lnSpc>
              <a:spcAft>
                <a:spcPts val="800"/>
              </a:spcAft>
            </a:pPr>
            <a:endParaRPr lang="en-GB" sz="1200" i="1" dirty="0">
              <a:effectLst/>
              <a:latin typeface="Trebuchet MS" panose="020B0603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2</a:t>
            </a:r>
            <a:r>
              <a:rPr lang="en-GB" sz="1200" b="1" i="1" dirty="0">
                <a:effectLst/>
                <a:latin typeface="Trebuchet MS" panose="020B0603020202020204" pitchFamily="34" charset="0"/>
                <a:ea typeface="Calibri" panose="020F0502020204030204" pitchFamily="34" charset="0"/>
                <a:cs typeface="Times New Roman" panose="02020603050405020304" pitchFamily="18" charset="0"/>
              </a:rPr>
              <a:t>. </a:t>
            </a: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To understand the planning and preparation needed for members with known conditions / illnesses.</a:t>
            </a:r>
          </a:p>
          <a:p>
            <a:pPr algn="l">
              <a:lnSpc>
                <a:spcPct val="107000"/>
              </a:lnSpc>
              <a:spcAft>
                <a:spcPts val="800"/>
              </a:spcAft>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3. To know where to look for help and advice  from other sources related to these conditions / illnesses.</a:t>
            </a:r>
          </a:p>
          <a:p>
            <a:pPr algn="l">
              <a:lnSpc>
                <a:spcPct val="107000"/>
              </a:lnSpc>
              <a:spcAft>
                <a:spcPts val="800"/>
              </a:spcAft>
            </a:pPr>
            <a:endParaRPr lang="en-GB" sz="1200" i="1" dirty="0">
              <a:effectLst/>
              <a:latin typeface="Trebuchet MS" panose="020B0603020202020204" pitchFamily="34" charset="0"/>
              <a:cs typeface="Times New Roman" panose="02020603050405020304" pitchFamily="18" charset="0"/>
            </a:endParaRPr>
          </a:p>
          <a:p>
            <a:pPr algn="l">
              <a:lnSpc>
                <a:spcPct val="107000"/>
              </a:lnSpc>
              <a:spcAft>
                <a:spcPts val="800"/>
              </a:spcAft>
              <a:buNone/>
            </a:pPr>
            <a:r>
              <a:rPr lang="en-GB" sz="1200" b="1" i="1" dirty="0">
                <a:effectLst/>
                <a:latin typeface="Trebuchet MS" panose="020B0603020202020204" pitchFamily="34" charset="0"/>
                <a:cs typeface="Times New Roman" panose="02020603050405020304" pitchFamily="18" charset="0"/>
              </a:rPr>
              <a:t>Outcomes</a:t>
            </a:r>
          </a:p>
          <a:p>
            <a:pPr algn="l" fontAlgn="base">
              <a:lnSpc>
                <a:spcPct val="150000"/>
              </a:lnSpc>
              <a:buNone/>
            </a:pPr>
            <a:r>
              <a:rPr lang="en-GB" sz="1200" i="1" dirty="0">
                <a:effectLst/>
                <a:latin typeface="Trebuchet MS" panose="020B0603020202020204" pitchFamily="34" charset="0"/>
                <a:ea typeface="Times New Roman" panose="02020603050405020304" pitchFamily="18" charset="0"/>
              </a:rPr>
              <a:t>Understand the symptoms and signs that mean you need to seek professional medical advice and know how to provide immediate First Aid treatment in particular helping patient to use their own emergency medication for: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Asthma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Anaphylaxis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Heart attack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Stroke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Seizures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Diabetes </a:t>
            </a:r>
          </a:p>
          <a:p>
            <a:pPr marL="342900" lvl="0" indent="-342900" algn="l" fontAlgn="base">
              <a:lnSpc>
                <a:spcPct val="150000"/>
              </a:lnSpc>
              <a:buFont typeface="+mj-lt"/>
              <a:buAutoNum type="alphaLcParenR"/>
            </a:pPr>
            <a:r>
              <a:rPr lang="en-GB" sz="1200" i="1" dirty="0">
                <a:effectLst/>
                <a:latin typeface="Trebuchet MS" panose="020B0603020202020204" pitchFamily="34" charset="0"/>
                <a:ea typeface="Times New Roman" panose="02020603050405020304" pitchFamily="18" charset="0"/>
              </a:rPr>
              <a:t>Sepsis/Meningitis </a:t>
            </a:r>
            <a:endParaRPr lang="en-GB" sz="1200" i="1" dirty="0">
              <a:effectLst/>
              <a:latin typeface="Times New Roman" panose="02020603050405020304" pitchFamily="18" charset="0"/>
              <a:ea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50</a:t>
            </a:fld>
            <a:endParaRPr lang="en-GB"/>
          </a:p>
        </p:txBody>
      </p:sp>
    </p:spTree>
    <p:extLst>
      <p:ext uri="{BB962C8B-B14F-4D97-AF65-F5344CB8AC3E}">
        <p14:creationId xmlns:p14="http://schemas.microsoft.com/office/powerpoint/2010/main" val="395999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en-US" sz="1200" b="1" i="0" u="none" strike="noStrike" kern="1200" cap="none" dirty="0">
                <a:solidFill>
                  <a:schemeClr val="dk1"/>
                </a:solidFill>
                <a:effectLst/>
                <a:latin typeface="+mn-lt"/>
                <a:ea typeface="Calibri"/>
                <a:cs typeface="Calibri"/>
                <a:sym typeface="Calibri"/>
              </a:rPr>
              <a:t>​</a:t>
            </a:r>
          </a:p>
          <a:p>
            <a:pPr rtl="0" fontAlgn="base">
              <a:buNone/>
            </a:pPr>
            <a:r>
              <a:rPr lang="en-GB" sz="1200" b="1" i="0" u="none" strike="noStrike" kern="1200" cap="none" dirty="0">
                <a:solidFill>
                  <a:schemeClr val="dk1"/>
                </a:solidFill>
                <a:effectLst/>
                <a:latin typeface="+mn-lt"/>
                <a:ea typeface="Calibri"/>
                <a:cs typeface="Calibri"/>
                <a:sym typeface="Calibri"/>
              </a:rPr>
              <a:t>Acknowledge where people are at the moment and explain the importance of the training.</a:t>
            </a:r>
            <a:r>
              <a:rPr lang="en-US" sz="1200" b="1" i="0" u="none" strike="noStrike" kern="1200" cap="none" dirty="0">
                <a:solidFill>
                  <a:schemeClr val="dk1"/>
                </a:solidFill>
                <a:effectLst/>
                <a:latin typeface="+mn-lt"/>
                <a:ea typeface="Calibri"/>
                <a:cs typeface="Calibri"/>
                <a:sym typeface="Calibri"/>
              </a:rPr>
              <a:t>​</a:t>
            </a:r>
          </a:p>
          <a:p>
            <a:pPr>
              <a:buSzPct val="25000"/>
              <a:buNone/>
            </a:pPr>
            <a:endParaRPr lang="en-GB" sz="1200" b="0" i="0" u="none" strike="noStrike" kern="1200" cap="none" dirty="0">
              <a:solidFill>
                <a:schemeClr val="dk1"/>
              </a:solidFill>
              <a:effectLst/>
              <a:latin typeface="+mn-lt"/>
              <a:cs typeface="Calibri"/>
              <a:sym typeface="Calibri"/>
            </a:endParaRPr>
          </a:p>
          <a:p>
            <a:pPr>
              <a:buSzPct val="25000"/>
              <a:buNone/>
            </a:pPr>
            <a:r>
              <a:rPr lang="en-GB" sz="1200" b="0" i="1" u="none" strike="noStrike" kern="1200" cap="none" dirty="0">
                <a:solidFill>
                  <a:schemeClr val="dk1"/>
                </a:solidFill>
                <a:effectLst/>
                <a:latin typeface="+mn-lt"/>
                <a:cs typeface="Calibri"/>
                <a:sym typeface="Calibri"/>
              </a:rPr>
              <a:t>You can use the scale for a few questions – such knowledge confidence or skill confidence. </a:t>
            </a:r>
          </a:p>
        </p:txBody>
      </p:sp>
      <p:sp>
        <p:nvSpPr>
          <p:cNvPr id="4" name="Slide Number Placeholder 3"/>
          <p:cNvSpPr>
            <a:spLocks noGrp="1"/>
          </p:cNvSpPr>
          <p:nvPr>
            <p:ph type="sldNum" sz="quarter" idx="10"/>
          </p:nvPr>
        </p:nvSpPr>
        <p:spPr/>
        <p:txBody>
          <a:bodyPr/>
          <a:lstStyle/>
          <a:p>
            <a:fld id="{DC81CCE8-8669-844C-8A1E-83EDDE9464AC}" type="slidenum">
              <a:rPr lang="en-GB" smtClean="0"/>
              <a:t>6</a:t>
            </a:fld>
            <a:endParaRPr lang="en-GB"/>
          </a:p>
        </p:txBody>
      </p:sp>
    </p:spTree>
    <p:extLst>
      <p:ext uri="{BB962C8B-B14F-4D97-AF65-F5344CB8AC3E}">
        <p14:creationId xmlns:p14="http://schemas.microsoft.com/office/powerpoint/2010/main" val="1253798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endParaRPr lang="en-US" dirty="0"/>
          </a:p>
          <a:p>
            <a:pPr>
              <a:buSzPct val="25000"/>
              <a:buNone/>
            </a:pPr>
            <a:r>
              <a:rPr lang="en-US" dirty="0"/>
              <a:t>Cover the objectives and learning outcome from the life support session.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51</a:t>
            </a:fld>
            <a:endParaRPr lang="en-GB"/>
          </a:p>
        </p:txBody>
      </p:sp>
    </p:spTree>
    <p:extLst>
      <p:ext uri="{BB962C8B-B14F-4D97-AF65-F5344CB8AC3E}">
        <p14:creationId xmlns:p14="http://schemas.microsoft.com/office/powerpoint/2010/main" val="1118933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US" sz="1200" b="1" u="sng"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0" u="none" dirty="0">
                <a:effectLst/>
                <a:latin typeface="Trebuchet MS" panose="020B0603020202020204" pitchFamily="34" charset="0"/>
                <a:ea typeface="Calibri" panose="020F0502020204030204" pitchFamily="34" charset="0"/>
                <a:cs typeface="Times New Roman" panose="02020603050405020304" pitchFamily="18" charset="0"/>
              </a:rPr>
              <a:t>What do participants know about Asthma?</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Asthma is a chronic (long-term) condition in which the muscles of the air passages go into spasm making the airways narrow and causing the patient to have difficulty in breathing.</a:t>
            </a: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Difficulty breathing – short sentences and whispering</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Wheezing</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Coughing</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Distress and anxiety</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Grey-blue tinge to lips, earlobes and nailbed</a:t>
            </a: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Exhaustion in a severe attack</a:t>
            </a: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52</a:t>
            </a:fld>
            <a:endParaRPr lang="en-GB"/>
          </a:p>
        </p:txBody>
      </p:sp>
    </p:spTree>
    <p:extLst>
      <p:ext uri="{BB962C8B-B14F-4D97-AF65-F5344CB8AC3E}">
        <p14:creationId xmlns:p14="http://schemas.microsoft.com/office/powerpoint/2010/main" val="1271340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a:ea typeface="Calibri" panose="020F0502020204030204" pitchFamily="34" charset="0"/>
                <a:cs typeface="Times New Roman" panose="02020603050405020304" pitchFamily="18" charset="0"/>
              </a:rPr>
              <a:t>People will often treat a mild attack with their own “reliever” inhaler. Encourage and if necessary, help patient to use their inhaler. If they have a </a:t>
            </a:r>
            <a:r>
              <a:rPr lang="en-US" dirty="0">
                <a:latin typeface="Trebuchet MS"/>
                <a:ea typeface="Calibri" panose="020F0502020204030204" pitchFamily="34" charset="0"/>
                <a:cs typeface="Times New Roman" panose="02020603050405020304" pitchFamily="18" charset="0"/>
              </a:rPr>
              <a:t>spacer</a:t>
            </a:r>
            <a:r>
              <a:rPr lang="en-US" sz="1200" dirty="0">
                <a:effectLst/>
                <a:latin typeface="Trebuchet MS"/>
                <a:ea typeface="Calibri" panose="020F0502020204030204" pitchFamily="34" charset="0"/>
                <a:cs typeface="Times New Roman" panose="02020603050405020304" pitchFamily="18" charset="0"/>
              </a:rPr>
              <a:t> for it, help them to use that too.</a:t>
            </a:r>
          </a:p>
          <a:p>
            <a:pPr>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Encourage patient to sit in a comfortable position – often this is leaning forward. Do not force patient to lie down.</a:t>
            </a:r>
          </a:p>
          <a:p>
            <a:pPr>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 mild attack should ease in a few minutes.</a:t>
            </a:r>
          </a:p>
          <a:p>
            <a:pPr>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not keep using inhaler 2 puffs every 2 minutes until they have had 10 puffs. Reliever inhalers are very safe.</a:t>
            </a: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53</a:t>
            </a:fld>
            <a:endParaRPr lang="en-GB"/>
          </a:p>
        </p:txBody>
      </p:sp>
    </p:spTree>
    <p:extLst>
      <p:ext uri="{BB962C8B-B14F-4D97-AF65-F5344CB8AC3E}">
        <p14:creationId xmlns:p14="http://schemas.microsoft.com/office/powerpoint/2010/main" val="1495487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u="sng" dirty="0"/>
              <a:t>Trainers notes:</a:t>
            </a:r>
          </a:p>
          <a:p>
            <a:pPr>
              <a:buSzPct val="25000"/>
              <a:buNone/>
            </a:pPr>
            <a:endParaRPr lang="en-US" dirty="0"/>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Red Flags’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Call 999/112 for medical help if:</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Reliever inhaler not easing attack</a:t>
            </a:r>
          </a:p>
          <a:p>
            <a:pPr marL="342900" lvl="0" indent="-342900">
              <a:lnSpc>
                <a:spcPct val="107000"/>
              </a:lnSpc>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Patient is becoming exhausted</a:t>
            </a:r>
          </a:p>
          <a:p>
            <a:pPr marL="342900" lvl="0" indent="-342900">
              <a:lnSpc>
                <a:spcPct val="107000"/>
              </a:lnSpc>
              <a:spcAft>
                <a:spcPts val="800"/>
              </a:spcAft>
              <a:buFont typeface="Symbol" panose="05050102010706020507" pitchFamily="18" charset="2"/>
              <a:buChar char=""/>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Patient is too breathless to speak</a:t>
            </a: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54</a:t>
            </a:fld>
            <a:endParaRPr lang="en-GB"/>
          </a:p>
        </p:txBody>
      </p:sp>
    </p:spTree>
    <p:extLst>
      <p:ext uri="{BB962C8B-B14F-4D97-AF65-F5344CB8AC3E}">
        <p14:creationId xmlns:p14="http://schemas.microsoft.com/office/powerpoint/2010/main" val="3783669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Anaphylaxis is a severe allergic reaction affecting the whole body. It may develop within seconds or minutes of coming into contact with a trigger and can be fatal.</a:t>
            </a: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Red itchy rash</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Red itchy eyes</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Swelling of hands feet or face</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Abdominal pain, vomiting and diarrhoea</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Wheezing and difficulty breathing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Swelling of tongue or throat</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Agitation and feeling of terror</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Shock</a:t>
            </a:r>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55</a:t>
            </a:fld>
            <a:endParaRPr lang="en-GB"/>
          </a:p>
        </p:txBody>
      </p:sp>
    </p:spTree>
    <p:extLst>
      <p:ext uri="{BB962C8B-B14F-4D97-AF65-F5344CB8AC3E}">
        <p14:creationId xmlns:p14="http://schemas.microsoft.com/office/powerpoint/2010/main" val="737783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Patients need emergency treatment with adrenaline</a:t>
            </a: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Call for help – 999/112</a:t>
            </a:r>
          </a:p>
          <a:p>
            <a:pPr>
              <a:lnSpc>
                <a:spcPct val="107000"/>
              </a:lnSpc>
              <a:spcAft>
                <a:spcPts val="800"/>
              </a:spcAft>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If the patient has an adrenaline auto-injector – help them to use it. </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There are several  types of adrenaline auto injectors available in the UK. All deliver ‘adrenaline’ (also referred to as ‘epinephrine’). All types are prescription only medicines, and need to be prescribed by an allergy specialist. The dose of adrenaline required is dependent on the age and weight of the person requiring the adrenaline auto injector device, and will be prescribed by the clinician. Each adrenaline auto injector device will differ in appearance and the availability of the dose/strength available in that particular brand.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56</a:t>
            </a:fld>
            <a:endParaRPr lang="en-GB"/>
          </a:p>
        </p:txBody>
      </p:sp>
    </p:spTree>
    <p:extLst>
      <p:ext uri="{BB962C8B-B14F-4D97-AF65-F5344CB8AC3E}">
        <p14:creationId xmlns:p14="http://schemas.microsoft.com/office/powerpoint/2010/main" val="2744583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What is a heart attack?</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Chest pain sensation of pressure, tightness or squeezing in the centre of your chest and  in other parts of the body – it can feel as if the pain is travelling from your chest to your arms (usually the left arm is affected, but it can affect both arms), jaw, neck, back and tummy (abdomen)</a:t>
            </a:r>
          </a:p>
          <a:p>
            <a:pPr>
              <a:lnSpc>
                <a:spcPct val="107000"/>
              </a:lnSpc>
              <a:spcAft>
                <a:spcPts val="800"/>
              </a:spcAft>
              <a:buNone/>
            </a:pPr>
            <a:endParaRPr lang="en-GB"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800" dirty="0">
                <a:effectLst/>
                <a:latin typeface="Nunito Sans"/>
                <a:ea typeface="Calibri" panose="020F0502020204030204" pitchFamily="34" charset="0"/>
                <a:cs typeface="Times New Roman" panose="02020603050405020304" pitchFamily="18" charset="0"/>
              </a:rPr>
              <a:t>Chest pain or pressure in the centre of the chest, jaw or left arm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Feeling lightheaded or dizzy</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Sweating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Shortness of breath</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Feeling sick (nausea) or being sick (vomiting)</a:t>
            </a:r>
          </a:p>
          <a:p>
            <a:pPr marL="342900" lvl="0" indent="-342900">
              <a:lnSpc>
                <a:spcPct val="107000"/>
              </a:lnSpc>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An overwhelming sense of anxiety (similar to having a panic attack)</a:t>
            </a:r>
          </a:p>
          <a:p>
            <a:pPr marL="342900" lvl="0" indent="-342900">
              <a:lnSpc>
                <a:spcPct val="107000"/>
              </a:lnSpc>
              <a:spcAft>
                <a:spcPts val="800"/>
              </a:spcAft>
              <a:buFont typeface="Symbol" panose="05050102010706020507" pitchFamily="18" charset="2"/>
              <a:buChar char=""/>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coughing or wheezing</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Although the chest pain is often severe, some people may only experience minor pain, similar to indigestion. In some cases, there may not be any chest pain at all, especially in women, older people, and people who have diabetes.</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It's the overall pattern of symptoms that helps to determine whether you are having a heart attack.</a:t>
            </a: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Treatment and positioning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 casualty is still conscious, sit them up, supporting them from behind with their knees slightly bent (the ‘W’ position).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Send for urgent medical help.</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Monitor them carefully and if they are over 16 and not allergic, give them 300mg aspirin to chew slowly.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they have any medication for angina, encourage them to take it.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Constantly monitor their level of response, circulation and breathing until help arrives.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they lose consciousness, put them in the recovery position (see pages 15–16) if still breathing normally.</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spcAft>
                <a:spcPts val="800"/>
              </a:spcAft>
              <a:buFont typeface="Symbol" panose="05050102010706020507" pitchFamily="18" charset="2"/>
              <a:buChar char=""/>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breathing deteriorates, begin CPR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endPar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the casualty is thought to be having a heart attack, or has breathing difficulties or chest injuries, they should ideally be supported in the half sitting (‘W’) position.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NEVER give aspirin to children.</a:t>
            </a:r>
            <a:endParaRPr lang="en-US" dirty="0"/>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57</a:t>
            </a:fld>
            <a:endParaRPr lang="en-GB"/>
          </a:p>
        </p:txBody>
      </p:sp>
    </p:spTree>
    <p:extLst>
      <p:ext uri="{BB962C8B-B14F-4D97-AF65-F5344CB8AC3E}">
        <p14:creationId xmlns:p14="http://schemas.microsoft.com/office/powerpoint/2010/main" val="2620674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Face </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look at their face and ask them to smile. Are they only able to smile on one side of their mouth?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Arms </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ask them to raise both arms. Are they only able to lift one arm?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Speech </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ask them to speak. Are they struggling to speak clearly? If yes, this is not normal.</a:t>
            </a:r>
          </a:p>
          <a:p>
            <a:r>
              <a:rPr lang="en-US" sz="1200" dirty="0">
                <a:effectLst/>
                <a:latin typeface="Trebuchet MS" panose="020B0603020202020204" pitchFamily="34" charset="0"/>
                <a:ea typeface="Calibri" panose="020F0502020204030204" pitchFamily="34" charset="0"/>
                <a:cs typeface="Times New Roman" panose="02020603050405020304" pitchFamily="18" charset="0"/>
              </a:rPr>
              <a:t>        Time </a:t>
            </a:r>
            <a:r>
              <a:rPr lang="en-US" sz="1200" dirty="0">
                <a:effectLst/>
                <a:latin typeface="Arial" panose="020B0604020202020204" pitchFamily="34" charset="0"/>
                <a:ea typeface="Calibri" panose="020F0502020204030204" pitchFamily="34" charset="0"/>
              </a:rPr>
              <a:t>‒</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if the answer to any of these three questions is yes, then it is time to call 999 or 112 for medical help and say you think the casualty is having a   stroke</a:t>
            </a: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58</a:t>
            </a:fld>
            <a:endParaRPr lang="en-GB"/>
          </a:p>
        </p:txBody>
      </p:sp>
    </p:spTree>
    <p:extLst>
      <p:ext uri="{BB962C8B-B14F-4D97-AF65-F5344CB8AC3E}">
        <p14:creationId xmlns:p14="http://schemas.microsoft.com/office/powerpoint/2010/main" val="3292783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Symptoms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Seizures can affect people in different ways, depending on which part of the brain is involved.</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Possible symptoms include:</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Uncontrollable jerking and shaking, called a "fit"</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Losing awareness and staring blankly into space</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Becoming stiff</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Strange sensations, such as a "rising" feeling in the tummy, unusual smells or tastes, and a tingling feeling in your arms or legs</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Collapsing</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Sometimes you might pass out and not remember what happened.</a:t>
            </a:r>
          </a:p>
          <a:p>
            <a:pPr>
              <a:lnSpc>
                <a:spcPct val="107000"/>
              </a:lnSpc>
              <a:spcAft>
                <a:spcPts val="800"/>
              </a:spcAft>
              <a:buNone/>
            </a:pPr>
            <a:endParaRPr lang="en-US" sz="1200" b="1"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Treatment</a:t>
            </a: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unito Sans"/>
                <a:ea typeface="Calibri" panose="020F0502020204030204" pitchFamily="34" charset="0"/>
                <a:cs typeface="Times New Roman" panose="02020603050405020304" pitchFamily="18" charset="0"/>
              </a:rPr>
              <a:t>Epilepsy society campaign: </a:t>
            </a:r>
            <a:r>
              <a:rPr lang="en-GB" sz="1800" b="1" u="sng" dirty="0">
                <a:solidFill>
                  <a:srgbClr val="0563C1"/>
                </a:solidFill>
                <a:effectLst/>
                <a:latin typeface="Nunito Sans"/>
                <a:ea typeface="Calibri" panose="020F0502020204030204" pitchFamily="34" charset="0"/>
                <a:cs typeface="Times New Roman" panose="02020603050405020304" pitchFamily="18" charset="0"/>
                <a:hlinkClick r:id="rId3"/>
              </a:rPr>
              <a:t>https://epilepsysociety.org.uk/seizuresavvy</a:t>
            </a:r>
            <a:r>
              <a:rPr lang="en-GB" sz="1800" b="1" dirty="0">
                <a:effectLst/>
                <a:latin typeface="Nunito Sans"/>
                <a:ea typeface="Calibri" panose="020F0502020204030204" pitchFamily="34" charset="0"/>
                <a:cs typeface="Times New Roman" panose="02020603050405020304" pitchFamily="18"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unito Sans"/>
                <a:ea typeface="Calibri" panose="020F0502020204030204" pitchFamily="34" charset="0"/>
                <a:cs typeface="Times New Roman" panose="02020603050405020304" pitchFamily="18"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unito Sans"/>
                <a:ea typeface="Calibri" panose="020F0502020204030204" pitchFamily="34" charset="0"/>
                <a:cs typeface="Times New Roman" panose="02020603050405020304" pitchFamily="18" charset="0"/>
              </a:rPr>
              <a:t>Calm, cushion, call</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b="1" dirty="0">
                <a:effectLst/>
                <a:latin typeface="Nunito Sans"/>
                <a:ea typeface="Calibri" panose="020F0502020204030204" pitchFamily="34" charset="0"/>
                <a:cs typeface="Times New Roman" panose="02020603050405020304" pitchFamily="18" charset="0"/>
              </a:rPr>
              <a:t>Stay calm and take control of situation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b="1" dirty="0">
                <a:effectLst/>
                <a:latin typeface="Nunito Sans"/>
                <a:ea typeface="Calibri" panose="020F0502020204030204" pitchFamily="34" charset="0"/>
                <a:cs typeface="Times New Roman" panose="02020603050405020304" pitchFamily="18" charset="0"/>
              </a:rPr>
              <a:t>Cushion their </a:t>
            </a:r>
            <a:r>
              <a:rPr lang="en-GB" sz="1800" b="1" dirty="0" err="1">
                <a:effectLst/>
                <a:latin typeface="Nunito Sans"/>
                <a:ea typeface="Calibri" panose="020F0502020204030204" pitchFamily="34" charset="0"/>
                <a:cs typeface="Times New Roman" panose="02020603050405020304" pitchFamily="18" charset="0"/>
              </a:rPr>
              <a:t>hed</a:t>
            </a:r>
            <a:r>
              <a:rPr lang="en-GB" sz="1800" b="1" dirty="0">
                <a:effectLst/>
                <a:latin typeface="Nunito Sans"/>
                <a:ea typeface="Calibri" panose="020F0502020204030204" pitchFamily="34" charset="0"/>
                <a:cs typeface="Times New Roman" panose="02020603050405020304" pitchFamily="18" charset="0"/>
              </a:rPr>
              <a:t> with something soft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b="1" dirty="0">
                <a:effectLst/>
                <a:latin typeface="Nunito Sans"/>
                <a:ea typeface="Calibri" panose="020F0502020204030204" pitchFamily="34" charset="0"/>
                <a:cs typeface="Times New Roman" panose="02020603050405020304" pitchFamily="18" charset="0"/>
              </a:rPr>
              <a:t>Call for an ambulance if it lasts longer than 5 minutes.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Make space around patient and move bystanders out of the way.</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Remove any potentially dangerous items such as hot drinks or sharp objects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Note what time fit started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Do not move patient unless they are in immediate danger</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When the fit has stopped, check airway and breathing and place into recovery position.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Note how long seizure lasted.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Call for emergency help if:</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Nunito Sans"/>
                <a:ea typeface="Calibri" panose="020F0502020204030204" pitchFamily="34" charset="0"/>
                <a:cs typeface="Times New Roman" panose="02020603050405020304" pitchFamily="18" charset="0"/>
              </a:rPr>
              <a:t>There are repeated seizures or if this is first seizure.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Nunito Sans"/>
                <a:ea typeface="Calibri" panose="020F0502020204030204" pitchFamily="34" charset="0"/>
                <a:cs typeface="Times New Roman" panose="02020603050405020304" pitchFamily="18" charset="0"/>
              </a:rPr>
              <a:t>The seizure continues for more than 5 minutes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Nunito Sans"/>
                <a:ea typeface="Calibri" panose="020F0502020204030204" pitchFamily="34" charset="0"/>
                <a:cs typeface="Times New Roman" panose="02020603050405020304" pitchFamily="18" charset="0"/>
              </a:rPr>
              <a:t>The patient is unresponsive for more than 10 minutes.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59</a:t>
            </a:fld>
            <a:endParaRPr lang="en-GB"/>
          </a:p>
        </p:txBody>
      </p:sp>
    </p:spTree>
    <p:extLst>
      <p:ext uri="{BB962C8B-B14F-4D97-AF65-F5344CB8AC3E}">
        <p14:creationId xmlns:p14="http://schemas.microsoft.com/office/powerpoint/2010/main" val="396366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rgbClr val="FF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effectLst/>
                <a:latin typeface="Trebuchet MS" panose="020B0603020202020204" pitchFamily="34" charset="0"/>
                <a:ea typeface="Calibri" panose="020F0502020204030204" pitchFamily="34" charset="0"/>
                <a:cs typeface="Times New Roman" panose="02020603050405020304" pitchFamily="18" charset="0"/>
              </a:rPr>
              <a:t>Diabetes – this is a chronic (long-term) condition in which the body fails to produce sufficient insulin, which is a hormone that controls blood sugar level. This can result in higher than normal blood sugar (hyperglycaemia) or lower than normal blood sugar (hypoglycaemia).</a:t>
            </a:r>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60</a:t>
            </a:fld>
            <a:endParaRPr lang="en-GB"/>
          </a:p>
        </p:txBody>
      </p:sp>
    </p:spTree>
    <p:extLst>
      <p:ext uri="{BB962C8B-B14F-4D97-AF65-F5344CB8AC3E}">
        <p14:creationId xmlns:p14="http://schemas.microsoft.com/office/powerpoint/2010/main" val="72141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endParaRPr lang="en-GB" dirty="0"/>
          </a:p>
          <a:p>
            <a:pPr>
              <a:buSzPct val="25000"/>
              <a:buNone/>
            </a:pPr>
            <a:r>
              <a:rPr lang="en-GB" b="1" dirty="0"/>
              <a:t>Trainers notes:</a:t>
            </a:r>
          </a:p>
          <a:p>
            <a:pPr>
              <a:buSzPct val="25000"/>
              <a:buNone/>
            </a:pPr>
            <a:r>
              <a:rPr lang="en-GB" dirty="0"/>
              <a:t>Introduce the life support session and inform the participants of the syllabus areas you will cover in the first session. Ask participants what they think they will be covering in the life support section and add anything missed. </a:t>
            </a:r>
          </a:p>
          <a:p>
            <a:pPr>
              <a:buSzPct val="25000"/>
              <a:buNone/>
            </a:pPr>
            <a:endParaRPr lang="en-GB" dirty="0"/>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Unless otherwise stated (as identified by * or **) items can be delivered in a theoretical way, using trainer delivered or video content.</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Nunito Sans"/>
              <a:ea typeface="Calibri" panose="020F0502020204030204" pitchFamily="34" charset="0"/>
              <a:cs typeface="Times New Roman" panose="02020603050405020304" pitchFamily="18" charset="0"/>
            </a:endParaRPr>
          </a:p>
          <a:p>
            <a:pPr>
              <a:lnSpc>
                <a:spcPct val="107000"/>
              </a:lnSpc>
              <a:spcAft>
                <a:spcPts val="800"/>
              </a:spcAft>
              <a:buNone/>
            </a:pPr>
            <a:r>
              <a:rPr lang="en-GB" sz="1200" b="0" i="1" dirty="0">
                <a:effectLst/>
                <a:latin typeface="Nunito Sans"/>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possible practical activities would be encouraged.</a:t>
            </a: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b="0" i="1"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GB" sz="1200" b="0" i="1" dirty="0">
                <a:effectLst/>
                <a:latin typeface="Nunito Sans"/>
                <a:ea typeface="Calibri" panose="020F0502020204030204" pitchFamily="34" charset="0"/>
                <a:cs typeface="Times New Roman" panose="02020603050405020304" pitchFamily="18" charset="0"/>
              </a:rPr>
              <a:t>Items identified with ** </a:t>
            </a:r>
            <a:r>
              <a:rPr lang="en-GB" sz="1200" b="0" i="1" u="sng" dirty="0">
                <a:effectLst/>
                <a:latin typeface="Nunito Sans"/>
                <a:ea typeface="Calibri" panose="020F0502020204030204" pitchFamily="34" charset="0"/>
                <a:cs typeface="Times New Roman" panose="02020603050405020304" pitchFamily="18" charset="0"/>
              </a:rPr>
              <a:t>must</a:t>
            </a:r>
            <a:r>
              <a:rPr lang="en-GB" sz="1200" b="0" i="1" dirty="0">
                <a:effectLst/>
                <a:latin typeface="Nunito Sans"/>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b="0" i="1" dirty="0"/>
          </a:p>
          <a:p>
            <a:pPr>
              <a:buSzPct val="25000"/>
              <a:buNone/>
            </a:pPr>
            <a:endParaRPr lang="en-GB" b="1" dirty="0"/>
          </a:p>
          <a:p>
            <a:pPr>
              <a:buSzPct val="25000"/>
              <a:buNone/>
            </a:pPr>
            <a:r>
              <a:rPr lang="en-GB" b="1" i="1" dirty="0"/>
              <a:t>Life Support Key Topics:</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Safe Approach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Primary Survey and ABC assessment</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Adult CPR**</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Child CPR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AED *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Choking *</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Unresponsiveness</a:t>
            </a:r>
          </a:p>
          <a:p>
            <a:pPr marL="342900" indent="-342900">
              <a:buFont typeface="Arial" panose="020B0604020202020204" pitchFamily="34" charset="0"/>
              <a:buChar char="•"/>
            </a:pPr>
            <a:r>
              <a:rPr lang="en-GB" sz="1200" i="1" dirty="0">
                <a:solidFill>
                  <a:srgbClr val="5087C7"/>
                </a:solidFill>
                <a:latin typeface="Trebuchet MS" panose="020B0603020202020204" pitchFamily="34" charset="0"/>
              </a:rPr>
              <a:t>Recovery position *</a:t>
            </a:r>
          </a:p>
          <a:p>
            <a:pPr marL="342900" indent="-342900">
              <a:buFont typeface="Arial" panose="020B0604020202020204" pitchFamily="34" charset="0"/>
              <a:buChar char="•"/>
            </a:pPr>
            <a:endParaRPr lang="en-GB" sz="1200" i="1" dirty="0">
              <a:solidFill>
                <a:srgbClr val="5087C7"/>
              </a:solidFill>
              <a:latin typeface="Trebuchet MS" panose="020B0603020202020204" pitchFamily="34" charset="0"/>
            </a:endParaRPr>
          </a:p>
          <a:p>
            <a:pPr marL="0" indent="0">
              <a:buFont typeface="Arial" panose="020B0604020202020204" pitchFamily="34" charset="0"/>
              <a:buNone/>
            </a:pPr>
            <a:endParaRPr lang="en-GB" sz="1200" i="1" dirty="0">
              <a:solidFill>
                <a:srgbClr val="5087C7"/>
              </a:solidFill>
              <a:latin typeface="Trebuchet MS" panose="020B0603020202020204" pitchFamily="34" charset="0"/>
            </a:endParaRPr>
          </a:p>
          <a:p>
            <a:pPr>
              <a:buSzPct val="25000"/>
              <a:buNone/>
            </a:pPr>
            <a:r>
              <a:rPr lang="en-GB" sz="1400" b="1" i="1" dirty="0">
                <a:latin typeface="Trebuchet MS" panose="020B0603020202020204" pitchFamily="34" charset="0"/>
              </a:rPr>
              <a:t>Objectives</a:t>
            </a: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Introduce the participants to the theory and practical sides of the life support topics of first aid and discuss when each area may be needed. </a:t>
            </a:r>
            <a:endParaRPr lang="en-GB" sz="1800" i="1"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Allow participants to practice and demonstrate their knowledge of life support. </a:t>
            </a:r>
            <a:endParaRPr lang="en-GB" sz="1800" i="1"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mj-lt"/>
              <a:buAutoNum type="arabicPeriod"/>
            </a:pPr>
            <a:r>
              <a:rPr lang="en-GB" sz="1800" i="1" dirty="0">
                <a:effectLst/>
                <a:latin typeface="Nunito Sans"/>
                <a:ea typeface="Calibri" panose="020F0502020204030204" pitchFamily="34" charset="0"/>
                <a:cs typeface="Times New Roman" panose="02020603050405020304" pitchFamily="18" charset="0"/>
              </a:rPr>
              <a:t>Allow participants to practice and demonstrate their skills in performing (or instructing) elements of life support. </a:t>
            </a:r>
            <a:r>
              <a:rPr lang="en-GB" sz="1400" i="1" dirty="0">
                <a:latin typeface="Trebuchet MS" panose="020B0603020202020204" pitchFamily="34" charset="0"/>
              </a:rPr>
              <a:t>.</a:t>
            </a:r>
          </a:p>
          <a:p>
            <a:pPr>
              <a:buSzPct val="25000"/>
              <a:buNone/>
            </a:pPr>
            <a:endParaRPr lang="en-GB" i="1" dirty="0">
              <a:latin typeface="Trebuchet MS" panose="020B0603020202020204" pitchFamily="34" charset="0"/>
            </a:endParaRPr>
          </a:p>
          <a:p>
            <a:pPr>
              <a:buSzPct val="25000"/>
              <a:buNone/>
            </a:pPr>
            <a:r>
              <a:rPr lang="en-GB" i="1" dirty="0">
                <a:latin typeface="Trebuchet MS" panose="020B0603020202020204" pitchFamily="34" charset="0"/>
              </a:rPr>
              <a:t>Outcomes</a:t>
            </a:r>
          </a:p>
          <a:p>
            <a:pPr marL="342900" lvl="0" indent="-342900" algn="l">
              <a:lnSpc>
                <a:spcPct val="107000"/>
              </a:lnSpc>
              <a:spcAft>
                <a:spcPts val="800"/>
              </a:spcAft>
              <a:buFont typeface="+mj-lt"/>
              <a:buAutoNum type="arabicPeriod"/>
            </a:pPr>
            <a:r>
              <a:rPr lang="en-GB" sz="1000" i="1" dirty="0">
                <a:effectLst/>
                <a:latin typeface="Nunito Sans"/>
                <a:ea typeface="Calibri" panose="020F0502020204030204" pitchFamily="34" charset="0"/>
                <a:cs typeface="Times New Roman" panose="02020603050405020304" pitchFamily="18" charset="0"/>
              </a:rPr>
              <a:t>Know and demonstrate :</a:t>
            </a:r>
            <a:endParaRPr lang="en-GB" sz="1100" i="1" dirty="0">
              <a:effectLst/>
              <a:latin typeface="Trebuchet MS" panose="020B0603020202020204" pitchFamily="34" charset="0"/>
              <a:ea typeface="Calibri" panose="020F0502020204030204" pitchFamily="34" charset="0"/>
              <a:cs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Use of AED (automated external defibrillator)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Choking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Causes and level of unresponsiveness </a:t>
            </a:r>
            <a:endParaRPr lang="en-GB" sz="1200" i="1" dirty="0">
              <a:effectLst/>
              <a:latin typeface="Times New Roman" panose="02020603050405020304" pitchFamily="18" charset="0"/>
              <a:ea typeface="Times New Roman" panose="02020603050405020304" pitchFamily="18" charset="0"/>
            </a:endParaRPr>
          </a:p>
          <a:p>
            <a:pPr marL="742950" lvl="1" indent="-285750" algn="l" fontAlgn="base">
              <a:buFont typeface="+mj-lt"/>
              <a:buAutoNum type="alphaLcPeriod"/>
            </a:pPr>
            <a:r>
              <a:rPr lang="en-GB" sz="1000" i="1" dirty="0">
                <a:effectLst/>
                <a:latin typeface="Nunito Sans"/>
                <a:ea typeface="Times New Roman" panose="02020603050405020304" pitchFamily="18" charset="0"/>
              </a:rPr>
              <a:t>Recovery / safe airway position * </a:t>
            </a:r>
            <a:r>
              <a:rPr lang="en-GB" sz="1200" i="1" dirty="0">
                <a:effectLst/>
                <a:latin typeface="Times New Roman" panose="02020603050405020304" pitchFamily="18" charset="0"/>
                <a:ea typeface="Times New Roman" panose="02020603050405020304" pitchFamily="18" charset="0"/>
              </a:rPr>
              <a:t/>
            </a:r>
            <a:br>
              <a:rPr lang="en-GB" sz="1200" i="1" dirty="0">
                <a:effectLst/>
                <a:latin typeface="Times New Roman" panose="02020603050405020304" pitchFamily="18" charset="0"/>
                <a:ea typeface="Times New Roman" panose="02020603050405020304" pitchFamily="18" charset="0"/>
              </a:rPr>
            </a:br>
            <a:endParaRPr lang="en-GB" sz="1200" i="1" dirty="0">
              <a:effectLst/>
              <a:latin typeface="Times New Roman" panose="02020603050405020304" pitchFamily="18" charset="0"/>
              <a:ea typeface="Times New Roman" panose="02020603050405020304" pitchFamily="18" charset="0"/>
            </a:endParaRPr>
          </a:p>
          <a:p>
            <a:pPr marL="342900" lvl="0" indent="-342900" algn="l">
              <a:lnSpc>
                <a:spcPct val="107000"/>
              </a:lnSpc>
              <a:spcAft>
                <a:spcPts val="800"/>
              </a:spcAft>
              <a:buFont typeface="+mj-lt"/>
              <a:buAutoNum type="arabicPeriod"/>
            </a:pPr>
            <a:r>
              <a:rPr lang="en-GB" sz="1000" i="1" dirty="0">
                <a:effectLst/>
                <a:latin typeface="Nunito Sans"/>
                <a:ea typeface="Calibri" panose="020F0502020204030204" pitchFamily="34" charset="0"/>
                <a:cs typeface="Times New Roman" panose="02020603050405020304" pitchFamily="18" charset="0"/>
              </a:rPr>
              <a:t>Know and demonstrate (or instruct a trainer) your skill in performing :</a:t>
            </a:r>
            <a:endParaRPr lang="en-GB" sz="1100" i="1" dirty="0">
              <a:effectLst/>
              <a:latin typeface="Trebuchet MS" panose="020B0603020202020204" pitchFamily="34" charset="0"/>
              <a:ea typeface="Calibri" panose="020F0502020204030204" pitchFamily="34" charset="0"/>
              <a:cs typeface="Times New Roman" panose="02020603050405020304" pitchFamily="18" charset="0"/>
            </a:endParaRPr>
          </a:p>
          <a:p>
            <a:pPr marL="800100" lvl="1" indent="-342900" algn="l" fontAlgn="base">
              <a:buFont typeface="+mj-lt"/>
              <a:buAutoNum type="alphaLcParenR"/>
            </a:pPr>
            <a:r>
              <a:rPr lang="en-GB" sz="1000" i="1" dirty="0">
                <a:effectLst/>
                <a:latin typeface="Nunito Sans"/>
                <a:ea typeface="Times New Roman" panose="02020603050405020304" pitchFamily="18" charset="0"/>
                <a:cs typeface="Calibri" panose="020F0502020204030204" pitchFamily="34" charset="0"/>
              </a:rPr>
              <a:t>Approach to and assessment of a scene/incident **</a:t>
            </a:r>
            <a:endParaRPr lang="en-GB" sz="1200" i="1" dirty="0">
              <a:effectLst/>
              <a:latin typeface="Times New Roman" panose="02020603050405020304" pitchFamily="18" charset="0"/>
              <a:ea typeface="Times New Roman" panose="02020603050405020304" pitchFamily="18" charset="0"/>
            </a:endParaRPr>
          </a:p>
          <a:p>
            <a:pPr marL="800100" lvl="1" indent="-342900" algn="l" fontAlgn="base">
              <a:buFont typeface="+mj-lt"/>
              <a:buAutoNum type="alphaLcParenR"/>
            </a:pPr>
            <a:r>
              <a:rPr lang="en-GB" sz="1000" i="1" dirty="0">
                <a:effectLst/>
                <a:latin typeface="Nunito Sans"/>
                <a:ea typeface="Times New Roman" panose="02020603050405020304" pitchFamily="18" charset="0"/>
              </a:rPr>
              <a:t>CPR for an adult </a:t>
            </a:r>
            <a:r>
              <a:rPr lang="en-GB" sz="1000" dirty="0">
                <a:effectLst/>
                <a:latin typeface="Nunito Sans"/>
                <a:ea typeface="Times New Roman" panose="02020603050405020304" pitchFamily="18" charset="0"/>
              </a:rPr>
              <a:t>**</a:t>
            </a:r>
          </a:p>
          <a:p>
            <a:pPr marL="800100" lvl="1" indent="-342900" algn="l" fontAlgn="base">
              <a:buFont typeface="+mj-lt"/>
              <a:buAutoNum type="alphaLcParenR"/>
            </a:pPr>
            <a:r>
              <a:rPr lang="en-GB" sz="1000" i="1" dirty="0">
                <a:effectLst/>
                <a:latin typeface="Nunito Sans"/>
                <a:ea typeface="Times New Roman" panose="02020603050405020304" pitchFamily="18" charset="0"/>
              </a:rPr>
              <a:t>CPR for a child **</a:t>
            </a:r>
            <a:endParaRPr lang="en-GB" sz="1200" i="1"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7</a:t>
            </a:fld>
            <a:endParaRPr lang="en-GB"/>
          </a:p>
        </p:txBody>
      </p:sp>
    </p:spTree>
    <p:extLst>
      <p:ext uri="{BB962C8B-B14F-4D97-AF65-F5344CB8AC3E}">
        <p14:creationId xmlns:p14="http://schemas.microsoft.com/office/powerpoint/2010/main" val="15275058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dirty="0"/>
              <a:t>Hypoglycaemia</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is the emergency. If a patient with diabetes is unwell giving them sugar will rapidly restore blood sugar, and is unlikely to do harm in </a:t>
            </a:r>
            <a:r>
              <a:rPr lang="en-US" sz="1200" dirty="0" err="1">
                <a:effectLst/>
                <a:latin typeface="Trebuchet MS" panose="020B0603020202020204" pitchFamily="34" charset="0"/>
                <a:ea typeface="Calibri" panose="020F0502020204030204" pitchFamily="34" charset="0"/>
                <a:cs typeface="Times New Roman" panose="02020603050405020304" pitchFamily="18" charset="0"/>
              </a:rPr>
              <a:t>hyperglycaemia</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The need is to act urgently rather than trying to decide.</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Signs and Symptoms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A history of diabetes – some people may </a:t>
            </a:r>
            <a:r>
              <a:rPr lang="en-US" sz="1200" dirty="0" err="1">
                <a:effectLst/>
                <a:latin typeface="Trebuchet MS" panose="020B0603020202020204" pitchFamily="34" charset="0"/>
                <a:ea typeface="Calibri" panose="020F0502020204030204" pitchFamily="34" charset="0"/>
                <a:cs typeface="Times New Roman" panose="02020603050405020304" pitchFamily="18" charset="0"/>
              </a:rPr>
              <a:t>recognise</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 a “Hypo” coming</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Weakness, fainting, hunger</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Confusion, being irrational</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Sweaty with clammy skin</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Rapid pulse</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Decreasing level of responsiveness</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Evidence of medical warning device – or carrying glucose gel or sweets</a:t>
            </a: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Treatment</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       Give sugar.</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Patient may have their own emergency supplies (think about a healthcare plan) </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not give – 15-20g glucose – 150ml of non-diet fizzy drink, 3 jelly babies, 3 sugar lumps.</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the casualty feels better –help them to check their own blood sugar</a:t>
            </a:r>
          </a:p>
          <a:p>
            <a:pPr marL="342900" lvl="0" indent="-342900">
              <a:lnSpc>
                <a:spcPct val="107000"/>
              </a:lnSpc>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not improving –call for medical help.</a:t>
            </a:r>
          </a:p>
          <a:p>
            <a:pPr marL="342900" lvl="0" indent="-342900">
              <a:lnSpc>
                <a:spcPct val="107000"/>
              </a:lnSpc>
              <a:spcAft>
                <a:spcPts val="800"/>
              </a:spcAft>
              <a:buFont typeface="Times New Roman" panose="02020603050405020304" pitchFamily="18" charset="0"/>
              <a:buChar char="●"/>
              <a:tabLst>
                <a:tab pos="457200" algn="l"/>
              </a:tabLst>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If unresponsive – put into recovery position and monitor.</a:t>
            </a:r>
          </a:p>
          <a:p>
            <a:pPr>
              <a:buSzPct val="25000"/>
              <a:buNone/>
            </a:pP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61</a:t>
            </a:fld>
            <a:endParaRPr lang="en-GB"/>
          </a:p>
        </p:txBody>
      </p:sp>
    </p:spTree>
    <p:extLst>
      <p:ext uri="{BB962C8B-B14F-4D97-AF65-F5344CB8AC3E}">
        <p14:creationId xmlns:p14="http://schemas.microsoft.com/office/powerpoint/2010/main" val="772441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US" sz="1200" b="1"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Meningitis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0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Although it is not a common condition, you should be aware of meningitis.</a:t>
            </a:r>
          </a:p>
          <a:p>
            <a:pPr>
              <a:lnSpc>
                <a:spcPct val="107000"/>
              </a:lnSpc>
              <a:spcAft>
                <a:spcPts val="800"/>
              </a:spcAft>
              <a:buNone/>
            </a:pPr>
            <a:endParaRPr lang="en-GB" sz="10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gn="l">
              <a:buNone/>
            </a:pPr>
            <a:r>
              <a:rPr lang="en-GB" sz="1200" b="0" i="0" dirty="0">
                <a:solidFill>
                  <a:srgbClr val="212B32"/>
                </a:solidFill>
                <a:effectLst/>
                <a:latin typeface="Frutiger W01"/>
              </a:rPr>
              <a:t>Meningitis is an infection of the protective membranes that surround the brain and spinal cord (meninges).</a:t>
            </a:r>
          </a:p>
          <a:p>
            <a:pPr algn="l">
              <a:buNone/>
            </a:pPr>
            <a:endParaRPr lang="en-GB" sz="1200" b="0" i="0" dirty="0">
              <a:solidFill>
                <a:srgbClr val="212B32"/>
              </a:solidFill>
              <a:effectLst/>
              <a:latin typeface="Frutiger W01"/>
            </a:endParaRPr>
          </a:p>
          <a:p>
            <a:pPr algn="l">
              <a:buNone/>
            </a:pPr>
            <a:r>
              <a:rPr lang="en-GB" sz="1200" b="0" i="0" dirty="0">
                <a:solidFill>
                  <a:srgbClr val="212B32"/>
                </a:solidFill>
                <a:effectLst/>
                <a:latin typeface="Frutiger W01"/>
              </a:rPr>
              <a:t>It can affect anyone, but is most common in babies, young children, teenagers and young adults.</a:t>
            </a:r>
          </a:p>
          <a:p>
            <a:pPr>
              <a:lnSpc>
                <a:spcPct val="117000"/>
              </a:lnSpc>
              <a:spcAft>
                <a:spcPts val="800"/>
              </a:spcAft>
              <a:buNone/>
            </a:pPr>
            <a:endParaRPr lang="en-US"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7000"/>
              </a:lnSpc>
              <a:spcAft>
                <a:spcPts val="800"/>
              </a:spcAft>
              <a:buNone/>
            </a:pPr>
            <a:r>
              <a:rPr lang="en-US"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Signs and symptoms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raised body temperature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vomiting</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feeling very unwell</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severe headache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photophobia (dislike of light)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stiff or rigid neck</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a lowering level of consciousness if untreated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7000"/>
              </a:lnSpc>
              <a:spcAft>
                <a:spcPts val="800"/>
              </a:spcAft>
              <a:buFont typeface="Symbol" panose="05050102010706020507" pitchFamily="18" charset="2"/>
              <a:buChar char=""/>
            </a:pPr>
            <a:r>
              <a:rPr lang="en-GB" sz="1800" dirty="0">
                <a:solidFill>
                  <a:srgbClr val="000000"/>
                </a:solidFill>
                <a:effectLst/>
                <a:latin typeface="Nunito Sans"/>
                <a:ea typeface="Calibri" panose="020F0502020204030204" pitchFamily="34" charset="0"/>
                <a:cs typeface="Times New Roman" panose="02020603050405020304" pitchFamily="18" charset="0"/>
              </a:rPr>
              <a:t>rash of small purple spots or bruises (when pressed against a glass they do not disappear). This is a late sign and may not even appear.</a:t>
            </a:r>
          </a:p>
          <a:p>
            <a:pPr lvl="0"/>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a:buNone/>
            </a:pPr>
            <a:r>
              <a:rPr lang="en-US"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If you have any suspicion that someone might have meningitis, seek urgent medical advice.</a:t>
            </a:r>
            <a:endParaRPr lang="en-US" dirty="0"/>
          </a:p>
          <a:p>
            <a:pPr>
              <a:buSzPct val="25000"/>
              <a:buNone/>
            </a:pPr>
            <a:endParaRPr lang="en-US" dirty="0"/>
          </a:p>
          <a:p>
            <a:pPr>
              <a:buSzPct val="25000"/>
              <a:buNone/>
            </a:pPr>
            <a:endParaRPr lang="en-US" dirty="0"/>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62</a:t>
            </a:fld>
            <a:endParaRPr lang="en-GB"/>
          </a:p>
        </p:txBody>
      </p:sp>
    </p:spTree>
    <p:extLst>
      <p:ext uri="{BB962C8B-B14F-4D97-AF65-F5344CB8AC3E}">
        <p14:creationId xmlns:p14="http://schemas.microsoft.com/office/powerpoint/2010/main" val="307094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Sepsis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Font typeface="Times New Roman" panose="02020603050405020304" pitchFamily="18" charset="0"/>
              <a:buChar char="●"/>
              <a:tabLst>
                <a:tab pos="457200" algn="l"/>
              </a:tabLst>
            </a:pPr>
            <a:r>
              <a:rPr lang="en-US" sz="1200" dirty="0">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Sepsis is a life-threatening reaction to an infection.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Font typeface="Times New Roman" panose="02020603050405020304" pitchFamily="18" charset="0"/>
              <a:buChar char="●"/>
              <a:tabLst>
                <a:tab pos="457200" algn="l"/>
              </a:tabLst>
            </a:pPr>
            <a:r>
              <a:rPr lang="en-US" sz="1200" dirty="0">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It happens when your immune system overreacts to an infection and starts to damage your body's own tissues and organs.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Font typeface="Times New Roman" panose="02020603050405020304" pitchFamily="18" charset="0"/>
              <a:buChar char="●"/>
              <a:tabLst>
                <a:tab pos="457200" algn="l"/>
              </a:tabLst>
            </a:pPr>
            <a:r>
              <a:rPr lang="en-US" sz="1200" dirty="0">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You cannot catch sepsis from another person</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800"/>
              </a:spcAft>
              <a:buFont typeface="Times New Roman" panose="02020603050405020304" pitchFamily="18" charset="0"/>
              <a:buChar char="●"/>
              <a:tabLst>
                <a:tab pos="457200" algn="l"/>
              </a:tabLst>
            </a:pPr>
            <a:r>
              <a:rPr lang="en-US" sz="1200" dirty="0">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Sepsis is sometimes called </a:t>
            </a:r>
            <a:r>
              <a:rPr lang="en-US" sz="1200" dirty="0" err="1">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septicaemia</a:t>
            </a:r>
            <a:r>
              <a:rPr lang="en-US" sz="1200" dirty="0">
                <a:solidFill>
                  <a:srgbClr val="212B32"/>
                </a:solidFill>
                <a:effectLst/>
                <a:latin typeface="Trebuchet MS" panose="020B0603020202020204" pitchFamily="34" charset="0"/>
                <a:ea typeface="Times New Roman" panose="02020603050405020304" pitchFamily="18" charset="0"/>
                <a:cs typeface="Arial" panose="020B0604020202020204" pitchFamily="34" charset="0"/>
              </a:rPr>
              <a:t> or blood poisoning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dirty="0">
                <a:effectLst/>
                <a:latin typeface="Trebuchet MS" panose="020B0603020202020204" pitchFamily="34" charset="0"/>
                <a:ea typeface="Calibri" panose="020F0502020204030204" pitchFamily="34" charset="0"/>
                <a:cs typeface="Times New Roman" panose="02020603050405020304" pitchFamily="18" charset="0"/>
              </a:rPr>
              <a:t>Signs and </a:t>
            </a:r>
            <a:r>
              <a:rPr lang="en-US" sz="1200" b="1" dirty="0">
                <a:effectLst/>
                <a:latin typeface="Trebuchet MS" panose="020B0603020202020204" pitchFamily="34" charset="0"/>
                <a:ea typeface="Calibri" panose="020F0502020204030204" pitchFamily="34" charset="0"/>
                <a:cs typeface="Times New Roman" panose="02020603050405020304" pitchFamily="18" charset="0"/>
              </a:rPr>
              <a:t>symptoms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unito Sans"/>
                <a:ea typeface="Calibri" panose="020F0502020204030204" pitchFamily="34" charset="0"/>
                <a:cs typeface="Times New Roman" panose="02020603050405020304" pitchFamily="18" charset="0"/>
              </a:rPr>
              <a:t>Signs and</a:t>
            </a:r>
            <a:r>
              <a:rPr lang="en-GB" sz="1800" dirty="0">
                <a:effectLst/>
                <a:latin typeface="Nunito Sans"/>
                <a:ea typeface="Calibri" panose="020F0502020204030204" pitchFamily="34" charset="0"/>
                <a:cs typeface="Times New Roman" panose="02020603050405020304" pitchFamily="18" charset="0"/>
              </a:rPr>
              <a:t> </a:t>
            </a:r>
            <a:r>
              <a:rPr lang="en-GB" sz="1800" b="1" dirty="0">
                <a:effectLst/>
                <a:latin typeface="Nunito Sans"/>
                <a:ea typeface="Calibri" panose="020F0502020204030204" pitchFamily="34" charset="0"/>
                <a:cs typeface="Times New Roman" panose="02020603050405020304" pitchFamily="18" charset="0"/>
              </a:rPr>
              <a:t>symptoms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In adults: think “SEPSIS”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S – slurred speech or confusion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E – extreme shivering or muscle pain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P- passing no urine (in a day)</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S – severe breathlessness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I – it feels like you are going to die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Nunito Sans"/>
                <a:ea typeface="Trebuchet MS" panose="020B0603020202020204" pitchFamily="34" charset="0"/>
                <a:cs typeface="Trebuchet MS" panose="020B0603020202020204" pitchFamily="34" charset="0"/>
              </a:rPr>
              <a:t>S – skin mottled or discoloured</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A child may have sepsis if they:</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Are breathing very fast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Have a fit or convulsion</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Looks mottled, bluish or pale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Has a rash that does not fade if you press it</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Is very lethargic or difficult to wake</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800" dirty="0">
                <a:effectLst/>
                <a:latin typeface="Nunito Sans"/>
                <a:ea typeface="Trebuchet MS" panose="020B0603020202020204" pitchFamily="34" charset="0"/>
                <a:cs typeface="Trebuchet MS" panose="020B0603020202020204" pitchFamily="34" charset="0"/>
              </a:rPr>
              <a:t>Feels abnormally cold to the touch</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If you spot any of these signs in yourself or anyone else –call 999 or go straight to A+E and just ask -”Could it be sepsis?”</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Trebuchet MS" panose="020B0603020202020204" pitchFamily="34" charset="0"/>
                <a:cs typeface="Trebuchet MS" panose="020B0603020202020204" pitchFamily="34" charset="0"/>
              </a:rPr>
              <a:t>More information is available at: The UK Sepsis Trust – https://sepsistrust.org/about/about-sepsis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Nunito Sans"/>
                <a:ea typeface="Calibri" panose="020F0502020204030204" pitchFamily="34" charset="0"/>
                <a:cs typeface="Times New Roman" panose="02020603050405020304" pitchFamily="18" charset="0"/>
              </a:rPr>
              <a:t> </a:t>
            </a:r>
            <a:endParaRPr lang="en-GB"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63</a:t>
            </a:fld>
            <a:endParaRPr lang="en-GB"/>
          </a:p>
        </p:txBody>
      </p:sp>
    </p:spTree>
    <p:extLst>
      <p:ext uri="{BB962C8B-B14F-4D97-AF65-F5344CB8AC3E}">
        <p14:creationId xmlns:p14="http://schemas.microsoft.com/office/powerpoint/2010/main" val="3211610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Sepsis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457200" algn="l"/>
              </a:tabLst>
            </a:pPr>
            <a:r>
              <a:rPr lang="en-GB" sz="1200" dirty="0">
                <a:latin typeface="Trebuchet MS"/>
                <a:ea typeface="Calibri" panose="020F0502020204030204" pitchFamily="34" charset="0"/>
                <a:cs typeface="Times New Roman" panose="02020603050405020304" pitchFamily="18" charset="0"/>
              </a:rPr>
              <a:t>The UK Sepsis Trust campaign: </a:t>
            </a:r>
            <a:r>
              <a:rPr lang="en-GB" sz="1200" dirty="0">
                <a:latin typeface="Trebuchet MS"/>
                <a:ea typeface="Calibri" panose="020F0502020204030204" pitchFamily="34" charset="0"/>
                <a:cs typeface="Times New Roman" panose="02020603050405020304" pitchFamily="18" charset="0"/>
                <a:hlinkClick r:id="rId3"/>
              </a:rPr>
              <a:t>https://sepsistrust.org/about/about-sepsis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For adults: Think Sepsis:</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S – slurred speech or confusion</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E – extreme shivering or muscle pain</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P – passing no urine (in a day)</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S – severe breathlessness</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I – it feels like you are going to die</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S – skin mottled or discoloured</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Seek help if you or another adult develop any of these signs.</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Just Ask – Could it be Sepsis?</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64</a:t>
            </a:fld>
            <a:endParaRPr lang="en-GB"/>
          </a:p>
        </p:txBody>
      </p:sp>
    </p:spTree>
    <p:extLst>
      <p:ext uri="{BB962C8B-B14F-4D97-AF65-F5344CB8AC3E}">
        <p14:creationId xmlns:p14="http://schemas.microsoft.com/office/powerpoint/2010/main" val="31725467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200" b="1" u="sng" dirty="0">
                <a:effectLst/>
                <a:latin typeface="Trebuchet MS" panose="020B0603020202020204" pitchFamily="34" charset="0"/>
                <a:ea typeface="Trebuchet MS" panose="020B0603020202020204" pitchFamily="34" charset="0"/>
                <a:cs typeface="Trebuchet MS" panose="020B0603020202020204" pitchFamily="34" charset="0"/>
              </a:rPr>
              <a:t>Trainers Notes:</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effectLst/>
                <a:latin typeface="Trebuchet MS" panose="020B0603020202020204" pitchFamily="34" charset="0"/>
                <a:ea typeface="Calibri" panose="020F0502020204030204" pitchFamily="34" charset="0"/>
                <a:cs typeface="Times New Roman" panose="02020603050405020304" pitchFamily="18" charset="0"/>
              </a:rPr>
              <a:t>Sepsis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lvl="0">
              <a:lnSpc>
                <a:spcPct val="107000"/>
              </a:lnSpc>
              <a:spcAft>
                <a:spcPts val="800"/>
              </a:spcAft>
              <a:buNone/>
              <a:tabLst>
                <a:tab pos="457200" algn="l"/>
              </a:tabLst>
            </a:pP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The UK Sepsis Trust campaign: </a:t>
            </a:r>
            <a:r>
              <a:rPr lang="en-GB" sz="1200" dirty="0">
                <a:latin typeface="Trebuchet MS"/>
                <a:ea typeface="Calibri" panose="020F0502020204030204" pitchFamily="34" charset="0"/>
                <a:cs typeface="Times New Roman" panose="02020603050405020304" pitchFamily="18" charset="0"/>
                <a:hlinkClick r:id="rId3"/>
              </a:rPr>
              <a:t>https://sepsistrust.org/about/about-sepsis</a:t>
            </a:r>
            <a:endParaRPr lang="en-GB"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A Child may have sepsis if they:</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1. are breathing very fast</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2. have a fit or convulsion</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3. </a:t>
            </a:r>
            <a:r>
              <a:rPr lang="en-GB" sz="1200" dirty="0" smtClean="0">
                <a:latin typeface="Trebuchet MS"/>
                <a:ea typeface="Calibri" panose="020F0502020204030204" pitchFamily="34" charset="0"/>
                <a:cs typeface="Times New Roman" panose="02020603050405020304" pitchFamily="18" charset="0"/>
              </a:rPr>
              <a:t>look </a:t>
            </a:r>
            <a:r>
              <a:rPr lang="en-GB" sz="1200" dirty="0">
                <a:latin typeface="Trebuchet MS"/>
                <a:ea typeface="Calibri" panose="020F0502020204030204" pitchFamily="34" charset="0"/>
                <a:cs typeface="Times New Roman" panose="02020603050405020304" pitchFamily="18" charset="0"/>
              </a:rPr>
              <a:t>mottled, bluish or pale</a:t>
            </a: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4. </a:t>
            </a:r>
            <a:r>
              <a:rPr lang="en-GB" sz="1200" dirty="0" smtClean="0">
                <a:latin typeface="Trebuchet MS"/>
                <a:ea typeface="Calibri" panose="020F0502020204030204" pitchFamily="34" charset="0"/>
                <a:cs typeface="Times New Roman" panose="02020603050405020304" pitchFamily="18" charset="0"/>
              </a:rPr>
              <a:t>have </a:t>
            </a:r>
            <a:r>
              <a:rPr lang="en-GB" sz="1200" dirty="0">
                <a:latin typeface="Trebuchet MS"/>
                <a:ea typeface="Calibri" panose="020F0502020204030204" pitchFamily="34" charset="0"/>
                <a:cs typeface="Times New Roman" panose="02020603050405020304" pitchFamily="18" charset="0"/>
              </a:rPr>
              <a:t>a rash that does not fade when you press it</a:t>
            </a: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5. </a:t>
            </a:r>
            <a:r>
              <a:rPr lang="en-GB" sz="1200" dirty="0" smtClean="0">
                <a:latin typeface="Trebuchet MS"/>
                <a:ea typeface="Calibri" panose="020F0502020204030204" pitchFamily="34" charset="0"/>
                <a:cs typeface="Times New Roman" panose="02020603050405020304" pitchFamily="18" charset="0"/>
              </a:rPr>
              <a:t>are </a:t>
            </a:r>
            <a:r>
              <a:rPr lang="en-GB" sz="1200" dirty="0">
                <a:latin typeface="Trebuchet MS"/>
                <a:ea typeface="Calibri" panose="020F0502020204030204" pitchFamily="34" charset="0"/>
                <a:cs typeface="Times New Roman" panose="02020603050405020304" pitchFamily="18" charset="0"/>
              </a:rPr>
              <a:t>very lethargic or difficult to wake</a:t>
            </a: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6. </a:t>
            </a:r>
            <a:r>
              <a:rPr lang="en-GB" sz="1200" dirty="0" smtClean="0">
                <a:latin typeface="Trebuchet MS"/>
                <a:ea typeface="Calibri" panose="020F0502020204030204" pitchFamily="34" charset="0"/>
                <a:cs typeface="Times New Roman" panose="02020603050405020304" pitchFamily="18" charset="0"/>
              </a:rPr>
              <a:t>feel </a:t>
            </a:r>
            <a:r>
              <a:rPr lang="en-GB" sz="1200" dirty="0">
                <a:latin typeface="Trebuchet MS"/>
                <a:ea typeface="Calibri" panose="020F0502020204030204" pitchFamily="34" charset="0"/>
                <a:cs typeface="Times New Roman" panose="02020603050405020304" pitchFamily="18" charset="0"/>
              </a:rPr>
              <a:t>abnormally cold to the touch</a:t>
            </a:r>
          </a:p>
          <a:p>
            <a:pPr>
              <a:lnSpc>
                <a:spcPct val="107000"/>
              </a:lnSpc>
              <a:spcAft>
                <a:spcPts val="800"/>
              </a:spcAft>
              <a:buNone/>
            </a:pP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latin typeface="Trebuchet MS"/>
                <a:ea typeface="Calibri" panose="020F0502020204030204" pitchFamily="34" charset="0"/>
                <a:cs typeface="Times New Roman" panose="02020603050405020304" pitchFamily="18" charset="0"/>
              </a:rPr>
              <a:t>If you spot any of these signs, call 999 or go straight to A+E – and Just Ask – </a:t>
            </a:r>
            <a:r>
              <a:rPr lang="en-GB" sz="1200" dirty="0" smtClean="0">
                <a:latin typeface="Trebuchet MS"/>
                <a:ea typeface="Calibri" panose="020F0502020204030204" pitchFamily="34" charset="0"/>
                <a:cs typeface="Times New Roman" panose="02020603050405020304" pitchFamily="18" charset="0"/>
              </a:rPr>
              <a:t>could </a:t>
            </a:r>
            <a:r>
              <a:rPr lang="en-GB" sz="1200" dirty="0">
                <a:latin typeface="Trebuchet MS"/>
                <a:ea typeface="Calibri" panose="020F0502020204030204" pitchFamily="34" charset="0"/>
                <a:cs typeface="Times New Roman" panose="02020603050405020304" pitchFamily="18" charset="0"/>
              </a:rPr>
              <a:t>it be Sepsis?</a:t>
            </a:r>
            <a:endParaRPr lang="en-GB" sz="1200" dirty="0">
              <a:latin typeface="Trebuchet MS" panose="020B0603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65</a:t>
            </a:fld>
            <a:endParaRPr lang="en-GB"/>
          </a:p>
        </p:txBody>
      </p:sp>
    </p:spTree>
    <p:extLst>
      <p:ext uri="{BB962C8B-B14F-4D97-AF65-F5344CB8AC3E}">
        <p14:creationId xmlns:p14="http://schemas.microsoft.com/office/powerpoint/2010/main" val="3467099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66</a:t>
            </a:fld>
            <a:endParaRPr lang="en-GB"/>
          </a:p>
        </p:txBody>
      </p:sp>
    </p:spTree>
    <p:extLst>
      <p:ext uri="{BB962C8B-B14F-4D97-AF65-F5344CB8AC3E}">
        <p14:creationId xmlns:p14="http://schemas.microsoft.com/office/powerpoint/2010/main" val="2854903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en-US" sz="1200" b="1" i="0" u="none" strike="noStrike" kern="1200" cap="none" dirty="0">
                <a:solidFill>
                  <a:schemeClr val="dk1"/>
                </a:solidFill>
                <a:effectLst/>
                <a:latin typeface="+mn-lt"/>
                <a:ea typeface="Calibri"/>
                <a:cs typeface="Calibri"/>
                <a:sym typeface="Calibri"/>
              </a:rPr>
              <a:t>​</a:t>
            </a:r>
          </a:p>
          <a:p>
            <a:pPr rtl="0" fontAlgn="base">
              <a:buNone/>
            </a:pPr>
            <a:r>
              <a:rPr lang="en-GB" sz="1200" b="1" i="1" u="none" strike="noStrike" kern="1200" cap="none" dirty="0">
                <a:solidFill>
                  <a:schemeClr val="dk1"/>
                </a:solidFill>
                <a:effectLst/>
                <a:latin typeface="+mn-lt"/>
                <a:ea typeface="Calibri"/>
                <a:cs typeface="Calibri"/>
                <a:sym typeface="Calibri"/>
              </a:rPr>
              <a:t>Back to the first question –</a:t>
            </a:r>
          </a:p>
          <a:p>
            <a:pPr rtl="0" fontAlgn="base">
              <a:buNone/>
            </a:pPr>
            <a:r>
              <a:rPr lang="en-US" sz="1200" b="1" i="0" u="none" strike="noStrike" kern="1200" cap="none" dirty="0">
                <a:solidFill>
                  <a:schemeClr val="dk1"/>
                </a:solidFill>
                <a:effectLst/>
                <a:latin typeface="+mn-lt"/>
                <a:ea typeface="Calibri"/>
                <a:cs typeface="Calibri"/>
                <a:sym typeface="Calibri"/>
              </a:rPr>
              <a:t>​</a:t>
            </a:r>
          </a:p>
          <a:p>
            <a:pPr rtl="0" fontAlgn="base">
              <a:buNone/>
            </a:pPr>
            <a:r>
              <a:rPr lang="en-US" sz="1200" b="1" i="0" u="none" strike="noStrike" kern="1200" cap="none" dirty="0">
                <a:solidFill>
                  <a:schemeClr val="dk1"/>
                </a:solidFill>
                <a:effectLst/>
                <a:latin typeface="+mn-lt"/>
                <a:ea typeface="Calibri"/>
                <a:cs typeface="Calibri"/>
                <a:sym typeface="Calibri"/>
              </a:rPr>
              <a:t>​</a:t>
            </a:r>
          </a:p>
          <a:p>
            <a:pPr rtl="0" fontAlgn="base">
              <a:buNone/>
            </a:pPr>
            <a:r>
              <a:rPr lang="en-GB" sz="1200" b="1" i="1" u="none" strike="noStrike" kern="1200" cap="none" dirty="0">
                <a:solidFill>
                  <a:schemeClr val="dk1"/>
                </a:solidFill>
                <a:effectLst/>
                <a:latin typeface="+mn-lt"/>
                <a:ea typeface="Calibri"/>
                <a:cs typeface="Calibri"/>
                <a:sym typeface="Calibri"/>
              </a:rPr>
              <a:t>This is a good way to test what people have learnt throughout the  course and their confidence levels now. </a:t>
            </a:r>
            <a:endParaRPr lang="en-US" sz="1200" b="1" i="0" u="none" strike="noStrike" kern="1200" cap="none" dirty="0">
              <a:solidFill>
                <a:schemeClr val="dk1"/>
              </a:solidFill>
              <a:effectLst/>
              <a:latin typeface="+mn-lt"/>
              <a:ea typeface="Calibri"/>
              <a:cs typeface="Calibri"/>
              <a:sym typeface="Calibri"/>
            </a:endParaRPr>
          </a:p>
          <a:p>
            <a:pPr>
              <a:buSzPct val="25000"/>
              <a:buNone/>
            </a:pPr>
            <a:endParaRPr lang="en-GB" sz="1200" b="0" i="0" u="none" strike="noStrike" kern="1200" cap="none" dirty="0">
              <a:solidFill>
                <a:schemeClr val="dk1"/>
              </a:solidFill>
              <a:effectLst/>
              <a:latin typeface="+mn-lt"/>
              <a:cs typeface="Calibri"/>
              <a:sym typeface="Calibri"/>
            </a:endParaRPr>
          </a:p>
          <a:p>
            <a:pPr>
              <a:buSzPct val="25000"/>
              <a:buNone/>
            </a:pPr>
            <a:r>
              <a:rPr lang="en-GB" sz="1200" b="0" i="1" u="none" strike="noStrike" kern="1200" cap="none" dirty="0">
                <a:solidFill>
                  <a:schemeClr val="dk1"/>
                </a:solidFill>
                <a:effectLst/>
                <a:latin typeface="+mn-lt"/>
                <a:cs typeface="Calibri"/>
                <a:sym typeface="Calibri"/>
              </a:rPr>
              <a:t>You can use the scale for a few questions – such knowledge confidence or skill confidence</a:t>
            </a:r>
          </a:p>
        </p:txBody>
      </p:sp>
      <p:sp>
        <p:nvSpPr>
          <p:cNvPr id="4" name="Slide Number Placeholder 3"/>
          <p:cNvSpPr>
            <a:spLocks noGrp="1"/>
          </p:cNvSpPr>
          <p:nvPr>
            <p:ph type="sldNum" sz="quarter" idx="10"/>
          </p:nvPr>
        </p:nvSpPr>
        <p:spPr/>
        <p:txBody>
          <a:bodyPr/>
          <a:lstStyle/>
          <a:p>
            <a:fld id="{DC81CCE8-8669-844C-8A1E-83EDDE9464AC}" type="slidenum">
              <a:rPr lang="en-GB" smtClean="0"/>
              <a:t>67</a:t>
            </a:fld>
            <a:endParaRPr lang="en-GB"/>
          </a:p>
        </p:txBody>
      </p:sp>
    </p:spTree>
    <p:extLst>
      <p:ext uri="{BB962C8B-B14F-4D97-AF65-F5344CB8AC3E}">
        <p14:creationId xmlns:p14="http://schemas.microsoft.com/office/powerpoint/2010/main" val="1254252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GB" sz="1800" b="1" u="sng" dirty="0">
                <a:effectLst/>
                <a:latin typeface="Trebuchet MS" panose="020B0603020202020204" pitchFamily="34" charset="0"/>
                <a:ea typeface="Times New Roman" panose="02020603050405020304" pitchFamily="18" charset="0"/>
              </a:rPr>
              <a:t>Trainers notes</a:t>
            </a:r>
          </a:p>
          <a:p>
            <a:pPr algn="l" fontAlgn="base">
              <a:buNone/>
            </a:pPr>
            <a:endParaRPr lang="en-GB" sz="1800" b="1" u="sng" dirty="0">
              <a:effectLst/>
              <a:latin typeface="Trebuchet MS" panose="020B0603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1" u="none" dirty="0">
                <a:effectLst/>
                <a:latin typeface="Trebuchet MS" panose="020B0603020202020204" pitchFamily="34" charset="0"/>
                <a:ea typeface="Calibri" panose="020F0502020204030204" pitchFamily="34" charset="0"/>
                <a:cs typeface="Times New Roman" panose="02020603050405020304" pitchFamily="18" charset="0"/>
              </a:rPr>
              <a:t>Ask participants if they think we met the session outcomes and for them to feedback </a:t>
            </a:r>
            <a:r>
              <a:rPr lang="en-GB" sz="1800" b="1" dirty="0">
                <a:effectLst/>
                <a:latin typeface="Segoe UI" panose="020B0502040204020203" pitchFamily="34" charset="0"/>
              </a:rPr>
              <a:t>what in particular they have learnt today or will take away from this section of the course.</a:t>
            </a:r>
            <a:endParaRPr lang="en-GB" sz="1800" b="1" dirty="0">
              <a:effectLst/>
              <a:latin typeface="Arial" panose="020B0604020202020204" pitchFamily="34" charset="0"/>
            </a:endParaRPr>
          </a:p>
          <a:p>
            <a:pPr algn="l" fontAlgn="base">
              <a:buNone/>
            </a:pPr>
            <a:endParaRPr lang="en-GB" sz="1800" b="1" u="sng" dirty="0">
              <a:effectLst/>
              <a:latin typeface="Trebuchet MS" panose="020B0603020202020204" pitchFamily="34" charset="0"/>
              <a:ea typeface="Times New Roman" panose="02020603050405020304" pitchFamily="18" charset="0"/>
            </a:endParaRPr>
          </a:p>
          <a:p>
            <a:pPr algn="l" fontAlgn="base">
              <a:buNone/>
            </a:pPr>
            <a:endParaRPr lang="en-GB" sz="1800" dirty="0">
              <a:effectLst/>
              <a:latin typeface="Trebuchet MS" panose="020B0603020202020204" pitchFamily="34" charset="0"/>
              <a:ea typeface="Times New Roman" panose="02020603050405020304" pitchFamily="18" charset="0"/>
            </a:endParaRPr>
          </a:p>
          <a:p>
            <a:pPr algn="l" fontAlgn="base">
              <a:buNone/>
            </a:pPr>
            <a:r>
              <a:rPr lang="en-GB" sz="1800" dirty="0">
                <a:effectLst/>
                <a:latin typeface="Trebuchet MS" panose="020B0603020202020204" pitchFamily="34" charset="0"/>
                <a:ea typeface="Times New Roman" panose="02020603050405020304" pitchFamily="18" charset="0"/>
              </a:rPr>
              <a:t>Understand the symptoms and signs that mean you need to seek professional medical advice and know how to provide immediate First Aid treatment in particular helping patient to use their own emergency medication for: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Asthma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Anaphylaxis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Heart attack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Stroke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Seizures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Diabetes </a:t>
            </a:r>
            <a:endParaRPr lang="en-GB" sz="1800" dirty="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800" dirty="0">
                <a:effectLst/>
                <a:latin typeface="Trebuchet MS" panose="020B0603020202020204" pitchFamily="34" charset="0"/>
                <a:ea typeface="Times New Roman" panose="02020603050405020304" pitchFamily="18" charset="0"/>
              </a:rPr>
              <a:t>Sepsis/Meningitis </a:t>
            </a:r>
            <a:endParaRPr lang="en-GB" sz="1800" dirty="0">
              <a:effectLst/>
              <a:latin typeface="Times New Roman" panose="02020603050405020304" pitchFamily="18" charset="0"/>
              <a:ea typeface="Times New Roman" panose="02020603050405020304" pitchFamily="18"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68</a:t>
            </a:fld>
            <a:endParaRPr lang="en-GB"/>
          </a:p>
        </p:txBody>
      </p:sp>
    </p:spTree>
    <p:extLst>
      <p:ext uri="{BB962C8B-B14F-4D97-AF65-F5344CB8AC3E}">
        <p14:creationId xmlns:p14="http://schemas.microsoft.com/office/powerpoint/2010/main" val="168174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US" b="1" dirty="0"/>
              <a:t>Trainers notes:</a:t>
            </a:r>
            <a:endParaRPr lang="en-US" dirty="0"/>
          </a:p>
          <a:p>
            <a:pPr>
              <a:buSzPct val="25000"/>
              <a:buNone/>
            </a:pPr>
            <a:r>
              <a:rPr lang="en-US" dirty="0"/>
              <a:t>Cover the objectives and learning outcome from the life support session.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8</a:t>
            </a:fld>
            <a:endParaRPr lang="en-GB"/>
          </a:p>
        </p:txBody>
      </p:sp>
    </p:spTree>
    <p:extLst>
      <p:ext uri="{BB962C8B-B14F-4D97-AF65-F5344CB8AC3E}">
        <p14:creationId xmlns:p14="http://schemas.microsoft.com/office/powerpoint/2010/main" val="3673999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endParaRPr lang="en-GB" sz="1200" i="0" u="none" strike="noStrike" kern="1200" cap="none" dirty="0">
              <a:solidFill>
                <a:schemeClr val="dk1"/>
              </a:solidFill>
              <a:effectLst/>
              <a:latin typeface="+mn-lt"/>
              <a:cs typeface="Calibri"/>
            </a:endParaRPr>
          </a:p>
          <a:p>
            <a:pPr>
              <a:buSzPct val="25000"/>
            </a:pPr>
            <a:r>
              <a:rPr lang="en-GB" sz="1200" i="0" u="none" strike="noStrike" kern="1200" cap="none" dirty="0">
                <a:solidFill>
                  <a:schemeClr val="dk1"/>
                </a:solidFill>
                <a:effectLst/>
                <a:latin typeface="+mn-lt"/>
                <a:cs typeface="Calibri"/>
                <a:sym typeface="Calibri"/>
              </a:rPr>
              <a:t>With a focus on the Life Support syllabus areas. Ask the participants what first aid scenarios they would currently feel confident dealing with.</a:t>
            </a:r>
            <a:r>
              <a:rPr lang="en-GB" dirty="0">
                <a:solidFill>
                  <a:schemeClr val="dk1"/>
                </a:solidFill>
                <a:cs typeface="Calibri"/>
                <a:sym typeface="Calibri"/>
              </a:rPr>
              <a:t> </a:t>
            </a:r>
            <a:endParaRPr lang="en-GB" sz="1200" i="0" u="none" strike="noStrike" kern="1200" cap="none" dirty="0">
              <a:solidFill>
                <a:schemeClr val="dk1"/>
              </a:solidFill>
              <a:effectLst/>
              <a:latin typeface="+mn-lt"/>
              <a:cs typeface="Calibri"/>
            </a:endParaRPr>
          </a:p>
          <a:p>
            <a:pPr>
              <a:buSzPct val="25000"/>
              <a:buNone/>
            </a:pPr>
            <a:endParaRPr lang="en-GB" sz="1200" i="0" u="none" strike="noStrike" kern="1200" cap="none" dirty="0">
              <a:solidFill>
                <a:schemeClr val="dk1"/>
              </a:solidFill>
              <a:effectLst/>
              <a:latin typeface="+mn-lt"/>
              <a:cs typeface="Calibri"/>
            </a:endParaRPr>
          </a:p>
          <a:p>
            <a:pPr>
              <a:buSzPct val="25000"/>
            </a:pPr>
            <a:r>
              <a:rPr lang="en-GB" sz="1200" i="0" u="none" strike="noStrike" kern="1200" cap="none" dirty="0">
                <a:solidFill>
                  <a:schemeClr val="dk1"/>
                </a:solidFill>
                <a:effectLst/>
                <a:latin typeface="+mn-lt"/>
                <a:cs typeface="Calibri"/>
                <a:sym typeface="Calibri"/>
              </a:rPr>
              <a:t>It is important to acknowledge that some may be attending first aid training for the first time, and others may be refreshing their knowledge and understanding.</a:t>
            </a:r>
            <a:r>
              <a:rPr lang="en-GB" dirty="0">
                <a:solidFill>
                  <a:schemeClr val="dk1"/>
                </a:solidFill>
                <a:cs typeface="Calibri"/>
                <a:sym typeface="Calibri"/>
              </a:rPr>
              <a:t> </a:t>
            </a:r>
            <a:endParaRPr lang="en-GB" sz="1200" i="0" u="none" strike="noStrike" kern="1200" cap="none" dirty="0">
              <a:solidFill>
                <a:schemeClr val="dk1"/>
              </a:solidFill>
              <a:effectLst/>
              <a:latin typeface="+mn-lt"/>
              <a:cs typeface="Calibri"/>
            </a:endParaRPr>
          </a:p>
          <a:p>
            <a:pPr>
              <a:buSzPct val="25000"/>
              <a:buNone/>
            </a:pPr>
            <a:endParaRPr lang="en-GB" sz="1200" i="0" u="none" strike="noStrike" kern="1200" cap="none" dirty="0">
              <a:solidFill>
                <a:schemeClr val="dk1"/>
              </a:solidFill>
              <a:effectLst/>
              <a:latin typeface="+mn-lt"/>
              <a:cs typeface="Calibri"/>
            </a:endParaRPr>
          </a:p>
          <a:p>
            <a:pPr>
              <a:buSzPct val="25000"/>
              <a:buNone/>
            </a:pPr>
            <a:r>
              <a:rPr lang="en-GB" sz="1200" i="0" u="none" strike="noStrike" kern="1200" cap="none" dirty="0">
                <a:solidFill>
                  <a:schemeClr val="dk1"/>
                </a:solidFill>
                <a:effectLst/>
                <a:latin typeface="+mn-lt"/>
                <a:cs typeface="Calibri"/>
                <a:sym typeface="Calibri"/>
              </a:rPr>
              <a:t>For those who have attended first aid training before - Ask how the training they had been on before prepared them for an accident or incident.</a:t>
            </a:r>
            <a:endParaRPr lang="en-GB" sz="1200" i="0" u="none" strike="noStrike" kern="1200" cap="none" dirty="0">
              <a:solidFill>
                <a:schemeClr val="dk1"/>
              </a:solidFill>
              <a:effectLst/>
              <a:latin typeface="+mn-lt"/>
              <a:cs typeface="Calibri"/>
            </a:endParaRPr>
          </a:p>
          <a:p>
            <a:pPr>
              <a:buSzPct val="25000"/>
              <a:buNone/>
            </a:pPr>
            <a:endParaRPr lang="en-GB" sz="1200" i="0" u="none" strike="noStrike" kern="1200" cap="none" dirty="0">
              <a:solidFill>
                <a:schemeClr val="dk1"/>
              </a:solidFill>
              <a:effectLst/>
              <a:latin typeface="+mn-lt"/>
              <a:cs typeface="Calibri"/>
            </a:endParaRPr>
          </a:p>
          <a:p>
            <a:pPr>
              <a:buSzPct val="25000"/>
              <a:buNone/>
            </a:pPr>
            <a:r>
              <a:rPr lang="en-GB" sz="1200" i="0" u="none" strike="noStrike" kern="1200" cap="none" dirty="0">
                <a:solidFill>
                  <a:schemeClr val="dk1"/>
                </a:solidFill>
                <a:effectLst/>
                <a:latin typeface="+mn-lt"/>
                <a:cs typeface="Calibri"/>
                <a:sym typeface="Calibri"/>
              </a:rPr>
              <a:t>For those new to first aid - ask then what they are hoping to achieve training.</a:t>
            </a:r>
            <a:endParaRPr lang="en-GB" sz="1200" i="0" u="none" strike="noStrike" kern="1200" cap="none" dirty="0">
              <a:solidFill>
                <a:schemeClr val="dk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227510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u="sng" dirty="0">
                <a:effectLst/>
                <a:latin typeface="Trebuchet MS"/>
                <a:ea typeface="Trebuchet MS" panose="020B0603020202020204" pitchFamily="34" charset="0"/>
                <a:cs typeface="Trebuchet MS" panose="020B0603020202020204" pitchFamily="34" charset="0"/>
              </a:rPr>
              <a:t>Trainers Notes:</a:t>
            </a:r>
            <a:endParaRPr lang="en-US" sz="1200" dirty="0">
              <a:effectLst/>
              <a:latin typeface="Trebuchet MS"/>
              <a:ea typeface="Calibri" panose="020F0502020204030204" pitchFamily="34" charset="0"/>
              <a:cs typeface="Times New Roman" panose="02020603050405020304" pitchFamily="18"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1. Arrival at an incident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effectLst/>
                <a:latin typeface="Trebuchet MS" panose="020B0603020202020204" pitchFamily="34" charset="0"/>
                <a:ea typeface="Trebuchet MS" panose="020B0603020202020204" pitchFamily="34" charset="0"/>
                <a:cs typeface="Trebuchet MS" panose="020B0603020202020204" pitchFamily="34" charset="0"/>
              </a:rPr>
              <a:t>Assess the situation quickly and calmly:</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Safety: Are you or they in any danger? Is it safe for you to go up to them?</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Scene: What caused the accident or situation? How many casualties are there?</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Situation: What are the environmental factors involved? Ages of casualties? Are the injuries life threatening?</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0" indent="0">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2. Protect yourself and them from any further danger:</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Always protect yourself first -  never put yourself at risk</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Only move them to safety if leaving them would cause them more harm</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If you can’t make an area safe, call 999 for emergency help</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3. Prevent infection between you and them</a:t>
            </a:r>
            <a:r>
              <a:rPr lang="en-US" sz="1200" dirty="0">
                <a:effectLst/>
                <a:latin typeface="Trebuchet MS" panose="020B0603020202020204" pitchFamily="34" charset="0"/>
                <a:ea typeface="Trebuchet MS" panose="020B0603020202020204" pitchFamily="34" charset="0"/>
                <a:cs typeface="Trebuchet MS" panose="020B0603020202020204" pitchFamily="34" charset="0"/>
              </a:rPr>
              <a:t>: </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Wash your hands or use alcohol gel</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Wear disposable gloves or use the casualty’s hand to hold a wound if necessary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indent="-342900" fontAlgn="base">
              <a:lnSpc>
                <a:spcPct val="107000"/>
              </a:lnSpc>
              <a:spcAft>
                <a:spcPts val="800"/>
              </a:spcAft>
              <a:buFont typeface="Arial" panose="020B0604020202020204" pitchFamily="34" charset="0"/>
              <a:buChar char="●"/>
            </a:pPr>
            <a:r>
              <a:rPr lang="en-US" dirty="0">
                <a:solidFill>
                  <a:srgbClr val="FF0000"/>
                </a:solidFill>
                <a:latin typeface="Arial"/>
                <a:ea typeface="Arial" panose="020B0604020202020204" pitchFamily="34" charset="0"/>
                <a:cs typeface="Arial"/>
              </a:rPr>
              <a:t>Put on</a:t>
            </a:r>
            <a:r>
              <a:rPr lang="en-US" sz="1200" dirty="0">
                <a:solidFill>
                  <a:srgbClr val="FF0000"/>
                </a:solidFill>
                <a:effectLst/>
                <a:latin typeface="Arial"/>
                <a:ea typeface="Arial" panose="020B0604020202020204" pitchFamily="34" charset="0"/>
                <a:cs typeface="Arial"/>
              </a:rPr>
              <a:t> currently appropriate PPE – gloves, apron, mask and goggles or </a:t>
            </a:r>
            <a:r>
              <a:rPr lang="en-US" sz="1200" dirty="0">
                <a:effectLst/>
                <a:latin typeface="Arial"/>
                <a:ea typeface="Arial" panose="020B0604020202020204" pitchFamily="34" charset="0"/>
                <a:cs typeface="Arial"/>
              </a:rPr>
              <a:t>visor.</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4. Comfort and reassure: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Stay calm and take charge of the situation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Introduce yourself to them to help gain their trust</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Explain what’s happening and why using appropriate language to the age of the person.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Say what you’re going to do before you do it -</a:t>
            </a:r>
            <a:r>
              <a:rPr lang="en-US" sz="1200" dirty="0">
                <a:effectLst/>
                <a:latin typeface="Arial" panose="020B0604020202020204" pitchFamily="34" charset="0"/>
                <a:ea typeface="Arial" panose="020B0604020202020204" pitchFamily="34" charset="0"/>
                <a:cs typeface="Arial" panose="020B0604020202020204" pitchFamily="34" charset="0"/>
              </a:rPr>
              <a:t> Ask them if this is ok and wait for a response if they’re able to.</a:t>
            </a: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5. Arrange for the right kind of care: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Call 999 for an ambulance if you think it’s serious</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Take or send them to hospital if it’s a serious condition but is unlikely to get worse</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Suggest they see their doctor if they’re concerned about a less serious condition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Advise them to go home to rest, but to seek help if they feel worse as long as someone else will be at home with them. </a:t>
            </a:r>
            <a:r>
              <a:rPr lang="en-US" sz="1200" dirty="0">
                <a:effectLst/>
                <a:latin typeface="Arial" panose="020B0604020202020204" pitchFamily="34" charset="0"/>
                <a:ea typeface="Arial" panose="020B0604020202020204" pitchFamily="34" charset="0"/>
                <a:cs typeface="Arial" panose="020B0604020202020204" pitchFamily="34" charset="0"/>
              </a:rPr>
              <a:t>If this is a head injury, concerns for a concussion especially if they live alone, advise that they will need to find someone to stay with them </a:t>
            </a: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Stay with them until you can leave them in the right care</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Inform parents/</a:t>
            </a:r>
            <a:r>
              <a:rPr lang="en-US" sz="1200" dirty="0" err="1">
                <a:effectLst/>
                <a:latin typeface="Arial" panose="020B0604020202020204" pitchFamily="34" charset="0"/>
                <a:ea typeface="Trebuchet MS" panose="020B0603020202020204" pitchFamily="34" charset="0"/>
                <a:cs typeface="Trebuchet MS" panose="020B0603020202020204" pitchFamily="34" charset="0"/>
              </a:rPr>
              <a:t>carers</a:t>
            </a:r>
            <a:r>
              <a:rPr lang="en-US" sz="1200" dirty="0">
                <a:effectLst/>
                <a:latin typeface="Arial" panose="020B0604020202020204" pitchFamily="34" charset="0"/>
                <a:ea typeface="Trebuchet MS" panose="020B0603020202020204" pitchFamily="34" charset="0"/>
                <a:cs typeface="Trebuchet MS" panose="020B0603020202020204" pitchFamily="34" charset="0"/>
              </a:rPr>
              <a:t> of what has happened</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None/>
            </a:pP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dirty="0">
                <a:effectLst/>
                <a:latin typeface="Trebuchet MS" panose="020B0603020202020204" pitchFamily="34" charset="0"/>
                <a:ea typeface="Trebuchet MS" panose="020B0603020202020204" pitchFamily="34" charset="0"/>
                <a:cs typeface="Trebuchet MS" panose="020B0603020202020204" pitchFamily="34" charset="0"/>
              </a:rPr>
              <a:t>6. Record keeping:</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Trebuchet MS" panose="020B0603020202020204" pitchFamily="34" charset="0"/>
                <a:ea typeface="Trebuchet MS" panose="020B0603020202020204" pitchFamily="34" charset="0"/>
                <a:cs typeface="Trebuchet MS" panose="020B0603020202020204" pitchFamily="34" charset="0"/>
              </a:rPr>
              <a:t>Complete reports to include:</a:t>
            </a:r>
            <a:endParaRPr lang="en-US"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Details of the incident</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Location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Date and time of incident</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Who was involved</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What was done</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US" sz="1200" dirty="0">
                <a:effectLst/>
                <a:latin typeface="Arial" panose="020B0604020202020204" pitchFamily="34" charset="0"/>
                <a:ea typeface="Trebuchet MS" panose="020B0603020202020204" pitchFamily="34" charset="0"/>
                <a:cs typeface="Trebuchet MS" panose="020B0603020202020204" pitchFamily="34" charset="0"/>
              </a:rPr>
              <a:t>Who was notified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a:buSzPct val="25000"/>
              <a:buNone/>
            </a:pPr>
            <a:endParaRPr lang="en-US"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314574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by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4"/>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5"/>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3767573-5790-1D4B-AC14-953738E758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A42EB2C-1017-3B4F-B40F-327EC03102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 xmlns:a16="http://schemas.microsoft.com/office/drawing/2014/main"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062655F-896F-9F4E-B95E-DECB96CEA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 xmlns:a16="http://schemas.microsoft.com/office/drawing/2014/main" id="{EAD66F0F-54DD-3B40-A76D-4591E7A821F5}"/>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48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EDB8A749-EFBB-7042-B230-FB6C674CAD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6" name="Text Placeholder 23">
            <a:extLst>
              <a:ext uri="{FF2B5EF4-FFF2-40B4-BE49-F238E27FC236}">
                <a16:creationId xmlns="" xmlns:a16="http://schemas.microsoft.com/office/drawing/2014/main" id="{C5C214C8-D09F-5141-B815-E2FBBD4E3D56}"/>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87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8BCF4C6-DBA2-5940-A2FD-BF5891845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8000"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 xmlns:a16="http://schemas.microsoft.com/office/drawing/2014/main"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 xmlns:a16="http://schemas.microsoft.com/office/drawing/2014/main"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750D9913-7279-9243-A338-7CFA98C9B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21984"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B876AC0C-E607-EA49-96F3-AE92A977C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 xmlns:a16="http://schemas.microsoft.com/office/drawing/2014/main"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1680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Dwayne Fields</a:t>
            </a:r>
          </a:p>
          <a:p>
            <a:pPr lvl="0"/>
            <a:r>
              <a:rPr lang="en-US" dirty="0"/>
              <a:t>Scout Ambassador</a:t>
            </a:r>
          </a:p>
          <a:p>
            <a:pPr lvl="1"/>
            <a:r>
              <a:rPr lang="en-US" dirty="0"/>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90188" y="2400300"/>
            <a:ext cx="2032000" cy="1562100"/>
          </a:xfrm>
          <a:prstGeom prst="rect">
            <a:avLst/>
          </a:prstGeom>
        </p:spPr>
      </p:pic>
      <p:sp>
        <p:nvSpPr>
          <p:cNvPr id="34" name="Text Placeholder 10">
            <a:extLst>
              <a:ext uri="{FF2B5EF4-FFF2-40B4-BE49-F238E27FC236}">
                <a16:creationId xmlns=""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Helen Glover</a:t>
            </a:r>
          </a:p>
          <a:p>
            <a:pPr lvl="0"/>
            <a:r>
              <a:rPr lang="en-US" dirty="0"/>
              <a:t>Scout Ambassador</a:t>
            </a:r>
          </a:p>
          <a:p>
            <a:pPr lvl="1"/>
            <a:r>
              <a:rPr lang="en-US" dirty="0"/>
              <a:t>Helen is a two-time Olympic champion and triple World Champion, winning British women’s rowing’s first ever gold medal at London 2012.</a:t>
            </a:r>
          </a:p>
        </p:txBody>
      </p:sp>
      <p:sp>
        <p:nvSpPr>
          <p:cNvPr id="35" name="Text Placeholder 10">
            <a:extLst>
              <a:ext uri="{FF2B5EF4-FFF2-40B4-BE49-F238E27FC236}">
                <a16:creationId xmlns=""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Tim Peake</a:t>
            </a:r>
          </a:p>
          <a:p>
            <a:pPr lvl="0"/>
            <a:r>
              <a:rPr lang="en-US" dirty="0"/>
              <a:t>Scout Ambassador </a:t>
            </a:r>
          </a:p>
          <a:p>
            <a:pPr lvl="1"/>
            <a:r>
              <a:rPr lang="en-US" dirty="0"/>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Bear </a:t>
            </a:r>
            <a:r>
              <a:rPr lang="en-US" dirty="0" err="1"/>
              <a:t>Grylls</a:t>
            </a:r>
            <a:r>
              <a:rPr lang="en-US" dirty="0"/>
              <a:t> </a:t>
            </a:r>
          </a:p>
          <a:p>
            <a:pPr lvl="0"/>
            <a:r>
              <a:rPr lang="en-US" dirty="0"/>
              <a:t>Chief Scout </a:t>
            </a:r>
          </a:p>
          <a:p>
            <a:pPr lvl="1"/>
            <a:r>
              <a:rPr lang="en-US" dirty="0"/>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 xmlns:a16="http://schemas.microsoft.com/office/drawing/2014/main" id="{B8A11A06-AD5C-3A46-B01B-ADFE26DCC3A7}"/>
              </a:ext>
            </a:extLst>
          </p:cNvPr>
          <p:cNvSpPr/>
          <p:nvPr userDrawn="1"/>
        </p:nvSpPr>
        <p:spPr>
          <a:xfrm>
            <a:off x="3262691" y="2413000"/>
            <a:ext cx="2031995" cy="15494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19">
            <a:extLst>
              <a:ext uri="{FF2B5EF4-FFF2-40B4-BE49-F238E27FC236}">
                <a16:creationId xmlns="" xmlns:a16="http://schemas.microsoft.com/office/drawing/2014/main" id="{E9DE9629-A022-FB4C-B643-21A4E670FD25}"/>
              </a:ext>
            </a:extLst>
          </p:cNvPr>
          <p:cNvSpPr/>
          <p:nvPr userDrawn="1"/>
        </p:nvSpPr>
        <p:spPr>
          <a:xfrm>
            <a:off x="5810609" y="2413000"/>
            <a:ext cx="2031987" cy="15494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21">
            <a:extLst>
              <a:ext uri="{FF2B5EF4-FFF2-40B4-BE49-F238E27FC236}">
                <a16:creationId xmlns="" xmlns:a16="http://schemas.microsoft.com/office/drawing/2014/main" id="{4A5F8DA1-C550-1A4A-BE4B-E2591CFF944A}"/>
              </a:ext>
            </a:extLst>
          </p:cNvPr>
          <p:cNvSpPr/>
          <p:nvPr userDrawn="1"/>
        </p:nvSpPr>
        <p:spPr>
          <a:xfrm>
            <a:off x="10931856" y="2413000"/>
            <a:ext cx="2032000" cy="154940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7629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 xmlns:a16="http://schemas.microsoft.com/office/drawing/2014/main" id="{89C03A36-4CFB-5C47-9A67-BBF62C6EC655}"/>
              </a:ext>
            </a:extLst>
          </p:cNvPr>
          <p:cNvSpPr>
            <a:spLocks noGrp="1"/>
          </p:cNvSpPr>
          <p:nvPr>
            <p:ph type="pic" sz="quarter" idx="24"/>
          </p:nvPr>
        </p:nvSpPr>
        <p:spPr>
          <a:xfrm>
            <a:off x="3278188" y="2438810"/>
            <a:ext cx="2016125" cy="1523590"/>
          </a:xfrm>
          <a:prstGeom prst="rect">
            <a:avLst/>
          </a:prstGeom>
        </p:spPr>
        <p:txBody>
          <a:bodyPr/>
          <a:lstStyle/>
          <a:p>
            <a:r>
              <a:rPr lang="en-US"/>
              <a:t>Click icon to add picture</a:t>
            </a:r>
            <a:endParaRPr lang="en-GB"/>
          </a:p>
        </p:txBody>
      </p:sp>
      <p:sp>
        <p:nvSpPr>
          <p:cNvPr id="41" name="Picture Placeholder 5">
            <a:extLst>
              <a:ext uri="{FF2B5EF4-FFF2-40B4-BE49-F238E27FC236}">
                <a16:creationId xmlns="" xmlns:a16="http://schemas.microsoft.com/office/drawing/2014/main" id="{3F932ACE-377C-D547-A933-DB1A45FABE58}"/>
              </a:ext>
            </a:extLst>
          </p:cNvPr>
          <p:cNvSpPr>
            <a:spLocks noGrp="1"/>
          </p:cNvSpPr>
          <p:nvPr>
            <p:ph type="pic" sz="quarter" idx="25"/>
          </p:nvPr>
        </p:nvSpPr>
        <p:spPr>
          <a:xfrm>
            <a:off x="5833807" y="2438810"/>
            <a:ext cx="2016125" cy="1523590"/>
          </a:xfrm>
          <a:prstGeom prst="rect">
            <a:avLst/>
          </a:prstGeom>
        </p:spPr>
        <p:txBody>
          <a:bodyPr/>
          <a:lstStyle/>
          <a:p>
            <a:r>
              <a:rPr lang="en-US"/>
              <a:t>Click icon to add picture</a:t>
            </a:r>
            <a:endParaRPr lang="en-GB"/>
          </a:p>
        </p:txBody>
      </p:sp>
      <p:sp>
        <p:nvSpPr>
          <p:cNvPr id="42" name="Picture Placeholder 5">
            <a:extLst>
              <a:ext uri="{FF2B5EF4-FFF2-40B4-BE49-F238E27FC236}">
                <a16:creationId xmlns="" xmlns:a16="http://schemas.microsoft.com/office/drawing/2014/main" id="{24BCBACA-9B0E-464E-B58C-8DF5F332759E}"/>
              </a:ext>
            </a:extLst>
          </p:cNvPr>
          <p:cNvSpPr>
            <a:spLocks noGrp="1"/>
          </p:cNvSpPr>
          <p:nvPr>
            <p:ph type="pic" sz="quarter" idx="26"/>
          </p:nvPr>
        </p:nvSpPr>
        <p:spPr>
          <a:xfrm>
            <a:off x="8390188" y="2438810"/>
            <a:ext cx="2016125" cy="1523590"/>
          </a:xfrm>
          <a:prstGeom prst="rect">
            <a:avLst/>
          </a:prstGeom>
        </p:spPr>
        <p:txBody>
          <a:bodyPr/>
          <a:lstStyle/>
          <a:p>
            <a:r>
              <a:rPr lang="en-US"/>
              <a:t>Click icon to add picture</a:t>
            </a:r>
            <a:endParaRPr lang="en-GB"/>
          </a:p>
        </p:txBody>
      </p:sp>
      <p:sp>
        <p:nvSpPr>
          <p:cNvPr id="44" name="Picture Placeholder 5">
            <a:extLst>
              <a:ext uri="{FF2B5EF4-FFF2-40B4-BE49-F238E27FC236}">
                <a16:creationId xmlns="" xmlns:a16="http://schemas.microsoft.com/office/drawing/2014/main" id="{B2A63DBB-8B0B-2842-9A88-CA9E76CFDF7F}"/>
              </a:ext>
            </a:extLst>
          </p:cNvPr>
          <p:cNvSpPr>
            <a:spLocks noGrp="1"/>
          </p:cNvSpPr>
          <p:nvPr>
            <p:ph type="pic" sz="quarter" idx="27"/>
          </p:nvPr>
        </p:nvSpPr>
        <p:spPr>
          <a:xfrm>
            <a:off x="10946569" y="2438810"/>
            <a:ext cx="2016125" cy="1523590"/>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52873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 xmlns:a16="http://schemas.microsoft.com/office/drawing/2014/main"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370853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41" name="Group 40"/>
          <p:cNvGrpSpPr/>
          <p:nvPr userDrawn="1"/>
        </p:nvGrpSpPr>
        <p:grpSpPr>
          <a:xfrm>
            <a:off x="13436599" y="479425"/>
            <a:ext cx="2336829" cy="657493"/>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grpSp>
        <p:nvGrpSpPr>
          <p:cNvPr id="31" name="Group 30"/>
          <p:cNvGrpSpPr/>
          <p:nvPr userDrawn="1"/>
        </p:nvGrpSpPr>
        <p:grpSpPr>
          <a:xfrm>
            <a:off x="4361776" y="1182221"/>
            <a:ext cx="7532449" cy="6779558"/>
            <a:chOff x="6508960" y="2108202"/>
            <a:chExt cx="3238386" cy="2914699"/>
          </a:xfrm>
        </p:grpSpPr>
        <p:sp>
          <p:nvSpPr>
            <p:cNvPr id="32"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33"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34"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35"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36"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1520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8" name="Group 37"/>
          <p:cNvGrpSpPr/>
          <p:nvPr userDrawn="1"/>
        </p:nvGrpSpPr>
        <p:grpSpPr>
          <a:xfrm>
            <a:off x="4361776" y="1182221"/>
            <a:ext cx="7532449" cy="6779558"/>
            <a:chOff x="6508960" y="2108202"/>
            <a:chExt cx="3238386" cy="2914699"/>
          </a:xfrm>
        </p:grpSpPr>
        <p:sp>
          <p:nvSpPr>
            <p:cNvPr id="39"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40"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53"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54"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55"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86096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3162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 xmlns:a16="http://schemas.microsoft.com/office/drawing/2014/main"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 id="2147483680" r:id="rId18"/>
    <p:sldLayoutId id="2147483681" r:id="rId19"/>
    <p:sldLayoutId id="2147483692" r:id="rId20"/>
    <p:sldLayoutId id="2147483682" r:id="rId21"/>
    <p:sldLayoutId id="2147483683" r:id="rId22"/>
    <p:sldLayoutId id="2147483697" r:id="rId23"/>
    <p:sldLayoutId id="2147483701" r:id="rId24"/>
    <p:sldLayoutId id="2147483702" r:id="rId25"/>
    <p:sldLayoutId id="2147483687" r:id="rId26"/>
    <p:sldLayoutId id="2147483699" r:id="rId27"/>
    <p:sldLayoutId id="2147483698" r:id="rId28"/>
    <p:sldLayoutId id="2147483700" r:id="rId29"/>
    <p:sldLayoutId id="2147483689" r:id="rId30"/>
    <p:sldLayoutId id="2147483696" r:id="rId31"/>
    <p:sldLayoutId id="2147483703" r:id="rId32"/>
    <p:sldLayoutId id="2147483704" r:id="rId33"/>
    <p:sldLayoutId id="2147483705" r:id="rId34"/>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29.jpe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22.xml"/><Relationship Id="rId5" Type="http://schemas.openxmlformats.org/officeDocument/2006/relationships/image" Target="../media/image41.jpe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2.xml"/><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8.xml"/><Relationship Id="rId1" Type="http://schemas.openxmlformats.org/officeDocument/2006/relationships/slideLayout" Target="../slideLayouts/slideLayout22.xml"/><Relationship Id="rId5" Type="http://schemas.openxmlformats.org/officeDocument/2006/relationships/image" Target="../media/image65.jpe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7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453017" y="2199212"/>
            <a:ext cx="10592583" cy="938719"/>
          </a:xfrm>
        </p:spPr>
        <p:txBody>
          <a:bodyPr/>
          <a:lstStyle/>
          <a:p>
            <a:pPr lvl="3"/>
            <a:r>
              <a:rPr lang="en-GB" dirty="0"/>
              <a:t>Safe approach</a:t>
            </a:r>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7" name="TextBox 6">
            <a:extLst>
              <a:ext uri="{FF2B5EF4-FFF2-40B4-BE49-F238E27FC236}">
                <a16:creationId xmlns="" xmlns:a16="http://schemas.microsoft.com/office/drawing/2014/main" id="{D8D9C647-F20B-45A3-9C66-AE3ECA2FE8A3}"/>
              </a:ext>
            </a:extLst>
          </p:cNvPr>
          <p:cNvSpPr txBox="1"/>
          <p:nvPr/>
        </p:nvSpPr>
        <p:spPr>
          <a:xfrm rot="1280379">
            <a:off x="7402376" y="58616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mj-lt"/>
                <a:ea typeface="ＭＳ Ｐゴシック"/>
              </a:rPr>
              <a:t>Stay calm</a:t>
            </a:r>
          </a:p>
        </p:txBody>
      </p:sp>
      <p:sp>
        <p:nvSpPr>
          <p:cNvPr id="8" name="TextBox 7">
            <a:extLst>
              <a:ext uri="{FF2B5EF4-FFF2-40B4-BE49-F238E27FC236}">
                <a16:creationId xmlns="" xmlns:a16="http://schemas.microsoft.com/office/drawing/2014/main" id="{3CA81A78-5F51-48F3-A634-2CB233568032}"/>
              </a:ext>
            </a:extLst>
          </p:cNvPr>
          <p:cNvSpPr txBox="1"/>
          <p:nvPr/>
        </p:nvSpPr>
        <p:spPr>
          <a:xfrm rot="21428130">
            <a:off x="8447520" y="3104521"/>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b="1" dirty="0">
                <a:latin typeface="+mj-lt"/>
                <a:ea typeface="ＭＳ Ｐゴシック"/>
              </a:rPr>
              <a:t>Traffic </a:t>
            </a:r>
          </a:p>
          <a:p>
            <a:endParaRPr lang="en-US" dirty="0">
              <a:solidFill>
                <a:srgbClr val="5087C7"/>
              </a:solidFill>
              <a:latin typeface="Trebuchet MS" panose="020B0603020202020204" pitchFamily="34" charset="0"/>
              <a:ea typeface="ＭＳ Ｐゴシック"/>
            </a:endParaRPr>
          </a:p>
          <a:p>
            <a:endParaRPr lang="en-US" dirty="0">
              <a:solidFill>
                <a:srgbClr val="5087C7"/>
              </a:solidFill>
              <a:latin typeface="Trebuchet MS" panose="020B0603020202020204" pitchFamily="34" charset="0"/>
            </a:endParaRPr>
          </a:p>
          <a:p>
            <a:endParaRPr lang="en-US" dirty="0"/>
          </a:p>
        </p:txBody>
      </p:sp>
      <p:sp>
        <p:nvSpPr>
          <p:cNvPr id="9" name="TextBox 8">
            <a:extLst>
              <a:ext uri="{FF2B5EF4-FFF2-40B4-BE49-F238E27FC236}">
                <a16:creationId xmlns="" xmlns:a16="http://schemas.microsoft.com/office/drawing/2014/main" id="{86775105-10C6-40D0-BDB5-022FF5CE31A1}"/>
              </a:ext>
            </a:extLst>
          </p:cNvPr>
          <p:cNvSpPr txBox="1"/>
          <p:nvPr/>
        </p:nvSpPr>
        <p:spPr>
          <a:xfrm rot="20807217">
            <a:off x="1081418" y="543469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mj-lt"/>
                <a:ea typeface="ＭＳ Ｐゴシック"/>
              </a:rPr>
              <a:t>Reassure others</a:t>
            </a:r>
            <a:endParaRPr lang="en-US" b="1" dirty="0">
              <a:latin typeface="+mj-lt"/>
            </a:endParaRPr>
          </a:p>
        </p:txBody>
      </p:sp>
      <p:sp>
        <p:nvSpPr>
          <p:cNvPr id="10" name="TextBox 9">
            <a:extLst>
              <a:ext uri="{FF2B5EF4-FFF2-40B4-BE49-F238E27FC236}">
                <a16:creationId xmlns="" xmlns:a16="http://schemas.microsoft.com/office/drawing/2014/main" id="{863C232B-1788-4E02-A6C9-84176BCEC9E7}"/>
              </a:ext>
            </a:extLst>
          </p:cNvPr>
          <p:cNvSpPr txBox="1"/>
          <p:nvPr/>
        </p:nvSpPr>
        <p:spPr>
          <a:xfrm rot="719894">
            <a:off x="4460510" y="678649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mj-lt"/>
                <a:ea typeface="ＭＳ Ｐゴシック"/>
              </a:rPr>
              <a:t> "shake and shout"</a:t>
            </a:r>
          </a:p>
        </p:txBody>
      </p:sp>
      <p:sp>
        <p:nvSpPr>
          <p:cNvPr id="11" name="TextBox 10">
            <a:extLst>
              <a:ext uri="{FF2B5EF4-FFF2-40B4-BE49-F238E27FC236}">
                <a16:creationId xmlns="" xmlns:a16="http://schemas.microsoft.com/office/drawing/2014/main" id="{25183AFD-29A6-4408-8923-D18964FDC038}"/>
              </a:ext>
            </a:extLst>
          </p:cNvPr>
          <p:cNvSpPr txBox="1"/>
          <p:nvPr/>
        </p:nvSpPr>
        <p:spPr>
          <a:xfrm rot="719894">
            <a:off x="1559032" y="774812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mj-lt"/>
                <a:ea typeface="ＭＳ Ｐゴシック"/>
              </a:rPr>
              <a:t>Initial assessment </a:t>
            </a:r>
          </a:p>
        </p:txBody>
      </p:sp>
      <p:sp>
        <p:nvSpPr>
          <p:cNvPr id="12" name="TextBox 11">
            <a:extLst>
              <a:ext uri="{FF2B5EF4-FFF2-40B4-BE49-F238E27FC236}">
                <a16:creationId xmlns="" xmlns:a16="http://schemas.microsoft.com/office/drawing/2014/main" id="{3CA81A78-5F51-48F3-A634-2CB233568032}"/>
              </a:ext>
            </a:extLst>
          </p:cNvPr>
          <p:cNvSpPr txBox="1"/>
          <p:nvPr/>
        </p:nvSpPr>
        <p:spPr>
          <a:xfrm rot="20410187">
            <a:off x="7672268" y="6926889"/>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b="1" dirty="0">
                <a:latin typeface="+mj-lt"/>
                <a:ea typeface="ＭＳ Ｐゴシック"/>
              </a:rPr>
              <a:t>Infection control </a:t>
            </a:r>
          </a:p>
          <a:p>
            <a:endParaRPr lang="en-US" dirty="0">
              <a:solidFill>
                <a:srgbClr val="5087C7"/>
              </a:solidFill>
              <a:latin typeface="Trebuchet MS" panose="020B0603020202020204" pitchFamily="34" charset="0"/>
              <a:ea typeface="ＭＳ Ｐゴシック"/>
            </a:endParaRPr>
          </a:p>
          <a:p>
            <a:endParaRPr lang="en-US" dirty="0">
              <a:solidFill>
                <a:srgbClr val="5087C7"/>
              </a:solidFill>
              <a:latin typeface="Trebuchet MS" panose="020B0603020202020204" pitchFamily="34" charset="0"/>
            </a:endParaRPr>
          </a:p>
          <a:p>
            <a:endParaRPr lang="en-US" dirty="0"/>
          </a:p>
        </p:txBody>
      </p:sp>
      <p:sp>
        <p:nvSpPr>
          <p:cNvPr id="13" name="TextBox 12">
            <a:extLst>
              <a:ext uri="{FF2B5EF4-FFF2-40B4-BE49-F238E27FC236}">
                <a16:creationId xmlns="" xmlns:a16="http://schemas.microsoft.com/office/drawing/2014/main" id="{3CA81A78-5F51-48F3-A634-2CB233568032}"/>
              </a:ext>
            </a:extLst>
          </p:cNvPr>
          <p:cNvSpPr txBox="1"/>
          <p:nvPr/>
        </p:nvSpPr>
        <p:spPr>
          <a:xfrm rot="21428130">
            <a:off x="5065284" y="4184666"/>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b="1" dirty="0">
                <a:latin typeface="+mj-lt"/>
                <a:ea typeface="ＭＳ Ｐゴシック"/>
              </a:rPr>
              <a:t>Electricity</a:t>
            </a:r>
          </a:p>
          <a:p>
            <a:endParaRPr lang="en-US" dirty="0">
              <a:solidFill>
                <a:srgbClr val="5087C7"/>
              </a:solidFill>
              <a:latin typeface="Trebuchet MS" panose="020B0603020202020204" pitchFamily="34" charset="0"/>
              <a:ea typeface="ＭＳ Ｐゴシック"/>
            </a:endParaRPr>
          </a:p>
          <a:p>
            <a:endParaRPr lang="en-US" dirty="0">
              <a:solidFill>
                <a:srgbClr val="5087C7"/>
              </a:solidFill>
              <a:latin typeface="Trebuchet MS" panose="020B0603020202020204" pitchFamily="34" charset="0"/>
            </a:endParaRPr>
          </a:p>
          <a:p>
            <a:endParaRPr lang="en-US" dirty="0"/>
          </a:p>
        </p:txBody>
      </p:sp>
      <p:sp>
        <p:nvSpPr>
          <p:cNvPr id="14" name="TextBox 13">
            <a:extLst>
              <a:ext uri="{FF2B5EF4-FFF2-40B4-BE49-F238E27FC236}">
                <a16:creationId xmlns="" xmlns:a16="http://schemas.microsoft.com/office/drawing/2014/main" id="{3CA81A78-5F51-48F3-A634-2CB233568032}"/>
              </a:ext>
            </a:extLst>
          </p:cNvPr>
          <p:cNvSpPr txBox="1"/>
          <p:nvPr/>
        </p:nvSpPr>
        <p:spPr>
          <a:xfrm rot="1167901">
            <a:off x="1559031" y="3382790"/>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r>
              <a:rPr lang="en-US" b="1" dirty="0">
                <a:latin typeface="+mj-lt"/>
                <a:ea typeface="ＭＳ Ｐゴシック"/>
              </a:rPr>
              <a:t>Call for help </a:t>
            </a:r>
          </a:p>
          <a:p>
            <a:endParaRPr lang="en-US" dirty="0">
              <a:solidFill>
                <a:srgbClr val="5087C7"/>
              </a:solidFill>
              <a:latin typeface="Trebuchet MS" panose="020B0603020202020204" pitchFamily="34" charset="0"/>
              <a:ea typeface="ＭＳ Ｐゴシック"/>
            </a:endParaRPr>
          </a:p>
          <a:p>
            <a:endParaRPr lang="en-US" dirty="0">
              <a:solidFill>
                <a:srgbClr val="5087C7"/>
              </a:solidFill>
              <a:latin typeface="Trebuchet MS" panose="020B0603020202020204" pitchFamily="34" charset="0"/>
            </a:endParaRPr>
          </a:p>
          <a:p>
            <a:endParaRPr lang="en-US" dirty="0"/>
          </a:p>
        </p:txBody>
      </p:sp>
      <p:pic>
        <p:nvPicPr>
          <p:cNvPr id="2" name="Picture 1" descr="A drawing of a cartoon character&#10;&#10;Description automatically generated">
            <a:extLst>
              <a:ext uri="{FF2B5EF4-FFF2-40B4-BE49-F238E27FC236}">
                <a16:creationId xmlns="" xmlns:a16="http://schemas.microsoft.com/office/drawing/2014/main" id="{97755FCD-ECF0-40DD-8450-90B5FC0FC9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492" y="1844951"/>
            <a:ext cx="4849727" cy="6860018"/>
          </a:xfrm>
          <a:prstGeom prst="rect">
            <a:avLst/>
          </a:prstGeom>
        </p:spPr>
      </p:pic>
    </p:spTree>
    <p:extLst>
      <p:ext uri="{BB962C8B-B14F-4D97-AF65-F5344CB8AC3E}">
        <p14:creationId xmlns:p14="http://schemas.microsoft.com/office/powerpoint/2010/main" val="399978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078313"/>
          </a:xfrm>
        </p:spPr>
        <p:txBody>
          <a:bodyPr/>
          <a:lstStyle/>
          <a:p>
            <a:pPr lvl="3"/>
            <a:r>
              <a:rPr lang="en-GB" dirty="0"/>
              <a:t>ABC assessment</a:t>
            </a:r>
          </a:p>
          <a:p>
            <a:pPr algn="l"/>
            <a:endParaRPr lang="en-GB" dirty="0"/>
          </a:p>
          <a:p>
            <a:pPr algn="l"/>
            <a:r>
              <a:rPr lang="en-GB" dirty="0"/>
              <a:t>Is their airway open and clear?</a:t>
            </a:r>
          </a:p>
          <a:p>
            <a:pPr algn="l"/>
            <a:endParaRPr lang="en-GB" dirty="0"/>
          </a:p>
          <a:p>
            <a:pPr algn="l"/>
            <a:r>
              <a:rPr lang="en-GB" dirty="0"/>
              <a:t>Are they breathing normally? Look, listen and feel to check they’re breathing – do this for no more than 10 seconds</a:t>
            </a:r>
          </a:p>
          <a:p>
            <a:pPr algn="l"/>
            <a:endParaRPr lang="en-GB" dirty="0"/>
          </a:p>
          <a:p>
            <a:pPr algn="l"/>
            <a:r>
              <a:rPr lang="en-GB" dirty="0"/>
              <a:t>Are there any signs of severe bleeding?</a:t>
            </a:r>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2" name="Right Arrow 1"/>
          <p:cNvSpPr/>
          <p:nvPr/>
        </p:nvSpPr>
        <p:spPr>
          <a:xfrm rot="5400000">
            <a:off x="-2209951" y="4063244"/>
            <a:ext cx="6621236" cy="2201333"/>
          </a:xfrm>
          <a:prstGeom prst="rightArrow">
            <a:avLst/>
          </a:prstGeom>
          <a:solidFill>
            <a:srgbClr val="7414DC"/>
          </a:solid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414DC"/>
              </a:solidFill>
            </a:endParaRPr>
          </a:p>
        </p:txBody>
      </p:sp>
      <p:pic>
        <p:nvPicPr>
          <p:cNvPr id="3" name="Picture 2" descr="A close up of a toy&#10;&#10;Description automatically generated">
            <a:extLst>
              <a:ext uri="{FF2B5EF4-FFF2-40B4-BE49-F238E27FC236}">
                <a16:creationId xmlns="" xmlns:a16="http://schemas.microsoft.com/office/drawing/2014/main" id="{9F3228A9-347A-4462-85DB-4D5D07A0E5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07972" y="6275328"/>
            <a:ext cx="6826353" cy="2720095"/>
          </a:xfrm>
          <a:prstGeom prst="rect">
            <a:avLst/>
          </a:prstGeom>
        </p:spPr>
      </p:pic>
    </p:spTree>
    <p:extLst>
      <p:ext uri="{BB962C8B-B14F-4D97-AF65-F5344CB8AC3E}">
        <p14:creationId xmlns:p14="http://schemas.microsoft.com/office/powerpoint/2010/main" val="3229576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r>
              <a:rPr lang="en-GB" dirty="0"/>
              <a:t>CPR - Adult</a:t>
            </a: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picture containing Teams&#10;&#10;Description automatically generated">
            <a:extLst>
              <a:ext uri="{FF2B5EF4-FFF2-40B4-BE49-F238E27FC236}">
                <a16:creationId xmlns="" xmlns:a16="http://schemas.microsoft.com/office/drawing/2014/main" id="{72A877C6-9200-4053-BBD7-A2001278A9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5799" y="3090040"/>
            <a:ext cx="6464401" cy="5833241"/>
          </a:xfrm>
          <a:prstGeom prst="rect">
            <a:avLst/>
          </a:prstGeom>
        </p:spPr>
      </p:pic>
    </p:spTree>
    <p:extLst>
      <p:ext uri="{BB962C8B-B14F-4D97-AF65-F5344CB8AC3E}">
        <p14:creationId xmlns:p14="http://schemas.microsoft.com/office/powerpoint/2010/main" val="1005762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693319"/>
          </a:xfrm>
        </p:spPr>
        <p:txBody>
          <a:bodyPr vert="horz" lIns="0" tIns="0" rIns="0" bIns="0" rtlCol="0" anchor="t">
            <a:spAutoFit/>
          </a:bodyPr>
          <a:lstStyle/>
          <a:p>
            <a:pPr marL="17780" lvl="3"/>
            <a:r>
              <a:rPr lang="en-GB" dirty="0"/>
              <a:t>Airway</a:t>
            </a:r>
          </a:p>
          <a:p>
            <a:pPr marL="17780"/>
            <a:endParaRPr lang="en-GB" dirty="0"/>
          </a:p>
          <a:p>
            <a:pPr marL="17780"/>
            <a:r>
              <a:rPr lang="en-GB" dirty="0">
                <a:latin typeface="Nunito Sans"/>
              </a:rPr>
              <a:t>Head tilt – chin lift</a:t>
            </a:r>
          </a:p>
          <a:p>
            <a:pPr marL="17780"/>
            <a:endParaRPr lang="en-GB" dirty="0"/>
          </a:p>
          <a:p>
            <a:pPr marL="17780"/>
            <a:r>
              <a:rPr lang="en-GB" dirty="0"/>
              <a:t>Remember to open airway when assessing breathing and giving rescue breaths.</a:t>
            </a:r>
          </a:p>
          <a:p>
            <a:pPr marL="17780"/>
            <a:endParaRPr lang="en-GB" dirty="0">
              <a:solidFill>
                <a:srgbClr val="FF0000"/>
              </a:solidFill>
              <a:latin typeface="Trebuchet MS" panose="020B0603020202020204" pitchFamily="34" charset="0"/>
              <a:ea typeface="ＭＳ Ｐゴシック"/>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Icon&#10;&#10;Description automatically generated">
            <a:extLst>
              <a:ext uri="{FF2B5EF4-FFF2-40B4-BE49-F238E27FC236}">
                <a16:creationId xmlns="" xmlns:a16="http://schemas.microsoft.com/office/drawing/2014/main" id="{7AB825E8-15EA-4D7F-922B-5C62F8ED66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32963" y="5839691"/>
            <a:ext cx="2990272" cy="2990272"/>
          </a:xfrm>
          <a:prstGeom prst="rect">
            <a:avLst/>
          </a:prstGeom>
        </p:spPr>
      </p:pic>
    </p:spTree>
    <p:extLst>
      <p:ext uri="{BB962C8B-B14F-4D97-AF65-F5344CB8AC3E}">
        <p14:creationId xmlns:p14="http://schemas.microsoft.com/office/powerpoint/2010/main" val="169479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a:lstStyle/>
          <a:p>
            <a:pPr lvl="3"/>
            <a:r>
              <a:rPr lang="en-GB" dirty="0"/>
              <a:t>Rescue breaths</a:t>
            </a:r>
            <a:endParaRPr lang="en-GB" dirty="0">
              <a:sym typeface="Trebuchet MS"/>
            </a:endParaRPr>
          </a:p>
          <a:p>
            <a:endParaRPr lang="en-GB" dirty="0"/>
          </a:p>
          <a:p>
            <a:r>
              <a:rPr lang="en-GB" dirty="0"/>
              <a:t>Give if you are able or willing.</a:t>
            </a:r>
          </a:p>
          <a:p>
            <a:endParaRPr lang="en-GB" dirty="0"/>
          </a:p>
          <a:p>
            <a:r>
              <a:rPr lang="en-GB" dirty="0"/>
              <a:t>Avoid during Covid-19 pandemic.</a:t>
            </a:r>
          </a:p>
          <a:p>
            <a:endParaRPr lang="en-GB" dirty="0">
              <a:solidFill>
                <a:srgbClr val="FF0000"/>
              </a:solidFill>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graphical user interface&#10;&#10;Description automatically generated">
            <a:extLst>
              <a:ext uri="{FF2B5EF4-FFF2-40B4-BE49-F238E27FC236}">
                <a16:creationId xmlns="" xmlns:a16="http://schemas.microsoft.com/office/drawing/2014/main" id="{C13EF678-FE22-48C8-B082-8ED54368F7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9916" y="5634199"/>
            <a:ext cx="8906635" cy="3062109"/>
          </a:xfrm>
          <a:prstGeom prst="rect">
            <a:avLst/>
          </a:prstGeom>
        </p:spPr>
      </p:pic>
    </p:spTree>
    <p:extLst>
      <p:ext uri="{BB962C8B-B14F-4D97-AF65-F5344CB8AC3E}">
        <p14:creationId xmlns:p14="http://schemas.microsoft.com/office/powerpoint/2010/main" val="2111150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ams&#10;&#10;Description automatically generated">
            <a:extLst>
              <a:ext uri="{FF2B5EF4-FFF2-40B4-BE49-F238E27FC236}">
                <a16:creationId xmlns="" xmlns:a16="http://schemas.microsoft.com/office/drawing/2014/main" id="{8C78F516-B0DB-435B-A1C2-3AC42870AA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0143" y="5388384"/>
            <a:ext cx="6013939" cy="3597961"/>
          </a:xfrm>
          <a:prstGeom prst="rect">
            <a:avLst/>
          </a:prstGeom>
        </p:spPr>
      </p:pic>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539978"/>
          </a:xfrm>
        </p:spPr>
        <p:txBody>
          <a:bodyPr/>
          <a:lstStyle/>
          <a:p>
            <a:pPr lvl="3"/>
            <a:r>
              <a:rPr lang="en-GB" dirty="0"/>
              <a:t>Chest compressions</a:t>
            </a:r>
            <a:endParaRPr lang="en-GB" dirty="0">
              <a:sym typeface="Trebuchet MS"/>
            </a:endParaRPr>
          </a:p>
          <a:p>
            <a:endParaRPr lang="en-GB" dirty="0"/>
          </a:p>
          <a:p>
            <a:pPr marL="475200" indent="-457200">
              <a:buFont typeface="Arial" panose="020B0604020202020204" pitchFamily="34" charset="0"/>
              <a:buChar char="•"/>
            </a:pPr>
            <a:r>
              <a:rPr lang="en-GB" dirty="0"/>
              <a:t>30:2 Chest compressions to rescue breaths</a:t>
            </a:r>
          </a:p>
          <a:p>
            <a:pPr marL="475200" indent="-457200">
              <a:buFont typeface="Arial" panose="020B0604020202020204" pitchFamily="34" charset="0"/>
              <a:buChar char="•"/>
            </a:pPr>
            <a:r>
              <a:rPr lang="en-GB" dirty="0"/>
              <a:t>1/3 depth of chest</a:t>
            </a:r>
          </a:p>
          <a:p>
            <a:pPr marL="475200" indent="-457200">
              <a:buFont typeface="Arial" panose="020B0604020202020204" pitchFamily="34" charset="0"/>
              <a:buChar char="•"/>
            </a:pPr>
            <a:r>
              <a:rPr lang="en-GB" dirty="0"/>
              <a:t>Rate of 100-120/min</a:t>
            </a:r>
          </a:p>
          <a:p>
            <a:pPr marL="475200" indent="-457200">
              <a:buFont typeface="Arial" panose="020B0604020202020204" pitchFamily="34" charset="0"/>
              <a:buChar char="•"/>
            </a:pPr>
            <a:endParaRPr lang="en-GB" dirty="0"/>
          </a:p>
          <a:p>
            <a:r>
              <a:rPr lang="en-GB" dirty="0"/>
              <a:t>Chest compression only CPR may be as effective as CPR with rescue breaths</a:t>
            </a:r>
          </a:p>
          <a:p>
            <a:endParaRPr lang="en-GB" dirty="0">
              <a:solidFill>
                <a:srgbClr val="FF0000"/>
              </a:solidFill>
            </a:endParaRPr>
          </a:p>
          <a:p>
            <a:pPr marL="475200" indent="-457200">
              <a:buFont typeface="Arial" panose="020B0604020202020204" pitchFamily="34" charset="0"/>
              <a:buChar char="•"/>
            </a:pPr>
            <a:endParaRPr lang="en-GB"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91787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616648"/>
          </a:xfrm>
        </p:spPr>
        <p:txBody>
          <a:bodyPr/>
          <a:lstStyle/>
          <a:p>
            <a:pPr lvl="3"/>
            <a:r>
              <a:rPr lang="en-GB" dirty="0"/>
              <a:t>CPR - Children</a:t>
            </a:r>
            <a:endParaRPr lang="en-GB" dirty="0">
              <a:sym typeface="Trebuchet MS"/>
            </a:endParaRPr>
          </a:p>
          <a:p>
            <a:endParaRPr lang="en-GB" dirty="0">
              <a:solidFill>
                <a:srgbClr val="FF0000"/>
              </a:solidFill>
              <a:latin typeface="Trebuchet MS" panose="020B0603020202020204" pitchFamily="34" charset="0"/>
            </a:endParaRPr>
          </a:p>
          <a:p>
            <a:pPr marL="475200" indent="-457200">
              <a:buFont typeface="Arial" panose="020B0604020202020204" pitchFamily="34" charset="0"/>
              <a:buChar char="•"/>
            </a:pPr>
            <a:r>
              <a:rPr lang="en-US" dirty="0"/>
              <a:t>More likely to be a respiratory cause</a:t>
            </a:r>
          </a:p>
          <a:p>
            <a:pPr marL="475200" indent="-457200">
              <a:buFont typeface="Arial" panose="020B0604020202020204" pitchFamily="34" charset="0"/>
              <a:buChar char="•"/>
            </a:pPr>
            <a:endParaRPr lang="en-US" dirty="0"/>
          </a:p>
          <a:p>
            <a:pPr marL="475200" indent="-457200">
              <a:buFont typeface="Arial" panose="020B0604020202020204" pitchFamily="34" charset="0"/>
              <a:buChar char="•"/>
            </a:pPr>
            <a:r>
              <a:rPr lang="en-US" dirty="0"/>
              <a:t>Give 5 rescue </a:t>
            </a:r>
            <a:r>
              <a:rPr lang="en-US" dirty="0" smtClean="0"/>
              <a:t>breaths first</a:t>
            </a:r>
            <a:endParaRPr lang="en-US" dirty="0"/>
          </a:p>
          <a:p>
            <a:pPr marL="475200" indent="-457200">
              <a:buFont typeface="Arial" panose="020B0604020202020204" pitchFamily="34" charset="0"/>
              <a:buChar char="•"/>
            </a:pPr>
            <a:endParaRPr lang="en-US" dirty="0"/>
          </a:p>
          <a:p>
            <a:pPr marL="475200" indent="-457200">
              <a:buFont typeface="Arial" panose="020B0604020202020204" pitchFamily="34" charset="0"/>
              <a:buChar char="•"/>
            </a:pPr>
            <a:r>
              <a:rPr lang="en-US" dirty="0"/>
              <a:t>May need to use 1 hand only</a:t>
            </a:r>
          </a:p>
          <a:p>
            <a:pPr marL="475200" indent="-457200">
              <a:buFont typeface="Arial" panose="020B0604020202020204" pitchFamily="34" charset="0"/>
              <a:buChar char="•"/>
            </a:pPr>
            <a:endParaRPr lang="en-US" dirty="0"/>
          </a:p>
          <a:p>
            <a:pPr marL="475200" indent="-457200">
              <a:buFont typeface="Arial" panose="020B0604020202020204" pitchFamily="34" charset="0"/>
              <a:buChar char="•"/>
            </a:pPr>
            <a:r>
              <a:rPr lang="en-US" dirty="0"/>
              <a:t>30:2 compressions to rescue breaths</a:t>
            </a: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close up of a logo&#10;&#10;Description automatically generated">
            <a:extLst>
              <a:ext uri="{FF2B5EF4-FFF2-40B4-BE49-F238E27FC236}">
                <a16:creationId xmlns="" xmlns:a16="http://schemas.microsoft.com/office/drawing/2014/main" id="{2E5C7452-3379-4B15-979D-43F1AAEE4B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11810" y="5625018"/>
            <a:ext cx="4986273" cy="2788349"/>
          </a:xfrm>
          <a:prstGeom prst="rect">
            <a:avLst/>
          </a:prstGeom>
        </p:spPr>
      </p:pic>
    </p:spTree>
    <p:extLst>
      <p:ext uri="{BB962C8B-B14F-4D97-AF65-F5344CB8AC3E}">
        <p14:creationId xmlns:p14="http://schemas.microsoft.com/office/powerpoint/2010/main" val="219196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Use of AED</a:t>
            </a:r>
            <a:endParaRPr lang="en-GB" dirty="0">
              <a:sym typeface="Trebuchet MS"/>
            </a:endParaRPr>
          </a:p>
          <a:p>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2" descr="AED Available Here Signs | Seton">
            <a:extLst>
              <a:ext uri="{FF2B5EF4-FFF2-40B4-BE49-F238E27FC236}">
                <a16:creationId xmlns="" xmlns:a16="http://schemas.microsoft.com/office/drawing/2014/main" id="{DE642D09-BAB8-4EC8-82B6-E46072E419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3317" y="3295585"/>
            <a:ext cx="3669377" cy="5168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ZOLL AED 3 Fully Automatic Defibrillator + Outdoor Stainless Steel Cabinet,  Keypad Lock with Heating &amp; LED Light - St Andrew's First Aid">
            <a:extLst>
              <a:ext uri="{FF2B5EF4-FFF2-40B4-BE49-F238E27FC236}">
                <a16:creationId xmlns="" xmlns:a16="http://schemas.microsoft.com/office/drawing/2014/main" id="{4DC92749-2638-4A64-9713-5754D639957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93680" y="2741155"/>
            <a:ext cx="5230611" cy="523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0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693319"/>
          </a:xfrm>
        </p:spPr>
        <p:txBody>
          <a:bodyPr/>
          <a:lstStyle/>
          <a:p>
            <a:pPr lvl="3"/>
            <a:r>
              <a:rPr lang="en-GB" dirty="0"/>
              <a:t>AED</a:t>
            </a:r>
            <a:endParaRPr lang="en-GB" dirty="0">
              <a:sym typeface="Trebuchet MS"/>
            </a:endParaRPr>
          </a:p>
          <a:p>
            <a:endParaRPr lang="en-GB" dirty="0"/>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Really easy to use without training</a:t>
            </a:r>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Listen to the verbal prompts</a:t>
            </a:r>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Use at any point after confirming cardiac arrest</a:t>
            </a:r>
          </a:p>
          <a:p>
            <a:pPr marL="342900" indent="-342900">
              <a:buFont typeface="Arial" panose="020B0604020202020204" pitchFamily="34" charset="0"/>
              <a:buChar char="•"/>
            </a:pPr>
            <a:r>
              <a:rPr lang="en-GB" dirty="0">
                <a:solidFill>
                  <a:schemeClr val="tx1"/>
                </a:solidFill>
                <a:latin typeface="Trebuchet MS" panose="020B0603020202020204" pitchFamily="34" charset="0"/>
                <a:ea typeface="ＭＳ Ｐゴシック"/>
              </a:rPr>
              <a:t>These really do save lives!</a:t>
            </a:r>
          </a:p>
          <a:p>
            <a:endParaRPr lang="en-GB" dirty="0">
              <a:solidFill>
                <a:srgbClr val="FF0000"/>
              </a:solidFill>
              <a:latin typeface="Trebuchet MS" panose="020B0603020202020204" pitchFamily="34" charset="0"/>
              <a:ea typeface="ＭＳ Ｐゴシック"/>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icon&#10;&#10;Description automatically generated">
            <a:extLst>
              <a:ext uri="{FF2B5EF4-FFF2-40B4-BE49-F238E27FC236}">
                <a16:creationId xmlns="" xmlns:a16="http://schemas.microsoft.com/office/drawing/2014/main" id="{BA389D33-AB55-4048-A82D-A1F7F988D2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4497" y="5027232"/>
            <a:ext cx="3528704" cy="3528704"/>
          </a:xfrm>
          <a:prstGeom prst="rect">
            <a:avLst/>
          </a:prstGeom>
        </p:spPr>
      </p:pic>
    </p:spTree>
    <p:extLst>
      <p:ext uri="{BB962C8B-B14F-4D97-AF65-F5344CB8AC3E}">
        <p14:creationId xmlns:p14="http://schemas.microsoft.com/office/powerpoint/2010/main" val="632096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Choking</a:t>
            </a:r>
            <a:endParaRPr lang="en-GB" dirty="0">
              <a:sym typeface="Trebuchet MS"/>
            </a:endParaRPr>
          </a:p>
          <a:p>
            <a:endParaRPr lang="en-GB" dirty="0">
              <a:solidFill>
                <a:srgbClr val="FF0000"/>
              </a:solidFill>
              <a:latin typeface="Trebuchet MS" panose="020B0603020202020204" pitchFamily="34" charset="0"/>
              <a:ea typeface="ＭＳ Ｐゴシック"/>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rawing&#10;&#10;Description automatically generated">
            <a:extLst>
              <a:ext uri="{FF2B5EF4-FFF2-40B4-BE49-F238E27FC236}">
                <a16:creationId xmlns="" xmlns:a16="http://schemas.microsoft.com/office/drawing/2014/main" id="{2BE3F1B9-FA63-449D-9D49-787C87F384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333" y="3846787"/>
            <a:ext cx="3084532" cy="4363121"/>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F25BF6B4-D2E2-4C02-B3AB-399C359AC9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26048" y="4009063"/>
            <a:ext cx="2190433" cy="3711785"/>
          </a:xfrm>
          <a:prstGeom prst="rect">
            <a:avLst/>
          </a:prstGeom>
        </p:spPr>
      </p:pic>
    </p:spTree>
    <p:extLst>
      <p:ext uri="{BB962C8B-B14F-4D97-AF65-F5344CB8AC3E}">
        <p14:creationId xmlns:p14="http://schemas.microsoft.com/office/powerpoint/2010/main" val="170115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a:lstStyle/>
          <a:p>
            <a:pPr lvl="3"/>
            <a:endParaRPr lang="en-GB" sz="9600" dirty="0"/>
          </a:p>
          <a:p>
            <a:pPr lvl="3"/>
            <a:endParaRPr lang="en-GB" sz="9600" dirty="0"/>
          </a:p>
          <a:p>
            <a:pPr lvl="3"/>
            <a:r>
              <a:rPr lang="en-GB" sz="9600" dirty="0"/>
              <a:t>1</a:t>
            </a:r>
            <a:r>
              <a:rPr lang="en-GB" sz="9600" baseline="30000" dirty="0"/>
              <a:t>st</a:t>
            </a:r>
            <a:r>
              <a:rPr lang="en-GB" sz="9600" dirty="0"/>
              <a:t> Response</a:t>
            </a:r>
          </a:p>
          <a:p>
            <a:endParaRPr lang="en-GB" dirty="0"/>
          </a:p>
          <a:p>
            <a:endParaRPr lang="en-GB" dirty="0"/>
          </a:p>
          <a:p>
            <a:endParaRPr lang="en-GB" dirty="0"/>
          </a:p>
          <a:p>
            <a:endParaRPr lang="en-GB" dirty="0"/>
          </a:p>
          <a:p>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Icon&#10;&#10;Description automatically generated">
            <a:extLst>
              <a:ext uri="{FF2B5EF4-FFF2-40B4-BE49-F238E27FC236}">
                <a16:creationId xmlns="" xmlns:a16="http://schemas.microsoft.com/office/drawing/2014/main" id="{B1C8044A-E846-4EE2-97E5-1D22672108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296" y="4143752"/>
            <a:ext cx="2077478" cy="2077478"/>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45036832-AD4A-4DDD-B72D-F24B99B3E9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4834" y="4143752"/>
            <a:ext cx="2077478" cy="2077478"/>
          </a:xfrm>
          <a:prstGeom prst="rect">
            <a:avLst/>
          </a:prstGeom>
        </p:spPr>
      </p:pic>
      <p:pic>
        <p:nvPicPr>
          <p:cNvPr id="9" name="Picture 8" descr="A picture containing shape&#10;&#10;Description automatically generated">
            <a:extLst>
              <a:ext uri="{FF2B5EF4-FFF2-40B4-BE49-F238E27FC236}">
                <a16:creationId xmlns="" xmlns:a16="http://schemas.microsoft.com/office/drawing/2014/main" id="{56867D48-F4C2-40F8-B3CC-8EE477D242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03001" y="4143752"/>
            <a:ext cx="2077478" cy="2077478"/>
          </a:xfrm>
          <a:prstGeom prst="rect">
            <a:avLst/>
          </a:prstGeom>
        </p:spPr>
      </p:pic>
    </p:spTree>
    <p:extLst>
      <p:ext uri="{BB962C8B-B14F-4D97-AF65-F5344CB8AC3E}">
        <p14:creationId xmlns:p14="http://schemas.microsoft.com/office/powerpoint/2010/main" val="1061242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69809" y="2402545"/>
            <a:ext cx="5212834" cy="1846659"/>
          </a:xfrm>
        </p:spPr>
        <p:txBody>
          <a:bodyPr/>
          <a:lstStyle/>
          <a:p>
            <a:pPr lvl="3"/>
            <a:r>
              <a:rPr lang="en-GB" dirty="0"/>
              <a:t>Choking</a:t>
            </a: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10281496" y="3592588"/>
            <a:ext cx="7057961" cy="5078313"/>
          </a:xfrm>
          <a:prstGeom prst="rect">
            <a:avLst/>
          </a:prstGeom>
        </p:spPr>
        <p:txBody>
          <a:bodyPr vert="horz" wrap="square"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lvl="0" fontAlgn="base">
              <a:tabLst>
                <a:tab pos="457200" algn="l"/>
              </a:tabLst>
            </a:pPr>
            <a:endParaRPr lang="en-GB" sz="2800" dirty="0">
              <a:latin typeface="+mn-lt"/>
            </a:endParaRPr>
          </a:p>
          <a:p>
            <a:r>
              <a:rPr lang="en-GB" sz="2800" b="1" dirty="0">
                <a:solidFill>
                  <a:srgbClr val="7414DC"/>
                </a:solidFill>
                <a:latin typeface="Nunito Sans Black"/>
                <a:ea typeface="ＭＳ Ｐゴシック"/>
              </a:rPr>
              <a:t>Cough it Out</a:t>
            </a:r>
            <a:endParaRPr lang="en-US" sz="1600" dirty="0">
              <a:solidFill>
                <a:srgbClr val="7414DC"/>
              </a:solidFill>
              <a:latin typeface="Nunito Sans Black"/>
            </a:endParaRPr>
          </a:p>
          <a:p>
            <a:endParaRPr lang="en-GB" sz="2800" b="1" dirty="0">
              <a:solidFill>
                <a:srgbClr val="7414DC"/>
              </a:solidFill>
              <a:latin typeface="Nunito Sans Black"/>
              <a:ea typeface="ＭＳ Ｐゴシック"/>
            </a:endParaRPr>
          </a:p>
          <a:p>
            <a:r>
              <a:rPr lang="en-GB" sz="2800" b="1" dirty="0">
                <a:solidFill>
                  <a:srgbClr val="7414DC"/>
                </a:solidFill>
                <a:latin typeface="Nunito Sans Black"/>
                <a:ea typeface="ＭＳ Ｐゴシック"/>
              </a:rPr>
              <a:t>Slap it Out x 5</a:t>
            </a:r>
          </a:p>
          <a:p>
            <a:endParaRPr lang="en-GB" sz="2800" b="1" dirty="0">
              <a:solidFill>
                <a:srgbClr val="7414DC"/>
              </a:solidFill>
              <a:latin typeface="Nunito Sans Black"/>
              <a:ea typeface="ＭＳ Ｐゴシック"/>
            </a:endParaRPr>
          </a:p>
          <a:p>
            <a:r>
              <a:rPr lang="en-GB" sz="2800" b="1" dirty="0">
                <a:solidFill>
                  <a:srgbClr val="7414DC"/>
                </a:solidFill>
                <a:latin typeface="Nunito Sans Black"/>
                <a:ea typeface="ＭＳ Ｐゴシック"/>
              </a:rPr>
              <a:t>Squeeze It Out x5</a:t>
            </a:r>
          </a:p>
          <a:p>
            <a:pPr marL="0" fontAlgn="base">
              <a:tabLst>
                <a:tab pos="457200" algn="l"/>
              </a:tabLst>
            </a:pPr>
            <a:endParaRPr lang="en-GB" sz="2800" dirty="0">
              <a:latin typeface="+mn-lt"/>
            </a:endParaRPr>
          </a:p>
          <a:p>
            <a:pPr marL="514350" lvl="0" indent="-514350" fontAlgn="base">
              <a:buFont typeface="+mj-lt"/>
              <a:buAutoNum type="alphaLcPeriod"/>
              <a:tabLst>
                <a:tab pos="457200" algn="l"/>
              </a:tabLst>
            </a:pPr>
            <a:endParaRPr lang="en-GB" sz="2800" dirty="0">
              <a:latin typeface="+mn-lt"/>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sym typeface="Trebuchet MS"/>
            </a:endParaRPr>
          </a:p>
          <a:p>
            <a:pPr marL="342900" indent="-342900">
              <a:buFont typeface="Arial" panose="020B0604020202020204" pitchFamily="34" charset="0"/>
              <a:buChar char="•"/>
            </a:pPr>
            <a:endParaRPr lang="en-GB" dirty="0"/>
          </a:p>
        </p:txBody>
      </p:sp>
      <p:pic>
        <p:nvPicPr>
          <p:cNvPr id="2" name="Picture 1" descr="A picture containing drawing&#10;&#10;Description automatically generated">
            <a:extLst>
              <a:ext uri="{FF2B5EF4-FFF2-40B4-BE49-F238E27FC236}">
                <a16:creationId xmlns="" xmlns:a16="http://schemas.microsoft.com/office/drawing/2014/main" id="{D2D1BAC5-F538-4CC3-8F8B-71EAD99B8E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2685" y="3592588"/>
            <a:ext cx="2577922" cy="4368402"/>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DF0F66D7-48EC-44A8-B68F-3FDDD1DB6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423" y="3325874"/>
            <a:ext cx="3621103" cy="5122110"/>
          </a:xfrm>
          <a:prstGeom prst="rect">
            <a:avLst/>
          </a:prstGeom>
        </p:spPr>
      </p:pic>
    </p:spTree>
    <p:extLst>
      <p:ext uri="{BB962C8B-B14F-4D97-AF65-F5344CB8AC3E}">
        <p14:creationId xmlns:p14="http://schemas.microsoft.com/office/powerpoint/2010/main" val="417517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91CCF0CA-640A-4611-92AF-6CAF0ED182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1110" y="5595638"/>
            <a:ext cx="2847109" cy="2847109"/>
          </a:xfrm>
          <a:prstGeom prst="rect">
            <a:avLst/>
          </a:prstGeom>
        </p:spPr>
      </p:pic>
      <p:sp>
        <p:nvSpPr>
          <p:cNvPr id="8" name="Text Placeholder 3">
            <a:extLst>
              <a:ext uri="{FF2B5EF4-FFF2-40B4-BE49-F238E27FC236}">
                <a16:creationId xmlns="" xmlns:a16="http://schemas.microsoft.com/office/drawing/2014/main" id="{A797806A-5950-4427-8B50-A091B1E8CE17}"/>
              </a:ext>
            </a:extLst>
          </p:cNvPr>
          <p:cNvSpPr txBox="1">
            <a:spLocks/>
          </p:cNvSpPr>
          <p:nvPr/>
        </p:nvSpPr>
        <p:spPr>
          <a:xfrm>
            <a:off x="1875343" y="2007303"/>
            <a:ext cx="10592583" cy="3814314"/>
          </a:xfrm>
          <a:prstGeom prst="rect">
            <a:avLst/>
          </a:prstGeom>
        </p:spPr>
        <p:txBody>
          <a:bodyPr vert="horz" lIns="0" tIns="0" rIns="0" bIns="0" rtlCol="0" anchor="ctr">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7780" algn="ctr">
              <a:lnSpc>
                <a:spcPct val="100000"/>
              </a:lnSpc>
            </a:pPr>
            <a:r>
              <a:rPr lang="en-GB" sz="8800" kern="0" dirty="0">
                <a:solidFill>
                  <a:srgbClr val="7414DC"/>
                </a:solidFill>
                <a:latin typeface="Nunito Sans Black"/>
              </a:rPr>
              <a:t>What are the causes of unresponsiveness?</a:t>
            </a:r>
            <a:endParaRPr lang="en-US" sz="8800" dirty="0"/>
          </a:p>
          <a:p>
            <a:pPr marL="17780" algn="l"/>
            <a:endParaRPr lang="en-GB" sz="8800" kern="0" dirty="0">
              <a:solidFill>
                <a:sysClr val="windowText" lastClr="000000"/>
              </a:solidFill>
              <a:sym typeface="Trebuchet MS"/>
            </a:endParaRPr>
          </a:p>
          <a:p>
            <a:pPr marL="17780"/>
            <a:endParaRPr lang="en-GB" sz="8800" kern="0" dirty="0">
              <a:solidFill>
                <a:sysClr val="windowText" lastClr="000000"/>
              </a:solidFill>
            </a:endParaRPr>
          </a:p>
        </p:txBody>
      </p:sp>
    </p:spTree>
    <p:extLst>
      <p:ext uri="{BB962C8B-B14F-4D97-AF65-F5344CB8AC3E}">
        <p14:creationId xmlns:p14="http://schemas.microsoft.com/office/powerpoint/2010/main" val="317806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201333" y="2402545"/>
            <a:ext cx="6433458" cy="5078313"/>
          </a:xfrm>
        </p:spPr>
        <p:txBody>
          <a:bodyPr/>
          <a:lstStyle/>
          <a:p>
            <a:pPr lvl="3"/>
            <a:r>
              <a:rPr lang="en-GB" dirty="0"/>
              <a:t>Causes of unresponsiveness</a:t>
            </a:r>
            <a:endParaRPr lang="en-GB" dirty="0">
              <a:sym typeface="Trebuchet MS"/>
            </a:endParaRPr>
          </a:p>
          <a:p>
            <a:pPr algn="l"/>
            <a:endParaRPr lang="en-GB" kern="1200" dirty="0">
              <a:solidFill>
                <a:srgbClr val="FF0000"/>
              </a:solidFill>
            </a:endParaRPr>
          </a:p>
          <a:p>
            <a:pPr marL="475200" indent="-457200" algn="l">
              <a:buFont typeface="Arial" panose="020B0604020202020204" pitchFamily="34" charset="0"/>
              <a:buChar char="•"/>
            </a:pPr>
            <a:r>
              <a:rPr lang="en-US" sz="2800" dirty="0">
                <a:solidFill>
                  <a:schemeClr val="tx1"/>
                </a:solidFill>
              </a:rPr>
              <a:t>Cardiac arrest</a:t>
            </a:r>
          </a:p>
          <a:p>
            <a:pPr marL="475200" indent="-457200" algn="l">
              <a:buFont typeface="Arial" panose="020B0604020202020204" pitchFamily="34" charset="0"/>
              <a:buChar char="•"/>
            </a:pPr>
            <a:r>
              <a:rPr lang="en-US" sz="2800" dirty="0">
                <a:solidFill>
                  <a:schemeClr val="tx1"/>
                </a:solidFill>
              </a:rPr>
              <a:t>Fainting</a:t>
            </a:r>
          </a:p>
          <a:p>
            <a:pPr marL="475200" indent="-457200" algn="l">
              <a:buFont typeface="Arial" panose="020B0604020202020204" pitchFamily="34" charset="0"/>
              <a:buChar char="•"/>
            </a:pPr>
            <a:r>
              <a:rPr lang="en-US" sz="2800" dirty="0">
                <a:solidFill>
                  <a:schemeClr val="tx1"/>
                </a:solidFill>
              </a:rPr>
              <a:t>Epilepsy</a:t>
            </a:r>
          </a:p>
          <a:p>
            <a:pPr marL="475200" indent="-457200" algn="l">
              <a:buFont typeface="Arial" panose="020B0604020202020204" pitchFamily="34" charset="0"/>
              <a:buChar char="•"/>
            </a:pPr>
            <a:r>
              <a:rPr lang="en-US" sz="2800" dirty="0">
                <a:solidFill>
                  <a:schemeClr val="tx1"/>
                </a:solidFill>
              </a:rPr>
              <a:t>Diabetes</a:t>
            </a:r>
          </a:p>
          <a:p>
            <a:pPr marL="475200" indent="-457200" algn="l">
              <a:buFont typeface="Arial" panose="020B0604020202020204" pitchFamily="34" charset="0"/>
              <a:buChar char="•"/>
            </a:pPr>
            <a:r>
              <a:rPr lang="en-US" sz="2800" dirty="0">
                <a:solidFill>
                  <a:schemeClr val="tx1"/>
                </a:solidFill>
              </a:rPr>
              <a:t>Meningitis</a:t>
            </a:r>
          </a:p>
          <a:p>
            <a:pPr algn="l"/>
            <a:endParaRPr lang="en-GB" kern="1200" dirty="0">
              <a:solidFill>
                <a:srgbClr val="FF0000"/>
              </a:solidFill>
            </a:endParaRP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8764424" y="2402545"/>
            <a:ext cx="7057961" cy="5078313"/>
          </a:xfrm>
          <a:prstGeom prst="rect">
            <a:avLst/>
          </a:prstGeom>
        </p:spPr>
        <p:txBody>
          <a:bodyPr vert="horz" wrap="square" lIns="0" tIns="0" rIns="0" bIns="0" rtlCol="0" anchor="t">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lvl="0" fontAlgn="base">
              <a:tabLst>
                <a:tab pos="457200" algn="l"/>
              </a:tabLst>
            </a:pPr>
            <a:endParaRPr lang="en-GB" sz="2800" dirty="0">
              <a:latin typeface="+mn-lt"/>
            </a:endParaRPr>
          </a:p>
          <a:p>
            <a:pPr marL="342900" indent="-342900">
              <a:buFont typeface="Arial" panose="020B0604020202020204" pitchFamily="34" charset="0"/>
              <a:buChar char="•"/>
            </a:pPr>
            <a:r>
              <a:rPr lang="en-US" sz="2800" dirty="0"/>
              <a:t>Sepsis</a:t>
            </a:r>
          </a:p>
          <a:p>
            <a:pPr marL="342900" indent="-342900">
              <a:buFont typeface="Arial" panose="020B0604020202020204" pitchFamily="34" charset="0"/>
              <a:buChar char="•"/>
            </a:pPr>
            <a:r>
              <a:rPr lang="en-US" sz="2800" dirty="0"/>
              <a:t>Stroke</a:t>
            </a:r>
          </a:p>
          <a:p>
            <a:pPr marL="342900" indent="-342900">
              <a:buFont typeface="Arial" panose="020B0604020202020204" pitchFamily="34" charset="0"/>
              <a:buChar char="•"/>
            </a:pPr>
            <a:r>
              <a:rPr lang="en-US" sz="2800" dirty="0"/>
              <a:t>Shock</a:t>
            </a:r>
          </a:p>
          <a:p>
            <a:pPr marL="342900" indent="-342900">
              <a:buFont typeface="Arial" panose="020B0604020202020204" pitchFamily="34" charset="0"/>
              <a:buChar char="•"/>
            </a:pPr>
            <a:r>
              <a:rPr lang="en-US" sz="2800" dirty="0"/>
              <a:t>Head Injury</a:t>
            </a:r>
          </a:p>
          <a:p>
            <a:pPr marL="342900" indent="-342900">
              <a:buFont typeface="Arial" panose="020B0604020202020204" pitchFamily="34" charset="0"/>
              <a:buChar char="•"/>
            </a:pPr>
            <a:r>
              <a:rPr lang="en-US" sz="2800" dirty="0"/>
              <a:t>Asphyxia</a:t>
            </a:r>
          </a:p>
          <a:p>
            <a:pPr marL="342900" indent="-342900">
              <a:buFont typeface="Arial" panose="020B0604020202020204" pitchFamily="34" charset="0"/>
              <a:buChar char="•"/>
            </a:pPr>
            <a:r>
              <a:rPr lang="en-US" sz="2800" dirty="0"/>
              <a:t>Drowning</a:t>
            </a:r>
          </a:p>
          <a:p>
            <a:pPr marL="0" lvl="0" fontAlgn="base">
              <a:tabLst>
                <a:tab pos="457200" algn="l"/>
              </a:tabLst>
            </a:pPr>
            <a:endParaRPr lang="en-GB" sz="2800" dirty="0">
              <a:latin typeface="+mn-lt"/>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sym typeface="Trebuchet MS"/>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65834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 xmlns:a16="http://schemas.microsoft.com/office/drawing/2014/main" id="{FCB093FD-E0B8-453C-9A9A-1C2BD00EEC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789798" y="1956202"/>
            <a:ext cx="2815273" cy="9686485"/>
          </a:xfrm>
          <a:prstGeom prst="rect">
            <a:avLst/>
          </a:prstGeom>
        </p:spPr>
      </p:pic>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vert="horz" lIns="0" tIns="0" rIns="0" bIns="0" rtlCol="0" anchor="t">
            <a:spAutoFit/>
          </a:bodyPr>
          <a:lstStyle/>
          <a:p>
            <a:pPr marL="17780" lvl="3"/>
            <a:r>
              <a:rPr lang="en-GB" dirty="0">
                <a:latin typeface="Nunito Sans Black"/>
              </a:rPr>
              <a:t>Recovery position</a:t>
            </a:r>
          </a:p>
          <a:p>
            <a:pPr marL="17780"/>
            <a:endParaRPr lang="en-GB" dirty="0"/>
          </a:p>
          <a:p>
            <a:pPr marL="17780"/>
            <a:r>
              <a:rPr lang="en-GB" dirty="0"/>
              <a:t>Safe airway position</a:t>
            </a:r>
          </a:p>
          <a:p>
            <a:pPr marL="17780"/>
            <a:endParaRPr lang="en-GB" dirty="0"/>
          </a:p>
          <a:p>
            <a:pPr marL="17780"/>
            <a:r>
              <a:rPr lang="en-GB" dirty="0"/>
              <a:t>Continue to assess</a:t>
            </a:r>
          </a:p>
          <a:p>
            <a:pPr marL="17780"/>
            <a:endParaRPr lang="en-GB" dirty="0"/>
          </a:p>
          <a:p>
            <a:pPr marL="17780"/>
            <a:r>
              <a:rPr lang="en-GB" dirty="0"/>
              <a:t>Keep warm</a:t>
            </a:r>
          </a:p>
          <a:p>
            <a:pPr marL="17780"/>
            <a:endParaRPr lang="en-GB" dirty="0">
              <a:solidFill>
                <a:srgbClr val="FF0000"/>
              </a:solidFill>
              <a:latin typeface="Trebuchet MS" panose="020B0603020202020204" pitchFamily="34" charset="0"/>
              <a:ea typeface="ＭＳ Ｐゴシック"/>
            </a:endParaRPr>
          </a:p>
          <a:p>
            <a:pPr marL="17780"/>
            <a:endParaRPr lang="en-GB" dirty="0"/>
          </a:p>
        </p:txBody>
      </p:sp>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2442047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Q&amp;A</a:t>
            </a:r>
            <a:endParaRPr lang="en-GB" dirty="0">
              <a:sym typeface="Trebuchet MS"/>
            </a:endParaRP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2" descr="How to Handle a Q &amp; A Session">
            <a:extLst>
              <a:ext uri="{FF2B5EF4-FFF2-40B4-BE49-F238E27FC236}">
                <a16:creationId xmlns="" xmlns:a16="http://schemas.microsoft.com/office/drawing/2014/main" id="{C49A266E-4533-47B3-B9AB-4F21A89A11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5035" y="3095042"/>
            <a:ext cx="13866326" cy="519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16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Next steps</a:t>
            </a:r>
            <a:endParaRPr lang="en-GB" dirty="0">
              <a:sym typeface="Trebuchet MS"/>
            </a:endParaRPr>
          </a:p>
          <a:p>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Icon&#10;&#10;Description automatically generated">
            <a:extLst>
              <a:ext uri="{FF2B5EF4-FFF2-40B4-BE49-F238E27FC236}">
                <a16:creationId xmlns="" xmlns:a16="http://schemas.microsoft.com/office/drawing/2014/main" id="{020E1B53-025D-46E1-842C-C7805C4412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8017" y="4079292"/>
            <a:ext cx="3694961" cy="3694961"/>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73C7283A-F68E-4BED-A256-AE2DF2785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7954" y="3957392"/>
            <a:ext cx="3752067" cy="3819232"/>
          </a:xfrm>
          <a:prstGeom prst="rect">
            <a:avLst/>
          </a:prstGeom>
        </p:spPr>
      </p:pic>
    </p:spTree>
    <p:extLst>
      <p:ext uri="{BB962C8B-B14F-4D97-AF65-F5344CB8AC3E}">
        <p14:creationId xmlns:p14="http://schemas.microsoft.com/office/powerpoint/2010/main" val="2506009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endParaRPr lang="en-GB" sz="9600" dirty="0"/>
          </a:p>
          <a:p>
            <a:pPr lvl="3"/>
            <a:endParaRPr lang="en-GB" sz="9600" dirty="0"/>
          </a:p>
          <a:p>
            <a:pPr lvl="3"/>
            <a:r>
              <a:rPr lang="en-GB" sz="9600" dirty="0"/>
              <a:t>Summary</a:t>
            </a:r>
            <a:endParaRPr lang="en-GB" sz="9600"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3537029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923330"/>
          </a:xfrm>
        </p:spPr>
        <p:txBody>
          <a:bodyPr/>
          <a:lstStyle/>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rawing&#10;&#10;Description automatically generated">
            <a:extLst>
              <a:ext uri="{FF2B5EF4-FFF2-40B4-BE49-F238E27FC236}">
                <a16:creationId xmlns="" xmlns:a16="http://schemas.microsoft.com/office/drawing/2014/main" id="{C3054252-252B-4F01-953C-CFA185274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2457" y="2868266"/>
            <a:ext cx="2386826" cy="2386826"/>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253A9D32-291C-4FE6-B6FD-56188387F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6522" y="5720813"/>
            <a:ext cx="2386826" cy="2386826"/>
          </a:xfrm>
          <a:prstGeom prst="rect">
            <a:avLst/>
          </a:prstGeom>
        </p:spPr>
      </p:pic>
      <p:pic>
        <p:nvPicPr>
          <p:cNvPr id="7" name="Picture 2" descr="How And When To Give Your Students With Special Needs A Break - Friendship  Circle - Special Needs Blog : Friendship Circle — Special Needs Blog">
            <a:extLst>
              <a:ext uri="{FF2B5EF4-FFF2-40B4-BE49-F238E27FC236}">
                <a16:creationId xmlns="" xmlns:a16="http://schemas.microsoft.com/office/drawing/2014/main" id="{2EDDB7D9-AB63-4850-B3CC-047F14D6925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56115" y="1757639"/>
            <a:ext cx="1016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966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1723601" cy="4616648"/>
          </a:xfrm>
        </p:spPr>
        <p:txBody>
          <a:bodyPr vert="horz" wrap="square" lIns="0" tIns="0" rIns="0" bIns="0" rtlCol="0" anchor="t">
            <a:spAutoFit/>
          </a:bodyPr>
          <a:lstStyle/>
          <a:p>
            <a:pPr marL="17780" lvl="3"/>
            <a:r>
              <a:rPr lang="en-GB" sz="6000" dirty="0">
                <a:latin typeface="Nunito Sans Black"/>
              </a:rPr>
              <a:t>Session 2 - Trauma and injury</a:t>
            </a:r>
          </a:p>
          <a:p>
            <a:pPr marL="17780"/>
            <a:endParaRPr lang="en-GB" dirty="0">
              <a:solidFill>
                <a:srgbClr val="FF0000"/>
              </a:solidFill>
              <a:latin typeface="Trebuchet MS" panose="020B0603020202020204" pitchFamily="34" charset="0"/>
              <a:ea typeface="ＭＳ Ｐゴシック"/>
            </a:endParaRPr>
          </a:p>
          <a:p>
            <a:pPr marL="474980" lvl="0" indent="-457200" fontAlgn="base">
              <a:buFont typeface="Arial" panose="020B0604020202020204" pitchFamily="34" charset="0"/>
              <a:buChar char="•"/>
            </a:pPr>
            <a:r>
              <a:rPr lang="en-GB" dirty="0"/>
              <a:t>Shock </a:t>
            </a:r>
          </a:p>
          <a:p>
            <a:pPr marL="474980" lvl="0" indent="-457200" fontAlgn="base">
              <a:buFont typeface="Arial" panose="020B0604020202020204" pitchFamily="34" charset="0"/>
              <a:buChar char="•"/>
            </a:pPr>
            <a:r>
              <a:rPr lang="en-GB" dirty="0"/>
              <a:t>Bleeding</a:t>
            </a:r>
          </a:p>
          <a:p>
            <a:pPr marL="474980" lvl="0" indent="-457200" fontAlgn="base">
              <a:buFont typeface="Arial" panose="020B0604020202020204" pitchFamily="34" charset="0"/>
              <a:buChar char="•"/>
            </a:pPr>
            <a:r>
              <a:rPr lang="en-GB" dirty="0"/>
              <a:t>Fractures and sprains </a:t>
            </a:r>
          </a:p>
          <a:p>
            <a:pPr marL="474980" lvl="0" indent="-457200" fontAlgn="base">
              <a:buFont typeface="Arial" panose="020B0604020202020204" pitchFamily="34" charset="0"/>
              <a:buChar char="•"/>
            </a:pPr>
            <a:r>
              <a:rPr lang="en-GB" dirty="0"/>
              <a:t>Head injury </a:t>
            </a:r>
          </a:p>
          <a:p>
            <a:pPr marL="474980" lvl="0" indent="-457200" fontAlgn="base">
              <a:buFont typeface="Arial" panose="020B0604020202020204" pitchFamily="34" charset="0"/>
              <a:buChar char="•"/>
            </a:pPr>
            <a:r>
              <a:rPr lang="en-GB" dirty="0"/>
              <a:t>Dental incidents </a:t>
            </a:r>
          </a:p>
          <a:p>
            <a:pPr marL="474980" lvl="0" indent="-457200" fontAlgn="base">
              <a:buFont typeface="Arial" panose="020B0604020202020204" pitchFamily="34" charset="0"/>
              <a:buChar char="•"/>
            </a:pPr>
            <a:r>
              <a:rPr lang="en-GB" dirty="0"/>
              <a:t>Burns </a:t>
            </a:r>
          </a:p>
          <a:p>
            <a:pPr marL="17780"/>
            <a:endParaRPr lang="en-GB" dirty="0">
              <a:solidFill>
                <a:srgbClr val="FF0000"/>
              </a:solidFill>
              <a:latin typeface="Trebuchet MS" panose="020B0603020202020204" pitchFamily="34" charset="0"/>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shape&#10;&#10;Description automatically generated">
            <a:extLst>
              <a:ext uri="{FF2B5EF4-FFF2-40B4-BE49-F238E27FC236}">
                <a16:creationId xmlns="" xmlns:a16="http://schemas.microsoft.com/office/drawing/2014/main" id="{C72B4AF9-85DC-40CE-9482-B899A54AE4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4670" y="3748450"/>
            <a:ext cx="1911369" cy="1911369"/>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C9CCCE6E-C230-4CFD-88E3-854AABB85F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85359" y="3895347"/>
            <a:ext cx="3401785" cy="4811881"/>
          </a:xfrm>
          <a:prstGeom prst="rect">
            <a:avLst/>
          </a:prstGeom>
        </p:spPr>
      </p:pic>
    </p:spTree>
    <p:extLst>
      <p:ext uri="{BB962C8B-B14F-4D97-AF65-F5344CB8AC3E}">
        <p14:creationId xmlns:p14="http://schemas.microsoft.com/office/powerpoint/2010/main" val="298865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7" name="Picture 2" descr="Bandage, Cloth, Strips, Historical Medicine">
            <a:extLst>
              <a:ext uri="{FF2B5EF4-FFF2-40B4-BE49-F238E27FC236}">
                <a16:creationId xmlns="" xmlns:a16="http://schemas.microsoft.com/office/drawing/2014/main" id="{DC7A70C0-AFCC-416C-A39D-25104CCCD8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5996" y="1696806"/>
            <a:ext cx="9383731" cy="658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8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vert="horz" lIns="0" tIns="0" rIns="0" bIns="0" rtlCol="0" anchor="t">
            <a:spAutoFit/>
          </a:bodyPr>
          <a:lstStyle/>
          <a:p>
            <a:pPr marL="17780" lvl="3"/>
            <a:r>
              <a:rPr lang="en-GB" dirty="0"/>
              <a:t>Aim</a:t>
            </a:r>
            <a:endParaRPr lang="en-US"/>
          </a:p>
          <a:p>
            <a:pPr marL="17780" algn="l"/>
            <a:endParaRPr lang="en-GB" dirty="0"/>
          </a:p>
          <a:p>
            <a:pPr marL="17780" algn="l"/>
            <a:r>
              <a:rPr lang="en-GB" dirty="0">
                <a:latin typeface="Nunito Sans"/>
              </a:rPr>
              <a:t>This course aims to cover the knowledge and skills necessary to enable members of the Scouts and Girlguiding to provide basic first aid and ensure safe management of a first aid incident. </a:t>
            </a:r>
            <a:endParaRPr lang="en-GB" dirty="0">
              <a:sym typeface="Trebuchet MS"/>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64673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1665514" y="2402545"/>
            <a:ext cx="6433458" cy="7124386"/>
          </a:xfrm>
        </p:spPr>
        <p:txBody>
          <a:bodyPr/>
          <a:lstStyle/>
          <a:p>
            <a:pPr lvl="3"/>
            <a:r>
              <a:rPr lang="en-GB" dirty="0"/>
              <a:t>Objectives</a:t>
            </a:r>
          </a:p>
          <a:p>
            <a:pPr algn="l"/>
            <a:endParaRPr lang="en-GB" sz="2800" dirty="0"/>
          </a:p>
          <a:p>
            <a:pPr algn="l">
              <a:lnSpc>
                <a:spcPct val="107000"/>
              </a:lnSpc>
              <a:spcAft>
                <a:spcPts val="800"/>
              </a:spcAft>
            </a:pPr>
            <a:r>
              <a:rPr lang="en-GB" sz="2800" dirty="0">
                <a:solidFill>
                  <a:schemeClr val="tx1"/>
                </a:solidFill>
                <a:latin typeface="+mn-lt"/>
              </a:rPr>
              <a:t>Recognise the signs, and symptoms and understand what action needs to be taken when presented with:</a:t>
            </a:r>
          </a:p>
          <a:p>
            <a:pPr marL="342900" lvl="0" indent="-342900" algn="l">
              <a:lnSpc>
                <a:spcPct val="107000"/>
              </a:lnSpc>
              <a:buFont typeface="+mj-lt"/>
              <a:buAutoNum type="alphaLcParenR"/>
            </a:pPr>
            <a:r>
              <a:rPr lang="en-GB" sz="2800" dirty="0">
                <a:solidFill>
                  <a:schemeClr val="tx1"/>
                </a:solidFill>
                <a:latin typeface="+mn-lt"/>
              </a:rPr>
              <a:t>Shock</a:t>
            </a:r>
          </a:p>
          <a:p>
            <a:pPr marL="342900" lvl="0" indent="-342900" algn="l">
              <a:lnSpc>
                <a:spcPct val="107000"/>
              </a:lnSpc>
              <a:buFont typeface="+mj-lt"/>
              <a:buAutoNum type="alphaLcParenR"/>
            </a:pPr>
            <a:r>
              <a:rPr lang="en-GB" sz="2800" dirty="0">
                <a:solidFill>
                  <a:schemeClr val="tx1"/>
                </a:solidFill>
                <a:latin typeface="+mn-lt"/>
              </a:rPr>
              <a:t>Bleeding</a:t>
            </a:r>
          </a:p>
          <a:p>
            <a:pPr marL="342900" lvl="0" indent="-342900" algn="l">
              <a:lnSpc>
                <a:spcPct val="107000"/>
              </a:lnSpc>
              <a:buFont typeface="+mj-lt"/>
              <a:buAutoNum type="alphaLcParenR"/>
            </a:pPr>
            <a:r>
              <a:rPr lang="en-GB" sz="2800" dirty="0">
                <a:solidFill>
                  <a:schemeClr val="tx1"/>
                </a:solidFill>
                <a:latin typeface="+mn-lt"/>
              </a:rPr>
              <a:t>Fractures and sprains</a:t>
            </a:r>
          </a:p>
          <a:p>
            <a:pPr marL="342900" lvl="0" indent="-342900" algn="l">
              <a:lnSpc>
                <a:spcPct val="107000"/>
              </a:lnSpc>
              <a:buFont typeface="+mj-lt"/>
              <a:buAutoNum type="alphaLcParenR"/>
            </a:pPr>
            <a:r>
              <a:rPr lang="en-GB" sz="2800" dirty="0">
                <a:solidFill>
                  <a:schemeClr val="tx1"/>
                </a:solidFill>
                <a:latin typeface="+mn-lt"/>
              </a:rPr>
              <a:t>Head injuries</a:t>
            </a:r>
          </a:p>
          <a:p>
            <a:pPr marL="342900" lvl="0" indent="-342900" algn="l">
              <a:lnSpc>
                <a:spcPct val="107000"/>
              </a:lnSpc>
              <a:buFont typeface="+mj-lt"/>
              <a:buAutoNum type="alphaLcParenR"/>
            </a:pPr>
            <a:r>
              <a:rPr lang="en-GB" sz="2800" dirty="0">
                <a:solidFill>
                  <a:schemeClr val="tx1"/>
                </a:solidFill>
                <a:latin typeface="+mn-lt"/>
              </a:rPr>
              <a:t>Dental incidents</a:t>
            </a:r>
          </a:p>
          <a:p>
            <a:pPr marL="342900" lvl="0" indent="-342900" algn="l">
              <a:lnSpc>
                <a:spcPct val="107000"/>
              </a:lnSpc>
              <a:spcAft>
                <a:spcPts val="800"/>
              </a:spcAft>
              <a:buFont typeface="+mj-lt"/>
              <a:buAutoNum type="alphaLcParenR"/>
            </a:pPr>
            <a:r>
              <a:rPr lang="en-GB" sz="2800" dirty="0">
                <a:solidFill>
                  <a:schemeClr val="tx1"/>
                </a:solidFill>
                <a:latin typeface="+mn-lt"/>
              </a:rPr>
              <a:t>Burns</a:t>
            </a:r>
            <a:endParaRPr lang="en-GB" sz="2800" dirty="0">
              <a:solidFill>
                <a:schemeClr val="tx1"/>
              </a:solidFill>
              <a:latin typeface="+mn-lt"/>
              <a:ea typeface="Calibri" panose="020F0502020204030204" pitchFamily="34" charset="0"/>
              <a:cs typeface="Times New Roman" panose="02020603050405020304" pitchFamily="18" charset="0"/>
            </a:endParaRPr>
          </a:p>
          <a:p>
            <a:pPr marL="0" lvl="0" fontAlgn="base">
              <a:tabLst>
                <a:tab pos="457200" algn="l"/>
                <a:tab pos="457200" algn="l"/>
              </a:tabLst>
            </a:pPr>
            <a:r>
              <a:rPr lang="en-GB" sz="2800" kern="1200" dirty="0">
                <a:solidFill>
                  <a:schemeClr val="tx1"/>
                </a:solidFill>
              </a:rPr>
              <a:t> </a:t>
            </a:r>
            <a:r>
              <a:rPr lang="en-GB" kern="1200" dirty="0">
                <a:solidFill>
                  <a:schemeClr val="tx1"/>
                </a:solidFill>
              </a:rPr>
              <a:t> </a:t>
            </a: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8764424" y="2402545"/>
            <a:ext cx="6695104" cy="7386638"/>
          </a:xfrm>
          <a:prstGeom prst="rect">
            <a:avLst/>
          </a:prstGeom>
        </p:spPr>
        <p:txBody>
          <a:bodyPr vert="horz" wrap="square"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dirty="0">
                <a:solidFill>
                  <a:schemeClr val="tx2"/>
                </a:solidFill>
                <a:latin typeface="Nunito Sans Black" pitchFamily="2" charset="77"/>
                <a:ea typeface="+mn-ea"/>
                <a:cs typeface="+mn-cs"/>
              </a:rPr>
              <a:t>Outcomes</a:t>
            </a:r>
            <a:endParaRPr lang="en-GB" dirty="0"/>
          </a:p>
          <a:p>
            <a:pPr marL="0" lvl="0" fontAlgn="base">
              <a:tabLst>
                <a:tab pos="457200" algn="l"/>
              </a:tabLst>
            </a:pPr>
            <a:endParaRPr lang="en-GB" sz="2800" dirty="0">
              <a:latin typeface="+mn-lt"/>
            </a:endParaRPr>
          </a:p>
          <a:p>
            <a:pPr fontAlgn="base"/>
            <a:r>
              <a:rPr lang="en-GB" sz="2800" dirty="0">
                <a:latin typeface="+mn-lt"/>
              </a:rPr>
              <a:t>Know where to seek advice and recognise what action needs to be taken when presented with one of the following traumas or injuries.  </a:t>
            </a:r>
          </a:p>
          <a:p>
            <a:pPr marL="342900" lvl="0" indent="-342900" fontAlgn="base">
              <a:buFont typeface="+mj-lt"/>
              <a:buAutoNum type="alphaLcParenR"/>
            </a:pPr>
            <a:r>
              <a:rPr lang="en-GB" sz="2800" dirty="0">
                <a:latin typeface="+mn-lt"/>
              </a:rPr>
              <a:t>Shock </a:t>
            </a:r>
          </a:p>
          <a:p>
            <a:pPr marL="342900" lvl="0" indent="-342900" fontAlgn="base">
              <a:buFont typeface="+mj-lt"/>
              <a:buAutoNum type="alphaLcParenR"/>
            </a:pPr>
            <a:r>
              <a:rPr lang="en-GB" sz="2800" dirty="0">
                <a:latin typeface="+mn-lt"/>
              </a:rPr>
              <a:t>Bleeding *</a:t>
            </a:r>
          </a:p>
          <a:p>
            <a:pPr marL="342900" lvl="0" indent="-342900" fontAlgn="base">
              <a:buFont typeface="+mj-lt"/>
              <a:buAutoNum type="alphaLcParenR"/>
            </a:pPr>
            <a:r>
              <a:rPr lang="en-GB" sz="2800" dirty="0">
                <a:latin typeface="+mn-lt"/>
              </a:rPr>
              <a:t>Fractures and sprains *</a:t>
            </a:r>
          </a:p>
          <a:p>
            <a:pPr marL="342900" lvl="0" indent="-342900" fontAlgn="base">
              <a:buFont typeface="+mj-lt"/>
              <a:buAutoNum type="alphaLcParenR"/>
            </a:pPr>
            <a:r>
              <a:rPr lang="en-GB" sz="2800" dirty="0">
                <a:latin typeface="+mn-lt"/>
              </a:rPr>
              <a:t>Head injury </a:t>
            </a:r>
          </a:p>
          <a:p>
            <a:pPr marL="342900" lvl="0" indent="-342900" fontAlgn="base">
              <a:buFont typeface="+mj-lt"/>
              <a:buAutoNum type="alphaLcParenR"/>
            </a:pPr>
            <a:r>
              <a:rPr lang="en-GB" sz="2800" dirty="0">
                <a:latin typeface="+mn-lt"/>
              </a:rPr>
              <a:t>Dental incidents </a:t>
            </a:r>
          </a:p>
          <a:p>
            <a:pPr marL="342900" lvl="0" indent="-342900" fontAlgn="base">
              <a:buFont typeface="+mj-lt"/>
              <a:buAutoNum type="alphaLcParenR"/>
            </a:pPr>
            <a:r>
              <a:rPr lang="en-GB" sz="2800" dirty="0">
                <a:latin typeface="+mn-lt"/>
              </a:rPr>
              <a:t>Burns </a:t>
            </a:r>
          </a:p>
          <a:p>
            <a:pPr marL="514350" lvl="0" indent="-514350" fontAlgn="base">
              <a:buFont typeface="+mj-lt"/>
              <a:buAutoNum type="alphaLcPeriod"/>
              <a:tabLst>
                <a:tab pos="457200" algn="l"/>
              </a:tabLst>
            </a:pPr>
            <a:endParaRPr lang="en-GB" sz="2800" dirty="0">
              <a:latin typeface="+mn-lt"/>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sym typeface="Trebuchet MS"/>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91407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539978"/>
          </a:xfrm>
        </p:spPr>
        <p:txBody>
          <a:bodyPr/>
          <a:lstStyle/>
          <a:p>
            <a:pPr lvl="3"/>
            <a:r>
              <a:rPr lang="en-GB" dirty="0">
                <a:sym typeface="Trebuchet MS"/>
              </a:rPr>
              <a:t>Where to get help and how to get there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Think risk assessment</a:t>
            </a:r>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8" descr="Cityscape Bright Ideas Wfuv - Transparent Light Bulb Thinking Clipart -  Full Size Clipart (#122659) - PinClipart">
            <a:extLst>
              <a:ext uri="{FF2B5EF4-FFF2-40B4-BE49-F238E27FC236}">
                <a16:creationId xmlns="" xmlns:a16="http://schemas.microsoft.com/office/drawing/2014/main" id="{358FAF80-259E-42EB-B136-5DECF20F6F52}"/>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831709" y="3649475"/>
            <a:ext cx="2703783" cy="220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7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a:lstStyle/>
          <a:p>
            <a:pPr lvl="3"/>
            <a:r>
              <a:rPr lang="en-GB" dirty="0"/>
              <a:t>Shock</a:t>
            </a:r>
            <a:endParaRPr lang="en-GB" dirty="0">
              <a:sym typeface="Trebuchet MS"/>
            </a:endParaRPr>
          </a:p>
          <a:p>
            <a:endParaRPr lang="en-GB" dirty="0">
              <a:solidFill>
                <a:srgbClr val="FF0000"/>
              </a:solidFill>
              <a:latin typeface="Trebuchet MS" panose="020B0603020202020204" pitchFamily="34" charset="0"/>
              <a:ea typeface="ＭＳ Ｐゴシック"/>
            </a:endParaRPr>
          </a:p>
          <a:p>
            <a:pPr algn="l"/>
            <a:r>
              <a:rPr lang="en-GB" dirty="0"/>
              <a:t>Shock is a life-threatening condition when the circulatory system fails and the vital organs fail to get an adequate supply of oxygen.</a:t>
            </a:r>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114857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a:lstStyle/>
          <a:p>
            <a:pPr lvl="3"/>
            <a:r>
              <a:rPr lang="en-GB" dirty="0"/>
              <a:t>Causes of shock</a:t>
            </a:r>
          </a:p>
          <a:p>
            <a:pPr lvl="3"/>
            <a:endParaRPr lang="en-GB" dirty="0">
              <a:sym typeface="Trebuchet MS"/>
            </a:endParaRPr>
          </a:p>
          <a:p>
            <a:endParaRPr lang="en-GB" dirty="0"/>
          </a:p>
          <a:p>
            <a:endParaRPr lang="en-GB" sz="9600" dirty="0"/>
          </a:p>
          <a:p>
            <a:endParaRPr lang="en-GB" sz="20000" dirty="0"/>
          </a:p>
          <a:p>
            <a:endParaRPr lang="en-GB" sz="20000" dirty="0"/>
          </a:p>
          <a:p>
            <a:endParaRPr lang="en-GB" sz="20000" dirty="0"/>
          </a:p>
          <a:p>
            <a:r>
              <a:rPr lang="en-GB" sz="20000" dirty="0">
                <a:solidFill>
                  <a:srgbClr val="7414DC"/>
                </a:solidFill>
              </a:rPr>
              <a:t>?</a:t>
            </a: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Teams&#10;&#10;Description automatically generated">
            <a:extLst>
              <a:ext uri="{FF2B5EF4-FFF2-40B4-BE49-F238E27FC236}">
                <a16:creationId xmlns="" xmlns:a16="http://schemas.microsoft.com/office/drawing/2014/main" id="{ADD0EAFF-B901-4AEA-A476-8F982CBE6A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48952" y="2257494"/>
            <a:ext cx="4986893" cy="4180480"/>
          </a:xfrm>
          <a:prstGeom prst="rect">
            <a:avLst/>
          </a:prstGeom>
        </p:spPr>
      </p:pic>
      <p:pic>
        <p:nvPicPr>
          <p:cNvPr id="3" name="Picture 2" descr="A picture containing Teams&#10;&#10;Description automatically generated">
            <a:extLst>
              <a:ext uri="{FF2B5EF4-FFF2-40B4-BE49-F238E27FC236}">
                <a16:creationId xmlns="" xmlns:a16="http://schemas.microsoft.com/office/drawing/2014/main" id="{5A8AAEFC-E56E-43A3-B076-19688DA83E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59105" y="4817643"/>
            <a:ext cx="4909198" cy="3769874"/>
          </a:xfrm>
          <a:prstGeom prst="rect">
            <a:avLst/>
          </a:prstGeom>
        </p:spPr>
      </p:pic>
    </p:spTree>
    <p:extLst>
      <p:ext uri="{BB962C8B-B14F-4D97-AF65-F5344CB8AC3E}">
        <p14:creationId xmlns:p14="http://schemas.microsoft.com/office/powerpoint/2010/main" val="139409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078313"/>
          </a:xfrm>
        </p:spPr>
        <p:txBody>
          <a:bodyPr/>
          <a:lstStyle/>
          <a:p>
            <a:pPr lvl="3"/>
            <a:r>
              <a:rPr lang="en-GB" dirty="0"/>
              <a:t>Causes of shock</a:t>
            </a:r>
            <a:endParaRPr lang="en-GB" dirty="0">
              <a:sym typeface="Trebuchet MS"/>
            </a:endParaRPr>
          </a:p>
          <a:p>
            <a:pPr algn="l"/>
            <a:endParaRPr lang="en-GB" dirty="0"/>
          </a:p>
          <a:p>
            <a:pPr marL="475200" indent="-457200" algn="l">
              <a:buFont typeface="Arial" panose="020B0604020202020204" pitchFamily="34" charset="0"/>
              <a:buChar char="•"/>
            </a:pPr>
            <a:r>
              <a:rPr lang="en-GB" dirty="0"/>
              <a:t>Severe blood loss  is most common cause.</a:t>
            </a:r>
            <a:r>
              <a:rPr lang="en-US" dirty="0"/>
              <a:t> </a:t>
            </a:r>
          </a:p>
          <a:p>
            <a:pPr marL="475200" indent="-457200" algn="l">
              <a:buFont typeface="Arial" panose="020B0604020202020204" pitchFamily="34" charset="0"/>
              <a:buChar char="•"/>
            </a:pPr>
            <a:r>
              <a:rPr lang="en-GB" dirty="0"/>
              <a:t>Loss of other fluids – diarrhoea and vomiting, burns.</a:t>
            </a:r>
            <a:r>
              <a:rPr lang="en-US" dirty="0"/>
              <a:t> </a:t>
            </a:r>
          </a:p>
          <a:p>
            <a:pPr marL="475200" indent="-457200" algn="l">
              <a:buFont typeface="Arial" panose="020B0604020202020204" pitchFamily="34" charset="0"/>
              <a:buChar char="•"/>
            </a:pPr>
            <a:r>
              <a:rPr lang="en-GB" dirty="0"/>
              <a:t>Heart attack or heart failure</a:t>
            </a:r>
            <a:r>
              <a:rPr lang="en-US" dirty="0"/>
              <a:t> </a:t>
            </a:r>
          </a:p>
          <a:p>
            <a:pPr marL="475200" indent="-457200" algn="l">
              <a:buFont typeface="Arial" panose="020B0604020202020204" pitchFamily="34" charset="0"/>
              <a:buChar char="•"/>
            </a:pPr>
            <a:r>
              <a:rPr lang="en-GB" dirty="0"/>
              <a:t>Septic shock – overwhelming infection</a:t>
            </a:r>
            <a:r>
              <a:rPr lang="en-US" dirty="0"/>
              <a:t> </a:t>
            </a:r>
          </a:p>
          <a:p>
            <a:pPr marL="475200" indent="-457200" algn="l">
              <a:buFont typeface="Arial" panose="020B0604020202020204" pitchFamily="34" charset="0"/>
              <a:buChar char="•"/>
            </a:pPr>
            <a:r>
              <a:rPr lang="en-GB" dirty="0"/>
              <a:t>Anaphylaxis</a:t>
            </a:r>
            <a:r>
              <a:rPr lang="en-US" dirty="0"/>
              <a:t> </a:t>
            </a:r>
          </a:p>
          <a:p>
            <a:pPr marL="475200" indent="-457200" algn="l">
              <a:buFont typeface="Arial" panose="020B0604020202020204" pitchFamily="34" charset="0"/>
              <a:buChar char="•"/>
            </a:pPr>
            <a:r>
              <a:rPr lang="en-GB" dirty="0"/>
              <a:t>Spinal Cord Injury – neurogenic shock</a:t>
            </a:r>
            <a:r>
              <a:rPr lang="en-US" dirty="0"/>
              <a:t> </a:t>
            </a:r>
          </a:p>
          <a:p>
            <a:pPr algn="l"/>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Teams&#10;&#10;Description automatically generated">
            <a:extLst>
              <a:ext uri="{FF2B5EF4-FFF2-40B4-BE49-F238E27FC236}">
                <a16:creationId xmlns="" xmlns:a16="http://schemas.microsoft.com/office/drawing/2014/main" id="{CE5D8DE1-C367-407A-B686-1F87F1DF15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15145" y="4307011"/>
            <a:ext cx="4986893" cy="4180480"/>
          </a:xfrm>
          <a:prstGeom prst="rect">
            <a:avLst/>
          </a:prstGeom>
        </p:spPr>
      </p:pic>
    </p:spTree>
    <p:extLst>
      <p:ext uri="{BB962C8B-B14F-4D97-AF65-F5344CB8AC3E}">
        <p14:creationId xmlns:p14="http://schemas.microsoft.com/office/powerpoint/2010/main" val="1362360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6001643"/>
          </a:xfrm>
        </p:spPr>
        <p:txBody>
          <a:bodyPr/>
          <a:lstStyle/>
          <a:p>
            <a:pPr lvl="3"/>
            <a:r>
              <a:rPr lang="en-GB" dirty="0"/>
              <a:t>Symptoms of shock</a:t>
            </a:r>
            <a:endParaRPr lang="en-GB" dirty="0">
              <a:sym typeface="Trebuchet MS"/>
            </a:endParaRPr>
          </a:p>
          <a:p>
            <a:endParaRPr lang="en-GB" dirty="0">
              <a:solidFill>
                <a:srgbClr val="FF0000"/>
              </a:solidFill>
              <a:latin typeface="Trebuchet MS" panose="020B0603020202020204" pitchFamily="34" charset="0"/>
            </a:endParaRPr>
          </a:p>
          <a:p>
            <a:pPr marL="475200" indent="-457200" algn="l">
              <a:buFont typeface="Arial" panose="020B0604020202020204" pitchFamily="34" charset="0"/>
              <a:buChar char="•"/>
            </a:pPr>
            <a:r>
              <a:rPr lang="en-GB" dirty="0"/>
              <a:t>Pale, cold, clammy skin</a:t>
            </a:r>
            <a:endParaRPr lang="en-US" dirty="0"/>
          </a:p>
          <a:p>
            <a:pPr marL="475200" indent="-457200" algn="l">
              <a:buFont typeface="Arial" panose="020B0604020202020204" pitchFamily="34" charset="0"/>
              <a:buChar char="•"/>
            </a:pPr>
            <a:r>
              <a:rPr lang="en-GB" dirty="0"/>
              <a:t>Weak, dizzy, light headed</a:t>
            </a:r>
            <a:endParaRPr lang="en-US" dirty="0"/>
          </a:p>
          <a:p>
            <a:pPr marL="475200" indent="-457200" algn="l">
              <a:buFont typeface="Arial" panose="020B0604020202020204" pitchFamily="34" charset="0"/>
              <a:buChar char="•"/>
            </a:pPr>
            <a:r>
              <a:rPr lang="en-GB" dirty="0"/>
              <a:t>Nausea or vomiting</a:t>
            </a:r>
            <a:endParaRPr lang="en-US" dirty="0"/>
          </a:p>
          <a:p>
            <a:pPr marL="475200" indent="-457200" algn="l">
              <a:buFont typeface="Arial" panose="020B0604020202020204" pitchFamily="34" charset="0"/>
              <a:buChar char="•"/>
            </a:pPr>
            <a:r>
              <a:rPr lang="en-GB" dirty="0"/>
              <a:t>Thirsty</a:t>
            </a:r>
            <a:endParaRPr lang="en-US" dirty="0"/>
          </a:p>
          <a:p>
            <a:pPr marL="475200" indent="-457200" algn="l">
              <a:buFont typeface="Arial" panose="020B0604020202020204" pitchFamily="34" charset="0"/>
              <a:buChar char="•"/>
            </a:pPr>
            <a:r>
              <a:rPr lang="en-GB" dirty="0"/>
              <a:t>Yawning</a:t>
            </a:r>
            <a:endParaRPr lang="en-US" dirty="0"/>
          </a:p>
          <a:p>
            <a:pPr marL="475200" indent="-457200" algn="l">
              <a:buFont typeface="Arial" panose="020B0604020202020204" pitchFamily="34" charset="0"/>
              <a:buChar char="•"/>
            </a:pPr>
            <a:r>
              <a:rPr lang="en-GB" dirty="0"/>
              <a:t>Rapid, weak pulse</a:t>
            </a:r>
            <a:endParaRPr lang="en-US" dirty="0"/>
          </a:p>
          <a:p>
            <a:pPr marL="475200" indent="-457200" algn="l">
              <a:buFont typeface="Arial" panose="020B0604020202020204" pitchFamily="34" charset="0"/>
              <a:buChar char="•"/>
            </a:pPr>
            <a:r>
              <a:rPr lang="en-GB" dirty="0"/>
              <a:t>Anxiety or irrational behaviour</a:t>
            </a:r>
            <a:endParaRPr lang="en-US" dirty="0"/>
          </a:p>
          <a:p>
            <a:pPr marL="475200" indent="-457200" algn="l">
              <a:buFont typeface="Arial" panose="020B0604020202020204" pitchFamily="34" charset="0"/>
              <a:buChar char="•"/>
            </a:pPr>
            <a:r>
              <a:rPr lang="en-GB" dirty="0"/>
              <a:t>Rapid, shallow breathing</a:t>
            </a:r>
            <a:endParaRPr lang="en-US" dirty="0"/>
          </a:p>
          <a:p>
            <a:pPr marL="475200" indent="-457200" algn="l">
              <a:buFont typeface="Arial" panose="020B0604020202020204" pitchFamily="34" charset="0"/>
              <a:buChar char="•"/>
            </a:pPr>
            <a:r>
              <a:rPr lang="en-GB" dirty="0"/>
              <a:t>Dropping levels of responsiveness</a:t>
            </a:r>
            <a:endParaRPr lang="en-US" dirty="0"/>
          </a:p>
          <a:p>
            <a:pPr marL="475200" indent="-457200" algn="l">
              <a:buFont typeface="Arial" panose="020B0604020202020204" pitchFamily="34" charset="0"/>
              <a:buChar char="•"/>
            </a:pPr>
            <a:r>
              <a:rPr lang="en-GB" dirty="0"/>
              <a:t>Cardiac arrest</a:t>
            </a:r>
            <a:endParaRPr lang="en-US"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Teams&#10;&#10;Description automatically generated">
            <a:extLst>
              <a:ext uri="{FF2B5EF4-FFF2-40B4-BE49-F238E27FC236}">
                <a16:creationId xmlns="" xmlns:a16="http://schemas.microsoft.com/office/drawing/2014/main" id="{0D85CF33-61B1-47A3-B3A1-2EA6D6CA42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51628" y="5290169"/>
            <a:ext cx="4213199" cy="3235402"/>
          </a:xfrm>
          <a:prstGeom prst="rect">
            <a:avLst/>
          </a:prstGeom>
        </p:spPr>
      </p:pic>
    </p:spTree>
    <p:extLst>
      <p:ext uri="{BB962C8B-B14F-4D97-AF65-F5344CB8AC3E}">
        <p14:creationId xmlns:p14="http://schemas.microsoft.com/office/powerpoint/2010/main" val="662232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r>
              <a:rPr lang="en-GB" dirty="0"/>
              <a:t>Internal bleeding</a:t>
            </a:r>
            <a:endParaRPr lang="en-GB" dirty="0">
              <a:sym typeface="Trebuchet MS"/>
            </a:endParaRPr>
          </a:p>
          <a:p>
            <a:endParaRPr lang="en-GB" dirty="0">
              <a:solidFill>
                <a:srgbClr val="FF0000"/>
              </a:solidFill>
              <a:latin typeface="Trebuchet MS" panose="020B0603020202020204" pitchFamily="34" charset="0"/>
              <a:ea typeface="ＭＳ Ｐゴシック"/>
            </a:endParaRP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1026" name="Picture 2" descr="Internal bleeding: Symptoms, treatment, and complications">
            <a:extLst>
              <a:ext uri="{FF2B5EF4-FFF2-40B4-BE49-F238E27FC236}">
                <a16:creationId xmlns="" xmlns:a16="http://schemas.microsoft.com/office/drawing/2014/main" id="{A880813A-9D4C-47FD-94DB-FFECF534BC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0388" y="3325874"/>
            <a:ext cx="8355831" cy="530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87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a:lstStyle/>
          <a:p>
            <a:pPr lvl="3"/>
            <a:r>
              <a:rPr lang="en-GB" dirty="0"/>
              <a:t>Severe bleeding treatment</a:t>
            </a:r>
            <a:endParaRPr lang="en-GB" dirty="0">
              <a:sym typeface="Trebuchet MS"/>
            </a:endParaRPr>
          </a:p>
          <a:p>
            <a:endParaRPr lang="en-GB" dirty="0">
              <a:solidFill>
                <a:srgbClr val="FF0000"/>
              </a:solidFill>
              <a:latin typeface="Trebuchet MS" panose="020B0603020202020204" pitchFamily="34" charset="0"/>
              <a:ea typeface="ＭＳ Ｐゴシック"/>
            </a:endParaRPr>
          </a:p>
          <a:p>
            <a:pPr algn="l"/>
            <a:r>
              <a:rPr lang="en-GB" dirty="0"/>
              <a:t>Apply direct pressure</a:t>
            </a:r>
          </a:p>
          <a:p>
            <a:pPr algn="l"/>
            <a:endParaRPr lang="en-GB" dirty="0"/>
          </a:p>
          <a:p>
            <a:pPr algn="l"/>
            <a:r>
              <a:rPr lang="en-GB" dirty="0"/>
              <a:t>Remember PPE</a:t>
            </a:r>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shape&#10;&#10;Description automatically generated">
            <a:extLst>
              <a:ext uri="{FF2B5EF4-FFF2-40B4-BE49-F238E27FC236}">
                <a16:creationId xmlns="" xmlns:a16="http://schemas.microsoft.com/office/drawing/2014/main" id="{A65E604F-4400-4998-BA43-B66DEAF3AA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89658" y="2685683"/>
            <a:ext cx="5897032" cy="5897032"/>
          </a:xfrm>
          <a:prstGeom prst="rect">
            <a:avLst/>
          </a:prstGeom>
        </p:spPr>
      </p:pic>
    </p:spTree>
    <p:extLst>
      <p:ext uri="{BB962C8B-B14F-4D97-AF65-F5344CB8AC3E}">
        <p14:creationId xmlns:p14="http://schemas.microsoft.com/office/powerpoint/2010/main" val="3738572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2769989"/>
          </a:xfrm>
        </p:spPr>
        <p:txBody>
          <a:bodyPr/>
          <a:lstStyle/>
          <a:p>
            <a:pPr lvl="3"/>
            <a:r>
              <a:rPr lang="en-GB" dirty="0"/>
              <a:t>Bleeding - nose</a:t>
            </a:r>
            <a:endParaRPr lang="en-GB" dirty="0">
              <a:sym typeface="Trebuchet MS"/>
            </a:endParaRPr>
          </a:p>
          <a:p>
            <a:pPr algn="l"/>
            <a:endParaRPr lang="en-GB" dirty="0"/>
          </a:p>
          <a:p>
            <a:pPr algn="l"/>
            <a:r>
              <a:rPr lang="en-US" dirty="0"/>
              <a:t>Apply pressure to lower part of the  nose</a:t>
            </a:r>
          </a:p>
          <a:p>
            <a:pPr algn="l"/>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168451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a:lstStyle/>
          <a:p>
            <a:pPr lvl="3"/>
            <a:r>
              <a:rPr lang="en-GB" dirty="0"/>
              <a:t>Burns</a:t>
            </a:r>
            <a:endParaRPr lang="en-GB" dirty="0">
              <a:sym typeface="Trebuchet MS"/>
            </a:endParaRPr>
          </a:p>
          <a:p>
            <a:pPr algn="l"/>
            <a:endParaRPr lang="en-GB" dirty="0"/>
          </a:p>
          <a:p>
            <a:pPr algn="l"/>
            <a:r>
              <a:rPr lang="en-GB" dirty="0"/>
              <a:t>"Cool the burn but warm the patient“</a:t>
            </a:r>
          </a:p>
          <a:p>
            <a:pPr algn="l"/>
            <a:endParaRPr lang="en-GB" dirty="0"/>
          </a:p>
          <a:p>
            <a:pPr algn="l"/>
            <a:endParaRPr lang="en-GB" dirty="0"/>
          </a:p>
          <a:p>
            <a:pPr algn="l"/>
            <a:r>
              <a:rPr lang="en-GB" dirty="0"/>
              <a:t>20 mins of cooling with cool water</a:t>
            </a:r>
          </a:p>
          <a:p>
            <a:pPr algn="l"/>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Logo, icon&#10;&#10;Description automatically generated">
            <a:extLst>
              <a:ext uri="{FF2B5EF4-FFF2-40B4-BE49-F238E27FC236}">
                <a16:creationId xmlns="" xmlns:a16="http://schemas.microsoft.com/office/drawing/2014/main" id="{E36CCF2F-1350-4DED-AB44-7D0B8E364F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12498" y="4345736"/>
            <a:ext cx="4423585" cy="4423585"/>
          </a:xfrm>
          <a:prstGeom prst="rect">
            <a:avLst/>
          </a:prstGeom>
        </p:spPr>
      </p:pic>
    </p:spTree>
    <p:extLst>
      <p:ext uri="{BB962C8B-B14F-4D97-AF65-F5344CB8AC3E}">
        <p14:creationId xmlns:p14="http://schemas.microsoft.com/office/powerpoint/2010/main" val="821617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6274025"/>
          </a:xfrm>
        </p:spPr>
        <p:txBody>
          <a:bodyPr/>
          <a:lstStyle/>
          <a:p>
            <a:pPr lvl="3"/>
            <a:r>
              <a:rPr lang="en-GB" dirty="0"/>
              <a:t>Objectives</a:t>
            </a:r>
          </a:p>
          <a:p>
            <a:pPr algn="l"/>
            <a:endParaRPr lang="en-GB" dirty="0">
              <a:sym typeface="Trebuchet MS"/>
            </a:endParaRPr>
          </a:p>
          <a:p>
            <a:pPr algn="l">
              <a:lnSpc>
                <a:spcPct val="107000"/>
              </a:lnSpc>
              <a:spcAft>
                <a:spcPts val="800"/>
              </a:spcAft>
            </a:pPr>
            <a:r>
              <a:rPr lang="en-GB" dirty="0"/>
              <a:t>By the end of the training participants will have had the opportunity to be:</a:t>
            </a:r>
          </a:p>
          <a:p>
            <a:pPr marL="457200" lvl="0" indent="-457200" algn="l" fontAlgn="base">
              <a:lnSpc>
                <a:spcPct val="107000"/>
              </a:lnSpc>
              <a:spcAft>
                <a:spcPts val="800"/>
              </a:spcAft>
              <a:buFont typeface="Arial" panose="020B0604020202020204" pitchFamily="34" charset="0"/>
              <a:buChar char="•"/>
            </a:pPr>
            <a:r>
              <a:rPr lang="en-GB" dirty="0"/>
              <a:t>provided with simple first aid information which is relevant to their role.</a:t>
            </a:r>
          </a:p>
          <a:p>
            <a:pPr marL="457200" lvl="0" indent="-457200" algn="l" fontAlgn="base">
              <a:lnSpc>
                <a:spcPct val="107000"/>
              </a:lnSpc>
              <a:spcAft>
                <a:spcPts val="800"/>
              </a:spcAft>
              <a:buFont typeface="Arial" panose="020B0604020202020204" pitchFamily="34" charset="0"/>
              <a:buChar char="•"/>
            </a:pPr>
            <a:r>
              <a:rPr lang="en-GB" dirty="0"/>
              <a:t>helped to build confidence and skills in coping with emergency and first aid situations.</a:t>
            </a:r>
          </a:p>
          <a:p>
            <a:pPr marL="457200" lvl="0" indent="-457200" algn="l" fontAlgn="base">
              <a:lnSpc>
                <a:spcPct val="107000"/>
              </a:lnSpc>
              <a:spcAft>
                <a:spcPts val="800"/>
              </a:spcAft>
              <a:buFont typeface="Arial" panose="020B0604020202020204" pitchFamily="34" charset="0"/>
              <a:buChar char="•"/>
            </a:pPr>
            <a:r>
              <a:rPr lang="en-GB" dirty="0"/>
              <a:t>equipped with the knowledge needed to manage these emergencies.</a:t>
            </a:r>
          </a:p>
          <a:p>
            <a:pPr algn="l"/>
            <a:endParaRPr lang="en-GB" dirty="0">
              <a:sym typeface="Trebuchet MS"/>
            </a:endParaRP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948092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616648"/>
          </a:xfrm>
        </p:spPr>
        <p:txBody>
          <a:bodyPr/>
          <a:lstStyle/>
          <a:p>
            <a:pPr lvl="3"/>
            <a:r>
              <a:rPr lang="en-GB" dirty="0"/>
              <a:t>Burns</a:t>
            </a:r>
            <a:endParaRPr lang="en-GB" dirty="0">
              <a:sym typeface="Trebuchet MS"/>
            </a:endParaRPr>
          </a:p>
          <a:p>
            <a:pPr algn="l"/>
            <a:endParaRPr lang="en-GB" dirty="0"/>
          </a:p>
          <a:p>
            <a:pPr algn="l"/>
            <a:r>
              <a:rPr lang="en-GB" dirty="0"/>
              <a:t>Seek urgent medical attention if: </a:t>
            </a:r>
          </a:p>
          <a:p>
            <a:pPr marL="475200" indent="-457200" algn="l">
              <a:buFont typeface="Arial" panose="020B0604020202020204" pitchFamily="34" charset="0"/>
              <a:buChar char="•"/>
            </a:pPr>
            <a:r>
              <a:rPr lang="en-GB" dirty="0"/>
              <a:t>The patient is a child</a:t>
            </a:r>
          </a:p>
          <a:p>
            <a:pPr marL="475200" indent="-457200" algn="l">
              <a:buFont typeface="Arial" panose="020B0604020202020204" pitchFamily="34" charset="0"/>
              <a:buChar char="•"/>
            </a:pPr>
            <a:r>
              <a:rPr lang="en-GB" dirty="0"/>
              <a:t>The burn is deep</a:t>
            </a:r>
          </a:p>
          <a:p>
            <a:pPr marL="475200" indent="-457200" algn="l">
              <a:buFont typeface="Arial" panose="020B0604020202020204" pitchFamily="34" charset="0"/>
              <a:buChar char="•"/>
            </a:pPr>
            <a:r>
              <a:rPr lang="en-GB" dirty="0"/>
              <a:t>The burn affects face, hands, feet or genitals</a:t>
            </a:r>
          </a:p>
          <a:p>
            <a:pPr marL="475200" indent="-457200" algn="l">
              <a:buFont typeface="Arial" panose="020B0604020202020204" pitchFamily="34" charset="0"/>
              <a:buChar char="•"/>
            </a:pPr>
            <a:r>
              <a:rPr lang="en-GB" dirty="0"/>
              <a:t>All burns that go all the way around a limb</a:t>
            </a:r>
          </a:p>
          <a:p>
            <a:pPr marL="475200" indent="-457200" algn="l">
              <a:buFont typeface="Arial" panose="020B0604020202020204" pitchFamily="34" charset="0"/>
              <a:buChar char="•"/>
            </a:pPr>
            <a:r>
              <a:rPr lang="en-GB" dirty="0"/>
              <a:t>Burns that are greater than the size of the patient’s hand.</a:t>
            </a:r>
          </a:p>
          <a:p>
            <a:pPr algn="l"/>
            <a:endParaRPr lang="en-US"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Logo, icon&#10;&#10;Description automatically generated">
            <a:extLst>
              <a:ext uri="{FF2B5EF4-FFF2-40B4-BE49-F238E27FC236}">
                <a16:creationId xmlns="" xmlns:a16="http://schemas.microsoft.com/office/drawing/2014/main" id="{F7EE55F8-9940-4BAD-AD6B-EB177AD2A0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84098" y="6120346"/>
            <a:ext cx="2856793" cy="2856793"/>
          </a:xfrm>
          <a:prstGeom prst="rect">
            <a:avLst/>
          </a:prstGeom>
        </p:spPr>
      </p:pic>
    </p:spTree>
    <p:extLst>
      <p:ext uri="{BB962C8B-B14F-4D97-AF65-F5344CB8AC3E}">
        <p14:creationId xmlns:p14="http://schemas.microsoft.com/office/powerpoint/2010/main" val="168001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7077515"/>
          </a:xfrm>
        </p:spPr>
        <p:txBody>
          <a:bodyPr/>
          <a:lstStyle/>
          <a:p>
            <a:pPr lvl="3"/>
            <a:r>
              <a:rPr lang="en-GB" dirty="0"/>
              <a:t>Fractures</a:t>
            </a:r>
            <a:endParaRPr lang="en-GB" dirty="0">
              <a:sym typeface="Trebuchet MS"/>
            </a:endParaRPr>
          </a:p>
          <a:p>
            <a:endParaRPr lang="en-GB" dirty="0">
              <a:solidFill>
                <a:srgbClr val="FF0000"/>
              </a:solidFill>
              <a:latin typeface="Trebuchet MS" panose="020B0603020202020204" pitchFamily="34" charset="0"/>
            </a:endParaRPr>
          </a:p>
          <a:p>
            <a:pPr>
              <a:lnSpc>
                <a:spcPct val="107000"/>
              </a:lnSpc>
              <a:spcAft>
                <a:spcPts val="800"/>
              </a:spcAft>
            </a:pPr>
            <a:r>
              <a:rPr lang="en-GB" dirty="0"/>
              <a:t>Signs and Symptoms:</a:t>
            </a:r>
          </a:p>
          <a:p>
            <a:pPr marL="457200" lvl="0" indent="-457200">
              <a:lnSpc>
                <a:spcPct val="107000"/>
              </a:lnSpc>
              <a:spcAft>
                <a:spcPts val="65"/>
              </a:spcAft>
              <a:buFont typeface="Arial" panose="020B0604020202020204" pitchFamily="34" charset="0"/>
              <a:buChar char="•"/>
            </a:pPr>
            <a:r>
              <a:rPr lang="en-GB" dirty="0"/>
              <a:t>Pain or difficulty moving the area/limb</a:t>
            </a:r>
          </a:p>
          <a:p>
            <a:pPr marL="457200" lvl="0" indent="-457200">
              <a:lnSpc>
                <a:spcPct val="107000"/>
              </a:lnSpc>
              <a:spcAft>
                <a:spcPts val="65"/>
              </a:spcAft>
              <a:buFont typeface="Arial" panose="020B0604020202020204" pitchFamily="34" charset="0"/>
              <a:buChar char="•"/>
            </a:pPr>
            <a:r>
              <a:rPr lang="en-GB" dirty="0"/>
              <a:t>Tenderness around the area</a:t>
            </a:r>
          </a:p>
          <a:p>
            <a:pPr marL="457200" lvl="0" indent="-457200">
              <a:lnSpc>
                <a:spcPct val="107000"/>
              </a:lnSpc>
              <a:spcAft>
                <a:spcPts val="65"/>
              </a:spcAft>
              <a:buFont typeface="Arial" panose="020B0604020202020204" pitchFamily="34" charset="0"/>
              <a:buChar char="•"/>
            </a:pPr>
            <a:r>
              <a:rPr lang="en-GB" dirty="0"/>
              <a:t>Deformity, swelling and bruising around the fracture area (a lump or bump)</a:t>
            </a:r>
          </a:p>
          <a:p>
            <a:pPr marL="457200" lvl="0" indent="-457200">
              <a:lnSpc>
                <a:spcPct val="107000"/>
              </a:lnSpc>
              <a:spcAft>
                <a:spcPts val="65"/>
              </a:spcAft>
              <a:buFont typeface="Arial" panose="020B0604020202020204" pitchFamily="34" charset="0"/>
              <a:buChar char="•"/>
            </a:pPr>
            <a:r>
              <a:rPr lang="en-GB" dirty="0"/>
              <a:t>Shock</a:t>
            </a:r>
          </a:p>
          <a:p>
            <a:pPr marL="457200" lvl="0" indent="-457200">
              <a:lnSpc>
                <a:spcPct val="107000"/>
              </a:lnSpc>
              <a:spcAft>
                <a:spcPts val="65"/>
              </a:spcAft>
              <a:buFont typeface="Arial" panose="020B0604020202020204" pitchFamily="34" charset="0"/>
              <a:buChar char="•"/>
            </a:pPr>
            <a:r>
              <a:rPr lang="en-GB" dirty="0"/>
              <a:t>Bone breaking through the skin</a:t>
            </a:r>
          </a:p>
          <a:p>
            <a:pPr marL="457200" lvl="0" indent="-457200">
              <a:lnSpc>
                <a:spcPct val="107000"/>
              </a:lnSpc>
              <a:spcAft>
                <a:spcPts val="65"/>
              </a:spcAft>
              <a:buFont typeface="Arial" panose="020B0604020202020204" pitchFamily="34" charset="0"/>
              <a:buChar char="•"/>
            </a:pPr>
            <a:r>
              <a:rPr lang="en-GB" dirty="0"/>
              <a:t>Awareness of grating of bones together</a:t>
            </a:r>
          </a:p>
          <a:p>
            <a:pPr marL="457200" lvl="0" indent="-457200">
              <a:lnSpc>
                <a:spcPct val="107000"/>
              </a:lnSpc>
              <a:spcAft>
                <a:spcPts val="65"/>
              </a:spcAft>
              <a:buFont typeface="Arial" panose="020B0604020202020204" pitchFamily="34" charset="0"/>
              <a:buChar char="•"/>
            </a:pPr>
            <a:r>
              <a:rPr lang="en-GB" dirty="0"/>
              <a:t>Shortening, bending and twisting of limb</a:t>
            </a: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Icon&#10;&#10;Description automatically generated">
            <a:extLst>
              <a:ext uri="{FF2B5EF4-FFF2-40B4-BE49-F238E27FC236}">
                <a16:creationId xmlns="" xmlns:a16="http://schemas.microsoft.com/office/drawing/2014/main" id="{CE8E5606-BEF2-408C-AD56-66EDE977EB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49482" y="5818642"/>
            <a:ext cx="2802352" cy="2802352"/>
          </a:xfrm>
          <a:prstGeom prst="rect">
            <a:avLst/>
          </a:prstGeom>
        </p:spPr>
      </p:pic>
    </p:spTree>
    <p:extLst>
      <p:ext uri="{BB962C8B-B14F-4D97-AF65-F5344CB8AC3E}">
        <p14:creationId xmlns:p14="http://schemas.microsoft.com/office/powerpoint/2010/main" val="909071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539978"/>
          </a:xfrm>
        </p:spPr>
        <p:txBody>
          <a:bodyPr/>
          <a:lstStyle/>
          <a:p>
            <a:pPr lvl="3"/>
            <a:r>
              <a:rPr lang="en-GB" dirty="0"/>
              <a:t>Fractures</a:t>
            </a:r>
          </a:p>
          <a:p>
            <a:pPr lvl="3"/>
            <a:endParaRPr lang="en-GB" dirty="0">
              <a:solidFill>
                <a:schemeClr val="tx1"/>
              </a:solidFill>
              <a:latin typeface="+mj-lt"/>
              <a:sym typeface="Trebuchet MS"/>
            </a:endParaRPr>
          </a:p>
          <a:p>
            <a:r>
              <a:rPr lang="en-GB" dirty="0">
                <a:solidFill>
                  <a:schemeClr val="tx1"/>
                </a:solidFill>
                <a:latin typeface="+mj-lt"/>
                <a:ea typeface="ＭＳ Ｐゴシック"/>
              </a:rPr>
              <a:t>It is easy to miss a fracture if the signs are subtle.</a:t>
            </a:r>
            <a:endParaRPr lang="en-GB" dirty="0">
              <a:solidFill>
                <a:schemeClr val="tx1"/>
              </a:solidFill>
              <a:latin typeface="+mj-lt"/>
            </a:endParaRPr>
          </a:p>
          <a:p>
            <a:r>
              <a:rPr lang="en-GB" dirty="0">
                <a:solidFill>
                  <a:schemeClr val="tx1"/>
                </a:solidFill>
                <a:latin typeface="+mj-lt"/>
                <a:ea typeface="ＭＳ Ｐゴシック"/>
              </a:rPr>
              <a:t>Have a low threshold for seeking medical advice and getting an Xray.</a:t>
            </a:r>
          </a:p>
          <a:p>
            <a:pPr lvl="3"/>
            <a:endParaRPr lang="en-GB" dirty="0">
              <a:sym typeface="Trebuchet MS"/>
            </a:endParaRPr>
          </a:p>
          <a:p>
            <a:endParaRPr lang="en-GB" dirty="0">
              <a:solidFill>
                <a:srgbClr val="FF0000"/>
              </a:solidFill>
              <a:latin typeface="Trebuchet MS" panose="020B0603020202020204" pitchFamily="34" charset="0"/>
              <a:ea typeface="ＭＳ Ｐゴシック"/>
            </a:endParaRPr>
          </a:p>
          <a:p>
            <a:pPr algn="l"/>
            <a:endParaRPr lang="en-GB" dirty="0"/>
          </a:p>
          <a:p>
            <a:pPr algn="l"/>
            <a:endParaRPr lang="en-GB" dirty="0"/>
          </a:p>
          <a:p>
            <a:pPr algn="l"/>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picture containing shape&#10;&#10;Description automatically generated">
            <a:extLst>
              <a:ext uri="{FF2B5EF4-FFF2-40B4-BE49-F238E27FC236}">
                <a16:creationId xmlns="" xmlns:a16="http://schemas.microsoft.com/office/drawing/2014/main" id="{2CD85263-98D8-4DBC-9A6C-A19DC71A4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63902" y="6165198"/>
            <a:ext cx="2758536" cy="2758536"/>
          </a:xfrm>
          <a:prstGeom prst="rect">
            <a:avLst/>
          </a:prstGeom>
        </p:spPr>
      </p:pic>
    </p:spTree>
    <p:extLst>
      <p:ext uri="{BB962C8B-B14F-4D97-AF65-F5344CB8AC3E}">
        <p14:creationId xmlns:p14="http://schemas.microsoft.com/office/powerpoint/2010/main" val="4165245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Sprains</a:t>
            </a:r>
            <a:endParaRPr lang="en-GB" dirty="0">
              <a:sym typeface="Trebuchet MS"/>
            </a:endParaRP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Box 4">
            <a:extLst>
              <a:ext uri="{FF2B5EF4-FFF2-40B4-BE49-F238E27FC236}">
                <a16:creationId xmlns="" xmlns:a16="http://schemas.microsoft.com/office/drawing/2014/main" id="{A2F59130-148B-4555-9428-2096727D7EFB}"/>
              </a:ext>
            </a:extLst>
          </p:cNvPr>
          <p:cNvSpPr txBox="1"/>
          <p:nvPr/>
        </p:nvSpPr>
        <p:spPr>
          <a:xfrm>
            <a:off x="488738" y="3787540"/>
            <a:ext cx="10028767" cy="2646878"/>
          </a:xfrm>
          <a:prstGeom prst="rect">
            <a:avLst/>
          </a:prstGeom>
          <a:noFill/>
        </p:spPr>
        <p:txBody>
          <a:bodyPr wrap="square" rtlCol="0">
            <a:spAutoFit/>
          </a:bodyPr>
          <a:lstStyle/>
          <a:p>
            <a:pPr algn="ctr"/>
            <a:r>
              <a:rPr lang="en-GB" sz="16600" b="1" dirty="0">
                <a:latin typeface="Trebuchet MS" panose="020B0603020202020204" pitchFamily="34" charset="0"/>
              </a:rPr>
              <a:t>R</a:t>
            </a:r>
            <a:r>
              <a:rPr lang="en-GB" sz="8800" b="1" dirty="0">
                <a:latin typeface="Trebuchet MS" panose="020B0603020202020204" pitchFamily="34" charset="0"/>
              </a:rPr>
              <a:t>.</a:t>
            </a:r>
            <a:r>
              <a:rPr lang="en-GB" sz="16600" b="1" dirty="0">
                <a:latin typeface="Trebuchet MS" panose="020B0603020202020204" pitchFamily="34" charset="0"/>
              </a:rPr>
              <a:t>I</a:t>
            </a:r>
            <a:r>
              <a:rPr lang="en-GB" sz="8800" b="1" dirty="0">
                <a:latin typeface="Trebuchet MS" panose="020B0603020202020204" pitchFamily="34" charset="0"/>
              </a:rPr>
              <a:t>.</a:t>
            </a:r>
            <a:r>
              <a:rPr lang="en-GB" sz="16600" b="1" dirty="0">
                <a:latin typeface="Trebuchet MS" panose="020B0603020202020204" pitchFamily="34" charset="0"/>
              </a:rPr>
              <a:t>C</a:t>
            </a:r>
            <a:r>
              <a:rPr lang="en-GB" sz="8800" b="1" dirty="0">
                <a:latin typeface="Trebuchet MS" panose="020B0603020202020204" pitchFamily="34" charset="0"/>
              </a:rPr>
              <a:t>.</a:t>
            </a:r>
            <a:r>
              <a:rPr lang="en-GB" sz="16600" b="1" dirty="0">
                <a:latin typeface="Trebuchet MS" panose="020B0603020202020204" pitchFamily="34" charset="0"/>
              </a:rPr>
              <a:t>E</a:t>
            </a:r>
          </a:p>
        </p:txBody>
      </p:sp>
      <p:pic>
        <p:nvPicPr>
          <p:cNvPr id="10" name="Picture 9" descr="Icon&#10;&#10;Description automatically generated">
            <a:extLst>
              <a:ext uri="{FF2B5EF4-FFF2-40B4-BE49-F238E27FC236}">
                <a16:creationId xmlns="" xmlns:a16="http://schemas.microsoft.com/office/drawing/2014/main" id="{91DE2809-F8F7-49CC-B43A-E253CA565F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85174" y="5356461"/>
            <a:ext cx="3309507" cy="3309507"/>
          </a:xfrm>
          <a:prstGeom prst="rect">
            <a:avLst/>
          </a:prstGeom>
        </p:spPr>
      </p:pic>
    </p:spTree>
    <p:extLst>
      <p:ext uri="{BB962C8B-B14F-4D97-AF65-F5344CB8AC3E}">
        <p14:creationId xmlns:p14="http://schemas.microsoft.com/office/powerpoint/2010/main" val="2247247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078313"/>
          </a:xfrm>
        </p:spPr>
        <p:txBody>
          <a:bodyPr/>
          <a:lstStyle/>
          <a:p>
            <a:pPr lvl="3"/>
            <a:r>
              <a:rPr lang="en-GB" dirty="0"/>
              <a:t>Head injury</a:t>
            </a:r>
            <a:endParaRPr lang="en-GB" dirty="0">
              <a:sym typeface="Trebuchet MS"/>
            </a:endParaRPr>
          </a:p>
          <a:p>
            <a:endParaRPr lang="en-GB" dirty="0">
              <a:solidFill>
                <a:srgbClr val="FF0000"/>
              </a:solidFill>
              <a:latin typeface="Trebuchet MS" panose="020B0603020202020204" pitchFamily="34" charset="0"/>
            </a:endParaRPr>
          </a:p>
          <a:p>
            <a:pPr algn="l"/>
            <a:r>
              <a:rPr lang="en-GB" dirty="0"/>
              <a:t>Head injuries are very common but can become very serious. </a:t>
            </a:r>
            <a:endParaRPr lang="en-US" dirty="0"/>
          </a:p>
          <a:p>
            <a:pPr algn="l"/>
            <a:endParaRPr lang="en-GB" dirty="0"/>
          </a:p>
          <a:p>
            <a:pPr algn="l"/>
            <a:r>
              <a:rPr lang="en-GB" dirty="0"/>
              <a:t>For this reason, the casualty’s parent/carer or person they live with must be informed of even an apparently minor bump to the head, since symptoms can be delayed.</a:t>
            </a:r>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3899641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2141591" cy="7386638"/>
          </a:xfrm>
        </p:spPr>
        <p:txBody>
          <a:bodyPr/>
          <a:lstStyle/>
          <a:p>
            <a:pPr lvl="3"/>
            <a:r>
              <a:rPr lang="en-GB" dirty="0"/>
              <a:t>Head injury</a:t>
            </a:r>
            <a:endParaRPr lang="en-GB" dirty="0">
              <a:sym typeface="Trebuchet MS"/>
            </a:endParaRPr>
          </a:p>
          <a:p>
            <a:endParaRPr lang="en-GB" dirty="0">
              <a:solidFill>
                <a:srgbClr val="FF0000"/>
              </a:solidFill>
              <a:latin typeface="Trebuchet MS" panose="020B0603020202020204" pitchFamily="34" charset="0"/>
            </a:endParaRPr>
          </a:p>
          <a:p>
            <a:r>
              <a:rPr lang="en-GB" dirty="0"/>
              <a:t>Seek medical help if </a:t>
            </a:r>
            <a:endParaRPr lang="en-US" dirty="0"/>
          </a:p>
          <a:p>
            <a:pPr marL="457200" indent="-457200">
              <a:buFont typeface="Arial" panose="020B0604020202020204" pitchFamily="34" charset="0"/>
              <a:buChar char="•"/>
            </a:pPr>
            <a:r>
              <a:rPr lang="en-GB" dirty="0"/>
              <a:t>Persistent headache</a:t>
            </a:r>
          </a:p>
          <a:p>
            <a:pPr marL="457200" indent="-457200">
              <a:buFont typeface="Arial" panose="020B0604020202020204" pitchFamily="34" charset="0"/>
              <a:buChar char="•"/>
            </a:pPr>
            <a:r>
              <a:rPr lang="en-GB" dirty="0"/>
              <a:t>Increasing drowsiness</a:t>
            </a:r>
            <a:endParaRPr lang="en-US" dirty="0"/>
          </a:p>
          <a:p>
            <a:pPr marL="457200" indent="-457200">
              <a:buFont typeface="Arial" panose="020B0604020202020204" pitchFamily="34" charset="0"/>
              <a:buChar char="•"/>
            </a:pPr>
            <a:r>
              <a:rPr lang="en-GB" dirty="0"/>
              <a:t>Confusion, loss of balance, loss of memory</a:t>
            </a:r>
            <a:endParaRPr lang="en-US" dirty="0"/>
          </a:p>
          <a:p>
            <a:pPr marL="457200" indent="-457200">
              <a:buFont typeface="Arial" panose="020B0604020202020204" pitchFamily="34" charset="0"/>
              <a:buChar char="•"/>
            </a:pPr>
            <a:r>
              <a:rPr lang="en-GB" dirty="0"/>
              <a:t>Difficulty speaking</a:t>
            </a:r>
            <a:endParaRPr lang="en-US" dirty="0"/>
          </a:p>
          <a:p>
            <a:pPr marL="457200" indent="-457200">
              <a:buFont typeface="Arial" panose="020B0604020202020204" pitchFamily="34" charset="0"/>
              <a:buChar char="•"/>
            </a:pPr>
            <a:r>
              <a:rPr lang="en-GB" dirty="0"/>
              <a:t>Difficulty walking</a:t>
            </a:r>
            <a:endParaRPr lang="en-US" dirty="0"/>
          </a:p>
          <a:p>
            <a:pPr marL="457200" indent="-457200">
              <a:buFont typeface="Arial" panose="020B0604020202020204" pitchFamily="34" charset="0"/>
              <a:buChar char="•"/>
            </a:pPr>
            <a:r>
              <a:rPr lang="en-GB" dirty="0"/>
              <a:t>Vomiting episodes after the injury has occurred</a:t>
            </a:r>
            <a:endParaRPr lang="en-US" dirty="0"/>
          </a:p>
          <a:p>
            <a:pPr marL="457200" indent="-457200">
              <a:buFont typeface="Arial" panose="020B0604020202020204" pitchFamily="34" charset="0"/>
              <a:buChar char="•"/>
            </a:pPr>
            <a:r>
              <a:rPr lang="en-GB" dirty="0"/>
              <a:t>Double vision or strange movement of the eyes</a:t>
            </a:r>
            <a:endParaRPr lang="en-US" dirty="0"/>
          </a:p>
          <a:p>
            <a:pPr marL="457200" indent="-457200">
              <a:buFont typeface="Arial" panose="020B0604020202020204" pitchFamily="34" charset="0"/>
              <a:buChar char="•"/>
            </a:pPr>
            <a:r>
              <a:rPr lang="en-GB" dirty="0"/>
              <a:t>Seizures</a:t>
            </a:r>
            <a:endParaRPr lang="en-US" dirty="0"/>
          </a:p>
          <a:p>
            <a:pPr marL="457200" indent="-457200">
              <a:buFont typeface="Arial" panose="020B0604020202020204" pitchFamily="34" charset="0"/>
              <a:buChar char="•"/>
            </a:pPr>
            <a:r>
              <a:rPr lang="en-GB" dirty="0"/>
              <a:t>Patient is aged over 65</a:t>
            </a:r>
            <a:endParaRPr lang="en-US" dirty="0"/>
          </a:p>
          <a:p>
            <a:pPr marL="457200" indent="-457200">
              <a:buFont typeface="Arial" panose="020B0604020202020204" pitchFamily="34" charset="0"/>
              <a:buChar char="•"/>
            </a:pPr>
            <a:r>
              <a:rPr lang="en-GB" dirty="0"/>
              <a:t>Patient has had previous brain surgery</a:t>
            </a:r>
            <a:endParaRPr lang="en-US" dirty="0"/>
          </a:p>
          <a:p>
            <a:pPr marL="457200" indent="-457200">
              <a:buFont typeface="Arial" panose="020B0604020202020204" pitchFamily="34" charset="0"/>
              <a:buChar char="•"/>
            </a:pPr>
            <a:r>
              <a:rPr lang="en-GB" dirty="0"/>
              <a:t>Patient is on anti-coagulation/anti-clotting medication</a:t>
            </a:r>
            <a:endParaRPr lang="en-US" dirty="0"/>
          </a:p>
          <a:p>
            <a:pPr marL="475200" indent="-457200">
              <a:buFont typeface="Arial" panose="020B0604020202020204" pitchFamily="34" charset="0"/>
              <a:buChar char="•"/>
            </a:pPr>
            <a:endParaRPr lang="en-GB" dirty="0"/>
          </a:p>
          <a:p>
            <a:pPr marL="475200" indent="-457200">
              <a:buFont typeface="Arial" panose="020B0604020202020204" pitchFamily="34" charset="0"/>
              <a:buChar char="•"/>
            </a:pPr>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drawing of a cartoon character&#10;&#10;Description automatically generated">
            <a:extLst>
              <a:ext uri="{FF2B5EF4-FFF2-40B4-BE49-F238E27FC236}">
                <a16:creationId xmlns="" xmlns:a16="http://schemas.microsoft.com/office/drawing/2014/main" id="{6EB90595-217E-438C-8F86-0DF41C5C0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59590" y="1774655"/>
            <a:ext cx="3157738" cy="3157738"/>
          </a:xfrm>
          <a:prstGeom prst="rect">
            <a:avLst/>
          </a:prstGeom>
        </p:spPr>
      </p:pic>
    </p:spTree>
    <p:extLst>
      <p:ext uri="{BB962C8B-B14F-4D97-AF65-F5344CB8AC3E}">
        <p14:creationId xmlns:p14="http://schemas.microsoft.com/office/powerpoint/2010/main" val="347606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a:lstStyle/>
          <a:p>
            <a:pPr lvl="3"/>
            <a:r>
              <a:rPr lang="en-GB" dirty="0"/>
              <a:t>Dental</a:t>
            </a:r>
            <a:endParaRPr lang="en-GB" dirty="0">
              <a:sym typeface="Trebuchet MS"/>
            </a:endParaRPr>
          </a:p>
          <a:p>
            <a:pPr algn="l"/>
            <a:endParaRPr lang="en-GB" dirty="0"/>
          </a:p>
          <a:p>
            <a:pPr algn="l"/>
            <a:r>
              <a:rPr lang="en-GB" dirty="0"/>
              <a:t>Emergency 1</a:t>
            </a:r>
            <a:r>
              <a:rPr lang="en-GB" baseline="30000" dirty="0"/>
              <a:t>st</a:t>
            </a:r>
            <a:r>
              <a:rPr lang="en-GB" dirty="0"/>
              <a:t> aid</a:t>
            </a:r>
          </a:p>
          <a:p>
            <a:pPr algn="l"/>
            <a:endParaRPr lang="en-GB" dirty="0">
              <a:solidFill>
                <a:srgbClr val="FF0000"/>
              </a:solidFill>
              <a:latin typeface="Trebuchet MS" panose="020B0603020202020204" pitchFamily="34" charset="0"/>
            </a:endParaRPr>
          </a:p>
          <a:p>
            <a:pPr algn="l"/>
            <a:endParaRPr lang="en-GB" dirty="0">
              <a:solidFill>
                <a:srgbClr val="FF0000"/>
              </a:solidFill>
              <a:latin typeface="Trebuchet MS" panose="020B0603020202020204" pitchFamily="34" charset="0"/>
            </a:endParaRPr>
          </a:p>
          <a:p>
            <a:pPr algn="l"/>
            <a:r>
              <a:rPr lang="en-GB" dirty="0">
                <a:solidFill>
                  <a:schemeClr val="tx1"/>
                </a:solidFill>
                <a:latin typeface="Trebuchet MS" panose="020B0603020202020204" pitchFamily="34" charset="0"/>
              </a:rPr>
              <a:t>How to get help</a:t>
            </a: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drawing of a cartoon character&#10;&#10;Description automatically generated">
            <a:extLst>
              <a:ext uri="{FF2B5EF4-FFF2-40B4-BE49-F238E27FC236}">
                <a16:creationId xmlns="" xmlns:a16="http://schemas.microsoft.com/office/drawing/2014/main" id="{D284EE20-6893-4571-88CD-4F7E667856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18489" y="5634199"/>
            <a:ext cx="3211604" cy="3211604"/>
          </a:xfrm>
          <a:prstGeom prst="rect">
            <a:avLst/>
          </a:prstGeom>
        </p:spPr>
      </p:pic>
    </p:spTree>
    <p:extLst>
      <p:ext uri="{BB962C8B-B14F-4D97-AF65-F5344CB8AC3E}">
        <p14:creationId xmlns:p14="http://schemas.microsoft.com/office/powerpoint/2010/main" val="3142482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Q&amp;A</a:t>
            </a:r>
            <a:endParaRPr lang="en-GB" dirty="0">
              <a:sym typeface="Trebuchet MS"/>
            </a:endParaRP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2" descr="How to Handle a Q &amp; A Session">
            <a:extLst>
              <a:ext uri="{FF2B5EF4-FFF2-40B4-BE49-F238E27FC236}">
                <a16:creationId xmlns="" xmlns:a16="http://schemas.microsoft.com/office/drawing/2014/main" id="{C49A266E-4533-47B3-B9AB-4F21A89A11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5035" y="3095042"/>
            <a:ext cx="13866326" cy="519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339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endParaRPr lang="en-GB" sz="9600" dirty="0"/>
          </a:p>
          <a:p>
            <a:pPr lvl="3"/>
            <a:endParaRPr lang="en-GB" sz="9600" dirty="0"/>
          </a:p>
          <a:p>
            <a:pPr lvl="3"/>
            <a:r>
              <a:rPr lang="en-GB" sz="9600" dirty="0"/>
              <a:t>Summary</a:t>
            </a:r>
            <a:endParaRPr lang="en-GB" sz="9600"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408605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923330"/>
          </a:xfrm>
        </p:spPr>
        <p:txBody>
          <a:bodyPr/>
          <a:lstStyle/>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rawing&#10;&#10;Description automatically generated">
            <a:extLst>
              <a:ext uri="{FF2B5EF4-FFF2-40B4-BE49-F238E27FC236}">
                <a16:creationId xmlns="" xmlns:a16="http://schemas.microsoft.com/office/drawing/2014/main" id="{C3054252-252B-4F01-953C-CFA185274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2457" y="2868266"/>
            <a:ext cx="2386826" cy="2386826"/>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253A9D32-291C-4FE6-B6FD-56188387F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6522" y="5720813"/>
            <a:ext cx="2386826" cy="2386826"/>
          </a:xfrm>
          <a:prstGeom prst="rect">
            <a:avLst/>
          </a:prstGeom>
        </p:spPr>
      </p:pic>
      <p:pic>
        <p:nvPicPr>
          <p:cNvPr id="7" name="Picture 2" descr="How And When To Give Your Students With Special Needs A Break - Friendship  Circle - Special Needs Blog : Friendship Circle — Special Needs Blog">
            <a:extLst>
              <a:ext uri="{FF2B5EF4-FFF2-40B4-BE49-F238E27FC236}">
                <a16:creationId xmlns="" xmlns:a16="http://schemas.microsoft.com/office/drawing/2014/main" id="{2EDDB7D9-AB63-4850-B3CC-047F14D6925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56115" y="1757639"/>
            <a:ext cx="1016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94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vert="horz" lIns="0" tIns="0" rIns="0" bIns="0" rtlCol="0" anchor="t">
            <a:spAutoFit/>
          </a:bodyPr>
          <a:lstStyle/>
          <a:p>
            <a:pPr marL="17780" lvl="3"/>
            <a:r>
              <a:rPr lang="en-GB" dirty="0"/>
              <a:t>Learning outcomes</a:t>
            </a:r>
            <a:endParaRPr lang="en-US" dirty="0"/>
          </a:p>
          <a:p>
            <a:pPr marL="17780" algn="l"/>
            <a:endParaRPr lang="en-GB" dirty="0"/>
          </a:p>
          <a:p>
            <a:pPr marL="17780" algn="l"/>
            <a:r>
              <a:rPr lang="en-GB" dirty="0">
                <a:latin typeface="Nunito Sans"/>
              </a:rPr>
              <a:t>Participants will have the skills and knowledge to enable </a:t>
            </a:r>
            <a:r>
              <a:rPr lang="en-GB">
                <a:latin typeface="Nunito Sans"/>
              </a:rPr>
              <a:t>them to keep Scouts / Girlguiding members as safe as </a:t>
            </a:r>
            <a:r>
              <a:rPr lang="en-GB" dirty="0">
                <a:latin typeface="Nunito Sans"/>
              </a:rPr>
              <a:t>possible while they are in our care.</a:t>
            </a:r>
          </a:p>
          <a:p>
            <a:pPr marL="17780" algn="l"/>
            <a:endParaRPr lang="en-GB" dirty="0">
              <a:sym typeface="Trebuchet MS"/>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Icon&#10;&#10;Description automatically generated">
            <a:extLst>
              <a:ext uri="{FF2B5EF4-FFF2-40B4-BE49-F238E27FC236}">
                <a16:creationId xmlns="" xmlns:a16="http://schemas.microsoft.com/office/drawing/2014/main" id="{2230AF7A-8111-47C1-BEFF-A3101F8BF7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67036" y="4572000"/>
            <a:ext cx="3914509" cy="3914509"/>
          </a:xfrm>
          <a:prstGeom prst="rect">
            <a:avLst/>
          </a:prstGeom>
        </p:spPr>
      </p:pic>
    </p:spTree>
    <p:extLst>
      <p:ext uri="{BB962C8B-B14F-4D97-AF65-F5344CB8AC3E}">
        <p14:creationId xmlns:p14="http://schemas.microsoft.com/office/powerpoint/2010/main" val="393815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078313"/>
          </a:xfrm>
        </p:spPr>
        <p:txBody>
          <a:bodyPr vert="horz" lIns="0" tIns="0" rIns="0" bIns="0" rtlCol="0" anchor="t">
            <a:spAutoFit/>
          </a:bodyPr>
          <a:lstStyle/>
          <a:p>
            <a:pPr marL="17780" lvl="3"/>
            <a:r>
              <a:rPr lang="en-GB" sz="6000" dirty="0">
                <a:latin typeface="Nunito Sans Black"/>
              </a:rPr>
              <a:t>Session 3 - Major illness</a:t>
            </a:r>
          </a:p>
          <a:p>
            <a:pPr marL="17780" fontAlgn="base"/>
            <a:endParaRPr lang="en-GB" dirty="0"/>
          </a:p>
          <a:p>
            <a:pPr marL="474980" indent="-457200" fontAlgn="base">
              <a:buFont typeface="Arial" panose="020B0604020202020204" pitchFamily="34" charset="0"/>
              <a:buChar char="•"/>
            </a:pPr>
            <a:r>
              <a:rPr lang="en-GB" dirty="0"/>
              <a:t>Asthma </a:t>
            </a:r>
          </a:p>
          <a:p>
            <a:pPr marL="474980" indent="-457200" fontAlgn="base">
              <a:buFont typeface="Arial" panose="020B0604020202020204" pitchFamily="34" charset="0"/>
              <a:buChar char="•"/>
            </a:pPr>
            <a:r>
              <a:rPr lang="en-GB" dirty="0"/>
              <a:t>Anaphylaxis </a:t>
            </a:r>
          </a:p>
          <a:p>
            <a:pPr marL="474980" indent="-457200" fontAlgn="base">
              <a:buFont typeface="Arial" panose="020B0604020202020204" pitchFamily="34" charset="0"/>
              <a:buChar char="•"/>
            </a:pPr>
            <a:r>
              <a:rPr lang="en-GB" dirty="0"/>
              <a:t>Heart attack </a:t>
            </a:r>
          </a:p>
          <a:p>
            <a:pPr marL="474980" indent="-457200" fontAlgn="base">
              <a:buFont typeface="Arial" panose="020B0604020202020204" pitchFamily="34" charset="0"/>
              <a:buChar char="•"/>
            </a:pPr>
            <a:r>
              <a:rPr lang="en-GB" dirty="0"/>
              <a:t>Stroke </a:t>
            </a:r>
          </a:p>
          <a:p>
            <a:pPr marL="474980" indent="-457200" fontAlgn="base">
              <a:buFont typeface="Arial" panose="020B0604020202020204" pitchFamily="34" charset="0"/>
              <a:buChar char="•"/>
            </a:pPr>
            <a:r>
              <a:rPr lang="en-GB" dirty="0"/>
              <a:t>Seizures </a:t>
            </a:r>
          </a:p>
          <a:p>
            <a:pPr marL="474980" indent="-457200" fontAlgn="base">
              <a:buFont typeface="Arial" panose="020B0604020202020204" pitchFamily="34" charset="0"/>
              <a:buChar char="•"/>
            </a:pPr>
            <a:r>
              <a:rPr lang="en-GB" dirty="0"/>
              <a:t>Diabetes </a:t>
            </a:r>
          </a:p>
          <a:p>
            <a:pPr marL="474980" indent="-457200" fontAlgn="base">
              <a:buFont typeface="Arial" panose="020B0604020202020204" pitchFamily="34" charset="0"/>
              <a:buChar char="•"/>
            </a:pPr>
            <a:r>
              <a:rPr lang="en-GB" dirty="0"/>
              <a:t>Sepsis/Meningitis</a:t>
            </a:r>
          </a:p>
          <a:p>
            <a:pPr marL="17780"/>
            <a:endParaRPr lang="en-GB" dirty="0">
              <a:solidFill>
                <a:srgbClr val="FF0000"/>
              </a:solidFill>
              <a:latin typeface="Trebuchet MS" panose="020B0603020202020204" pitchFamily="34" charset="0"/>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rawing&#10;&#10;Description automatically generated">
            <a:extLst>
              <a:ext uri="{FF2B5EF4-FFF2-40B4-BE49-F238E27FC236}">
                <a16:creationId xmlns="" xmlns:a16="http://schemas.microsoft.com/office/drawing/2014/main" id="{C3054252-252B-4F01-953C-CFA185274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2457" y="2868266"/>
            <a:ext cx="2386826" cy="2386826"/>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253A9D32-291C-4FE6-B6FD-56188387F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6522" y="5720813"/>
            <a:ext cx="2386826" cy="2386826"/>
          </a:xfrm>
          <a:prstGeom prst="rect">
            <a:avLst/>
          </a:prstGeom>
        </p:spPr>
      </p:pic>
    </p:spTree>
    <p:extLst>
      <p:ext uri="{BB962C8B-B14F-4D97-AF65-F5344CB8AC3E}">
        <p14:creationId xmlns:p14="http://schemas.microsoft.com/office/powerpoint/2010/main" val="1066485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1178334" y="2271381"/>
            <a:ext cx="6955972" cy="7849713"/>
          </a:xfrm>
        </p:spPr>
        <p:txBody>
          <a:bodyPr/>
          <a:lstStyle/>
          <a:p>
            <a:pPr lvl="3"/>
            <a:r>
              <a:rPr lang="en-GB" dirty="0"/>
              <a:t>Objectives</a:t>
            </a:r>
            <a:endParaRPr lang="en-GB" sz="2800" dirty="0">
              <a:solidFill>
                <a:schemeClr val="tx1"/>
              </a:solidFill>
              <a:latin typeface="+mn-lt"/>
            </a:endParaRPr>
          </a:p>
          <a:p>
            <a:pPr marL="0" algn="l">
              <a:lnSpc>
                <a:spcPct val="107000"/>
              </a:lnSpc>
              <a:spcAft>
                <a:spcPts val="800"/>
              </a:spcAft>
            </a:pPr>
            <a:r>
              <a:rPr lang="en-GB" sz="2000" dirty="0">
                <a:solidFill>
                  <a:schemeClr val="tx1"/>
                </a:solidFill>
                <a:latin typeface="+mn-lt"/>
              </a:rPr>
              <a:t>1. To be able to understand the symptoms and signs for:</a:t>
            </a:r>
          </a:p>
          <a:p>
            <a:pPr marL="342900" indent="-342900" algn="l">
              <a:lnSpc>
                <a:spcPct val="107000"/>
              </a:lnSpc>
              <a:spcAft>
                <a:spcPts val="800"/>
              </a:spcAft>
              <a:buFont typeface="+mj-lt"/>
              <a:buAutoNum type="alphaLcParenR"/>
            </a:pPr>
            <a:r>
              <a:rPr lang="en-GB" sz="2000" dirty="0">
                <a:solidFill>
                  <a:schemeClr val="tx1"/>
                </a:solidFill>
                <a:latin typeface="+mn-lt"/>
              </a:rPr>
              <a:t>Asthma</a:t>
            </a:r>
          </a:p>
          <a:p>
            <a:pPr marL="342900" indent="-342900" algn="l">
              <a:lnSpc>
                <a:spcPct val="107000"/>
              </a:lnSpc>
              <a:spcAft>
                <a:spcPts val="800"/>
              </a:spcAft>
              <a:buFont typeface="+mj-lt"/>
              <a:buAutoNum type="alphaLcParenR"/>
            </a:pPr>
            <a:r>
              <a:rPr lang="en-GB" sz="2000" dirty="0">
                <a:solidFill>
                  <a:schemeClr val="tx1"/>
                </a:solidFill>
                <a:latin typeface="+mn-lt"/>
              </a:rPr>
              <a:t>Anaphylaxis</a:t>
            </a:r>
          </a:p>
          <a:p>
            <a:pPr marL="342900" indent="-342900" algn="l">
              <a:lnSpc>
                <a:spcPct val="107000"/>
              </a:lnSpc>
              <a:spcAft>
                <a:spcPts val="800"/>
              </a:spcAft>
              <a:buFont typeface="+mj-lt"/>
              <a:buAutoNum type="alphaLcParenR"/>
            </a:pPr>
            <a:r>
              <a:rPr lang="en-GB" sz="2000" dirty="0">
                <a:solidFill>
                  <a:schemeClr val="tx1"/>
                </a:solidFill>
                <a:latin typeface="+mn-lt"/>
              </a:rPr>
              <a:t>Heart Attack</a:t>
            </a:r>
          </a:p>
          <a:p>
            <a:pPr marL="342900" indent="-342900" algn="l">
              <a:lnSpc>
                <a:spcPct val="107000"/>
              </a:lnSpc>
              <a:spcAft>
                <a:spcPts val="800"/>
              </a:spcAft>
              <a:buFont typeface="+mj-lt"/>
              <a:buAutoNum type="alphaLcParenR"/>
            </a:pPr>
            <a:r>
              <a:rPr lang="en-GB" sz="2000" dirty="0">
                <a:solidFill>
                  <a:schemeClr val="tx1"/>
                </a:solidFill>
                <a:latin typeface="+mn-lt"/>
              </a:rPr>
              <a:t>Stroke</a:t>
            </a:r>
          </a:p>
          <a:p>
            <a:pPr marL="342900" indent="-342900" algn="l">
              <a:lnSpc>
                <a:spcPct val="107000"/>
              </a:lnSpc>
              <a:spcAft>
                <a:spcPts val="800"/>
              </a:spcAft>
              <a:buFont typeface="+mj-lt"/>
              <a:buAutoNum type="alphaLcParenR"/>
            </a:pPr>
            <a:r>
              <a:rPr lang="en-GB" sz="2000" dirty="0">
                <a:solidFill>
                  <a:schemeClr val="tx1"/>
                </a:solidFill>
                <a:latin typeface="+mn-lt"/>
              </a:rPr>
              <a:t>Seizures</a:t>
            </a:r>
          </a:p>
          <a:p>
            <a:pPr marL="342900" indent="-342900" algn="l">
              <a:lnSpc>
                <a:spcPct val="107000"/>
              </a:lnSpc>
              <a:spcAft>
                <a:spcPts val="800"/>
              </a:spcAft>
              <a:buFont typeface="+mj-lt"/>
              <a:buAutoNum type="alphaLcParenR"/>
            </a:pPr>
            <a:r>
              <a:rPr lang="en-GB" sz="2000" dirty="0">
                <a:solidFill>
                  <a:schemeClr val="tx1"/>
                </a:solidFill>
                <a:latin typeface="+mn-lt"/>
              </a:rPr>
              <a:t>Diabetes</a:t>
            </a:r>
          </a:p>
          <a:p>
            <a:pPr marL="342900" indent="-342900" algn="l">
              <a:lnSpc>
                <a:spcPct val="107000"/>
              </a:lnSpc>
              <a:spcAft>
                <a:spcPts val="800"/>
              </a:spcAft>
              <a:buFont typeface="+mj-lt"/>
              <a:buAutoNum type="alphaLcParenR"/>
            </a:pPr>
            <a:r>
              <a:rPr lang="en-GB" sz="2000" dirty="0">
                <a:solidFill>
                  <a:schemeClr val="tx1"/>
                </a:solidFill>
                <a:latin typeface="+mn-lt"/>
              </a:rPr>
              <a:t>Sepsis / Meningitis</a:t>
            </a:r>
          </a:p>
          <a:p>
            <a:pPr marL="0" algn="l">
              <a:lnSpc>
                <a:spcPct val="107000"/>
              </a:lnSpc>
              <a:spcAft>
                <a:spcPts val="800"/>
              </a:spcAft>
            </a:pPr>
            <a:r>
              <a:rPr lang="en-GB" sz="2000" dirty="0">
                <a:solidFill>
                  <a:schemeClr val="tx1"/>
                </a:solidFill>
                <a:latin typeface="+mn-lt"/>
              </a:rPr>
              <a:t>2. To understand the planning and preparation needed for members with known conditions / illnesses.</a:t>
            </a:r>
          </a:p>
          <a:p>
            <a:pPr marL="0" algn="l">
              <a:lnSpc>
                <a:spcPct val="107000"/>
              </a:lnSpc>
              <a:spcAft>
                <a:spcPts val="800"/>
              </a:spcAft>
            </a:pPr>
            <a:r>
              <a:rPr lang="en-GB" sz="2000" dirty="0">
                <a:solidFill>
                  <a:schemeClr val="tx1"/>
                </a:solidFill>
                <a:latin typeface="+mn-lt"/>
              </a:rPr>
              <a:t>3. To know where to look for help and advice from other sources related to these conditions / illnesses. </a:t>
            </a:r>
          </a:p>
          <a:p>
            <a:pPr marL="342900" lvl="0" indent="-342900" algn="l">
              <a:lnSpc>
                <a:spcPct val="107000"/>
              </a:lnSpc>
              <a:spcAft>
                <a:spcPts val="800"/>
              </a:spcAft>
              <a:buFont typeface="+mj-lt"/>
              <a:buAutoNum type="alphaLcParenR"/>
            </a:pPr>
            <a:endParaRPr lang="en-GB" sz="2800" dirty="0">
              <a:solidFill>
                <a:schemeClr val="tx1"/>
              </a:solidFill>
              <a:latin typeface="+mn-lt"/>
              <a:ea typeface="Calibri" panose="020F0502020204030204" pitchFamily="34" charset="0"/>
              <a:cs typeface="Times New Roman" panose="02020603050405020304" pitchFamily="18" charset="0"/>
            </a:endParaRPr>
          </a:p>
          <a:p>
            <a:pPr marL="0" lvl="0" fontAlgn="base">
              <a:tabLst>
                <a:tab pos="457200" algn="l"/>
                <a:tab pos="457200" algn="l"/>
              </a:tabLst>
            </a:pPr>
            <a:r>
              <a:rPr lang="en-GB" sz="2800" kern="1200" dirty="0">
                <a:solidFill>
                  <a:schemeClr val="tx1"/>
                </a:solidFill>
              </a:rPr>
              <a:t> </a:t>
            </a:r>
            <a:r>
              <a:rPr lang="en-GB" kern="1200" dirty="0">
                <a:solidFill>
                  <a:schemeClr val="tx1"/>
                </a:solidFill>
              </a:rPr>
              <a:t> </a:t>
            </a: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8595785" y="2271381"/>
            <a:ext cx="7057961" cy="6001643"/>
          </a:xfrm>
          <a:prstGeom prst="rect">
            <a:avLst/>
          </a:prstGeom>
        </p:spPr>
        <p:txBody>
          <a:bodyPr vert="horz" wrap="square" lIns="0" tIns="0" rIns="0" bIns="0" rtlCol="0" anchor="t">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7780"/>
            <a:r>
              <a:rPr lang="en-GB" dirty="0">
                <a:solidFill>
                  <a:schemeClr val="tx2"/>
                </a:solidFill>
                <a:latin typeface="Nunito Sans Black" pitchFamily="2" charset="77"/>
                <a:ea typeface="+mn-ea"/>
                <a:cs typeface="+mn-cs"/>
              </a:rPr>
              <a:t>Outcomes</a:t>
            </a:r>
            <a:endParaRPr lang="en-GB" sz="2800" dirty="0">
              <a:latin typeface="+mn-lt"/>
            </a:endParaRPr>
          </a:p>
          <a:p>
            <a:pPr marL="17780" fontAlgn="base">
              <a:lnSpc>
                <a:spcPct val="150000"/>
              </a:lnSpc>
            </a:pPr>
            <a:r>
              <a:rPr lang="en-GB" sz="2000" dirty="0">
                <a:latin typeface="+mn-lt"/>
                <a:ea typeface="Times New Roman" panose="02020603050405020304" pitchFamily="18" charset="0"/>
              </a:rPr>
              <a:t>Understand the symptoms and signs that mean you need to seek professional medical advice and know how to provide immediate </a:t>
            </a:r>
            <a:r>
              <a:rPr lang="en-GB" sz="2000">
                <a:latin typeface="+mn-lt"/>
                <a:ea typeface="Times New Roman" panose="02020603050405020304" pitchFamily="18" charset="0"/>
              </a:rPr>
              <a:t>First Aid treatment in particular, helping a patient to use their own </a:t>
            </a:r>
            <a:r>
              <a:rPr lang="en-GB" sz="2000" dirty="0">
                <a:latin typeface="+mn-lt"/>
                <a:ea typeface="Times New Roman" panose="02020603050405020304" pitchFamily="18" charset="0"/>
              </a:rPr>
              <a:t>emergency medication for: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Asthma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Anaphylaxis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Heart attack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Stroke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Seizures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Diabetes </a:t>
            </a:r>
          </a:p>
          <a:p>
            <a:pPr marL="342900" lvl="0" indent="-342900" fontAlgn="base">
              <a:lnSpc>
                <a:spcPct val="150000"/>
              </a:lnSpc>
              <a:buFont typeface="+mj-lt"/>
              <a:buAutoNum type="alphaLcParenR"/>
            </a:pPr>
            <a:r>
              <a:rPr lang="en-GB" sz="2000" dirty="0">
                <a:latin typeface="+mn-lt"/>
                <a:ea typeface="Times New Roman" panose="02020603050405020304" pitchFamily="18" charset="0"/>
              </a:rPr>
              <a:t>Sepsis/Meningitis </a:t>
            </a:r>
            <a:endParaRPr lang="en-GB" sz="2000" dirty="0">
              <a:latin typeface="+mn-lt"/>
            </a:endParaRPr>
          </a:p>
          <a:p>
            <a:pPr marL="0"/>
            <a:endParaRPr lang="en-GB" sz="2000" dirty="0"/>
          </a:p>
        </p:txBody>
      </p:sp>
    </p:spTree>
    <p:extLst>
      <p:ext uri="{BB962C8B-B14F-4D97-AF65-F5344CB8AC3E}">
        <p14:creationId xmlns:p14="http://schemas.microsoft.com/office/powerpoint/2010/main" val="391093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231654"/>
          </a:xfrm>
        </p:spPr>
        <p:txBody>
          <a:bodyPr/>
          <a:lstStyle/>
          <a:p>
            <a:pPr lvl="3"/>
            <a:r>
              <a:rPr lang="en-GB" dirty="0"/>
              <a:t>Asthma</a:t>
            </a:r>
            <a:endParaRPr lang="en-GB" dirty="0">
              <a:sym typeface="Trebuchet MS"/>
            </a:endParaRPr>
          </a:p>
          <a:p>
            <a:pPr algn="l"/>
            <a:endParaRPr lang="en-GB" dirty="0"/>
          </a:p>
          <a:p>
            <a:pPr algn="l"/>
            <a:r>
              <a:rPr lang="en-GB" dirty="0"/>
              <a:t>What is asthma?</a:t>
            </a:r>
          </a:p>
          <a:p>
            <a:pPr algn="l"/>
            <a:endParaRPr lang="en-GB" dirty="0">
              <a:solidFill>
                <a:srgbClr val="FF0000"/>
              </a:solidFill>
              <a:latin typeface="Trebuchet MS" panose="020B0603020202020204" pitchFamily="34" charset="0"/>
            </a:endParaRPr>
          </a:p>
          <a:p>
            <a:pPr algn="l"/>
            <a:endParaRPr lang="en-GB" dirty="0">
              <a:solidFill>
                <a:srgbClr val="FF0000"/>
              </a:solidFill>
              <a:latin typeface="Trebuchet MS" panose="020B0603020202020204" pitchFamily="34" charset="0"/>
            </a:endParaRPr>
          </a:p>
          <a:p>
            <a:pPr algn="l"/>
            <a:r>
              <a:rPr lang="en-GB" dirty="0">
                <a:solidFill>
                  <a:schemeClr val="tx1"/>
                </a:solidFill>
                <a:latin typeface="Trebuchet MS" panose="020B0603020202020204" pitchFamily="34" charset="0"/>
              </a:rPr>
              <a:t>What are the signs and symptoms?</a:t>
            </a: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rawing&#10;&#10;Description automatically generated">
            <a:extLst>
              <a:ext uri="{FF2B5EF4-FFF2-40B4-BE49-F238E27FC236}">
                <a16:creationId xmlns="" xmlns:a16="http://schemas.microsoft.com/office/drawing/2014/main" id="{63C3A656-DE2B-4D3D-8F69-61459208E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95388" y="2689469"/>
            <a:ext cx="2657805" cy="2657805"/>
          </a:xfrm>
          <a:prstGeom prst="rect">
            <a:avLst/>
          </a:prstGeom>
        </p:spPr>
      </p:pic>
      <p:pic>
        <p:nvPicPr>
          <p:cNvPr id="3" name="Picture 2" descr="The difference between a reliever and preventer inhaler for asthma | First  Aid for Free">
            <a:extLst>
              <a:ext uri="{FF2B5EF4-FFF2-40B4-BE49-F238E27FC236}">
                <a16:creationId xmlns="" xmlns:a16="http://schemas.microsoft.com/office/drawing/2014/main" id="{105BA2AF-94FC-4A53-B54B-4BFE2502F2F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8000" y="5606007"/>
            <a:ext cx="4960717" cy="353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35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a:lstStyle/>
          <a:p>
            <a:pPr lvl="3"/>
            <a:r>
              <a:rPr lang="en-GB" dirty="0"/>
              <a:t>Asthma</a:t>
            </a:r>
            <a:endParaRPr lang="en-GB" dirty="0">
              <a:sym typeface="Trebuchet MS"/>
            </a:endParaRPr>
          </a:p>
          <a:p>
            <a:endParaRPr lang="en-GB" dirty="0">
              <a:solidFill>
                <a:srgbClr val="FF0000"/>
              </a:solidFill>
              <a:latin typeface="Trebuchet MS" panose="020B0603020202020204" pitchFamily="34" charset="0"/>
            </a:endParaRPr>
          </a:p>
          <a:p>
            <a:pPr algn="l"/>
            <a:r>
              <a:rPr lang="en-GB" dirty="0"/>
              <a:t>If severe attack keep using inhaler 2 puffs every 2 minutes until they have had 10 puffs. </a:t>
            </a:r>
          </a:p>
          <a:p>
            <a:pPr algn="l"/>
            <a:endParaRPr lang="en-US" dirty="0"/>
          </a:p>
          <a:p>
            <a:pPr algn="l"/>
            <a:endParaRPr lang="en-GB" dirty="0"/>
          </a:p>
          <a:p>
            <a:pPr algn="l"/>
            <a:r>
              <a:rPr lang="en-GB" dirty="0"/>
              <a:t>Reliever inhalers are very safe.</a:t>
            </a: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124744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r>
              <a:rPr lang="en-GB" dirty="0"/>
              <a:t>Asthma</a:t>
            </a:r>
            <a:endParaRPr lang="en-GB" dirty="0">
              <a:sym typeface="Trebuchet MS"/>
            </a:endParaRPr>
          </a:p>
          <a:p>
            <a:pPr algn="l"/>
            <a:endParaRPr lang="en-US" dirty="0"/>
          </a:p>
          <a:p>
            <a:r>
              <a:rPr lang="en-GB" dirty="0">
                <a:solidFill>
                  <a:srgbClr val="FF0000"/>
                </a:solidFill>
                <a:latin typeface="Trebuchet MS" panose="020B0603020202020204" pitchFamily="34" charset="0"/>
              </a:rPr>
              <a:t>Red flags</a:t>
            </a: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2" descr="Red Flag Templemore - Home | Facebook">
            <a:extLst>
              <a:ext uri="{FF2B5EF4-FFF2-40B4-BE49-F238E27FC236}">
                <a16:creationId xmlns="" xmlns:a16="http://schemas.microsoft.com/office/drawing/2014/main" id="{B9C7AF23-DF9F-44F3-9A35-548B2423C6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8571" y="2984554"/>
            <a:ext cx="3636962" cy="363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532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3693319"/>
          </a:xfrm>
        </p:spPr>
        <p:txBody>
          <a:bodyPr/>
          <a:lstStyle/>
          <a:p>
            <a:pPr lvl="3"/>
            <a:r>
              <a:rPr lang="en-GB" dirty="0"/>
              <a:t>Anaphylaxis</a:t>
            </a:r>
            <a:endParaRPr lang="en-GB" dirty="0">
              <a:sym typeface="Trebuchet MS"/>
            </a:endParaRPr>
          </a:p>
          <a:p>
            <a:pPr algn="l"/>
            <a:endParaRPr lang="en-GB" dirty="0"/>
          </a:p>
          <a:p>
            <a:pPr algn="l"/>
            <a:r>
              <a:rPr lang="en-GB" dirty="0"/>
              <a:t>Anaphylaxis is a severe allergic reaction affecting the whole body. It may develop within seconds or minutes of coming into contact with a trigger and can be fatal.</a:t>
            </a:r>
          </a:p>
          <a:p>
            <a:pPr algn="l"/>
            <a:endParaRPr lang="en-US"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Icon&#10;&#10;Description automatically generated">
            <a:extLst>
              <a:ext uri="{FF2B5EF4-FFF2-40B4-BE49-F238E27FC236}">
                <a16:creationId xmlns="" xmlns:a16="http://schemas.microsoft.com/office/drawing/2014/main" id="{90ED8E3D-1693-4AEF-82B5-3EAAAB84A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88529" y="6338113"/>
            <a:ext cx="2285490" cy="2285490"/>
          </a:xfrm>
          <a:prstGeom prst="rect">
            <a:avLst/>
          </a:prstGeom>
        </p:spPr>
      </p:pic>
    </p:spTree>
    <p:extLst>
      <p:ext uri="{BB962C8B-B14F-4D97-AF65-F5344CB8AC3E}">
        <p14:creationId xmlns:p14="http://schemas.microsoft.com/office/powerpoint/2010/main" val="3026906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8722965"/>
          </a:xfrm>
        </p:spPr>
        <p:txBody>
          <a:bodyPr/>
          <a:lstStyle/>
          <a:p>
            <a:pPr lvl="3"/>
            <a:r>
              <a:rPr lang="en-GB" dirty="0"/>
              <a:t>Anaphylaxis</a:t>
            </a:r>
            <a:endParaRPr lang="en-GB" dirty="0">
              <a:sym typeface="Trebuchet MS"/>
            </a:endParaRPr>
          </a:p>
          <a:p>
            <a:endParaRPr lang="en-GB" dirty="0">
              <a:solidFill>
                <a:srgbClr val="FF0000"/>
              </a:solidFill>
              <a:latin typeface="Trebuchet MS" panose="020B0603020202020204" pitchFamily="34" charset="0"/>
            </a:endParaRPr>
          </a:p>
          <a:p>
            <a:pPr>
              <a:lnSpc>
                <a:spcPct val="107000"/>
              </a:lnSpc>
              <a:spcAft>
                <a:spcPts val="800"/>
              </a:spcAft>
            </a:pPr>
            <a:r>
              <a:rPr lang="en-GB" dirty="0">
                <a:solidFill>
                  <a:srgbClr val="7414DC"/>
                </a:solidFill>
              </a:rPr>
              <a:t>Treatment</a:t>
            </a:r>
          </a:p>
          <a:p>
            <a:pPr marL="475200" indent="-457200">
              <a:lnSpc>
                <a:spcPct val="107000"/>
              </a:lnSpc>
              <a:spcAft>
                <a:spcPts val="800"/>
              </a:spcAft>
              <a:buFont typeface="Arial" panose="020B0604020202020204" pitchFamily="34" charset="0"/>
              <a:buChar char="•"/>
            </a:pPr>
            <a:r>
              <a:rPr lang="en-GB" dirty="0"/>
              <a:t>Patients need emergency treatment with adrenaline</a:t>
            </a:r>
          </a:p>
          <a:p>
            <a:pPr marL="475200" indent="-457200">
              <a:lnSpc>
                <a:spcPct val="107000"/>
              </a:lnSpc>
              <a:spcAft>
                <a:spcPts val="800"/>
              </a:spcAft>
              <a:buFont typeface="Arial" panose="020B0604020202020204" pitchFamily="34" charset="0"/>
              <a:buChar char="•"/>
            </a:pPr>
            <a:r>
              <a:rPr lang="en-GB" dirty="0"/>
              <a:t>Call for help – 999/112</a:t>
            </a:r>
          </a:p>
          <a:p>
            <a:pPr marL="475200" indent="-457200">
              <a:lnSpc>
                <a:spcPct val="107000"/>
              </a:lnSpc>
              <a:spcAft>
                <a:spcPts val="800"/>
              </a:spcAft>
              <a:buFont typeface="Arial" panose="020B0604020202020204" pitchFamily="34" charset="0"/>
              <a:buChar char="•"/>
            </a:pPr>
            <a:r>
              <a:rPr lang="en-GB" dirty="0"/>
              <a:t>If the patient has an adrenaline auto-injector – help them to use it</a:t>
            </a:r>
          </a:p>
          <a:p>
            <a:pPr marL="475200" indent="-457200">
              <a:lnSpc>
                <a:spcPct val="107000"/>
              </a:lnSpc>
              <a:spcAft>
                <a:spcPts val="800"/>
              </a:spcAft>
              <a:buFont typeface="Arial" panose="020B0604020202020204" pitchFamily="34" charset="0"/>
              <a:buChar char="•"/>
            </a:pPr>
            <a:r>
              <a:rPr lang="en-GB" dirty="0"/>
              <a:t>Anaphylaxis is a severe allergic reaction affecting the whole body. It may develop within seconds or minutes of coming into contact with a trigger and can be fatal.</a:t>
            </a:r>
          </a:p>
          <a:p>
            <a:pPr>
              <a:lnSpc>
                <a:spcPct val="107000"/>
              </a:lnSpc>
              <a:spcAft>
                <a:spcPts val="800"/>
              </a:spcAft>
            </a:pPr>
            <a:endParaRPr lang="en-GB" dirty="0"/>
          </a:p>
          <a:p>
            <a:pPr>
              <a:lnSpc>
                <a:spcPct val="107000"/>
              </a:lnSpc>
              <a:spcAft>
                <a:spcPts val="800"/>
              </a:spcAft>
            </a:pPr>
            <a:endParaRPr lang="en-GB" dirty="0"/>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Icon&#10;&#10;Description automatically generated">
            <a:extLst>
              <a:ext uri="{FF2B5EF4-FFF2-40B4-BE49-F238E27FC236}">
                <a16:creationId xmlns="" xmlns:a16="http://schemas.microsoft.com/office/drawing/2014/main" id="{5DA8B75E-ADCB-42E5-AE3B-92F34212AB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6501" y="6338113"/>
            <a:ext cx="2285490" cy="2285490"/>
          </a:xfrm>
          <a:prstGeom prst="rect">
            <a:avLst/>
          </a:prstGeom>
        </p:spPr>
      </p:pic>
    </p:spTree>
    <p:extLst>
      <p:ext uri="{BB962C8B-B14F-4D97-AF65-F5344CB8AC3E}">
        <p14:creationId xmlns:p14="http://schemas.microsoft.com/office/powerpoint/2010/main" val="1824049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8" y="1986909"/>
            <a:ext cx="10592583" cy="7547579"/>
          </a:xfrm>
        </p:spPr>
        <p:txBody>
          <a:bodyPr vert="horz" lIns="0" tIns="0" rIns="0" bIns="0" rtlCol="0" anchor="t">
            <a:spAutoFit/>
          </a:bodyPr>
          <a:lstStyle/>
          <a:p>
            <a:pPr marL="17780" lvl="3"/>
            <a:r>
              <a:rPr lang="en-GB" dirty="0">
                <a:latin typeface="Nunito Sans Black"/>
              </a:rPr>
              <a:t>Heart Attack</a:t>
            </a:r>
          </a:p>
          <a:p>
            <a:pPr marL="17780"/>
            <a:endParaRPr lang="en-GB" dirty="0"/>
          </a:p>
          <a:p>
            <a:pPr marL="457200" lvl="0" indent="-457200">
              <a:lnSpc>
                <a:spcPct val="107000"/>
              </a:lnSpc>
              <a:buFont typeface="Arial" panose="020B0604020202020204" pitchFamily="34" charset="0"/>
              <a:buChar char="•"/>
            </a:pPr>
            <a:endParaRPr lang="en-GB" dirty="0">
              <a:latin typeface="Nunito Sans"/>
            </a:endParaRPr>
          </a:p>
          <a:p>
            <a:pPr marL="457200" indent="-457200">
              <a:lnSpc>
                <a:spcPct val="107000"/>
              </a:lnSpc>
              <a:buFont typeface="Arial" panose="020B0604020202020204" pitchFamily="34" charset="0"/>
              <a:buChar char="•"/>
            </a:pPr>
            <a:r>
              <a:rPr lang="en-GB" dirty="0">
                <a:effectLst/>
                <a:latin typeface="+mj-lt"/>
                <a:ea typeface="Calibri" panose="020F0502020204030204" pitchFamily="34" charset="0"/>
                <a:cs typeface="Times New Roman" panose="02020603050405020304" pitchFamily="18" charset="0"/>
              </a:rPr>
              <a:t>Chest pain or pressure in the centre of the chest, jaw or left arm </a:t>
            </a:r>
          </a:p>
          <a:p>
            <a:pPr marL="457200" lvl="0" indent="-457200">
              <a:lnSpc>
                <a:spcPct val="107000"/>
              </a:lnSpc>
              <a:buFont typeface="Arial" panose="020B0604020202020204" pitchFamily="34" charset="0"/>
              <a:buChar char="•"/>
            </a:pPr>
            <a:r>
              <a:rPr lang="en-GB" dirty="0">
                <a:latin typeface="Nunito Sans"/>
              </a:rPr>
              <a:t>Feeling lightheaded or dizzy</a:t>
            </a:r>
          </a:p>
          <a:p>
            <a:pPr marL="457200" lvl="0" indent="-457200">
              <a:lnSpc>
                <a:spcPct val="107000"/>
              </a:lnSpc>
              <a:buFont typeface="Arial" panose="020B0604020202020204" pitchFamily="34" charset="0"/>
              <a:buChar char="•"/>
            </a:pPr>
            <a:r>
              <a:rPr lang="en-GB" dirty="0"/>
              <a:t>Sweating</a:t>
            </a:r>
            <a:endParaRPr lang="en-GB" dirty="0">
              <a:latin typeface="Nunito Sans"/>
            </a:endParaRPr>
          </a:p>
          <a:p>
            <a:pPr marL="457200" lvl="0" indent="-457200">
              <a:lnSpc>
                <a:spcPct val="107000"/>
              </a:lnSpc>
              <a:buFont typeface="Arial" panose="020B0604020202020204" pitchFamily="34" charset="0"/>
              <a:buChar char="•"/>
            </a:pPr>
            <a:r>
              <a:rPr lang="en-GB" dirty="0">
                <a:latin typeface="Nunito Sans"/>
              </a:rPr>
              <a:t>Shortness of breath</a:t>
            </a:r>
          </a:p>
          <a:p>
            <a:pPr marL="457200" lvl="0" indent="-457200">
              <a:lnSpc>
                <a:spcPct val="107000"/>
              </a:lnSpc>
              <a:buFont typeface="Arial" panose="020B0604020202020204" pitchFamily="34" charset="0"/>
              <a:buChar char="•"/>
            </a:pPr>
            <a:r>
              <a:rPr lang="en-GB" dirty="0">
                <a:latin typeface="Nunito Sans"/>
              </a:rPr>
              <a:t>Feeling sick (nausea) or being sick (vomiting)</a:t>
            </a:r>
          </a:p>
          <a:p>
            <a:pPr marL="457200" lvl="0" indent="-457200">
              <a:lnSpc>
                <a:spcPct val="107000"/>
              </a:lnSpc>
              <a:buFont typeface="Arial" panose="020B0604020202020204" pitchFamily="34" charset="0"/>
              <a:buChar char="•"/>
            </a:pPr>
            <a:r>
              <a:rPr lang="en-GB" dirty="0">
                <a:latin typeface="Nunito Sans"/>
              </a:rPr>
              <a:t>An overwhelming sense of anxiety (similar to having a panic attack)</a:t>
            </a:r>
          </a:p>
          <a:p>
            <a:pPr marL="457200" lvl="0" indent="-457200">
              <a:lnSpc>
                <a:spcPct val="107000"/>
              </a:lnSpc>
              <a:spcAft>
                <a:spcPts val="800"/>
              </a:spcAft>
              <a:buFont typeface="Arial" panose="020B0604020202020204" pitchFamily="34" charset="0"/>
              <a:buChar char="•"/>
            </a:pPr>
            <a:r>
              <a:rPr lang="en-GB" dirty="0">
                <a:latin typeface="Nunito Sans"/>
              </a:rPr>
              <a:t>coughing or wheezing</a:t>
            </a:r>
          </a:p>
          <a:p>
            <a:pPr marL="17780"/>
            <a:endParaRPr lang="en-GB" dirty="0">
              <a:solidFill>
                <a:srgbClr val="FF0000"/>
              </a:solidFill>
              <a:latin typeface="Trebuchet MS" panose="020B0603020202020204" pitchFamily="34" charset="0"/>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drawing of a face&#10;&#10;Description automatically generated">
            <a:extLst>
              <a:ext uri="{FF2B5EF4-FFF2-40B4-BE49-F238E27FC236}">
                <a16:creationId xmlns="" xmlns:a16="http://schemas.microsoft.com/office/drawing/2014/main" id="{42B1F48E-6D2D-448C-93B6-EE3C7A05C4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91811" y="4437506"/>
            <a:ext cx="2646383" cy="2646383"/>
          </a:xfrm>
          <a:prstGeom prst="rect">
            <a:avLst/>
          </a:prstGeom>
        </p:spPr>
      </p:pic>
    </p:spTree>
    <p:extLst>
      <p:ext uri="{BB962C8B-B14F-4D97-AF65-F5344CB8AC3E}">
        <p14:creationId xmlns:p14="http://schemas.microsoft.com/office/powerpoint/2010/main" val="2642213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923330"/>
          </a:xfrm>
        </p:spPr>
        <p:txBody>
          <a:bodyPr/>
          <a:lstStyle/>
          <a:p>
            <a:pPr lvl="3"/>
            <a:r>
              <a:rPr lang="en-GB" dirty="0"/>
              <a:t>Stroke</a:t>
            </a:r>
            <a:endParaRPr lang="en-GB" dirty="0">
              <a:sym typeface="Trebuchet MS"/>
            </a:endParaRPr>
          </a:p>
          <a:p>
            <a:pPr algn="l"/>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4" descr="Symptoms of stroke | Recognise the signs | Stroke Association">
            <a:extLst>
              <a:ext uri="{FF2B5EF4-FFF2-40B4-BE49-F238E27FC236}">
                <a16:creationId xmlns="" xmlns:a16="http://schemas.microsoft.com/office/drawing/2014/main" id="{03B05CC5-DD6C-449C-AB68-4F073BA48AC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7548" y="3022387"/>
            <a:ext cx="9812166" cy="498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42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r>
              <a:rPr lang="en-GB" dirty="0"/>
              <a:t>Seizures</a:t>
            </a:r>
            <a:endParaRPr lang="en-GB" dirty="0">
              <a:sym typeface="Trebuchet MS"/>
            </a:endParaRPr>
          </a:p>
          <a:p>
            <a:pPr algn="l"/>
            <a:endParaRPr lang="en-GB" dirty="0"/>
          </a:p>
          <a:p>
            <a:pPr algn="l"/>
            <a:r>
              <a:rPr lang="en-GB" dirty="0"/>
              <a:t>Symptoms						Treatment</a:t>
            </a:r>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descr="A picture containing diagram&#10;&#10;Description automatically generated">
            <a:extLst>
              <a:ext uri="{FF2B5EF4-FFF2-40B4-BE49-F238E27FC236}">
                <a16:creationId xmlns="" xmlns:a16="http://schemas.microsoft.com/office/drawing/2014/main" id="{83E7EB51-73CF-426C-9737-A8736E27EA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78886" y="5339225"/>
            <a:ext cx="2378963" cy="2378963"/>
          </a:xfrm>
          <a:prstGeom prst="rect">
            <a:avLst/>
          </a:prstGeom>
        </p:spPr>
      </p:pic>
      <p:pic>
        <p:nvPicPr>
          <p:cNvPr id="8" name="Picture 7">
            <a:extLst>
              <a:ext uri="{FF2B5EF4-FFF2-40B4-BE49-F238E27FC236}">
                <a16:creationId xmlns="" xmlns:a16="http://schemas.microsoft.com/office/drawing/2014/main" id="{0E5CC220-EC29-45D5-80A4-1B1F4170E3F4}"/>
              </a:ext>
            </a:extLst>
          </p:cNvPr>
          <p:cNvPicPr>
            <a:picLocks noChangeAspect="1"/>
          </p:cNvPicPr>
          <p:nvPr/>
        </p:nvPicPr>
        <p:blipFill>
          <a:blip r:embed="rId5"/>
          <a:stretch>
            <a:fillRect/>
          </a:stretch>
        </p:blipFill>
        <p:spPr>
          <a:xfrm>
            <a:off x="1859287" y="4249204"/>
            <a:ext cx="3677728" cy="3850255"/>
          </a:xfrm>
          <a:prstGeom prst="rect">
            <a:avLst/>
          </a:prstGeom>
        </p:spPr>
      </p:pic>
    </p:spTree>
    <p:extLst>
      <p:ext uri="{BB962C8B-B14F-4D97-AF65-F5344CB8AC3E}">
        <p14:creationId xmlns:p14="http://schemas.microsoft.com/office/powerpoint/2010/main" val="373288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2308324"/>
          </a:xfrm>
        </p:spPr>
        <p:txBody>
          <a:bodyPr vert="horz" lIns="0" tIns="0" rIns="0" bIns="0" rtlCol="0" anchor="t">
            <a:spAutoFit/>
          </a:bodyPr>
          <a:lstStyle/>
          <a:p>
            <a:pPr algn="ctr"/>
            <a:r>
              <a:rPr lang="en-GB" sz="6000" dirty="0">
                <a:solidFill>
                  <a:srgbClr val="7414DC"/>
                </a:solidFill>
                <a:latin typeface="Nunito Sans Black"/>
              </a:rPr>
              <a:t>How confident are you </a:t>
            </a:r>
          </a:p>
          <a:p>
            <a:pPr algn="ctr"/>
            <a:endParaRPr lang="en-GB" sz="6000" dirty="0">
              <a:solidFill>
                <a:srgbClr val="7414DC"/>
              </a:solidFill>
              <a:latin typeface="Nunito Sans Black"/>
            </a:endParaRPr>
          </a:p>
          <a:p>
            <a:pPr algn="ctr"/>
            <a:r>
              <a:rPr lang="en-GB" sz="6000" dirty="0">
                <a:solidFill>
                  <a:srgbClr val="7414DC"/>
                </a:solidFill>
                <a:latin typeface="Nunito Sans Black"/>
              </a:rPr>
              <a:t>about being a first aider?</a:t>
            </a:r>
            <a:endParaRPr lang="en-GB" sz="3600" b="1" dirty="0">
              <a:solidFill>
                <a:srgbClr val="7414DC"/>
              </a:solidFill>
              <a:latin typeface="Nunito Sans Black"/>
            </a:endParaRPr>
          </a:p>
          <a:p>
            <a:pPr marL="17780" algn="l"/>
            <a:endParaRPr lang="en-GB" dirty="0">
              <a:sym typeface="Trebuchet MS"/>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Shape 71"/>
          <p:cNvSpPr txBox="1">
            <a:spLocks/>
          </p:cNvSpPr>
          <p:nvPr/>
        </p:nvSpPr>
        <p:spPr>
          <a:xfrm>
            <a:off x="2751403" y="6229801"/>
            <a:ext cx="10657184" cy="1536171"/>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10666" dirty="0">
                <a:solidFill>
                  <a:schemeClr val="tx1"/>
                </a:solidFill>
                <a:ea typeface="Trebuchet MS"/>
                <a:cs typeface="Trebuchet MS"/>
                <a:sym typeface="Trebuchet MS"/>
              </a:rPr>
              <a:t>1    2    3    4    5</a:t>
            </a:r>
            <a:endParaRPr lang="en-GB" sz="11733" dirty="0">
              <a:solidFill>
                <a:schemeClr val="tx1"/>
              </a:solidFill>
              <a:ea typeface="Trebuchet MS"/>
              <a:cs typeface="Trebuchet MS"/>
              <a:sym typeface="Trebuchet MS"/>
            </a:endParaRPr>
          </a:p>
        </p:txBody>
      </p:sp>
    </p:spTree>
    <p:extLst>
      <p:ext uri="{BB962C8B-B14F-4D97-AF65-F5344CB8AC3E}">
        <p14:creationId xmlns:p14="http://schemas.microsoft.com/office/powerpoint/2010/main" val="1804231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4154984"/>
          </a:xfrm>
        </p:spPr>
        <p:txBody>
          <a:bodyPr/>
          <a:lstStyle/>
          <a:p>
            <a:pPr lvl="3"/>
            <a:r>
              <a:rPr lang="en-GB" dirty="0"/>
              <a:t>Diabetes</a:t>
            </a:r>
            <a:endParaRPr lang="en-GB" dirty="0">
              <a:sym typeface="Trebuchet MS"/>
            </a:endParaRPr>
          </a:p>
          <a:p>
            <a:endParaRPr lang="en-GB" dirty="0">
              <a:solidFill>
                <a:srgbClr val="FF0000"/>
              </a:solidFill>
              <a:latin typeface="Trebuchet MS" panose="020B0603020202020204" pitchFamily="34" charset="0"/>
            </a:endParaRPr>
          </a:p>
          <a:p>
            <a:pPr algn="l"/>
            <a:r>
              <a:rPr lang="en-GB" dirty="0"/>
              <a:t>A chronic (long-term) condition in which the body fails to produce sufficient insulin, which is a hormone that controls blood sugar level. This can result in higher than normal blood sugar (hyperglycaemia) or lower than normal blood sugar (hypoglycaemia or hypo)</a:t>
            </a: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2" name="Picture 1">
            <a:extLst>
              <a:ext uri="{FF2B5EF4-FFF2-40B4-BE49-F238E27FC236}">
                <a16:creationId xmlns="" xmlns:a16="http://schemas.microsoft.com/office/drawing/2014/main" id="{930A80E8-BEF7-46E4-9AAD-771A3C526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56808" y="6334731"/>
            <a:ext cx="2292254" cy="2292254"/>
          </a:xfrm>
          <a:prstGeom prst="rect">
            <a:avLst/>
          </a:prstGeom>
        </p:spPr>
      </p:pic>
    </p:spTree>
    <p:extLst>
      <p:ext uri="{BB962C8B-B14F-4D97-AF65-F5344CB8AC3E}">
        <p14:creationId xmlns:p14="http://schemas.microsoft.com/office/powerpoint/2010/main" val="3897308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5078313"/>
          </a:xfrm>
        </p:spPr>
        <p:txBody>
          <a:bodyPr/>
          <a:lstStyle/>
          <a:p>
            <a:pPr lvl="3"/>
            <a:r>
              <a:rPr lang="en-GB" dirty="0"/>
              <a:t>Diabetes</a:t>
            </a:r>
            <a:endParaRPr lang="en-GB" dirty="0">
              <a:sym typeface="Trebuchet MS"/>
            </a:endParaRPr>
          </a:p>
          <a:p>
            <a:endParaRPr lang="en-GB" dirty="0">
              <a:solidFill>
                <a:srgbClr val="FF0000"/>
              </a:solidFill>
              <a:latin typeface="Trebuchet MS" panose="020B0603020202020204" pitchFamily="34" charset="0"/>
            </a:endParaRPr>
          </a:p>
          <a:p>
            <a:pPr algn="l"/>
            <a:r>
              <a:rPr lang="en-GB" dirty="0"/>
              <a:t>Hypoglycaemia is the emergency. If a patient with diabetes is unwell giving them sugar will rapidly restore blood sugar, and is unlikely to do harm in hyperglycaemia. The need is to act urgently rather than trying to decide.</a:t>
            </a:r>
          </a:p>
          <a:p>
            <a:pPr algn="l"/>
            <a:endParaRPr lang="en-GB" dirty="0"/>
          </a:p>
          <a:p>
            <a:pPr algn="l"/>
            <a:endParaRPr lang="en-GB" dirty="0"/>
          </a:p>
          <a:p>
            <a:pPr algn="l"/>
            <a:r>
              <a:rPr lang="en-GB" dirty="0"/>
              <a:t>Signs and symptoms				Treatment</a:t>
            </a: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DDD1935F-DACB-4CCA-BBDA-26EEC4F49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14463" y="6334731"/>
            <a:ext cx="2292254" cy="2292254"/>
          </a:xfrm>
          <a:prstGeom prst="rect">
            <a:avLst/>
          </a:prstGeom>
        </p:spPr>
      </p:pic>
    </p:spTree>
    <p:extLst>
      <p:ext uri="{BB962C8B-B14F-4D97-AF65-F5344CB8AC3E}">
        <p14:creationId xmlns:p14="http://schemas.microsoft.com/office/powerpoint/2010/main" val="33727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7284045"/>
          </a:xfrm>
        </p:spPr>
        <p:txBody>
          <a:bodyPr/>
          <a:lstStyle/>
          <a:p>
            <a:pPr lvl="3"/>
            <a:r>
              <a:rPr lang="en-GB" dirty="0"/>
              <a:t>Meningitis</a:t>
            </a:r>
            <a:endParaRPr lang="en-GB" dirty="0">
              <a:sym typeface="Trebuchet MS"/>
            </a:endParaRPr>
          </a:p>
          <a:p>
            <a:pPr algn="l"/>
            <a:endParaRPr lang="en-GB" dirty="0"/>
          </a:p>
          <a:p>
            <a:pPr algn="l"/>
            <a:r>
              <a:rPr lang="en-GB" dirty="0"/>
              <a:t>Signs and symptoms</a:t>
            </a:r>
            <a:endParaRPr lang="en-GB" sz="4400" b="1" dirty="0">
              <a:solidFill>
                <a:srgbClr val="5087C7"/>
              </a:solidFill>
              <a:latin typeface="Trebuchet MS" panose="020B0603020202020204" pitchFamily="34" charset="0"/>
              <a:ea typeface="Calibri" panose="020F0502020204030204" pitchFamily="34" charset="0"/>
              <a:cs typeface="Times New Roman" panose="02020603050405020304" pitchFamily="18" charset="0"/>
            </a:endParaRPr>
          </a:p>
          <a:p>
            <a:pPr marL="866775" indent="-571500">
              <a:spcAft>
                <a:spcPts val="800"/>
              </a:spcAft>
              <a:buFont typeface="Arial" panose="020B0604020202020204" pitchFamily="34" charset="0"/>
              <a:buChar char="•"/>
            </a:pPr>
            <a:r>
              <a:rPr lang="en-GB" sz="4000"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	</a:t>
            </a:r>
            <a:r>
              <a:rPr lang="en-GB" dirty="0"/>
              <a:t>raised body temperature</a:t>
            </a:r>
          </a:p>
          <a:p>
            <a:pPr marL="752475" indent="-457200">
              <a:spcAft>
                <a:spcPts val="800"/>
              </a:spcAft>
              <a:buFont typeface="Arial" panose="020B0604020202020204" pitchFamily="34" charset="0"/>
              <a:buChar char="•"/>
            </a:pPr>
            <a:r>
              <a:rPr lang="en-GB" dirty="0"/>
              <a:t>	vomiting</a:t>
            </a:r>
          </a:p>
          <a:p>
            <a:pPr marL="752475" indent="-457200">
              <a:spcAft>
                <a:spcPts val="800"/>
              </a:spcAft>
              <a:buFont typeface="Arial" panose="020B0604020202020204" pitchFamily="34" charset="0"/>
              <a:buChar char="•"/>
            </a:pPr>
            <a:r>
              <a:rPr lang="en-GB" dirty="0"/>
              <a:t> feeling very unwell</a:t>
            </a:r>
          </a:p>
          <a:p>
            <a:pPr marL="752475" indent="-457200">
              <a:spcAft>
                <a:spcPts val="800"/>
              </a:spcAft>
              <a:buFont typeface="Arial" panose="020B0604020202020204" pitchFamily="34" charset="0"/>
              <a:buChar char="•"/>
            </a:pPr>
            <a:r>
              <a:rPr lang="en-GB" dirty="0"/>
              <a:t>	severe headache</a:t>
            </a:r>
          </a:p>
          <a:p>
            <a:pPr marL="752475" indent="-457200">
              <a:spcAft>
                <a:spcPts val="800"/>
              </a:spcAft>
              <a:buFont typeface="Arial" panose="020B0604020202020204" pitchFamily="34" charset="0"/>
              <a:buChar char="•"/>
            </a:pPr>
            <a:r>
              <a:rPr lang="en-GB" dirty="0"/>
              <a:t> photophobia (dislike of light)</a:t>
            </a:r>
          </a:p>
          <a:p>
            <a:pPr marL="752475" indent="-457200">
              <a:spcAft>
                <a:spcPts val="800"/>
              </a:spcAft>
              <a:buFont typeface="Arial" panose="020B0604020202020204" pitchFamily="34" charset="0"/>
              <a:buChar char="•"/>
            </a:pPr>
            <a:r>
              <a:rPr lang="en-GB" dirty="0"/>
              <a:t>	stiff or rigid neck</a:t>
            </a:r>
          </a:p>
          <a:p>
            <a:pPr marL="752475" indent="-457200">
              <a:spcAft>
                <a:spcPts val="800"/>
              </a:spcAft>
              <a:buFont typeface="Arial" panose="020B0604020202020204" pitchFamily="34" charset="0"/>
              <a:buChar char="•"/>
            </a:pPr>
            <a:r>
              <a:rPr lang="en-GB" dirty="0"/>
              <a:t>	a lowering level of consciousness if untreated</a:t>
            </a:r>
          </a:p>
          <a:p>
            <a:pPr marL="752475" indent="-457200">
              <a:spcAft>
                <a:spcPts val="800"/>
              </a:spcAft>
              <a:buFont typeface="Arial" panose="020B0604020202020204" pitchFamily="34" charset="0"/>
              <a:buChar char="•"/>
            </a:pPr>
            <a:r>
              <a:rPr lang="en-GB" dirty="0"/>
              <a:t>	rash of small purple spots or bruises (when pressed against a glass they do not disappear).</a:t>
            </a: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1566915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Sepsis</a:t>
            </a:r>
            <a:endParaRPr lang="en-GB" dirty="0">
              <a:sym typeface="Trebuchet MS"/>
            </a:endParaRPr>
          </a:p>
          <a:p>
            <a:pPr algn="l"/>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CC0493D7-F9E5-4A73-A4D6-70A4998DF2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0763" y="2376515"/>
            <a:ext cx="5485819" cy="5485819"/>
          </a:xfrm>
          <a:prstGeom prst="rect">
            <a:avLst/>
          </a:prstGeom>
        </p:spPr>
      </p:pic>
    </p:spTree>
    <p:extLst>
      <p:ext uri="{BB962C8B-B14F-4D97-AF65-F5344CB8AC3E}">
        <p14:creationId xmlns:p14="http://schemas.microsoft.com/office/powerpoint/2010/main" val="3612367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Sepsis</a:t>
            </a:r>
            <a:endParaRPr lang="en-GB" dirty="0">
              <a:sym typeface="Trebuchet MS"/>
            </a:endParaRPr>
          </a:p>
          <a:p>
            <a:pPr algn="l"/>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Box 4">
            <a:extLst>
              <a:ext uri="{FF2B5EF4-FFF2-40B4-BE49-F238E27FC236}">
                <a16:creationId xmlns="" xmlns:a16="http://schemas.microsoft.com/office/drawing/2014/main" id="{1EC4A98F-FA69-4F9F-ADBC-9095B55087E8}"/>
              </a:ext>
            </a:extLst>
          </p:cNvPr>
          <p:cNvSpPr txBox="1"/>
          <p:nvPr/>
        </p:nvSpPr>
        <p:spPr>
          <a:xfrm>
            <a:off x="4562519" y="2952356"/>
            <a:ext cx="8329630" cy="43088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3400" dirty="0">
                <a:solidFill>
                  <a:schemeClr val="tx2"/>
                </a:solidFill>
                <a:latin typeface="Nunito Sans Black" pitchFamily="2" charset="77"/>
              </a:rPr>
              <a:t>S</a:t>
            </a:r>
            <a:r>
              <a:rPr lang="en-US" sz="3400" b="1" dirty="0">
                <a:latin typeface="Nunito Sans" charset="0"/>
                <a:ea typeface="Nunito Sans" charset="0"/>
                <a:cs typeface="Nunito Sans" charset="0"/>
              </a:rPr>
              <a:t> </a:t>
            </a:r>
            <a:r>
              <a:rPr lang="en-US" sz="3400" dirty="0">
                <a:latin typeface="Nunito Sans" charset="0"/>
                <a:ea typeface="Nunito Sans" charset="0"/>
                <a:cs typeface="Nunito Sans" charset="0"/>
              </a:rPr>
              <a:t>– slurred speech or confusion</a:t>
            </a:r>
          </a:p>
          <a:p>
            <a:r>
              <a:rPr lang="en-US" sz="3400" dirty="0">
                <a:solidFill>
                  <a:schemeClr val="tx2"/>
                </a:solidFill>
                <a:latin typeface="Nunito Sans Black" pitchFamily="2" charset="77"/>
              </a:rPr>
              <a:t>E</a:t>
            </a:r>
            <a:r>
              <a:rPr lang="en-US" sz="3400" b="1" dirty="0">
                <a:latin typeface="Nunito Sans" charset="0"/>
                <a:ea typeface="Nunito Sans" charset="0"/>
                <a:cs typeface="Nunito Sans" charset="0"/>
              </a:rPr>
              <a:t> </a:t>
            </a:r>
            <a:r>
              <a:rPr lang="en-US" sz="3400" dirty="0">
                <a:latin typeface="Nunito Sans" charset="0"/>
                <a:ea typeface="Nunito Sans" charset="0"/>
                <a:cs typeface="Nunito Sans" charset="0"/>
              </a:rPr>
              <a:t>– extreme shivering or muscle pain</a:t>
            </a:r>
          </a:p>
          <a:p>
            <a:r>
              <a:rPr lang="en-US" sz="3400" dirty="0">
                <a:solidFill>
                  <a:schemeClr val="tx2"/>
                </a:solidFill>
                <a:latin typeface="Nunito Sans Black" pitchFamily="2" charset="77"/>
              </a:rPr>
              <a:t>P</a:t>
            </a:r>
            <a:r>
              <a:rPr lang="en-US" sz="3400" dirty="0">
                <a:latin typeface="Nunito Sans" charset="0"/>
                <a:ea typeface="Nunito Sans" charset="0"/>
                <a:cs typeface="Nunito Sans" charset="0"/>
              </a:rPr>
              <a:t> – passing no urine (in a day)</a:t>
            </a:r>
          </a:p>
          <a:p>
            <a:r>
              <a:rPr lang="en-US" sz="3400" dirty="0">
                <a:solidFill>
                  <a:schemeClr val="tx2"/>
                </a:solidFill>
                <a:latin typeface="Nunito Sans Black" pitchFamily="2" charset="77"/>
              </a:rPr>
              <a:t>S </a:t>
            </a:r>
            <a:r>
              <a:rPr lang="en-US" sz="3400" dirty="0">
                <a:latin typeface="Nunito Sans" charset="0"/>
                <a:ea typeface="Nunito Sans" charset="0"/>
                <a:cs typeface="Nunito Sans" charset="0"/>
              </a:rPr>
              <a:t>– severe breathlessness</a:t>
            </a:r>
          </a:p>
          <a:p>
            <a:r>
              <a:rPr lang="en-US" sz="3400" dirty="0">
                <a:solidFill>
                  <a:schemeClr val="tx2"/>
                </a:solidFill>
                <a:latin typeface="Nunito Sans Black" pitchFamily="2" charset="77"/>
              </a:rPr>
              <a:t>I </a:t>
            </a:r>
            <a:r>
              <a:rPr lang="en-US" sz="3400" dirty="0">
                <a:latin typeface="Nunito Sans" charset="0"/>
                <a:ea typeface="Nunito Sans" charset="0"/>
                <a:cs typeface="Nunito Sans" charset="0"/>
              </a:rPr>
              <a:t>– it feels like you're going to die</a:t>
            </a:r>
          </a:p>
          <a:p>
            <a:r>
              <a:rPr lang="en-US" sz="3400" dirty="0">
                <a:solidFill>
                  <a:schemeClr val="tx2"/>
                </a:solidFill>
                <a:latin typeface="Nunito Sans Black" pitchFamily="2" charset="77"/>
              </a:rPr>
              <a:t>S</a:t>
            </a:r>
            <a:r>
              <a:rPr lang="en-US" sz="3400" dirty="0">
                <a:latin typeface="Nunito Sans" charset="0"/>
                <a:ea typeface="Nunito Sans" charset="0"/>
                <a:cs typeface="Nunito Sans" charset="0"/>
              </a:rPr>
              <a:t> – skin mottled or </a:t>
            </a:r>
            <a:r>
              <a:rPr lang="en-US" sz="3400" dirty="0" err="1">
                <a:latin typeface="Nunito Sans" charset="0"/>
                <a:ea typeface="Nunito Sans" charset="0"/>
                <a:cs typeface="Nunito Sans" charset="0"/>
              </a:rPr>
              <a:t>discoloured</a:t>
            </a:r>
            <a:endParaRPr lang="en-US" sz="3400" dirty="0">
              <a:latin typeface="Nunito Sans" charset="0"/>
              <a:ea typeface="Nunito Sans" charset="0"/>
              <a:cs typeface="Nunito Sans" charset="0"/>
            </a:endParaRPr>
          </a:p>
          <a:p>
            <a:endParaRPr lang="en-US" sz="3400" dirty="0">
              <a:latin typeface="Nunito Sans" charset="0"/>
              <a:ea typeface="Nunito Sans" charset="0"/>
              <a:cs typeface="Nunito Sans" charset="0"/>
            </a:endParaRPr>
          </a:p>
          <a:p>
            <a:r>
              <a:rPr lang="en-US" sz="3400" dirty="0">
                <a:latin typeface="Nunito Sans" charset="0"/>
                <a:ea typeface="Nunito Sans" charset="0"/>
                <a:cs typeface="Nunito Sans" charset="0"/>
              </a:rPr>
              <a:t>Just ask – could it be Sepsis?</a:t>
            </a:r>
          </a:p>
        </p:txBody>
      </p:sp>
    </p:spTree>
    <p:extLst>
      <p:ext uri="{BB962C8B-B14F-4D97-AF65-F5344CB8AC3E}">
        <p14:creationId xmlns:p14="http://schemas.microsoft.com/office/powerpoint/2010/main" val="3002586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Sepsis</a:t>
            </a:r>
            <a:endParaRPr lang="en-GB" dirty="0">
              <a:sym typeface="Trebuchet MS"/>
            </a:endParaRPr>
          </a:p>
          <a:p>
            <a:pPr algn="l"/>
            <a:endParaRPr lang="en-GB" dirty="0"/>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Box 4">
            <a:extLst>
              <a:ext uri="{FF2B5EF4-FFF2-40B4-BE49-F238E27FC236}">
                <a16:creationId xmlns="" xmlns:a16="http://schemas.microsoft.com/office/drawing/2014/main" id="{1EC4A98F-FA69-4F9F-ADBC-9095B55087E8}"/>
              </a:ext>
            </a:extLst>
          </p:cNvPr>
          <p:cNvSpPr txBox="1"/>
          <p:nvPr/>
        </p:nvSpPr>
        <p:spPr>
          <a:xfrm>
            <a:off x="2994977" y="2772742"/>
            <a:ext cx="11423152" cy="535531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3400" dirty="0">
                <a:latin typeface="Nunito Sans" charset="0"/>
                <a:ea typeface="Nunito Sans" charset="0"/>
                <a:cs typeface="Nunito Sans" charset="0"/>
              </a:rPr>
              <a:t>A child may have sepsis </a:t>
            </a:r>
            <a:r>
              <a:rPr lang="en-US" sz="3400" dirty="0" smtClean="0">
                <a:latin typeface="Nunito Sans" charset="0"/>
                <a:ea typeface="Nunito Sans" charset="0"/>
                <a:cs typeface="Nunito Sans" charset="0"/>
              </a:rPr>
              <a:t>if </a:t>
            </a:r>
            <a:r>
              <a:rPr lang="en-US" sz="3400" dirty="0">
                <a:latin typeface="Nunito Sans" charset="0"/>
                <a:ea typeface="Nunito Sans" charset="0"/>
                <a:cs typeface="Nunito Sans" charset="0"/>
              </a:rPr>
              <a:t>they:</a:t>
            </a:r>
          </a:p>
          <a:p>
            <a:r>
              <a:rPr lang="en-US" sz="3400" dirty="0">
                <a:latin typeface="Nunito Sans" charset="0"/>
                <a:ea typeface="Nunito Sans" charset="0"/>
                <a:cs typeface="Nunito Sans" charset="0"/>
              </a:rPr>
              <a:t>1. are breathing very fast?</a:t>
            </a:r>
          </a:p>
          <a:p>
            <a:r>
              <a:rPr lang="en-US" sz="3400" dirty="0">
                <a:latin typeface="Nunito Sans" charset="0"/>
                <a:ea typeface="Nunito Sans" charset="0"/>
                <a:cs typeface="Nunito Sans" charset="0"/>
              </a:rPr>
              <a:t>2. </a:t>
            </a:r>
            <a:r>
              <a:rPr lang="en-US" sz="3400" dirty="0" smtClean="0">
                <a:latin typeface="Nunito Sans" charset="0"/>
                <a:ea typeface="Nunito Sans" charset="0"/>
                <a:cs typeface="Nunito Sans" charset="0"/>
              </a:rPr>
              <a:t>have </a:t>
            </a:r>
            <a:r>
              <a:rPr lang="en-US" sz="3400" dirty="0">
                <a:latin typeface="Nunito Sans" charset="0"/>
                <a:ea typeface="Nunito Sans" charset="0"/>
                <a:cs typeface="Nunito Sans" charset="0"/>
              </a:rPr>
              <a:t>a "fit" or convulsion</a:t>
            </a:r>
          </a:p>
          <a:p>
            <a:r>
              <a:rPr lang="en-US" sz="3400" dirty="0">
                <a:latin typeface="Nunito Sans" charset="0"/>
                <a:ea typeface="Nunito Sans" charset="0"/>
                <a:cs typeface="Nunito Sans" charset="0"/>
              </a:rPr>
              <a:t>3. </a:t>
            </a:r>
            <a:r>
              <a:rPr lang="en-US" sz="3400" dirty="0" smtClean="0">
                <a:latin typeface="Nunito Sans" charset="0"/>
                <a:ea typeface="Nunito Sans" charset="0"/>
                <a:cs typeface="Nunito Sans" charset="0"/>
              </a:rPr>
              <a:t>look </a:t>
            </a:r>
            <a:r>
              <a:rPr lang="en-US" sz="3400" dirty="0">
                <a:latin typeface="Nunito Sans" charset="0"/>
                <a:ea typeface="Nunito Sans" charset="0"/>
                <a:cs typeface="Nunito Sans" charset="0"/>
              </a:rPr>
              <a:t>mottled, bluish or pale</a:t>
            </a:r>
          </a:p>
          <a:p>
            <a:r>
              <a:rPr lang="en-US" sz="3400" dirty="0">
                <a:latin typeface="Nunito Sans" charset="0"/>
                <a:ea typeface="Nunito Sans" charset="0"/>
                <a:cs typeface="Nunito Sans" charset="0"/>
              </a:rPr>
              <a:t>4. </a:t>
            </a:r>
            <a:r>
              <a:rPr lang="en-US" sz="3400" dirty="0" smtClean="0">
                <a:latin typeface="Nunito Sans" charset="0"/>
                <a:ea typeface="Nunito Sans" charset="0"/>
                <a:cs typeface="Nunito Sans" charset="0"/>
              </a:rPr>
              <a:t>have </a:t>
            </a:r>
            <a:r>
              <a:rPr lang="en-US" sz="3400" dirty="0">
                <a:latin typeface="Nunito Sans" charset="0"/>
                <a:ea typeface="Nunito Sans" charset="0"/>
                <a:cs typeface="Nunito Sans" charset="0"/>
              </a:rPr>
              <a:t>a rash that does not fade when you press it</a:t>
            </a:r>
          </a:p>
          <a:p>
            <a:r>
              <a:rPr lang="en-US" sz="3400" dirty="0">
                <a:latin typeface="Nunito Sans" charset="0"/>
                <a:ea typeface="Nunito Sans" charset="0"/>
                <a:cs typeface="Nunito Sans" charset="0"/>
              </a:rPr>
              <a:t>5. </a:t>
            </a:r>
            <a:r>
              <a:rPr lang="en-US" sz="3400" dirty="0" smtClean="0">
                <a:latin typeface="Nunito Sans" charset="0"/>
                <a:ea typeface="Nunito Sans" charset="0"/>
                <a:cs typeface="Nunito Sans" charset="0"/>
              </a:rPr>
              <a:t>are </a:t>
            </a:r>
            <a:r>
              <a:rPr lang="en-US" sz="3400" dirty="0">
                <a:latin typeface="Nunito Sans" charset="0"/>
                <a:ea typeface="Nunito Sans" charset="0"/>
                <a:cs typeface="Nunito Sans" charset="0"/>
              </a:rPr>
              <a:t>very lethargic or difficult to wake</a:t>
            </a:r>
          </a:p>
          <a:p>
            <a:r>
              <a:rPr lang="en-US" sz="3400" dirty="0">
                <a:latin typeface="Nunito Sans" charset="0"/>
                <a:ea typeface="Nunito Sans" charset="0"/>
                <a:cs typeface="Nunito Sans" charset="0"/>
              </a:rPr>
              <a:t>6. </a:t>
            </a:r>
            <a:r>
              <a:rPr lang="en-US" sz="3400" dirty="0" smtClean="0">
                <a:latin typeface="Nunito Sans" charset="0"/>
                <a:ea typeface="Nunito Sans" charset="0"/>
                <a:cs typeface="Nunito Sans" charset="0"/>
              </a:rPr>
              <a:t>feel </a:t>
            </a:r>
            <a:r>
              <a:rPr lang="en-US" sz="3400" dirty="0">
                <a:latin typeface="Nunito Sans" charset="0"/>
                <a:ea typeface="Nunito Sans" charset="0"/>
                <a:cs typeface="Nunito Sans" charset="0"/>
              </a:rPr>
              <a:t>abnormally cold to touch</a:t>
            </a:r>
          </a:p>
          <a:p>
            <a:endParaRPr lang="en-US" sz="3400" dirty="0">
              <a:latin typeface="Nunito Sans" charset="0"/>
              <a:ea typeface="Nunito Sans" charset="0"/>
              <a:cs typeface="Nunito Sans" charset="0"/>
            </a:endParaRPr>
          </a:p>
          <a:p>
            <a:r>
              <a:rPr lang="en-US" sz="3400" dirty="0">
                <a:latin typeface="Nunito Sans" charset="0"/>
                <a:ea typeface="Nunito Sans" charset="0"/>
                <a:cs typeface="Nunito Sans" charset="0"/>
              </a:rPr>
              <a:t>Call 999 or go straight to A +E</a:t>
            </a:r>
          </a:p>
          <a:p>
            <a:r>
              <a:rPr lang="en-US" sz="3400" dirty="0">
                <a:latin typeface="Nunito Sans" charset="0"/>
                <a:ea typeface="Nunito Sans" charset="0"/>
                <a:cs typeface="Nunito Sans" charset="0"/>
              </a:rPr>
              <a:t>Just Ask –could this be sepsis?</a:t>
            </a:r>
          </a:p>
        </p:txBody>
      </p:sp>
    </p:spTree>
    <p:extLst>
      <p:ext uri="{BB962C8B-B14F-4D97-AF65-F5344CB8AC3E}">
        <p14:creationId xmlns:p14="http://schemas.microsoft.com/office/powerpoint/2010/main" val="4231941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384995"/>
          </a:xfrm>
        </p:spPr>
        <p:txBody>
          <a:bodyPr/>
          <a:lstStyle/>
          <a:p>
            <a:pPr lvl="3"/>
            <a:r>
              <a:rPr lang="en-GB" dirty="0"/>
              <a:t>Q&amp;A</a:t>
            </a:r>
            <a:endParaRPr lang="en-GB" dirty="0">
              <a:sym typeface="Trebuchet MS"/>
            </a:endParaRPr>
          </a:p>
          <a:p>
            <a:endParaRPr lang="en-GB" dirty="0">
              <a:solidFill>
                <a:srgbClr val="FF0000"/>
              </a:solidFill>
              <a:latin typeface="Trebuchet MS" panose="020B0603020202020204" pitchFamily="34" charset="0"/>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5" name="Picture 2" descr="How to Handle a Q &amp; A Session">
            <a:extLst>
              <a:ext uri="{FF2B5EF4-FFF2-40B4-BE49-F238E27FC236}">
                <a16:creationId xmlns="" xmlns:a16="http://schemas.microsoft.com/office/drawing/2014/main" id="{C49A266E-4533-47B3-B9AB-4F21A89A11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5035" y="3095042"/>
            <a:ext cx="13866326" cy="519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26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2308324"/>
          </a:xfrm>
        </p:spPr>
        <p:txBody>
          <a:bodyPr vert="horz" lIns="0" tIns="0" rIns="0" bIns="0" rtlCol="0" anchor="t">
            <a:spAutoFit/>
          </a:bodyPr>
          <a:lstStyle/>
          <a:p>
            <a:pPr algn="ctr"/>
            <a:r>
              <a:rPr lang="en-GB" sz="6000" dirty="0">
                <a:solidFill>
                  <a:srgbClr val="7414DC"/>
                </a:solidFill>
                <a:latin typeface="Nunito Sans Black"/>
              </a:rPr>
              <a:t>How confident are you </a:t>
            </a:r>
          </a:p>
          <a:p>
            <a:pPr algn="ctr"/>
            <a:endParaRPr lang="en-GB" sz="6000" dirty="0">
              <a:solidFill>
                <a:srgbClr val="7414DC"/>
              </a:solidFill>
              <a:latin typeface="Nunito Sans Black"/>
            </a:endParaRPr>
          </a:p>
          <a:p>
            <a:pPr algn="ctr"/>
            <a:r>
              <a:rPr lang="en-GB" sz="6000" dirty="0">
                <a:solidFill>
                  <a:srgbClr val="7414DC"/>
                </a:solidFill>
                <a:latin typeface="Nunito Sans Black"/>
              </a:rPr>
              <a:t>about being a first aider?</a:t>
            </a:r>
            <a:endParaRPr lang="en-GB" sz="3600" b="1" dirty="0">
              <a:solidFill>
                <a:srgbClr val="7414DC"/>
              </a:solidFill>
              <a:latin typeface="Nunito Sans Black"/>
            </a:endParaRPr>
          </a:p>
          <a:p>
            <a:pPr marL="17780" algn="l"/>
            <a:endParaRPr lang="en-GB" dirty="0">
              <a:sym typeface="Trebuchet MS"/>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Shape 71"/>
          <p:cNvSpPr txBox="1">
            <a:spLocks/>
          </p:cNvSpPr>
          <p:nvPr/>
        </p:nvSpPr>
        <p:spPr>
          <a:xfrm>
            <a:off x="2751403" y="6229801"/>
            <a:ext cx="10657184" cy="1536171"/>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10666" dirty="0">
                <a:solidFill>
                  <a:schemeClr val="tx1"/>
                </a:solidFill>
                <a:ea typeface="Trebuchet MS"/>
                <a:cs typeface="Trebuchet MS"/>
                <a:sym typeface="Trebuchet MS"/>
              </a:rPr>
              <a:t>1    2    3    4    5</a:t>
            </a:r>
            <a:endParaRPr lang="en-GB" sz="11733" dirty="0">
              <a:solidFill>
                <a:schemeClr val="tx1"/>
              </a:solidFill>
              <a:ea typeface="Trebuchet MS"/>
              <a:cs typeface="Trebuchet MS"/>
              <a:sym typeface="Trebuchet MS"/>
            </a:endParaRPr>
          </a:p>
        </p:txBody>
      </p:sp>
    </p:spTree>
    <p:extLst>
      <p:ext uri="{BB962C8B-B14F-4D97-AF65-F5344CB8AC3E}">
        <p14:creationId xmlns:p14="http://schemas.microsoft.com/office/powerpoint/2010/main" val="1938830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09" y="2402545"/>
            <a:ext cx="10592583" cy="1846659"/>
          </a:xfrm>
        </p:spPr>
        <p:txBody>
          <a:bodyPr/>
          <a:lstStyle/>
          <a:p>
            <a:pPr lvl="3"/>
            <a:endParaRPr lang="en-GB" sz="9600" dirty="0"/>
          </a:p>
          <a:p>
            <a:pPr lvl="3"/>
            <a:endParaRPr lang="en-GB" sz="9600" dirty="0"/>
          </a:p>
          <a:p>
            <a:pPr lvl="3"/>
            <a:r>
              <a:rPr lang="en-GB" sz="9600" dirty="0"/>
              <a:t>Summary</a:t>
            </a:r>
            <a:endParaRPr lang="en-GB" sz="9600"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Tree>
    <p:extLst>
      <p:ext uri="{BB962C8B-B14F-4D97-AF65-F5344CB8AC3E}">
        <p14:creationId xmlns:p14="http://schemas.microsoft.com/office/powerpoint/2010/main" val="289877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2831710" y="2402545"/>
            <a:ext cx="5267262" cy="4616648"/>
          </a:xfrm>
        </p:spPr>
        <p:txBody>
          <a:bodyPr vert="horz" lIns="0" tIns="0" rIns="0" bIns="0" rtlCol="0" anchor="t">
            <a:spAutoFit/>
          </a:bodyPr>
          <a:lstStyle/>
          <a:p>
            <a:pPr marL="17780" algn="l">
              <a:buClr>
                <a:srgbClr val="7414DC"/>
              </a:buClr>
            </a:pPr>
            <a:endParaRPr lang="en-GB" dirty="0">
              <a:solidFill>
                <a:srgbClr val="000000"/>
              </a:solidFill>
            </a:endParaRPr>
          </a:p>
          <a:p>
            <a:pPr marL="17780" algn="l"/>
            <a:endParaRPr lang="en-GB" dirty="0">
              <a:latin typeface="Nunito Sans"/>
            </a:endParaRPr>
          </a:p>
          <a:p>
            <a:pPr marL="474980" indent="-457200" algn="l">
              <a:buFont typeface="Arial" panose="020B0604020202020204" pitchFamily="34" charset="0"/>
              <a:buChar char="•"/>
            </a:pPr>
            <a:r>
              <a:rPr lang="en-GB" dirty="0"/>
              <a:t>Safe Approach</a:t>
            </a:r>
          </a:p>
          <a:p>
            <a:pPr marL="474980" indent="-457200" algn="l">
              <a:buFont typeface="Arial" panose="020B0604020202020204" pitchFamily="34" charset="0"/>
              <a:buChar char="•"/>
            </a:pPr>
            <a:r>
              <a:rPr lang="en-GB" dirty="0"/>
              <a:t>Primary Survey and ABC assessment</a:t>
            </a:r>
          </a:p>
          <a:p>
            <a:pPr marL="474980" indent="-457200" algn="l">
              <a:buFont typeface="Arial" panose="020B0604020202020204" pitchFamily="34" charset="0"/>
              <a:buChar char="•"/>
            </a:pPr>
            <a:r>
              <a:rPr lang="en-GB" dirty="0"/>
              <a:t>Adult CPR</a:t>
            </a:r>
          </a:p>
          <a:p>
            <a:pPr marL="474980" indent="-457200" algn="l">
              <a:buFont typeface="Arial" panose="020B0604020202020204" pitchFamily="34" charset="0"/>
              <a:buChar char="•"/>
            </a:pPr>
            <a:r>
              <a:rPr lang="en-GB" dirty="0"/>
              <a:t>Child CPR</a:t>
            </a:r>
          </a:p>
          <a:p>
            <a:pPr marL="17780" algn="l"/>
            <a:endParaRPr lang="en-GB" dirty="0"/>
          </a:p>
          <a:p>
            <a:pPr marL="17780" algn="l"/>
            <a:endParaRPr lang="en-GB" dirty="0">
              <a:sym typeface="Trebuchet MS"/>
            </a:endParaRPr>
          </a:p>
          <a:p>
            <a:pPr marL="17780"/>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8764425" y="2402545"/>
            <a:ext cx="5267262" cy="3693319"/>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endParaRPr lang="en-GB" kern="0" dirty="0">
              <a:solidFill>
                <a:sysClr val="windowText" lastClr="000000"/>
              </a:solidFill>
            </a:endParaRPr>
          </a:p>
          <a:p>
            <a:pPr algn="l"/>
            <a:endParaRPr lang="en-GB" kern="0" dirty="0">
              <a:solidFill>
                <a:sysClr val="windowText" lastClr="000000"/>
              </a:solidFill>
            </a:endParaRPr>
          </a:p>
          <a:p>
            <a:pPr marL="342900" indent="-342900">
              <a:buFont typeface="Arial" panose="020B0604020202020204" pitchFamily="34" charset="0"/>
              <a:buChar char="•"/>
            </a:pPr>
            <a:r>
              <a:rPr lang="en-GB" dirty="0"/>
              <a:t>AED</a:t>
            </a:r>
          </a:p>
          <a:p>
            <a:pPr marL="342900" indent="-342900">
              <a:buFont typeface="Arial" panose="020B0604020202020204" pitchFamily="34" charset="0"/>
              <a:buChar char="•"/>
            </a:pPr>
            <a:r>
              <a:rPr lang="en-GB" dirty="0"/>
              <a:t>Choking</a:t>
            </a:r>
          </a:p>
          <a:p>
            <a:pPr marL="342900" indent="-342900">
              <a:buFont typeface="Arial" panose="020B0604020202020204" pitchFamily="34" charset="0"/>
              <a:buChar char="•"/>
            </a:pPr>
            <a:r>
              <a:rPr lang="en-GB" dirty="0"/>
              <a:t>Unresponsiveness</a:t>
            </a:r>
          </a:p>
          <a:p>
            <a:pPr marL="342900" indent="-342900">
              <a:buFont typeface="Arial" panose="020B0604020202020204" pitchFamily="34" charset="0"/>
              <a:buChar char="•"/>
            </a:pPr>
            <a:r>
              <a:rPr lang="en-GB" dirty="0"/>
              <a:t>Recovery position</a:t>
            </a:r>
          </a:p>
          <a:p>
            <a:pPr algn="l"/>
            <a:endParaRPr lang="en-GB" kern="0" dirty="0">
              <a:solidFill>
                <a:sysClr val="windowText" lastClr="000000"/>
              </a:solidFill>
              <a:sym typeface="Trebuchet MS"/>
            </a:endParaRPr>
          </a:p>
          <a:p>
            <a:endParaRPr lang="en-GB" kern="0" dirty="0">
              <a:solidFill>
                <a:sysClr val="windowText" lastClr="000000"/>
              </a:solidFill>
            </a:endParaRPr>
          </a:p>
        </p:txBody>
      </p:sp>
      <p:pic>
        <p:nvPicPr>
          <p:cNvPr id="2" name="Picture 1" descr="A picture containing drawing&#10;&#10;Description automatically generated">
            <a:extLst>
              <a:ext uri="{FF2B5EF4-FFF2-40B4-BE49-F238E27FC236}">
                <a16:creationId xmlns="" xmlns:a16="http://schemas.microsoft.com/office/drawing/2014/main" id="{810CB6A4-2B44-4BE2-8684-B9488CCDC1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4993" y="5198908"/>
            <a:ext cx="2336706" cy="3305308"/>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8E451D4B-5925-45AA-8F67-CD35AE29FC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07362" y="5198908"/>
            <a:ext cx="2314102" cy="3273336"/>
          </a:xfrm>
          <a:prstGeom prst="rect">
            <a:avLst/>
          </a:prstGeom>
        </p:spPr>
      </p:pic>
      <p:sp>
        <p:nvSpPr>
          <p:cNvPr id="8" name="Text Placeholder 3">
            <a:extLst>
              <a:ext uri="{FF2B5EF4-FFF2-40B4-BE49-F238E27FC236}">
                <a16:creationId xmlns="" xmlns:a16="http://schemas.microsoft.com/office/drawing/2014/main" id="{747AAF41-B954-4EE8-BB93-3540497D49F0}"/>
              </a:ext>
            </a:extLst>
          </p:cNvPr>
          <p:cNvSpPr txBox="1">
            <a:spLocks/>
          </p:cNvSpPr>
          <p:nvPr/>
        </p:nvSpPr>
        <p:spPr>
          <a:xfrm>
            <a:off x="2831092" y="2248908"/>
            <a:ext cx="9292922" cy="2308324"/>
          </a:xfrm>
          <a:prstGeom prst="rect">
            <a:avLst/>
          </a:prstGeom>
        </p:spPr>
        <p:txBody>
          <a:bodyPr vert="horz" wrap="square" lIns="0" tIns="0" rIns="0" bIns="0" rtlCol="0" anchor="t">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7780" lvl="3"/>
            <a:r>
              <a:rPr lang="en-GB" sz="6000" kern="0" dirty="0">
                <a:latin typeface="Nunito Sans Black"/>
              </a:rPr>
              <a:t>Session 1 -Life support</a:t>
            </a:r>
            <a:endParaRPr lang="en-US" kern="0" dirty="0">
              <a:latin typeface="Nunito Sans Black"/>
            </a:endParaRPr>
          </a:p>
          <a:p>
            <a:pPr marL="17780" algn="l"/>
            <a:endParaRPr lang="en-GB" kern="0" dirty="0">
              <a:solidFill>
                <a:sysClr val="windowText" lastClr="000000"/>
              </a:solidFill>
            </a:endParaRPr>
          </a:p>
          <a:p>
            <a:pPr marL="17780" algn="l"/>
            <a:endParaRPr lang="en-GB" kern="0" dirty="0">
              <a:solidFill>
                <a:sysClr val="windowText" lastClr="000000"/>
              </a:solidFill>
            </a:endParaRPr>
          </a:p>
          <a:p>
            <a:pPr marL="17780" algn="l"/>
            <a:endParaRPr lang="en-GB" kern="0" dirty="0">
              <a:solidFill>
                <a:sysClr val="windowText" lastClr="000000"/>
              </a:solidFill>
              <a:sym typeface="Trebuchet MS"/>
            </a:endParaRPr>
          </a:p>
          <a:p>
            <a:pPr marL="17780"/>
            <a:endParaRPr lang="en-GB" kern="0" dirty="0">
              <a:solidFill>
                <a:sysClr val="windowText" lastClr="000000"/>
              </a:solidFill>
            </a:endParaRPr>
          </a:p>
        </p:txBody>
      </p:sp>
    </p:spTree>
    <p:extLst>
      <p:ext uri="{BB962C8B-B14F-4D97-AF65-F5344CB8AC3E}">
        <p14:creationId xmlns:p14="http://schemas.microsoft.com/office/powerpoint/2010/main" val="3950746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EEE23181-DEE5-9F4F-BF74-3193CE1C6357}"/>
              </a:ext>
            </a:extLst>
          </p:cNvPr>
          <p:cNvSpPr>
            <a:spLocks noGrp="1"/>
          </p:cNvSpPr>
          <p:nvPr>
            <p:ph type="body" sz="quarter" idx="14"/>
          </p:nvPr>
        </p:nvSpPr>
        <p:spPr>
          <a:xfrm>
            <a:off x="1665514" y="2402545"/>
            <a:ext cx="6433458" cy="7386638"/>
          </a:xfrm>
        </p:spPr>
        <p:txBody>
          <a:bodyPr/>
          <a:lstStyle/>
          <a:p>
            <a:pPr lvl="3"/>
            <a:r>
              <a:rPr lang="en-GB" dirty="0"/>
              <a:t>Objectives</a:t>
            </a:r>
          </a:p>
          <a:p>
            <a:pPr algn="l"/>
            <a:endParaRPr lang="en-GB" sz="2800" dirty="0"/>
          </a:p>
          <a:p>
            <a:pPr marL="571500" lvl="0" indent="-571500" fontAlgn="base">
              <a:buFont typeface="+mj-lt"/>
              <a:buAutoNum type="arabicPeriod"/>
              <a:tabLst>
                <a:tab pos="457200" algn="l"/>
                <a:tab pos="457200" algn="l"/>
              </a:tabLst>
            </a:pPr>
            <a:r>
              <a:rPr lang="en-GB" sz="2800" kern="1200" dirty="0">
                <a:solidFill>
                  <a:schemeClr val="tx1"/>
                </a:solidFill>
              </a:rPr>
              <a:t>Introduce the theory and practical sides of the life support topics of 1st aid and discuss when each area may be needed. </a:t>
            </a:r>
          </a:p>
          <a:p>
            <a:pPr marL="571500" lvl="0" indent="-571500" fontAlgn="base">
              <a:buFont typeface="+mj-lt"/>
              <a:buAutoNum type="arabicPeriod"/>
              <a:tabLst>
                <a:tab pos="457200" algn="l"/>
                <a:tab pos="457200" algn="l"/>
              </a:tabLst>
            </a:pPr>
            <a:r>
              <a:rPr lang="en-GB" sz="2800" kern="1200" dirty="0">
                <a:solidFill>
                  <a:schemeClr val="tx1"/>
                </a:solidFill>
              </a:rPr>
              <a:t>Allow participants to practice and demonstrate their knowledge of life support.  </a:t>
            </a:r>
          </a:p>
          <a:p>
            <a:pPr marL="571500" lvl="0" indent="-571500" fontAlgn="base">
              <a:buFont typeface="+mj-lt"/>
              <a:buAutoNum type="arabicPeriod"/>
              <a:tabLst>
                <a:tab pos="457200" algn="l"/>
                <a:tab pos="457200" algn="l"/>
              </a:tabLst>
            </a:pPr>
            <a:r>
              <a:rPr lang="en-GB" sz="2800" kern="1200" dirty="0">
                <a:solidFill>
                  <a:schemeClr val="tx1"/>
                </a:solidFill>
              </a:rPr>
              <a:t>Allow participants to practice and demonstrate their skills in performing (or instructing) elements of life support. </a:t>
            </a:r>
            <a:r>
              <a:rPr lang="en-GB" kern="1200" dirty="0">
                <a:solidFill>
                  <a:schemeClr val="tx1"/>
                </a:solidFill>
              </a:rPr>
              <a:t> </a:t>
            </a:r>
          </a:p>
          <a:p>
            <a:pPr algn="l"/>
            <a:endParaRPr lang="en-GB" dirty="0"/>
          </a:p>
          <a:p>
            <a:pPr algn="l"/>
            <a:endParaRPr lang="en-GB" dirty="0">
              <a:sym typeface="Trebuchet MS"/>
            </a:endParaRPr>
          </a:p>
          <a:p>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sp>
        <p:nvSpPr>
          <p:cNvPr id="5" name="Text Placeholder 3">
            <a:extLst>
              <a:ext uri="{FF2B5EF4-FFF2-40B4-BE49-F238E27FC236}">
                <a16:creationId xmlns="" xmlns:a16="http://schemas.microsoft.com/office/drawing/2014/main" id="{EEE23181-DEE5-9F4F-BF74-3193CE1C6357}"/>
              </a:ext>
            </a:extLst>
          </p:cNvPr>
          <p:cNvSpPr txBox="1">
            <a:spLocks/>
          </p:cNvSpPr>
          <p:nvPr/>
        </p:nvSpPr>
        <p:spPr>
          <a:xfrm>
            <a:off x="8764424" y="2402545"/>
            <a:ext cx="7057961" cy="7848302"/>
          </a:xfrm>
          <a:prstGeom prst="rect">
            <a:avLst/>
          </a:prstGeom>
        </p:spPr>
        <p:txBody>
          <a:bodyPr vert="horz" wrap="square" lIns="0" tIns="0" rIns="0" bIns="0" rtlCol="0" anchor="t">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7780"/>
            <a:r>
              <a:rPr lang="en-GB" dirty="0">
                <a:solidFill>
                  <a:schemeClr val="tx2"/>
                </a:solidFill>
                <a:latin typeface="Nunito Sans Black" pitchFamily="2" charset="77"/>
                <a:ea typeface="+mn-ea"/>
                <a:cs typeface="+mn-cs"/>
              </a:rPr>
              <a:t>Outcomes</a:t>
            </a:r>
            <a:endParaRPr lang="en-GB" dirty="0"/>
          </a:p>
          <a:p>
            <a:pPr marL="0" fontAlgn="base">
              <a:tabLst>
                <a:tab pos="457200" algn="l"/>
              </a:tabLst>
            </a:pPr>
            <a:r>
              <a:rPr lang="en-GB" sz="2800" dirty="0" smtClean="0">
                <a:latin typeface="+mn-lt"/>
              </a:rPr>
              <a:t>Demonstrate knowledge of:</a:t>
            </a:r>
            <a:r>
              <a:rPr lang="en-GB" sz="2800" dirty="0">
                <a:latin typeface="+mn-lt"/>
              </a:rPr>
              <a:t>  </a:t>
            </a:r>
          </a:p>
          <a:p>
            <a:pPr marL="514350" lvl="0" indent="-514350" fontAlgn="base">
              <a:buFont typeface="+mj-lt"/>
              <a:buAutoNum type="alphaLcPeriod"/>
              <a:tabLst>
                <a:tab pos="457200" algn="l"/>
              </a:tabLst>
            </a:pPr>
            <a:r>
              <a:rPr lang="en-GB" sz="2800" dirty="0">
                <a:latin typeface="+mn-lt"/>
              </a:rPr>
              <a:t>Use of AED (automated external defibrillator) </a:t>
            </a:r>
          </a:p>
          <a:p>
            <a:pPr marL="514350" lvl="0" indent="-514350" fontAlgn="base">
              <a:buFont typeface="+mj-lt"/>
              <a:buAutoNum type="alphaLcPeriod"/>
              <a:tabLst>
                <a:tab pos="457200" algn="l"/>
              </a:tabLst>
            </a:pPr>
            <a:r>
              <a:rPr lang="en-GB" sz="2800" dirty="0">
                <a:latin typeface="+mn-lt"/>
              </a:rPr>
              <a:t>Choking  </a:t>
            </a:r>
          </a:p>
          <a:p>
            <a:pPr marL="514350" lvl="0" indent="-514350" fontAlgn="base">
              <a:buFont typeface="+mj-lt"/>
              <a:buAutoNum type="alphaLcPeriod"/>
              <a:tabLst>
                <a:tab pos="457200" algn="l"/>
              </a:tabLst>
            </a:pPr>
            <a:r>
              <a:rPr lang="en-GB" sz="2800" dirty="0">
                <a:latin typeface="+mn-lt"/>
              </a:rPr>
              <a:t>Causes and level of unresponsiveness  </a:t>
            </a:r>
          </a:p>
          <a:p>
            <a:pPr marL="514350" lvl="0" indent="-514350" fontAlgn="base">
              <a:buFont typeface="+mj-lt"/>
              <a:buAutoNum type="alphaLcPeriod"/>
              <a:tabLst>
                <a:tab pos="457200" algn="l"/>
              </a:tabLst>
            </a:pPr>
            <a:r>
              <a:rPr lang="en-GB" sz="2800" dirty="0">
                <a:latin typeface="+mn-lt"/>
              </a:rPr>
              <a:t>Recovery / safe airway position  </a:t>
            </a:r>
          </a:p>
          <a:p>
            <a:pPr marL="0" lvl="0" fontAlgn="base">
              <a:tabLst>
                <a:tab pos="457200" algn="l"/>
              </a:tabLst>
            </a:pPr>
            <a:endParaRPr lang="en-GB" sz="2800" dirty="0">
              <a:latin typeface="+mn-lt"/>
            </a:endParaRPr>
          </a:p>
          <a:p>
            <a:pPr marL="0" fontAlgn="base">
              <a:tabLst>
                <a:tab pos="457200" algn="l"/>
              </a:tabLst>
            </a:pPr>
            <a:r>
              <a:rPr lang="en-GB" sz="2800" dirty="0">
                <a:latin typeface="+mn-lt"/>
              </a:rPr>
              <a:t>Know and demonstrate (or instruct a trainer) your skill in performing: </a:t>
            </a:r>
          </a:p>
          <a:p>
            <a:pPr marL="514350" indent="-514350" fontAlgn="base">
              <a:buFont typeface="+mj-lt"/>
              <a:buAutoNum type="alphaLcPeriod"/>
              <a:tabLst>
                <a:tab pos="457200" algn="l"/>
              </a:tabLst>
            </a:pPr>
            <a:r>
              <a:rPr lang="en-GB" sz="2800" dirty="0">
                <a:latin typeface="+mn-lt"/>
              </a:rPr>
              <a:t>Approach to and assessment of a scene/incident ** </a:t>
            </a:r>
          </a:p>
          <a:p>
            <a:pPr marL="514350" lvl="0" indent="-514350" fontAlgn="base">
              <a:buFont typeface="+mj-lt"/>
              <a:buAutoNum type="alphaLcPeriod"/>
              <a:tabLst>
                <a:tab pos="457200" algn="l"/>
              </a:tabLst>
            </a:pPr>
            <a:r>
              <a:rPr lang="en-GB" sz="2800" dirty="0">
                <a:latin typeface="+mn-lt"/>
              </a:rPr>
              <a:t>CPR for an adult ** </a:t>
            </a:r>
          </a:p>
          <a:p>
            <a:pPr marL="514350" lvl="0" indent="-514350" fontAlgn="base">
              <a:buFont typeface="+mj-lt"/>
              <a:buAutoNum type="alphaLcPeriod"/>
              <a:tabLst>
                <a:tab pos="457200" algn="l"/>
              </a:tabLst>
            </a:pPr>
            <a:r>
              <a:rPr lang="en-GB" sz="2800" dirty="0">
                <a:latin typeface="+mn-lt"/>
              </a:rPr>
              <a:t>CPR for a child **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sym typeface="Trebuchet MS"/>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414158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88738" y="315418"/>
            <a:ext cx="1712595" cy="1219871"/>
          </a:xfrm>
          <a:prstGeom prst="rect">
            <a:avLst/>
          </a:prstGeom>
        </p:spPr>
      </p:pic>
      <p:pic>
        <p:nvPicPr>
          <p:cNvPr id="7" name="Picture 2" descr="Bandage, Cloth, Strips, Historical Medicine">
            <a:extLst>
              <a:ext uri="{FF2B5EF4-FFF2-40B4-BE49-F238E27FC236}">
                <a16:creationId xmlns="" xmlns:a16="http://schemas.microsoft.com/office/drawing/2014/main" id="{DC7A70C0-AFCC-416C-A39D-25104CCCD8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5996" y="1696806"/>
            <a:ext cx="9383731" cy="658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1533"/>
      </p:ext>
    </p:extLst>
  </p:cSld>
  <p:clrMapOvr>
    <a:masterClrMapping/>
  </p:clrMapOvr>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Scouts_PowerPoint_Template_March2018</Template>
  <TotalTime>583</TotalTime>
  <Words>5201</Words>
  <Application>Microsoft Office PowerPoint</Application>
  <PresentationFormat>Custom</PresentationFormat>
  <Paragraphs>1370</Paragraphs>
  <Slides>68</Slides>
  <Notes>67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ＭＳ Ｐゴシック</vt:lpstr>
      <vt:lpstr>Arial</vt:lpstr>
      <vt:lpstr>Calibri</vt:lpstr>
      <vt:lpstr>Courier New</vt:lpstr>
      <vt:lpstr>Frutiger W01</vt:lpstr>
      <vt:lpstr>Nunito Sans</vt:lpstr>
      <vt:lpstr>Nunito Sans Black</vt:lpstr>
      <vt:lpstr>Nunito Sans ExtraBold</vt:lpstr>
      <vt:lpstr>Segoe UI</vt:lpstr>
      <vt:lpstr>Symbol</vt:lpstr>
      <vt:lpstr>Tahoma</vt:lpstr>
      <vt:lpstr>Times New Roman</vt:lpstr>
      <vt:lpstr>Trebuchet MS</vt:lpstr>
      <vt:lpstr>Whitney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James</dc:creator>
  <cp:lastModifiedBy>Jess Kelly</cp:lastModifiedBy>
  <cp:revision>197</cp:revision>
  <dcterms:created xsi:type="dcterms:W3CDTF">2018-06-22T15:40:17Z</dcterms:created>
  <dcterms:modified xsi:type="dcterms:W3CDTF">2021-02-01T15:31:29Z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