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1.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2.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3.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56"/>
  </p:notesMasterIdLst>
  <p:sldIdLst>
    <p:sldId id="322" r:id="rId5"/>
    <p:sldId id="307" r:id="rId6"/>
    <p:sldId id="410" r:id="rId7"/>
    <p:sldId id="305" r:id="rId8"/>
    <p:sldId id="291" r:id="rId9"/>
    <p:sldId id="409" r:id="rId10"/>
    <p:sldId id="335" r:id="rId11"/>
    <p:sldId id="362" r:id="rId12"/>
    <p:sldId id="363" r:id="rId13"/>
    <p:sldId id="367" r:id="rId14"/>
    <p:sldId id="393" r:id="rId15"/>
    <p:sldId id="366" r:id="rId16"/>
    <p:sldId id="405" r:id="rId17"/>
    <p:sldId id="368" r:id="rId18"/>
    <p:sldId id="346" r:id="rId19"/>
    <p:sldId id="354" r:id="rId20"/>
    <p:sldId id="394" r:id="rId21"/>
    <p:sldId id="386" r:id="rId22"/>
    <p:sldId id="375" r:id="rId23"/>
    <p:sldId id="399" r:id="rId24"/>
    <p:sldId id="401" r:id="rId25"/>
    <p:sldId id="406" r:id="rId26"/>
    <p:sldId id="396" r:id="rId27"/>
    <p:sldId id="371" r:id="rId28"/>
    <p:sldId id="372" r:id="rId29"/>
    <p:sldId id="373" r:id="rId30"/>
    <p:sldId id="347" r:id="rId31"/>
    <p:sldId id="404" r:id="rId32"/>
    <p:sldId id="359" r:id="rId33"/>
    <p:sldId id="360" r:id="rId34"/>
    <p:sldId id="395" r:id="rId35"/>
    <p:sldId id="398" r:id="rId36"/>
    <p:sldId id="370" r:id="rId37"/>
    <p:sldId id="397" r:id="rId38"/>
    <p:sldId id="392" r:id="rId39"/>
    <p:sldId id="411" r:id="rId40"/>
    <p:sldId id="400" r:id="rId41"/>
    <p:sldId id="391" r:id="rId42"/>
    <p:sldId id="407" r:id="rId43"/>
    <p:sldId id="408" r:id="rId44"/>
    <p:sldId id="376" r:id="rId45"/>
    <p:sldId id="402" r:id="rId46"/>
    <p:sldId id="403" r:id="rId47"/>
    <p:sldId id="378" r:id="rId48"/>
    <p:sldId id="379" r:id="rId49"/>
    <p:sldId id="381" r:id="rId50"/>
    <p:sldId id="383" r:id="rId51"/>
    <p:sldId id="384" r:id="rId52"/>
    <p:sldId id="380" r:id="rId53"/>
    <p:sldId id="385" r:id="rId54"/>
    <p:sldId id="382" r:id="rId55"/>
  </p:sldIdLst>
  <p:sldSz cx="12192000" cy="6858000"/>
  <p:notesSz cx="16256000" cy="9144000"/>
  <p:embeddedFontLst>
    <p:embeddedFont>
      <p:font typeface="Nunito Sans" panose="020B0604020202020204" charset="0"/>
      <p:regular r:id="rId57"/>
      <p:bold r:id="rId58"/>
      <p:italic r:id="rId59"/>
      <p:boldItalic r:id="rId60"/>
    </p:embeddedFont>
    <p:embeddedFont>
      <p:font typeface="Nunito Sans Black" panose="020B0604020202020204" charset="0"/>
      <p:bold r:id="rId61"/>
      <p:boldItalic r:id="rId62"/>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6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eline Landey" initials="JL" lastIdx="42" clrIdx="0">
    <p:extLst>
      <p:ext uri="{19B8F6BF-5375-455C-9EA6-DF929625EA0E}">
        <p15:presenceInfo xmlns:p15="http://schemas.microsoft.com/office/powerpoint/2012/main" userId="b9d7d18a25789889" providerId="Windows Live"/>
      </p:ext>
    </p:extLst>
  </p:cmAuthor>
  <p:cmAuthor id="2" name="Jacqueline Landey" initials="JL [2]" lastIdx="2" clrIdx="1">
    <p:extLst>
      <p:ext uri="{19B8F6BF-5375-455C-9EA6-DF929625EA0E}">
        <p15:presenceInfo xmlns:p15="http://schemas.microsoft.com/office/powerpoint/2012/main" userId="S::jacqueline.landey@scouts.org.uk::44ee3185-e3c2-418f-915b-fdda6e62a56c" providerId="AD"/>
      </p:ext>
    </p:extLst>
  </p:cmAuthor>
  <p:cmAuthor id="3" name="Microsoft Office User" initials="MOU" lastIdx="1"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14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79" autoAdjust="0"/>
    <p:restoredTop sz="62100" autoAdjust="0"/>
  </p:normalViewPr>
  <p:slideViewPr>
    <p:cSldViewPr snapToGrid="0">
      <p:cViewPr varScale="1">
        <p:scale>
          <a:sx n="70" d="100"/>
          <a:sy n="70" d="100"/>
        </p:scale>
        <p:origin x="1382" y="48"/>
      </p:cViewPr>
      <p:guideLst>
        <p:guide orient="horz" pos="2160"/>
        <p:guide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2.fntdata"/><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5.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3.fntdata"/><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4.fntdata"/><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oleObject" Target="https://thescouts.sharepoint.com/sites/Insights/Shared%20Documents/Business%20Intelligence/Internal%20Research/Scouts%20Impact%20Measurement/SES%202020/07%20-%20Presentations/Charts%20for%20report%20slide%20deck%202020.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thescouts.sharepoint.com/sites/Insights/Shared%20Documents/Business%20Intelligence/Internal%20Research/Scouts%20Impact%20Measurement/SES%202020/07%20-%20Presentations/Charts%20for%20report%20slide%20deck%202020.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thescouts.sharepoint.com/sites/Insights/Shared%20Documents/Business%20Intelligence/Internal%20Research/Scouts%20Impact%20Measurement/SES%202020/07%20-%20Presentations/Charts%20for%20report%20slide%20deck%202020.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thescouts.sharepoint.com/sites/Insights/Shared%20Documents/Business%20Intelligence/Internal%20Research/Scouts%20Impact%20Measurement/SES%202020/07%20-%20Presentations/Charts%20for%20report%20slide%20deck%202020.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thescouts.sharepoint.com/sites/Insights/Shared%20Documents/Business%20Intelligence/Internal%20Research/Scouts%20Impact%20Measurement/SES%202020/07%20-%20Presentations/Charts%20for%20report%20slide%20deck%202020.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thescouts.sharepoint.com/sites/Insights/Shared%20Documents/Business%20Intelligence/Internal%20Research/Scouts%20Impact%20Measurement/SES%202020/07%20-%20Presentations/Charts%20for%20report%20slide%20deck%202020.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thescouts.sharepoint.com/sites/Insights/Shared%20Documents/Business%20Intelligence/Internal%20Research/Scouts%20Impact%20Measurement/SES%202020/07%20-%20Presentations/Charts%20for%20report%20slide%20deck%202020.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thescouts.sharepoint.com/sites/Insights/Shared%20Documents/Business%20Intelligence/Internal%20Research/Scouts%20Impact%20Measurement/SES%202020/07%20-%20Presentations/Charts%20for%20report%20slide%20deck%202020.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thescouts.sharepoint.com/sites/Insights/Shared%20Documents/Business%20Intelligence/Internal%20Research/Scouts%20Impact%20Measurement/SES%202020/07%20-%20Presentations/Charts%20for%20report%20slide%20deck%202020.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thescouts.sharepoint.com/sites/Insights/Shared%20Documents/Business%20Intelligence/Internal%20Research/Scouts%20Impact%20Measurement/SES%202020/07%20-%20Presentations/Charts%20for%20report%20slide%20deck%202020.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thescouts.sharepoint.com/sites/Insights/Shared%20Documents/Business%20Intelligence/Internal%20Research/Scouts%20Impact%20Measurement/SES%202020/07%20-%20Presentations/Charts%20for%20report%20slide%20deck%202020.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thescouts.sharepoint.com/sites/Insights/Shared%20Documents/Business%20Intelligence/Internal%20Research/Scouts%20Impact%20Measurement/SES%202020/07%20-%20Presentations/Charts%20for%20report%20slide%20deck%202020.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thescouts.sharepoint.com/sites/Insights/Shared%20Documents/Business%20Intelligence/Internal%20Research/Scouts%20Impact%20Measurement/SES%202020/07%20-%20Presentations/Charts%20for%20report%20slide%20deck%202020.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thescouts.sharepoint.com/sites/Insights/Shared%20Documents/Business%20Intelligence/Internal%20Research/Scouts%20Impact%20Measurement/SES%202020/07%20-%20Presentations/Charts%20for%20report%20slide%20deck%202020.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thescouts.sharepoint.com/sites/Insights/Shared%20Documents/Business%20Intelligence/Internal%20Research/Scouts%20Impact%20Measurement/SES%202020/07%20-%20Presentations/Charts%20for%20report%20slide%20deck%202020.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thescouts.sharepoint.com/sites/Insights/Shared%20Documents/Business%20Intelligence/Internal%20Research/Scouts%20Impact%20Measurement/SES%202020/07%20-%20Presentations/Charts%20for%20report%20slide%20deck%202020.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thescouts.sharepoint.com/sites/Insights/Shared%20Documents/Business%20Intelligence/Internal%20Research/Scouts%20Impact%20Measurement/SES%202020/07%20-%20Presentations/Charts%20for%20report%20slide%20deck%202020.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thescouts.sharepoint.com/sites/Insights/Shared%20Documents/Business%20Intelligence/Internal%20Research/Scouts%20Impact%20Measurement/SES%202020/07%20-%20Presentations/Charts%20for%20report%20slide%20deck%202020.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thescouts.sharepoint.com/sites/Insights/Shared%20Documents/Business%20Intelligence/Internal%20Research/Scouts%20Impact%20Measurement/SES%202020/07%20-%20Presentations/Charts%20for%20report%20slide%20deck%202020.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thescouts.sharepoint.com/sites/Insights/Shared%20Documents/Business%20Intelligence/Internal%20Research/Scouts%20Impact%20Measurement/SES%202020/07%20-%20Presentations/Charts%20for%20report%20slide%20deck%202020.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https://thescouts.sharepoint.com/sites/Insights/Shared%20Documents/Business%20Intelligence/Internal%20Research/Scouts%20Impact%20Measurement/SES%202020/07%20-%20Presentations/Charts%20for%20report%20slide%20deck%202020.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https://thescouts.sharepoint.com/sites/Insights/Shared%20Documents/Business%20Intelligence/Internal%20Research/Scouts%20Impact%20Measurement/SES%202020/07%20-%20Presentations/Charts%20for%20report%20slide%20deck%202020.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https://thescouts.sharepoint.com/sites/Insights/Shared%20Documents/Business%20Intelligence/Internal%20Research/Scouts%20Impact%20Measurement/SES%202020/07%20-%20Presentations/Charts%20for%20report%20slide%20deck%202020.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thescouts.sharepoint.com/sites/Insights/Shared%20Documents/Business%20Intelligence/Internal%20Research/Scouts%20Impact%20Measurement/SES%202020/07%20-%20Presentations/Charts%20for%20report%20slide%20deck%202020.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https://thescouts.sharepoint.com/sites/Insights/Shared%20Documents/Business%20Intelligence/Internal%20Research/Scouts%20Impact%20Measurement/SES%202020/07%20-%20Presentations/Charts%20for%20report%20slide%20deck%202020.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https://thescouts.sharepoint.com/sites/Insights/Shared%20Documents/Business%20Intelligence/Internal%20Research/Scouts%20Impact%20Measurement/SES%202020/07%20-%20Presentations/Charts%20for%20report%20slide%20deck%202020.xlsx" TargetMode="External"/><Relationship Id="rId2" Type="http://schemas.microsoft.com/office/2011/relationships/chartColorStyle" Target="colors32.xml"/><Relationship Id="rId1" Type="http://schemas.microsoft.com/office/2011/relationships/chartStyle" Target="style32.xml"/></Relationships>
</file>

<file path=ppt/charts/_rels/chart4.xml.rels><?xml version="1.0" encoding="UTF-8" standalone="yes"?>
<Relationships xmlns="http://schemas.openxmlformats.org/package/2006/relationships"><Relationship Id="rId3" Type="http://schemas.openxmlformats.org/officeDocument/2006/relationships/oleObject" Target="https://thescouts.sharepoint.com/sites/Insights/Shared%20Documents/Business%20Intelligence/Internal%20Research/Scouts%20Impact%20Measurement/SES%202020/07%20-%20Presentations/Charts%20for%20report%20slide%20deck%2020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thescouts.sharepoint.com/sites/Insights/Shared%20Documents/Business%20Intelligence/Internal%20Research/Scouts%20Impact%20Measurement/SES%202020/07%20-%20Presentations/Charts%20for%20report%20slide%20deck%20202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thescouts.sharepoint.com/sites/Insights/Shared%20Documents/Business%20Intelligence/Internal%20Research/Scouts%20Impact%20Measurement/SES%202020/07%20-%20Presentations/Charts%20for%20report%20slide%20deck%202020.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thescouts.sharepoint.com/sites/Insights/Shared%20Documents/Business%20Intelligence/Internal%20Research/Scouts%20Impact%20Measurement/SES%202020/07%20-%20Presentations/Charts%20for%20report%20slide%20deck%20202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thescouts.sharepoint.com/sites/Insights/Shared%20Documents/Business%20Intelligence/Internal%20Research/Scouts%20Impact%20Measurement/SES%202020/07%20-%20Presentations/Charts%20for%20report%20slide%20deck%20202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thescouts.sharepoint.com/sites/Insights/Shared%20Documents/Business%20Intelligence/Internal%20Research/Scouts%20Impact%20Measurement/SES%202020/07%20-%20Presentations/Charts%20for%20report%20slide%20deck%202020.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Participation!$B$2</c:f>
              <c:strCache>
                <c:ptCount val="1"/>
                <c:pt idx="0">
                  <c:v>Adult volunteers</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Participation!$A$3:$A$5</c:f>
              <c:numCache>
                <c:formatCode>General</c:formatCode>
                <c:ptCount val="3"/>
                <c:pt idx="0">
                  <c:v>2018</c:v>
                </c:pt>
                <c:pt idx="1">
                  <c:v>2019</c:v>
                </c:pt>
                <c:pt idx="2">
                  <c:v>2020</c:v>
                </c:pt>
              </c:numCache>
            </c:numRef>
          </c:cat>
          <c:val>
            <c:numRef>
              <c:f>Participation!$B$3:$B$5</c:f>
              <c:numCache>
                <c:formatCode>General</c:formatCode>
                <c:ptCount val="3"/>
                <c:pt idx="0">
                  <c:v>12795</c:v>
                </c:pt>
                <c:pt idx="1">
                  <c:v>11882</c:v>
                </c:pt>
                <c:pt idx="2">
                  <c:v>9064</c:v>
                </c:pt>
              </c:numCache>
            </c:numRef>
          </c:val>
          <c:extLst>
            <c:ext xmlns:c16="http://schemas.microsoft.com/office/drawing/2014/chart" uri="{C3380CC4-5D6E-409C-BE32-E72D297353CC}">
              <c16:uniqueId val="{00000000-6667-4A56-B914-51FD9ABBA6B4}"/>
            </c:ext>
          </c:extLst>
        </c:ser>
        <c:dLbls>
          <c:dLblPos val="inEnd"/>
          <c:showLegendKey val="0"/>
          <c:showVal val="1"/>
          <c:showCatName val="0"/>
          <c:showSerName val="0"/>
          <c:showPercent val="0"/>
          <c:showBubbleSize val="0"/>
        </c:dLbls>
        <c:gapWidth val="41"/>
        <c:axId val="208702320"/>
        <c:axId val="208706632"/>
      </c:barChart>
      <c:catAx>
        <c:axId val="2087023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208706632"/>
        <c:crosses val="autoZero"/>
        <c:auto val="1"/>
        <c:lblAlgn val="ctr"/>
        <c:lblOffset val="100"/>
        <c:noMultiLvlLbl val="0"/>
      </c:catAx>
      <c:valAx>
        <c:axId val="208706632"/>
        <c:scaling>
          <c:orientation val="minMax"/>
        </c:scaling>
        <c:delete val="1"/>
        <c:axPos val="l"/>
        <c:numFmt formatCode="General" sourceLinked="1"/>
        <c:majorTickMark val="none"/>
        <c:minorTickMark val="none"/>
        <c:tickLblPos val="nextTo"/>
        <c:crossAx val="20870232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'Adult experience'!$B$65</c:f>
              <c:strCache>
                <c:ptCount val="1"/>
                <c:pt idx="0">
                  <c:v>Strongly agree or 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experience'!$A$66:$A$69</c:f>
              <c:strCache>
                <c:ptCount val="4"/>
                <c:pt idx="0">
                  <c:v>They are in regular contact with their line manager</c:v>
                </c:pt>
                <c:pt idx="1">
                  <c:v>They feel supported by line manager</c:v>
                </c:pt>
                <c:pt idx="2">
                  <c:v>Their line manager keeps them up-to-date</c:v>
                </c:pt>
                <c:pt idx="3">
                  <c:v>They have opportunities to reflect on their role with their line manager</c:v>
                </c:pt>
              </c:strCache>
            </c:strRef>
          </c:cat>
          <c:val>
            <c:numRef>
              <c:f>'Adult experience'!$B$66:$B$69</c:f>
              <c:numCache>
                <c:formatCode>0%</c:formatCode>
                <c:ptCount val="4"/>
                <c:pt idx="0">
                  <c:v>0.70099999999999996</c:v>
                </c:pt>
                <c:pt idx="1">
                  <c:v>0.66</c:v>
                </c:pt>
                <c:pt idx="2">
                  <c:v>0.627</c:v>
                </c:pt>
                <c:pt idx="3">
                  <c:v>0.44899999999999995</c:v>
                </c:pt>
              </c:numCache>
            </c:numRef>
          </c:val>
          <c:extLst>
            <c:ext xmlns:c16="http://schemas.microsoft.com/office/drawing/2014/chart" uri="{C3380CC4-5D6E-409C-BE32-E72D297353CC}">
              <c16:uniqueId val="{00000000-76B5-425E-85ED-DA9C22A9A084}"/>
            </c:ext>
          </c:extLst>
        </c:ser>
        <c:ser>
          <c:idx val="1"/>
          <c:order val="1"/>
          <c:tx>
            <c:strRef>
              <c:f>'Adult experience'!$C$65</c:f>
              <c:strCache>
                <c:ptCount val="1"/>
                <c:pt idx="0">
                  <c:v>Neither agree nor disagree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experience'!$A$66:$A$69</c:f>
              <c:strCache>
                <c:ptCount val="4"/>
                <c:pt idx="0">
                  <c:v>They are in regular contact with their line manager</c:v>
                </c:pt>
                <c:pt idx="1">
                  <c:v>They feel supported by line manager</c:v>
                </c:pt>
                <c:pt idx="2">
                  <c:v>Their line manager keeps them up-to-date</c:v>
                </c:pt>
                <c:pt idx="3">
                  <c:v>They have opportunities to reflect on their role with their line manager</c:v>
                </c:pt>
              </c:strCache>
            </c:strRef>
          </c:cat>
          <c:val>
            <c:numRef>
              <c:f>'Adult experience'!$C$66:$C$69</c:f>
              <c:numCache>
                <c:formatCode>0%</c:formatCode>
                <c:ptCount val="4"/>
                <c:pt idx="0">
                  <c:v>0.128</c:v>
                </c:pt>
                <c:pt idx="1">
                  <c:v>0.16900000000000001</c:v>
                </c:pt>
                <c:pt idx="2">
                  <c:v>0.184</c:v>
                </c:pt>
                <c:pt idx="3">
                  <c:v>0.44900000000000001</c:v>
                </c:pt>
              </c:numCache>
            </c:numRef>
          </c:val>
          <c:extLst>
            <c:ext xmlns:c16="http://schemas.microsoft.com/office/drawing/2014/chart" uri="{C3380CC4-5D6E-409C-BE32-E72D297353CC}">
              <c16:uniqueId val="{00000001-76B5-425E-85ED-DA9C22A9A084}"/>
            </c:ext>
          </c:extLst>
        </c:ser>
        <c:ser>
          <c:idx val="2"/>
          <c:order val="2"/>
          <c:tx>
            <c:strRef>
              <c:f>'Adult experience'!$D$65</c:f>
              <c:strCache>
                <c:ptCount val="1"/>
                <c:pt idx="0">
                  <c:v>Strongly disagree or disagree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experience'!$A$66:$A$69</c:f>
              <c:strCache>
                <c:ptCount val="4"/>
                <c:pt idx="0">
                  <c:v>They are in regular contact with their line manager</c:v>
                </c:pt>
                <c:pt idx="1">
                  <c:v>They feel supported by line manager</c:v>
                </c:pt>
                <c:pt idx="2">
                  <c:v>Their line manager keeps them up-to-date</c:v>
                </c:pt>
                <c:pt idx="3">
                  <c:v>They have opportunities to reflect on their role with their line manager</c:v>
                </c:pt>
              </c:strCache>
            </c:strRef>
          </c:cat>
          <c:val>
            <c:numRef>
              <c:f>'Adult experience'!$D$66:$D$69</c:f>
              <c:numCache>
                <c:formatCode>0%</c:formatCode>
                <c:ptCount val="4"/>
                <c:pt idx="0">
                  <c:v>0.16999999999999998</c:v>
                </c:pt>
                <c:pt idx="1">
                  <c:v>0.17099999999999999</c:v>
                </c:pt>
                <c:pt idx="2">
                  <c:v>0.189</c:v>
                </c:pt>
                <c:pt idx="3">
                  <c:v>0.10199999999999999</c:v>
                </c:pt>
              </c:numCache>
            </c:numRef>
          </c:val>
          <c:extLst>
            <c:ext xmlns:c16="http://schemas.microsoft.com/office/drawing/2014/chart" uri="{C3380CC4-5D6E-409C-BE32-E72D297353CC}">
              <c16:uniqueId val="{00000002-76B5-425E-85ED-DA9C22A9A084}"/>
            </c:ext>
          </c:extLst>
        </c:ser>
        <c:dLbls>
          <c:dLblPos val="ctr"/>
          <c:showLegendKey val="0"/>
          <c:showVal val="1"/>
          <c:showCatName val="0"/>
          <c:showSerName val="0"/>
          <c:showPercent val="0"/>
          <c:showBubbleSize val="0"/>
        </c:dLbls>
        <c:gapWidth val="101"/>
        <c:overlap val="100"/>
        <c:axId val="211715592"/>
        <c:axId val="210710776"/>
      </c:barChart>
      <c:catAx>
        <c:axId val="211715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0710776"/>
        <c:crosses val="autoZero"/>
        <c:auto val="1"/>
        <c:lblAlgn val="ctr"/>
        <c:lblOffset val="100"/>
        <c:noMultiLvlLbl val="0"/>
      </c:catAx>
      <c:valAx>
        <c:axId val="210710776"/>
        <c:scaling>
          <c:orientation val="minMax"/>
        </c:scaling>
        <c:delete val="1"/>
        <c:axPos val="b"/>
        <c:numFmt formatCode="0%" sourceLinked="1"/>
        <c:majorTickMark val="none"/>
        <c:minorTickMark val="none"/>
        <c:tickLblPos val="nextTo"/>
        <c:crossAx val="211715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'Adult experience'!$B$75</c:f>
              <c:strCache>
                <c:ptCount val="1"/>
                <c:pt idx="0">
                  <c:v>Very much appreciated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experience'!$A$76:$A$79</c:f>
              <c:strCache>
                <c:ptCount val="4"/>
                <c:pt idx="0">
                  <c:v>Appreciation by young people</c:v>
                </c:pt>
                <c:pt idx="1">
                  <c:v>Appreciation by parents</c:v>
                </c:pt>
                <c:pt idx="2">
                  <c:v>Appreciation by other volunteers</c:v>
                </c:pt>
                <c:pt idx="3">
                  <c:v>Appreciation by the Scout Association</c:v>
                </c:pt>
              </c:strCache>
            </c:strRef>
          </c:cat>
          <c:val>
            <c:numRef>
              <c:f>'Adult experience'!$B$76:$B$79</c:f>
              <c:numCache>
                <c:formatCode>0%</c:formatCode>
                <c:ptCount val="4"/>
                <c:pt idx="0">
                  <c:v>0.499</c:v>
                </c:pt>
                <c:pt idx="1">
                  <c:v>0.41199999999999998</c:v>
                </c:pt>
                <c:pt idx="2">
                  <c:v>0.63200000000000001</c:v>
                </c:pt>
                <c:pt idx="3">
                  <c:v>0.34200000000000003</c:v>
                </c:pt>
              </c:numCache>
            </c:numRef>
          </c:val>
          <c:extLst>
            <c:ext xmlns:c16="http://schemas.microsoft.com/office/drawing/2014/chart" uri="{C3380CC4-5D6E-409C-BE32-E72D297353CC}">
              <c16:uniqueId val="{00000000-CBC9-4E3C-BE74-83DBA43B3D32}"/>
            </c:ext>
          </c:extLst>
        </c:ser>
        <c:ser>
          <c:idx val="1"/>
          <c:order val="1"/>
          <c:tx>
            <c:strRef>
              <c:f>'Adult experience'!$C$75</c:f>
              <c:strCache>
                <c:ptCount val="1"/>
                <c:pt idx="0">
                  <c:v>Sometimes appreciated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experience'!$A$76:$A$79</c:f>
              <c:strCache>
                <c:ptCount val="4"/>
                <c:pt idx="0">
                  <c:v>Appreciation by young people</c:v>
                </c:pt>
                <c:pt idx="1">
                  <c:v>Appreciation by parents</c:v>
                </c:pt>
                <c:pt idx="2">
                  <c:v>Appreciation by other volunteers</c:v>
                </c:pt>
                <c:pt idx="3">
                  <c:v>Appreciation by the Scout Association</c:v>
                </c:pt>
              </c:strCache>
            </c:strRef>
          </c:cat>
          <c:val>
            <c:numRef>
              <c:f>'Adult experience'!$C$76:$C$79</c:f>
              <c:numCache>
                <c:formatCode>0%</c:formatCode>
                <c:ptCount val="4"/>
                <c:pt idx="0">
                  <c:v>0.38400000000000001</c:v>
                </c:pt>
                <c:pt idx="1">
                  <c:v>0.40799999999999997</c:v>
                </c:pt>
                <c:pt idx="2">
                  <c:v>0.28999999999999998</c:v>
                </c:pt>
                <c:pt idx="3">
                  <c:v>0.42899999999999999</c:v>
                </c:pt>
              </c:numCache>
            </c:numRef>
          </c:val>
          <c:extLst>
            <c:ext xmlns:c16="http://schemas.microsoft.com/office/drawing/2014/chart" uri="{C3380CC4-5D6E-409C-BE32-E72D297353CC}">
              <c16:uniqueId val="{00000001-CBC9-4E3C-BE74-83DBA43B3D32}"/>
            </c:ext>
          </c:extLst>
        </c:ser>
        <c:ser>
          <c:idx val="2"/>
          <c:order val="2"/>
          <c:tx>
            <c:strRef>
              <c:f>'Adult experience'!$D$75</c:f>
              <c:strCache>
                <c:ptCount val="1"/>
                <c:pt idx="0">
                  <c:v>Not appreciated enough</c:v>
                </c:pt>
              </c:strCache>
            </c:strRef>
          </c:tx>
          <c:spPr>
            <a:solidFill>
              <a:schemeClr val="accent5"/>
            </a:solidFill>
            <a:ln>
              <a:solidFill>
                <a:schemeClr val="accent5"/>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experience'!$A$76:$A$79</c:f>
              <c:strCache>
                <c:ptCount val="4"/>
                <c:pt idx="0">
                  <c:v>Appreciation by young people</c:v>
                </c:pt>
                <c:pt idx="1">
                  <c:v>Appreciation by parents</c:v>
                </c:pt>
                <c:pt idx="2">
                  <c:v>Appreciation by other volunteers</c:v>
                </c:pt>
                <c:pt idx="3">
                  <c:v>Appreciation by the Scout Association</c:v>
                </c:pt>
              </c:strCache>
            </c:strRef>
          </c:cat>
          <c:val>
            <c:numRef>
              <c:f>'Adult experience'!$D$76:$D$79</c:f>
              <c:numCache>
                <c:formatCode>0%</c:formatCode>
                <c:ptCount val="4"/>
                <c:pt idx="0">
                  <c:v>4.3999999999999997E-2</c:v>
                </c:pt>
                <c:pt idx="1">
                  <c:v>0.11700000000000001</c:v>
                </c:pt>
                <c:pt idx="2">
                  <c:v>5.7000000000000002E-2</c:v>
                </c:pt>
                <c:pt idx="3">
                  <c:v>0.17899999999999999</c:v>
                </c:pt>
              </c:numCache>
            </c:numRef>
          </c:val>
          <c:extLst>
            <c:ext xmlns:c16="http://schemas.microsoft.com/office/drawing/2014/chart" uri="{C3380CC4-5D6E-409C-BE32-E72D297353CC}">
              <c16:uniqueId val="{00000002-CBC9-4E3C-BE74-83DBA43B3D32}"/>
            </c:ext>
          </c:extLst>
        </c:ser>
        <c:ser>
          <c:idx val="3"/>
          <c:order val="3"/>
          <c:tx>
            <c:strRef>
              <c:f>'Adult experience'!$E$75</c:f>
              <c:strCache>
                <c:ptCount val="1"/>
                <c:pt idx="0">
                  <c:v>Not relevant</c:v>
                </c:pt>
              </c:strCache>
            </c:strRef>
          </c:tx>
          <c:spPr>
            <a:solidFill>
              <a:schemeClr val="accent6"/>
            </a:solidFill>
            <a:ln>
              <a:noFill/>
            </a:ln>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CBC9-4E3C-BE74-83DBA43B3D3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experience'!$A$76:$A$79</c:f>
              <c:strCache>
                <c:ptCount val="4"/>
                <c:pt idx="0">
                  <c:v>Appreciation by young people</c:v>
                </c:pt>
                <c:pt idx="1">
                  <c:v>Appreciation by parents</c:v>
                </c:pt>
                <c:pt idx="2">
                  <c:v>Appreciation by other volunteers</c:v>
                </c:pt>
                <c:pt idx="3">
                  <c:v>Appreciation by the Scout Association</c:v>
                </c:pt>
              </c:strCache>
            </c:strRef>
          </c:cat>
          <c:val>
            <c:numRef>
              <c:f>'Adult experience'!$E$76:$E$79</c:f>
              <c:numCache>
                <c:formatCode>0%</c:formatCode>
                <c:ptCount val="4"/>
                <c:pt idx="0">
                  <c:v>7.2999999999999995E-2</c:v>
                </c:pt>
                <c:pt idx="1">
                  <c:v>6.2E-2</c:v>
                </c:pt>
                <c:pt idx="2">
                  <c:v>2.1000000000000001E-2</c:v>
                </c:pt>
                <c:pt idx="3">
                  <c:v>4.9000000000000002E-2</c:v>
                </c:pt>
              </c:numCache>
            </c:numRef>
          </c:val>
          <c:extLst>
            <c:ext xmlns:c16="http://schemas.microsoft.com/office/drawing/2014/chart" uri="{C3380CC4-5D6E-409C-BE32-E72D297353CC}">
              <c16:uniqueId val="{00000004-CBC9-4E3C-BE74-83DBA43B3D32}"/>
            </c:ext>
          </c:extLst>
        </c:ser>
        <c:dLbls>
          <c:dLblPos val="ctr"/>
          <c:showLegendKey val="0"/>
          <c:showVal val="1"/>
          <c:showCatName val="0"/>
          <c:showSerName val="0"/>
          <c:showPercent val="0"/>
          <c:showBubbleSize val="0"/>
        </c:dLbls>
        <c:gapWidth val="150"/>
        <c:overlap val="100"/>
        <c:axId val="210709992"/>
        <c:axId val="210714304"/>
      </c:barChart>
      <c:catAx>
        <c:axId val="2107099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0714304"/>
        <c:crosses val="autoZero"/>
        <c:auto val="1"/>
        <c:lblAlgn val="ctr"/>
        <c:lblOffset val="100"/>
        <c:noMultiLvlLbl val="0"/>
      </c:catAx>
      <c:valAx>
        <c:axId val="210714304"/>
        <c:scaling>
          <c:orientation val="minMax"/>
          <c:max val="1"/>
        </c:scaling>
        <c:delete val="1"/>
        <c:axPos val="l"/>
        <c:numFmt formatCode="0%" sourceLinked="1"/>
        <c:majorTickMark val="none"/>
        <c:minorTickMark val="none"/>
        <c:tickLblPos val="nextTo"/>
        <c:crossAx val="2107099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5B-4A21-ADEE-090A1C60D58C}"/>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5B-4A21-ADEE-090A1C60D58C}"/>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5B-4A21-ADEE-090A1C60D58C}"/>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CF5B-4A21-ADEE-090A1C60D58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continuing'!$A$4:$A$17</c:f>
              <c:strCache>
                <c:ptCount val="14"/>
                <c:pt idx="0">
                  <c:v>Other (please specify)</c:v>
                </c:pt>
                <c:pt idx="1">
                  <c:v>It improves my employment prospects</c:v>
                </c:pt>
                <c:pt idx="2">
                  <c:v>It improves my physical health</c:v>
                </c:pt>
                <c:pt idx="3">
                  <c:v>It helps me feel less isolated</c:v>
                </c:pt>
                <c:pt idx="4">
                  <c:v>It gives me more confidence</c:v>
                </c:pt>
                <c:pt idx="5">
                  <c:v>It brings me into contact with people from different backgrounds and cultures</c:v>
                </c:pt>
                <c:pt idx="6">
                  <c:v>I meet new people</c:v>
                </c:pt>
                <c:pt idx="7">
                  <c:v>It broadens my experience of life</c:v>
                </c:pt>
                <c:pt idx="8">
                  <c:v>It improves my mental health and wellbeing</c:v>
                </c:pt>
                <c:pt idx="9">
                  <c:v>It gives me new skills and experiences</c:v>
                </c:pt>
                <c:pt idx="10">
                  <c:v>If I stop, there's a chance it'll impact whether young people keep taking part</c:v>
                </c:pt>
                <c:pt idx="11">
                  <c:v>It gives me a sense of personal achievement</c:v>
                </c:pt>
                <c:pt idx="12">
                  <c:v>It makes me feel I'm making a difference</c:v>
                </c:pt>
                <c:pt idx="13">
                  <c:v>I enjoy it</c:v>
                </c:pt>
              </c:strCache>
            </c:strRef>
          </c:cat>
          <c:val>
            <c:numRef>
              <c:f>'Adult continuing'!$B$4:$B$17</c:f>
              <c:numCache>
                <c:formatCode>0%</c:formatCode>
                <c:ptCount val="14"/>
                <c:pt idx="0">
                  <c:v>6.6000000000000003E-2</c:v>
                </c:pt>
                <c:pt idx="1">
                  <c:v>1.2999999999999999E-2</c:v>
                </c:pt>
                <c:pt idx="2">
                  <c:v>3.2000000000000001E-2</c:v>
                </c:pt>
                <c:pt idx="3">
                  <c:v>0.04</c:v>
                </c:pt>
                <c:pt idx="4">
                  <c:v>0.06</c:v>
                </c:pt>
                <c:pt idx="5">
                  <c:v>8.5000000000000006E-2</c:v>
                </c:pt>
                <c:pt idx="6">
                  <c:v>8.8999999999999996E-2</c:v>
                </c:pt>
                <c:pt idx="7">
                  <c:v>0.11700000000000001</c:v>
                </c:pt>
                <c:pt idx="8">
                  <c:v>0.15</c:v>
                </c:pt>
                <c:pt idx="9">
                  <c:v>0.16600000000000001</c:v>
                </c:pt>
                <c:pt idx="10">
                  <c:v>0.313</c:v>
                </c:pt>
                <c:pt idx="11">
                  <c:v>0.34</c:v>
                </c:pt>
                <c:pt idx="12">
                  <c:v>0.58499999999999996</c:v>
                </c:pt>
                <c:pt idx="13">
                  <c:v>0.68799999999999994</c:v>
                </c:pt>
              </c:numCache>
            </c:numRef>
          </c:val>
          <c:extLst>
            <c:ext xmlns:c16="http://schemas.microsoft.com/office/drawing/2014/chart" uri="{C3380CC4-5D6E-409C-BE32-E72D297353CC}">
              <c16:uniqueId val="{00000004-CF5B-4A21-ADEE-090A1C60D58C}"/>
            </c:ext>
          </c:extLst>
        </c:ser>
        <c:dLbls>
          <c:dLblPos val="ctr"/>
          <c:showLegendKey val="0"/>
          <c:showVal val="1"/>
          <c:showCatName val="0"/>
          <c:showSerName val="0"/>
          <c:showPercent val="0"/>
          <c:showBubbleSize val="0"/>
        </c:dLbls>
        <c:gapWidth val="60"/>
        <c:axId val="210716264"/>
        <c:axId val="210710384"/>
      </c:barChart>
      <c:catAx>
        <c:axId val="210716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10710384"/>
        <c:crosses val="autoZero"/>
        <c:auto val="1"/>
        <c:lblAlgn val="ctr"/>
        <c:lblOffset val="100"/>
        <c:noMultiLvlLbl val="0"/>
      </c:catAx>
      <c:valAx>
        <c:axId val="210710384"/>
        <c:scaling>
          <c:orientation val="minMax"/>
        </c:scaling>
        <c:delete val="1"/>
        <c:axPos val="b"/>
        <c:numFmt formatCode="0%" sourceLinked="1"/>
        <c:majorTickMark val="none"/>
        <c:minorTickMark val="none"/>
        <c:tickLblPos val="nextTo"/>
        <c:crossAx val="210716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Costs!$A$12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Costs!$B$12</c:f>
              <c:numCache>
                <c:formatCode>_-[$£-809]* #,##0_-;\-[$£-809]* #,##0_-;_-[$£-809]* "-"??_-;_-@_-</c:formatCode>
                <c:ptCount val="1"/>
                <c:pt idx="0">
                  <c:v>158</c:v>
                </c:pt>
              </c:numCache>
            </c:numRef>
          </c:val>
          <c:extLst>
            <c:ext xmlns:c16="http://schemas.microsoft.com/office/drawing/2014/chart" uri="{C3380CC4-5D6E-409C-BE32-E72D297353CC}">
              <c16:uniqueId val="{00000000-F44C-41E5-9DCB-97D37A5D6888}"/>
            </c:ext>
          </c:extLst>
        </c:ser>
        <c:ser>
          <c:idx val="1"/>
          <c:order val="1"/>
          <c:tx>
            <c:strRef>
              <c:f>Costs!$A$13</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Costs!$B$13</c:f>
              <c:numCache>
                <c:formatCode>_-[$£-809]* #,##0_-;\-[$£-809]* #,##0_-;_-[$£-809]* "-"??_-;_-@_-</c:formatCode>
                <c:ptCount val="1"/>
                <c:pt idx="0">
                  <c:v>155</c:v>
                </c:pt>
              </c:numCache>
            </c:numRef>
          </c:val>
          <c:extLst>
            <c:ext xmlns:c16="http://schemas.microsoft.com/office/drawing/2014/chart" uri="{C3380CC4-5D6E-409C-BE32-E72D297353CC}">
              <c16:uniqueId val="{00000001-F44C-41E5-9DCB-97D37A5D6888}"/>
            </c:ext>
          </c:extLst>
        </c:ser>
        <c:dLbls>
          <c:dLblPos val="ctr"/>
          <c:showLegendKey val="0"/>
          <c:showVal val="1"/>
          <c:showCatName val="0"/>
          <c:showSerName val="0"/>
          <c:showPercent val="0"/>
          <c:showBubbleSize val="0"/>
        </c:dLbls>
        <c:gapWidth val="219"/>
        <c:overlap val="-27"/>
        <c:axId val="210713912"/>
        <c:axId val="210716656"/>
      </c:barChart>
      <c:catAx>
        <c:axId val="210713912"/>
        <c:scaling>
          <c:orientation val="minMax"/>
        </c:scaling>
        <c:delete val="1"/>
        <c:axPos val="b"/>
        <c:numFmt formatCode="General" sourceLinked="1"/>
        <c:majorTickMark val="none"/>
        <c:minorTickMark val="none"/>
        <c:tickLblPos val="nextTo"/>
        <c:crossAx val="210716656"/>
        <c:crosses val="autoZero"/>
        <c:auto val="1"/>
        <c:lblAlgn val="ctr"/>
        <c:lblOffset val="100"/>
        <c:noMultiLvlLbl val="0"/>
      </c:catAx>
      <c:valAx>
        <c:axId val="210716656"/>
        <c:scaling>
          <c:orientation val="minMax"/>
          <c:max val="280"/>
          <c:min val="0"/>
        </c:scaling>
        <c:delete val="1"/>
        <c:axPos val="l"/>
        <c:numFmt formatCode="_-[$£-809]* #,##0_-;\-[$£-809]* #,##0_-;_-[$£-809]* &quot;-&quot;??_-;_-@_-" sourceLinked="1"/>
        <c:majorTickMark val="none"/>
        <c:minorTickMark val="none"/>
        <c:tickLblPos val="nextTo"/>
        <c:crossAx val="210713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184021474728514E-2"/>
          <c:y val="0"/>
          <c:w val="0.95198236104201495"/>
          <c:h val="0.77879065232534461"/>
        </c:manualLayout>
      </c:layout>
      <c:barChart>
        <c:barDir val="col"/>
        <c:grouping val="clustered"/>
        <c:varyColors val="0"/>
        <c:ser>
          <c:idx val="0"/>
          <c:order val="0"/>
          <c:tx>
            <c:strRef>
              <c:f>'Adult joining'!$B$29</c:f>
              <c:strCache>
                <c:ptCount val="1"/>
                <c:pt idx="0">
                  <c:v>2019</c:v>
                </c:pt>
              </c:strCache>
            </c:strRef>
          </c:tx>
          <c:spPr>
            <a:solidFill>
              <a:schemeClr val="accent3"/>
            </a:solidFill>
            <a:ln>
              <a:noFill/>
            </a:ln>
            <a:effectLst/>
          </c:spPr>
          <c:invertIfNegative val="0"/>
          <c:dLbls>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8CEB-414A-A187-94450C4D9FA3}"/>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8CEB-414A-A187-94450C4D9FA3}"/>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8CEB-414A-A187-94450C4D9FA3}"/>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8CEB-414A-A187-94450C4D9FA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joining'!$A$30:$A$38</c:f>
              <c:strCache>
                <c:ptCount val="9"/>
                <c:pt idx="0">
                  <c:v>My child takes/took part in Scouts</c:v>
                </c:pt>
                <c:pt idx="1">
                  <c:v>I took part in Scouts as a young person</c:v>
                </c:pt>
                <c:pt idx="2">
                  <c:v>I was asked directly by another volunteer in Scouts</c:v>
                </c:pt>
                <c:pt idx="3">
                  <c:v>Other</c:v>
                </c:pt>
                <c:pt idx="4">
                  <c:v>Recommended by a friend or family member</c:v>
                </c:pt>
                <c:pt idx="5">
                  <c:v>Marketing such as posters or adverts in my local area</c:v>
                </c:pt>
                <c:pt idx="6">
                  <c:v>Media such as newspapers, television or radio</c:v>
                </c:pt>
                <c:pt idx="7">
                  <c:v>The Scouts website(scouts.org.uk)</c:v>
                </c:pt>
                <c:pt idx="8">
                  <c:v>Third party volunteering website such as do-it.org</c:v>
                </c:pt>
              </c:strCache>
            </c:strRef>
          </c:cat>
          <c:val>
            <c:numRef>
              <c:f>'Adult joining'!$B$30:$B$38</c:f>
              <c:numCache>
                <c:formatCode>0%</c:formatCode>
                <c:ptCount val="9"/>
                <c:pt idx="0">
                  <c:v>0.38857142857142857</c:v>
                </c:pt>
                <c:pt idx="1">
                  <c:v>0.32224824355971898</c:v>
                </c:pt>
                <c:pt idx="2">
                  <c:v>0.13826697892271664</c:v>
                </c:pt>
                <c:pt idx="3">
                  <c:v>7.2131147540983612E-2</c:v>
                </c:pt>
                <c:pt idx="4">
                  <c:v>5.8454332552693208E-2</c:v>
                </c:pt>
                <c:pt idx="5">
                  <c:v>1.0585480093676816E-2</c:v>
                </c:pt>
                <c:pt idx="6">
                  <c:v>4.1217798594847775E-3</c:v>
                </c:pt>
                <c:pt idx="7">
                  <c:v>3.0913348946135831E-3</c:v>
                </c:pt>
                <c:pt idx="8">
                  <c:v>2.5292740046838407E-3</c:v>
                </c:pt>
              </c:numCache>
            </c:numRef>
          </c:val>
          <c:extLst>
            <c:ext xmlns:c16="http://schemas.microsoft.com/office/drawing/2014/chart" uri="{C3380CC4-5D6E-409C-BE32-E72D297353CC}">
              <c16:uniqueId val="{00000004-8CEB-414A-A187-94450C4D9FA3}"/>
            </c:ext>
          </c:extLst>
        </c:ser>
        <c:ser>
          <c:idx val="1"/>
          <c:order val="1"/>
          <c:tx>
            <c:strRef>
              <c:f>'Adult joining'!$C$29</c:f>
              <c:strCache>
                <c:ptCount val="1"/>
                <c:pt idx="0">
                  <c:v>2020</c:v>
                </c:pt>
              </c:strCache>
            </c:strRef>
          </c:tx>
          <c:spPr>
            <a:solidFill>
              <a:schemeClr val="accent5"/>
            </a:solidFill>
            <a:ln>
              <a:noFill/>
            </a:ln>
            <a:effectLst/>
          </c:spPr>
          <c:invertIfNegative val="0"/>
          <c:dLbls>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8CEB-414A-A187-94450C4D9FA3}"/>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8CEB-414A-A187-94450C4D9FA3}"/>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8CEB-414A-A187-94450C4D9FA3}"/>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8CEB-414A-A187-94450C4D9FA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joining'!$A$30:$A$38</c:f>
              <c:strCache>
                <c:ptCount val="9"/>
                <c:pt idx="0">
                  <c:v>My child takes/took part in Scouts</c:v>
                </c:pt>
                <c:pt idx="1">
                  <c:v>I took part in Scouts as a young person</c:v>
                </c:pt>
                <c:pt idx="2">
                  <c:v>I was asked directly by another volunteer in Scouts</c:v>
                </c:pt>
                <c:pt idx="3">
                  <c:v>Other</c:v>
                </c:pt>
                <c:pt idx="4">
                  <c:v>Recommended by a friend or family member</c:v>
                </c:pt>
                <c:pt idx="5">
                  <c:v>Marketing such as posters or adverts in my local area</c:v>
                </c:pt>
                <c:pt idx="6">
                  <c:v>Media such as newspapers, television or radio</c:v>
                </c:pt>
                <c:pt idx="7">
                  <c:v>The Scouts website(scouts.org.uk)</c:v>
                </c:pt>
                <c:pt idx="8">
                  <c:v>Third party volunteering website such as do-it.org</c:v>
                </c:pt>
              </c:strCache>
            </c:strRef>
          </c:cat>
          <c:val>
            <c:numRef>
              <c:f>'Adult joining'!$C$30:$C$38</c:f>
              <c:numCache>
                <c:formatCode>0%</c:formatCode>
                <c:ptCount val="9"/>
                <c:pt idx="0">
                  <c:v>0.4</c:v>
                </c:pt>
                <c:pt idx="1">
                  <c:v>0.33</c:v>
                </c:pt>
                <c:pt idx="2">
                  <c:v>0.13</c:v>
                </c:pt>
                <c:pt idx="3">
                  <c:v>7.0000000000000007E-2</c:v>
                </c:pt>
                <c:pt idx="4">
                  <c:v>0.05</c:v>
                </c:pt>
                <c:pt idx="5">
                  <c:v>0.01</c:v>
                </c:pt>
                <c:pt idx="6">
                  <c:v>0</c:v>
                </c:pt>
                <c:pt idx="7">
                  <c:v>0.01</c:v>
                </c:pt>
                <c:pt idx="8">
                  <c:v>0</c:v>
                </c:pt>
              </c:numCache>
            </c:numRef>
          </c:val>
          <c:extLst>
            <c:ext xmlns:c16="http://schemas.microsoft.com/office/drawing/2014/chart" uri="{C3380CC4-5D6E-409C-BE32-E72D297353CC}">
              <c16:uniqueId val="{00000009-8CEB-414A-A187-94450C4D9FA3}"/>
            </c:ext>
          </c:extLst>
        </c:ser>
        <c:dLbls>
          <c:showLegendKey val="0"/>
          <c:showVal val="0"/>
          <c:showCatName val="0"/>
          <c:showSerName val="0"/>
          <c:showPercent val="0"/>
          <c:showBubbleSize val="0"/>
        </c:dLbls>
        <c:gapWidth val="60"/>
        <c:overlap val="-10"/>
        <c:axId val="210709208"/>
        <c:axId val="210715088"/>
      </c:barChart>
      <c:catAx>
        <c:axId val="2107092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10715088"/>
        <c:crosses val="autoZero"/>
        <c:auto val="1"/>
        <c:lblAlgn val="ctr"/>
        <c:lblOffset val="100"/>
        <c:noMultiLvlLbl val="0"/>
      </c:catAx>
      <c:valAx>
        <c:axId val="210715088"/>
        <c:scaling>
          <c:orientation val="minMax"/>
        </c:scaling>
        <c:delete val="1"/>
        <c:axPos val="l"/>
        <c:numFmt formatCode="0%" sourceLinked="1"/>
        <c:majorTickMark val="none"/>
        <c:minorTickMark val="none"/>
        <c:tickLblPos val="nextTo"/>
        <c:crossAx val="210709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'Adult joining'!$B$43</c:f>
              <c:strCache>
                <c:ptCount val="1"/>
                <c:pt idx="0">
                  <c:v>2019</c:v>
                </c:pt>
              </c:strCache>
            </c:strRef>
          </c:tx>
          <c:spPr>
            <a:solidFill>
              <a:schemeClr val="accent3"/>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1AEC-4ADE-862E-EDE73CD933AD}"/>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EC-4ADE-862E-EDE73CD933AD}"/>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1AEC-4ADE-862E-EDE73CD933AD}"/>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1AEC-4ADE-862E-EDE73CD933A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joining'!$A$44:$A$51</c:f>
              <c:strCache>
                <c:ptCount val="8"/>
                <c:pt idx="0">
                  <c:v>Approached my local Scout Group</c:v>
                </c:pt>
                <c:pt idx="1">
                  <c:v>I was asked to volunteer by my local Scout Group</c:v>
                </c:pt>
                <c:pt idx="2">
                  <c:v>Continued with the Scout Group I attended as a young person</c:v>
                </c:pt>
                <c:pt idx="3">
                  <c:v>Contacted an advertised contact detail for an existing volunteer in Scouts</c:v>
                </c:pt>
                <c:pt idx="4">
                  <c:v>Other</c:v>
                </c:pt>
                <c:pt idx="5">
                  <c:v>Used the Scouts website (scouts.org.uk)</c:v>
                </c:pt>
                <c:pt idx="6">
                  <c:v>Used a third party volunteering website such as do-it.org</c:v>
                </c:pt>
                <c:pt idx="7">
                  <c:v>Contacted the Scouts Information Centre</c:v>
                </c:pt>
              </c:strCache>
            </c:strRef>
          </c:cat>
          <c:val>
            <c:numRef>
              <c:f>'Adult joining'!$B$44:$B$51</c:f>
              <c:numCache>
                <c:formatCode>0%</c:formatCode>
                <c:ptCount val="8"/>
                <c:pt idx="0">
                  <c:v>0.57483838886126304</c:v>
                </c:pt>
                <c:pt idx="1">
                  <c:v>0</c:v>
                </c:pt>
                <c:pt idx="2">
                  <c:v>0.15962207856787669</c:v>
                </c:pt>
                <c:pt idx="3">
                  <c:v>2.6852312282446545E-2</c:v>
                </c:pt>
                <c:pt idx="4">
                  <c:v>0.16509199403281949</c:v>
                </c:pt>
                <c:pt idx="5">
                  <c:v>6.2158130283441075E-2</c:v>
                </c:pt>
                <c:pt idx="6">
                  <c:v>6.9617105917454004E-3</c:v>
                </c:pt>
                <c:pt idx="7">
                  <c:v>4.4753853804077575E-3</c:v>
                </c:pt>
              </c:numCache>
            </c:numRef>
          </c:val>
          <c:extLst>
            <c:ext xmlns:c16="http://schemas.microsoft.com/office/drawing/2014/chart" uri="{C3380CC4-5D6E-409C-BE32-E72D297353CC}">
              <c16:uniqueId val="{00000004-1AEC-4ADE-862E-EDE73CD933AD}"/>
            </c:ext>
          </c:extLst>
        </c:ser>
        <c:ser>
          <c:idx val="1"/>
          <c:order val="1"/>
          <c:tx>
            <c:strRef>
              <c:f>'Adult joining'!$C$43</c:f>
              <c:strCache>
                <c:ptCount val="1"/>
                <c:pt idx="0">
                  <c:v>2020</c:v>
                </c:pt>
              </c:strCache>
            </c:strRef>
          </c:tx>
          <c:spPr>
            <a:solidFill>
              <a:schemeClr val="accent5"/>
            </a:solidFill>
            <a:ln>
              <a:noFill/>
            </a:ln>
            <a:effectLst/>
          </c:spPr>
          <c:invertIfNegative val="0"/>
          <c:dLbls>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1AEC-4ADE-862E-EDE73CD933AD}"/>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1AEC-4ADE-862E-EDE73CD933A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joining'!$A$44:$A$51</c:f>
              <c:strCache>
                <c:ptCount val="8"/>
                <c:pt idx="0">
                  <c:v>Approached my local Scout Group</c:v>
                </c:pt>
                <c:pt idx="1">
                  <c:v>I was asked to volunteer by my local Scout Group</c:v>
                </c:pt>
                <c:pt idx="2">
                  <c:v>Continued with the Scout Group I attended as a young person</c:v>
                </c:pt>
                <c:pt idx="3">
                  <c:v>Contacted an advertised contact detail for an existing volunteer in Scouts</c:v>
                </c:pt>
                <c:pt idx="4">
                  <c:v>Other</c:v>
                </c:pt>
                <c:pt idx="5">
                  <c:v>Used the Scouts website (scouts.org.uk)</c:v>
                </c:pt>
                <c:pt idx="6">
                  <c:v>Used a third party volunteering website such as do-it.org</c:v>
                </c:pt>
                <c:pt idx="7">
                  <c:v>Contacted the Scouts Information Centre</c:v>
                </c:pt>
              </c:strCache>
            </c:strRef>
          </c:cat>
          <c:val>
            <c:numRef>
              <c:f>'Adult joining'!$C$44:$C$51</c:f>
              <c:numCache>
                <c:formatCode>0%</c:formatCode>
                <c:ptCount val="8"/>
                <c:pt idx="0">
                  <c:v>0.36</c:v>
                </c:pt>
                <c:pt idx="1">
                  <c:v>0.34</c:v>
                </c:pt>
                <c:pt idx="2">
                  <c:v>0.14000000000000001</c:v>
                </c:pt>
                <c:pt idx="3">
                  <c:v>0.06</c:v>
                </c:pt>
                <c:pt idx="4">
                  <c:v>0.05</c:v>
                </c:pt>
                <c:pt idx="5">
                  <c:v>0.04</c:v>
                </c:pt>
                <c:pt idx="6">
                  <c:v>0.01</c:v>
                </c:pt>
                <c:pt idx="7">
                  <c:v>0</c:v>
                </c:pt>
              </c:numCache>
            </c:numRef>
          </c:val>
          <c:extLst>
            <c:ext xmlns:c16="http://schemas.microsoft.com/office/drawing/2014/chart" uri="{C3380CC4-5D6E-409C-BE32-E72D297353CC}">
              <c16:uniqueId val="{00000007-1AEC-4ADE-862E-EDE73CD933AD}"/>
            </c:ext>
          </c:extLst>
        </c:ser>
        <c:dLbls>
          <c:showLegendKey val="0"/>
          <c:showVal val="0"/>
          <c:showCatName val="0"/>
          <c:showSerName val="0"/>
          <c:showPercent val="0"/>
          <c:showBubbleSize val="0"/>
        </c:dLbls>
        <c:gapWidth val="60"/>
        <c:overlap val="-10"/>
        <c:axId val="210712736"/>
        <c:axId val="210715480"/>
      </c:barChart>
      <c:catAx>
        <c:axId val="210712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715480"/>
        <c:crosses val="autoZero"/>
        <c:auto val="1"/>
        <c:lblAlgn val="ctr"/>
        <c:lblOffset val="100"/>
        <c:noMultiLvlLbl val="0"/>
      </c:catAx>
      <c:valAx>
        <c:axId val="210715480"/>
        <c:scaling>
          <c:orientation val="minMax"/>
          <c:max val="0.60000000000000009"/>
        </c:scaling>
        <c:delete val="1"/>
        <c:axPos val="l"/>
        <c:numFmt formatCode="0%" sourceLinked="1"/>
        <c:majorTickMark val="out"/>
        <c:minorTickMark val="none"/>
        <c:tickLblPos val="nextTo"/>
        <c:crossAx val="210712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'Adult joining'!$B$56</c:f>
              <c:strCache>
                <c:ptCount val="1"/>
                <c:pt idx="0">
                  <c:v>2019</c:v>
                </c:pt>
              </c:strCache>
            </c:strRef>
          </c:tx>
          <c:spPr>
            <a:solidFill>
              <a:schemeClr val="accent5"/>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8AFB-42EC-A1DE-C54BA222B32D}"/>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8AFB-42EC-A1DE-C54BA222B32D}"/>
                </c:ext>
              </c:extLst>
            </c:dLbl>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8AFB-42EC-A1DE-C54BA222B32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joining'!$A$57:$A$74</c:f>
              <c:strCache>
                <c:ptCount val="18"/>
                <c:pt idx="0">
                  <c:v>None of these</c:v>
                </c:pt>
                <c:pt idx="1">
                  <c:v>Don't know/can't recall</c:v>
                </c:pt>
                <c:pt idx="2">
                  <c:v>Not applicable - there were no reasons in particular why I started volunteering</c:v>
                </c:pt>
                <c:pt idx="3">
                  <c:v>I thought it would help me get on in my career/to get a recognised qualification</c:v>
                </c:pt>
                <c:pt idx="4">
                  <c:v>It gave me a chance to get some training</c:v>
                </c:pt>
                <c:pt idx="5">
                  <c:v>It's part of my religious belief/philosophy of life to help people</c:v>
                </c:pt>
                <c:pt idx="6">
                  <c:v>Other (please specify)</c:v>
                </c:pt>
                <c:pt idx="7">
                  <c:v>I wanted to meet people/make friends</c:v>
                </c:pt>
                <c:pt idx="8">
                  <c:v>I felt there was no one else available to help</c:v>
                </c:pt>
                <c:pt idx="9">
                  <c:v>It was connected with the needs of my family/friends</c:v>
                </c:pt>
                <c:pt idx="10">
                  <c:v>I thought it would give me a chance to learn new skills</c:v>
                </c:pt>
                <c:pt idx="11">
                  <c:v>I felt there was a need in my community</c:v>
                </c:pt>
                <c:pt idx="12">
                  <c:v>My friends/family were already involved</c:v>
                </c:pt>
                <c:pt idx="13">
                  <c:v>I had spare time to do it</c:v>
                </c:pt>
                <c:pt idx="14">
                  <c:v>The cause was really important to me</c:v>
                </c:pt>
                <c:pt idx="15">
                  <c:v>I thought it would give me a chance to use my existing skills</c:v>
                </c:pt>
                <c:pt idx="16">
                  <c:v>Someone asked me to give help</c:v>
                </c:pt>
                <c:pt idx="17">
                  <c:v>I wanted to improve things/help people</c:v>
                </c:pt>
              </c:strCache>
            </c:strRef>
          </c:cat>
          <c:val>
            <c:numRef>
              <c:f>'Adult joining'!$B$57:$B$74</c:f>
              <c:numCache>
                <c:formatCode>0.0%</c:formatCode>
                <c:ptCount val="18"/>
                <c:pt idx="0">
                  <c:v>1.4E-2</c:v>
                </c:pt>
                <c:pt idx="1">
                  <c:v>6.0000000000000001E-3</c:v>
                </c:pt>
                <c:pt idx="2">
                  <c:v>1.2E-2</c:v>
                </c:pt>
                <c:pt idx="3">
                  <c:v>7.1999999999999995E-2</c:v>
                </c:pt>
                <c:pt idx="4">
                  <c:v>0</c:v>
                </c:pt>
                <c:pt idx="5">
                  <c:v>7.0000000000000007E-2</c:v>
                </c:pt>
                <c:pt idx="6">
                  <c:v>7.0000000000000007E-2</c:v>
                </c:pt>
                <c:pt idx="7">
                  <c:v>0.19600000000000001</c:v>
                </c:pt>
                <c:pt idx="8">
                  <c:v>0.17100000000000001</c:v>
                </c:pt>
                <c:pt idx="9">
                  <c:v>0.17499999999999999</c:v>
                </c:pt>
                <c:pt idx="10">
                  <c:v>0.28499999999999998</c:v>
                </c:pt>
                <c:pt idx="11">
                  <c:v>0.251</c:v>
                </c:pt>
                <c:pt idx="12">
                  <c:v>0.28999999999999998</c:v>
                </c:pt>
                <c:pt idx="13">
                  <c:v>0.245</c:v>
                </c:pt>
                <c:pt idx="14">
                  <c:v>0.28799999999999998</c:v>
                </c:pt>
                <c:pt idx="15">
                  <c:v>0.377</c:v>
                </c:pt>
                <c:pt idx="16">
                  <c:v>0.29899999999999999</c:v>
                </c:pt>
                <c:pt idx="17">
                  <c:v>0.48799999999999999</c:v>
                </c:pt>
              </c:numCache>
            </c:numRef>
          </c:val>
          <c:extLst>
            <c:ext xmlns:c16="http://schemas.microsoft.com/office/drawing/2014/chart" uri="{C3380CC4-5D6E-409C-BE32-E72D297353CC}">
              <c16:uniqueId val="{00000003-8AFB-42EC-A1DE-C54BA222B32D}"/>
            </c:ext>
          </c:extLst>
        </c:ser>
        <c:ser>
          <c:idx val="1"/>
          <c:order val="1"/>
          <c:tx>
            <c:strRef>
              <c:f>'Adult joining'!$C$56</c:f>
              <c:strCache>
                <c:ptCount val="1"/>
                <c:pt idx="0">
                  <c:v>2020</c:v>
                </c:pt>
              </c:strCache>
            </c:strRef>
          </c:tx>
          <c:spPr>
            <a:solidFill>
              <a:schemeClr val="accent3"/>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8AFB-42EC-A1DE-C54BA222B32D}"/>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8AFB-42EC-A1DE-C54BA222B32D}"/>
                </c:ext>
              </c:extLst>
            </c:dLbl>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8AFB-42EC-A1DE-C54BA222B32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joining'!$A$57:$A$74</c:f>
              <c:strCache>
                <c:ptCount val="18"/>
                <c:pt idx="0">
                  <c:v>None of these</c:v>
                </c:pt>
                <c:pt idx="1">
                  <c:v>Don't know/can't recall</c:v>
                </c:pt>
                <c:pt idx="2">
                  <c:v>Not applicable - there were no reasons in particular why I started volunteering</c:v>
                </c:pt>
                <c:pt idx="3">
                  <c:v>I thought it would help me get on in my career/to get a recognised qualification</c:v>
                </c:pt>
                <c:pt idx="4">
                  <c:v>It gave me a chance to get some training</c:v>
                </c:pt>
                <c:pt idx="5">
                  <c:v>It's part of my religious belief/philosophy of life to help people</c:v>
                </c:pt>
                <c:pt idx="6">
                  <c:v>Other (please specify)</c:v>
                </c:pt>
                <c:pt idx="7">
                  <c:v>I wanted to meet people/make friends</c:v>
                </c:pt>
                <c:pt idx="8">
                  <c:v>I felt there was no one else available to help</c:v>
                </c:pt>
                <c:pt idx="9">
                  <c:v>It was connected with the needs of my family/friends</c:v>
                </c:pt>
                <c:pt idx="10">
                  <c:v>I thought it would give me a chance to learn new skills</c:v>
                </c:pt>
                <c:pt idx="11">
                  <c:v>I felt there was a need in my community</c:v>
                </c:pt>
                <c:pt idx="12">
                  <c:v>My friends/family were already involved</c:v>
                </c:pt>
                <c:pt idx="13">
                  <c:v>I had spare time to do it</c:v>
                </c:pt>
                <c:pt idx="14">
                  <c:v>The cause was really important to me</c:v>
                </c:pt>
                <c:pt idx="15">
                  <c:v>I thought it would give me a chance to use my existing skills</c:v>
                </c:pt>
                <c:pt idx="16">
                  <c:v>Someone asked me to give help</c:v>
                </c:pt>
                <c:pt idx="17">
                  <c:v>I wanted to improve things/help people</c:v>
                </c:pt>
              </c:strCache>
            </c:strRef>
          </c:cat>
          <c:val>
            <c:numRef>
              <c:f>'Adult joining'!$C$57:$C$74</c:f>
              <c:numCache>
                <c:formatCode>0.0%</c:formatCode>
                <c:ptCount val="18"/>
                <c:pt idx="0">
                  <c:v>7.0000000000000001E-3</c:v>
                </c:pt>
                <c:pt idx="1">
                  <c:v>7.0000000000000001E-3</c:v>
                </c:pt>
                <c:pt idx="2">
                  <c:v>1.7000000000000001E-2</c:v>
                </c:pt>
                <c:pt idx="3">
                  <c:v>5.2999999999999999E-2</c:v>
                </c:pt>
                <c:pt idx="4">
                  <c:v>5.5E-2</c:v>
                </c:pt>
                <c:pt idx="5">
                  <c:v>7.3999999999999996E-2</c:v>
                </c:pt>
                <c:pt idx="6">
                  <c:v>0.13200000000000001</c:v>
                </c:pt>
                <c:pt idx="7">
                  <c:v>0.14299999999999999</c:v>
                </c:pt>
                <c:pt idx="8">
                  <c:v>0.154</c:v>
                </c:pt>
                <c:pt idx="9">
                  <c:v>0.17899999999999999</c:v>
                </c:pt>
                <c:pt idx="10">
                  <c:v>0.19800000000000001</c:v>
                </c:pt>
                <c:pt idx="11">
                  <c:v>0.223</c:v>
                </c:pt>
                <c:pt idx="12">
                  <c:v>0.23599999999999999</c:v>
                </c:pt>
                <c:pt idx="13">
                  <c:v>0.23799999999999999</c:v>
                </c:pt>
                <c:pt idx="14">
                  <c:v>0.249</c:v>
                </c:pt>
                <c:pt idx="15">
                  <c:v>0.28299999999999997</c:v>
                </c:pt>
                <c:pt idx="16">
                  <c:v>0.33800000000000002</c:v>
                </c:pt>
                <c:pt idx="17">
                  <c:v>0.34799999999999998</c:v>
                </c:pt>
              </c:numCache>
            </c:numRef>
          </c:val>
          <c:extLst>
            <c:ext xmlns:c16="http://schemas.microsoft.com/office/drawing/2014/chart" uri="{C3380CC4-5D6E-409C-BE32-E72D297353CC}">
              <c16:uniqueId val="{00000007-8AFB-42EC-A1DE-C54BA222B32D}"/>
            </c:ext>
          </c:extLst>
        </c:ser>
        <c:dLbls>
          <c:dLblPos val="ctr"/>
          <c:showLegendKey val="0"/>
          <c:showVal val="1"/>
          <c:showCatName val="0"/>
          <c:showSerName val="0"/>
          <c:showPercent val="0"/>
          <c:showBubbleSize val="0"/>
        </c:dLbls>
        <c:gapWidth val="31"/>
        <c:axId val="210715872"/>
        <c:axId val="210713128"/>
      </c:barChart>
      <c:catAx>
        <c:axId val="210715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10713128"/>
        <c:crosses val="autoZero"/>
        <c:auto val="1"/>
        <c:lblAlgn val="ctr"/>
        <c:lblOffset val="100"/>
        <c:noMultiLvlLbl val="0"/>
      </c:catAx>
      <c:valAx>
        <c:axId val="210713128"/>
        <c:scaling>
          <c:orientation val="minMax"/>
        </c:scaling>
        <c:delete val="1"/>
        <c:axPos val="b"/>
        <c:numFmt formatCode="0.0%" sourceLinked="1"/>
        <c:majorTickMark val="none"/>
        <c:minorTickMark val="none"/>
        <c:tickLblPos val="nextTo"/>
        <c:crossAx val="210715872"/>
        <c:crosses val="autoZero"/>
        <c:crossBetween val="between"/>
      </c:valAx>
      <c:spPr>
        <a:noFill/>
        <a:ln w="6350">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'Adult joining'!$A$4</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joining'!$B$3:$D$3</c:f>
              <c:strCache>
                <c:ptCount val="3"/>
                <c:pt idx="0">
                  <c:v>I felt welcome</c:v>
                </c:pt>
                <c:pt idx="1">
                  <c:v>I was supported to fully understand my role and responsibilities</c:v>
                </c:pt>
                <c:pt idx="2">
                  <c:v>There were high quality resources available to help me deliver my role and responsibilities</c:v>
                </c:pt>
              </c:strCache>
            </c:strRef>
          </c:cat>
          <c:val>
            <c:numRef>
              <c:f>'Adult joining'!$B$4:$D$4</c:f>
              <c:numCache>
                <c:formatCode>0%</c:formatCode>
                <c:ptCount val="3"/>
                <c:pt idx="0">
                  <c:v>0.88</c:v>
                </c:pt>
                <c:pt idx="1">
                  <c:v>0.69</c:v>
                </c:pt>
                <c:pt idx="2">
                  <c:v>0.41</c:v>
                </c:pt>
              </c:numCache>
            </c:numRef>
          </c:val>
          <c:extLst>
            <c:ext xmlns:c16="http://schemas.microsoft.com/office/drawing/2014/chart" uri="{C3380CC4-5D6E-409C-BE32-E72D297353CC}">
              <c16:uniqueId val="{00000000-4242-4472-BDCC-1BFD710422DE}"/>
            </c:ext>
          </c:extLst>
        </c:ser>
        <c:ser>
          <c:idx val="1"/>
          <c:order val="1"/>
          <c:tx>
            <c:strRef>
              <c:f>'Adult joining'!$A$5</c:f>
              <c:strCache>
                <c:ptCount val="1"/>
                <c:pt idx="0">
                  <c:v>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joining'!$B$3:$D$3</c:f>
              <c:strCache>
                <c:ptCount val="3"/>
                <c:pt idx="0">
                  <c:v>I felt welcome</c:v>
                </c:pt>
                <c:pt idx="1">
                  <c:v>I was supported to fully understand my role and responsibilities</c:v>
                </c:pt>
                <c:pt idx="2">
                  <c:v>There were high quality resources available to help me deliver my role and responsibilities</c:v>
                </c:pt>
              </c:strCache>
            </c:strRef>
          </c:cat>
          <c:val>
            <c:numRef>
              <c:f>'Adult joining'!$B$5:$D$5</c:f>
              <c:numCache>
                <c:formatCode>0%</c:formatCode>
                <c:ptCount val="3"/>
                <c:pt idx="0">
                  <c:v>0.88</c:v>
                </c:pt>
                <c:pt idx="1">
                  <c:v>0.68</c:v>
                </c:pt>
                <c:pt idx="2">
                  <c:v>0.41</c:v>
                </c:pt>
              </c:numCache>
            </c:numRef>
          </c:val>
          <c:extLst>
            <c:ext xmlns:c16="http://schemas.microsoft.com/office/drawing/2014/chart" uri="{C3380CC4-5D6E-409C-BE32-E72D297353CC}">
              <c16:uniqueId val="{00000001-4242-4472-BDCC-1BFD710422DE}"/>
            </c:ext>
          </c:extLst>
        </c:ser>
        <c:ser>
          <c:idx val="2"/>
          <c:order val="2"/>
          <c:tx>
            <c:strRef>
              <c:f>'Adult joining'!$A$6</c:f>
              <c:strCache>
                <c:ptCount val="1"/>
                <c:pt idx="0">
                  <c:v>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joining'!$B$3:$D$3</c:f>
              <c:strCache>
                <c:ptCount val="3"/>
                <c:pt idx="0">
                  <c:v>I felt welcome</c:v>
                </c:pt>
                <c:pt idx="1">
                  <c:v>I was supported to fully understand my role and responsibilities</c:v>
                </c:pt>
                <c:pt idx="2">
                  <c:v>There were high quality resources available to help me deliver my role and responsibilities</c:v>
                </c:pt>
              </c:strCache>
            </c:strRef>
          </c:cat>
          <c:val>
            <c:numRef>
              <c:f>'Adult joining'!$B$6:$D$6</c:f>
              <c:numCache>
                <c:formatCode>0%</c:formatCode>
                <c:ptCount val="3"/>
                <c:pt idx="0">
                  <c:v>0.88</c:v>
                </c:pt>
                <c:pt idx="1">
                  <c:v>0.69</c:v>
                </c:pt>
                <c:pt idx="2">
                  <c:v>0.44</c:v>
                </c:pt>
              </c:numCache>
            </c:numRef>
          </c:val>
          <c:extLst>
            <c:ext xmlns:c16="http://schemas.microsoft.com/office/drawing/2014/chart" uri="{C3380CC4-5D6E-409C-BE32-E72D297353CC}">
              <c16:uniqueId val="{00000002-4242-4472-BDCC-1BFD710422DE}"/>
            </c:ext>
          </c:extLst>
        </c:ser>
        <c:dLbls>
          <c:dLblPos val="ctr"/>
          <c:showLegendKey val="0"/>
          <c:showVal val="1"/>
          <c:showCatName val="0"/>
          <c:showSerName val="0"/>
          <c:showPercent val="0"/>
          <c:showBubbleSize val="0"/>
        </c:dLbls>
        <c:gapWidth val="100"/>
        <c:overlap val="-10"/>
        <c:axId val="212793304"/>
        <c:axId val="212797616"/>
      </c:barChart>
      <c:catAx>
        <c:axId val="2127933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2797616"/>
        <c:crosses val="autoZero"/>
        <c:auto val="1"/>
        <c:lblAlgn val="ctr"/>
        <c:lblOffset val="100"/>
        <c:noMultiLvlLbl val="0"/>
      </c:catAx>
      <c:valAx>
        <c:axId val="212797616"/>
        <c:scaling>
          <c:orientation val="minMax"/>
        </c:scaling>
        <c:delete val="1"/>
        <c:axPos val="l"/>
        <c:numFmt formatCode="0%" sourceLinked="1"/>
        <c:majorTickMark val="out"/>
        <c:minorTickMark val="none"/>
        <c:tickLblPos val="nextTo"/>
        <c:crossAx val="212793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'Adult joining'!$B$87</c:f>
              <c:strCache>
                <c:ptCount val="1"/>
                <c:pt idx="0">
                  <c:v>Strongly agree or 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joining'!$A$88</c:f>
              <c:strCache>
                <c:ptCount val="1"/>
                <c:pt idx="0">
                  <c:v>I was properly introduced and well supported during my first year of volunteering for Scouts</c:v>
                </c:pt>
              </c:strCache>
            </c:strRef>
          </c:cat>
          <c:val>
            <c:numRef>
              <c:f>'Adult joining'!$B$88</c:f>
              <c:numCache>
                <c:formatCode>0%</c:formatCode>
                <c:ptCount val="1"/>
                <c:pt idx="0">
                  <c:v>0.68500000000000005</c:v>
                </c:pt>
              </c:numCache>
            </c:numRef>
          </c:val>
          <c:extLst>
            <c:ext xmlns:c16="http://schemas.microsoft.com/office/drawing/2014/chart" uri="{C3380CC4-5D6E-409C-BE32-E72D297353CC}">
              <c16:uniqueId val="{00000000-DF68-47C8-8735-16D1D070ABAB}"/>
            </c:ext>
          </c:extLst>
        </c:ser>
        <c:ser>
          <c:idx val="1"/>
          <c:order val="1"/>
          <c:tx>
            <c:strRef>
              <c:f>'Adult joining'!$C$87</c:f>
              <c:strCache>
                <c:ptCount val="1"/>
                <c:pt idx="0">
                  <c:v>Neither agree nor disagree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joining'!$A$88</c:f>
              <c:strCache>
                <c:ptCount val="1"/>
                <c:pt idx="0">
                  <c:v>I was properly introduced and well supported during my first year of volunteering for Scouts</c:v>
                </c:pt>
              </c:strCache>
            </c:strRef>
          </c:cat>
          <c:val>
            <c:numRef>
              <c:f>'Adult joining'!$C$88</c:f>
              <c:numCache>
                <c:formatCode>0%</c:formatCode>
                <c:ptCount val="1"/>
                <c:pt idx="0">
                  <c:v>0.14699999999999999</c:v>
                </c:pt>
              </c:numCache>
            </c:numRef>
          </c:val>
          <c:extLst>
            <c:ext xmlns:c16="http://schemas.microsoft.com/office/drawing/2014/chart" uri="{C3380CC4-5D6E-409C-BE32-E72D297353CC}">
              <c16:uniqueId val="{00000001-DF68-47C8-8735-16D1D070ABAB}"/>
            </c:ext>
          </c:extLst>
        </c:ser>
        <c:ser>
          <c:idx val="2"/>
          <c:order val="2"/>
          <c:tx>
            <c:strRef>
              <c:f>'Adult joining'!$D$87</c:f>
              <c:strCache>
                <c:ptCount val="1"/>
                <c:pt idx="0">
                  <c:v>Strongly disagree or disagree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joining'!$A$88</c:f>
              <c:strCache>
                <c:ptCount val="1"/>
                <c:pt idx="0">
                  <c:v>I was properly introduced and well supported during my first year of volunteering for Scouts</c:v>
                </c:pt>
              </c:strCache>
            </c:strRef>
          </c:cat>
          <c:val>
            <c:numRef>
              <c:f>'Adult joining'!$D$88</c:f>
              <c:numCache>
                <c:formatCode>0%</c:formatCode>
                <c:ptCount val="1"/>
                <c:pt idx="0">
                  <c:v>0.16699999999999998</c:v>
                </c:pt>
              </c:numCache>
            </c:numRef>
          </c:val>
          <c:extLst>
            <c:ext xmlns:c16="http://schemas.microsoft.com/office/drawing/2014/chart" uri="{C3380CC4-5D6E-409C-BE32-E72D297353CC}">
              <c16:uniqueId val="{00000002-DF68-47C8-8735-16D1D070ABAB}"/>
            </c:ext>
          </c:extLst>
        </c:ser>
        <c:dLbls>
          <c:showLegendKey val="0"/>
          <c:showVal val="0"/>
          <c:showCatName val="0"/>
          <c:showSerName val="0"/>
          <c:showPercent val="0"/>
          <c:showBubbleSize val="0"/>
        </c:dLbls>
        <c:gapWidth val="150"/>
        <c:overlap val="100"/>
        <c:axId val="212797224"/>
        <c:axId val="212790168"/>
      </c:barChart>
      <c:catAx>
        <c:axId val="21279722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2790168"/>
        <c:crosses val="autoZero"/>
        <c:auto val="1"/>
        <c:lblAlgn val="ctr"/>
        <c:lblOffset val="100"/>
        <c:noMultiLvlLbl val="0"/>
      </c:catAx>
      <c:valAx>
        <c:axId val="212790168"/>
        <c:scaling>
          <c:orientation val="minMax"/>
        </c:scaling>
        <c:delete val="1"/>
        <c:axPos val="b"/>
        <c:numFmt formatCode="0%" sourceLinked="1"/>
        <c:majorTickMark val="none"/>
        <c:minorTickMark val="none"/>
        <c:tickLblPos val="nextTo"/>
        <c:crossAx val="212797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'Adult training'!$A$4</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training'!$B$3:$F$3</c:f>
              <c:strCache>
                <c:ptCount val="5"/>
                <c:pt idx="0">
                  <c:v>Training was easy to access</c:v>
                </c:pt>
                <c:pt idx="1">
                  <c:v>Training was easy to undertake</c:v>
                </c:pt>
                <c:pt idx="2">
                  <c:v>Training was relevant</c:v>
                </c:pt>
                <c:pt idx="3">
                  <c:v>Training was enjoyable</c:v>
                </c:pt>
                <c:pt idx="4">
                  <c:v>Training happened around the right time it was needed </c:v>
                </c:pt>
              </c:strCache>
            </c:strRef>
          </c:cat>
          <c:val>
            <c:numRef>
              <c:f>'Adult training'!$B$4:$F$4</c:f>
              <c:numCache>
                <c:formatCode>0%</c:formatCode>
                <c:ptCount val="5"/>
                <c:pt idx="0">
                  <c:v>0.48</c:v>
                </c:pt>
                <c:pt idx="1">
                  <c:v>0.49</c:v>
                </c:pt>
                <c:pt idx="2">
                  <c:v>0.6</c:v>
                </c:pt>
              </c:numCache>
            </c:numRef>
          </c:val>
          <c:extLst>
            <c:ext xmlns:c16="http://schemas.microsoft.com/office/drawing/2014/chart" uri="{C3380CC4-5D6E-409C-BE32-E72D297353CC}">
              <c16:uniqueId val="{00000000-20AF-4CE7-BE8D-5790CCCC3EDC}"/>
            </c:ext>
          </c:extLst>
        </c:ser>
        <c:ser>
          <c:idx val="1"/>
          <c:order val="1"/>
          <c:tx>
            <c:strRef>
              <c:f>'Adult training'!$A$5</c:f>
              <c:strCache>
                <c:ptCount val="1"/>
                <c:pt idx="0">
                  <c:v>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training'!$B$3:$F$3</c:f>
              <c:strCache>
                <c:ptCount val="5"/>
                <c:pt idx="0">
                  <c:v>Training was easy to access</c:v>
                </c:pt>
                <c:pt idx="1">
                  <c:v>Training was easy to undertake</c:v>
                </c:pt>
                <c:pt idx="2">
                  <c:v>Training was relevant</c:v>
                </c:pt>
                <c:pt idx="3">
                  <c:v>Training was enjoyable</c:v>
                </c:pt>
                <c:pt idx="4">
                  <c:v>Training happened around the right time it was needed </c:v>
                </c:pt>
              </c:strCache>
            </c:strRef>
          </c:cat>
          <c:val>
            <c:numRef>
              <c:f>'Adult training'!$B$5:$F$5</c:f>
              <c:numCache>
                <c:formatCode>0%</c:formatCode>
                <c:ptCount val="5"/>
                <c:pt idx="0">
                  <c:v>0.49</c:v>
                </c:pt>
                <c:pt idx="1">
                  <c:v>0.5</c:v>
                </c:pt>
                <c:pt idx="2">
                  <c:v>0.61</c:v>
                </c:pt>
              </c:numCache>
            </c:numRef>
          </c:val>
          <c:extLst>
            <c:ext xmlns:c16="http://schemas.microsoft.com/office/drawing/2014/chart" uri="{C3380CC4-5D6E-409C-BE32-E72D297353CC}">
              <c16:uniqueId val="{00000001-20AF-4CE7-BE8D-5790CCCC3EDC}"/>
            </c:ext>
          </c:extLst>
        </c:ser>
        <c:ser>
          <c:idx val="2"/>
          <c:order val="2"/>
          <c:tx>
            <c:strRef>
              <c:f>'Adult training'!$A$6</c:f>
              <c:strCache>
                <c:ptCount val="1"/>
                <c:pt idx="0">
                  <c:v>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training'!$B$3:$F$3</c:f>
              <c:strCache>
                <c:ptCount val="5"/>
                <c:pt idx="0">
                  <c:v>Training was easy to access</c:v>
                </c:pt>
                <c:pt idx="1">
                  <c:v>Training was easy to undertake</c:v>
                </c:pt>
                <c:pt idx="2">
                  <c:v>Training was relevant</c:v>
                </c:pt>
                <c:pt idx="3">
                  <c:v>Training was enjoyable</c:v>
                </c:pt>
                <c:pt idx="4">
                  <c:v>Training happened around the right time it was needed </c:v>
                </c:pt>
              </c:strCache>
            </c:strRef>
          </c:cat>
          <c:val>
            <c:numRef>
              <c:f>'Adult training'!$B$6:$F$6</c:f>
              <c:numCache>
                <c:formatCode>0%</c:formatCode>
                <c:ptCount val="5"/>
                <c:pt idx="0">
                  <c:v>0.52</c:v>
                </c:pt>
                <c:pt idx="1">
                  <c:v>0.54</c:v>
                </c:pt>
                <c:pt idx="2">
                  <c:v>0.67</c:v>
                </c:pt>
                <c:pt idx="3">
                  <c:v>0.54</c:v>
                </c:pt>
                <c:pt idx="4">
                  <c:v>0.39</c:v>
                </c:pt>
              </c:numCache>
            </c:numRef>
          </c:val>
          <c:extLst>
            <c:ext xmlns:c16="http://schemas.microsoft.com/office/drawing/2014/chart" uri="{C3380CC4-5D6E-409C-BE32-E72D297353CC}">
              <c16:uniqueId val="{00000002-20AF-4CE7-BE8D-5790CCCC3EDC}"/>
            </c:ext>
          </c:extLst>
        </c:ser>
        <c:dLbls>
          <c:dLblPos val="ctr"/>
          <c:showLegendKey val="0"/>
          <c:showVal val="1"/>
          <c:showCatName val="0"/>
          <c:showSerName val="0"/>
          <c:showPercent val="0"/>
          <c:showBubbleSize val="0"/>
        </c:dLbls>
        <c:gapWidth val="100"/>
        <c:overlap val="-10"/>
        <c:axId val="212795264"/>
        <c:axId val="212790560"/>
      </c:barChart>
      <c:catAx>
        <c:axId val="2127952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2790560"/>
        <c:crosses val="autoZero"/>
        <c:auto val="1"/>
        <c:lblAlgn val="ctr"/>
        <c:lblOffset val="100"/>
        <c:noMultiLvlLbl val="0"/>
      </c:catAx>
      <c:valAx>
        <c:axId val="212790560"/>
        <c:scaling>
          <c:orientation val="minMax"/>
          <c:max val="1"/>
        </c:scaling>
        <c:delete val="1"/>
        <c:axPos val="l"/>
        <c:numFmt formatCode="0%" sourceLinked="1"/>
        <c:majorTickMark val="out"/>
        <c:minorTickMark val="none"/>
        <c:tickLblPos val="nextTo"/>
        <c:crossAx val="212795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'Youth shaped'!$B$16</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'Youth shaped'!$A$17:$A$18</c:f>
              <c:strCache>
                <c:ptCount val="2"/>
                <c:pt idx="0">
                  <c:v>Young people use their skills to help run Scouts activities for other young people</c:v>
                </c:pt>
                <c:pt idx="1">
                  <c:v>The opinions of young people influence decisions in Scouts locally</c:v>
                </c:pt>
              </c:strCache>
            </c:strRef>
          </c:cat>
          <c:val>
            <c:numRef>
              <c:f>'Youth shaped'!$B$17:$B$18</c:f>
              <c:numCache>
                <c:formatCode>0%</c:formatCode>
                <c:ptCount val="2"/>
                <c:pt idx="0">
                  <c:v>0.48799999999999999</c:v>
                </c:pt>
                <c:pt idx="1">
                  <c:v>0.55000000000000004</c:v>
                </c:pt>
              </c:numCache>
            </c:numRef>
          </c:val>
          <c:extLst>
            <c:ext xmlns:c16="http://schemas.microsoft.com/office/drawing/2014/chart" uri="{C3380CC4-5D6E-409C-BE32-E72D297353CC}">
              <c16:uniqueId val="{00000000-59BF-4D03-9086-3C7B4DA2D148}"/>
            </c:ext>
          </c:extLst>
        </c:ser>
        <c:ser>
          <c:idx val="1"/>
          <c:order val="1"/>
          <c:tx>
            <c:strRef>
              <c:f>'Youth shaped'!$C$16</c:f>
              <c:strCache>
                <c:ptCount val="1"/>
                <c:pt idx="0">
                  <c:v>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'Youth shaped'!$A$17:$A$18</c:f>
              <c:strCache>
                <c:ptCount val="2"/>
                <c:pt idx="0">
                  <c:v>Young people use their skills to help run Scouts activities for other young people</c:v>
                </c:pt>
                <c:pt idx="1">
                  <c:v>The opinions of young people influence decisions in Scouts locally</c:v>
                </c:pt>
              </c:strCache>
            </c:strRef>
          </c:cat>
          <c:val>
            <c:numRef>
              <c:f>'Youth shaped'!$C$17:$C$18</c:f>
              <c:numCache>
                <c:formatCode>0%</c:formatCode>
                <c:ptCount val="2"/>
                <c:pt idx="0">
                  <c:v>0.48</c:v>
                </c:pt>
                <c:pt idx="1">
                  <c:v>0.5</c:v>
                </c:pt>
              </c:numCache>
            </c:numRef>
          </c:val>
          <c:extLst>
            <c:ext xmlns:c16="http://schemas.microsoft.com/office/drawing/2014/chart" uri="{C3380CC4-5D6E-409C-BE32-E72D297353CC}">
              <c16:uniqueId val="{00000001-59BF-4D03-9086-3C7B4DA2D148}"/>
            </c:ext>
          </c:extLst>
        </c:ser>
        <c:ser>
          <c:idx val="2"/>
          <c:order val="2"/>
          <c:tx>
            <c:strRef>
              <c:f>'Youth shaped'!$D$16</c:f>
              <c:strCache>
                <c:ptCount val="1"/>
                <c:pt idx="0">
                  <c:v>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'Youth shaped'!$A$17:$A$18</c:f>
              <c:strCache>
                <c:ptCount val="2"/>
                <c:pt idx="0">
                  <c:v>Young people use their skills to help run Scouts activities for other young people</c:v>
                </c:pt>
                <c:pt idx="1">
                  <c:v>The opinions of young people influence decisions in Scouts locally</c:v>
                </c:pt>
              </c:strCache>
            </c:strRef>
          </c:cat>
          <c:val>
            <c:numRef>
              <c:f>'Youth shaped'!$D$17:$D$18</c:f>
              <c:numCache>
                <c:formatCode>0%</c:formatCode>
                <c:ptCount val="2"/>
                <c:pt idx="0">
                  <c:v>0.52</c:v>
                </c:pt>
                <c:pt idx="1">
                  <c:v>0.61</c:v>
                </c:pt>
              </c:numCache>
            </c:numRef>
          </c:val>
          <c:extLst>
            <c:ext xmlns:c16="http://schemas.microsoft.com/office/drawing/2014/chart" uri="{C3380CC4-5D6E-409C-BE32-E72D297353CC}">
              <c16:uniqueId val="{00000002-59BF-4D03-9086-3C7B4DA2D148}"/>
            </c:ext>
          </c:extLst>
        </c:ser>
        <c:dLbls>
          <c:dLblPos val="ctr"/>
          <c:showLegendKey val="0"/>
          <c:showVal val="1"/>
          <c:showCatName val="0"/>
          <c:showSerName val="0"/>
          <c:showPercent val="0"/>
          <c:showBubbleSize val="0"/>
        </c:dLbls>
        <c:gapWidth val="219"/>
        <c:overlap val="-27"/>
        <c:axId val="208703104"/>
        <c:axId val="208704280"/>
      </c:barChart>
      <c:catAx>
        <c:axId val="20870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8704280"/>
        <c:crosses val="autoZero"/>
        <c:auto val="1"/>
        <c:lblAlgn val="ctr"/>
        <c:lblOffset val="100"/>
        <c:noMultiLvlLbl val="0"/>
      </c:catAx>
      <c:valAx>
        <c:axId val="208704280"/>
        <c:scaling>
          <c:orientation val="minMax"/>
        </c:scaling>
        <c:delete val="1"/>
        <c:axPos val="l"/>
        <c:numFmt formatCode="0%" sourceLinked="1"/>
        <c:majorTickMark val="none"/>
        <c:minorTickMark val="none"/>
        <c:tickLblPos val="nextTo"/>
        <c:crossAx val="208703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'Adult training'!$A$10</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training'!$B$9:$F$9</c:f>
              <c:strCache>
                <c:ptCount val="5"/>
                <c:pt idx="0">
                  <c:v>Training was easy to access</c:v>
                </c:pt>
                <c:pt idx="1">
                  <c:v>Training was simple to undertake</c:v>
                </c:pt>
                <c:pt idx="2">
                  <c:v>Training was relevant </c:v>
                </c:pt>
                <c:pt idx="3">
                  <c:v>Training was enjoyable</c:v>
                </c:pt>
                <c:pt idx="4">
                  <c:v>Training happened around the right time it was needed </c:v>
                </c:pt>
              </c:strCache>
            </c:strRef>
          </c:cat>
          <c:val>
            <c:numRef>
              <c:f>'Adult training'!$B$10:$F$10</c:f>
              <c:numCache>
                <c:formatCode>0%</c:formatCode>
                <c:ptCount val="5"/>
                <c:pt idx="0">
                  <c:v>0.7</c:v>
                </c:pt>
                <c:pt idx="1">
                  <c:v>0.77</c:v>
                </c:pt>
                <c:pt idx="2">
                  <c:v>0.78</c:v>
                </c:pt>
              </c:numCache>
            </c:numRef>
          </c:val>
          <c:extLst>
            <c:ext xmlns:c16="http://schemas.microsoft.com/office/drawing/2014/chart" uri="{C3380CC4-5D6E-409C-BE32-E72D297353CC}">
              <c16:uniqueId val="{00000000-B533-44E1-93C1-C6CB92C389BC}"/>
            </c:ext>
          </c:extLst>
        </c:ser>
        <c:ser>
          <c:idx val="1"/>
          <c:order val="1"/>
          <c:tx>
            <c:strRef>
              <c:f>'Adult training'!$A$11</c:f>
              <c:strCache>
                <c:ptCount val="1"/>
                <c:pt idx="0">
                  <c:v>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training'!$B$9:$F$9</c:f>
              <c:strCache>
                <c:ptCount val="5"/>
                <c:pt idx="0">
                  <c:v>Training was easy to access</c:v>
                </c:pt>
                <c:pt idx="1">
                  <c:v>Training was simple to undertake</c:v>
                </c:pt>
                <c:pt idx="2">
                  <c:v>Training was relevant </c:v>
                </c:pt>
                <c:pt idx="3">
                  <c:v>Training was enjoyable</c:v>
                </c:pt>
                <c:pt idx="4">
                  <c:v>Training happened around the right time it was needed </c:v>
                </c:pt>
              </c:strCache>
            </c:strRef>
          </c:cat>
          <c:val>
            <c:numRef>
              <c:f>'Adult training'!$B$11:$F$11</c:f>
              <c:numCache>
                <c:formatCode>0%</c:formatCode>
                <c:ptCount val="5"/>
                <c:pt idx="0">
                  <c:v>0.73</c:v>
                </c:pt>
                <c:pt idx="1">
                  <c:v>0.79</c:v>
                </c:pt>
                <c:pt idx="2">
                  <c:v>0.79</c:v>
                </c:pt>
              </c:numCache>
            </c:numRef>
          </c:val>
          <c:extLst>
            <c:ext xmlns:c16="http://schemas.microsoft.com/office/drawing/2014/chart" uri="{C3380CC4-5D6E-409C-BE32-E72D297353CC}">
              <c16:uniqueId val="{00000001-B533-44E1-93C1-C6CB92C389BC}"/>
            </c:ext>
          </c:extLst>
        </c:ser>
        <c:ser>
          <c:idx val="2"/>
          <c:order val="2"/>
          <c:tx>
            <c:strRef>
              <c:f>'Adult training'!$A$12</c:f>
              <c:strCache>
                <c:ptCount val="1"/>
                <c:pt idx="0">
                  <c:v>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training'!$B$9:$F$9</c:f>
              <c:strCache>
                <c:ptCount val="5"/>
                <c:pt idx="0">
                  <c:v>Training was easy to access</c:v>
                </c:pt>
                <c:pt idx="1">
                  <c:v>Training was simple to undertake</c:v>
                </c:pt>
                <c:pt idx="2">
                  <c:v>Training was relevant </c:v>
                </c:pt>
                <c:pt idx="3">
                  <c:v>Training was enjoyable</c:v>
                </c:pt>
                <c:pt idx="4">
                  <c:v>Training happened around the right time it was needed </c:v>
                </c:pt>
              </c:strCache>
            </c:strRef>
          </c:cat>
          <c:val>
            <c:numRef>
              <c:f>'Adult training'!$B$12:$F$12</c:f>
              <c:numCache>
                <c:formatCode>0%</c:formatCode>
                <c:ptCount val="5"/>
                <c:pt idx="0">
                  <c:v>0.73</c:v>
                </c:pt>
                <c:pt idx="1">
                  <c:v>0.79</c:v>
                </c:pt>
                <c:pt idx="2">
                  <c:v>0.82</c:v>
                </c:pt>
                <c:pt idx="3">
                  <c:v>0.6</c:v>
                </c:pt>
                <c:pt idx="4">
                  <c:v>0.53</c:v>
                </c:pt>
              </c:numCache>
            </c:numRef>
          </c:val>
          <c:extLst>
            <c:ext xmlns:c16="http://schemas.microsoft.com/office/drawing/2014/chart" uri="{C3380CC4-5D6E-409C-BE32-E72D297353CC}">
              <c16:uniqueId val="{00000002-B533-44E1-93C1-C6CB92C389BC}"/>
            </c:ext>
          </c:extLst>
        </c:ser>
        <c:dLbls>
          <c:dLblPos val="ctr"/>
          <c:showLegendKey val="0"/>
          <c:showVal val="1"/>
          <c:showCatName val="0"/>
          <c:showSerName val="0"/>
          <c:showPercent val="0"/>
          <c:showBubbleSize val="0"/>
        </c:dLbls>
        <c:gapWidth val="100"/>
        <c:overlap val="-10"/>
        <c:axId val="212792912"/>
        <c:axId val="212793696"/>
      </c:barChart>
      <c:catAx>
        <c:axId val="2127929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2793696"/>
        <c:crosses val="autoZero"/>
        <c:auto val="1"/>
        <c:lblAlgn val="ctr"/>
        <c:lblOffset val="100"/>
        <c:noMultiLvlLbl val="0"/>
      </c:catAx>
      <c:valAx>
        <c:axId val="212793696"/>
        <c:scaling>
          <c:orientation val="minMax"/>
          <c:max val="1"/>
          <c:min val="0"/>
        </c:scaling>
        <c:delete val="1"/>
        <c:axPos val="l"/>
        <c:numFmt formatCode="0%" sourceLinked="1"/>
        <c:majorTickMark val="out"/>
        <c:minorTickMark val="none"/>
        <c:tickLblPos val="nextTo"/>
        <c:crossAx val="212792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800573657106427E-2"/>
          <c:y val="9.076884457239455E-2"/>
          <c:w val="0.87160566793557581"/>
          <c:h val="0.84261501210653766"/>
        </c:manualLayout>
      </c:layout>
      <c:barChart>
        <c:barDir val="col"/>
        <c:grouping val="clustered"/>
        <c:varyColors val="0"/>
        <c:ser>
          <c:idx val="0"/>
          <c:order val="0"/>
          <c:tx>
            <c:strRef>
              <c:f>'HQ support'!$B$43</c:f>
              <c:strCache>
                <c:ptCount val="1"/>
                <c:pt idx="0">
                  <c:v>NPS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'HQ support'!$A$44:$A$46</c:f>
              <c:numCache>
                <c:formatCode>General</c:formatCode>
                <c:ptCount val="3"/>
                <c:pt idx="0">
                  <c:v>2018</c:v>
                </c:pt>
                <c:pt idx="1">
                  <c:v>2019</c:v>
                </c:pt>
                <c:pt idx="2">
                  <c:v>2020</c:v>
                </c:pt>
              </c:numCache>
            </c:numRef>
          </c:cat>
          <c:val>
            <c:numRef>
              <c:f>'HQ support'!$B$44:$B$46</c:f>
              <c:numCache>
                <c:formatCode>General</c:formatCode>
                <c:ptCount val="3"/>
                <c:pt idx="0">
                  <c:v>-46</c:v>
                </c:pt>
                <c:pt idx="1">
                  <c:v>-40</c:v>
                </c:pt>
                <c:pt idx="2">
                  <c:v>-34</c:v>
                </c:pt>
              </c:numCache>
            </c:numRef>
          </c:val>
          <c:extLst>
            <c:ext xmlns:c16="http://schemas.microsoft.com/office/drawing/2014/chart" uri="{C3380CC4-5D6E-409C-BE32-E72D297353CC}">
              <c16:uniqueId val="{00000000-2985-4D3F-807D-DC1A88E620FA}"/>
            </c:ext>
          </c:extLst>
        </c:ser>
        <c:dLbls>
          <c:showLegendKey val="0"/>
          <c:showVal val="0"/>
          <c:showCatName val="0"/>
          <c:showSerName val="0"/>
          <c:showPercent val="0"/>
          <c:showBubbleSize val="0"/>
        </c:dLbls>
        <c:gapWidth val="100"/>
        <c:overlap val="-10"/>
        <c:axId val="212795656"/>
        <c:axId val="212790952"/>
      </c:barChart>
      <c:catAx>
        <c:axId val="212795656"/>
        <c:scaling>
          <c:orientation val="minMax"/>
        </c:scaling>
        <c:delete val="0"/>
        <c:axPos val="b"/>
        <c:numFmt formatCode="General" sourceLinked="1"/>
        <c:majorTickMark val="out"/>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400" b="0" i="0" u="none" strike="noStrike" kern="1200" baseline="0">
                <a:solidFill>
                  <a:schemeClr val="tx1">
                    <a:lumMod val="65000"/>
                    <a:lumOff val="35000"/>
                  </a:schemeClr>
                </a:solidFill>
                <a:latin typeface="+mn-lt"/>
                <a:ea typeface="+mn-ea"/>
                <a:cs typeface="+mn-cs"/>
              </a:defRPr>
            </a:pPr>
            <a:endParaRPr lang="en-US"/>
          </a:p>
        </c:txPr>
        <c:crossAx val="212790952"/>
        <c:crosses val="autoZero"/>
        <c:auto val="1"/>
        <c:lblAlgn val="ctr"/>
        <c:lblOffset val="100"/>
        <c:noMultiLvlLbl val="0"/>
      </c:catAx>
      <c:valAx>
        <c:axId val="212790952"/>
        <c:scaling>
          <c:orientation val="minMax"/>
          <c:min val="-50"/>
        </c:scaling>
        <c:delete val="1"/>
        <c:axPos val="l"/>
        <c:numFmt formatCode="General" sourceLinked="1"/>
        <c:majorTickMark val="out"/>
        <c:minorTickMark val="none"/>
        <c:tickLblPos val="nextTo"/>
        <c:crossAx val="212795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1"/>
            <c:invertIfNegative val="0"/>
            <c:bubble3D val="0"/>
            <c:spPr>
              <a:solidFill>
                <a:schemeClr val="accent5"/>
              </a:solidFill>
              <a:ln>
                <a:noFill/>
              </a:ln>
              <a:effectLst/>
            </c:spPr>
            <c:extLst>
              <c:ext xmlns:c16="http://schemas.microsoft.com/office/drawing/2014/chart" uri="{C3380CC4-5D6E-409C-BE32-E72D297353CC}">
                <c16:uniqueId val="{00000001-7048-4383-8AAD-44F58D28C28D}"/>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'HQ support'!$A$54:$A$65</c:f>
              <c:strCache>
                <c:ptCount val="12"/>
                <c:pt idx="0">
                  <c:v>East of England</c:v>
                </c:pt>
                <c:pt idx="1">
                  <c:v>Greater London</c:v>
                </c:pt>
                <c:pt idx="2">
                  <c:v>South East</c:v>
                </c:pt>
                <c:pt idx="3">
                  <c:v>North West</c:v>
                </c:pt>
                <c:pt idx="4">
                  <c:v>East Midlands</c:v>
                </c:pt>
                <c:pt idx="5">
                  <c:v>South West</c:v>
                </c:pt>
                <c:pt idx="6">
                  <c:v>West Midlands</c:v>
                </c:pt>
                <c:pt idx="7">
                  <c:v>Scotland</c:v>
                </c:pt>
                <c:pt idx="8">
                  <c:v>North East</c:v>
                </c:pt>
                <c:pt idx="9">
                  <c:v>Wales</c:v>
                </c:pt>
                <c:pt idx="10">
                  <c:v>Northern Ireland</c:v>
                </c:pt>
                <c:pt idx="11">
                  <c:v>Overall</c:v>
                </c:pt>
              </c:strCache>
            </c:strRef>
          </c:cat>
          <c:val>
            <c:numRef>
              <c:f>'HQ support'!$B$54:$B$65</c:f>
              <c:numCache>
                <c:formatCode>General</c:formatCode>
                <c:ptCount val="12"/>
                <c:pt idx="0">
                  <c:v>-39</c:v>
                </c:pt>
                <c:pt idx="1">
                  <c:v>-38.9</c:v>
                </c:pt>
                <c:pt idx="2">
                  <c:v>-38.800000000000004</c:v>
                </c:pt>
                <c:pt idx="3">
                  <c:v>-37</c:v>
                </c:pt>
                <c:pt idx="4">
                  <c:v>-36.6</c:v>
                </c:pt>
                <c:pt idx="5">
                  <c:v>-36.4</c:v>
                </c:pt>
                <c:pt idx="6">
                  <c:v>-32.4</c:v>
                </c:pt>
                <c:pt idx="7">
                  <c:v>-30.3</c:v>
                </c:pt>
                <c:pt idx="8">
                  <c:v>-29.499999999999993</c:v>
                </c:pt>
                <c:pt idx="9">
                  <c:v>-28.500000000000004</c:v>
                </c:pt>
                <c:pt idx="10">
                  <c:v>-18.399999999999999</c:v>
                </c:pt>
                <c:pt idx="11">
                  <c:v>-34</c:v>
                </c:pt>
              </c:numCache>
            </c:numRef>
          </c:val>
          <c:extLst>
            <c:ext xmlns:c16="http://schemas.microsoft.com/office/drawing/2014/chart" uri="{C3380CC4-5D6E-409C-BE32-E72D297353CC}">
              <c16:uniqueId val="{00000002-7048-4383-8AAD-44F58D28C28D}"/>
            </c:ext>
          </c:extLst>
        </c:ser>
        <c:dLbls>
          <c:showLegendKey val="0"/>
          <c:showVal val="0"/>
          <c:showCatName val="0"/>
          <c:showSerName val="0"/>
          <c:showPercent val="0"/>
          <c:showBubbleSize val="0"/>
        </c:dLbls>
        <c:gapWidth val="100"/>
        <c:overlap val="-27"/>
        <c:axId val="317223496"/>
        <c:axId val="317225848"/>
      </c:barChart>
      <c:catAx>
        <c:axId val="31722349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17225848"/>
        <c:crosses val="autoZero"/>
        <c:auto val="1"/>
        <c:lblAlgn val="ctr"/>
        <c:lblOffset val="100"/>
        <c:noMultiLvlLbl val="0"/>
      </c:catAx>
      <c:valAx>
        <c:axId val="317225848"/>
        <c:scaling>
          <c:orientation val="minMax"/>
        </c:scaling>
        <c:delete val="1"/>
        <c:axPos val="l"/>
        <c:numFmt formatCode="General" sourceLinked="1"/>
        <c:majorTickMark val="none"/>
        <c:minorTickMark val="none"/>
        <c:tickLblPos val="nextTo"/>
        <c:crossAx val="317223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56789425434506E-2"/>
          <c:y val="2.8837569345890851E-2"/>
          <c:w val="0.73690686323146137"/>
          <c:h val="0.84711712037156495"/>
        </c:manualLayout>
      </c:layout>
      <c:barChart>
        <c:barDir val="col"/>
        <c:grouping val="percentStacked"/>
        <c:varyColors val="0"/>
        <c:ser>
          <c:idx val="0"/>
          <c:order val="0"/>
          <c:tx>
            <c:strRef>
              <c:f>'HQ support'!$A$21</c:f>
              <c:strCache>
                <c:ptCount val="1"/>
                <c:pt idx="0">
                  <c:v>Never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'HQ support'!$B$20:$D$20</c:f>
              <c:strCache>
                <c:ptCount val="3"/>
                <c:pt idx="0">
                  <c:v>The Scouts website (scouts.org.uk)</c:v>
                </c:pt>
                <c:pt idx="1">
                  <c:v>The programme planning tool</c:v>
                </c:pt>
                <c:pt idx="2">
                  <c:v>Membership system (Compass)</c:v>
                </c:pt>
              </c:strCache>
            </c:strRef>
          </c:cat>
          <c:val>
            <c:numRef>
              <c:f>'HQ support'!$B$21:$D$21</c:f>
              <c:numCache>
                <c:formatCode>0%</c:formatCode>
                <c:ptCount val="3"/>
                <c:pt idx="0">
                  <c:v>5.7000000000000002E-2</c:v>
                </c:pt>
                <c:pt idx="1">
                  <c:v>0.503</c:v>
                </c:pt>
                <c:pt idx="2">
                  <c:v>0.20300000000000001</c:v>
                </c:pt>
              </c:numCache>
            </c:numRef>
          </c:val>
          <c:extLst>
            <c:ext xmlns:c16="http://schemas.microsoft.com/office/drawing/2014/chart" uri="{C3380CC4-5D6E-409C-BE32-E72D297353CC}">
              <c16:uniqueId val="{00000000-6109-4383-8FFE-CA696A5DCAC1}"/>
            </c:ext>
          </c:extLst>
        </c:ser>
        <c:ser>
          <c:idx val="1"/>
          <c:order val="1"/>
          <c:tx>
            <c:strRef>
              <c:f>'HQ support'!$A$22</c:f>
              <c:strCache>
                <c:ptCount val="1"/>
                <c:pt idx="0">
                  <c:v>Less often than once a month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'HQ support'!$B$20:$D$20</c:f>
              <c:strCache>
                <c:ptCount val="3"/>
                <c:pt idx="0">
                  <c:v>The Scouts website (scouts.org.uk)</c:v>
                </c:pt>
                <c:pt idx="1">
                  <c:v>The programme planning tool</c:v>
                </c:pt>
                <c:pt idx="2">
                  <c:v>Membership system (Compass)</c:v>
                </c:pt>
              </c:strCache>
            </c:strRef>
          </c:cat>
          <c:val>
            <c:numRef>
              <c:f>'HQ support'!$B$22:$D$22</c:f>
              <c:numCache>
                <c:formatCode>0%</c:formatCode>
                <c:ptCount val="3"/>
                <c:pt idx="0">
                  <c:v>0.33500000000000002</c:v>
                </c:pt>
                <c:pt idx="1">
                  <c:v>0.315</c:v>
                </c:pt>
                <c:pt idx="2">
                  <c:v>0.4</c:v>
                </c:pt>
              </c:numCache>
            </c:numRef>
          </c:val>
          <c:extLst>
            <c:ext xmlns:c16="http://schemas.microsoft.com/office/drawing/2014/chart" uri="{C3380CC4-5D6E-409C-BE32-E72D297353CC}">
              <c16:uniqueId val="{00000001-6109-4383-8FFE-CA696A5DCAC1}"/>
            </c:ext>
          </c:extLst>
        </c:ser>
        <c:ser>
          <c:idx val="2"/>
          <c:order val="2"/>
          <c:tx>
            <c:strRef>
              <c:f>'HQ support'!$A$23</c:f>
              <c:strCache>
                <c:ptCount val="1"/>
                <c:pt idx="0">
                  <c:v>Less than once a week, but at least once a month</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'HQ support'!$B$20:$D$20</c:f>
              <c:strCache>
                <c:ptCount val="3"/>
                <c:pt idx="0">
                  <c:v>The Scouts website (scouts.org.uk)</c:v>
                </c:pt>
                <c:pt idx="1">
                  <c:v>The programme planning tool</c:v>
                </c:pt>
                <c:pt idx="2">
                  <c:v>Membership system (Compass)</c:v>
                </c:pt>
              </c:strCache>
            </c:strRef>
          </c:cat>
          <c:val>
            <c:numRef>
              <c:f>'HQ support'!$B$23:$D$23</c:f>
              <c:numCache>
                <c:formatCode>0%</c:formatCode>
                <c:ptCount val="3"/>
                <c:pt idx="0">
                  <c:v>0.39600000000000002</c:v>
                </c:pt>
                <c:pt idx="1">
                  <c:v>0.13900000000000001</c:v>
                </c:pt>
                <c:pt idx="2">
                  <c:v>0.21099999999999999</c:v>
                </c:pt>
              </c:numCache>
            </c:numRef>
          </c:val>
          <c:extLst>
            <c:ext xmlns:c16="http://schemas.microsoft.com/office/drawing/2014/chart" uri="{C3380CC4-5D6E-409C-BE32-E72D297353CC}">
              <c16:uniqueId val="{00000002-6109-4383-8FFE-CA696A5DCAC1}"/>
            </c:ext>
          </c:extLst>
        </c:ser>
        <c:ser>
          <c:idx val="3"/>
          <c:order val="3"/>
          <c:tx>
            <c:strRef>
              <c:f>'HQ support'!$A$24</c:f>
              <c:strCache>
                <c:ptCount val="1"/>
                <c:pt idx="0">
                  <c:v>At least once a week</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'HQ support'!$B$20:$D$20</c:f>
              <c:strCache>
                <c:ptCount val="3"/>
                <c:pt idx="0">
                  <c:v>The Scouts website (scouts.org.uk)</c:v>
                </c:pt>
                <c:pt idx="1">
                  <c:v>The programme planning tool</c:v>
                </c:pt>
                <c:pt idx="2">
                  <c:v>Membership system (Compass)</c:v>
                </c:pt>
              </c:strCache>
            </c:strRef>
          </c:cat>
          <c:val>
            <c:numRef>
              <c:f>'HQ support'!$B$24:$D$24</c:f>
              <c:numCache>
                <c:formatCode>0%</c:formatCode>
                <c:ptCount val="3"/>
                <c:pt idx="0">
                  <c:v>0.21199999999999999</c:v>
                </c:pt>
                <c:pt idx="1">
                  <c:v>4.2999999999999997E-2</c:v>
                </c:pt>
                <c:pt idx="2">
                  <c:v>0.186</c:v>
                </c:pt>
              </c:numCache>
            </c:numRef>
          </c:val>
          <c:extLst>
            <c:ext xmlns:c16="http://schemas.microsoft.com/office/drawing/2014/chart" uri="{C3380CC4-5D6E-409C-BE32-E72D297353CC}">
              <c16:uniqueId val="{00000003-6109-4383-8FFE-CA696A5DCAC1}"/>
            </c:ext>
          </c:extLst>
        </c:ser>
        <c:dLbls>
          <c:dLblPos val="ctr"/>
          <c:showLegendKey val="0"/>
          <c:showVal val="1"/>
          <c:showCatName val="0"/>
          <c:showSerName val="0"/>
          <c:showPercent val="0"/>
          <c:showBubbleSize val="0"/>
        </c:dLbls>
        <c:gapWidth val="150"/>
        <c:overlap val="100"/>
        <c:axId val="212796048"/>
        <c:axId val="212792128"/>
      </c:barChart>
      <c:catAx>
        <c:axId val="21279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2792128"/>
        <c:crosses val="autoZero"/>
        <c:auto val="1"/>
        <c:lblAlgn val="ctr"/>
        <c:lblOffset val="100"/>
        <c:noMultiLvlLbl val="0"/>
      </c:catAx>
      <c:valAx>
        <c:axId val="212792128"/>
        <c:scaling>
          <c:orientation val="minMax"/>
        </c:scaling>
        <c:delete val="1"/>
        <c:axPos val="l"/>
        <c:numFmt formatCode="0%" sourceLinked="1"/>
        <c:majorTickMark val="none"/>
        <c:minorTickMark val="none"/>
        <c:tickLblPos val="nextTo"/>
        <c:crossAx val="212796048"/>
        <c:crosses val="autoZero"/>
        <c:crossBetween val="between"/>
      </c:valAx>
      <c:spPr>
        <a:noFill/>
        <a:ln>
          <a:noFill/>
        </a:ln>
        <a:effectLst/>
      </c:spPr>
    </c:plotArea>
    <c:legend>
      <c:legendPos val="r"/>
      <c:layout>
        <c:manualLayout>
          <c:xMode val="edge"/>
          <c:yMode val="edge"/>
          <c:x val="0.78389210877209103"/>
          <c:y val="0.31276666236614631"/>
          <c:w val="0.20740418797234478"/>
          <c:h val="0.3744664688427299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'HQ support'!$B$30</c:f>
              <c:strCache>
                <c:ptCount val="1"/>
                <c:pt idx="0">
                  <c:v>NPS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'HQ support'!$A$31:$A$33</c:f>
              <c:strCache>
                <c:ptCount val="3"/>
                <c:pt idx="0">
                  <c:v>The Scouts website (scouts.org.uk)</c:v>
                </c:pt>
                <c:pt idx="1">
                  <c:v>The programme planning tool</c:v>
                </c:pt>
                <c:pt idx="2">
                  <c:v>Membership system (Compass)</c:v>
                </c:pt>
              </c:strCache>
            </c:strRef>
          </c:cat>
          <c:val>
            <c:numRef>
              <c:f>'HQ support'!$B$31:$B$33</c:f>
              <c:numCache>
                <c:formatCode>General</c:formatCode>
                <c:ptCount val="3"/>
                <c:pt idx="0">
                  <c:v>-20.3</c:v>
                </c:pt>
                <c:pt idx="1">
                  <c:v>-37.9</c:v>
                </c:pt>
                <c:pt idx="2">
                  <c:v>-49.2</c:v>
                </c:pt>
              </c:numCache>
            </c:numRef>
          </c:val>
          <c:extLst>
            <c:ext xmlns:c16="http://schemas.microsoft.com/office/drawing/2014/chart" uri="{C3380CC4-5D6E-409C-BE32-E72D297353CC}">
              <c16:uniqueId val="{00000000-0228-463E-A9C7-B5FDF6998486}"/>
            </c:ext>
          </c:extLst>
        </c:ser>
        <c:dLbls>
          <c:dLblPos val="ctr"/>
          <c:showLegendKey val="0"/>
          <c:showVal val="1"/>
          <c:showCatName val="0"/>
          <c:showSerName val="0"/>
          <c:showPercent val="0"/>
          <c:showBubbleSize val="0"/>
        </c:dLbls>
        <c:gapWidth val="101"/>
        <c:overlap val="-10"/>
        <c:axId val="212791736"/>
        <c:axId val="212796440"/>
      </c:barChart>
      <c:catAx>
        <c:axId val="21279173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2796440"/>
        <c:crosses val="autoZero"/>
        <c:auto val="1"/>
        <c:lblAlgn val="ctr"/>
        <c:lblOffset val="100"/>
        <c:noMultiLvlLbl val="0"/>
      </c:catAx>
      <c:valAx>
        <c:axId val="212796440"/>
        <c:scaling>
          <c:orientation val="minMax"/>
        </c:scaling>
        <c:delete val="1"/>
        <c:axPos val="l"/>
        <c:numFmt formatCode="General" sourceLinked="1"/>
        <c:majorTickMark val="none"/>
        <c:minorTickMark val="none"/>
        <c:tickLblPos val="nextTo"/>
        <c:crossAx val="212791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'HQ support'!$B$66</c:f>
              <c:strCache>
                <c:ptCount val="1"/>
                <c:pt idx="0">
                  <c:v>2018</c:v>
                </c:pt>
              </c:strCache>
            </c:strRef>
          </c:tx>
          <c:spPr>
            <a:solidFill>
              <a:schemeClr val="accent1"/>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86-4665-B95F-0A0B5D29DBD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'HQ support'!$A$67:$A$71</c:f>
              <c:strCache>
                <c:ptCount val="5"/>
                <c:pt idx="0">
                  <c:v>Regular emails (eg monthly membership email)</c:v>
                </c:pt>
                <c:pt idx="1">
                  <c:v>Emails on a specific issue (eg from the Chief Commissioner)</c:v>
                </c:pt>
                <c:pt idx="2">
                  <c:v>Scouting magazine</c:v>
                </c:pt>
                <c:pt idx="3">
                  <c:v>Social media</c:v>
                </c:pt>
                <c:pt idx="4">
                  <c:v>Webinar/conference call</c:v>
                </c:pt>
              </c:strCache>
            </c:strRef>
          </c:cat>
          <c:val>
            <c:numRef>
              <c:f>'HQ support'!$B$67:$B$71</c:f>
              <c:numCache>
                <c:formatCode>0%</c:formatCode>
                <c:ptCount val="5"/>
                <c:pt idx="1">
                  <c:v>0.59</c:v>
                </c:pt>
                <c:pt idx="2">
                  <c:v>0.6</c:v>
                </c:pt>
                <c:pt idx="3">
                  <c:v>0.56999999999999995</c:v>
                </c:pt>
                <c:pt idx="4">
                  <c:v>0.06</c:v>
                </c:pt>
              </c:numCache>
            </c:numRef>
          </c:val>
          <c:extLst>
            <c:ext xmlns:c16="http://schemas.microsoft.com/office/drawing/2014/chart" uri="{C3380CC4-5D6E-409C-BE32-E72D297353CC}">
              <c16:uniqueId val="{00000001-EC86-4665-B95F-0A0B5D29DBDF}"/>
            </c:ext>
          </c:extLst>
        </c:ser>
        <c:ser>
          <c:idx val="1"/>
          <c:order val="1"/>
          <c:tx>
            <c:strRef>
              <c:f>'HQ support'!$C$66</c:f>
              <c:strCache>
                <c:ptCount val="1"/>
                <c:pt idx="0">
                  <c:v>2019</c:v>
                </c:pt>
              </c:strCache>
            </c:strRef>
          </c:tx>
          <c:spPr>
            <a:solidFill>
              <a:schemeClr val="accent3"/>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C86-4665-B95F-0A0B5D29DBD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'HQ support'!$A$67:$A$71</c:f>
              <c:strCache>
                <c:ptCount val="5"/>
                <c:pt idx="0">
                  <c:v>Regular emails (eg monthly membership email)</c:v>
                </c:pt>
                <c:pt idx="1">
                  <c:v>Emails on a specific issue (eg from the Chief Commissioner)</c:v>
                </c:pt>
                <c:pt idx="2">
                  <c:v>Scouting magazine</c:v>
                </c:pt>
                <c:pt idx="3">
                  <c:v>Social media</c:v>
                </c:pt>
                <c:pt idx="4">
                  <c:v>Webinar/conference call</c:v>
                </c:pt>
              </c:strCache>
            </c:strRef>
          </c:cat>
          <c:val>
            <c:numRef>
              <c:f>'HQ support'!$C$67:$C$71</c:f>
              <c:numCache>
                <c:formatCode>0%</c:formatCode>
                <c:ptCount val="5"/>
                <c:pt idx="0">
                  <c:v>0.73</c:v>
                </c:pt>
                <c:pt idx="1">
                  <c:v>0.64</c:v>
                </c:pt>
                <c:pt idx="2">
                  <c:v>0.63</c:v>
                </c:pt>
                <c:pt idx="3">
                  <c:v>0.5</c:v>
                </c:pt>
                <c:pt idx="4">
                  <c:v>0.06</c:v>
                </c:pt>
              </c:numCache>
            </c:numRef>
          </c:val>
          <c:extLst>
            <c:ext xmlns:c16="http://schemas.microsoft.com/office/drawing/2014/chart" uri="{C3380CC4-5D6E-409C-BE32-E72D297353CC}">
              <c16:uniqueId val="{00000003-EC86-4665-B95F-0A0B5D29DBDF}"/>
            </c:ext>
          </c:extLst>
        </c:ser>
        <c:ser>
          <c:idx val="2"/>
          <c:order val="2"/>
          <c:tx>
            <c:strRef>
              <c:f>'HQ support'!$D$66</c:f>
              <c:strCache>
                <c:ptCount val="1"/>
                <c:pt idx="0">
                  <c:v>2020</c:v>
                </c:pt>
              </c:strCache>
            </c:strRef>
          </c:tx>
          <c:spPr>
            <a:solidFill>
              <a:schemeClr val="accent5"/>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C86-4665-B95F-0A0B5D29DBD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'HQ support'!$A$67:$A$71</c:f>
              <c:strCache>
                <c:ptCount val="5"/>
                <c:pt idx="0">
                  <c:v>Regular emails (eg monthly membership email)</c:v>
                </c:pt>
                <c:pt idx="1">
                  <c:v>Emails on a specific issue (eg from the Chief Commissioner)</c:v>
                </c:pt>
                <c:pt idx="2">
                  <c:v>Scouting magazine</c:v>
                </c:pt>
                <c:pt idx="3">
                  <c:v>Social media</c:v>
                </c:pt>
                <c:pt idx="4">
                  <c:v>Webinar/conference call</c:v>
                </c:pt>
              </c:strCache>
            </c:strRef>
          </c:cat>
          <c:val>
            <c:numRef>
              <c:f>'HQ support'!$D$67:$D$71</c:f>
              <c:numCache>
                <c:formatCode>0%</c:formatCode>
                <c:ptCount val="5"/>
                <c:pt idx="0">
                  <c:v>0.82400000000000007</c:v>
                </c:pt>
                <c:pt idx="1">
                  <c:v>0.8</c:v>
                </c:pt>
                <c:pt idx="2">
                  <c:v>0.58600000000000008</c:v>
                </c:pt>
                <c:pt idx="3">
                  <c:v>0.49199999999999999</c:v>
                </c:pt>
                <c:pt idx="4">
                  <c:v>7.3999999999999996E-2</c:v>
                </c:pt>
              </c:numCache>
            </c:numRef>
          </c:val>
          <c:extLst>
            <c:ext xmlns:c16="http://schemas.microsoft.com/office/drawing/2014/chart" uri="{C3380CC4-5D6E-409C-BE32-E72D297353CC}">
              <c16:uniqueId val="{00000005-EC86-4665-B95F-0A0B5D29DBDF}"/>
            </c:ext>
          </c:extLst>
        </c:ser>
        <c:dLbls>
          <c:dLblPos val="ctr"/>
          <c:showLegendKey val="0"/>
          <c:showVal val="1"/>
          <c:showCatName val="0"/>
          <c:showSerName val="0"/>
          <c:showPercent val="0"/>
          <c:showBubbleSize val="0"/>
        </c:dLbls>
        <c:gapWidth val="60"/>
        <c:overlap val="-27"/>
        <c:axId val="214412832"/>
        <c:axId val="214416360"/>
      </c:barChart>
      <c:catAx>
        <c:axId val="21441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4416360"/>
        <c:crosses val="autoZero"/>
        <c:auto val="1"/>
        <c:lblAlgn val="ctr"/>
        <c:lblOffset val="100"/>
        <c:noMultiLvlLbl val="0"/>
      </c:catAx>
      <c:valAx>
        <c:axId val="214416360"/>
        <c:scaling>
          <c:orientation val="minMax"/>
          <c:max val="1"/>
        </c:scaling>
        <c:delete val="1"/>
        <c:axPos val="l"/>
        <c:numFmt formatCode="0%" sourceLinked="1"/>
        <c:majorTickMark val="none"/>
        <c:minorTickMark val="none"/>
        <c:tickLblPos val="nextTo"/>
        <c:crossAx val="214412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'HQ support'!$B$79</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'HQ support'!$A$80:$A$84</c:f>
              <c:strCache>
                <c:ptCount val="5"/>
                <c:pt idx="0">
                  <c:v>Communications from UK Headquarters are quick to read</c:v>
                </c:pt>
                <c:pt idx="1">
                  <c:v>Communications from UK Headquarters are clear on any actions I need to take</c:v>
                </c:pt>
                <c:pt idx="2">
                  <c:v>The information I receive is necessary for my role</c:v>
                </c:pt>
                <c:pt idx="3">
                  <c:v>I feel informed by UK Headquarters about national changes to Scouts that affect me</c:v>
                </c:pt>
                <c:pt idx="4">
                  <c:v>Communications from UK Headquarters are easy to understand</c:v>
                </c:pt>
              </c:strCache>
            </c:strRef>
          </c:cat>
          <c:val>
            <c:numRef>
              <c:f>'HQ support'!$B$80:$B$84</c:f>
              <c:numCache>
                <c:formatCode>0%</c:formatCode>
                <c:ptCount val="5"/>
                <c:pt idx="0">
                  <c:v>0.34</c:v>
                </c:pt>
                <c:pt idx="1">
                  <c:v>0.39</c:v>
                </c:pt>
                <c:pt idx="2">
                  <c:v>0.39</c:v>
                </c:pt>
                <c:pt idx="3">
                  <c:v>0.48</c:v>
                </c:pt>
                <c:pt idx="4">
                  <c:v>0.48</c:v>
                </c:pt>
              </c:numCache>
            </c:numRef>
          </c:val>
          <c:extLst>
            <c:ext xmlns:c16="http://schemas.microsoft.com/office/drawing/2014/chart" uri="{C3380CC4-5D6E-409C-BE32-E72D297353CC}">
              <c16:uniqueId val="{00000000-4175-4E46-81AF-796FA8283EC7}"/>
            </c:ext>
          </c:extLst>
        </c:ser>
        <c:ser>
          <c:idx val="1"/>
          <c:order val="1"/>
          <c:tx>
            <c:strRef>
              <c:f>'HQ support'!$C$79</c:f>
              <c:strCache>
                <c:ptCount val="1"/>
                <c:pt idx="0">
                  <c:v>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'HQ support'!$A$80:$A$84</c:f>
              <c:strCache>
                <c:ptCount val="5"/>
                <c:pt idx="0">
                  <c:v>Communications from UK Headquarters are quick to read</c:v>
                </c:pt>
                <c:pt idx="1">
                  <c:v>Communications from UK Headquarters are clear on any actions I need to take</c:v>
                </c:pt>
                <c:pt idx="2">
                  <c:v>The information I receive is necessary for my role</c:v>
                </c:pt>
                <c:pt idx="3">
                  <c:v>I feel informed by UK Headquarters about national changes to Scouts that affect me</c:v>
                </c:pt>
                <c:pt idx="4">
                  <c:v>Communications from UK Headquarters are easy to understand</c:v>
                </c:pt>
              </c:strCache>
            </c:strRef>
          </c:cat>
          <c:val>
            <c:numRef>
              <c:f>'HQ support'!$C$80:$C$84</c:f>
              <c:numCache>
                <c:formatCode>0%</c:formatCode>
                <c:ptCount val="5"/>
                <c:pt idx="0">
                  <c:v>0.39</c:v>
                </c:pt>
                <c:pt idx="1">
                  <c:v>0.42</c:v>
                </c:pt>
                <c:pt idx="2">
                  <c:v>0.42</c:v>
                </c:pt>
                <c:pt idx="3">
                  <c:v>0.5</c:v>
                </c:pt>
                <c:pt idx="4">
                  <c:v>0.54</c:v>
                </c:pt>
              </c:numCache>
            </c:numRef>
          </c:val>
          <c:extLst>
            <c:ext xmlns:c16="http://schemas.microsoft.com/office/drawing/2014/chart" uri="{C3380CC4-5D6E-409C-BE32-E72D297353CC}">
              <c16:uniqueId val="{00000001-4175-4E46-81AF-796FA8283EC7}"/>
            </c:ext>
          </c:extLst>
        </c:ser>
        <c:ser>
          <c:idx val="2"/>
          <c:order val="2"/>
          <c:tx>
            <c:strRef>
              <c:f>'HQ support'!$D$79</c:f>
              <c:strCache>
                <c:ptCount val="1"/>
                <c:pt idx="0">
                  <c:v>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'HQ support'!$A$80:$A$84</c:f>
              <c:strCache>
                <c:ptCount val="5"/>
                <c:pt idx="0">
                  <c:v>Communications from UK Headquarters are quick to read</c:v>
                </c:pt>
                <c:pt idx="1">
                  <c:v>Communications from UK Headquarters are clear on any actions I need to take</c:v>
                </c:pt>
                <c:pt idx="2">
                  <c:v>The information I receive is necessary for my role</c:v>
                </c:pt>
                <c:pt idx="3">
                  <c:v>I feel informed by UK Headquarters about national changes to Scouts that affect me</c:v>
                </c:pt>
                <c:pt idx="4">
                  <c:v>Communications from UK Headquarters are easy to understand</c:v>
                </c:pt>
              </c:strCache>
            </c:strRef>
          </c:cat>
          <c:val>
            <c:numRef>
              <c:f>'HQ support'!$D$80:$D$84</c:f>
              <c:numCache>
                <c:formatCode>0%</c:formatCode>
                <c:ptCount val="5"/>
                <c:pt idx="0">
                  <c:v>0.47100000000000003</c:v>
                </c:pt>
                <c:pt idx="1">
                  <c:v>0.52800000000000002</c:v>
                </c:pt>
                <c:pt idx="2">
                  <c:v>0.498</c:v>
                </c:pt>
                <c:pt idx="3">
                  <c:v>0.57399999999999995</c:v>
                </c:pt>
                <c:pt idx="4">
                  <c:v>0.63</c:v>
                </c:pt>
              </c:numCache>
            </c:numRef>
          </c:val>
          <c:extLst>
            <c:ext xmlns:c16="http://schemas.microsoft.com/office/drawing/2014/chart" uri="{C3380CC4-5D6E-409C-BE32-E72D297353CC}">
              <c16:uniqueId val="{00000002-4175-4E46-81AF-796FA8283EC7}"/>
            </c:ext>
          </c:extLst>
        </c:ser>
        <c:dLbls>
          <c:dLblPos val="ctr"/>
          <c:showLegendKey val="0"/>
          <c:showVal val="1"/>
          <c:showCatName val="0"/>
          <c:showSerName val="0"/>
          <c:showPercent val="0"/>
          <c:showBubbleSize val="0"/>
        </c:dLbls>
        <c:gapWidth val="60"/>
        <c:overlap val="-27"/>
        <c:axId val="214415576"/>
        <c:axId val="214415968"/>
      </c:barChart>
      <c:catAx>
        <c:axId val="214415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14415968"/>
        <c:crosses val="autoZero"/>
        <c:auto val="1"/>
        <c:lblAlgn val="ctr"/>
        <c:lblOffset val="100"/>
        <c:noMultiLvlLbl val="0"/>
      </c:catAx>
      <c:valAx>
        <c:axId val="214415968"/>
        <c:scaling>
          <c:orientation val="minMax"/>
          <c:max val="1"/>
        </c:scaling>
        <c:delete val="1"/>
        <c:axPos val="l"/>
        <c:numFmt formatCode="0%" sourceLinked="1"/>
        <c:majorTickMark val="none"/>
        <c:minorTickMark val="none"/>
        <c:tickLblPos val="nextTo"/>
        <c:crossAx val="214415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38350989708376"/>
          <c:y val="3.3333333333333333E-2"/>
          <c:w val="0.49195025994884967"/>
          <c:h val="0.93333333333333335"/>
        </c:manualLayout>
      </c:layout>
      <c:barChart>
        <c:barDir val="bar"/>
        <c:grouping val="clustered"/>
        <c:varyColors val="0"/>
        <c:ser>
          <c:idx val="0"/>
          <c:order val="0"/>
          <c:spPr>
            <a:solidFill>
              <a:schemeClr val="accent1"/>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01-43EF-BBA3-C36DFCAD6EC9}"/>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01-43EF-BBA3-C36DFCAD6EC9}"/>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01-43EF-BBA3-C36DFCAD6EC9}"/>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01-43EF-BBA3-C36DFCAD6EC9}"/>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01-43EF-BBA3-C36DFCAD6EC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leaving'!$A$3:$A$19</c:f>
              <c:strCache>
                <c:ptCount val="17"/>
                <c:pt idx="0">
                  <c:v>Other (please specify)</c:v>
                </c:pt>
                <c:pt idx="1">
                  <c:v>My family/partner didn't want me to be involved any more</c:v>
                </c:pt>
                <c:pt idx="2">
                  <c:v>Scouts isn't relevant to me anymore</c:v>
                </c:pt>
                <c:pt idx="3">
                  <c:v>I didn't get on with the other volunteers</c:v>
                </c:pt>
                <c:pt idx="4">
                  <c:v>The Group or section closed or meeting time changed</c:v>
                </c:pt>
                <c:pt idx="5">
                  <c:v>It was too expensive</c:v>
                </c:pt>
                <c:pt idx="6">
                  <c:v>Due to age reasons</c:v>
                </c:pt>
                <c:pt idx="7">
                  <c:v>Due to health reasons</c:v>
                </c:pt>
                <c:pt idx="8">
                  <c:v>My children left Scouts or moved on to another section</c:v>
                </c:pt>
                <c:pt idx="9">
                  <c:v>I felt I had done my bit (e.g. it's someone else's turn to get involved)</c:v>
                </c:pt>
                <c:pt idx="10">
                  <c:v>It caused me too much stress</c:v>
                </c:pt>
                <c:pt idx="11">
                  <c:v>I was unhappy with the way other volunteers behaved</c:v>
                </c:pt>
                <c:pt idx="12">
                  <c:v>I wanted to have more time to do other things (hobbies, family, other volunteering etc)</c:v>
                </c:pt>
                <c:pt idx="13">
                  <c:v>I was unhappy with the way I was treated by other volunteers</c:v>
                </c:pt>
                <c:pt idx="14">
                  <c:v>I didn't enjoy or stopped enjoying the experience</c:v>
                </c:pt>
                <c:pt idx="15">
                  <c:v>I was unhappy with the way my volunteering was managed or organised</c:v>
                </c:pt>
                <c:pt idx="16">
                  <c:v>I had less time because my circumstances changed (home, work, study, moving away, travel etc)</c:v>
                </c:pt>
              </c:strCache>
            </c:strRef>
          </c:cat>
          <c:val>
            <c:numRef>
              <c:f>'Adult leaving'!$B$3:$B$19</c:f>
              <c:numCache>
                <c:formatCode>0%</c:formatCode>
                <c:ptCount val="17"/>
                <c:pt idx="0">
                  <c:v>0.19</c:v>
                </c:pt>
                <c:pt idx="1">
                  <c:v>0.01</c:v>
                </c:pt>
                <c:pt idx="2">
                  <c:v>0.02</c:v>
                </c:pt>
                <c:pt idx="3">
                  <c:v>0.02</c:v>
                </c:pt>
                <c:pt idx="4">
                  <c:v>0.03</c:v>
                </c:pt>
                <c:pt idx="5">
                  <c:v>0.03</c:v>
                </c:pt>
                <c:pt idx="6">
                  <c:v>0.05</c:v>
                </c:pt>
                <c:pt idx="7">
                  <c:v>0.06</c:v>
                </c:pt>
                <c:pt idx="8">
                  <c:v>7.0000000000000007E-2</c:v>
                </c:pt>
                <c:pt idx="9">
                  <c:v>0.1</c:v>
                </c:pt>
                <c:pt idx="10">
                  <c:v>0.16</c:v>
                </c:pt>
                <c:pt idx="11">
                  <c:v>0.16</c:v>
                </c:pt>
                <c:pt idx="12">
                  <c:v>0.16</c:v>
                </c:pt>
                <c:pt idx="13">
                  <c:v>0.18</c:v>
                </c:pt>
                <c:pt idx="14">
                  <c:v>0.25</c:v>
                </c:pt>
                <c:pt idx="15">
                  <c:v>0.28999999999999998</c:v>
                </c:pt>
                <c:pt idx="16">
                  <c:v>0.3</c:v>
                </c:pt>
              </c:numCache>
            </c:numRef>
          </c:val>
          <c:extLst>
            <c:ext xmlns:c16="http://schemas.microsoft.com/office/drawing/2014/chart" uri="{C3380CC4-5D6E-409C-BE32-E72D297353CC}">
              <c16:uniqueId val="{00000005-3A01-43EF-BBA3-C36DFCAD6EC9}"/>
            </c:ext>
          </c:extLst>
        </c:ser>
        <c:dLbls>
          <c:showLegendKey val="0"/>
          <c:showVal val="0"/>
          <c:showCatName val="0"/>
          <c:showSerName val="0"/>
          <c:showPercent val="0"/>
          <c:showBubbleSize val="0"/>
        </c:dLbls>
        <c:gapWidth val="60"/>
        <c:axId val="214409304"/>
        <c:axId val="214409696"/>
      </c:barChart>
      <c:catAx>
        <c:axId val="2144093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14409696"/>
        <c:crosses val="autoZero"/>
        <c:auto val="1"/>
        <c:lblAlgn val="ctr"/>
        <c:lblOffset val="100"/>
        <c:noMultiLvlLbl val="0"/>
      </c:catAx>
      <c:valAx>
        <c:axId val="214409696"/>
        <c:scaling>
          <c:orientation val="minMax"/>
          <c:max val="0.60000000000000009"/>
        </c:scaling>
        <c:delete val="1"/>
        <c:axPos val="b"/>
        <c:numFmt formatCode="0%" sourceLinked="1"/>
        <c:majorTickMark val="out"/>
        <c:minorTickMark val="none"/>
        <c:tickLblPos val="nextTo"/>
        <c:crossAx val="214409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38350989708376"/>
          <c:y val="3.3333333333333333E-2"/>
          <c:w val="0.49195025994884967"/>
          <c:h val="0.93333333333333335"/>
        </c:manualLayout>
      </c:layout>
      <c:barChart>
        <c:barDir val="bar"/>
        <c:grouping val="clustered"/>
        <c:varyColors val="0"/>
        <c:ser>
          <c:idx val="0"/>
          <c:order val="0"/>
          <c:spPr>
            <a:solidFill>
              <a:schemeClr val="accent1"/>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72-44E7-BF20-A0F283F27ADC}"/>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72-44E7-BF20-A0F283F27ADC}"/>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72-44E7-BF20-A0F283F27ADC}"/>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272-44E7-BF20-A0F283F27ADC}"/>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72-44E7-BF20-A0F283F27ADC}"/>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72-44E7-BF20-A0F283F27ADC}"/>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272-44E7-BF20-A0F283F27AD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leaving'!$A$29:$A$45</c:f>
              <c:strCache>
                <c:ptCount val="17"/>
                <c:pt idx="0">
                  <c:v>Other (please specify)</c:v>
                </c:pt>
                <c:pt idx="1">
                  <c:v>It's too expensive</c:v>
                </c:pt>
                <c:pt idx="2">
                  <c:v>I don't get on with the other volunteers</c:v>
                </c:pt>
                <c:pt idx="3">
                  <c:v>The Group or section is closing or the meeting time is changing</c:v>
                </c:pt>
                <c:pt idx="4">
                  <c:v>Due to health reasons</c:v>
                </c:pt>
                <c:pt idx="5">
                  <c:v>My family/partner didn't want me to be involved any more</c:v>
                </c:pt>
                <c:pt idx="6">
                  <c:v>Due to age reasons</c:v>
                </c:pt>
                <c:pt idx="7">
                  <c:v>Scouts isn't relevant to me anymore</c:v>
                </c:pt>
                <c:pt idx="8">
                  <c:v>My children are leaving Scouts or moving on to another section</c:v>
                </c:pt>
                <c:pt idx="9">
                  <c:v>I want to have more time to do other things (hobbies, family, other volunteering etc)</c:v>
                </c:pt>
                <c:pt idx="10">
                  <c:v>I'm unhappy with the way other volunteers behave</c:v>
                </c:pt>
                <c:pt idx="11">
                  <c:v>I am going to have less time because my circumstances are changing (home, work, study, moving away, travel etc)</c:v>
                </c:pt>
                <c:pt idx="12">
                  <c:v>I feel I have done my bit (e.g. it's someone else's turn to get involved)</c:v>
                </c:pt>
                <c:pt idx="13">
                  <c:v>I'm unhappy with the way I'm being treated by other volunteers</c:v>
                </c:pt>
                <c:pt idx="14">
                  <c:v>I haven't enjoyed or I've stopped enjoying the experience</c:v>
                </c:pt>
                <c:pt idx="15">
                  <c:v>It's causing me too much stress</c:v>
                </c:pt>
                <c:pt idx="16">
                  <c:v>I'm unhappy with the way my volunteering is managed or organised</c:v>
                </c:pt>
              </c:strCache>
            </c:strRef>
          </c:cat>
          <c:val>
            <c:numRef>
              <c:f>'Adult leaving'!$B$29:$B$45</c:f>
              <c:numCache>
                <c:formatCode>0%</c:formatCode>
                <c:ptCount val="17"/>
                <c:pt idx="0">
                  <c:v>0.217</c:v>
                </c:pt>
                <c:pt idx="1">
                  <c:v>1.4E-2</c:v>
                </c:pt>
                <c:pt idx="2">
                  <c:v>1.4E-2</c:v>
                </c:pt>
                <c:pt idx="3">
                  <c:v>1.4E-2</c:v>
                </c:pt>
                <c:pt idx="4">
                  <c:v>1.4E-2</c:v>
                </c:pt>
                <c:pt idx="5">
                  <c:v>1.9E-2</c:v>
                </c:pt>
                <c:pt idx="6">
                  <c:v>2.4E-2</c:v>
                </c:pt>
                <c:pt idx="7">
                  <c:v>3.4000000000000002E-2</c:v>
                </c:pt>
                <c:pt idx="8">
                  <c:v>5.2999999999999999E-2</c:v>
                </c:pt>
                <c:pt idx="9">
                  <c:v>0.106</c:v>
                </c:pt>
                <c:pt idx="10">
                  <c:v>0.17399999999999999</c:v>
                </c:pt>
                <c:pt idx="11">
                  <c:v>0.184</c:v>
                </c:pt>
                <c:pt idx="12">
                  <c:v>0.193</c:v>
                </c:pt>
                <c:pt idx="13">
                  <c:v>0.19800000000000001</c:v>
                </c:pt>
                <c:pt idx="14">
                  <c:v>0.32900000000000001</c:v>
                </c:pt>
                <c:pt idx="15">
                  <c:v>0.33800000000000002</c:v>
                </c:pt>
                <c:pt idx="16">
                  <c:v>0.377</c:v>
                </c:pt>
              </c:numCache>
            </c:numRef>
          </c:val>
          <c:extLst>
            <c:ext xmlns:c16="http://schemas.microsoft.com/office/drawing/2014/chart" uri="{C3380CC4-5D6E-409C-BE32-E72D297353CC}">
              <c16:uniqueId val="{00000007-A272-44E7-BF20-A0F283F27ADC}"/>
            </c:ext>
          </c:extLst>
        </c:ser>
        <c:dLbls>
          <c:dLblPos val="outEnd"/>
          <c:showLegendKey val="0"/>
          <c:showVal val="1"/>
          <c:showCatName val="0"/>
          <c:showSerName val="0"/>
          <c:showPercent val="0"/>
          <c:showBubbleSize val="0"/>
        </c:dLbls>
        <c:gapWidth val="60"/>
        <c:axId val="214414008"/>
        <c:axId val="214414400"/>
      </c:barChart>
      <c:catAx>
        <c:axId val="214414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14414400"/>
        <c:crosses val="autoZero"/>
        <c:auto val="1"/>
        <c:lblAlgn val="ctr"/>
        <c:lblOffset val="100"/>
        <c:noMultiLvlLbl val="0"/>
      </c:catAx>
      <c:valAx>
        <c:axId val="214414400"/>
        <c:scaling>
          <c:orientation val="minMax"/>
          <c:max val="0.60000000000000009"/>
        </c:scaling>
        <c:delete val="1"/>
        <c:axPos val="b"/>
        <c:numFmt formatCode="0%" sourceLinked="1"/>
        <c:majorTickMark val="out"/>
        <c:minorTickMark val="none"/>
        <c:tickLblPos val="nextTo"/>
        <c:crossAx val="214414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'Exec committees'!$B$3</c:f>
              <c:strCache>
                <c:ptCount val="1"/>
                <c:pt idx="0">
                  <c:v>% Executive Committee</c:v>
                </c:pt>
              </c:strCache>
            </c:strRef>
          </c:tx>
          <c:spPr>
            <a:solidFill>
              <a:schemeClr val="bg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3644-42BC-BED9-4E89811A4B0C}"/>
                </c:ext>
              </c:extLst>
            </c:dLbl>
            <c:dLbl>
              <c:idx val="1"/>
              <c:delete val="1"/>
              <c:extLst>
                <c:ext xmlns:c15="http://schemas.microsoft.com/office/drawing/2012/chart" uri="{CE6537A1-D6FC-4f65-9D91-7224C49458BB}"/>
                <c:ext xmlns:c16="http://schemas.microsoft.com/office/drawing/2014/chart" uri="{C3380CC4-5D6E-409C-BE32-E72D297353CC}">
                  <c16:uniqueId val="{00000001-3644-42BC-BED9-4E89811A4B0C}"/>
                </c:ext>
              </c:extLst>
            </c:dLbl>
            <c:dLbl>
              <c:idx val="2"/>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3644-42BC-BED9-4E89811A4B0C}"/>
                </c:ext>
              </c:extLst>
            </c:dLbl>
            <c:dLbl>
              <c:idx val="3"/>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3644-42BC-BED9-4E89811A4B0C}"/>
                </c:ext>
              </c:extLst>
            </c:dLbl>
            <c:dLbl>
              <c:idx val="4"/>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3644-42BC-BED9-4E89811A4B0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'Exec committees'!$A$4:$A$13</c:f>
              <c:strCache>
                <c:ptCount val="10"/>
                <c:pt idx="0">
                  <c:v>The overall quality of the Scout Programme delivered to young people</c:v>
                </c:pt>
                <c:pt idx="1">
                  <c:v>Planning and delivery of the weekly programme, events and nights away</c:v>
                </c:pt>
                <c:pt idx="2">
                  <c:v>Recruiting new young people and adult volunteers</c:v>
                </c:pt>
                <c:pt idx="3">
                  <c:v>Safeguarding</c:v>
                </c:pt>
                <c:pt idx="4">
                  <c:v>Equality, diversity and inclusion</c:v>
                </c:pt>
                <c:pt idx="5">
                  <c:v>Health and Safety</c:v>
                </c:pt>
                <c:pt idx="6">
                  <c:v>Engaging with local influencers and decision makers (such as local media, local authority or politicians)</c:v>
                </c:pt>
                <c:pt idx="7">
                  <c:v>Fundraising</c:v>
                </c:pt>
                <c:pt idx="8">
                  <c:v>Financial health of the charity</c:v>
                </c:pt>
                <c:pt idx="9">
                  <c:v>The management of any property owned/rented by the charity</c:v>
                </c:pt>
              </c:strCache>
            </c:strRef>
          </c:cat>
          <c:val>
            <c:numRef>
              <c:f>'Exec committees'!$B$4:$B$13</c:f>
              <c:numCache>
                <c:formatCode>0%</c:formatCode>
                <c:ptCount val="10"/>
                <c:pt idx="0">
                  <c:v>1.2E-2</c:v>
                </c:pt>
                <c:pt idx="1">
                  <c:v>1.7999999999999999E-2</c:v>
                </c:pt>
                <c:pt idx="2">
                  <c:v>3.1E-2</c:v>
                </c:pt>
                <c:pt idx="3">
                  <c:v>3.4000000000000002E-2</c:v>
                </c:pt>
                <c:pt idx="4">
                  <c:v>3.9E-2</c:v>
                </c:pt>
                <c:pt idx="5">
                  <c:v>5.8000000000000003E-2</c:v>
                </c:pt>
                <c:pt idx="6">
                  <c:v>0.26400000000000001</c:v>
                </c:pt>
                <c:pt idx="7">
                  <c:v>0.34899999999999998</c:v>
                </c:pt>
                <c:pt idx="8">
                  <c:v>0.624</c:v>
                </c:pt>
                <c:pt idx="9">
                  <c:v>0.67900000000000005</c:v>
                </c:pt>
              </c:numCache>
            </c:numRef>
          </c:val>
          <c:extLst>
            <c:ext xmlns:c16="http://schemas.microsoft.com/office/drawing/2014/chart" uri="{C3380CC4-5D6E-409C-BE32-E72D297353CC}">
              <c16:uniqueId val="{00000005-3644-42BC-BED9-4E89811A4B0C}"/>
            </c:ext>
          </c:extLst>
        </c:ser>
        <c:ser>
          <c:idx val="1"/>
          <c:order val="1"/>
          <c:tx>
            <c:strRef>
              <c:f>'Exec committees'!$C$3</c:f>
              <c:strCache>
                <c:ptCount val="1"/>
                <c:pt idx="0">
                  <c:v>% Joint responsibility</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'Exec committees'!$A$4:$A$13</c:f>
              <c:strCache>
                <c:ptCount val="10"/>
                <c:pt idx="0">
                  <c:v>The overall quality of the Scout Programme delivered to young people</c:v>
                </c:pt>
                <c:pt idx="1">
                  <c:v>Planning and delivery of the weekly programme, events and nights away</c:v>
                </c:pt>
                <c:pt idx="2">
                  <c:v>Recruiting new young people and adult volunteers</c:v>
                </c:pt>
                <c:pt idx="3">
                  <c:v>Safeguarding</c:v>
                </c:pt>
                <c:pt idx="4">
                  <c:v>Equality, diversity and inclusion</c:v>
                </c:pt>
                <c:pt idx="5">
                  <c:v>Health and Safety</c:v>
                </c:pt>
                <c:pt idx="6">
                  <c:v>Engaging with local influencers and decision makers (such as local media, local authority or politicians)</c:v>
                </c:pt>
                <c:pt idx="7">
                  <c:v>Fundraising</c:v>
                </c:pt>
                <c:pt idx="8">
                  <c:v>Financial health of the charity</c:v>
                </c:pt>
                <c:pt idx="9">
                  <c:v>The management of any property owned/rented by the charity</c:v>
                </c:pt>
              </c:strCache>
            </c:strRef>
          </c:cat>
          <c:val>
            <c:numRef>
              <c:f>'Exec committees'!$C$4:$C$13</c:f>
              <c:numCache>
                <c:formatCode>0%</c:formatCode>
                <c:ptCount val="10"/>
                <c:pt idx="0">
                  <c:v>0.48899999999999999</c:v>
                </c:pt>
                <c:pt idx="1">
                  <c:v>9.1999999999999998E-2</c:v>
                </c:pt>
                <c:pt idx="2">
                  <c:v>0.82</c:v>
                </c:pt>
                <c:pt idx="3">
                  <c:v>0.89300000000000002</c:v>
                </c:pt>
                <c:pt idx="4">
                  <c:v>0.90300000000000002</c:v>
                </c:pt>
                <c:pt idx="5">
                  <c:v>0.90600000000000003</c:v>
                </c:pt>
                <c:pt idx="6">
                  <c:v>0.69399999999999995</c:v>
                </c:pt>
                <c:pt idx="7">
                  <c:v>0.61699999999999999</c:v>
                </c:pt>
                <c:pt idx="8">
                  <c:v>0.36</c:v>
                </c:pt>
                <c:pt idx="9">
                  <c:v>0.3</c:v>
                </c:pt>
              </c:numCache>
            </c:numRef>
          </c:val>
          <c:extLst>
            <c:ext xmlns:c16="http://schemas.microsoft.com/office/drawing/2014/chart" uri="{C3380CC4-5D6E-409C-BE32-E72D297353CC}">
              <c16:uniqueId val="{00000006-3644-42BC-BED9-4E89811A4B0C}"/>
            </c:ext>
          </c:extLst>
        </c:ser>
        <c:ser>
          <c:idx val="2"/>
          <c:order val="2"/>
          <c:tx>
            <c:strRef>
              <c:f>'Exec committees'!$D$3</c:f>
              <c:strCache>
                <c:ptCount val="1"/>
                <c:pt idx="0">
                  <c:v>% Commissioner, Group Scout Leader or Section Leaders</c:v>
                </c:pt>
              </c:strCache>
            </c:strRef>
          </c:tx>
          <c:spPr>
            <a:solidFill>
              <a:schemeClr val="accent5"/>
            </a:solidFill>
            <a:ln>
              <a:noFill/>
            </a:ln>
            <a:effectLst/>
          </c:spPr>
          <c:invertIfNegative val="0"/>
          <c:dLbls>
            <c:dLbl>
              <c:idx val="5"/>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3644-42BC-BED9-4E89811A4B0C}"/>
                </c:ext>
              </c:extLst>
            </c:dLbl>
            <c:dLbl>
              <c:idx val="6"/>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3644-42BC-BED9-4E89811A4B0C}"/>
                </c:ext>
              </c:extLst>
            </c:dLbl>
            <c:dLbl>
              <c:idx val="7"/>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9-3644-42BC-BED9-4E89811A4B0C}"/>
                </c:ext>
              </c:extLst>
            </c:dLbl>
            <c:dLbl>
              <c:idx val="8"/>
              <c:delete val="1"/>
              <c:extLst>
                <c:ext xmlns:c15="http://schemas.microsoft.com/office/drawing/2012/chart" uri="{CE6537A1-D6FC-4f65-9D91-7224C49458BB}"/>
                <c:ext xmlns:c16="http://schemas.microsoft.com/office/drawing/2014/chart" uri="{C3380CC4-5D6E-409C-BE32-E72D297353CC}">
                  <c16:uniqueId val="{0000000A-3644-42BC-BED9-4E89811A4B0C}"/>
                </c:ext>
              </c:extLst>
            </c:dLbl>
            <c:dLbl>
              <c:idx val="9"/>
              <c:delete val="1"/>
              <c:extLst>
                <c:ext xmlns:c15="http://schemas.microsoft.com/office/drawing/2012/chart" uri="{CE6537A1-D6FC-4f65-9D91-7224C49458BB}"/>
                <c:ext xmlns:c16="http://schemas.microsoft.com/office/drawing/2014/chart" uri="{C3380CC4-5D6E-409C-BE32-E72D297353CC}">
                  <c16:uniqueId val="{0000000B-3644-42BC-BED9-4E89811A4B0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'Exec committees'!$A$4:$A$13</c:f>
              <c:strCache>
                <c:ptCount val="10"/>
                <c:pt idx="0">
                  <c:v>The overall quality of the Scout Programme delivered to young people</c:v>
                </c:pt>
                <c:pt idx="1">
                  <c:v>Planning and delivery of the weekly programme, events and nights away</c:v>
                </c:pt>
                <c:pt idx="2">
                  <c:v>Recruiting new young people and adult volunteers</c:v>
                </c:pt>
                <c:pt idx="3">
                  <c:v>Safeguarding</c:v>
                </c:pt>
                <c:pt idx="4">
                  <c:v>Equality, diversity and inclusion</c:v>
                </c:pt>
                <c:pt idx="5">
                  <c:v>Health and Safety</c:v>
                </c:pt>
                <c:pt idx="6">
                  <c:v>Engaging with local influencers and decision makers (such as local media, local authority or politicians)</c:v>
                </c:pt>
                <c:pt idx="7">
                  <c:v>Fundraising</c:v>
                </c:pt>
                <c:pt idx="8">
                  <c:v>Financial health of the charity</c:v>
                </c:pt>
                <c:pt idx="9">
                  <c:v>The management of any property owned/rented by the charity</c:v>
                </c:pt>
              </c:strCache>
            </c:strRef>
          </c:cat>
          <c:val>
            <c:numRef>
              <c:f>'Exec committees'!$D$4:$D$13</c:f>
              <c:numCache>
                <c:formatCode>0%</c:formatCode>
                <c:ptCount val="10"/>
                <c:pt idx="0">
                  <c:v>0.499</c:v>
                </c:pt>
                <c:pt idx="1">
                  <c:v>0.89</c:v>
                </c:pt>
                <c:pt idx="2">
                  <c:v>0.14899999999999999</c:v>
                </c:pt>
                <c:pt idx="3">
                  <c:v>7.2999999999999995E-2</c:v>
                </c:pt>
                <c:pt idx="4">
                  <c:v>5.8000000000000003E-2</c:v>
                </c:pt>
                <c:pt idx="5">
                  <c:v>3.5999999999999997E-2</c:v>
                </c:pt>
                <c:pt idx="6">
                  <c:v>4.2000000000000003E-2</c:v>
                </c:pt>
                <c:pt idx="7">
                  <c:v>3.4000000000000002E-2</c:v>
                </c:pt>
                <c:pt idx="8">
                  <c:v>1.6E-2</c:v>
                </c:pt>
                <c:pt idx="9">
                  <c:v>2.1000000000000001E-2</c:v>
                </c:pt>
              </c:numCache>
            </c:numRef>
          </c:val>
          <c:extLst>
            <c:ext xmlns:c16="http://schemas.microsoft.com/office/drawing/2014/chart" uri="{C3380CC4-5D6E-409C-BE32-E72D297353CC}">
              <c16:uniqueId val="{0000000C-3644-42BC-BED9-4E89811A4B0C}"/>
            </c:ext>
          </c:extLst>
        </c:ser>
        <c:dLbls>
          <c:dLblPos val="ctr"/>
          <c:showLegendKey val="0"/>
          <c:showVal val="1"/>
          <c:showCatName val="0"/>
          <c:showSerName val="0"/>
          <c:showPercent val="0"/>
          <c:showBubbleSize val="0"/>
        </c:dLbls>
        <c:gapWidth val="60"/>
        <c:overlap val="100"/>
        <c:axId val="214414792"/>
        <c:axId val="214410872"/>
      </c:barChart>
      <c:catAx>
        <c:axId val="21441479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14410872"/>
        <c:crosses val="autoZero"/>
        <c:auto val="1"/>
        <c:lblAlgn val="ctr"/>
        <c:lblOffset val="100"/>
        <c:noMultiLvlLbl val="0"/>
      </c:catAx>
      <c:valAx>
        <c:axId val="214410872"/>
        <c:scaling>
          <c:orientation val="minMax"/>
          <c:max val="1"/>
        </c:scaling>
        <c:delete val="1"/>
        <c:axPos val="b"/>
        <c:numFmt formatCode="0%" sourceLinked="1"/>
        <c:majorTickMark val="out"/>
        <c:minorTickMark val="none"/>
        <c:tickLblPos val="nextTo"/>
        <c:crossAx val="214414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'Youth shaped'!$B$24</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'Youth shaped'!$A$25:$A$27</c:f>
              <c:strCache>
                <c:ptCount val="3"/>
                <c:pt idx="0">
                  <c:v>Young people have taken part in activities through Scouts that they had never tried before</c:v>
                </c:pt>
                <c:pt idx="1">
                  <c:v>When taking part in a Scouts activity, young people make choices about what they do and take responsibility for how it goes</c:v>
                </c:pt>
                <c:pt idx="2">
                  <c:v>Young people learn in Scouts by being told what to do rather than trying things for themselves</c:v>
                </c:pt>
              </c:strCache>
            </c:strRef>
          </c:cat>
          <c:val>
            <c:numRef>
              <c:f>'Youth shaped'!$B$25:$B$27</c:f>
              <c:numCache>
                <c:formatCode>0%</c:formatCode>
                <c:ptCount val="3"/>
                <c:pt idx="0">
                  <c:v>0.97</c:v>
                </c:pt>
                <c:pt idx="1">
                  <c:v>0.72</c:v>
                </c:pt>
                <c:pt idx="2">
                  <c:v>0.11</c:v>
                </c:pt>
              </c:numCache>
            </c:numRef>
          </c:val>
          <c:extLst>
            <c:ext xmlns:c16="http://schemas.microsoft.com/office/drawing/2014/chart" uri="{C3380CC4-5D6E-409C-BE32-E72D297353CC}">
              <c16:uniqueId val="{00000000-660C-4369-ABF2-175599B70D3A}"/>
            </c:ext>
          </c:extLst>
        </c:ser>
        <c:ser>
          <c:idx val="1"/>
          <c:order val="1"/>
          <c:tx>
            <c:strRef>
              <c:f>'Youth shaped'!$C$24</c:f>
              <c:strCache>
                <c:ptCount val="1"/>
                <c:pt idx="0">
                  <c:v>2019</c:v>
                </c:pt>
              </c:strCache>
            </c:strRef>
          </c:tx>
          <c:spPr>
            <a:solidFill>
              <a:schemeClr val="accent3"/>
            </a:solidFill>
            <a:ln>
              <a:noFill/>
            </a:ln>
            <a:effectLst/>
          </c:spPr>
          <c:invertIfNegative val="0"/>
          <c:dPt>
            <c:idx val="0"/>
            <c:invertIfNegative val="0"/>
            <c:bubble3D val="0"/>
            <c:spPr>
              <a:solidFill>
                <a:schemeClr val="accent3"/>
              </a:solidFill>
              <a:ln>
                <a:solidFill>
                  <a:schemeClr val="accent3"/>
                </a:solidFill>
              </a:ln>
              <a:effectLst/>
            </c:spPr>
            <c:extLst>
              <c:ext xmlns:c16="http://schemas.microsoft.com/office/drawing/2014/chart" uri="{C3380CC4-5D6E-409C-BE32-E72D297353CC}">
                <c16:uniqueId val="{00000002-660C-4369-ABF2-175599B70D3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'Youth shaped'!$A$25:$A$27</c:f>
              <c:strCache>
                <c:ptCount val="3"/>
                <c:pt idx="0">
                  <c:v>Young people have taken part in activities through Scouts that they had never tried before</c:v>
                </c:pt>
                <c:pt idx="1">
                  <c:v>When taking part in a Scouts activity, young people make choices about what they do and take responsibility for how it goes</c:v>
                </c:pt>
                <c:pt idx="2">
                  <c:v>Young people learn in Scouts by being told what to do rather than trying things for themselves</c:v>
                </c:pt>
              </c:strCache>
            </c:strRef>
          </c:cat>
          <c:val>
            <c:numRef>
              <c:f>'Youth shaped'!$C$25:$C$27</c:f>
              <c:numCache>
                <c:formatCode>0%</c:formatCode>
                <c:ptCount val="3"/>
                <c:pt idx="0">
                  <c:v>0.97</c:v>
                </c:pt>
                <c:pt idx="1">
                  <c:v>0.75</c:v>
                </c:pt>
                <c:pt idx="2">
                  <c:v>0.12</c:v>
                </c:pt>
              </c:numCache>
            </c:numRef>
          </c:val>
          <c:extLst>
            <c:ext xmlns:c16="http://schemas.microsoft.com/office/drawing/2014/chart" uri="{C3380CC4-5D6E-409C-BE32-E72D297353CC}">
              <c16:uniqueId val="{00000003-660C-4369-ABF2-175599B70D3A}"/>
            </c:ext>
          </c:extLst>
        </c:ser>
        <c:ser>
          <c:idx val="2"/>
          <c:order val="2"/>
          <c:tx>
            <c:strRef>
              <c:f>'Youth shaped'!$D$24</c:f>
              <c:strCache>
                <c:ptCount val="1"/>
                <c:pt idx="0">
                  <c:v>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'Youth shaped'!$A$25:$A$27</c:f>
              <c:strCache>
                <c:ptCount val="3"/>
                <c:pt idx="0">
                  <c:v>Young people have taken part in activities through Scouts that they had never tried before</c:v>
                </c:pt>
                <c:pt idx="1">
                  <c:v>When taking part in a Scouts activity, young people make choices about what they do and take responsibility for how it goes</c:v>
                </c:pt>
                <c:pt idx="2">
                  <c:v>Young people learn in Scouts by being told what to do rather than trying things for themselves</c:v>
                </c:pt>
              </c:strCache>
            </c:strRef>
          </c:cat>
          <c:val>
            <c:numRef>
              <c:f>'Youth shaped'!$D$25:$D$27</c:f>
              <c:numCache>
                <c:formatCode>0%</c:formatCode>
                <c:ptCount val="3"/>
                <c:pt idx="0">
                  <c:v>0.96</c:v>
                </c:pt>
                <c:pt idx="1">
                  <c:v>0.75</c:v>
                </c:pt>
                <c:pt idx="2">
                  <c:v>0.13</c:v>
                </c:pt>
              </c:numCache>
            </c:numRef>
          </c:val>
          <c:extLst>
            <c:ext xmlns:c16="http://schemas.microsoft.com/office/drawing/2014/chart" uri="{C3380CC4-5D6E-409C-BE32-E72D297353CC}">
              <c16:uniqueId val="{00000004-660C-4369-ABF2-175599B70D3A}"/>
            </c:ext>
          </c:extLst>
        </c:ser>
        <c:dLbls>
          <c:dLblPos val="ctr"/>
          <c:showLegendKey val="0"/>
          <c:showVal val="1"/>
          <c:showCatName val="0"/>
          <c:showSerName val="0"/>
          <c:showPercent val="0"/>
          <c:showBubbleSize val="0"/>
        </c:dLbls>
        <c:gapWidth val="219"/>
        <c:overlap val="-27"/>
        <c:axId val="208705848"/>
        <c:axId val="208699576"/>
      </c:barChart>
      <c:catAx>
        <c:axId val="208705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8699576"/>
        <c:crosses val="autoZero"/>
        <c:auto val="1"/>
        <c:lblAlgn val="ctr"/>
        <c:lblOffset val="100"/>
        <c:noMultiLvlLbl val="0"/>
      </c:catAx>
      <c:valAx>
        <c:axId val="208699576"/>
        <c:scaling>
          <c:orientation val="minMax"/>
          <c:max val="1"/>
        </c:scaling>
        <c:delete val="1"/>
        <c:axPos val="l"/>
        <c:numFmt formatCode="0%" sourceLinked="1"/>
        <c:majorTickMark val="none"/>
        <c:minorTickMark val="none"/>
        <c:tickLblPos val="nextTo"/>
        <c:crossAx val="208705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'Exec committees'!$B$18</c:f>
              <c:strCache>
                <c:ptCount val="1"/>
                <c:pt idx="0">
                  <c:v>% agree</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'Exec committees'!$A$19:$A$25</c:f>
              <c:strCache>
                <c:ptCount val="7"/>
                <c:pt idx="0">
                  <c:v>We spend more time talking about the day-to-day management of Groups than strategic, longer-term issues</c:v>
                </c:pt>
                <c:pt idx="1">
                  <c:v>We spend lots of time talking about whether we're achieving the aims of Scouts effectively and sustainably</c:v>
                </c:pt>
                <c:pt idx="2">
                  <c:v>What young people think directly influences the decisions the Executive Committee makes</c:v>
                </c:pt>
                <c:pt idx="3">
                  <c:v>Members of the Executive Committee reflect the diversity of the local community they represent (ie in terms of ethnicity, wealth, disability, gender, sexuality, religion or belief)</c:v>
                </c:pt>
                <c:pt idx="4">
                  <c:v>Disagreements are dealt with in a timely and effective manner</c:v>
                </c:pt>
                <c:pt idx="5">
                  <c:v>Members of the Executive Committee have the appropriate skills and knowledge to be effective charity trustees</c:v>
                </c:pt>
                <c:pt idx="6">
                  <c:v>Financial decisions and performance are closely monitored</c:v>
                </c:pt>
              </c:strCache>
            </c:strRef>
          </c:cat>
          <c:val>
            <c:numRef>
              <c:f>'Exec committees'!$B$19:$B$25</c:f>
              <c:numCache>
                <c:formatCode>0%</c:formatCode>
                <c:ptCount val="7"/>
                <c:pt idx="0">
                  <c:v>0.29000000000000004</c:v>
                </c:pt>
                <c:pt idx="1">
                  <c:v>0.34299999999999997</c:v>
                </c:pt>
                <c:pt idx="2">
                  <c:v>0.39299999999999996</c:v>
                </c:pt>
                <c:pt idx="3">
                  <c:v>0.46399999999999997</c:v>
                </c:pt>
                <c:pt idx="4">
                  <c:v>0.74900000000000011</c:v>
                </c:pt>
                <c:pt idx="5">
                  <c:v>0.76700000000000002</c:v>
                </c:pt>
                <c:pt idx="6">
                  <c:v>0.89399999999999991</c:v>
                </c:pt>
              </c:numCache>
            </c:numRef>
          </c:val>
          <c:extLst>
            <c:ext xmlns:c16="http://schemas.microsoft.com/office/drawing/2014/chart" uri="{C3380CC4-5D6E-409C-BE32-E72D297353CC}">
              <c16:uniqueId val="{00000000-4756-4522-883E-EFDF10CF9F9A}"/>
            </c:ext>
          </c:extLst>
        </c:ser>
        <c:ser>
          <c:idx val="1"/>
          <c:order val="1"/>
          <c:tx>
            <c:strRef>
              <c:f>'Exec committees'!$C$18</c:f>
              <c:strCache>
                <c:ptCount val="1"/>
                <c:pt idx="0">
                  <c:v>% neither agree or disagree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'Exec committees'!$A$19:$A$25</c:f>
              <c:strCache>
                <c:ptCount val="7"/>
                <c:pt idx="0">
                  <c:v>We spend more time talking about the day-to-day management of Groups than strategic, longer-term issues</c:v>
                </c:pt>
                <c:pt idx="1">
                  <c:v>We spend lots of time talking about whether we're achieving the aims of Scouts effectively and sustainably</c:v>
                </c:pt>
                <c:pt idx="2">
                  <c:v>What young people think directly influences the decisions the Executive Committee makes</c:v>
                </c:pt>
                <c:pt idx="3">
                  <c:v>Members of the Executive Committee reflect the diversity of the local community they represent (ie in terms of ethnicity, wealth, disability, gender, sexuality, religion or belief)</c:v>
                </c:pt>
                <c:pt idx="4">
                  <c:v>Disagreements are dealt with in a timely and effective manner</c:v>
                </c:pt>
                <c:pt idx="5">
                  <c:v>Members of the Executive Committee have the appropriate skills and knowledge to be effective charity trustees</c:v>
                </c:pt>
                <c:pt idx="6">
                  <c:v>Financial decisions and performance are closely monitored</c:v>
                </c:pt>
              </c:strCache>
            </c:strRef>
          </c:cat>
          <c:val>
            <c:numRef>
              <c:f>'Exec committees'!$C$19:$C$25</c:f>
              <c:numCache>
                <c:formatCode>0%</c:formatCode>
                <c:ptCount val="7"/>
                <c:pt idx="0">
                  <c:v>0.39100000000000001</c:v>
                </c:pt>
                <c:pt idx="1">
                  <c:v>0.39300000000000002</c:v>
                </c:pt>
                <c:pt idx="2">
                  <c:v>0.41499999999999998</c:v>
                </c:pt>
                <c:pt idx="3">
                  <c:v>0.34799999999999998</c:v>
                </c:pt>
                <c:pt idx="4">
                  <c:v>0.17899999999999999</c:v>
                </c:pt>
                <c:pt idx="5">
                  <c:v>0.16800000000000001</c:v>
                </c:pt>
                <c:pt idx="6">
                  <c:v>5.7000000000000002E-2</c:v>
                </c:pt>
              </c:numCache>
            </c:numRef>
          </c:val>
          <c:extLst>
            <c:ext xmlns:c16="http://schemas.microsoft.com/office/drawing/2014/chart" uri="{C3380CC4-5D6E-409C-BE32-E72D297353CC}">
              <c16:uniqueId val="{00000001-4756-4522-883E-EFDF10CF9F9A}"/>
            </c:ext>
          </c:extLst>
        </c:ser>
        <c:ser>
          <c:idx val="2"/>
          <c:order val="2"/>
          <c:tx>
            <c:strRef>
              <c:f>'Exec committees'!$D$18</c:f>
              <c:strCache>
                <c:ptCount val="1"/>
                <c:pt idx="0">
                  <c:v>% disagree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'Exec committees'!$A$19:$A$25</c:f>
              <c:strCache>
                <c:ptCount val="7"/>
                <c:pt idx="0">
                  <c:v>We spend more time talking about the day-to-day management of Groups than strategic, longer-term issues</c:v>
                </c:pt>
                <c:pt idx="1">
                  <c:v>We spend lots of time talking about whether we're achieving the aims of Scouts effectively and sustainably</c:v>
                </c:pt>
                <c:pt idx="2">
                  <c:v>What young people think directly influences the decisions the Executive Committee makes</c:v>
                </c:pt>
                <c:pt idx="3">
                  <c:v>Members of the Executive Committee reflect the diversity of the local community they represent (ie in terms of ethnicity, wealth, disability, gender, sexuality, religion or belief)</c:v>
                </c:pt>
                <c:pt idx="4">
                  <c:v>Disagreements are dealt with in a timely and effective manner</c:v>
                </c:pt>
                <c:pt idx="5">
                  <c:v>Members of the Executive Committee have the appropriate skills and knowledge to be effective charity trustees</c:v>
                </c:pt>
                <c:pt idx="6">
                  <c:v>Financial decisions and performance are closely monitored</c:v>
                </c:pt>
              </c:strCache>
            </c:strRef>
          </c:cat>
          <c:val>
            <c:numRef>
              <c:f>'Exec committees'!$D$19:$D$25</c:f>
              <c:numCache>
                <c:formatCode>0%</c:formatCode>
                <c:ptCount val="7"/>
                <c:pt idx="0">
                  <c:v>0.31799999999999995</c:v>
                </c:pt>
                <c:pt idx="1">
                  <c:v>0.26500000000000001</c:v>
                </c:pt>
                <c:pt idx="2">
                  <c:v>0.192</c:v>
                </c:pt>
                <c:pt idx="3">
                  <c:v>0.187</c:v>
                </c:pt>
                <c:pt idx="4">
                  <c:v>7.3000000000000009E-2</c:v>
                </c:pt>
                <c:pt idx="5">
                  <c:v>6.6000000000000003E-2</c:v>
                </c:pt>
                <c:pt idx="6">
                  <c:v>4.9000000000000002E-2</c:v>
                </c:pt>
              </c:numCache>
            </c:numRef>
          </c:val>
          <c:extLst>
            <c:ext xmlns:c16="http://schemas.microsoft.com/office/drawing/2014/chart" uri="{C3380CC4-5D6E-409C-BE32-E72D297353CC}">
              <c16:uniqueId val="{00000002-4756-4522-883E-EFDF10CF9F9A}"/>
            </c:ext>
          </c:extLst>
        </c:ser>
        <c:dLbls>
          <c:showLegendKey val="0"/>
          <c:showVal val="0"/>
          <c:showCatName val="0"/>
          <c:showSerName val="0"/>
          <c:showPercent val="0"/>
          <c:showBubbleSize val="0"/>
        </c:dLbls>
        <c:gapWidth val="60"/>
        <c:overlap val="100"/>
        <c:axId val="214411264"/>
        <c:axId val="214411656"/>
      </c:barChart>
      <c:catAx>
        <c:axId val="214411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14411656"/>
        <c:crosses val="autoZero"/>
        <c:auto val="1"/>
        <c:lblAlgn val="ctr"/>
        <c:lblOffset val="100"/>
        <c:noMultiLvlLbl val="0"/>
      </c:catAx>
      <c:valAx>
        <c:axId val="214411656"/>
        <c:scaling>
          <c:orientation val="minMax"/>
          <c:max val="1"/>
        </c:scaling>
        <c:delete val="1"/>
        <c:axPos val="b"/>
        <c:numFmt formatCode="0%" sourceLinked="1"/>
        <c:majorTickMark val="none"/>
        <c:minorTickMark val="none"/>
        <c:tickLblPos val="nextTo"/>
        <c:crossAx val="214411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5"/>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21-4DD0-805A-A8CB44828FF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'Exec committees'!$A$30:$A$34</c:f>
              <c:strCache>
                <c:ptCount val="5"/>
                <c:pt idx="0">
                  <c:v>I wouldn’t know where to seek support</c:v>
                </c:pt>
                <c:pt idx="1">
                  <c:v>The charity regulator for my part of the UK</c:v>
                </c:pt>
                <c:pt idx="2">
                  <c:v>Other – please describe:</c:v>
                </c:pt>
                <c:pt idx="3">
                  <c:v>The Scouts Headquarters</c:v>
                </c:pt>
                <c:pt idx="4">
                  <c:v>Another member of the Executive Committee</c:v>
                </c:pt>
              </c:strCache>
            </c:strRef>
          </c:cat>
          <c:val>
            <c:numRef>
              <c:f>'Exec committees'!$B$30:$B$34</c:f>
              <c:numCache>
                <c:formatCode>0%</c:formatCode>
                <c:ptCount val="5"/>
                <c:pt idx="0">
                  <c:v>2.4E-2</c:v>
                </c:pt>
                <c:pt idx="1">
                  <c:v>0.123</c:v>
                </c:pt>
                <c:pt idx="2">
                  <c:v>0.21</c:v>
                </c:pt>
                <c:pt idx="3">
                  <c:v>0.504</c:v>
                </c:pt>
                <c:pt idx="4">
                  <c:v>0.73599999999999999</c:v>
                </c:pt>
              </c:numCache>
            </c:numRef>
          </c:val>
          <c:extLst>
            <c:ext xmlns:c16="http://schemas.microsoft.com/office/drawing/2014/chart" uri="{C3380CC4-5D6E-409C-BE32-E72D297353CC}">
              <c16:uniqueId val="{00000001-CF21-4DD0-805A-A8CB44828FF4}"/>
            </c:ext>
          </c:extLst>
        </c:ser>
        <c:dLbls>
          <c:showLegendKey val="0"/>
          <c:showVal val="0"/>
          <c:showCatName val="0"/>
          <c:showSerName val="0"/>
          <c:showPercent val="0"/>
          <c:showBubbleSize val="0"/>
        </c:dLbls>
        <c:gapWidth val="50"/>
        <c:axId val="214413224"/>
        <c:axId val="213813928"/>
      </c:barChart>
      <c:catAx>
        <c:axId val="214413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13813928"/>
        <c:crosses val="autoZero"/>
        <c:auto val="1"/>
        <c:lblAlgn val="ctr"/>
        <c:lblOffset val="100"/>
        <c:noMultiLvlLbl val="0"/>
      </c:catAx>
      <c:valAx>
        <c:axId val="213813928"/>
        <c:scaling>
          <c:orientation val="minMax"/>
        </c:scaling>
        <c:delete val="1"/>
        <c:axPos val="b"/>
        <c:numFmt formatCode="0%" sourceLinked="1"/>
        <c:majorTickMark val="none"/>
        <c:minorTickMark val="none"/>
        <c:tickLblPos val="nextTo"/>
        <c:crossAx val="214413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'Exec committees'!$B$48</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'Exec committees'!$A$49:$A$51</c:f>
              <c:strCache>
                <c:ptCount val="3"/>
                <c:pt idx="0">
                  <c:v>Individual giving (Bag packing, raffles, events etc)</c:v>
                </c:pt>
                <c:pt idx="1">
                  <c:v>Grant applications (Funding from local authorities, Government, Trusts and Foundations etc)</c:v>
                </c:pt>
                <c:pt idx="2">
                  <c:v>Corporate partnerships (Sponsorship or gifts from a local business)</c:v>
                </c:pt>
              </c:strCache>
            </c:strRef>
          </c:cat>
          <c:val>
            <c:numRef>
              <c:f>'Exec committees'!$B$49:$B$51</c:f>
              <c:numCache>
                <c:formatCode>0%</c:formatCode>
                <c:ptCount val="3"/>
                <c:pt idx="0">
                  <c:v>0.73</c:v>
                </c:pt>
                <c:pt idx="1">
                  <c:v>0.52</c:v>
                </c:pt>
                <c:pt idx="2">
                  <c:v>0.41</c:v>
                </c:pt>
              </c:numCache>
            </c:numRef>
          </c:val>
          <c:extLst>
            <c:ext xmlns:c16="http://schemas.microsoft.com/office/drawing/2014/chart" uri="{C3380CC4-5D6E-409C-BE32-E72D297353CC}">
              <c16:uniqueId val="{00000000-27CB-40DD-A68B-6909B0BD7AA5}"/>
            </c:ext>
          </c:extLst>
        </c:ser>
        <c:ser>
          <c:idx val="1"/>
          <c:order val="1"/>
          <c:tx>
            <c:strRef>
              <c:f>'Exec committees'!$C$48</c:f>
              <c:strCache>
                <c:ptCount val="1"/>
                <c:pt idx="0">
                  <c:v>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'Exec committees'!$A$49:$A$51</c:f>
              <c:strCache>
                <c:ptCount val="3"/>
                <c:pt idx="0">
                  <c:v>Individual giving (Bag packing, raffles, events etc)</c:v>
                </c:pt>
                <c:pt idx="1">
                  <c:v>Grant applications (Funding from local authorities, Government, Trusts and Foundations etc)</c:v>
                </c:pt>
                <c:pt idx="2">
                  <c:v>Corporate partnerships (Sponsorship or gifts from a local business)</c:v>
                </c:pt>
              </c:strCache>
            </c:strRef>
          </c:cat>
          <c:val>
            <c:numRef>
              <c:f>'Exec committees'!$C$49:$C$51</c:f>
              <c:numCache>
                <c:formatCode>0%</c:formatCode>
                <c:ptCount val="3"/>
                <c:pt idx="0">
                  <c:v>0.64400000000000002</c:v>
                </c:pt>
                <c:pt idx="1">
                  <c:v>0.54800000000000004</c:v>
                </c:pt>
                <c:pt idx="2">
                  <c:v>0.374</c:v>
                </c:pt>
              </c:numCache>
            </c:numRef>
          </c:val>
          <c:extLst>
            <c:ext xmlns:c16="http://schemas.microsoft.com/office/drawing/2014/chart" uri="{C3380CC4-5D6E-409C-BE32-E72D297353CC}">
              <c16:uniqueId val="{00000001-27CB-40DD-A68B-6909B0BD7AA5}"/>
            </c:ext>
          </c:extLst>
        </c:ser>
        <c:ser>
          <c:idx val="2"/>
          <c:order val="2"/>
          <c:tx>
            <c:strRef>
              <c:f>'Exec committees'!$D$48</c:f>
              <c:strCache>
                <c:ptCount val="1"/>
                <c:pt idx="0">
                  <c:v>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'Exec committees'!$A$49:$A$51</c:f>
              <c:strCache>
                <c:ptCount val="3"/>
                <c:pt idx="0">
                  <c:v>Individual giving (Bag packing, raffles, events etc)</c:v>
                </c:pt>
                <c:pt idx="1">
                  <c:v>Grant applications (Funding from local authorities, Government, Trusts and Foundations etc)</c:v>
                </c:pt>
                <c:pt idx="2">
                  <c:v>Corporate partnerships (Sponsorship or gifts from a local business)</c:v>
                </c:pt>
              </c:strCache>
            </c:strRef>
          </c:cat>
          <c:val>
            <c:numRef>
              <c:f>'Exec committees'!$D$49:$D$51</c:f>
              <c:numCache>
                <c:formatCode>0%</c:formatCode>
                <c:ptCount val="3"/>
                <c:pt idx="0">
                  <c:v>0.63</c:v>
                </c:pt>
                <c:pt idx="1">
                  <c:v>0.54</c:v>
                </c:pt>
                <c:pt idx="2">
                  <c:v>0.25</c:v>
                </c:pt>
              </c:numCache>
            </c:numRef>
          </c:val>
          <c:extLst>
            <c:ext xmlns:c16="http://schemas.microsoft.com/office/drawing/2014/chart" uri="{C3380CC4-5D6E-409C-BE32-E72D297353CC}">
              <c16:uniqueId val="{00000002-27CB-40DD-A68B-6909B0BD7AA5}"/>
            </c:ext>
          </c:extLst>
        </c:ser>
        <c:dLbls>
          <c:dLblPos val="ctr"/>
          <c:showLegendKey val="0"/>
          <c:showVal val="1"/>
          <c:showCatName val="0"/>
          <c:showSerName val="0"/>
          <c:showPercent val="0"/>
          <c:showBubbleSize val="0"/>
        </c:dLbls>
        <c:gapWidth val="219"/>
        <c:overlap val="-27"/>
        <c:axId val="213814320"/>
        <c:axId val="213813144"/>
      </c:barChart>
      <c:catAx>
        <c:axId val="21381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13813144"/>
        <c:crosses val="autoZero"/>
        <c:auto val="1"/>
        <c:lblAlgn val="ctr"/>
        <c:lblOffset val="100"/>
        <c:noMultiLvlLbl val="0"/>
      </c:catAx>
      <c:valAx>
        <c:axId val="213813144"/>
        <c:scaling>
          <c:orientation val="minMax"/>
          <c:max val="1"/>
        </c:scaling>
        <c:delete val="1"/>
        <c:axPos val="l"/>
        <c:numFmt formatCode="0%" sourceLinked="1"/>
        <c:majorTickMark val="none"/>
        <c:minorTickMark val="none"/>
        <c:tickLblPos val="nextTo"/>
        <c:crossAx val="213814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'Youth shaped'!$B$35</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'Youth shaped'!$A$36:$A$44</c:f>
              <c:strCache>
                <c:ptCount val="9"/>
                <c:pt idx="0">
                  <c:v>Learning skills that will be useful in their school, work or social life (e.g. cooking, first aid, IT, DIY etc)</c:v>
                </c:pt>
                <c:pt idx="1">
                  <c:v>Learning skills to spend time in the outdoors (such as navigation, camping, survival skills, pioneering etc)</c:v>
                </c:pt>
                <c:pt idx="2">
                  <c:v>Physical, adventurous or sporting activities (e.g climbing, hiking, swimming, cycling etc)</c:v>
                </c:pt>
                <c:pt idx="3">
                  <c:v>Learning about their community (e.g people, places, services and democracy)</c:v>
                </c:pt>
                <c:pt idx="4">
                  <c:v>Volunteering to help other people or the environment</c:v>
                </c:pt>
                <c:pt idx="5">
                  <c:v>Learning about other countries and cultures</c:v>
                </c:pt>
                <c:pt idx="6">
                  <c:v>Creative activities (e.g art, drama, crafts, digital design, music etc)</c:v>
                </c:pt>
                <c:pt idx="7">
                  <c:v>Learning about the faith, beliefs or attitudes of others, or their own</c:v>
                </c:pt>
                <c:pt idx="8">
                  <c:v>Taking part in activities which have an impact in the community</c:v>
                </c:pt>
              </c:strCache>
            </c:strRef>
          </c:cat>
          <c:val>
            <c:numRef>
              <c:f>'Youth shaped'!$B$36:$B$44</c:f>
              <c:numCache>
                <c:formatCode>0.0</c:formatCode>
                <c:ptCount val="9"/>
                <c:pt idx="0">
                  <c:v>14.8</c:v>
                </c:pt>
                <c:pt idx="1">
                  <c:v>10.6</c:v>
                </c:pt>
                <c:pt idx="2">
                  <c:v>8</c:v>
                </c:pt>
                <c:pt idx="3">
                  <c:v>5.0999999999999996</c:v>
                </c:pt>
                <c:pt idx="4">
                  <c:v>3.3</c:v>
                </c:pt>
                <c:pt idx="5">
                  <c:v>3.1</c:v>
                </c:pt>
                <c:pt idx="6">
                  <c:v>7.7</c:v>
                </c:pt>
                <c:pt idx="7">
                  <c:v>3.4</c:v>
                </c:pt>
              </c:numCache>
            </c:numRef>
          </c:val>
          <c:extLst>
            <c:ext xmlns:c16="http://schemas.microsoft.com/office/drawing/2014/chart" uri="{C3380CC4-5D6E-409C-BE32-E72D297353CC}">
              <c16:uniqueId val="{00000000-AAA5-4965-A3E6-E714CC6C44A7}"/>
            </c:ext>
          </c:extLst>
        </c:ser>
        <c:ser>
          <c:idx val="1"/>
          <c:order val="1"/>
          <c:tx>
            <c:strRef>
              <c:f>'Youth shaped'!$C$35</c:f>
              <c:strCache>
                <c:ptCount val="1"/>
                <c:pt idx="0">
                  <c:v>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'Youth shaped'!$A$36:$A$44</c:f>
              <c:strCache>
                <c:ptCount val="9"/>
                <c:pt idx="0">
                  <c:v>Learning skills that will be useful in their school, work or social life (e.g. cooking, first aid, IT, DIY etc)</c:v>
                </c:pt>
                <c:pt idx="1">
                  <c:v>Learning skills to spend time in the outdoors (such as navigation, camping, survival skills, pioneering etc)</c:v>
                </c:pt>
                <c:pt idx="2">
                  <c:v>Physical, adventurous or sporting activities (e.g climbing, hiking, swimming, cycling etc)</c:v>
                </c:pt>
                <c:pt idx="3">
                  <c:v>Learning about their community (e.g people, places, services and democracy)</c:v>
                </c:pt>
                <c:pt idx="4">
                  <c:v>Volunteering to help other people or the environment</c:v>
                </c:pt>
                <c:pt idx="5">
                  <c:v>Learning about other countries and cultures</c:v>
                </c:pt>
                <c:pt idx="6">
                  <c:v>Creative activities (e.g art, drama, crafts, digital design, music etc)</c:v>
                </c:pt>
                <c:pt idx="7">
                  <c:v>Learning about the faith, beliefs or attitudes of others, or their own</c:v>
                </c:pt>
                <c:pt idx="8">
                  <c:v>Taking part in activities which have an impact in the community</c:v>
                </c:pt>
              </c:strCache>
            </c:strRef>
          </c:cat>
          <c:val>
            <c:numRef>
              <c:f>'Youth shaped'!$C$36:$C$44</c:f>
              <c:numCache>
                <c:formatCode>0.0</c:formatCode>
                <c:ptCount val="9"/>
                <c:pt idx="0">
                  <c:v>14.9</c:v>
                </c:pt>
                <c:pt idx="1">
                  <c:v>9.3000000000000007</c:v>
                </c:pt>
                <c:pt idx="2">
                  <c:v>6.9</c:v>
                </c:pt>
                <c:pt idx="3">
                  <c:v>4.9000000000000004</c:v>
                </c:pt>
                <c:pt idx="4">
                  <c:v>3.2</c:v>
                </c:pt>
                <c:pt idx="5">
                  <c:v>3.2</c:v>
                </c:pt>
                <c:pt idx="6">
                  <c:v>8.1999999999999993</c:v>
                </c:pt>
                <c:pt idx="7">
                  <c:v>3.4</c:v>
                </c:pt>
              </c:numCache>
            </c:numRef>
          </c:val>
          <c:extLst>
            <c:ext xmlns:c16="http://schemas.microsoft.com/office/drawing/2014/chart" uri="{C3380CC4-5D6E-409C-BE32-E72D297353CC}">
              <c16:uniqueId val="{00000001-AAA5-4965-A3E6-E714CC6C44A7}"/>
            </c:ext>
          </c:extLst>
        </c:ser>
        <c:ser>
          <c:idx val="2"/>
          <c:order val="2"/>
          <c:tx>
            <c:strRef>
              <c:f>'Youth shaped'!$D$35</c:f>
              <c:strCache>
                <c:ptCount val="1"/>
                <c:pt idx="0">
                  <c:v>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'Youth shaped'!$A$36:$A$44</c:f>
              <c:strCache>
                <c:ptCount val="9"/>
                <c:pt idx="0">
                  <c:v>Learning skills that will be useful in their school, work or social life (e.g. cooking, first aid, IT, DIY etc)</c:v>
                </c:pt>
                <c:pt idx="1">
                  <c:v>Learning skills to spend time in the outdoors (such as navigation, camping, survival skills, pioneering etc)</c:v>
                </c:pt>
                <c:pt idx="2">
                  <c:v>Physical, adventurous or sporting activities (e.g climbing, hiking, swimming, cycling etc)</c:v>
                </c:pt>
                <c:pt idx="3">
                  <c:v>Learning about their community (e.g people, places, services and democracy)</c:v>
                </c:pt>
                <c:pt idx="4">
                  <c:v>Volunteering to help other people or the environment</c:v>
                </c:pt>
                <c:pt idx="5">
                  <c:v>Learning about other countries and cultures</c:v>
                </c:pt>
                <c:pt idx="6">
                  <c:v>Creative activities (e.g art, drama, crafts, digital design, music etc)</c:v>
                </c:pt>
                <c:pt idx="7">
                  <c:v>Learning about the faith, beliefs or attitudes of others, or their own</c:v>
                </c:pt>
                <c:pt idx="8">
                  <c:v>Taking part in activities which have an impact in the community</c:v>
                </c:pt>
              </c:strCache>
            </c:strRef>
          </c:cat>
          <c:val>
            <c:numRef>
              <c:f>'Youth shaped'!$D$36:$D$44</c:f>
              <c:numCache>
                <c:formatCode>0.0</c:formatCode>
                <c:ptCount val="9"/>
                <c:pt idx="0">
                  <c:v>13.9</c:v>
                </c:pt>
                <c:pt idx="1">
                  <c:v>9</c:v>
                </c:pt>
                <c:pt idx="2">
                  <c:v>6.9</c:v>
                </c:pt>
                <c:pt idx="3">
                  <c:v>5.4</c:v>
                </c:pt>
                <c:pt idx="4">
                  <c:v>3.5</c:v>
                </c:pt>
                <c:pt idx="5">
                  <c:v>3.4</c:v>
                </c:pt>
                <c:pt idx="6">
                  <c:v>9</c:v>
                </c:pt>
                <c:pt idx="7">
                  <c:v>3.7</c:v>
                </c:pt>
                <c:pt idx="8">
                  <c:v>3.2</c:v>
                </c:pt>
              </c:numCache>
            </c:numRef>
          </c:val>
          <c:extLst>
            <c:ext xmlns:c16="http://schemas.microsoft.com/office/drawing/2014/chart" uri="{C3380CC4-5D6E-409C-BE32-E72D297353CC}">
              <c16:uniqueId val="{00000002-AAA5-4965-A3E6-E714CC6C44A7}"/>
            </c:ext>
          </c:extLst>
        </c:ser>
        <c:dLbls>
          <c:dLblPos val="ctr"/>
          <c:showLegendKey val="0"/>
          <c:showVal val="1"/>
          <c:showCatName val="0"/>
          <c:showSerName val="0"/>
          <c:showPercent val="0"/>
          <c:showBubbleSize val="0"/>
        </c:dLbls>
        <c:gapWidth val="60"/>
        <c:overlap val="-27"/>
        <c:axId val="211712064"/>
        <c:axId val="211711672"/>
      </c:barChart>
      <c:catAx>
        <c:axId val="2117120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711672"/>
        <c:crosses val="autoZero"/>
        <c:auto val="1"/>
        <c:lblAlgn val="ctr"/>
        <c:lblOffset val="100"/>
        <c:noMultiLvlLbl val="0"/>
      </c:catAx>
      <c:valAx>
        <c:axId val="211711672"/>
        <c:scaling>
          <c:orientation val="minMax"/>
        </c:scaling>
        <c:delete val="1"/>
        <c:axPos val="l"/>
        <c:numFmt formatCode="0.0" sourceLinked="1"/>
        <c:majorTickMark val="out"/>
        <c:minorTickMark val="none"/>
        <c:tickLblPos val="nextTo"/>
        <c:crossAx val="211712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Costs!$A$4</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Costs!$B$4</c:f>
              <c:numCache>
                <c:formatCode>_-[$£-809]* #,##0_-;\-[$£-809]* #,##0_-;_-[$£-809]* "-"??_-;_-@_-</c:formatCode>
                <c:ptCount val="1"/>
                <c:pt idx="0">
                  <c:v>260</c:v>
                </c:pt>
              </c:numCache>
            </c:numRef>
          </c:val>
          <c:extLst>
            <c:ext xmlns:c16="http://schemas.microsoft.com/office/drawing/2014/chart" uri="{C3380CC4-5D6E-409C-BE32-E72D297353CC}">
              <c16:uniqueId val="{00000000-03DE-487B-BB1D-81E2FF13AFED}"/>
            </c:ext>
          </c:extLst>
        </c:ser>
        <c:ser>
          <c:idx val="1"/>
          <c:order val="1"/>
          <c:tx>
            <c:strRef>
              <c:f>Costs!$A$5</c:f>
              <c:strCache>
                <c:ptCount val="1"/>
                <c:pt idx="0">
                  <c:v>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Costs!$B$5</c:f>
              <c:numCache>
                <c:formatCode>_-[$£-809]* #,##0_-;\-[$£-809]* #,##0_-;_-[$£-809]* "-"??_-;_-@_-</c:formatCode>
                <c:ptCount val="1"/>
                <c:pt idx="0">
                  <c:v>250</c:v>
                </c:pt>
              </c:numCache>
            </c:numRef>
          </c:val>
          <c:extLst>
            <c:ext xmlns:c16="http://schemas.microsoft.com/office/drawing/2014/chart" uri="{C3380CC4-5D6E-409C-BE32-E72D297353CC}">
              <c16:uniqueId val="{00000001-03DE-487B-BB1D-81E2FF13AFED}"/>
            </c:ext>
          </c:extLst>
        </c:ser>
        <c:ser>
          <c:idx val="2"/>
          <c:order val="2"/>
          <c:tx>
            <c:strRef>
              <c:f>Costs!$A$6</c:f>
              <c:strCache>
                <c:ptCount val="1"/>
                <c:pt idx="0">
                  <c:v>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Costs!$B$6</c:f>
              <c:numCache>
                <c:formatCode>_-[$£-809]* #,##0_-;\-[$£-809]* #,##0_-;_-[$£-809]* "-"??_-;_-@_-</c:formatCode>
                <c:ptCount val="1"/>
                <c:pt idx="0">
                  <c:v>245</c:v>
                </c:pt>
              </c:numCache>
            </c:numRef>
          </c:val>
          <c:extLst>
            <c:ext xmlns:c16="http://schemas.microsoft.com/office/drawing/2014/chart" uri="{C3380CC4-5D6E-409C-BE32-E72D297353CC}">
              <c16:uniqueId val="{00000002-03DE-487B-BB1D-81E2FF13AFED}"/>
            </c:ext>
          </c:extLst>
        </c:ser>
        <c:dLbls>
          <c:dLblPos val="ctr"/>
          <c:showLegendKey val="0"/>
          <c:showVal val="1"/>
          <c:showCatName val="0"/>
          <c:showSerName val="0"/>
          <c:showPercent val="0"/>
          <c:showBubbleSize val="0"/>
        </c:dLbls>
        <c:gapWidth val="219"/>
        <c:overlap val="-27"/>
        <c:axId val="211714808"/>
        <c:axId val="211710888"/>
      </c:barChart>
      <c:catAx>
        <c:axId val="211714808"/>
        <c:scaling>
          <c:orientation val="minMax"/>
        </c:scaling>
        <c:delete val="1"/>
        <c:axPos val="b"/>
        <c:numFmt formatCode="General" sourceLinked="1"/>
        <c:majorTickMark val="none"/>
        <c:minorTickMark val="none"/>
        <c:tickLblPos val="nextTo"/>
        <c:crossAx val="211710888"/>
        <c:crosses val="autoZero"/>
        <c:auto val="1"/>
        <c:lblAlgn val="ctr"/>
        <c:lblOffset val="100"/>
        <c:noMultiLvlLbl val="0"/>
      </c:catAx>
      <c:valAx>
        <c:axId val="211710888"/>
        <c:scaling>
          <c:orientation val="minMax"/>
          <c:max val="280"/>
          <c:min val="0"/>
        </c:scaling>
        <c:delete val="1"/>
        <c:axPos val="l"/>
        <c:numFmt formatCode="_-[$£-809]* #,##0_-;\-[$£-809]* #,##0_-;_-[$£-809]* &quot;-&quot;??_-;_-@_-" sourceLinked="1"/>
        <c:majorTickMark val="out"/>
        <c:minorTickMark val="none"/>
        <c:tickLblPos val="nextTo"/>
        <c:crossAx val="211714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'Adult experience'!$A$4</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experience'!$B$3:$D$3</c:f>
              <c:strCache>
                <c:ptCount val="3"/>
                <c:pt idx="0">
                  <c:v>I feel empowered to undertake my role in Scouts</c:v>
                </c:pt>
                <c:pt idx="1">
                  <c:v>I feel valued in my role in Scouts</c:v>
                </c:pt>
                <c:pt idx="2">
                  <c:v>I feel proud to be part of Scouts</c:v>
                </c:pt>
              </c:strCache>
            </c:strRef>
          </c:cat>
          <c:val>
            <c:numRef>
              <c:f>'Adult experience'!$B$4:$D$4</c:f>
              <c:numCache>
                <c:formatCode>0%</c:formatCode>
                <c:ptCount val="3"/>
                <c:pt idx="0">
                  <c:v>0.71</c:v>
                </c:pt>
                <c:pt idx="1">
                  <c:v>0.73</c:v>
                </c:pt>
                <c:pt idx="2">
                  <c:v>0.95</c:v>
                </c:pt>
              </c:numCache>
            </c:numRef>
          </c:val>
          <c:extLst>
            <c:ext xmlns:c16="http://schemas.microsoft.com/office/drawing/2014/chart" uri="{C3380CC4-5D6E-409C-BE32-E72D297353CC}">
              <c16:uniqueId val="{00000000-B273-4F77-815E-446DECC2A91C}"/>
            </c:ext>
          </c:extLst>
        </c:ser>
        <c:ser>
          <c:idx val="1"/>
          <c:order val="1"/>
          <c:tx>
            <c:strRef>
              <c:f>'Adult experience'!$A$5</c:f>
              <c:strCache>
                <c:ptCount val="1"/>
                <c:pt idx="0">
                  <c:v>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experience'!$B$3:$D$3</c:f>
              <c:strCache>
                <c:ptCount val="3"/>
                <c:pt idx="0">
                  <c:v>I feel empowered to undertake my role in Scouts</c:v>
                </c:pt>
                <c:pt idx="1">
                  <c:v>I feel valued in my role in Scouts</c:v>
                </c:pt>
                <c:pt idx="2">
                  <c:v>I feel proud to be part of Scouts</c:v>
                </c:pt>
              </c:strCache>
            </c:strRef>
          </c:cat>
          <c:val>
            <c:numRef>
              <c:f>'Adult experience'!$B$5:$D$5</c:f>
              <c:numCache>
                <c:formatCode>0%</c:formatCode>
                <c:ptCount val="3"/>
                <c:pt idx="0">
                  <c:v>0.71</c:v>
                </c:pt>
                <c:pt idx="1">
                  <c:v>0.72</c:v>
                </c:pt>
                <c:pt idx="2">
                  <c:v>0.94</c:v>
                </c:pt>
              </c:numCache>
            </c:numRef>
          </c:val>
          <c:extLst>
            <c:ext xmlns:c16="http://schemas.microsoft.com/office/drawing/2014/chart" uri="{C3380CC4-5D6E-409C-BE32-E72D297353CC}">
              <c16:uniqueId val="{00000001-B273-4F77-815E-446DECC2A91C}"/>
            </c:ext>
          </c:extLst>
        </c:ser>
        <c:ser>
          <c:idx val="2"/>
          <c:order val="2"/>
          <c:tx>
            <c:strRef>
              <c:f>'Adult experience'!$A$6</c:f>
              <c:strCache>
                <c:ptCount val="1"/>
                <c:pt idx="0">
                  <c:v>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experience'!$B$3:$D$3</c:f>
              <c:strCache>
                <c:ptCount val="3"/>
                <c:pt idx="0">
                  <c:v>I feel empowered to undertake my role in Scouts</c:v>
                </c:pt>
                <c:pt idx="1">
                  <c:v>I feel valued in my role in Scouts</c:v>
                </c:pt>
                <c:pt idx="2">
                  <c:v>I feel proud to be part of Scouts</c:v>
                </c:pt>
              </c:strCache>
            </c:strRef>
          </c:cat>
          <c:val>
            <c:numRef>
              <c:f>'Adult experience'!$B$6:$D$6</c:f>
              <c:numCache>
                <c:formatCode>0%</c:formatCode>
                <c:ptCount val="3"/>
                <c:pt idx="0">
                  <c:v>0.71</c:v>
                </c:pt>
                <c:pt idx="1">
                  <c:v>0.71</c:v>
                </c:pt>
                <c:pt idx="2">
                  <c:v>0.93</c:v>
                </c:pt>
              </c:numCache>
            </c:numRef>
          </c:val>
          <c:extLst>
            <c:ext xmlns:c16="http://schemas.microsoft.com/office/drawing/2014/chart" uri="{C3380CC4-5D6E-409C-BE32-E72D297353CC}">
              <c16:uniqueId val="{00000002-B273-4F77-815E-446DECC2A91C}"/>
            </c:ext>
          </c:extLst>
        </c:ser>
        <c:dLbls>
          <c:dLblPos val="ctr"/>
          <c:showLegendKey val="0"/>
          <c:showVal val="1"/>
          <c:showCatName val="0"/>
          <c:showSerName val="0"/>
          <c:showPercent val="0"/>
          <c:showBubbleSize val="0"/>
        </c:dLbls>
        <c:gapWidth val="100"/>
        <c:overlap val="-10"/>
        <c:axId val="211712848"/>
        <c:axId val="211713632"/>
      </c:barChart>
      <c:catAx>
        <c:axId val="2117128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1713632"/>
        <c:crosses val="autoZero"/>
        <c:auto val="1"/>
        <c:lblAlgn val="ctr"/>
        <c:lblOffset val="100"/>
        <c:noMultiLvlLbl val="0"/>
      </c:catAx>
      <c:valAx>
        <c:axId val="211713632"/>
        <c:scaling>
          <c:orientation val="minMax"/>
        </c:scaling>
        <c:delete val="1"/>
        <c:axPos val="l"/>
        <c:numFmt formatCode="0%" sourceLinked="1"/>
        <c:majorTickMark val="out"/>
        <c:minorTickMark val="none"/>
        <c:tickLblPos val="nextTo"/>
        <c:crossAx val="211712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'Adult experience'!$B$24</c:f>
              <c:strCache>
                <c:ptCount val="1"/>
                <c:pt idx="0">
                  <c:v>NPS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'Adult experience'!$A$25:$A$27</c:f>
              <c:numCache>
                <c:formatCode>General</c:formatCode>
                <c:ptCount val="3"/>
                <c:pt idx="0">
                  <c:v>2018</c:v>
                </c:pt>
                <c:pt idx="1">
                  <c:v>2019</c:v>
                </c:pt>
                <c:pt idx="2">
                  <c:v>2020</c:v>
                </c:pt>
              </c:numCache>
            </c:numRef>
          </c:cat>
          <c:val>
            <c:numRef>
              <c:f>'Adult experience'!$B$25:$B$27</c:f>
              <c:numCache>
                <c:formatCode>General</c:formatCode>
                <c:ptCount val="3"/>
                <c:pt idx="0">
                  <c:v>39.5</c:v>
                </c:pt>
                <c:pt idx="1">
                  <c:v>37.6</c:v>
                </c:pt>
                <c:pt idx="2">
                  <c:v>32.700000000000003</c:v>
                </c:pt>
              </c:numCache>
            </c:numRef>
          </c:val>
          <c:extLst>
            <c:ext xmlns:c16="http://schemas.microsoft.com/office/drawing/2014/chart" uri="{C3380CC4-5D6E-409C-BE32-E72D297353CC}">
              <c16:uniqueId val="{00000000-164B-49FC-8462-1193DA35D476}"/>
            </c:ext>
          </c:extLst>
        </c:ser>
        <c:dLbls>
          <c:dLblPos val="ctr"/>
          <c:showLegendKey val="0"/>
          <c:showVal val="1"/>
          <c:showCatName val="0"/>
          <c:showSerName val="0"/>
          <c:showPercent val="0"/>
          <c:showBubbleSize val="0"/>
        </c:dLbls>
        <c:gapWidth val="150"/>
        <c:axId val="211716768"/>
        <c:axId val="211710496"/>
      </c:barChart>
      <c:lineChart>
        <c:grouping val="standard"/>
        <c:varyColors val="0"/>
        <c:ser>
          <c:idx val="1"/>
          <c:order val="1"/>
          <c:tx>
            <c:strRef>
              <c:f>'Adult experience'!$C$24</c:f>
              <c:strCache>
                <c:ptCount val="1"/>
                <c:pt idx="0">
                  <c:v>Excellent</c:v>
                </c:pt>
              </c:strCache>
            </c:strRef>
          </c:tx>
          <c:spPr>
            <a:ln w="28575" cap="rnd">
              <a:solidFill>
                <a:schemeClr val="bg1">
                  <a:lumMod val="50000"/>
                </a:schemeClr>
              </a:solidFill>
              <a:prstDash val="dash"/>
              <a:round/>
            </a:ln>
            <a:effectLst/>
          </c:spPr>
          <c:marker>
            <c:symbol val="none"/>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4B-49FC-8462-1193DA35D47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'Adult experience'!$A$25:$A$27</c:f>
              <c:numCache>
                <c:formatCode>General</c:formatCode>
                <c:ptCount val="3"/>
                <c:pt idx="0">
                  <c:v>2018</c:v>
                </c:pt>
                <c:pt idx="1">
                  <c:v>2019</c:v>
                </c:pt>
                <c:pt idx="2">
                  <c:v>2020</c:v>
                </c:pt>
              </c:numCache>
            </c:numRef>
          </c:cat>
          <c:val>
            <c:numRef>
              <c:f>'Adult experience'!$C$25:$C$27</c:f>
              <c:numCache>
                <c:formatCode>General</c:formatCode>
                <c:ptCount val="3"/>
                <c:pt idx="0">
                  <c:v>50</c:v>
                </c:pt>
                <c:pt idx="1">
                  <c:v>50</c:v>
                </c:pt>
                <c:pt idx="2">
                  <c:v>50</c:v>
                </c:pt>
              </c:numCache>
            </c:numRef>
          </c:val>
          <c:smooth val="0"/>
          <c:extLst>
            <c:ext xmlns:c16="http://schemas.microsoft.com/office/drawing/2014/chart" uri="{C3380CC4-5D6E-409C-BE32-E72D297353CC}">
              <c16:uniqueId val="{00000002-164B-49FC-8462-1193DA35D476}"/>
            </c:ext>
          </c:extLst>
        </c:ser>
        <c:ser>
          <c:idx val="2"/>
          <c:order val="2"/>
          <c:tx>
            <c:strRef>
              <c:f>'Adult experience'!$D$24</c:f>
              <c:strCache>
                <c:ptCount val="1"/>
                <c:pt idx="0">
                  <c:v>World class</c:v>
                </c:pt>
              </c:strCache>
            </c:strRef>
          </c:tx>
          <c:spPr>
            <a:ln w="28575" cap="rnd">
              <a:solidFill>
                <a:schemeClr val="bg1">
                  <a:lumMod val="50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3-164B-49FC-8462-1193DA35D476}"/>
                </c:ext>
              </c:extLst>
            </c:dLbl>
            <c:dLbl>
              <c:idx val="1"/>
              <c:delete val="1"/>
              <c:extLst>
                <c:ext xmlns:c15="http://schemas.microsoft.com/office/drawing/2012/chart" uri="{CE6537A1-D6FC-4f65-9D91-7224C49458BB}"/>
                <c:ext xmlns:c16="http://schemas.microsoft.com/office/drawing/2014/chart" uri="{C3380CC4-5D6E-409C-BE32-E72D297353CC}">
                  <c16:uniqueId val="{00000004-164B-49FC-8462-1193DA35D47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'Adult experience'!$A$25:$A$27</c:f>
              <c:numCache>
                <c:formatCode>General</c:formatCode>
                <c:ptCount val="3"/>
                <c:pt idx="0">
                  <c:v>2018</c:v>
                </c:pt>
                <c:pt idx="1">
                  <c:v>2019</c:v>
                </c:pt>
                <c:pt idx="2">
                  <c:v>2020</c:v>
                </c:pt>
              </c:numCache>
            </c:numRef>
          </c:cat>
          <c:val>
            <c:numRef>
              <c:f>'Adult experience'!$D$25:$D$27</c:f>
              <c:numCache>
                <c:formatCode>General</c:formatCode>
                <c:ptCount val="3"/>
                <c:pt idx="0">
                  <c:v>70</c:v>
                </c:pt>
                <c:pt idx="1">
                  <c:v>70</c:v>
                </c:pt>
                <c:pt idx="2">
                  <c:v>70</c:v>
                </c:pt>
              </c:numCache>
            </c:numRef>
          </c:val>
          <c:smooth val="0"/>
          <c:extLst>
            <c:ext xmlns:c16="http://schemas.microsoft.com/office/drawing/2014/chart" uri="{C3380CC4-5D6E-409C-BE32-E72D297353CC}">
              <c16:uniqueId val="{00000005-164B-49FC-8462-1193DA35D476}"/>
            </c:ext>
          </c:extLst>
        </c:ser>
        <c:dLbls>
          <c:dLblPos val="ctr"/>
          <c:showLegendKey val="0"/>
          <c:showVal val="1"/>
          <c:showCatName val="0"/>
          <c:showSerName val="0"/>
          <c:showPercent val="0"/>
          <c:showBubbleSize val="0"/>
        </c:dLbls>
        <c:marker val="1"/>
        <c:smooth val="0"/>
        <c:axId val="211716768"/>
        <c:axId val="211710496"/>
      </c:lineChart>
      <c:catAx>
        <c:axId val="211716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1710496"/>
        <c:crosses val="autoZero"/>
        <c:auto val="1"/>
        <c:lblAlgn val="ctr"/>
        <c:lblOffset val="100"/>
        <c:noMultiLvlLbl val="0"/>
      </c:catAx>
      <c:valAx>
        <c:axId val="211710496"/>
        <c:scaling>
          <c:orientation val="minMax"/>
          <c:max val="100"/>
        </c:scaling>
        <c:delete val="1"/>
        <c:axPos val="l"/>
        <c:numFmt formatCode="General" sourceLinked="1"/>
        <c:majorTickMark val="none"/>
        <c:minorTickMark val="none"/>
        <c:tickLblPos val="nextTo"/>
        <c:crossAx val="211716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1"/>
          <c:order val="1"/>
          <c:tx>
            <c:strRef>
              <c:f>'Adult experience'!$A$34</c:f>
              <c:strCache>
                <c:ptCount val="1"/>
                <c:pt idx="0">
                  <c:v>Promoters (scores 9-10)</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'Adult experience'!$B$33:$D$33</c:f>
              <c:numCache>
                <c:formatCode>General</c:formatCode>
                <c:ptCount val="3"/>
                <c:pt idx="0">
                  <c:v>2018</c:v>
                </c:pt>
                <c:pt idx="1">
                  <c:v>2019</c:v>
                </c:pt>
                <c:pt idx="2">
                  <c:v>2020</c:v>
                </c:pt>
              </c:numCache>
            </c:numRef>
          </c:cat>
          <c:val>
            <c:numRef>
              <c:f>'Adult experience'!$B$34:$D$34</c:f>
              <c:numCache>
                <c:formatCode>0.0%</c:formatCode>
                <c:ptCount val="3"/>
                <c:pt idx="0">
                  <c:v>0.52800000000000002</c:v>
                </c:pt>
                <c:pt idx="1">
                  <c:v>0.53200000000000003</c:v>
                </c:pt>
                <c:pt idx="2">
                  <c:v>0.496</c:v>
                </c:pt>
              </c:numCache>
            </c:numRef>
          </c:val>
          <c:extLst>
            <c:ext xmlns:c16="http://schemas.microsoft.com/office/drawing/2014/chart" uri="{C3380CC4-5D6E-409C-BE32-E72D297353CC}">
              <c16:uniqueId val="{00000000-8102-4738-A4A2-BCA7EC6A1424}"/>
            </c:ext>
          </c:extLst>
        </c:ser>
        <c:ser>
          <c:idx val="2"/>
          <c:order val="2"/>
          <c:tx>
            <c:strRef>
              <c:f>'Adult experience'!$A$35</c:f>
              <c:strCache>
                <c:ptCount val="1"/>
                <c:pt idx="0">
                  <c:v>Passive (scores 7-8)</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'Adult experience'!$B$33:$D$33</c:f>
              <c:numCache>
                <c:formatCode>General</c:formatCode>
                <c:ptCount val="3"/>
                <c:pt idx="0">
                  <c:v>2018</c:v>
                </c:pt>
                <c:pt idx="1">
                  <c:v>2019</c:v>
                </c:pt>
                <c:pt idx="2">
                  <c:v>2020</c:v>
                </c:pt>
              </c:numCache>
            </c:numRef>
          </c:cat>
          <c:val>
            <c:numRef>
              <c:f>'Adult experience'!$B$35:$D$35</c:f>
              <c:numCache>
                <c:formatCode>0.0%</c:formatCode>
                <c:ptCount val="3"/>
                <c:pt idx="0">
                  <c:v>0.33800000000000002</c:v>
                </c:pt>
                <c:pt idx="1">
                  <c:v>0.312</c:v>
                </c:pt>
                <c:pt idx="2">
                  <c:v>0.33500000000000002</c:v>
                </c:pt>
              </c:numCache>
            </c:numRef>
          </c:val>
          <c:extLst>
            <c:ext xmlns:c16="http://schemas.microsoft.com/office/drawing/2014/chart" uri="{C3380CC4-5D6E-409C-BE32-E72D297353CC}">
              <c16:uniqueId val="{00000001-8102-4738-A4A2-BCA7EC6A1424}"/>
            </c:ext>
          </c:extLst>
        </c:ser>
        <c:ser>
          <c:idx val="3"/>
          <c:order val="3"/>
          <c:tx>
            <c:strRef>
              <c:f>'Adult experience'!$A$36</c:f>
              <c:strCache>
                <c:ptCount val="1"/>
                <c:pt idx="0">
                  <c:v>Detractors (scores 0-6)</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'Adult experience'!$B$33:$D$33</c:f>
              <c:numCache>
                <c:formatCode>General</c:formatCode>
                <c:ptCount val="3"/>
                <c:pt idx="0">
                  <c:v>2018</c:v>
                </c:pt>
                <c:pt idx="1">
                  <c:v>2019</c:v>
                </c:pt>
                <c:pt idx="2">
                  <c:v>2020</c:v>
                </c:pt>
              </c:numCache>
            </c:numRef>
          </c:cat>
          <c:val>
            <c:numRef>
              <c:f>'Adult experience'!$B$36:$D$36</c:f>
              <c:numCache>
                <c:formatCode>0.0%</c:formatCode>
                <c:ptCount val="3"/>
                <c:pt idx="0">
                  <c:v>0.13300000000000001</c:v>
                </c:pt>
                <c:pt idx="1">
                  <c:v>0.156</c:v>
                </c:pt>
                <c:pt idx="2">
                  <c:v>0.16900000000000001</c:v>
                </c:pt>
              </c:numCache>
            </c:numRef>
          </c:val>
          <c:extLst>
            <c:ext xmlns:c16="http://schemas.microsoft.com/office/drawing/2014/chart" uri="{C3380CC4-5D6E-409C-BE32-E72D297353CC}">
              <c16:uniqueId val="{00000002-8102-4738-A4A2-BCA7EC6A1424}"/>
            </c:ext>
          </c:extLst>
        </c:ser>
        <c:dLbls>
          <c:dLblPos val="ctr"/>
          <c:showLegendKey val="0"/>
          <c:showVal val="1"/>
          <c:showCatName val="0"/>
          <c:showSerName val="0"/>
          <c:showPercent val="0"/>
          <c:showBubbleSize val="0"/>
        </c:dLbls>
        <c:gapWidth val="145"/>
        <c:overlap val="100"/>
        <c:axId val="211717160"/>
        <c:axId val="211715984"/>
        <c:extLst>
          <c:ext xmlns:c15="http://schemas.microsoft.com/office/drawing/2012/chart" uri="{02D57815-91ED-43cb-92C2-25804820EDAC}">
            <c15:filteredBarSeries>
              <c15:ser>
                <c:idx val="0"/>
                <c:order val="0"/>
                <c:tx>
                  <c:strRef>
                    <c:extLst>
                      <c:ext uri="{02D57815-91ED-43cb-92C2-25804820EDAC}">
                        <c15:formulaRef>
                          <c15:sqref>'Adult experience'!$A$33</c15:sqref>
                        </c15:formulaRef>
                      </c:ext>
                    </c:extLst>
                    <c:strCache>
                      <c:ptCount val="1"/>
                      <c:pt idx="0">
                        <c:v>Components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'Adult experience'!$B$33:$D$33</c15:sqref>
                        </c15:formulaRef>
                      </c:ext>
                    </c:extLst>
                    <c:numCache>
                      <c:formatCode>General</c:formatCode>
                      <c:ptCount val="3"/>
                      <c:pt idx="0">
                        <c:v>2018</c:v>
                      </c:pt>
                      <c:pt idx="1">
                        <c:v>2019</c:v>
                      </c:pt>
                      <c:pt idx="2">
                        <c:v>2020</c:v>
                      </c:pt>
                    </c:numCache>
                  </c:numRef>
                </c:cat>
                <c:val>
                  <c:numRef>
                    <c:extLst>
                      <c:ext uri="{02D57815-91ED-43cb-92C2-25804820EDAC}">
                        <c15:formulaRef>
                          <c15:sqref>'Adult experience'!$B$33:$D$33</c15:sqref>
                        </c15:formulaRef>
                      </c:ext>
                    </c:extLst>
                    <c:numCache>
                      <c:formatCode>General</c:formatCode>
                      <c:ptCount val="3"/>
                      <c:pt idx="0">
                        <c:v>2018</c:v>
                      </c:pt>
                      <c:pt idx="1">
                        <c:v>2019</c:v>
                      </c:pt>
                      <c:pt idx="2">
                        <c:v>2020</c:v>
                      </c:pt>
                    </c:numCache>
                  </c:numRef>
                </c:val>
                <c:extLst>
                  <c:ext xmlns:c16="http://schemas.microsoft.com/office/drawing/2014/chart" uri="{C3380CC4-5D6E-409C-BE32-E72D297353CC}">
                    <c16:uniqueId val="{00000003-8102-4738-A4A2-BCA7EC6A1424}"/>
                  </c:ext>
                </c:extLst>
              </c15:ser>
            </c15:filteredBarSeries>
          </c:ext>
        </c:extLst>
      </c:barChart>
      <c:catAx>
        <c:axId val="2117171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1715984"/>
        <c:crosses val="autoZero"/>
        <c:auto val="0"/>
        <c:lblAlgn val="ctr"/>
        <c:lblOffset val="100"/>
        <c:noMultiLvlLbl val="0"/>
      </c:catAx>
      <c:valAx>
        <c:axId val="211715984"/>
        <c:scaling>
          <c:orientation val="minMax"/>
        </c:scaling>
        <c:delete val="1"/>
        <c:axPos val="l"/>
        <c:numFmt formatCode="0%" sourceLinked="1"/>
        <c:majorTickMark val="out"/>
        <c:minorTickMark val="none"/>
        <c:tickLblPos val="nextTo"/>
        <c:crossAx val="2117171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'Adult experience'!$B$42</c:f>
              <c:strCache>
                <c:ptCount val="1"/>
                <c:pt idx="0">
                  <c:v>NPS 2019</c:v>
                </c:pt>
              </c:strCache>
            </c:strRef>
          </c:tx>
          <c:spPr>
            <a:solidFill>
              <a:schemeClr val="accent3"/>
            </a:solidFill>
            <a:ln>
              <a:noFill/>
            </a:ln>
            <a:effectLst/>
          </c:spPr>
          <c:invertIfNegative val="0"/>
          <c:dPt>
            <c:idx val="11"/>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EF63-45F6-97BA-26ED9D090F68}"/>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experience'!$A$43:$A$54</c:f>
              <c:strCache>
                <c:ptCount val="12"/>
                <c:pt idx="0">
                  <c:v>Wales</c:v>
                </c:pt>
                <c:pt idx="1">
                  <c:v>East of England</c:v>
                </c:pt>
                <c:pt idx="2">
                  <c:v>West Midlands</c:v>
                </c:pt>
                <c:pt idx="3">
                  <c:v>East Midlands</c:v>
                </c:pt>
                <c:pt idx="4">
                  <c:v>South East</c:v>
                </c:pt>
                <c:pt idx="5">
                  <c:v>North East</c:v>
                </c:pt>
                <c:pt idx="6">
                  <c:v>Northern Ireland</c:v>
                </c:pt>
                <c:pt idx="7">
                  <c:v>Scotland</c:v>
                </c:pt>
                <c:pt idx="8">
                  <c:v>South West</c:v>
                </c:pt>
                <c:pt idx="9">
                  <c:v>North West</c:v>
                </c:pt>
                <c:pt idx="10">
                  <c:v>Greater London</c:v>
                </c:pt>
                <c:pt idx="11">
                  <c:v>Overall</c:v>
                </c:pt>
              </c:strCache>
            </c:strRef>
          </c:cat>
          <c:val>
            <c:numRef>
              <c:f>'Adult experience'!$B$43:$B$54</c:f>
              <c:numCache>
                <c:formatCode>0</c:formatCode>
                <c:ptCount val="12"/>
                <c:pt idx="0">
                  <c:v>33.9</c:v>
                </c:pt>
                <c:pt idx="1">
                  <c:v>34.5</c:v>
                </c:pt>
                <c:pt idx="2">
                  <c:v>34.899999999999991</c:v>
                </c:pt>
                <c:pt idx="3">
                  <c:v>35.799999999999997</c:v>
                </c:pt>
                <c:pt idx="4">
                  <c:v>36.599999999999994</c:v>
                </c:pt>
                <c:pt idx="5">
                  <c:v>38.099999999999994</c:v>
                </c:pt>
                <c:pt idx="6">
                  <c:v>38.1</c:v>
                </c:pt>
                <c:pt idx="7">
                  <c:v>38.900000000000006</c:v>
                </c:pt>
                <c:pt idx="8">
                  <c:v>38.900000000000006</c:v>
                </c:pt>
                <c:pt idx="9">
                  <c:v>39.700000000000003</c:v>
                </c:pt>
                <c:pt idx="10">
                  <c:v>42.199999999999996</c:v>
                </c:pt>
                <c:pt idx="11">
                  <c:v>38</c:v>
                </c:pt>
              </c:numCache>
            </c:numRef>
          </c:val>
          <c:extLst>
            <c:ext xmlns:c16="http://schemas.microsoft.com/office/drawing/2014/chart" uri="{C3380CC4-5D6E-409C-BE32-E72D297353CC}">
              <c16:uniqueId val="{00000002-EF63-45F6-97BA-26ED9D090F68}"/>
            </c:ext>
          </c:extLst>
        </c:ser>
        <c:ser>
          <c:idx val="3"/>
          <c:order val="3"/>
          <c:tx>
            <c:strRef>
              <c:f>'Adult experience'!$C$42</c:f>
              <c:strCache>
                <c:ptCount val="1"/>
                <c:pt idx="0">
                  <c:v>NPS 2020</c:v>
                </c:pt>
              </c:strCache>
            </c:strRef>
          </c:tx>
          <c:spPr>
            <a:solidFill>
              <a:schemeClr val="accent5"/>
            </a:solidFill>
            <a:ln>
              <a:noFill/>
            </a:ln>
            <a:effectLst/>
          </c:spPr>
          <c:invertIfNegative val="0"/>
          <c:dPt>
            <c:idx val="11"/>
            <c:invertIfNegative val="0"/>
            <c:bubble3D val="0"/>
            <c:spPr>
              <a:solidFill>
                <a:schemeClr val="tx2">
                  <a:lumMod val="75000"/>
                </a:schemeClr>
              </a:solidFill>
              <a:ln>
                <a:noFill/>
              </a:ln>
              <a:effectLst/>
            </c:spPr>
            <c:extLst>
              <c:ext xmlns:c16="http://schemas.microsoft.com/office/drawing/2014/chart" uri="{C3380CC4-5D6E-409C-BE32-E72D297353CC}">
                <c16:uniqueId val="{00000004-EF63-45F6-97BA-26ED9D090F68}"/>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experience'!$A$43:$A$54</c:f>
              <c:strCache>
                <c:ptCount val="12"/>
                <c:pt idx="0">
                  <c:v>Wales</c:v>
                </c:pt>
                <c:pt idx="1">
                  <c:v>East of England</c:v>
                </c:pt>
                <c:pt idx="2">
                  <c:v>West Midlands</c:v>
                </c:pt>
                <c:pt idx="3">
                  <c:v>East Midlands</c:v>
                </c:pt>
                <c:pt idx="4">
                  <c:v>South East</c:v>
                </c:pt>
                <c:pt idx="5">
                  <c:v>North East</c:v>
                </c:pt>
                <c:pt idx="6">
                  <c:v>Northern Ireland</c:v>
                </c:pt>
                <c:pt idx="7">
                  <c:v>Scotland</c:v>
                </c:pt>
                <c:pt idx="8">
                  <c:v>South West</c:v>
                </c:pt>
                <c:pt idx="9">
                  <c:v>North West</c:v>
                </c:pt>
                <c:pt idx="10">
                  <c:v>Greater London</c:v>
                </c:pt>
                <c:pt idx="11">
                  <c:v>Overall</c:v>
                </c:pt>
              </c:strCache>
            </c:strRef>
          </c:cat>
          <c:val>
            <c:numRef>
              <c:f>'Adult experience'!$C$43:$C$54</c:f>
              <c:numCache>
                <c:formatCode>General</c:formatCode>
                <c:ptCount val="12"/>
                <c:pt idx="0">
                  <c:v>31</c:v>
                </c:pt>
                <c:pt idx="1">
                  <c:v>33</c:v>
                </c:pt>
                <c:pt idx="2">
                  <c:v>27</c:v>
                </c:pt>
                <c:pt idx="3">
                  <c:v>31</c:v>
                </c:pt>
                <c:pt idx="4">
                  <c:v>35</c:v>
                </c:pt>
                <c:pt idx="5">
                  <c:v>34</c:v>
                </c:pt>
                <c:pt idx="6">
                  <c:v>28</c:v>
                </c:pt>
                <c:pt idx="7">
                  <c:v>38</c:v>
                </c:pt>
                <c:pt idx="8">
                  <c:v>28</c:v>
                </c:pt>
                <c:pt idx="9">
                  <c:v>32</c:v>
                </c:pt>
                <c:pt idx="10">
                  <c:v>38</c:v>
                </c:pt>
                <c:pt idx="11">
                  <c:v>33</c:v>
                </c:pt>
              </c:numCache>
            </c:numRef>
          </c:val>
          <c:extLst>
            <c:ext xmlns:c16="http://schemas.microsoft.com/office/drawing/2014/chart" uri="{C3380CC4-5D6E-409C-BE32-E72D297353CC}">
              <c16:uniqueId val="{00000005-EF63-45F6-97BA-26ED9D090F68}"/>
            </c:ext>
          </c:extLst>
        </c:ser>
        <c:dLbls>
          <c:showLegendKey val="0"/>
          <c:showVal val="0"/>
          <c:showCatName val="0"/>
          <c:showSerName val="0"/>
          <c:showPercent val="0"/>
          <c:showBubbleSize val="0"/>
        </c:dLbls>
        <c:gapWidth val="100"/>
        <c:axId val="313888960"/>
        <c:axId val="313890528"/>
      </c:barChart>
      <c:lineChart>
        <c:grouping val="standard"/>
        <c:varyColors val="0"/>
        <c:ser>
          <c:idx val="1"/>
          <c:order val="1"/>
          <c:tx>
            <c:strRef>
              <c:f>'Adult experience'!$D$42</c:f>
              <c:strCache>
                <c:ptCount val="1"/>
                <c:pt idx="0">
                  <c:v>Excellent</c:v>
                </c:pt>
              </c:strCache>
            </c:strRef>
          </c:tx>
          <c:spPr>
            <a:ln w="28575" cap="rnd">
              <a:solidFill>
                <a:schemeClr val="bg1">
                  <a:lumMod val="50000"/>
                </a:schemeClr>
              </a:solidFill>
              <a:prstDash val="dash"/>
              <a:round/>
            </a:ln>
            <a:effectLst/>
          </c:spPr>
          <c:marker>
            <c:symbol val="none"/>
          </c:marker>
          <c:val>
            <c:numRef>
              <c:f>'Adult experience'!$D$43:$D$54</c:f>
              <c:numCache>
                <c:formatCode>General</c:formatCode>
                <c:ptCount val="12"/>
                <c:pt idx="0">
                  <c:v>50</c:v>
                </c:pt>
                <c:pt idx="1">
                  <c:v>50</c:v>
                </c:pt>
                <c:pt idx="2">
                  <c:v>50</c:v>
                </c:pt>
                <c:pt idx="3">
                  <c:v>50</c:v>
                </c:pt>
                <c:pt idx="4">
                  <c:v>50</c:v>
                </c:pt>
                <c:pt idx="5">
                  <c:v>50</c:v>
                </c:pt>
                <c:pt idx="6">
                  <c:v>50</c:v>
                </c:pt>
                <c:pt idx="7">
                  <c:v>50</c:v>
                </c:pt>
                <c:pt idx="8">
                  <c:v>50</c:v>
                </c:pt>
                <c:pt idx="9">
                  <c:v>50</c:v>
                </c:pt>
                <c:pt idx="10">
                  <c:v>50</c:v>
                </c:pt>
                <c:pt idx="11">
                  <c:v>50</c:v>
                </c:pt>
              </c:numCache>
            </c:numRef>
          </c:val>
          <c:smooth val="0"/>
          <c:extLst>
            <c:ext xmlns:c16="http://schemas.microsoft.com/office/drawing/2014/chart" uri="{C3380CC4-5D6E-409C-BE32-E72D297353CC}">
              <c16:uniqueId val="{00000006-EF63-45F6-97BA-26ED9D090F68}"/>
            </c:ext>
          </c:extLst>
        </c:ser>
        <c:ser>
          <c:idx val="2"/>
          <c:order val="2"/>
          <c:tx>
            <c:strRef>
              <c:f>'Adult experience'!$E$42</c:f>
              <c:strCache>
                <c:ptCount val="1"/>
                <c:pt idx="0">
                  <c:v>World class</c:v>
                </c:pt>
              </c:strCache>
            </c:strRef>
          </c:tx>
          <c:spPr>
            <a:ln w="28575" cap="rnd">
              <a:solidFill>
                <a:schemeClr val="bg1">
                  <a:lumMod val="50000"/>
                </a:schemeClr>
              </a:solidFill>
              <a:round/>
            </a:ln>
            <a:effectLst/>
          </c:spPr>
          <c:marker>
            <c:symbol val="none"/>
          </c:marker>
          <c:val>
            <c:numRef>
              <c:f>'Adult experience'!$E$43:$E$54</c:f>
              <c:numCache>
                <c:formatCode>General</c:formatCode>
                <c:ptCount val="12"/>
                <c:pt idx="0">
                  <c:v>70</c:v>
                </c:pt>
                <c:pt idx="1">
                  <c:v>70</c:v>
                </c:pt>
                <c:pt idx="2">
                  <c:v>70</c:v>
                </c:pt>
                <c:pt idx="3">
                  <c:v>70</c:v>
                </c:pt>
                <c:pt idx="4">
                  <c:v>70</c:v>
                </c:pt>
                <c:pt idx="5">
                  <c:v>70</c:v>
                </c:pt>
                <c:pt idx="6">
                  <c:v>70</c:v>
                </c:pt>
                <c:pt idx="7">
                  <c:v>70</c:v>
                </c:pt>
                <c:pt idx="8">
                  <c:v>70</c:v>
                </c:pt>
                <c:pt idx="9">
                  <c:v>70</c:v>
                </c:pt>
                <c:pt idx="10">
                  <c:v>70</c:v>
                </c:pt>
                <c:pt idx="11">
                  <c:v>70</c:v>
                </c:pt>
              </c:numCache>
            </c:numRef>
          </c:val>
          <c:smooth val="0"/>
          <c:extLst>
            <c:ext xmlns:c16="http://schemas.microsoft.com/office/drawing/2014/chart" uri="{C3380CC4-5D6E-409C-BE32-E72D297353CC}">
              <c16:uniqueId val="{00000007-EF63-45F6-97BA-26ED9D090F68}"/>
            </c:ext>
          </c:extLst>
        </c:ser>
        <c:dLbls>
          <c:showLegendKey val="0"/>
          <c:showVal val="0"/>
          <c:showCatName val="0"/>
          <c:showSerName val="0"/>
          <c:showPercent val="0"/>
          <c:showBubbleSize val="0"/>
        </c:dLbls>
        <c:marker val="1"/>
        <c:smooth val="0"/>
        <c:axId val="313888960"/>
        <c:axId val="313890528"/>
      </c:lineChart>
      <c:catAx>
        <c:axId val="313888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3890528"/>
        <c:crosses val="autoZero"/>
        <c:auto val="1"/>
        <c:lblAlgn val="ctr"/>
        <c:lblOffset val="100"/>
        <c:noMultiLvlLbl val="0"/>
      </c:catAx>
      <c:valAx>
        <c:axId val="313890528"/>
        <c:scaling>
          <c:orientation val="minMax"/>
        </c:scaling>
        <c:delete val="1"/>
        <c:axPos val="l"/>
        <c:numFmt formatCode="0" sourceLinked="1"/>
        <c:majorTickMark val="out"/>
        <c:minorTickMark val="none"/>
        <c:tickLblPos val="nextTo"/>
        <c:crossAx val="313888960"/>
        <c:crosses val="autoZero"/>
        <c:crossBetween val="between"/>
      </c:valAx>
      <c:spPr>
        <a:noFill/>
        <a:ln>
          <a:noFill/>
        </a:ln>
        <a:effectLst/>
      </c:spPr>
    </c:plotArea>
    <c:legend>
      <c:legendPos val="b"/>
      <c:legendEntry>
        <c:idx val="0"/>
        <c:delete val="1"/>
      </c:legendEntry>
      <c:layout>
        <c:manualLayout>
          <c:xMode val="edge"/>
          <c:yMode val="edge"/>
          <c:x val="0.17017554870858534"/>
          <c:y val="0.91215924168419349"/>
          <c:w val="0.72969702156795613"/>
          <c:h val="8.048240658659387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atin typeface="Nunito Sans" panose="00000500000000000000" pitchFamily="2" charset="0"/>
              </a:defRPr>
            </a:lvl1pPr>
          </a:lstStyle>
          <a:p>
            <a:endParaRPr lang="en-GB"/>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atin typeface="Nunito Sans" panose="00000500000000000000" pitchFamily="2" charset="0"/>
              </a:defRPr>
            </a:lvl1pPr>
          </a:lstStyle>
          <a:p>
            <a:fld id="{255396BA-BA0B-E646-B112-BDB6D130FD61}" type="datetimeFigureOut">
              <a:rPr lang="en-GB" smtClean="0"/>
              <a:pPr/>
              <a:t>13/05/2021</a:t>
            </a:fld>
            <a:endParaRPr lang="en-GB"/>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atin typeface="Nunito Sans" panose="00000500000000000000" pitchFamily="2" charset="0"/>
              </a:defRPr>
            </a:lvl1pPr>
          </a:lstStyle>
          <a:p>
            <a:endParaRPr lang="en-GB"/>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atin typeface="Nunito Sans" panose="00000500000000000000" pitchFamily="2" charset="0"/>
              </a:defRPr>
            </a:lvl1pPr>
          </a:lstStyle>
          <a:p>
            <a:fld id="{DC81CCE8-8669-844C-8A1E-83EDDE9464AC}" type="slidenum">
              <a:rPr lang="en-GB" smtClean="0"/>
              <a:pPr/>
              <a:t>‹#›</a:t>
            </a:fld>
            <a:endParaRPr lang="en-GB"/>
          </a:p>
        </p:txBody>
      </p:sp>
    </p:spTree>
    <p:extLst>
      <p:ext uri="{BB962C8B-B14F-4D97-AF65-F5344CB8AC3E}">
        <p14:creationId xmlns:p14="http://schemas.microsoft.com/office/powerpoint/2010/main" val="361657018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Nunito Sans" panose="00000500000000000000" pitchFamily="2" charset="0"/>
        <a:ea typeface="+mn-ea"/>
        <a:cs typeface="+mn-cs"/>
      </a:defRPr>
    </a:lvl1pPr>
    <a:lvl2pPr marL="342900" algn="l" defTabSz="685800" rtl="0" eaLnBrk="1" latinLnBrk="0" hangingPunct="1">
      <a:defRPr sz="900" kern="1200">
        <a:solidFill>
          <a:schemeClr val="tx1"/>
        </a:solidFill>
        <a:latin typeface="Nunito Sans" panose="00000500000000000000" pitchFamily="2" charset="0"/>
        <a:ea typeface="+mn-ea"/>
        <a:cs typeface="+mn-cs"/>
      </a:defRPr>
    </a:lvl2pPr>
    <a:lvl3pPr marL="685800" algn="l" defTabSz="685800" rtl="0" eaLnBrk="1" latinLnBrk="0" hangingPunct="1">
      <a:defRPr sz="900" kern="1200">
        <a:solidFill>
          <a:schemeClr val="tx1"/>
        </a:solidFill>
        <a:latin typeface="Nunito Sans" panose="00000500000000000000" pitchFamily="2" charset="0"/>
        <a:ea typeface="+mn-ea"/>
        <a:cs typeface="+mn-cs"/>
      </a:defRPr>
    </a:lvl3pPr>
    <a:lvl4pPr marL="1028700" algn="l" defTabSz="685800" rtl="0" eaLnBrk="1" latinLnBrk="0" hangingPunct="1">
      <a:defRPr sz="900" kern="1200">
        <a:solidFill>
          <a:schemeClr val="tx1"/>
        </a:solidFill>
        <a:latin typeface="Nunito Sans" panose="00000500000000000000" pitchFamily="2" charset="0"/>
        <a:ea typeface="+mn-ea"/>
        <a:cs typeface="+mn-cs"/>
      </a:defRPr>
    </a:lvl4pPr>
    <a:lvl5pPr marL="1371600" algn="l" defTabSz="685800" rtl="0" eaLnBrk="1" latinLnBrk="0" hangingPunct="1">
      <a:defRPr sz="900" kern="1200">
        <a:solidFill>
          <a:schemeClr val="tx1"/>
        </a:solidFill>
        <a:latin typeface="Nunito Sans" panose="00000500000000000000" pitchFamily="2"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Net_Promoter"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wikipedia.org/wiki/Net_Promoter"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n.wikipedia.org/wiki/Net_Promoter"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n.wikipedia.org/wiki/Net_Promoter"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n.wikipedia.org/wiki/Net_Promoter"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81CCE8-8669-844C-8A1E-83EDDE9464AC}" type="slidenum">
              <a:rPr lang="en-GB" smtClean="0"/>
              <a:pPr/>
              <a:t>1</a:t>
            </a:fld>
            <a:endParaRPr lang="en-GB"/>
          </a:p>
        </p:txBody>
      </p:sp>
    </p:spTree>
    <p:extLst>
      <p:ext uri="{BB962C8B-B14F-4D97-AF65-F5344CB8AC3E}">
        <p14:creationId xmlns:p14="http://schemas.microsoft.com/office/powerpoint/2010/main" val="3809890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475B"/>
                </a:solidFill>
                <a:effectLst/>
                <a:latin typeface="Nunito Sans"/>
              </a:rPr>
              <a:t>A Net Promoter Score is widely</a:t>
            </a:r>
            <a:r>
              <a:rPr lang="en-US" b="0" i="0" baseline="0" dirty="0">
                <a:solidFill>
                  <a:srgbClr val="33475B"/>
                </a:solidFill>
                <a:effectLst/>
                <a:latin typeface="Nunito Sans"/>
              </a:rPr>
              <a:t> used across many different sectors and measures satisfaction based on one simple survey question: ‘How likely is it that you would recommend [</a:t>
            </a:r>
            <a:r>
              <a:rPr lang="en-US" b="0" i="0" baseline="0" dirty="0" err="1">
                <a:solidFill>
                  <a:srgbClr val="33475B"/>
                </a:solidFill>
                <a:effectLst/>
                <a:latin typeface="Nunito Sans"/>
              </a:rPr>
              <a:t>Organisation</a:t>
            </a:r>
            <a:r>
              <a:rPr lang="en-US" b="0" i="0" baseline="0" dirty="0">
                <a:solidFill>
                  <a:srgbClr val="33475B"/>
                </a:solidFill>
                <a:effectLst/>
                <a:latin typeface="Nunito Sans"/>
              </a:rPr>
              <a:t> X/Product Y/Service Z] to a friend or colleague? Answers are on a scale of 0 to 10, those giving a score of 9 or 10 are considered to be promoters, those giving scores of 0 to 6 are detractors and those giving scores of 7 or 8 are known as passives. The Net Promoter Score is calculated as the difference between the percentage of promoters and detractors and can range from -100 to +100.</a:t>
            </a:r>
          </a:p>
          <a:p>
            <a:endParaRPr lang="en-US" b="0" i="0" baseline="0" dirty="0">
              <a:solidFill>
                <a:srgbClr val="33475B"/>
              </a:solidFill>
              <a:effectLst/>
              <a:latin typeface="Nunito Sans" panose="00000500000000000000" pitchFamily="2" charset="0"/>
            </a:endParaRPr>
          </a:p>
          <a:p>
            <a:r>
              <a:rPr lang="en-US" b="0" i="0" dirty="0">
                <a:solidFill>
                  <a:srgbClr val="33475B"/>
                </a:solidFill>
                <a:effectLst/>
                <a:latin typeface="Nunito Sans" panose="00000500000000000000" pitchFamily="2" charset="0"/>
              </a:rPr>
              <a:t>Any score above zero can be considered a "good" score, since that implies that you have more promoters than detractors. 50 and above is excellent, and 70 and above is exceptional or world class.</a:t>
            </a:r>
          </a:p>
          <a:p>
            <a:r>
              <a:rPr lang="en-GB" dirty="0">
                <a:hlinkClick r:id="rId3"/>
              </a:rPr>
              <a:t>https://en.wikipedia.org/wiki/Net_Promoter</a:t>
            </a:r>
            <a:endParaRPr lang="en-GB" dirty="0"/>
          </a:p>
          <a:p>
            <a:endParaRPr lang="en-GB" dirty="0"/>
          </a:p>
          <a:p>
            <a:r>
              <a:rPr lang="en-GB" dirty="0"/>
              <a:t>To view the regional breakdown of responses to this question </a:t>
            </a:r>
            <a:r>
              <a:rPr lang="en-US" dirty="0">
                <a:latin typeface="Nunito Sans"/>
              </a:rPr>
              <a:t>see the geographic breakdown spreadsheet (Research Question</a:t>
            </a:r>
            <a:r>
              <a:rPr lang="en-US" baseline="0" dirty="0">
                <a:latin typeface="Nunito Sans"/>
              </a:rPr>
              <a:t> #20)</a:t>
            </a:r>
            <a:endParaRPr lang="en-GB" dirty="0"/>
          </a:p>
          <a:p>
            <a:endParaRPr lang="en-GB" dirty="0"/>
          </a:p>
        </p:txBody>
      </p:sp>
      <p:sp>
        <p:nvSpPr>
          <p:cNvPr id="4" name="Slide Number Placeholder 3"/>
          <p:cNvSpPr>
            <a:spLocks noGrp="1"/>
          </p:cNvSpPr>
          <p:nvPr>
            <p:ph type="sldNum" sz="quarter" idx="10"/>
          </p:nvPr>
        </p:nvSpPr>
        <p:spPr/>
        <p:txBody>
          <a:bodyPr/>
          <a:lstStyle/>
          <a:p>
            <a:fld id="{DC81CCE8-8669-844C-8A1E-83EDDE9464AC}" type="slidenum">
              <a:rPr lang="en-GB" smtClean="0"/>
              <a:pPr/>
              <a:t>18</a:t>
            </a:fld>
            <a:endParaRPr lang="en-GB"/>
          </a:p>
        </p:txBody>
      </p:sp>
    </p:spTree>
    <p:extLst>
      <p:ext uri="{BB962C8B-B14F-4D97-AF65-F5344CB8AC3E}">
        <p14:creationId xmlns:p14="http://schemas.microsoft.com/office/powerpoint/2010/main" val="3096053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To view the regional breakdown of responses to this question </a:t>
            </a:r>
            <a:r>
              <a:rPr lang="en-US" dirty="0">
                <a:latin typeface="Nunito Sans"/>
              </a:rPr>
              <a:t>see the geographic breakdown spreadsheet (Research Question</a:t>
            </a:r>
            <a:r>
              <a:rPr lang="en-US" baseline="0" dirty="0">
                <a:latin typeface="Nunito Sans"/>
              </a:rPr>
              <a:t> #70)</a:t>
            </a:r>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19</a:t>
            </a:fld>
            <a:endParaRPr lang="en-GB"/>
          </a:p>
        </p:txBody>
      </p:sp>
    </p:spTree>
    <p:extLst>
      <p:ext uri="{BB962C8B-B14F-4D97-AF65-F5344CB8AC3E}">
        <p14:creationId xmlns:p14="http://schemas.microsoft.com/office/powerpoint/2010/main" val="1904272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To view the regional breakdown of responses to this question </a:t>
            </a:r>
            <a:r>
              <a:rPr lang="en-US" dirty="0">
                <a:latin typeface="Nunito Sans"/>
              </a:rPr>
              <a:t>see the geographic breakdown spreadsheet (Research Question</a:t>
            </a:r>
            <a:r>
              <a:rPr lang="en-US" baseline="0" dirty="0">
                <a:latin typeface="Nunito Sans"/>
              </a:rPr>
              <a:t> #80)</a:t>
            </a:r>
            <a:endParaRPr lang="en-GB" dirty="0"/>
          </a:p>
          <a:p>
            <a:endParaRPr lang="en-GB" dirty="0"/>
          </a:p>
        </p:txBody>
      </p:sp>
      <p:sp>
        <p:nvSpPr>
          <p:cNvPr id="4" name="Slide Number Placeholder 3"/>
          <p:cNvSpPr>
            <a:spLocks noGrp="1"/>
          </p:cNvSpPr>
          <p:nvPr>
            <p:ph type="sldNum" sz="quarter" idx="10"/>
          </p:nvPr>
        </p:nvSpPr>
        <p:spPr/>
        <p:txBody>
          <a:bodyPr/>
          <a:lstStyle/>
          <a:p>
            <a:fld id="{DC81CCE8-8669-844C-8A1E-83EDDE9464AC}" type="slidenum">
              <a:rPr lang="en-GB" smtClean="0"/>
              <a:pPr/>
              <a:t>20</a:t>
            </a:fld>
            <a:endParaRPr lang="en-GB"/>
          </a:p>
        </p:txBody>
      </p:sp>
    </p:spTree>
    <p:extLst>
      <p:ext uri="{BB962C8B-B14F-4D97-AF65-F5344CB8AC3E}">
        <p14:creationId xmlns:p14="http://schemas.microsoft.com/office/powerpoint/2010/main" val="925764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survey question</a:t>
            </a:r>
            <a:r>
              <a:rPr lang="en-GB" baseline="0" dirty="0"/>
              <a:t> asks: </a:t>
            </a:r>
            <a:r>
              <a:rPr lang="en-US" baseline="0" dirty="0"/>
              <a:t>Thinking back to when you first started volunteering in Scouts, how did you hear about the opportunity? People could potentially both have taken part in Scouts as a young person (we know that 59% of our respondents did so) </a:t>
            </a:r>
            <a:r>
              <a:rPr lang="en-US" u="sng" baseline="0" dirty="0"/>
              <a:t>and</a:t>
            </a:r>
            <a:r>
              <a:rPr lang="en-US" baseline="0" dirty="0"/>
              <a:t> have a child who takes part, but could only give one answer to this question. </a:t>
            </a:r>
          </a:p>
          <a:p>
            <a:r>
              <a:rPr lang="en-US" baseline="0" dirty="0"/>
              <a:t>The answers in 2020 matched very closely to those given in 2019.</a:t>
            </a:r>
            <a:endParaRPr lang="en-GB" dirty="0"/>
          </a:p>
        </p:txBody>
      </p:sp>
      <p:sp>
        <p:nvSpPr>
          <p:cNvPr id="4" name="Slide Number Placeholder 3"/>
          <p:cNvSpPr>
            <a:spLocks noGrp="1"/>
          </p:cNvSpPr>
          <p:nvPr>
            <p:ph type="sldNum" sz="quarter" idx="10"/>
          </p:nvPr>
        </p:nvSpPr>
        <p:spPr/>
        <p:txBody>
          <a:bodyPr/>
          <a:lstStyle/>
          <a:p>
            <a:fld id="{DC81CCE8-8669-844C-8A1E-83EDDE9464AC}" type="slidenum">
              <a:rPr lang="en-GB" smtClean="0"/>
              <a:pPr/>
              <a:t>24</a:t>
            </a:fld>
            <a:endParaRPr lang="en-GB"/>
          </a:p>
        </p:txBody>
      </p:sp>
    </p:spTree>
    <p:extLst>
      <p:ext uri="{BB962C8B-B14F-4D97-AF65-F5344CB8AC3E}">
        <p14:creationId xmlns:p14="http://schemas.microsoft.com/office/powerpoint/2010/main" val="3722999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survey question asks: </a:t>
            </a:r>
            <a:r>
              <a:rPr lang="en-US" baseline="0" dirty="0"/>
              <a:t>Once you knew about the opportunity to volunteer in Scouts, what did you do to get involved? We changed the answer categories slightly for this question in the 2020 survey based on feedback from 2019.</a:t>
            </a:r>
            <a:endParaRPr lang="en-GB" dirty="0"/>
          </a:p>
        </p:txBody>
      </p:sp>
      <p:sp>
        <p:nvSpPr>
          <p:cNvPr id="4" name="Slide Number Placeholder 3"/>
          <p:cNvSpPr>
            <a:spLocks noGrp="1"/>
          </p:cNvSpPr>
          <p:nvPr>
            <p:ph type="sldNum" sz="quarter" idx="10"/>
          </p:nvPr>
        </p:nvSpPr>
        <p:spPr/>
        <p:txBody>
          <a:bodyPr/>
          <a:lstStyle/>
          <a:p>
            <a:fld id="{DC81CCE8-8669-844C-8A1E-83EDDE9464AC}" type="slidenum">
              <a:rPr lang="en-GB" smtClean="0"/>
              <a:pPr/>
              <a:t>25</a:t>
            </a:fld>
            <a:endParaRPr lang="en-GB"/>
          </a:p>
        </p:txBody>
      </p:sp>
    </p:spTree>
    <p:extLst>
      <p:ext uri="{BB962C8B-B14F-4D97-AF65-F5344CB8AC3E}">
        <p14:creationId xmlns:p14="http://schemas.microsoft.com/office/powerpoint/2010/main" val="861195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26</a:t>
            </a:fld>
            <a:endParaRPr lang="en-GB"/>
          </a:p>
        </p:txBody>
      </p:sp>
    </p:spTree>
    <p:extLst>
      <p:ext uri="{BB962C8B-B14F-4D97-AF65-F5344CB8AC3E}">
        <p14:creationId xmlns:p14="http://schemas.microsoft.com/office/powerpoint/2010/main" val="18895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To view the regional breakdown of responses to this question </a:t>
            </a:r>
            <a:r>
              <a:rPr lang="en-US" dirty="0">
                <a:latin typeface="Nunito Sans"/>
              </a:rPr>
              <a:t>see the geographic breakdown spreadsheet (Research Question</a:t>
            </a:r>
            <a:r>
              <a:rPr lang="en-US" baseline="0" dirty="0">
                <a:latin typeface="Nunito Sans"/>
              </a:rPr>
              <a:t> #11)</a:t>
            </a:r>
            <a:endParaRPr lang="en-GB" dirty="0"/>
          </a:p>
        </p:txBody>
      </p:sp>
      <p:sp>
        <p:nvSpPr>
          <p:cNvPr id="4" name="Slide Number Placeholder 3"/>
          <p:cNvSpPr>
            <a:spLocks noGrp="1"/>
          </p:cNvSpPr>
          <p:nvPr>
            <p:ph type="sldNum" sz="quarter" idx="10"/>
          </p:nvPr>
        </p:nvSpPr>
        <p:spPr/>
        <p:txBody>
          <a:bodyPr/>
          <a:lstStyle/>
          <a:p>
            <a:fld id="{DC81CCE8-8669-844C-8A1E-83EDDE9464AC}" type="slidenum">
              <a:rPr lang="en-GB" smtClean="0"/>
              <a:pPr/>
              <a:t>27</a:t>
            </a:fld>
            <a:endParaRPr lang="en-GB"/>
          </a:p>
        </p:txBody>
      </p:sp>
    </p:spTree>
    <p:extLst>
      <p:ext uri="{BB962C8B-B14F-4D97-AF65-F5344CB8AC3E}">
        <p14:creationId xmlns:p14="http://schemas.microsoft.com/office/powerpoint/2010/main" val="3989754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To view the regional breakdown of responses to this question </a:t>
            </a:r>
            <a:r>
              <a:rPr lang="en-US" dirty="0">
                <a:latin typeface="Nunito Sans"/>
              </a:rPr>
              <a:t>see the geographic breakdown spreadsheet (Research Question</a:t>
            </a:r>
            <a:r>
              <a:rPr lang="en-US" baseline="0" dirty="0">
                <a:latin typeface="Nunito Sans"/>
              </a:rPr>
              <a:t> #76)</a:t>
            </a:r>
            <a:endParaRPr lang="en-GB" dirty="0"/>
          </a:p>
          <a:p>
            <a:endParaRPr lang="en-GB" dirty="0"/>
          </a:p>
        </p:txBody>
      </p:sp>
      <p:sp>
        <p:nvSpPr>
          <p:cNvPr id="4" name="Slide Number Placeholder 3"/>
          <p:cNvSpPr>
            <a:spLocks noGrp="1"/>
          </p:cNvSpPr>
          <p:nvPr>
            <p:ph type="sldNum" sz="quarter" idx="10"/>
          </p:nvPr>
        </p:nvSpPr>
        <p:spPr/>
        <p:txBody>
          <a:bodyPr/>
          <a:lstStyle/>
          <a:p>
            <a:fld id="{DC81CCE8-8669-844C-8A1E-83EDDE9464AC}" type="slidenum">
              <a:rPr lang="en-GB" smtClean="0"/>
              <a:pPr/>
              <a:t>28</a:t>
            </a:fld>
            <a:endParaRPr lang="en-GB"/>
          </a:p>
        </p:txBody>
      </p:sp>
    </p:spTree>
    <p:extLst>
      <p:ext uri="{BB962C8B-B14F-4D97-AF65-F5344CB8AC3E}">
        <p14:creationId xmlns:p14="http://schemas.microsoft.com/office/powerpoint/2010/main" val="2031652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eagle-eyed will note that we reported slightly different figures for 2018 in the 2019 results. This was an error which has since been corrected.</a:t>
            </a:r>
            <a:endParaRPr lang="en-GB" dirty="0"/>
          </a:p>
          <a:p>
            <a:endParaRPr lang="en-GB" dirty="0"/>
          </a:p>
          <a:p>
            <a:r>
              <a:rPr lang="en-GB" dirty="0"/>
              <a:t>To view the regional breakdown of responses to this question </a:t>
            </a:r>
            <a:r>
              <a:rPr lang="en-US" dirty="0">
                <a:latin typeface="Nunito Sans"/>
              </a:rPr>
              <a:t>see the geographic breakdown spreadsheet (Research Question</a:t>
            </a:r>
            <a:r>
              <a:rPr lang="en-US" baseline="0" dirty="0">
                <a:latin typeface="Nunito Sans"/>
              </a:rPr>
              <a:t> #12)</a:t>
            </a:r>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32</a:t>
            </a:fld>
            <a:endParaRPr lang="en-GB"/>
          </a:p>
        </p:txBody>
      </p:sp>
    </p:spTree>
    <p:extLst>
      <p:ext uri="{BB962C8B-B14F-4D97-AF65-F5344CB8AC3E}">
        <p14:creationId xmlns:p14="http://schemas.microsoft.com/office/powerpoint/2010/main" val="3511877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To view the regional breakdown of responses to this question </a:t>
            </a:r>
            <a:r>
              <a:rPr lang="en-US" dirty="0">
                <a:latin typeface="Nunito Sans"/>
              </a:rPr>
              <a:t>see the geographic breakdown spreadsheet (Research Question</a:t>
            </a:r>
            <a:r>
              <a:rPr lang="en-US" baseline="0" dirty="0">
                <a:latin typeface="Nunito Sans"/>
              </a:rPr>
              <a:t> #12a)</a:t>
            </a:r>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33</a:t>
            </a:fld>
            <a:endParaRPr lang="en-GB"/>
          </a:p>
        </p:txBody>
      </p:sp>
    </p:spTree>
    <p:extLst>
      <p:ext uri="{BB962C8B-B14F-4D97-AF65-F5344CB8AC3E}">
        <p14:creationId xmlns:p14="http://schemas.microsoft.com/office/powerpoint/2010/main" val="316103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5" lvl="3" indent="0">
              <a:buNone/>
            </a:pPr>
            <a:r>
              <a:rPr lang="en-US" sz="1600" dirty="0"/>
              <a:t>Optional further info</a:t>
            </a:r>
          </a:p>
          <a:p>
            <a:pPr marL="125" lvl="3" indent="0">
              <a:buNone/>
            </a:pPr>
            <a:endParaRPr lang="en-US" sz="1600" dirty="0"/>
          </a:p>
          <a:p>
            <a:pPr marL="125" lvl="3" indent="0">
              <a:buNone/>
            </a:pPr>
            <a:r>
              <a:rPr lang="en-US" sz="1600" dirty="0"/>
              <a:t>How did we let people know about the survey? </a:t>
            </a:r>
            <a:endParaRPr lang="en-US" sz="1600" dirty="0">
              <a:solidFill>
                <a:schemeClr val="tx1"/>
              </a:solidFill>
              <a:latin typeface="Nunito Sans"/>
            </a:endParaRPr>
          </a:p>
          <a:p>
            <a:pPr lvl="3">
              <a:buClr>
                <a:srgbClr val="7414DC"/>
              </a:buClr>
            </a:pPr>
            <a:endParaRPr lang="en-US" sz="1600" dirty="0">
              <a:solidFill>
                <a:schemeClr val="tx1"/>
              </a:solidFill>
              <a:latin typeface="Nunito Sans"/>
            </a:endParaRPr>
          </a:p>
          <a:p>
            <a:pPr marL="1028700" marR="0" lvl="3" indent="0" algn="l" defTabSz="685800" rtl="0" eaLnBrk="1" fontAlgn="auto" latinLnBrk="0" hangingPunct="1">
              <a:lnSpc>
                <a:spcPct val="100000"/>
              </a:lnSpc>
              <a:spcBef>
                <a:spcPts val="0"/>
              </a:spcBef>
              <a:spcAft>
                <a:spcPts val="0"/>
              </a:spcAft>
              <a:buClr>
                <a:srgbClr val="7414DC"/>
              </a:buClr>
              <a:buSzTx/>
              <a:buFontTx/>
              <a:buNone/>
              <a:tabLst/>
              <a:defRPr/>
            </a:pPr>
            <a:r>
              <a:rPr lang="en-US" sz="1600" dirty="0">
                <a:solidFill>
                  <a:schemeClr val="tx1"/>
                </a:solidFill>
                <a:latin typeface="Nunito Sans"/>
              </a:rPr>
              <a:t>The survey invited all adult members to take part. We let you know about it in a single topic email</a:t>
            </a:r>
            <a:r>
              <a:rPr lang="en-US" sz="1600" baseline="0" dirty="0">
                <a:solidFill>
                  <a:schemeClr val="tx1"/>
                </a:solidFill>
                <a:latin typeface="Nunito Sans"/>
              </a:rPr>
              <a:t> sent </a:t>
            </a:r>
            <a:r>
              <a:rPr lang="en-US" sz="1600" dirty="0">
                <a:solidFill>
                  <a:schemeClr val="tx1"/>
                </a:solidFill>
                <a:latin typeface="Nunito Sans"/>
              </a:rPr>
              <a:t>on 27 February, with a few reminders in the</a:t>
            </a:r>
            <a:r>
              <a:rPr lang="en-US" sz="1600" baseline="0" dirty="0">
                <a:solidFill>
                  <a:schemeClr val="tx1"/>
                </a:solidFill>
                <a:latin typeface="Nunito Sans"/>
              </a:rPr>
              <a:t> regular monthly emails thereafter, though there was a lot going on at the time about the first lockdown for the pandemic</a:t>
            </a:r>
            <a:r>
              <a:rPr lang="en-US" sz="1600" dirty="0">
                <a:solidFill>
                  <a:schemeClr val="tx1"/>
                </a:solidFill>
                <a:latin typeface="Nunito Sans"/>
              </a:rPr>
              <a:t>. </a:t>
            </a:r>
          </a:p>
          <a:p>
            <a:pPr lvl="3">
              <a:buClr>
                <a:srgbClr val="7414DC"/>
              </a:buClr>
            </a:pPr>
            <a:r>
              <a:rPr lang="en-US" sz="1600" dirty="0">
                <a:solidFill>
                  <a:schemeClr val="tx1"/>
                </a:solidFill>
                <a:latin typeface="Nunito Sans"/>
              </a:rPr>
              <a:t>There was a prize draw to </a:t>
            </a:r>
            <a:r>
              <a:rPr lang="en-US" sz="1600" dirty="0" err="1">
                <a:solidFill>
                  <a:schemeClr val="tx1"/>
                </a:solidFill>
                <a:latin typeface="Nunito Sans"/>
              </a:rPr>
              <a:t>incentivise</a:t>
            </a:r>
            <a:r>
              <a:rPr lang="en-US" sz="1600" dirty="0">
                <a:solidFill>
                  <a:schemeClr val="tx1"/>
                </a:solidFill>
                <a:latin typeface="Nunito Sans"/>
              </a:rPr>
              <a:t> participation with an individual prize of</a:t>
            </a:r>
            <a:r>
              <a:rPr lang="en-US" sz="1600" baseline="0" dirty="0">
                <a:solidFill>
                  <a:schemeClr val="tx1"/>
                </a:solidFill>
                <a:latin typeface="Nunito Sans"/>
              </a:rPr>
              <a:t> </a:t>
            </a:r>
            <a:r>
              <a:rPr lang="en-US" sz="1600" dirty="0">
                <a:solidFill>
                  <a:schemeClr val="tx1"/>
                </a:solidFill>
                <a:latin typeface="Nunito Sans"/>
              </a:rPr>
              <a:t>£500 Scout Stores vouchers</a:t>
            </a:r>
          </a:p>
          <a:p>
            <a:pPr lvl="3">
              <a:buClr>
                <a:srgbClr val="7414DC"/>
              </a:buClr>
            </a:pPr>
            <a:r>
              <a:rPr lang="en-US" sz="1600" dirty="0">
                <a:solidFill>
                  <a:schemeClr val="tx1"/>
                </a:solidFill>
                <a:latin typeface="Nunito Sans"/>
              </a:rPr>
              <a:t>Richmond District won £1,000 worth of Scout Stores vouchers for the biggest number of responses overall, and Dundee District  (Scotland) for the biggest number of responses as a proportion of the size of the district membership.</a:t>
            </a:r>
          </a:p>
          <a:p>
            <a:pPr marL="125" lvl="3" indent="0">
              <a:buNone/>
            </a:pPr>
            <a:endParaRPr lang="en-US" sz="1600" dirty="0"/>
          </a:p>
          <a:p>
            <a:pPr marL="1028700" marR="0" lvl="3" indent="0" algn="l" defTabSz="685800" rtl="0" eaLnBrk="1" fontAlgn="auto" latinLnBrk="0" hangingPunct="1">
              <a:lnSpc>
                <a:spcPct val="100000"/>
              </a:lnSpc>
              <a:spcBef>
                <a:spcPts val="0"/>
              </a:spcBef>
              <a:spcAft>
                <a:spcPts val="0"/>
              </a:spcAft>
              <a:buClr>
                <a:schemeClr val="tx2"/>
              </a:buClr>
              <a:buSzTx/>
              <a:buFontTx/>
              <a:buNone/>
              <a:tabLst/>
              <a:defRPr/>
            </a:pPr>
            <a:endParaRPr lang="en-US" sz="1600" dirty="0">
              <a:solidFill>
                <a:schemeClr val="tx1"/>
              </a:solidFill>
              <a:latin typeface="Nunito Sans" charset="0"/>
              <a:ea typeface="Nunito Sans" charset="0"/>
              <a:cs typeface="Nunito Sans" charset="0"/>
            </a:endParaRPr>
          </a:p>
          <a:p>
            <a:pPr lvl="3">
              <a:buClr>
                <a:schemeClr val="tx2"/>
              </a:buClr>
            </a:pPr>
            <a:endParaRPr lang="en-US" sz="1600" dirty="0">
              <a:solidFill>
                <a:schemeClr val="tx1"/>
              </a:solidFill>
              <a:latin typeface="Nunito Sans" charset="0"/>
              <a:ea typeface="Nunito Sans" charset="0"/>
              <a:cs typeface="Nunito Sans" charset="0"/>
            </a:endParaRPr>
          </a:p>
          <a:p>
            <a:pPr lvl="3">
              <a:buClr>
                <a:srgbClr val="7414DC"/>
              </a:buClr>
            </a:pPr>
            <a:endParaRPr lang="en-US" sz="1600" dirty="0">
              <a:solidFill>
                <a:schemeClr val="tx1"/>
              </a:solidFill>
              <a:latin typeface="Nunito Sans"/>
            </a:endParaRPr>
          </a:p>
          <a:p>
            <a:endParaRPr lang="en-US"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4</a:t>
            </a:fld>
            <a:endParaRPr lang="en-GB"/>
          </a:p>
        </p:txBody>
      </p:sp>
    </p:spTree>
    <p:extLst>
      <p:ext uri="{BB962C8B-B14F-4D97-AF65-F5344CB8AC3E}">
        <p14:creationId xmlns:p14="http://schemas.microsoft.com/office/powerpoint/2010/main" val="2559478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475B"/>
                </a:solidFill>
                <a:effectLst/>
                <a:latin typeface="Nunito Sans" panose="00000500000000000000" pitchFamily="2" charset="0"/>
              </a:rPr>
              <a:t>A Net Promoter Score is widely</a:t>
            </a:r>
            <a:r>
              <a:rPr lang="en-US" b="0" i="0" baseline="0" dirty="0">
                <a:solidFill>
                  <a:srgbClr val="33475B"/>
                </a:solidFill>
                <a:effectLst/>
                <a:latin typeface="Nunito Sans" panose="00000500000000000000" pitchFamily="2" charset="0"/>
              </a:rPr>
              <a:t> used across many different sectors and measures satisfaction based on one simple survey question: ‘How likely is it that you would recommend [</a:t>
            </a:r>
            <a:r>
              <a:rPr lang="en-US" b="0" i="0" baseline="0" dirty="0" err="1">
                <a:solidFill>
                  <a:srgbClr val="33475B"/>
                </a:solidFill>
                <a:effectLst/>
                <a:latin typeface="Nunito Sans" panose="00000500000000000000" pitchFamily="2" charset="0"/>
              </a:rPr>
              <a:t>Organisation</a:t>
            </a:r>
            <a:r>
              <a:rPr lang="en-US" b="0" i="0" baseline="0" dirty="0">
                <a:solidFill>
                  <a:srgbClr val="33475B"/>
                </a:solidFill>
                <a:effectLst/>
                <a:latin typeface="Nunito Sans" panose="00000500000000000000" pitchFamily="2" charset="0"/>
              </a:rPr>
              <a:t> X/Product Y/Service Z] to a friend or colleague? Answers are on a scale of 0 to 10, those giving a score of 9 or 10 are considered to be promoters, those giving scores of 0 to 6 are detractors and those giving scores of 7 or 8 are known as passives. The Net Promoter Score is calculated as the difference between the percentage of promoters and detractors and can range from -100 to +100.</a:t>
            </a:r>
          </a:p>
          <a:p>
            <a:endParaRPr lang="en-US" b="0" i="0" baseline="0" dirty="0">
              <a:solidFill>
                <a:srgbClr val="33475B"/>
              </a:solidFill>
              <a:effectLst/>
              <a:latin typeface="Nunito Sans" panose="00000500000000000000" pitchFamily="2" charset="0"/>
            </a:endParaRPr>
          </a:p>
          <a:p>
            <a:r>
              <a:rPr lang="en-US" b="0" i="0" dirty="0">
                <a:solidFill>
                  <a:srgbClr val="33475B"/>
                </a:solidFill>
                <a:effectLst/>
                <a:latin typeface="Nunito Sans" panose="00000500000000000000" pitchFamily="2" charset="0"/>
              </a:rPr>
              <a:t>Any score above zero can be considered a "good" score, since that implies that you have more promoters than detractors. 50 and above is excellent, and 70 and above is exceptional or world class.</a:t>
            </a:r>
          </a:p>
          <a:p>
            <a:r>
              <a:rPr lang="en-GB" dirty="0">
                <a:hlinkClick r:id="rId3"/>
              </a:rPr>
              <a:t>https://en.wikipedia.org/wiki/Net_Promoter</a:t>
            </a:r>
            <a:endParaRPr lang="en-GB" dirty="0"/>
          </a:p>
          <a:p>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To view the regional breakdown of responses to this question </a:t>
            </a:r>
            <a:r>
              <a:rPr lang="en-US" dirty="0">
                <a:latin typeface="Nunito Sans"/>
              </a:rPr>
              <a:t>see the geographic breakdown spreadsheet (Research Question</a:t>
            </a:r>
            <a:r>
              <a:rPr lang="en-US" baseline="0" dirty="0">
                <a:latin typeface="Nunito Sans"/>
              </a:rPr>
              <a:t> #9)</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DC81CCE8-8669-844C-8A1E-83EDDE9464AC}" type="slidenum">
              <a:rPr lang="en-GB" smtClean="0"/>
              <a:pPr/>
              <a:t>35</a:t>
            </a:fld>
            <a:endParaRPr lang="en-GB"/>
          </a:p>
        </p:txBody>
      </p:sp>
    </p:spTree>
    <p:extLst>
      <p:ext uri="{BB962C8B-B14F-4D97-AF65-F5344CB8AC3E}">
        <p14:creationId xmlns:p14="http://schemas.microsoft.com/office/powerpoint/2010/main" val="2055679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475B"/>
                </a:solidFill>
                <a:effectLst/>
                <a:latin typeface="Nunito Sans" panose="00000500000000000000" pitchFamily="2" charset="0"/>
              </a:rPr>
              <a:t>A Net Promoter Score is widely</a:t>
            </a:r>
            <a:r>
              <a:rPr lang="en-US" b="0" i="0" baseline="0" dirty="0">
                <a:solidFill>
                  <a:srgbClr val="33475B"/>
                </a:solidFill>
                <a:effectLst/>
                <a:latin typeface="Nunito Sans" panose="00000500000000000000" pitchFamily="2" charset="0"/>
              </a:rPr>
              <a:t> used across many different sectors and measures satisfaction based on one simple survey question: ‘How likely is it that you would recommend [</a:t>
            </a:r>
            <a:r>
              <a:rPr lang="en-US" b="0" i="0" baseline="0" dirty="0" err="1">
                <a:solidFill>
                  <a:srgbClr val="33475B"/>
                </a:solidFill>
                <a:effectLst/>
                <a:latin typeface="Nunito Sans" panose="00000500000000000000" pitchFamily="2" charset="0"/>
              </a:rPr>
              <a:t>Organisation</a:t>
            </a:r>
            <a:r>
              <a:rPr lang="en-US" b="0" i="0" baseline="0" dirty="0">
                <a:solidFill>
                  <a:srgbClr val="33475B"/>
                </a:solidFill>
                <a:effectLst/>
                <a:latin typeface="Nunito Sans" panose="00000500000000000000" pitchFamily="2" charset="0"/>
              </a:rPr>
              <a:t> X/Product Y/Service Z] to a friend or colleague? Answers are on a scale of 0 to 10, those giving a score of 9 or 10 are considered to be promoters, those giving scores of 0 to 6 are detractors and those giving scores of 7 or 8 are known as passives. The Net Promoter Score is calculated as the difference between the percentage of promoters and detractors and can range from -100 to +100.</a:t>
            </a:r>
          </a:p>
          <a:p>
            <a:endParaRPr lang="en-US" b="0" i="0" baseline="0" dirty="0">
              <a:solidFill>
                <a:srgbClr val="33475B"/>
              </a:solidFill>
              <a:effectLst/>
              <a:latin typeface="Nunito Sans" panose="00000500000000000000" pitchFamily="2" charset="0"/>
            </a:endParaRPr>
          </a:p>
          <a:p>
            <a:r>
              <a:rPr lang="en-US" b="0" i="0" dirty="0">
                <a:solidFill>
                  <a:srgbClr val="33475B"/>
                </a:solidFill>
                <a:effectLst/>
                <a:latin typeface="Nunito Sans" panose="00000500000000000000" pitchFamily="2" charset="0"/>
              </a:rPr>
              <a:t>Any score above zero can be considered a "good" score, since that implies that you have more promoters than detractors. 50 and above is excellent, and 70 and above is exceptional or world class.</a:t>
            </a:r>
          </a:p>
          <a:p>
            <a:r>
              <a:rPr lang="en-GB" dirty="0">
                <a:hlinkClick r:id="rId3"/>
              </a:rPr>
              <a:t>https://en.wikipedia.org/wiki/Net_Promoter</a:t>
            </a:r>
            <a:endParaRPr lang="en-GB" dirty="0"/>
          </a:p>
          <a:p>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To view the regional breakdown of responses to this question </a:t>
            </a:r>
            <a:r>
              <a:rPr lang="en-US" dirty="0">
                <a:latin typeface="Nunito Sans"/>
              </a:rPr>
              <a:t>see the geographic breakdown spreadsheet (Research Question</a:t>
            </a:r>
            <a:r>
              <a:rPr lang="en-US" baseline="0" dirty="0">
                <a:latin typeface="Nunito Sans"/>
              </a:rPr>
              <a:t> #9)</a:t>
            </a:r>
            <a:endParaRPr lang="en-GB" dirty="0"/>
          </a:p>
          <a:p>
            <a:endParaRPr lang="en-GB" dirty="0"/>
          </a:p>
        </p:txBody>
      </p:sp>
      <p:sp>
        <p:nvSpPr>
          <p:cNvPr id="4" name="Slide Number Placeholder 3"/>
          <p:cNvSpPr>
            <a:spLocks noGrp="1"/>
          </p:cNvSpPr>
          <p:nvPr>
            <p:ph type="sldNum" sz="quarter" idx="10"/>
          </p:nvPr>
        </p:nvSpPr>
        <p:spPr/>
        <p:txBody>
          <a:bodyPr/>
          <a:lstStyle/>
          <a:p>
            <a:fld id="{DC81CCE8-8669-844C-8A1E-83EDDE9464AC}" type="slidenum">
              <a:rPr lang="en-GB" smtClean="0"/>
              <a:pPr/>
              <a:t>36</a:t>
            </a:fld>
            <a:endParaRPr lang="en-GB"/>
          </a:p>
        </p:txBody>
      </p:sp>
    </p:spTree>
    <p:extLst>
      <p:ext uri="{BB962C8B-B14F-4D97-AF65-F5344CB8AC3E}">
        <p14:creationId xmlns:p14="http://schemas.microsoft.com/office/powerpoint/2010/main" val="1076279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475B"/>
                </a:solidFill>
                <a:effectLst/>
                <a:latin typeface="Nunito Sans" panose="00000500000000000000" pitchFamily="2" charset="0"/>
              </a:rPr>
              <a:t>A Net Promoter Score is widely</a:t>
            </a:r>
            <a:r>
              <a:rPr lang="en-US" b="0" i="0" baseline="0" dirty="0">
                <a:solidFill>
                  <a:srgbClr val="33475B"/>
                </a:solidFill>
                <a:effectLst/>
                <a:latin typeface="Nunito Sans" panose="00000500000000000000" pitchFamily="2" charset="0"/>
              </a:rPr>
              <a:t> used across many different sectors and measures satisfaction based on one simple survey question: ‘How likely is it that you would recommend [</a:t>
            </a:r>
            <a:r>
              <a:rPr lang="en-US" b="0" i="0" baseline="0" dirty="0" err="1">
                <a:solidFill>
                  <a:srgbClr val="33475B"/>
                </a:solidFill>
                <a:effectLst/>
                <a:latin typeface="Nunito Sans" panose="00000500000000000000" pitchFamily="2" charset="0"/>
              </a:rPr>
              <a:t>Organisation</a:t>
            </a:r>
            <a:r>
              <a:rPr lang="en-US" b="0" i="0" baseline="0" dirty="0">
                <a:solidFill>
                  <a:srgbClr val="33475B"/>
                </a:solidFill>
                <a:effectLst/>
                <a:latin typeface="Nunito Sans" panose="00000500000000000000" pitchFamily="2" charset="0"/>
              </a:rPr>
              <a:t> X/Product Y/Service Z] to a friend or colleague? Answers are on a scale of 0 to 10, those giving a score of 9 or 10 are considered to be promoters, those giving scores of 0 to 6 are detractors and those giving scores of 7 or 8 are known as passives. The Net Promoter Score is calculated as the difference between the percentage of promoters and detractors and can range from -100 to +100.</a:t>
            </a:r>
          </a:p>
          <a:p>
            <a:endParaRPr lang="en-US" b="0" i="0" baseline="0" dirty="0">
              <a:solidFill>
                <a:srgbClr val="33475B"/>
              </a:solidFill>
              <a:effectLst/>
              <a:latin typeface="Nunito Sans" panose="00000500000000000000" pitchFamily="2" charset="0"/>
            </a:endParaRPr>
          </a:p>
          <a:p>
            <a:r>
              <a:rPr lang="en-US" b="0" i="0" dirty="0">
                <a:solidFill>
                  <a:srgbClr val="33475B"/>
                </a:solidFill>
                <a:effectLst/>
                <a:latin typeface="Nunito Sans" panose="00000500000000000000" pitchFamily="2" charset="0"/>
              </a:rPr>
              <a:t>Any score above zero can be considered a "good" score, since that implies that you have more promoters than detractors. 50 and above is excellent, and 70 and above is exceptional or world class.</a:t>
            </a:r>
          </a:p>
          <a:p>
            <a:r>
              <a:rPr lang="en-GB" dirty="0">
                <a:hlinkClick r:id="rId3"/>
              </a:rPr>
              <a:t>https://en.wikipedia.org/wiki/Net_Promoter</a:t>
            </a:r>
            <a:endParaRPr lang="en-GB" dirty="0"/>
          </a:p>
          <a:p>
            <a:endParaRPr lang="en-GB" dirty="0"/>
          </a:p>
        </p:txBody>
      </p:sp>
      <p:sp>
        <p:nvSpPr>
          <p:cNvPr id="4" name="Slide Number Placeholder 3"/>
          <p:cNvSpPr>
            <a:spLocks noGrp="1"/>
          </p:cNvSpPr>
          <p:nvPr>
            <p:ph type="sldNum" sz="quarter" idx="10"/>
          </p:nvPr>
        </p:nvSpPr>
        <p:spPr/>
        <p:txBody>
          <a:bodyPr/>
          <a:lstStyle/>
          <a:p>
            <a:fld id="{DC81CCE8-8669-844C-8A1E-83EDDE9464AC}" type="slidenum">
              <a:rPr lang="en-GB" smtClean="0"/>
              <a:pPr/>
              <a:t>37</a:t>
            </a:fld>
            <a:endParaRPr lang="en-GB"/>
          </a:p>
        </p:txBody>
      </p:sp>
    </p:spTree>
    <p:extLst>
      <p:ext uri="{BB962C8B-B14F-4D97-AF65-F5344CB8AC3E}">
        <p14:creationId xmlns:p14="http://schemas.microsoft.com/office/powerpoint/2010/main" val="3351179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475B"/>
                </a:solidFill>
                <a:effectLst/>
                <a:latin typeface="Nunito Sans" panose="00000500000000000000" pitchFamily="2" charset="0"/>
              </a:rPr>
              <a:t>A Net Promoter Score is widely</a:t>
            </a:r>
            <a:r>
              <a:rPr lang="en-US" b="0" i="0" baseline="0" dirty="0">
                <a:solidFill>
                  <a:srgbClr val="33475B"/>
                </a:solidFill>
                <a:effectLst/>
                <a:latin typeface="Nunito Sans" panose="00000500000000000000" pitchFamily="2" charset="0"/>
              </a:rPr>
              <a:t> used across many different sectors and measures satisfaction based on one simple survey question: ‘How likely is it that you would recommend [</a:t>
            </a:r>
            <a:r>
              <a:rPr lang="en-US" b="0" i="0" baseline="0" dirty="0" err="1">
                <a:solidFill>
                  <a:srgbClr val="33475B"/>
                </a:solidFill>
                <a:effectLst/>
                <a:latin typeface="Nunito Sans" panose="00000500000000000000" pitchFamily="2" charset="0"/>
              </a:rPr>
              <a:t>Organisation</a:t>
            </a:r>
            <a:r>
              <a:rPr lang="en-US" b="0" i="0" baseline="0" dirty="0">
                <a:solidFill>
                  <a:srgbClr val="33475B"/>
                </a:solidFill>
                <a:effectLst/>
                <a:latin typeface="Nunito Sans" panose="00000500000000000000" pitchFamily="2" charset="0"/>
              </a:rPr>
              <a:t> X/Product Y/Service Z] to a friend or colleague? Answers are on a scale of 0 to 10, those giving a score of 9 or 10 are considered to be promoters, those giving scores of 0 to 6 are detractors and those giving scores of 7 or 8 are known as passives. The Net Promoter Score is calculated as the difference between the percentage of promoters and detractors and can range from -100 to +100.</a:t>
            </a:r>
          </a:p>
          <a:p>
            <a:endParaRPr lang="en-US" b="0" i="0" baseline="0" dirty="0">
              <a:solidFill>
                <a:srgbClr val="33475B"/>
              </a:solidFill>
              <a:effectLst/>
              <a:latin typeface="Nunito Sans" panose="00000500000000000000" pitchFamily="2" charset="0"/>
            </a:endParaRPr>
          </a:p>
          <a:p>
            <a:r>
              <a:rPr lang="en-US" b="0" i="0" dirty="0">
                <a:solidFill>
                  <a:srgbClr val="33475B"/>
                </a:solidFill>
                <a:effectLst/>
                <a:latin typeface="Nunito Sans" panose="00000500000000000000" pitchFamily="2" charset="0"/>
              </a:rPr>
              <a:t>Any score above zero can be considered a "good" score, since that implies that you have more promoters than detractors. 50 and above is excellent, and 70 and above is exceptional or world class.</a:t>
            </a:r>
          </a:p>
          <a:p>
            <a:r>
              <a:rPr lang="en-GB" dirty="0">
                <a:hlinkClick r:id="rId3"/>
              </a:rPr>
              <a:t>https://en.wikipedia.org/wiki/Net_Promoter</a:t>
            </a:r>
            <a:endParaRPr lang="en-GB" dirty="0"/>
          </a:p>
          <a:p>
            <a:endParaRPr lang="en-GB" dirty="0"/>
          </a:p>
        </p:txBody>
      </p:sp>
      <p:sp>
        <p:nvSpPr>
          <p:cNvPr id="4" name="Slide Number Placeholder 3"/>
          <p:cNvSpPr>
            <a:spLocks noGrp="1"/>
          </p:cNvSpPr>
          <p:nvPr>
            <p:ph type="sldNum" sz="quarter" idx="10"/>
          </p:nvPr>
        </p:nvSpPr>
        <p:spPr/>
        <p:txBody>
          <a:bodyPr/>
          <a:lstStyle/>
          <a:p>
            <a:fld id="{DC81CCE8-8669-844C-8A1E-83EDDE9464AC}" type="slidenum">
              <a:rPr lang="en-GB" smtClean="0"/>
              <a:pPr/>
              <a:t>38</a:t>
            </a:fld>
            <a:endParaRPr lang="en-GB"/>
          </a:p>
        </p:txBody>
      </p:sp>
    </p:spTree>
    <p:extLst>
      <p:ext uri="{BB962C8B-B14F-4D97-AF65-F5344CB8AC3E}">
        <p14:creationId xmlns:p14="http://schemas.microsoft.com/office/powerpoint/2010/main" val="780169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from this survey help to determine the future of the </a:t>
            </a:r>
            <a:r>
              <a:rPr lang="en-US" dirty="0" err="1"/>
              <a:t>programme</a:t>
            </a:r>
            <a:r>
              <a:rPr lang="en-US" dirty="0"/>
              <a:t> and the movement. By giving us a greater understanding of how volunteers experience their</a:t>
            </a:r>
            <a:r>
              <a:rPr lang="en-US" baseline="0" dirty="0"/>
              <a:t> time with Scouts</a:t>
            </a:r>
            <a:r>
              <a:rPr lang="en-US" dirty="0"/>
              <a:t>, we can continue to improve and better support our volunteers and in turn, young people. </a:t>
            </a:r>
            <a:endParaRPr lang="en-GB" dirty="0"/>
          </a:p>
        </p:txBody>
      </p:sp>
      <p:sp>
        <p:nvSpPr>
          <p:cNvPr id="4" name="Slide Number Placeholder 3"/>
          <p:cNvSpPr>
            <a:spLocks noGrp="1"/>
          </p:cNvSpPr>
          <p:nvPr>
            <p:ph type="sldNum" sz="quarter" idx="10"/>
          </p:nvPr>
        </p:nvSpPr>
        <p:spPr/>
        <p:txBody>
          <a:bodyPr/>
          <a:lstStyle/>
          <a:p>
            <a:fld id="{DC81CCE8-8669-844C-8A1E-83EDDE9464AC}" type="slidenum">
              <a:rPr lang="en-GB" smtClean="0"/>
              <a:pPr/>
              <a:t>51</a:t>
            </a:fld>
            <a:endParaRPr lang="en-GB"/>
          </a:p>
        </p:txBody>
      </p:sp>
    </p:spTree>
    <p:extLst>
      <p:ext uri="{BB962C8B-B14F-4D97-AF65-F5344CB8AC3E}">
        <p14:creationId xmlns:p14="http://schemas.microsoft.com/office/powerpoint/2010/main" val="4238198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Nunito Sans"/>
              </a:rPr>
              <a:t>To view the some of the responses by region, see the geographic breakdown spreadsheet. Slides relating to this spreadsheet can be identified by the ‘</a:t>
            </a:r>
            <a:r>
              <a:rPr lang="en-US" dirty="0" err="1">
                <a:latin typeface="Nunito Sans"/>
              </a:rPr>
              <a:t>RQ#n</a:t>
            </a:r>
            <a:r>
              <a:rPr lang="en-US" dirty="0">
                <a:latin typeface="Nunito Sans"/>
              </a:rPr>
              <a:t>’ in the bottom right hand corner.  </a:t>
            </a:r>
          </a:p>
        </p:txBody>
      </p:sp>
      <p:sp>
        <p:nvSpPr>
          <p:cNvPr id="4" name="Slide Number Placeholder 3"/>
          <p:cNvSpPr>
            <a:spLocks noGrp="1"/>
          </p:cNvSpPr>
          <p:nvPr>
            <p:ph type="sldNum" sz="quarter" idx="5"/>
          </p:nvPr>
        </p:nvSpPr>
        <p:spPr/>
        <p:txBody>
          <a:bodyPr/>
          <a:lstStyle/>
          <a:p>
            <a:fld id="{DC81CCE8-8669-844C-8A1E-83EDDE9464AC}" type="slidenum">
              <a:rPr lang="en-GB" smtClean="0"/>
              <a:pPr/>
              <a:t>5</a:t>
            </a:fld>
            <a:endParaRPr lang="en-GB"/>
          </a:p>
        </p:txBody>
      </p:sp>
    </p:spTree>
    <p:extLst>
      <p:ext uri="{BB962C8B-B14F-4D97-AF65-F5344CB8AC3E}">
        <p14:creationId xmlns:p14="http://schemas.microsoft.com/office/powerpoint/2010/main" val="3670663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Figures shown in pale grey font are the national comparators where they are available</a:t>
            </a:r>
          </a:p>
          <a:p>
            <a:endParaRPr lang="en-GB" b="1" dirty="0"/>
          </a:p>
          <a:p>
            <a:r>
              <a:rPr lang="en-GB" b="1" dirty="0"/>
              <a:t>Ethnicity:</a:t>
            </a:r>
            <a:r>
              <a:rPr lang="en-GB" b="1" baseline="0" dirty="0"/>
              <a:t> </a:t>
            </a:r>
            <a:r>
              <a:rPr lang="en-GB" dirty="0"/>
              <a:t>Over-represented on</a:t>
            </a:r>
            <a:r>
              <a:rPr lang="en-GB" baseline="0" dirty="0"/>
              <a:t> White and under-represented on other ethnicities. </a:t>
            </a:r>
          </a:p>
          <a:p>
            <a:endParaRPr lang="en-GB" dirty="0"/>
          </a:p>
          <a:p>
            <a:r>
              <a:rPr lang="en-GB" b="1" dirty="0"/>
              <a:t>Religion: </a:t>
            </a:r>
            <a:r>
              <a:rPr lang="en-GB" dirty="0"/>
              <a:t>Over-represented on</a:t>
            </a:r>
            <a:r>
              <a:rPr lang="en-GB" baseline="0" dirty="0"/>
              <a:t> no religion</a:t>
            </a:r>
          </a:p>
          <a:p>
            <a:endParaRPr lang="en-GB" b="1" baseline="0" dirty="0"/>
          </a:p>
          <a:p>
            <a:r>
              <a:rPr lang="en-GB" b="1" baseline="0" dirty="0"/>
              <a:t>Sexual identity </a:t>
            </a:r>
            <a:r>
              <a:rPr lang="en-GB" b="0" baseline="0" dirty="0"/>
              <a:t>Slightly under-represented on heterosexual or straight and slightly over-represented on LGBTI+</a:t>
            </a:r>
          </a:p>
          <a:p>
            <a:endParaRPr lang="en-GB" b="0" baseline="0" dirty="0"/>
          </a:p>
          <a:p>
            <a:r>
              <a:rPr lang="en-GB" b="1" baseline="0" dirty="0"/>
              <a:t>Free school meals and disabilities </a:t>
            </a:r>
            <a:r>
              <a:rPr lang="en-GB" b="0" baseline="0" dirty="0"/>
              <a:t>comparable to UK figures: </a:t>
            </a:r>
            <a:r>
              <a:rPr lang="en-US" b="0" baseline="0" dirty="0" err="1"/>
              <a:t>DfE</a:t>
            </a:r>
            <a:r>
              <a:rPr lang="en-US" b="0" baseline="0" dirty="0"/>
              <a:t> 2018: In primary schools, 13.7% of pupils are known to be eligible for, and claiming, free school meals. In secondary schools, it is 12.4%. </a:t>
            </a:r>
            <a:endParaRPr lang="en-GB" b="0" dirty="0"/>
          </a:p>
        </p:txBody>
      </p:sp>
      <p:sp>
        <p:nvSpPr>
          <p:cNvPr id="4" name="Slide Number Placeholder 3"/>
          <p:cNvSpPr>
            <a:spLocks noGrp="1"/>
          </p:cNvSpPr>
          <p:nvPr>
            <p:ph type="sldNum" sz="quarter" idx="10"/>
          </p:nvPr>
        </p:nvSpPr>
        <p:spPr/>
        <p:txBody>
          <a:bodyPr/>
          <a:lstStyle/>
          <a:p>
            <a:fld id="{DC81CCE8-8669-844C-8A1E-83EDDE9464AC}" type="slidenum">
              <a:rPr lang="en-GB" smtClean="0"/>
              <a:pPr/>
              <a:t>7</a:t>
            </a:fld>
            <a:endParaRPr lang="en-GB"/>
          </a:p>
        </p:txBody>
      </p:sp>
    </p:spTree>
    <p:extLst>
      <p:ext uri="{BB962C8B-B14F-4D97-AF65-F5344CB8AC3E}">
        <p14:creationId xmlns:p14="http://schemas.microsoft.com/office/powerpoint/2010/main" val="1695776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Section leaders are those</a:t>
            </a:r>
            <a:r>
              <a:rPr lang="en-GB" baseline="0" dirty="0"/>
              <a:t> people who stated that their role was either Section Leader, Assistant Section Leader or Sectional Assistant.</a:t>
            </a:r>
          </a:p>
          <a:p>
            <a:endParaRPr lang="en-GB" baseline="0" dirty="0"/>
          </a:p>
          <a:p>
            <a:r>
              <a:rPr lang="en-GB" baseline="0" dirty="0"/>
              <a:t>Adult volunteers are all other roles, excluding section leaders</a:t>
            </a:r>
          </a:p>
          <a:p>
            <a:endParaRPr lang="en-GB" dirty="0"/>
          </a:p>
          <a:p>
            <a:r>
              <a:rPr lang="en-GB" dirty="0"/>
              <a:t>To view the regional breakdown of responses to this question </a:t>
            </a:r>
            <a:r>
              <a:rPr lang="en-US" dirty="0">
                <a:latin typeface="Nunito Sans"/>
              </a:rPr>
              <a:t>see the geographic breakdown spreadsheet (Research Questions</a:t>
            </a:r>
            <a:r>
              <a:rPr lang="en-US" baseline="0" dirty="0">
                <a:latin typeface="Nunito Sans"/>
              </a:rPr>
              <a:t> #2 &amp; #3)</a:t>
            </a:r>
            <a:endParaRPr lang="en-GB" dirty="0"/>
          </a:p>
        </p:txBody>
      </p:sp>
      <p:sp>
        <p:nvSpPr>
          <p:cNvPr id="4" name="Slide Number Placeholder 3"/>
          <p:cNvSpPr>
            <a:spLocks noGrp="1"/>
          </p:cNvSpPr>
          <p:nvPr>
            <p:ph type="sldNum" sz="quarter" idx="10"/>
          </p:nvPr>
        </p:nvSpPr>
        <p:spPr/>
        <p:txBody>
          <a:bodyPr/>
          <a:lstStyle/>
          <a:p>
            <a:fld id="{DC81CCE8-8669-844C-8A1E-83EDDE9464AC}" type="slidenum">
              <a:rPr lang="en-GB" smtClean="0"/>
              <a:pPr/>
              <a:t>9</a:t>
            </a:fld>
            <a:endParaRPr lang="en-GB"/>
          </a:p>
        </p:txBody>
      </p:sp>
    </p:spTree>
    <p:extLst>
      <p:ext uri="{BB962C8B-B14F-4D97-AF65-F5344CB8AC3E}">
        <p14:creationId xmlns:p14="http://schemas.microsoft.com/office/powerpoint/2010/main" val="752258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To view the regional breakdown of responses to this question </a:t>
            </a:r>
            <a:r>
              <a:rPr lang="en-US" dirty="0">
                <a:latin typeface="Nunito Sans"/>
              </a:rPr>
              <a:t>see the geographic breakdown spreadsheet (Research Question</a:t>
            </a:r>
            <a:r>
              <a:rPr lang="en-US" baseline="0" dirty="0">
                <a:latin typeface="Nunito Sans"/>
              </a:rPr>
              <a:t> #5)</a:t>
            </a:r>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12</a:t>
            </a:fld>
            <a:endParaRPr lang="en-GB"/>
          </a:p>
        </p:txBody>
      </p:sp>
    </p:spTree>
    <p:extLst>
      <p:ext uri="{BB962C8B-B14F-4D97-AF65-F5344CB8AC3E}">
        <p14:creationId xmlns:p14="http://schemas.microsoft.com/office/powerpoint/2010/main" val="2852190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view the regional breakdown of responses to this question </a:t>
            </a:r>
            <a:r>
              <a:rPr lang="en-US" dirty="0">
                <a:latin typeface="Nunito Sans"/>
              </a:rPr>
              <a:t>see the geographic breakdown spreadsheet (Research Question</a:t>
            </a:r>
            <a:r>
              <a:rPr lang="en-US" baseline="0" dirty="0">
                <a:latin typeface="Nunito Sans"/>
              </a:rPr>
              <a:t> #6)</a:t>
            </a:r>
            <a:endParaRPr lang="en-GB" dirty="0"/>
          </a:p>
        </p:txBody>
      </p:sp>
      <p:sp>
        <p:nvSpPr>
          <p:cNvPr id="4" name="Slide Number Placeholder 3"/>
          <p:cNvSpPr>
            <a:spLocks noGrp="1"/>
          </p:cNvSpPr>
          <p:nvPr>
            <p:ph type="sldNum" sz="quarter" idx="10"/>
          </p:nvPr>
        </p:nvSpPr>
        <p:spPr/>
        <p:txBody>
          <a:bodyPr/>
          <a:lstStyle/>
          <a:p>
            <a:fld id="{DC81CCE8-8669-844C-8A1E-83EDDE9464AC}" type="slidenum">
              <a:rPr lang="en-GB" smtClean="0"/>
              <a:pPr/>
              <a:t>15</a:t>
            </a:fld>
            <a:endParaRPr lang="en-GB"/>
          </a:p>
        </p:txBody>
      </p:sp>
    </p:spTree>
    <p:extLst>
      <p:ext uri="{BB962C8B-B14F-4D97-AF65-F5344CB8AC3E}">
        <p14:creationId xmlns:p14="http://schemas.microsoft.com/office/powerpoint/2010/main" val="1210485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To view the regional breakdown of responses to this question </a:t>
            </a:r>
            <a:r>
              <a:rPr lang="en-US" dirty="0">
                <a:latin typeface="Nunito Sans"/>
              </a:rPr>
              <a:t>see the geographic breakdown spreadsheet (Research Question</a:t>
            </a:r>
            <a:r>
              <a:rPr lang="en-US" baseline="0" dirty="0">
                <a:latin typeface="Nunito Sans"/>
              </a:rPr>
              <a:t> #20)</a:t>
            </a:r>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16</a:t>
            </a:fld>
            <a:endParaRPr lang="en-GB"/>
          </a:p>
        </p:txBody>
      </p:sp>
    </p:spTree>
    <p:extLst>
      <p:ext uri="{BB962C8B-B14F-4D97-AF65-F5344CB8AC3E}">
        <p14:creationId xmlns:p14="http://schemas.microsoft.com/office/powerpoint/2010/main" val="2498082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To view the regional breakdown of responses to this question </a:t>
            </a:r>
            <a:r>
              <a:rPr lang="en-US" dirty="0">
                <a:latin typeface="Nunito Sans"/>
              </a:rPr>
              <a:t>see the geographic breakdown spreadsheet (Research Question</a:t>
            </a:r>
            <a:r>
              <a:rPr lang="en-US" baseline="0" dirty="0">
                <a:latin typeface="Nunito Sans"/>
              </a:rPr>
              <a:t> #20)</a:t>
            </a:r>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17</a:t>
            </a:fld>
            <a:endParaRPr lang="en-GB"/>
          </a:p>
        </p:txBody>
      </p:sp>
    </p:spTree>
    <p:extLst>
      <p:ext uri="{BB962C8B-B14F-4D97-AF65-F5344CB8AC3E}">
        <p14:creationId xmlns:p14="http://schemas.microsoft.com/office/powerpoint/2010/main" val="3882649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1.jpg"/><Relationship Id="rId4" Type="http://schemas.openxmlformats.org/officeDocument/2006/relationships/image" Target="../media/image10.jp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8869" y="1586678"/>
            <a:ext cx="4834262" cy="35305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447706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805588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314524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284864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1691067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2186407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693228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3830166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862481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52612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nam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8" name="Text Placeholder 7">
            <a:extLst>
              <a:ext uri="{FF2B5EF4-FFF2-40B4-BE49-F238E27FC236}">
                <a16:creationId xmlns:a16="http://schemas.microsoft.com/office/drawing/2014/main" id="{B9BF7824-4379-834E-86BB-B51DDD0B2DAC}"/>
              </a:ext>
            </a:extLst>
          </p:cNvPr>
          <p:cNvSpPr>
            <a:spLocks noGrp="1"/>
          </p:cNvSpPr>
          <p:nvPr>
            <p:ph type="body" sz="quarter" idx="10" hasCustomPrompt="1"/>
          </p:nvPr>
        </p:nvSpPr>
        <p:spPr>
          <a:xfrm>
            <a:off x="1981338" y="4569517"/>
            <a:ext cx="8229325" cy="1019175"/>
          </a:xfrm>
        </p:spPr>
        <p:txBody>
          <a:bodyPr>
            <a:noAutofit/>
          </a:bodyPr>
          <a:lstStyle>
            <a:lvl1pPr marL="0" indent="0" algn="ctr" defTabSz="685800" rtl="0" eaLnBrk="1" latinLnBrk="0" hangingPunct="1">
              <a:buNone/>
              <a:defRPr lang="en-US" sz="4050" b="0" kern="1200" dirty="0" smtClean="0">
                <a:solidFill>
                  <a:schemeClr val="bg1"/>
                </a:solidFill>
                <a:latin typeface="Nunito Sans Black" panose="00000A00000000000000" pitchFamily="2" charset="0"/>
                <a:ea typeface="+mn-ea"/>
                <a:cs typeface="+mn-cs"/>
              </a:defRPr>
            </a:lvl1pPr>
          </a:lstStyle>
          <a:p>
            <a:pPr lvl="0"/>
            <a:r>
              <a:rPr lang="en-US"/>
              <a:t>Insert name here</a:t>
            </a:r>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2191" y="1581152"/>
            <a:ext cx="3787619" cy="2766176"/>
          </a:xfrm>
          <a:prstGeom prst="rect">
            <a:avLst/>
          </a:prstGeom>
        </p:spPr>
      </p:pic>
    </p:spTree>
    <p:extLst>
      <p:ext uri="{BB962C8B-B14F-4D97-AF65-F5344CB8AC3E}">
        <p14:creationId xmlns:p14="http://schemas.microsoft.com/office/powerpoint/2010/main" val="609452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607579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942875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0F57CD9A-2D1D-7A4C-BF76-1884EF4102F3}"/>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hasCustomPrompt="1"/>
          </p:nvPr>
        </p:nvSpPr>
        <p:spPr>
          <a:xfrm>
            <a:off x="1158000" y="1620000"/>
            <a:ext cx="3780000" cy="4502943"/>
          </a:xfrm>
          <a:prstGeom prst="rect">
            <a:avLst/>
          </a:prstGeom>
        </p:spPr>
        <p:txBody>
          <a:bodyPr>
            <a:noAutofit/>
          </a:bodyPr>
          <a:lstStyle>
            <a:lvl1pPr marL="133200" marR="3810" indent="-122400" algn="l" defTabSz="685800" rtl="0" eaLnBrk="1" latinLnBrk="0" hangingPunct="1">
              <a:lnSpc>
                <a:spcPts val="1950"/>
              </a:lnSpc>
              <a:spcBef>
                <a:spcPts val="315"/>
              </a:spcBef>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Set the bullets</a:t>
            </a: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1336806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694290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78185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07633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3545087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257416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66633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9" name="object 2"/>
          <p:cNvSpPr txBox="1"/>
          <p:nvPr userDrawn="1"/>
        </p:nvSpPr>
        <p:spPr>
          <a:xfrm>
            <a:off x="2266950" y="4034726"/>
            <a:ext cx="2558415" cy="632866"/>
          </a:xfrm>
          <a:prstGeom prst="rect">
            <a:avLst/>
          </a:prstGeom>
        </p:spPr>
        <p:txBody>
          <a:bodyPr vert="horz" wrap="square" lIns="0" tIns="9525" rIns="0" bIns="0" rtlCol="0">
            <a:spAutoFit/>
          </a:bodyPr>
          <a:lstStyle/>
          <a:p>
            <a:pPr marL="9525">
              <a:lnSpc>
                <a:spcPct val="100000"/>
              </a:lnSpc>
              <a:spcBef>
                <a:spcPts val="75"/>
              </a:spcBef>
            </a:pPr>
            <a:r>
              <a:rPr sz="4050" b="0" i="0" spc="-4">
                <a:solidFill>
                  <a:srgbClr val="FFFFFF"/>
                </a:solidFill>
                <a:latin typeface="Nunito Sans Black" pitchFamily="2" charset="77"/>
                <a:ea typeface="Nunito Sans Black" charset="0"/>
                <a:cs typeface="Nunito Sans Black" charset="0"/>
              </a:rPr>
              <a:t>Thank</a:t>
            </a:r>
            <a:r>
              <a:rPr sz="4050" b="0" i="0" spc="-30">
                <a:solidFill>
                  <a:srgbClr val="FFFFFF"/>
                </a:solidFill>
                <a:latin typeface="Nunito Sans Black" pitchFamily="2" charset="77"/>
                <a:ea typeface="Nunito Sans Black" charset="0"/>
                <a:cs typeface="Nunito Sans Black" charset="0"/>
              </a:rPr>
              <a:t> </a:t>
            </a:r>
            <a:r>
              <a:rPr sz="4050" b="0" i="0" spc="-98">
                <a:solidFill>
                  <a:srgbClr val="FFFFFF"/>
                </a:solidFill>
                <a:latin typeface="Nunito Sans Black" pitchFamily="2" charset="77"/>
                <a:ea typeface="Nunito Sans Black" charset="0"/>
                <a:cs typeface="Nunito Sans Black" charset="0"/>
              </a:rPr>
              <a:t>you</a:t>
            </a:r>
            <a:endParaRPr sz="4050" b="0" i="0">
              <a:latin typeface="Nunito Sans Black" pitchFamily="2" charset="77"/>
              <a:ea typeface="Nunito Sans Black" charset="0"/>
              <a:cs typeface="Nunito Sans Black" charset="0"/>
            </a:endParaRPr>
          </a:p>
        </p:txBody>
      </p:sp>
      <p:grpSp>
        <p:nvGrpSpPr>
          <p:cNvPr id="20" name="Group 19"/>
          <p:cNvGrpSpPr/>
          <p:nvPr userDrawn="1"/>
        </p:nvGrpSpPr>
        <p:grpSpPr>
          <a:xfrm>
            <a:off x="10077450" y="359569"/>
            <a:ext cx="1752622" cy="493120"/>
            <a:chOff x="228240" y="2152440"/>
            <a:chExt cx="10101600" cy="2842200"/>
          </a:xfrm>
          <a:solidFill>
            <a:schemeClr val="bg1"/>
          </a:solidFill>
        </p:grpSpPr>
        <p:sp>
          <p:nvSpPr>
            <p:cNvPr id="21"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2"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3"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1182297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1030402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3405100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26972553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34898962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19416803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3422779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4992902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940199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707838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68545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41" name="Group 40"/>
          <p:cNvGrpSpPr/>
          <p:nvPr userDrawn="1"/>
        </p:nvGrpSpPr>
        <p:grpSpPr>
          <a:xfrm>
            <a:off x="10077450" y="359569"/>
            <a:ext cx="1752622" cy="493120"/>
            <a:chOff x="228240" y="2152440"/>
            <a:chExt cx="10101600" cy="2842200"/>
          </a:xfrm>
          <a:solidFill>
            <a:schemeClr val="bg1"/>
          </a:solidFill>
        </p:grpSpPr>
        <p:sp>
          <p:nvSpPr>
            <p:cNvPr id="4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4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4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4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4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4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4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4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5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5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5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6" name="Picture 25"/>
          <p:cNvPicPr>
            <a:picLocks noChangeAspect="1"/>
          </p:cNvPicPr>
          <p:nvPr userDrawn="1"/>
        </p:nvPicPr>
        <p:blipFill rotWithShape="1">
          <a:blip r:embed="rId2">
            <a:extLst>
              <a:ext uri="{28A0092B-C50C-407E-A947-70E740481C1C}">
                <a14:useLocalDpi xmlns:a14="http://schemas.microsoft.com/office/drawing/2010/main" val="0"/>
              </a:ext>
            </a:extLst>
          </a:blip>
          <a:srcRect l="21449" r="21449" b="35521"/>
          <a:stretch/>
        </p:blipFill>
        <p:spPr>
          <a:xfrm>
            <a:off x="2846663" y="852689"/>
            <a:ext cx="6498674" cy="5359268"/>
          </a:xfrm>
          <a:prstGeom prst="rect">
            <a:avLst/>
          </a:prstGeom>
        </p:spPr>
      </p:pic>
    </p:spTree>
    <p:extLst>
      <p:ext uri="{BB962C8B-B14F-4D97-AF65-F5344CB8AC3E}">
        <p14:creationId xmlns:p14="http://schemas.microsoft.com/office/powerpoint/2010/main" val="1520627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458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0889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11624518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42654173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28494331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050095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Dwayne Fields</a:t>
            </a:r>
          </a:p>
          <a:p>
            <a:pPr lvl="0"/>
            <a:r>
              <a:rPr lang="en-US"/>
              <a:t>Scout Ambassador</a:t>
            </a:r>
          </a:p>
          <a:p>
            <a:pPr lvl="1"/>
            <a:r>
              <a:rPr lang="en-US"/>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Helen Glover</a:t>
            </a:r>
          </a:p>
          <a:p>
            <a:pPr lvl="0"/>
            <a:r>
              <a:rPr lang="en-US"/>
              <a:t>Scout Ambassador</a:t>
            </a:r>
          </a:p>
          <a:p>
            <a:pPr lvl="1"/>
            <a:r>
              <a:rPr lang="en-US"/>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Tim Peake</a:t>
            </a:r>
          </a:p>
          <a:p>
            <a:pPr lvl="0"/>
            <a:r>
              <a:rPr lang="en-US"/>
              <a:t>Scout Ambassador </a:t>
            </a:r>
          </a:p>
          <a:p>
            <a:pPr lvl="1"/>
            <a:r>
              <a:rPr lang="en-US"/>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Bear </a:t>
            </a:r>
            <a:r>
              <a:rPr lang="en-US" err="1"/>
              <a:t>Grylls</a:t>
            </a:r>
            <a:r>
              <a:rPr lang="en-US"/>
              <a:t> </a:t>
            </a:r>
          </a:p>
          <a:p>
            <a:pPr lvl="0"/>
            <a:r>
              <a:rPr lang="en-US"/>
              <a:t>Chief Scout </a:t>
            </a:r>
          </a:p>
          <a:p>
            <a:pPr lvl="1"/>
            <a:r>
              <a:rPr lang="en-US"/>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pic>
        <p:nvPicPr>
          <p:cNvPr id="36" name="Picture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10476294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8" name="Picture Placeholder 5">
            <a:extLst>
              <a:ext uri="{FF2B5EF4-FFF2-40B4-BE49-F238E27FC236}">
                <a16:creationId xmlns:a16="http://schemas.microsoft.com/office/drawing/2014/main"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1" name="Picture Placeholder 5">
            <a:extLst>
              <a:ext uri="{FF2B5EF4-FFF2-40B4-BE49-F238E27FC236}">
                <a16:creationId xmlns:a16="http://schemas.microsoft.com/office/drawing/2014/main"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2" name="Picture Placeholder 5">
            <a:extLst>
              <a:ext uri="{FF2B5EF4-FFF2-40B4-BE49-F238E27FC236}">
                <a16:creationId xmlns:a16="http://schemas.microsoft.com/office/drawing/2014/main"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4" name="Picture Placeholder 5">
            <a:extLst>
              <a:ext uri="{FF2B5EF4-FFF2-40B4-BE49-F238E27FC236}">
                <a16:creationId xmlns:a16="http://schemas.microsoft.com/office/drawing/2014/main"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528733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hank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4085906"/>
            <a:ext cx="7595382" cy="1914189"/>
          </a:xfrm>
        </p:spPr>
        <p:txBody>
          <a:bodyPr numCol="1" spcCol="252000">
            <a:noAutofit/>
          </a:bodyPr>
          <a:lstStyle>
            <a:lvl1pPr marL="10800" indent="0">
              <a:lnSpc>
                <a:spcPts val="4800"/>
              </a:lnSpc>
              <a:spcBef>
                <a:spcPts val="0"/>
              </a:spcBef>
              <a:buNone/>
              <a:defRPr sz="4050">
                <a:solidFill>
                  <a:schemeClr val="bg1"/>
                </a:solidFill>
              </a:defRPr>
            </a:lvl1pPr>
            <a:lvl2pPr marL="0" indent="0">
              <a:lnSpc>
                <a:spcPts val="4800"/>
              </a:lnSpc>
              <a:spcBef>
                <a:spcPts val="0"/>
              </a:spcBef>
              <a:buNone/>
              <a:defRPr sz="4050" b="0" i="0">
                <a:solidFill>
                  <a:schemeClr val="bg1"/>
                </a:solidFill>
                <a:latin typeface="Nunito Sans Black" pitchFamily="2" charset="77"/>
              </a:defRPr>
            </a:lvl2pPr>
            <a:lvl3pPr marL="0">
              <a:lnSpc>
                <a:spcPts val="4800"/>
              </a:lnSpc>
              <a:spcBef>
                <a:spcPts val="0"/>
              </a:spcBef>
              <a:defRPr sz="4050">
                <a:solidFill>
                  <a:schemeClr val="bg1"/>
                </a:solidFill>
              </a:defRPr>
            </a:lvl3pPr>
            <a:lvl4pPr>
              <a:lnSpc>
                <a:spcPts val="4800"/>
              </a:lnSpc>
              <a:spcBef>
                <a:spcPts val="0"/>
              </a:spcBef>
              <a:defRPr sz="4050" b="1" i="0">
                <a:solidFill>
                  <a:schemeClr val="bg1"/>
                </a:solidFill>
                <a:latin typeface="Nunito Sans" pitchFamily="2" charset="77"/>
              </a:defRPr>
            </a:lvl4pPr>
            <a:lvl5pPr>
              <a:lnSpc>
                <a:spcPts val="4800"/>
              </a:lnSpc>
              <a:spcBef>
                <a:spcPts val="0"/>
              </a:spcBef>
              <a:defRPr sz="4050">
                <a:solidFill>
                  <a:schemeClr val="bg1"/>
                </a:solidFill>
              </a:defRPr>
            </a:lvl5pPr>
          </a:lstStyle>
          <a:p>
            <a:pPr lvl="0"/>
            <a:r>
              <a:rPr lang="en-US"/>
              <a:t>Click to edit Master text styles</a:t>
            </a:r>
          </a:p>
          <a:p>
            <a:pPr lvl="1"/>
            <a:r>
              <a:rPr lang="en-US"/>
              <a:t>Second level</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4767667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nk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Tree>
    <p:extLst>
      <p:ext uri="{BB962C8B-B14F-4D97-AF65-F5344CB8AC3E}">
        <p14:creationId xmlns:p14="http://schemas.microsoft.com/office/powerpoint/2010/main" val="108574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21449" r="21449" b="35521"/>
          <a:stretch/>
        </p:blipFill>
        <p:spPr>
          <a:xfrm>
            <a:off x="2846663" y="852689"/>
            <a:ext cx="6498674" cy="5359268"/>
          </a:xfrm>
          <a:prstGeom prst="rect">
            <a:avLst/>
          </a:prstGeom>
        </p:spPr>
      </p:pic>
    </p:spTree>
    <p:extLst>
      <p:ext uri="{BB962C8B-B14F-4D97-AF65-F5344CB8AC3E}">
        <p14:creationId xmlns:p14="http://schemas.microsoft.com/office/powerpoint/2010/main" val="8609647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lank whi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Tree>
    <p:extLst>
      <p:ext uri="{BB962C8B-B14F-4D97-AF65-F5344CB8AC3E}">
        <p14:creationId xmlns:p14="http://schemas.microsoft.com/office/powerpoint/2010/main" val="3708538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3">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a:xfrm>
            <a:off x="4312205" y="6390227"/>
            <a:ext cx="113680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6" name="Holder 6"/>
          <p:cNvSpPr>
            <a:spLocks noGrp="1"/>
          </p:cNvSpPr>
          <p:nvPr>
            <p:ph type="sldNum" sz="quarter" idx="7"/>
          </p:nvPr>
        </p:nvSpPr>
        <p:spPr>
          <a:xfrm>
            <a:off x="5938362" y="6390227"/>
            <a:ext cx="15763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4" y="5454243"/>
            <a:ext cx="3695984" cy="1042284"/>
          </a:xfrm>
          <a:prstGeom prst="rect">
            <a:avLst/>
          </a:prstGeom>
        </p:spPr>
      </p:pic>
    </p:spTree>
    <p:extLst>
      <p:ext uri="{BB962C8B-B14F-4D97-AF65-F5344CB8AC3E}">
        <p14:creationId xmlns:p14="http://schemas.microsoft.com/office/powerpoint/2010/main" val="40646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esentation by white">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tx1"/>
                </a:solidFill>
              </a:defRPr>
            </a:lvl1pPr>
          </a:lstStyle>
          <a:p>
            <a:r>
              <a:rPr lang="en-GB"/>
              <a:t>18/02/2018</a:t>
            </a:r>
            <a:endParaRPr lang="mr-IN"/>
          </a:p>
        </p:txBody>
      </p:sp>
      <p:sp>
        <p:nvSpPr>
          <p:cNvPr id="23" name="Title 10">
            <a:extLst>
              <a:ext uri="{FF2B5EF4-FFF2-40B4-BE49-F238E27FC236}">
                <a16:creationId xmlns:a16="http://schemas.microsoft.com/office/drawing/2014/main" id="{FA61C894-DE54-A347-B550-E8736DB232A2}"/>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tx1"/>
                </a:solidFill>
                <a:latin typeface="Nunito Sans Black" charset="0"/>
                <a:ea typeface="Nunito Sans Black" charset="0"/>
                <a:cs typeface="Nunito Sans Black" charset="0"/>
              </a:defRPr>
            </a:lvl1pPr>
          </a:lstStyle>
          <a:p>
            <a:r>
              <a:rPr lang="en-US"/>
              <a:t>Name Surname</a:t>
            </a:r>
          </a:p>
        </p:txBody>
      </p:sp>
      <p:sp>
        <p:nvSpPr>
          <p:cNvPr id="24" name="Text Placeholder 27">
            <a:extLst>
              <a:ext uri="{FF2B5EF4-FFF2-40B4-BE49-F238E27FC236}">
                <a16:creationId xmlns:a16="http://schemas.microsoft.com/office/drawing/2014/main" id="{151A4A86-DF9E-E04F-B5A9-25426172538D}"/>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5" name="Text Placeholder 2">
            <a:extLst>
              <a:ext uri="{FF2B5EF4-FFF2-40B4-BE49-F238E27FC236}">
                <a16:creationId xmlns:a16="http://schemas.microsoft.com/office/drawing/2014/main" id="{858EA145-0FC2-1D43-9549-82788FFD1840}"/>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tx2"/>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4" y="5454243"/>
            <a:ext cx="3695984" cy="104228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esentation by purple">
    <p:bg>
      <p:bgPr>
        <a:solidFill>
          <a:schemeClr val="tx2"/>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23" name="Title 10">
            <a:extLst>
              <a:ext uri="{FF2B5EF4-FFF2-40B4-BE49-F238E27FC236}">
                <a16:creationId xmlns:a16="http://schemas.microsoft.com/office/drawing/2014/main" id="{55952E06-538E-3847-8E39-0DF2E6C154C6}"/>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5" name="Text Placeholder 27">
            <a:extLst>
              <a:ext uri="{FF2B5EF4-FFF2-40B4-BE49-F238E27FC236}">
                <a16:creationId xmlns:a16="http://schemas.microsoft.com/office/drawing/2014/main" id="{678492E3-6289-7F4A-AB70-D84688E2F8D7}"/>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6" name="Text Placeholder 2">
            <a:extLst>
              <a:ext uri="{FF2B5EF4-FFF2-40B4-BE49-F238E27FC236}">
                <a16:creationId xmlns:a16="http://schemas.microsoft.com/office/drawing/2014/main" id="{2058389D-8FFE-594B-9577-7643880F3793}"/>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906062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resentation by Image 2">
    <p:bg>
      <p:bgPr>
        <a:solidFill>
          <a:schemeClr val="bg1">
            <a:lumMod val="7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551C55C-2611-FF4E-8F35-A2C9B3FCEEEC}"/>
              </a:ext>
            </a:extLst>
          </p:cNvPr>
          <p:cNvSpPr>
            <a:spLocks noGrp="1"/>
          </p:cNvSpPr>
          <p:nvPr>
            <p:ph type="pic" sz="quarter" idx="11" hasCustomPrompt="1"/>
          </p:nvPr>
        </p:nvSpPr>
        <p:spPr>
          <a:xfrm>
            <a:off x="0" y="0"/>
            <a:ext cx="12192000" cy="6858000"/>
          </a:xfrm>
        </p:spPr>
        <p:txBody>
          <a:bodyPr anchor="ctr"/>
          <a:lstStyle>
            <a:lvl1pPr marL="10800" indent="0" algn="ctr">
              <a:buNone/>
              <a:defRPr baseline="0"/>
            </a:lvl1pPr>
          </a:lstStyle>
          <a:p>
            <a:r>
              <a:rPr lang="en-GB"/>
              <a:t>Click to insert image</a:t>
            </a:r>
          </a:p>
          <a:p>
            <a:r>
              <a:rPr lang="en-GB"/>
              <a:t>The optimum image size is 1280 x 720 pixels at 96 dpi</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11" name="Title 10"/>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2" name="Text Placeholder 2">
            <a:extLst>
              <a:ext uri="{FF2B5EF4-FFF2-40B4-BE49-F238E27FC236}">
                <a16:creationId xmlns:a16="http://schemas.microsoft.com/office/drawing/2014/main" id="{C13EEE70-AD17-5442-A93D-1F009D5C7135}"/>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sp>
        <p:nvSpPr>
          <p:cNvPr id="28" name="Text Placeholder 27">
            <a:extLst>
              <a:ext uri="{FF2B5EF4-FFF2-40B4-BE49-F238E27FC236}">
                <a16:creationId xmlns:a16="http://schemas.microsoft.com/office/drawing/2014/main" id="{9D6C8741-5B1A-7A41-BC67-34065FEE5BC0}"/>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8170870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0067964" y="6390227"/>
            <a:ext cx="113680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a:xfrm>
            <a:off x="342901" y="6322375"/>
            <a:ext cx="1740590" cy="207749"/>
          </a:xfrm>
          <a:prstGeom prst="rect">
            <a:avLst/>
          </a:prstGeom>
        </p:spPr>
        <p:txBody>
          <a:bodyPr wrap="square" lIns="0" tIns="0" rIns="0" bIns="0" anchor="b">
            <a:spAutoFit/>
          </a:bodyPr>
          <a:lstStyle>
            <a:lvl1pPr marL="9525" algn="l" defTabSz="685800" rtl="0" eaLnBrk="1" latinLnBrk="0" hangingPunct="1">
              <a:lnSpc>
                <a:spcPct val="100000"/>
              </a:lnSpc>
              <a:spcBef>
                <a:spcPts val="90"/>
              </a:spcBef>
              <a:defRPr lang="en-US" sz="1350" b="0" i="0" kern="1200" spc="-4" smtClean="0">
                <a:solidFill>
                  <a:schemeClr val="tx1"/>
                </a:solidFill>
                <a:latin typeface="Nunito Sans" charset="0"/>
                <a:ea typeface="Nunito Sans" charset="0"/>
                <a:cs typeface="Nunito Sans" charset="0"/>
              </a:defRPr>
            </a:lvl1pPr>
          </a:lstStyle>
          <a:p>
            <a:r>
              <a:rPr lang="en-GB"/>
              <a:t>18/02/2018</a:t>
            </a:r>
            <a:endParaRPr lang="mr-IN"/>
          </a:p>
        </p:txBody>
      </p:sp>
      <p:sp>
        <p:nvSpPr>
          <p:cNvPr id="6" name="Holder 6"/>
          <p:cNvSpPr>
            <a:spLocks noGrp="1"/>
          </p:cNvSpPr>
          <p:nvPr>
            <p:ph type="sldNum" sz="quarter" idx="7"/>
          </p:nvPr>
        </p:nvSpPr>
        <p:spPr>
          <a:xfrm>
            <a:off x="11694121" y="6390227"/>
            <a:ext cx="15763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 name="Text Placeholder 1">
            <a:extLst>
              <a:ext uri="{FF2B5EF4-FFF2-40B4-BE49-F238E27FC236}">
                <a16:creationId xmlns:a16="http://schemas.microsoft.com/office/drawing/2014/main" id="{EEB9D245-AF4C-A94D-8056-49CC09246EF2}"/>
              </a:ext>
            </a:extLst>
          </p:cNvPr>
          <p:cNvSpPr>
            <a:spLocks noGrp="1"/>
          </p:cNvSpPr>
          <p:nvPr>
            <p:ph type="body" idx="1"/>
          </p:nvPr>
        </p:nvSpPr>
        <p:spPr>
          <a:xfrm>
            <a:off x="342900" y="1825229"/>
            <a:ext cx="11010900" cy="4351734"/>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Holder 2">
            <a:extLst>
              <a:ext uri="{FF2B5EF4-FFF2-40B4-BE49-F238E27FC236}">
                <a16:creationId xmlns:a16="http://schemas.microsoft.com/office/drawing/2014/main" id="{4D44D9BB-CA16-684F-99FA-C3CDDAAB6EEA}"/>
              </a:ext>
            </a:extLst>
          </p:cNvPr>
          <p:cNvSpPr txBox="1">
            <a:spLocks/>
          </p:cNvSpPr>
          <p:nvPr userDrawn="1"/>
        </p:nvSpPr>
        <p:spPr>
          <a:xfrm>
            <a:off x="345675" y="326552"/>
            <a:ext cx="5750325" cy="207749"/>
          </a:xfrm>
          <a:prstGeom prst="rect">
            <a:avLst/>
          </a:prstGeom>
        </p:spPr>
        <p:txBody>
          <a:bodyPr wrap="square" lIns="0" tIns="0" rIns="0" bIns="0" anchor="b">
            <a:spAutoFit/>
          </a:bodyPr>
          <a:lstStyle>
            <a:lvl1pPr marL="12700" algn="l" defTabSz="914400" rtl="0" eaLnBrk="1" latinLnBrk="0" hangingPunct="1">
              <a:lnSpc>
                <a:spcPct val="100000"/>
              </a:lnSpc>
              <a:spcBef>
                <a:spcPts val="100"/>
              </a:spcBef>
              <a:defRPr lang="en-US" sz="1800" b="0" i="0" kern="1200" spc="-5">
                <a:solidFill>
                  <a:schemeClr val="bg1"/>
                </a:solidFill>
                <a:latin typeface="Nunito Sans" charset="0"/>
                <a:ea typeface="Nunito Sans" charset="0"/>
                <a:cs typeface="Nunito Sans" charset="0"/>
              </a:defRPr>
            </a:lvl1pPr>
          </a:lstStyle>
          <a:p>
            <a:r>
              <a:rPr lang="en-GB" sz="1350">
                <a:solidFill>
                  <a:schemeClr val="tx1"/>
                </a:solidFill>
              </a:rPr>
              <a:t>Presentation title</a:t>
            </a:r>
          </a:p>
        </p:txBody>
      </p:sp>
      <p:sp>
        <p:nvSpPr>
          <p:cNvPr id="9" name="Holder 3">
            <a:extLst>
              <a:ext uri="{FF2B5EF4-FFF2-40B4-BE49-F238E27FC236}">
                <a16:creationId xmlns:a16="http://schemas.microsoft.com/office/drawing/2014/main" id="{A1047EC1-FDCA-904E-B3BA-BE4F586077C0}"/>
              </a:ext>
            </a:extLst>
          </p:cNvPr>
          <p:cNvSpPr txBox="1">
            <a:spLocks/>
          </p:cNvSpPr>
          <p:nvPr userDrawn="1"/>
        </p:nvSpPr>
        <p:spPr>
          <a:xfrm>
            <a:off x="345675" y="534300"/>
            <a:ext cx="5750325" cy="207749"/>
          </a:xfrm>
          <a:prstGeom prst="rect">
            <a:avLst/>
          </a:prstGeom>
        </p:spPr>
        <p:txBody>
          <a:bodyPr wrap="square" lIns="0" tIns="0" rIns="0" bIns="0" anchor="t">
            <a:spAutoFit/>
          </a:bodyPr>
          <a:lstStyle>
            <a:lvl1pPr marL="18000" indent="0" eaLnBrk="1" hangingPunct="1">
              <a:buClr>
                <a:schemeClr val="tx2"/>
              </a:buClr>
              <a:buSzPct val="125000"/>
              <a:buFont typeface="Arial" panose="020B0604020202020204" pitchFamily="34" charset="0"/>
              <a:buNone/>
              <a:defRPr lang="en-US" sz="1800" b="0" i="0" kern="1200" spc="-5" dirty="0" smtClean="0">
                <a:solidFill>
                  <a:srgbClr val="FFFFFF"/>
                </a:solidFill>
                <a:latin typeface="Nunito Sans Black" charset="0"/>
                <a:ea typeface="Nunito Sans Black" charset="0"/>
                <a:cs typeface="Nunito Sans Black"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9525" algn="l" rtl="0">
              <a:spcBef>
                <a:spcPts val="30"/>
              </a:spcBef>
            </a:pPr>
            <a:r>
              <a:rPr lang="en-GB" sz="1350">
                <a:solidFill>
                  <a:schemeClr val="tx1"/>
                </a:solidFill>
              </a:rPr>
              <a:t>Page heading</a:t>
            </a:r>
          </a:p>
        </p:txBody>
      </p:sp>
    </p:spTree>
  </p:cSld>
  <p:clrMap bg1="lt1" tx1="dk1" bg2="lt2" tx2="dk2" accent1="accent1" accent2="accent2" accent3="accent3" accent4="accent4" accent5="accent5" accent6="accent6" hlink="hlink" folHlink="folHlink"/>
  <p:sldLayoutIdLst>
    <p:sldLayoutId id="2147483661" r:id="rId1"/>
    <p:sldLayoutId id="2147483706" r:id="rId2"/>
    <p:sldLayoutId id="2147483691" r:id="rId3"/>
    <p:sldLayoutId id="2147483666" r:id="rId4"/>
    <p:sldLayoutId id="2147483667" r:id="rId5"/>
    <p:sldLayoutId id="2147483668" r:id="rId6"/>
    <p:sldLayoutId id="2147483662" r:id="rId7"/>
    <p:sldLayoutId id="2147483669" r:id="rId8"/>
    <p:sldLayoutId id="2147483671" r:id="rId9"/>
    <p:sldLayoutId id="2147483672" r:id="rId10"/>
    <p:sldLayoutId id="2147483673" r:id="rId11"/>
    <p:sldLayoutId id="2147483674" r:id="rId12"/>
    <p:sldLayoutId id="2147483675" r:id="rId13"/>
    <p:sldLayoutId id="2147483676" r:id="rId14"/>
    <p:sldLayoutId id="2147483713" r:id="rId15"/>
    <p:sldLayoutId id="2147483677" r:id="rId16"/>
    <p:sldLayoutId id="2147483714" r:id="rId17"/>
    <p:sldLayoutId id="2147483679" r:id="rId18"/>
    <p:sldLayoutId id="2147483715" r:id="rId19"/>
    <p:sldLayoutId id="2147483721" r:id="rId20"/>
    <p:sldLayoutId id="2147483680" r:id="rId21"/>
    <p:sldLayoutId id="2147483681" r:id="rId22"/>
    <p:sldLayoutId id="2147483692" r:id="rId23"/>
    <p:sldLayoutId id="2147483711" r:id="rId24"/>
    <p:sldLayoutId id="2147483682" r:id="rId25"/>
    <p:sldLayoutId id="2147483683" r:id="rId26"/>
    <p:sldLayoutId id="2147483707" r:id="rId27"/>
    <p:sldLayoutId id="2147483697" r:id="rId28"/>
    <p:sldLayoutId id="2147483708" r:id="rId29"/>
    <p:sldLayoutId id="2147483701" r:id="rId30"/>
    <p:sldLayoutId id="2147483709" r:id="rId31"/>
    <p:sldLayoutId id="2147483702" r:id="rId32"/>
    <p:sldLayoutId id="2147483710" r:id="rId33"/>
    <p:sldLayoutId id="2147483687" r:id="rId34"/>
    <p:sldLayoutId id="2147483712" r:id="rId35"/>
    <p:sldLayoutId id="2147483699" r:id="rId36"/>
    <p:sldLayoutId id="2147483716" r:id="rId37"/>
    <p:sldLayoutId id="2147483717" r:id="rId38"/>
    <p:sldLayoutId id="2147483698" r:id="rId39"/>
    <p:sldLayoutId id="2147483722" r:id="rId40"/>
    <p:sldLayoutId id="2147483723" r:id="rId41"/>
    <p:sldLayoutId id="2147483700" r:id="rId42"/>
    <p:sldLayoutId id="2147483718" r:id="rId43"/>
    <p:sldLayoutId id="2147483719" r:id="rId44"/>
    <p:sldLayoutId id="2147483720" r:id="rId45"/>
    <p:sldLayoutId id="2147483689" r:id="rId46"/>
    <p:sldLayoutId id="2147483696" r:id="rId47"/>
    <p:sldLayoutId id="2147483703" r:id="rId48"/>
    <p:sldLayoutId id="2147483704" r:id="rId49"/>
    <p:sldLayoutId id="2147483705" r:id="rId50"/>
  </p:sldLayoutIdLst>
  <p:txStyles>
    <p:titleStyle>
      <a:lvl1pPr marL="9525" algn="l" defTabSz="685800" rtl="0" eaLnBrk="1" latinLnBrk="0" hangingPunct="1">
        <a:lnSpc>
          <a:spcPct val="100000"/>
        </a:lnSpc>
        <a:spcBef>
          <a:spcPts val="75"/>
        </a:spcBef>
        <a:defRPr lang="en-US" sz="1350" b="0" i="0" kern="1200" spc="-4" dirty="0" smtClean="0">
          <a:solidFill>
            <a:schemeClr val="tx1"/>
          </a:solidFill>
          <a:latin typeface="Nunito Sans" charset="0"/>
          <a:ea typeface="Nunito Sans" charset="0"/>
          <a:cs typeface="Nunito Sans" charset="0"/>
        </a:defRPr>
      </a:lvl1pPr>
    </p:titleStyle>
    <p:bodyStyle>
      <a:lvl1pPr marL="133200" indent="-122400" eaLnBrk="1" hangingPunct="1">
        <a:buClr>
          <a:schemeClr val="tx2"/>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27" userDrawn="1">
          <p15:clr>
            <a:srgbClr val="F26B43"/>
          </p15:clr>
        </p15:guide>
        <p15:guide id="3" orient="horz" pos="4163" userDrawn="1">
          <p15:clr>
            <a:srgbClr val="F26B43"/>
          </p15:clr>
        </p15:guide>
        <p15:guide id="4" orient="horz" pos="227" userDrawn="1">
          <p15:clr>
            <a:srgbClr val="F26B43"/>
          </p15:clr>
        </p15:guide>
        <p15:guide id="5" pos="7452"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hyperlink" Target="https://www.ncvo.org.uk/images/documents/policy_and_research/volunteering/Volunteer-experience_Full-Report.pdf" TargetMode="Externa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A4A0B4A-9D0F-BC42-B844-7E0A4002771E}"/>
              </a:ext>
            </a:extLst>
          </p:cNvPr>
          <p:cNvSpPr>
            <a:spLocks noGrp="1"/>
          </p:cNvSpPr>
          <p:nvPr>
            <p:ph type="subTitle" idx="4"/>
          </p:nvPr>
        </p:nvSpPr>
        <p:spPr>
          <a:xfrm>
            <a:off x="345675" y="534300"/>
            <a:ext cx="4070461" cy="1292662"/>
          </a:xfrm>
        </p:spPr>
        <p:txBody>
          <a:bodyPr/>
          <a:lstStyle/>
          <a:p>
            <a:r>
              <a:rPr lang="en-GB" sz="2800" dirty="0">
                <a:latin typeface="Nunito Sans Black"/>
              </a:rPr>
              <a:t>The 2020 Scout Experience Survey – what you had to say</a:t>
            </a:r>
            <a:endParaRPr lang="en-US" dirty="0"/>
          </a:p>
        </p:txBody>
      </p:sp>
    </p:spTree>
    <p:extLst>
      <p:ext uri="{BB962C8B-B14F-4D97-AF65-F5344CB8AC3E}">
        <p14:creationId xmlns:p14="http://schemas.microsoft.com/office/powerpoint/2010/main" val="1342876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normAutofit/>
          </a:bodyPr>
          <a:lstStyle/>
          <a:p>
            <a:r>
              <a:rPr lang="en-US" dirty="0"/>
              <a:t>What young people do in Scouts</a:t>
            </a:r>
          </a:p>
        </p:txBody>
      </p:sp>
    </p:spTree>
    <p:extLst>
      <p:ext uri="{BB962C8B-B14F-4D97-AF65-F5344CB8AC3E}">
        <p14:creationId xmlns:p14="http://schemas.microsoft.com/office/powerpoint/2010/main" val="1287575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a:xfrm>
            <a:off x="345675" y="534300"/>
            <a:ext cx="6445650" cy="623248"/>
          </a:xfrm>
        </p:spPr>
        <p:txBody>
          <a:bodyPr/>
          <a:lstStyle/>
          <a:p>
            <a:r>
              <a:rPr lang="en-GB" dirty="0"/>
              <a:t>The extent to which section leaders agree that young people learn by doing, make choices and take responsibility and take part in new activities</a:t>
            </a:r>
          </a:p>
        </p:txBody>
      </p:sp>
      <p:sp>
        <p:nvSpPr>
          <p:cNvPr id="7" name="TextBox 6"/>
          <p:cNvSpPr txBox="1"/>
          <p:nvPr/>
        </p:nvSpPr>
        <p:spPr>
          <a:xfrm>
            <a:off x="185853" y="6452840"/>
            <a:ext cx="8698373" cy="230832"/>
          </a:xfrm>
          <a:prstGeom prst="rect">
            <a:avLst/>
          </a:prstGeom>
          <a:noFill/>
        </p:spPr>
        <p:txBody>
          <a:bodyPr wrap="square" rtlCol="0">
            <a:spAutoFit/>
          </a:bodyPr>
          <a:lstStyle/>
          <a:p>
            <a:r>
              <a:rPr lang="en-GB" sz="900" dirty="0"/>
              <a:t>Source: Scout Experience Surveys 2018-2020. Sample sizes 5,792 in 2018, 5,592 in 2019 and 4,482 in 2020</a:t>
            </a:r>
          </a:p>
        </p:txBody>
      </p:sp>
      <p:graphicFrame>
        <p:nvGraphicFramePr>
          <p:cNvPr id="5" name="Chart 4"/>
          <p:cNvGraphicFramePr>
            <a:graphicFrameLocks/>
          </p:cNvGraphicFramePr>
          <p:nvPr>
            <p:extLst>
              <p:ext uri="{D42A27DB-BD31-4B8C-83A1-F6EECF244321}">
                <p14:modId xmlns:p14="http://schemas.microsoft.com/office/powerpoint/2010/main" val="289754736"/>
              </p:ext>
            </p:extLst>
          </p:nvPr>
        </p:nvGraphicFramePr>
        <p:xfrm>
          <a:off x="1133475" y="1228725"/>
          <a:ext cx="9391650" cy="4791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5571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a:xfrm>
            <a:off x="345675" y="534300"/>
            <a:ext cx="6260077" cy="207749"/>
          </a:xfrm>
        </p:spPr>
        <p:txBody>
          <a:bodyPr/>
          <a:lstStyle/>
          <a:p>
            <a:r>
              <a:rPr lang="en-GB" dirty="0"/>
              <a:t>Average number of times a year young people take part in these activities</a:t>
            </a:r>
            <a:endParaRPr lang="en-US" dirty="0"/>
          </a:p>
        </p:txBody>
      </p:sp>
      <p:sp>
        <p:nvSpPr>
          <p:cNvPr id="4" name="TextBox 3"/>
          <p:cNvSpPr txBox="1"/>
          <p:nvPr/>
        </p:nvSpPr>
        <p:spPr>
          <a:xfrm>
            <a:off x="10992678" y="6192078"/>
            <a:ext cx="765313" cy="300082"/>
          </a:xfrm>
          <a:prstGeom prst="rect">
            <a:avLst/>
          </a:prstGeom>
          <a:noFill/>
        </p:spPr>
        <p:txBody>
          <a:bodyPr wrap="square" rtlCol="0">
            <a:spAutoFit/>
          </a:bodyPr>
          <a:lstStyle/>
          <a:p>
            <a:r>
              <a:rPr lang="en-GB"/>
              <a:t>RQ#5</a:t>
            </a:r>
          </a:p>
        </p:txBody>
      </p:sp>
      <p:graphicFrame>
        <p:nvGraphicFramePr>
          <p:cNvPr id="7" name="Chart 6"/>
          <p:cNvGraphicFramePr>
            <a:graphicFrameLocks/>
          </p:cNvGraphicFramePr>
          <p:nvPr>
            <p:extLst>
              <p:ext uri="{D42A27DB-BD31-4B8C-83A1-F6EECF244321}">
                <p14:modId xmlns:p14="http://schemas.microsoft.com/office/powerpoint/2010/main" val="3824653856"/>
              </p:ext>
            </p:extLst>
          </p:nvPr>
        </p:nvGraphicFramePr>
        <p:xfrm>
          <a:off x="1065600" y="1288800"/>
          <a:ext cx="9633600" cy="4701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rot="16200000">
            <a:off x="9175345" y="3659445"/>
            <a:ext cx="1312439" cy="261610"/>
          </a:xfrm>
          <a:prstGeom prst="rect">
            <a:avLst/>
          </a:prstGeom>
          <a:noFill/>
        </p:spPr>
        <p:txBody>
          <a:bodyPr wrap="square" rtlCol="0">
            <a:spAutoFit/>
          </a:bodyPr>
          <a:lstStyle/>
          <a:p>
            <a:r>
              <a:rPr lang="en-GB" sz="1050" dirty="0">
                <a:solidFill>
                  <a:schemeClr val="accent1"/>
                </a:solidFill>
              </a:rPr>
              <a:t>No data in 2018</a:t>
            </a:r>
          </a:p>
        </p:txBody>
      </p:sp>
      <p:sp>
        <p:nvSpPr>
          <p:cNvPr id="8" name="TextBox 7"/>
          <p:cNvSpPr txBox="1"/>
          <p:nvPr/>
        </p:nvSpPr>
        <p:spPr>
          <a:xfrm rot="16200000">
            <a:off x="9412956" y="3659445"/>
            <a:ext cx="1312439" cy="261610"/>
          </a:xfrm>
          <a:prstGeom prst="rect">
            <a:avLst/>
          </a:prstGeom>
          <a:noFill/>
        </p:spPr>
        <p:txBody>
          <a:bodyPr wrap="square" rtlCol="0">
            <a:spAutoFit/>
          </a:bodyPr>
          <a:lstStyle/>
          <a:p>
            <a:r>
              <a:rPr lang="en-GB" sz="1050" dirty="0">
                <a:solidFill>
                  <a:schemeClr val="accent1"/>
                </a:solidFill>
              </a:rPr>
              <a:t>No data in 2019</a:t>
            </a:r>
          </a:p>
        </p:txBody>
      </p:sp>
      <p:sp>
        <p:nvSpPr>
          <p:cNvPr id="9" name="TextBox 8"/>
          <p:cNvSpPr txBox="1"/>
          <p:nvPr/>
        </p:nvSpPr>
        <p:spPr>
          <a:xfrm>
            <a:off x="185853" y="6452840"/>
            <a:ext cx="8698373" cy="230832"/>
          </a:xfrm>
          <a:prstGeom prst="rect">
            <a:avLst/>
          </a:prstGeom>
          <a:noFill/>
        </p:spPr>
        <p:txBody>
          <a:bodyPr wrap="square" rtlCol="0">
            <a:spAutoFit/>
          </a:bodyPr>
          <a:lstStyle/>
          <a:p>
            <a:r>
              <a:rPr lang="en-GB" sz="900" dirty="0"/>
              <a:t>Source: Scout Experience Surveys 2018-2020. Sample sizes 5,796 in 2018, 5,572 in 2019 and 4,501 in 2020</a:t>
            </a:r>
          </a:p>
        </p:txBody>
      </p:sp>
    </p:spTree>
    <p:extLst>
      <p:ext uri="{BB962C8B-B14F-4D97-AF65-F5344CB8AC3E}">
        <p14:creationId xmlns:p14="http://schemas.microsoft.com/office/powerpoint/2010/main" val="3833419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a:xfrm>
            <a:off x="345675" y="534300"/>
            <a:ext cx="5750325" cy="415498"/>
          </a:xfrm>
        </p:spPr>
        <p:txBody>
          <a:bodyPr/>
          <a:lstStyle/>
          <a:p>
            <a:r>
              <a:rPr lang="en-US" dirty="0"/>
              <a:t>Section leaders’ estimate of how much it costs a young person to take part in Scouting</a:t>
            </a:r>
            <a:endParaRPr lang="en-GB" dirty="0"/>
          </a:p>
        </p:txBody>
      </p:sp>
      <p:graphicFrame>
        <p:nvGraphicFramePr>
          <p:cNvPr id="5" name="Chart 4"/>
          <p:cNvGraphicFramePr>
            <a:graphicFrameLocks/>
          </p:cNvGraphicFramePr>
          <p:nvPr>
            <p:extLst>
              <p:ext uri="{D42A27DB-BD31-4B8C-83A1-F6EECF244321}">
                <p14:modId xmlns:p14="http://schemas.microsoft.com/office/powerpoint/2010/main" val="3390163858"/>
              </p:ext>
            </p:extLst>
          </p:nvPr>
        </p:nvGraphicFramePr>
        <p:xfrm>
          <a:off x="2094271" y="1106129"/>
          <a:ext cx="7160342" cy="495545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85853" y="6452840"/>
            <a:ext cx="8698373" cy="230832"/>
          </a:xfrm>
          <a:prstGeom prst="rect">
            <a:avLst/>
          </a:prstGeom>
          <a:noFill/>
        </p:spPr>
        <p:txBody>
          <a:bodyPr wrap="square" rtlCol="0">
            <a:spAutoFit/>
          </a:bodyPr>
          <a:lstStyle/>
          <a:p>
            <a:r>
              <a:rPr lang="en-GB" sz="900" dirty="0"/>
              <a:t>Source: Scout Experience Surveys 2018-2020. Sample sizes 5,772 in 2018, 5,529 in 2019 and 4,436 in 2020</a:t>
            </a:r>
          </a:p>
        </p:txBody>
      </p:sp>
    </p:spTree>
    <p:extLst>
      <p:ext uri="{BB962C8B-B14F-4D97-AF65-F5344CB8AC3E}">
        <p14:creationId xmlns:p14="http://schemas.microsoft.com/office/powerpoint/2010/main" val="1491331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6" name="Subtitle 5"/>
          <p:cNvSpPr>
            <a:spLocks noGrp="1"/>
          </p:cNvSpPr>
          <p:nvPr>
            <p:ph type="subTitle" idx="4"/>
          </p:nvPr>
        </p:nvSpPr>
        <p:spPr/>
        <p:txBody>
          <a:bodyPr/>
          <a:lstStyle/>
          <a:p>
            <a:endParaRPr lang="en-US"/>
          </a:p>
        </p:txBody>
      </p:sp>
      <p:sp>
        <p:nvSpPr>
          <p:cNvPr id="4" name="Text Placeholder 3"/>
          <p:cNvSpPr>
            <a:spLocks noGrp="1"/>
          </p:cNvSpPr>
          <p:nvPr>
            <p:ph type="body" sz="quarter" idx="12"/>
          </p:nvPr>
        </p:nvSpPr>
        <p:spPr/>
        <p:txBody>
          <a:bodyPr>
            <a:normAutofit/>
          </a:bodyPr>
          <a:lstStyle/>
          <a:p>
            <a:r>
              <a:rPr lang="en-US" dirty="0"/>
              <a:t>Adult volunteer satisfaction</a:t>
            </a:r>
          </a:p>
        </p:txBody>
      </p:sp>
    </p:spTree>
    <p:extLst>
      <p:ext uri="{BB962C8B-B14F-4D97-AF65-F5344CB8AC3E}">
        <p14:creationId xmlns:p14="http://schemas.microsoft.com/office/powerpoint/2010/main" val="3308394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Nunito Sans Black" pitchFamily="2" charset="77"/>
                <a:ea typeface="Nunito Sans Black" pitchFamily="2" charset="77"/>
                <a:cs typeface="Nunito Sans Black" pitchFamily="2" charset="77"/>
              </a:rPr>
              <a:t>What our adult volunteers feel</a:t>
            </a:r>
          </a:p>
        </p:txBody>
      </p:sp>
      <p:sp>
        <p:nvSpPr>
          <p:cNvPr id="4" name="TextBox 3"/>
          <p:cNvSpPr txBox="1"/>
          <p:nvPr/>
        </p:nvSpPr>
        <p:spPr>
          <a:xfrm>
            <a:off x="10992678" y="6192078"/>
            <a:ext cx="765313" cy="300082"/>
          </a:xfrm>
          <a:prstGeom prst="rect">
            <a:avLst/>
          </a:prstGeom>
          <a:noFill/>
        </p:spPr>
        <p:txBody>
          <a:bodyPr wrap="square" rtlCol="0">
            <a:spAutoFit/>
          </a:bodyPr>
          <a:lstStyle/>
          <a:p>
            <a:r>
              <a:rPr lang="en-GB"/>
              <a:t>RQ#6</a:t>
            </a:r>
          </a:p>
        </p:txBody>
      </p:sp>
      <p:sp>
        <p:nvSpPr>
          <p:cNvPr id="6" name="TextBox 5"/>
          <p:cNvSpPr txBox="1"/>
          <p:nvPr/>
        </p:nvSpPr>
        <p:spPr>
          <a:xfrm>
            <a:off x="185854" y="6452840"/>
            <a:ext cx="6534615" cy="230832"/>
          </a:xfrm>
          <a:prstGeom prst="rect">
            <a:avLst/>
          </a:prstGeom>
          <a:noFill/>
        </p:spPr>
        <p:txBody>
          <a:bodyPr wrap="square" rtlCol="0">
            <a:spAutoFit/>
          </a:bodyPr>
          <a:lstStyle/>
          <a:p>
            <a:r>
              <a:rPr lang="en-GB" sz="900" dirty="0"/>
              <a:t>Source: Scout Experience Surveys 2018  to 2029. Sample size in 2018 = 9,461, in 2019 = 9,192 and in 2020 = 7,009</a:t>
            </a:r>
          </a:p>
        </p:txBody>
      </p:sp>
      <p:graphicFrame>
        <p:nvGraphicFramePr>
          <p:cNvPr id="7" name="Chart 6"/>
          <p:cNvGraphicFramePr>
            <a:graphicFrameLocks/>
          </p:cNvGraphicFramePr>
          <p:nvPr>
            <p:extLst>
              <p:ext uri="{D42A27DB-BD31-4B8C-83A1-F6EECF244321}">
                <p14:modId xmlns:p14="http://schemas.microsoft.com/office/powerpoint/2010/main" val="3157480375"/>
              </p:ext>
            </p:extLst>
          </p:nvPr>
        </p:nvGraphicFramePr>
        <p:xfrm>
          <a:off x="1762125" y="952501"/>
          <a:ext cx="9001125" cy="55003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0692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a:xfrm>
            <a:off x="345675" y="534300"/>
            <a:ext cx="7550550" cy="207749"/>
          </a:xfrm>
        </p:spPr>
        <p:txBody>
          <a:bodyPr/>
          <a:lstStyle/>
          <a:p>
            <a:r>
              <a:rPr lang="en-GB" dirty="0"/>
              <a:t>Would volunteers recommend volunteering in Scouts to a friend? (Net Promoter Score)</a:t>
            </a:r>
          </a:p>
        </p:txBody>
      </p:sp>
      <p:sp>
        <p:nvSpPr>
          <p:cNvPr id="5" name="TextBox 4"/>
          <p:cNvSpPr txBox="1"/>
          <p:nvPr/>
        </p:nvSpPr>
        <p:spPr>
          <a:xfrm>
            <a:off x="11390586" y="6513121"/>
            <a:ext cx="924339" cy="300082"/>
          </a:xfrm>
          <a:prstGeom prst="rect">
            <a:avLst/>
          </a:prstGeom>
          <a:noFill/>
        </p:spPr>
        <p:txBody>
          <a:bodyPr wrap="square" rtlCol="0">
            <a:spAutoFit/>
          </a:bodyPr>
          <a:lstStyle/>
          <a:p>
            <a:r>
              <a:rPr lang="en-GB" dirty="0"/>
              <a:t>RQ#20</a:t>
            </a:r>
          </a:p>
        </p:txBody>
      </p:sp>
      <p:sp>
        <p:nvSpPr>
          <p:cNvPr id="8" name="TextBox 7"/>
          <p:cNvSpPr txBox="1"/>
          <p:nvPr/>
        </p:nvSpPr>
        <p:spPr>
          <a:xfrm>
            <a:off x="201448" y="6582371"/>
            <a:ext cx="11189138" cy="230832"/>
          </a:xfrm>
          <a:prstGeom prst="rect">
            <a:avLst/>
          </a:prstGeom>
          <a:noFill/>
        </p:spPr>
        <p:txBody>
          <a:bodyPr wrap="square" rtlCol="0">
            <a:spAutoFit/>
          </a:bodyPr>
          <a:lstStyle/>
          <a:p>
            <a:r>
              <a:rPr lang="en-GB" sz="900" dirty="0"/>
              <a:t>Source: Scout Experience Surveys 2018 and 2019. Sample sizes in 2018 = 9,601, in 2019 = 9,375 and in 2020 = 7,102</a:t>
            </a:r>
          </a:p>
        </p:txBody>
      </p:sp>
      <p:graphicFrame>
        <p:nvGraphicFramePr>
          <p:cNvPr id="11" name="Chart 10"/>
          <p:cNvGraphicFramePr>
            <a:graphicFrameLocks/>
          </p:cNvGraphicFramePr>
          <p:nvPr>
            <p:extLst>
              <p:ext uri="{D42A27DB-BD31-4B8C-83A1-F6EECF244321}">
                <p14:modId xmlns:p14="http://schemas.microsoft.com/office/powerpoint/2010/main" val="2964609896"/>
              </p:ext>
            </p:extLst>
          </p:nvPr>
        </p:nvGraphicFramePr>
        <p:xfrm>
          <a:off x="2886076" y="638173"/>
          <a:ext cx="7019924" cy="56483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7653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a:xfrm>
            <a:off x="345675" y="534300"/>
            <a:ext cx="7550550" cy="415498"/>
          </a:xfrm>
        </p:spPr>
        <p:txBody>
          <a:bodyPr/>
          <a:lstStyle/>
          <a:p>
            <a:r>
              <a:rPr lang="en-GB" dirty="0"/>
              <a:t>Would volunteers recommend volunteering in Scouts to a friend? : How the Net Promoter Score is made up</a:t>
            </a:r>
          </a:p>
        </p:txBody>
      </p:sp>
      <p:sp>
        <p:nvSpPr>
          <p:cNvPr id="5" name="TextBox 4"/>
          <p:cNvSpPr txBox="1"/>
          <p:nvPr/>
        </p:nvSpPr>
        <p:spPr>
          <a:xfrm>
            <a:off x="11390586" y="6513121"/>
            <a:ext cx="924339" cy="300082"/>
          </a:xfrm>
          <a:prstGeom prst="rect">
            <a:avLst/>
          </a:prstGeom>
          <a:noFill/>
        </p:spPr>
        <p:txBody>
          <a:bodyPr wrap="square" rtlCol="0">
            <a:spAutoFit/>
          </a:bodyPr>
          <a:lstStyle/>
          <a:p>
            <a:r>
              <a:rPr lang="en-GB" dirty="0"/>
              <a:t>RQ#20</a:t>
            </a:r>
          </a:p>
        </p:txBody>
      </p:sp>
      <p:sp>
        <p:nvSpPr>
          <p:cNvPr id="8" name="TextBox 7"/>
          <p:cNvSpPr txBox="1"/>
          <p:nvPr/>
        </p:nvSpPr>
        <p:spPr>
          <a:xfrm>
            <a:off x="201448" y="6582371"/>
            <a:ext cx="11189138" cy="230832"/>
          </a:xfrm>
          <a:prstGeom prst="rect">
            <a:avLst/>
          </a:prstGeom>
          <a:noFill/>
        </p:spPr>
        <p:txBody>
          <a:bodyPr wrap="square" rtlCol="0">
            <a:spAutoFit/>
          </a:bodyPr>
          <a:lstStyle/>
          <a:p>
            <a:r>
              <a:rPr lang="en-GB" sz="900" dirty="0"/>
              <a:t>Source: Scout Experience Surveys 2018 and 2019. Sample sizes in 2018 = 9,601, in 2019 = 9,375 and in 2020 = 7,102</a:t>
            </a:r>
          </a:p>
        </p:txBody>
      </p:sp>
      <p:graphicFrame>
        <p:nvGraphicFramePr>
          <p:cNvPr id="12" name="Chart 11"/>
          <p:cNvGraphicFramePr>
            <a:graphicFrameLocks/>
          </p:cNvGraphicFramePr>
          <p:nvPr>
            <p:extLst>
              <p:ext uri="{D42A27DB-BD31-4B8C-83A1-F6EECF244321}">
                <p14:modId xmlns:p14="http://schemas.microsoft.com/office/powerpoint/2010/main" val="1320672323"/>
              </p:ext>
            </p:extLst>
          </p:nvPr>
        </p:nvGraphicFramePr>
        <p:xfrm>
          <a:off x="2329813" y="1095222"/>
          <a:ext cx="8728712" cy="49531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9217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a:xfrm>
            <a:off x="345675" y="534300"/>
            <a:ext cx="5750325" cy="415498"/>
          </a:xfrm>
        </p:spPr>
        <p:txBody>
          <a:bodyPr/>
          <a:lstStyle/>
          <a:p>
            <a:r>
              <a:rPr lang="en-GB"/>
              <a:t>How likely are adult volunteers to recommend being a volunteer in Scouts to a friend? (Net Promoter Score by region / country)</a:t>
            </a:r>
          </a:p>
        </p:txBody>
      </p:sp>
      <p:sp>
        <p:nvSpPr>
          <p:cNvPr id="4" name="TextBox 3"/>
          <p:cNvSpPr txBox="1"/>
          <p:nvPr/>
        </p:nvSpPr>
        <p:spPr>
          <a:xfrm>
            <a:off x="10992678" y="6192078"/>
            <a:ext cx="924339" cy="300082"/>
          </a:xfrm>
          <a:prstGeom prst="rect">
            <a:avLst/>
          </a:prstGeom>
          <a:noFill/>
        </p:spPr>
        <p:txBody>
          <a:bodyPr wrap="square" rtlCol="0">
            <a:spAutoFit/>
          </a:bodyPr>
          <a:lstStyle/>
          <a:p>
            <a:r>
              <a:rPr lang="en-GB"/>
              <a:t>RQ#20</a:t>
            </a:r>
          </a:p>
        </p:txBody>
      </p:sp>
      <p:sp>
        <p:nvSpPr>
          <p:cNvPr id="5" name="TextBox 4"/>
          <p:cNvSpPr txBox="1"/>
          <p:nvPr/>
        </p:nvSpPr>
        <p:spPr>
          <a:xfrm>
            <a:off x="94291" y="6627168"/>
            <a:ext cx="5456402" cy="230832"/>
          </a:xfrm>
          <a:prstGeom prst="rect">
            <a:avLst/>
          </a:prstGeom>
          <a:noFill/>
        </p:spPr>
        <p:txBody>
          <a:bodyPr wrap="square" rtlCol="0">
            <a:spAutoFit/>
          </a:bodyPr>
          <a:lstStyle/>
          <a:p>
            <a:r>
              <a:rPr lang="en-GB" sz="900" dirty="0"/>
              <a:t>Source: Scout Experience Surveys 2019 and 2020. Sample size = 9,375  in 2019 and 7,102 in 2020</a:t>
            </a:r>
          </a:p>
        </p:txBody>
      </p:sp>
      <p:graphicFrame>
        <p:nvGraphicFramePr>
          <p:cNvPr id="7" name="Chart 6"/>
          <p:cNvGraphicFramePr>
            <a:graphicFrameLocks/>
          </p:cNvGraphicFramePr>
          <p:nvPr>
            <p:extLst>
              <p:ext uri="{D42A27DB-BD31-4B8C-83A1-F6EECF244321}">
                <p14:modId xmlns:p14="http://schemas.microsoft.com/office/powerpoint/2010/main" val="3823847039"/>
              </p:ext>
            </p:extLst>
          </p:nvPr>
        </p:nvGraphicFramePr>
        <p:xfrm>
          <a:off x="1107281" y="949798"/>
          <a:ext cx="9636919" cy="511492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822492" y="5699182"/>
            <a:ext cx="1478756" cy="246221"/>
          </a:xfrm>
          <a:prstGeom prst="rect">
            <a:avLst/>
          </a:prstGeom>
          <a:noFill/>
        </p:spPr>
        <p:txBody>
          <a:bodyPr wrap="square" rtlCol="0">
            <a:spAutoFit/>
          </a:bodyPr>
          <a:lstStyle/>
          <a:p>
            <a:r>
              <a:rPr lang="en-GB" sz="1000" dirty="0">
                <a:solidFill>
                  <a:schemeClr val="tx1">
                    <a:lumMod val="50000"/>
                    <a:lumOff val="50000"/>
                  </a:schemeClr>
                </a:solidFill>
              </a:rPr>
              <a:t>NPS 2019</a:t>
            </a:r>
          </a:p>
        </p:txBody>
      </p:sp>
      <p:sp>
        <p:nvSpPr>
          <p:cNvPr id="9" name="Rectangle 8"/>
          <p:cNvSpPr/>
          <p:nvPr/>
        </p:nvSpPr>
        <p:spPr>
          <a:xfrm>
            <a:off x="2463000" y="5788301"/>
            <a:ext cx="359492" cy="6798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8375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p:txBody>
          <a:bodyPr/>
          <a:lstStyle/>
          <a:p>
            <a:r>
              <a:rPr lang="en-GB"/>
              <a:t>How adult volunteers rate their line manager</a:t>
            </a:r>
          </a:p>
        </p:txBody>
      </p:sp>
      <p:sp>
        <p:nvSpPr>
          <p:cNvPr id="4" name="TextBox 3"/>
          <p:cNvSpPr txBox="1"/>
          <p:nvPr/>
        </p:nvSpPr>
        <p:spPr>
          <a:xfrm>
            <a:off x="10992678" y="6192078"/>
            <a:ext cx="924339" cy="300082"/>
          </a:xfrm>
          <a:prstGeom prst="rect">
            <a:avLst/>
          </a:prstGeom>
          <a:noFill/>
        </p:spPr>
        <p:txBody>
          <a:bodyPr wrap="square" rtlCol="0">
            <a:spAutoFit/>
          </a:bodyPr>
          <a:lstStyle/>
          <a:p>
            <a:r>
              <a:rPr lang="en-GB" dirty="0"/>
              <a:t>RQ#70</a:t>
            </a:r>
          </a:p>
        </p:txBody>
      </p:sp>
      <p:sp>
        <p:nvSpPr>
          <p:cNvPr id="6" name="TextBox 5"/>
          <p:cNvSpPr txBox="1"/>
          <p:nvPr/>
        </p:nvSpPr>
        <p:spPr>
          <a:xfrm>
            <a:off x="177800" y="6537434"/>
            <a:ext cx="5376694" cy="230832"/>
          </a:xfrm>
          <a:prstGeom prst="rect">
            <a:avLst/>
          </a:prstGeom>
          <a:noFill/>
        </p:spPr>
        <p:txBody>
          <a:bodyPr wrap="square" rtlCol="0">
            <a:spAutoFit/>
          </a:bodyPr>
          <a:lstStyle/>
          <a:p>
            <a:r>
              <a:rPr lang="en-GB" sz="900" dirty="0"/>
              <a:t>Source: Scout Experience Survey 2020 Sample size is around 7, 050 depending on the question </a:t>
            </a:r>
          </a:p>
        </p:txBody>
      </p:sp>
      <p:graphicFrame>
        <p:nvGraphicFramePr>
          <p:cNvPr id="8" name="Chart 7"/>
          <p:cNvGraphicFramePr>
            <a:graphicFrameLocks/>
          </p:cNvGraphicFramePr>
          <p:nvPr>
            <p:extLst>
              <p:ext uri="{D42A27DB-BD31-4B8C-83A1-F6EECF244321}">
                <p14:modId xmlns:p14="http://schemas.microsoft.com/office/powerpoint/2010/main" val="866761765"/>
              </p:ext>
            </p:extLst>
          </p:nvPr>
        </p:nvGraphicFramePr>
        <p:xfrm>
          <a:off x="797668" y="1108953"/>
          <a:ext cx="9941668" cy="49027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0195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6906085-D182-4A4E-BB81-9C477618012B}"/>
              </a:ext>
            </a:extLst>
          </p:cNvPr>
          <p:cNvSpPr>
            <a:spLocks noGrp="1"/>
          </p:cNvSpPr>
          <p:nvPr>
            <p:ph type="body" sz="quarter" idx="14"/>
          </p:nvPr>
        </p:nvSpPr>
        <p:spPr>
          <a:xfrm>
            <a:off x="2123781" y="1377366"/>
            <a:ext cx="7944437" cy="3808735"/>
          </a:xfrm>
        </p:spPr>
        <p:txBody>
          <a:bodyPr/>
          <a:lstStyle/>
          <a:p>
            <a:pPr lvl="1"/>
            <a:r>
              <a:rPr lang="en-GB" dirty="0"/>
              <a:t>Welcome </a:t>
            </a:r>
          </a:p>
          <a:p>
            <a:endParaRPr lang="en-GB" dirty="0"/>
          </a:p>
          <a:p>
            <a:r>
              <a:rPr lang="en-US" dirty="0"/>
              <a:t>In March 2020 we ran our third Scout Experience Survey. The survey welcomes all our adult members to share their thoughts. </a:t>
            </a:r>
          </a:p>
          <a:p>
            <a:endParaRPr lang="en-US" dirty="0"/>
          </a:p>
          <a:p>
            <a:r>
              <a:rPr lang="en-US" dirty="0"/>
              <a:t>It helps us understand a little more about your experience of volunteering in Scouts</a:t>
            </a:r>
          </a:p>
          <a:p>
            <a:endParaRPr lang="en-US" dirty="0"/>
          </a:p>
          <a:p>
            <a:r>
              <a:rPr lang="en-US" dirty="0"/>
              <a:t>The survey results inform our </a:t>
            </a:r>
            <a:r>
              <a:rPr lang="en-US" dirty="0" err="1"/>
              <a:t>programmes</a:t>
            </a:r>
            <a:r>
              <a:rPr lang="en-US" dirty="0"/>
              <a:t> of work and improve the support we provide to members.</a:t>
            </a:r>
          </a:p>
        </p:txBody>
      </p:sp>
    </p:spTree>
    <p:extLst>
      <p:ext uri="{BB962C8B-B14F-4D97-AF65-F5344CB8AC3E}">
        <p14:creationId xmlns:p14="http://schemas.microsoft.com/office/powerpoint/2010/main" val="747884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p:txBody>
          <a:bodyPr/>
          <a:lstStyle/>
          <a:p>
            <a:r>
              <a:rPr lang="en-GB" dirty="0"/>
              <a:t>The extent to which adult volunteers feel appreciated</a:t>
            </a:r>
          </a:p>
        </p:txBody>
      </p:sp>
      <p:graphicFrame>
        <p:nvGraphicFramePr>
          <p:cNvPr id="5" name="Chart 4"/>
          <p:cNvGraphicFramePr>
            <a:graphicFrameLocks/>
          </p:cNvGraphicFramePr>
          <p:nvPr>
            <p:extLst>
              <p:ext uri="{D42A27DB-BD31-4B8C-83A1-F6EECF244321}">
                <p14:modId xmlns:p14="http://schemas.microsoft.com/office/powerpoint/2010/main" val="2490308542"/>
              </p:ext>
            </p:extLst>
          </p:nvPr>
        </p:nvGraphicFramePr>
        <p:xfrm>
          <a:off x="1596957" y="1089498"/>
          <a:ext cx="8998086" cy="539885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77800" y="6537434"/>
            <a:ext cx="5376694" cy="230832"/>
          </a:xfrm>
          <a:prstGeom prst="rect">
            <a:avLst/>
          </a:prstGeom>
          <a:noFill/>
        </p:spPr>
        <p:txBody>
          <a:bodyPr wrap="square" rtlCol="0">
            <a:spAutoFit/>
          </a:bodyPr>
          <a:lstStyle/>
          <a:p>
            <a:r>
              <a:rPr lang="en-GB" sz="900" dirty="0"/>
              <a:t>Source: Scout Experience Survey 2020 Sample size is around 7, 095 depending on the question </a:t>
            </a:r>
          </a:p>
        </p:txBody>
      </p:sp>
      <p:sp>
        <p:nvSpPr>
          <p:cNvPr id="7" name="TextBox 6"/>
          <p:cNvSpPr txBox="1"/>
          <p:nvPr/>
        </p:nvSpPr>
        <p:spPr>
          <a:xfrm>
            <a:off x="10992678" y="6192078"/>
            <a:ext cx="924339" cy="300082"/>
          </a:xfrm>
          <a:prstGeom prst="rect">
            <a:avLst/>
          </a:prstGeom>
          <a:noFill/>
        </p:spPr>
        <p:txBody>
          <a:bodyPr wrap="square" rtlCol="0">
            <a:spAutoFit/>
          </a:bodyPr>
          <a:lstStyle/>
          <a:p>
            <a:r>
              <a:rPr lang="en-GB" dirty="0"/>
              <a:t>RQ#80</a:t>
            </a:r>
          </a:p>
        </p:txBody>
      </p:sp>
    </p:spTree>
    <p:extLst>
      <p:ext uri="{BB962C8B-B14F-4D97-AF65-F5344CB8AC3E}">
        <p14:creationId xmlns:p14="http://schemas.microsoft.com/office/powerpoint/2010/main" val="3416344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a:xfrm>
            <a:off x="345675" y="534300"/>
            <a:ext cx="5750325" cy="415498"/>
          </a:xfrm>
        </p:spPr>
        <p:txBody>
          <a:bodyPr/>
          <a:lstStyle/>
          <a:p>
            <a:r>
              <a:rPr lang="en-US" dirty="0"/>
              <a:t>Reasons volunteers give for being very likely to continue volunteering over the next 12 months </a:t>
            </a:r>
            <a:endParaRPr lang="en-GB" dirty="0"/>
          </a:p>
        </p:txBody>
      </p:sp>
      <p:graphicFrame>
        <p:nvGraphicFramePr>
          <p:cNvPr id="5" name="Chart 4"/>
          <p:cNvGraphicFramePr>
            <a:graphicFrameLocks/>
          </p:cNvGraphicFramePr>
          <p:nvPr>
            <p:extLst>
              <p:ext uri="{D42A27DB-BD31-4B8C-83A1-F6EECF244321}">
                <p14:modId xmlns:p14="http://schemas.microsoft.com/office/powerpoint/2010/main" val="4130185758"/>
              </p:ext>
            </p:extLst>
          </p:nvPr>
        </p:nvGraphicFramePr>
        <p:xfrm>
          <a:off x="1036800" y="1195200"/>
          <a:ext cx="9302400" cy="5133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77800" y="6537434"/>
            <a:ext cx="5376694" cy="230832"/>
          </a:xfrm>
          <a:prstGeom prst="rect">
            <a:avLst/>
          </a:prstGeom>
          <a:noFill/>
        </p:spPr>
        <p:txBody>
          <a:bodyPr wrap="square" rtlCol="0">
            <a:spAutoFit/>
          </a:bodyPr>
          <a:lstStyle/>
          <a:p>
            <a:r>
              <a:rPr lang="en-GB" sz="900" dirty="0"/>
              <a:t>Source: Scout Experience Survey 2020 Sample size 5,770  </a:t>
            </a:r>
          </a:p>
        </p:txBody>
      </p:sp>
    </p:spTree>
    <p:extLst>
      <p:ext uri="{BB962C8B-B14F-4D97-AF65-F5344CB8AC3E}">
        <p14:creationId xmlns:p14="http://schemas.microsoft.com/office/powerpoint/2010/main" val="3520721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a:xfrm>
            <a:off x="345675" y="534300"/>
            <a:ext cx="5750325" cy="415498"/>
          </a:xfrm>
        </p:spPr>
        <p:txBody>
          <a:bodyPr/>
          <a:lstStyle/>
          <a:p>
            <a:r>
              <a:rPr lang="en-US" dirty="0"/>
              <a:t>How much money do adult volunteers think they spent to undertake their role with Scouts over the past 12 months*?</a:t>
            </a:r>
            <a:endParaRPr lang="en-GB" dirty="0"/>
          </a:p>
        </p:txBody>
      </p:sp>
      <p:graphicFrame>
        <p:nvGraphicFramePr>
          <p:cNvPr id="5" name="Chart 4"/>
          <p:cNvGraphicFramePr>
            <a:graphicFrameLocks/>
          </p:cNvGraphicFramePr>
          <p:nvPr>
            <p:extLst>
              <p:ext uri="{D42A27DB-BD31-4B8C-83A1-F6EECF244321}">
                <p14:modId xmlns:p14="http://schemas.microsoft.com/office/powerpoint/2010/main" val="2181946412"/>
              </p:ext>
            </p:extLst>
          </p:nvPr>
        </p:nvGraphicFramePr>
        <p:xfrm>
          <a:off x="2566219" y="1120877"/>
          <a:ext cx="6843252" cy="442451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85853" y="6452840"/>
            <a:ext cx="8698373" cy="230832"/>
          </a:xfrm>
          <a:prstGeom prst="rect">
            <a:avLst/>
          </a:prstGeom>
          <a:noFill/>
        </p:spPr>
        <p:txBody>
          <a:bodyPr wrap="square" rtlCol="0">
            <a:spAutoFit/>
          </a:bodyPr>
          <a:lstStyle/>
          <a:p>
            <a:r>
              <a:rPr lang="en-GB" sz="900" dirty="0"/>
              <a:t>Source: Scout Experience Surveys 2019 &amp; 2020. Sample sizes 5,534 in 2019 and 4,300 in 2020</a:t>
            </a:r>
          </a:p>
        </p:txBody>
      </p:sp>
      <p:sp>
        <p:nvSpPr>
          <p:cNvPr id="7" name="TextBox 6"/>
          <p:cNvSpPr txBox="1"/>
          <p:nvPr/>
        </p:nvSpPr>
        <p:spPr>
          <a:xfrm>
            <a:off x="185853" y="6155414"/>
            <a:ext cx="8698373" cy="230832"/>
          </a:xfrm>
          <a:prstGeom prst="rect">
            <a:avLst/>
          </a:prstGeom>
          <a:noFill/>
        </p:spPr>
        <p:txBody>
          <a:bodyPr wrap="square" rtlCol="0">
            <a:spAutoFit/>
          </a:bodyPr>
          <a:lstStyle/>
          <a:p>
            <a:r>
              <a:rPr lang="en-GB" sz="900" b="1" dirty="0"/>
              <a:t>*Participants were asked to </a:t>
            </a:r>
            <a:r>
              <a:rPr lang="en-US" sz="900" b="1" dirty="0"/>
              <a:t>only count expenses which were not reimbursed</a:t>
            </a:r>
            <a:endParaRPr lang="en-GB" sz="900" b="1" dirty="0"/>
          </a:p>
        </p:txBody>
      </p:sp>
    </p:spTree>
    <p:extLst>
      <p:ext uri="{BB962C8B-B14F-4D97-AF65-F5344CB8AC3E}">
        <p14:creationId xmlns:p14="http://schemas.microsoft.com/office/powerpoint/2010/main" val="1941938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4"/>
          </p:nvPr>
        </p:nvSpPr>
        <p:spPr/>
        <p:txBody>
          <a:bodyPr/>
          <a:lstStyle/>
          <a:p>
            <a:endParaRPr lang="en-GB"/>
          </a:p>
        </p:txBody>
      </p:sp>
      <p:sp>
        <p:nvSpPr>
          <p:cNvPr id="4" name="Text Placeholder 3"/>
          <p:cNvSpPr>
            <a:spLocks noGrp="1"/>
          </p:cNvSpPr>
          <p:nvPr>
            <p:ph type="body" sz="quarter" idx="12"/>
          </p:nvPr>
        </p:nvSpPr>
        <p:spPr/>
        <p:txBody>
          <a:bodyPr/>
          <a:lstStyle/>
          <a:p>
            <a:r>
              <a:rPr lang="en-GB" dirty="0"/>
              <a:t>Starting out on the volunteer journey</a:t>
            </a:r>
          </a:p>
        </p:txBody>
      </p:sp>
    </p:spTree>
    <p:extLst>
      <p:ext uri="{BB962C8B-B14F-4D97-AF65-F5344CB8AC3E}">
        <p14:creationId xmlns:p14="http://schemas.microsoft.com/office/powerpoint/2010/main" val="3670232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p:txBody>
          <a:bodyPr/>
          <a:lstStyle/>
          <a:p>
            <a:r>
              <a:rPr lang="en-US"/>
              <a:t>How adult volunteers found the opportunity to join Scouts</a:t>
            </a:r>
          </a:p>
        </p:txBody>
      </p:sp>
      <p:sp>
        <p:nvSpPr>
          <p:cNvPr id="4" name="TextBox 3"/>
          <p:cNvSpPr txBox="1"/>
          <p:nvPr/>
        </p:nvSpPr>
        <p:spPr>
          <a:xfrm>
            <a:off x="201448" y="6582371"/>
            <a:ext cx="5970752" cy="230832"/>
          </a:xfrm>
          <a:prstGeom prst="rect">
            <a:avLst/>
          </a:prstGeom>
          <a:noFill/>
        </p:spPr>
        <p:txBody>
          <a:bodyPr wrap="square" rtlCol="0">
            <a:spAutoFit/>
          </a:bodyPr>
          <a:lstStyle/>
          <a:p>
            <a:r>
              <a:rPr lang="en-GB" sz="900" dirty="0"/>
              <a:t>Source: Scout Experience Survey 2019 and 2020. Sample size = 10,675 in 2019 and  8,140 in 2020</a:t>
            </a:r>
          </a:p>
        </p:txBody>
      </p:sp>
      <p:graphicFrame>
        <p:nvGraphicFramePr>
          <p:cNvPr id="6" name="Chart 5"/>
          <p:cNvGraphicFramePr>
            <a:graphicFrameLocks/>
          </p:cNvGraphicFramePr>
          <p:nvPr>
            <p:extLst>
              <p:ext uri="{D42A27DB-BD31-4B8C-83A1-F6EECF244321}">
                <p14:modId xmlns:p14="http://schemas.microsoft.com/office/powerpoint/2010/main" val="4279460120"/>
              </p:ext>
            </p:extLst>
          </p:nvPr>
        </p:nvGraphicFramePr>
        <p:xfrm>
          <a:off x="1148443" y="765641"/>
          <a:ext cx="10325100" cy="56245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8801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a:xfrm>
            <a:off x="345675" y="534300"/>
            <a:ext cx="5750325" cy="207749"/>
          </a:xfrm>
        </p:spPr>
        <p:txBody>
          <a:bodyPr/>
          <a:lstStyle/>
          <a:p>
            <a:r>
              <a:rPr lang="en-US"/>
              <a:t>How adult volunteers got in touch to volunteer</a:t>
            </a:r>
          </a:p>
        </p:txBody>
      </p:sp>
      <p:sp>
        <p:nvSpPr>
          <p:cNvPr id="4" name="TextBox 3"/>
          <p:cNvSpPr txBox="1"/>
          <p:nvPr/>
        </p:nvSpPr>
        <p:spPr>
          <a:xfrm>
            <a:off x="177800" y="6537434"/>
            <a:ext cx="5559323" cy="230832"/>
          </a:xfrm>
          <a:prstGeom prst="rect">
            <a:avLst/>
          </a:prstGeom>
          <a:noFill/>
        </p:spPr>
        <p:txBody>
          <a:bodyPr wrap="square" rtlCol="0">
            <a:spAutoFit/>
          </a:bodyPr>
          <a:lstStyle/>
          <a:p>
            <a:r>
              <a:rPr lang="en-GB" sz="900" dirty="0"/>
              <a:t>Source: Scout Experience Survey 2019 and 2020. Sample size in 2019 = 2,011 and in 2020 = 2,020 </a:t>
            </a:r>
          </a:p>
        </p:txBody>
      </p:sp>
      <p:graphicFrame>
        <p:nvGraphicFramePr>
          <p:cNvPr id="5" name="Chart 4"/>
          <p:cNvGraphicFramePr>
            <a:graphicFrameLocks/>
          </p:cNvGraphicFramePr>
          <p:nvPr>
            <p:extLst>
              <p:ext uri="{D42A27DB-BD31-4B8C-83A1-F6EECF244321}">
                <p14:modId xmlns:p14="http://schemas.microsoft.com/office/powerpoint/2010/main" val="341330216"/>
              </p:ext>
            </p:extLst>
          </p:nvPr>
        </p:nvGraphicFramePr>
        <p:xfrm>
          <a:off x="1850922" y="936523"/>
          <a:ext cx="8672052" cy="522092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77799" y="6232027"/>
            <a:ext cx="7321755" cy="230832"/>
          </a:xfrm>
          <a:prstGeom prst="rect">
            <a:avLst/>
          </a:prstGeom>
          <a:noFill/>
        </p:spPr>
        <p:txBody>
          <a:bodyPr wrap="square" rtlCol="0">
            <a:spAutoFit/>
          </a:bodyPr>
          <a:lstStyle/>
          <a:p>
            <a:r>
              <a:rPr lang="en-GB" sz="900" b="1" dirty="0"/>
              <a:t>Note the new category added in the 2020 survey due to feedback in 2019  ‘I was asked to volunteer by my local Scout group’</a:t>
            </a:r>
          </a:p>
        </p:txBody>
      </p:sp>
    </p:spTree>
    <p:extLst>
      <p:ext uri="{BB962C8B-B14F-4D97-AF65-F5344CB8AC3E}">
        <p14:creationId xmlns:p14="http://schemas.microsoft.com/office/powerpoint/2010/main" val="2191820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p:txBody>
          <a:bodyPr/>
          <a:lstStyle/>
          <a:p>
            <a:r>
              <a:rPr lang="en-GB"/>
              <a:t>Motivations for starting to volunteer with Scouts</a:t>
            </a:r>
          </a:p>
        </p:txBody>
      </p:sp>
      <p:sp>
        <p:nvSpPr>
          <p:cNvPr id="4" name="TextBox 3"/>
          <p:cNvSpPr txBox="1"/>
          <p:nvPr/>
        </p:nvSpPr>
        <p:spPr>
          <a:xfrm>
            <a:off x="201448" y="6582371"/>
            <a:ext cx="5400152" cy="230832"/>
          </a:xfrm>
          <a:prstGeom prst="rect">
            <a:avLst/>
          </a:prstGeom>
          <a:noFill/>
        </p:spPr>
        <p:txBody>
          <a:bodyPr wrap="square" rtlCol="0">
            <a:spAutoFit/>
          </a:bodyPr>
          <a:lstStyle/>
          <a:p>
            <a:r>
              <a:rPr lang="en-GB" sz="900" dirty="0"/>
              <a:t>Source: Scout Experience Survey 2019 &amp; 2020. Sample size in 2019 = 10,673 and in 2020 = 8,134 </a:t>
            </a:r>
          </a:p>
        </p:txBody>
      </p:sp>
      <p:graphicFrame>
        <p:nvGraphicFramePr>
          <p:cNvPr id="5" name="Chart 4"/>
          <p:cNvGraphicFramePr>
            <a:graphicFrameLocks/>
          </p:cNvGraphicFramePr>
          <p:nvPr>
            <p:extLst>
              <p:ext uri="{D42A27DB-BD31-4B8C-83A1-F6EECF244321}">
                <p14:modId xmlns:p14="http://schemas.microsoft.com/office/powerpoint/2010/main" val="3424718974"/>
              </p:ext>
            </p:extLst>
          </p:nvPr>
        </p:nvGraphicFramePr>
        <p:xfrm>
          <a:off x="1172497" y="855407"/>
          <a:ext cx="8893277" cy="57269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6216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atin typeface="Nunito Sans Black" pitchFamily="2" charset="77"/>
                <a:ea typeface="Nunito Sans Black" pitchFamily="2" charset="77"/>
                <a:cs typeface="Nunito Sans Black" pitchFamily="2" charset="77"/>
              </a:rPr>
              <a:t>Experience of adult volunteers when they first started volunteering</a:t>
            </a:r>
          </a:p>
        </p:txBody>
      </p:sp>
      <p:sp>
        <p:nvSpPr>
          <p:cNvPr id="4" name="TextBox 3"/>
          <p:cNvSpPr txBox="1"/>
          <p:nvPr/>
        </p:nvSpPr>
        <p:spPr>
          <a:xfrm>
            <a:off x="10992678" y="6192078"/>
            <a:ext cx="765313" cy="300082"/>
          </a:xfrm>
          <a:prstGeom prst="rect">
            <a:avLst/>
          </a:prstGeom>
          <a:noFill/>
        </p:spPr>
        <p:txBody>
          <a:bodyPr wrap="square" rtlCol="0">
            <a:spAutoFit/>
          </a:bodyPr>
          <a:lstStyle/>
          <a:p>
            <a:r>
              <a:rPr lang="en-GB" dirty="0"/>
              <a:t>RQ#11</a:t>
            </a:r>
          </a:p>
        </p:txBody>
      </p:sp>
      <p:sp>
        <p:nvSpPr>
          <p:cNvPr id="5" name="TextBox 4"/>
          <p:cNvSpPr txBox="1"/>
          <p:nvPr/>
        </p:nvSpPr>
        <p:spPr>
          <a:xfrm>
            <a:off x="185854" y="6452840"/>
            <a:ext cx="6534615" cy="230832"/>
          </a:xfrm>
          <a:prstGeom prst="rect">
            <a:avLst/>
          </a:prstGeom>
          <a:noFill/>
        </p:spPr>
        <p:txBody>
          <a:bodyPr wrap="square" rtlCol="0">
            <a:spAutoFit/>
          </a:bodyPr>
          <a:lstStyle/>
          <a:p>
            <a:r>
              <a:rPr lang="en-GB" sz="900" dirty="0"/>
              <a:t>Source: Scout Experience Surveys 2018 to 2020. Sample size in 2018 = 9,682, in 2019 = 9,398 and in 2020 = 7,145</a:t>
            </a:r>
          </a:p>
        </p:txBody>
      </p:sp>
      <p:graphicFrame>
        <p:nvGraphicFramePr>
          <p:cNvPr id="6" name="Chart 5"/>
          <p:cNvGraphicFramePr>
            <a:graphicFrameLocks/>
          </p:cNvGraphicFramePr>
          <p:nvPr>
            <p:extLst>
              <p:ext uri="{D42A27DB-BD31-4B8C-83A1-F6EECF244321}">
                <p14:modId xmlns:p14="http://schemas.microsoft.com/office/powerpoint/2010/main" val="397271154"/>
              </p:ext>
            </p:extLst>
          </p:nvPr>
        </p:nvGraphicFramePr>
        <p:xfrm>
          <a:off x="1939411" y="1164178"/>
          <a:ext cx="8185355" cy="5027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1239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a:xfrm>
            <a:off x="345675" y="534300"/>
            <a:ext cx="5750325" cy="415498"/>
          </a:xfrm>
        </p:spPr>
        <p:txBody>
          <a:bodyPr/>
          <a:lstStyle/>
          <a:p>
            <a:r>
              <a:rPr lang="en-GB" dirty="0"/>
              <a:t>Views of those who joined Scouts as a volunteer in the past three years (</a:t>
            </a:r>
            <a:r>
              <a:rPr lang="en-US" dirty="0"/>
              <a:t>2017 to 2019)</a:t>
            </a:r>
            <a:endParaRPr lang="en-GB" dirty="0"/>
          </a:p>
        </p:txBody>
      </p:sp>
      <p:graphicFrame>
        <p:nvGraphicFramePr>
          <p:cNvPr id="5" name="Chart 4"/>
          <p:cNvGraphicFramePr>
            <a:graphicFrameLocks/>
          </p:cNvGraphicFramePr>
          <p:nvPr>
            <p:extLst>
              <p:ext uri="{D42A27DB-BD31-4B8C-83A1-F6EECF244321}">
                <p14:modId xmlns:p14="http://schemas.microsoft.com/office/powerpoint/2010/main" val="1266191682"/>
              </p:ext>
            </p:extLst>
          </p:nvPr>
        </p:nvGraphicFramePr>
        <p:xfrm>
          <a:off x="973393" y="1673943"/>
          <a:ext cx="10191135" cy="363547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16197" y="6449061"/>
            <a:ext cx="3590159" cy="230832"/>
          </a:xfrm>
          <a:prstGeom prst="rect">
            <a:avLst/>
          </a:prstGeom>
          <a:noFill/>
        </p:spPr>
        <p:txBody>
          <a:bodyPr wrap="square" rtlCol="0">
            <a:spAutoFit/>
          </a:bodyPr>
          <a:lstStyle/>
          <a:p>
            <a:r>
              <a:rPr lang="en-GB" sz="900" dirty="0"/>
              <a:t>Source: Scout Experience Survey 2020. Sample size = 1,924</a:t>
            </a:r>
          </a:p>
        </p:txBody>
      </p:sp>
      <p:sp>
        <p:nvSpPr>
          <p:cNvPr id="7" name="TextBox 6"/>
          <p:cNvSpPr txBox="1"/>
          <p:nvPr/>
        </p:nvSpPr>
        <p:spPr>
          <a:xfrm>
            <a:off x="10992678" y="6192078"/>
            <a:ext cx="765313" cy="300082"/>
          </a:xfrm>
          <a:prstGeom prst="rect">
            <a:avLst/>
          </a:prstGeom>
          <a:noFill/>
        </p:spPr>
        <p:txBody>
          <a:bodyPr wrap="square" rtlCol="0">
            <a:spAutoFit/>
          </a:bodyPr>
          <a:lstStyle/>
          <a:p>
            <a:r>
              <a:rPr lang="en-GB" dirty="0"/>
              <a:t>RQ#76</a:t>
            </a:r>
          </a:p>
        </p:txBody>
      </p:sp>
    </p:spTree>
    <p:extLst>
      <p:ext uri="{BB962C8B-B14F-4D97-AF65-F5344CB8AC3E}">
        <p14:creationId xmlns:p14="http://schemas.microsoft.com/office/powerpoint/2010/main" val="2044328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normAutofit/>
          </a:bodyPr>
          <a:lstStyle/>
          <a:p>
            <a:r>
              <a:rPr lang="en-US" dirty="0"/>
              <a:t>Time spent volunteering</a:t>
            </a:r>
          </a:p>
        </p:txBody>
      </p:sp>
    </p:spTree>
    <p:extLst>
      <p:ext uri="{BB962C8B-B14F-4D97-AF65-F5344CB8AC3E}">
        <p14:creationId xmlns:p14="http://schemas.microsoft.com/office/powerpoint/2010/main" val="554498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p:txBody>
          <a:bodyPr/>
          <a:lstStyle/>
          <a:p>
            <a:r>
              <a:rPr lang="en-GB" dirty="0"/>
              <a:t>Key findings</a:t>
            </a:r>
          </a:p>
        </p:txBody>
      </p:sp>
      <p:sp>
        <p:nvSpPr>
          <p:cNvPr id="4" name="Text Placeholder 3"/>
          <p:cNvSpPr>
            <a:spLocks noGrp="1"/>
          </p:cNvSpPr>
          <p:nvPr>
            <p:ph type="body" sz="quarter" idx="14"/>
          </p:nvPr>
        </p:nvSpPr>
        <p:spPr>
          <a:xfrm>
            <a:off x="1166400" y="1447201"/>
            <a:ext cx="9633600" cy="4678204"/>
          </a:xfrm>
        </p:spPr>
        <p:txBody>
          <a:bodyPr/>
          <a:lstStyle/>
          <a:p>
            <a:pPr marL="475200" indent="-457200">
              <a:lnSpc>
                <a:spcPct val="100000"/>
              </a:lnSpc>
              <a:buFont typeface="Arial" panose="020B0604020202020204" pitchFamily="34" charset="0"/>
              <a:buChar char="•"/>
            </a:pPr>
            <a:r>
              <a:rPr lang="en-GB" sz="1600" dirty="0"/>
              <a:t>Overall satisfaction with volunteering remains good, though there has been a 7 point decrease in the Net Promoter Score since 2018</a:t>
            </a:r>
          </a:p>
          <a:p>
            <a:pPr marL="475200" indent="-457200">
              <a:lnSpc>
                <a:spcPct val="100000"/>
              </a:lnSpc>
              <a:buFont typeface="Arial" panose="020B0604020202020204" pitchFamily="34" charset="0"/>
              <a:buChar char="•"/>
            </a:pPr>
            <a:endParaRPr lang="en-GB" sz="1600" dirty="0"/>
          </a:p>
          <a:p>
            <a:pPr marL="475200" indent="-457200">
              <a:lnSpc>
                <a:spcPct val="100000"/>
              </a:lnSpc>
              <a:buFont typeface="Arial" panose="020B0604020202020204" pitchFamily="34" charset="0"/>
              <a:buChar char="•"/>
            </a:pPr>
            <a:r>
              <a:rPr lang="en-GB" sz="1600" dirty="0"/>
              <a:t>Enjoyment from volunteering is a key theme affecting both volunteers intending to continue and (the lack of enjoyment) deciding to stop</a:t>
            </a:r>
          </a:p>
          <a:p>
            <a:pPr marL="475200" indent="-457200">
              <a:lnSpc>
                <a:spcPct val="100000"/>
              </a:lnSpc>
              <a:buFont typeface="Arial" panose="020B0604020202020204" pitchFamily="34" charset="0"/>
              <a:buChar char="•"/>
            </a:pPr>
            <a:endParaRPr lang="en-GB" sz="1600" dirty="0"/>
          </a:p>
          <a:p>
            <a:pPr marL="475200" indent="-457200">
              <a:lnSpc>
                <a:spcPct val="100000"/>
              </a:lnSpc>
              <a:buFont typeface="Arial" panose="020B0604020202020204" pitchFamily="34" charset="0"/>
              <a:buChar char="•"/>
            </a:pPr>
            <a:r>
              <a:rPr lang="en-GB" sz="1600" dirty="0"/>
              <a:t>Improvements have been seen in the indicators around training and resources being available to help volunteers</a:t>
            </a:r>
          </a:p>
          <a:p>
            <a:pPr marL="475200" indent="-457200">
              <a:lnSpc>
                <a:spcPct val="100000"/>
              </a:lnSpc>
              <a:buFont typeface="Arial" panose="020B0604020202020204" pitchFamily="34" charset="0"/>
              <a:buChar char="•"/>
            </a:pPr>
            <a:endParaRPr lang="en-GB" sz="1600" dirty="0"/>
          </a:p>
          <a:p>
            <a:pPr marL="475200" indent="-457200">
              <a:lnSpc>
                <a:spcPct val="100000"/>
              </a:lnSpc>
              <a:buFont typeface="Arial" panose="020B0604020202020204" pitchFamily="34" charset="0"/>
              <a:buChar char="•"/>
            </a:pPr>
            <a:r>
              <a:rPr lang="en-GB" sz="1600" dirty="0"/>
              <a:t>Volunteers remain hugely committed to Scouts, volunteering for longer periods and more frequently than the wider volunteering population</a:t>
            </a:r>
          </a:p>
          <a:p>
            <a:pPr marL="475200" indent="-457200">
              <a:lnSpc>
                <a:spcPct val="100000"/>
              </a:lnSpc>
              <a:buFont typeface="Arial" panose="020B0604020202020204" pitchFamily="34" charset="0"/>
              <a:buChar char="•"/>
            </a:pPr>
            <a:endParaRPr lang="en-GB" sz="1600" dirty="0"/>
          </a:p>
          <a:p>
            <a:pPr marL="475200" indent="-457200">
              <a:lnSpc>
                <a:spcPct val="100000"/>
              </a:lnSpc>
              <a:buFont typeface="Arial" panose="020B0604020202020204" pitchFamily="34" charset="0"/>
              <a:buChar char="•"/>
            </a:pPr>
            <a:r>
              <a:rPr lang="en-GB" sz="1600" dirty="0"/>
              <a:t>Volunteers remain dissatisfied with resources provided by HQ as well as the online tools (the Scouts website, the programme planning tool and Compass), although the Net Promoter Score for HQ resources has improved by 12 points since 2018</a:t>
            </a:r>
          </a:p>
          <a:p>
            <a:pPr marL="475200" indent="-457200">
              <a:lnSpc>
                <a:spcPct val="100000"/>
              </a:lnSpc>
              <a:buFont typeface="Arial" panose="020B0604020202020204" pitchFamily="34" charset="0"/>
              <a:buChar char="•"/>
            </a:pPr>
            <a:endParaRPr lang="en-GB" sz="1600" dirty="0"/>
          </a:p>
          <a:p>
            <a:pPr marL="475200" indent="-457200">
              <a:lnSpc>
                <a:spcPct val="100000"/>
              </a:lnSpc>
              <a:buFont typeface="Arial" panose="020B0604020202020204" pitchFamily="34" charset="0"/>
              <a:buChar char="•"/>
            </a:pPr>
            <a:r>
              <a:rPr lang="en-US" sz="1600" dirty="0"/>
              <a:t>There have been steady improvements on all of the indicators of communications quality and frequency since 2018</a:t>
            </a:r>
            <a:endParaRPr lang="en-GB" sz="1600" dirty="0"/>
          </a:p>
          <a:p>
            <a:pPr marL="475200" indent="-457200">
              <a:lnSpc>
                <a:spcPct val="100000"/>
              </a:lnSpc>
              <a:buFont typeface="Arial" panose="020B0604020202020204" pitchFamily="34" charset="0"/>
              <a:buChar char="•"/>
            </a:pPr>
            <a:endParaRPr lang="en-GB" sz="1600" dirty="0"/>
          </a:p>
        </p:txBody>
      </p:sp>
    </p:spTree>
    <p:extLst>
      <p:ext uri="{BB962C8B-B14F-4D97-AF65-F5344CB8AC3E}">
        <p14:creationId xmlns:p14="http://schemas.microsoft.com/office/powerpoint/2010/main" val="300262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848678" y="1334770"/>
            <a:ext cx="8913915" cy="4046527"/>
          </a:xfrm>
        </p:spPr>
        <p:txBody>
          <a:bodyPr spcCol="540000"/>
          <a:lstStyle/>
          <a:p>
            <a:r>
              <a:rPr lang="en-GB" sz="2000" dirty="0"/>
              <a:t>Our adult volunteers have been volunteering on average for </a:t>
            </a:r>
            <a:r>
              <a:rPr lang="en-GB" sz="2800" b="1" dirty="0"/>
              <a:t>9</a:t>
            </a:r>
            <a:r>
              <a:rPr lang="en-GB" sz="2000" dirty="0"/>
              <a:t> years</a:t>
            </a:r>
          </a:p>
          <a:p>
            <a:pPr marL="10800" indent="0">
              <a:buNone/>
            </a:pPr>
            <a:endParaRPr lang="en-GB" sz="2000" dirty="0"/>
          </a:p>
          <a:p>
            <a:r>
              <a:rPr lang="en-GB" sz="2000" dirty="0"/>
              <a:t>They volunteer for </a:t>
            </a:r>
            <a:r>
              <a:rPr lang="en-GB" sz="2800" b="1" dirty="0"/>
              <a:t>15 </a:t>
            </a:r>
            <a:r>
              <a:rPr lang="en-GB" sz="2000" dirty="0"/>
              <a:t>hours a month (almost twice as much as the wider volunteering population*)</a:t>
            </a:r>
          </a:p>
          <a:p>
            <a:pPr marL="10800" indent="0">
              <a:buNone/>
            </a:pPr>
            <a:endParaRPr lang="en-GB" sz="2000" dirty="0"/>
          </a:p>
          <a:p>
            <a:r>
              <a:rPr lang="en-GB" sz="2800" b="1" dirty="0"/>
              <a:t>86% </a:t>
            </a:r>
            <a:r>
              <a:rPr lang="en-GB" sz="2000" dirty="0"/>
              <a:t>of them volunteer at least once a week (double the amount of the wider volunteering population)</a:t>
            </a:r>
          </a:p>
          <a:p>
            <a:endParaRPr lang="en-GB" sz="2800" b="1" dirty="0"/>
          </a:p>
          <a:p>
            <a:r>
              <a:rPr lang="en-GB" sz="2800" b="1" dirty="0"/>
              <a:t>59% </a:t>
            </a:r>
            <a:r>
              <a:rPr lang="en-GB" sz="2000" dirty="0"/>
              <a:t>took part in Scouts as a young person</a:t>
            </a:r>
          </a:p>
          <a:p>
            <a:endParaRPr lang="en-GB" sz="2000" dirty="0"/>
          </a:p>
          <a:p>
            <a:r>
              <a:rPr lang="en-GB" sz="2000" dirty="0"/>
              <a:t>… and of those who could have done, </a:t>
            </a:r>
            <a:r>
              <a:rPr lang="en-GB" sz="2800" b="1" dirty="0"/>
              <a:t>58% </a:t>
            </a:r>
            <a:r>
              <a:rPr lang="en-GB" sz="2000" dirty="0"/>
              <a:t>completed the Young Leaders’ scheme while taking part in Scouts as a </a:t>
            </a:r>
            <a:r>
              <a:rPr lang="en-GB" sz="2000"/>
              <a:t>young person</a:t>
            </a:r>
            <a:endParaRPr lang="en-GB" sz="2000" dirty="0"/>
          </a:p>
          <a:p>
            <a:pPr>
              <a:lnSpc>
                <a:spcPct val="100000"/>
              </a:lnSpc>
            </a:pPr>
            <a:endParaRPr lang="en-GB" dirty="0"/>
          </a:p>
          <a:p>
            <a:endParaRPr lang="en-GB" dirty="0"/>
          </a:p>
        </p:txBody>
      </p:sp>
      <p:sp>
        <p:nvSpPr>
          <p:cNvPr id="2" name="TextBox 1"/>
          <p:cNvSpPr txBox="1"/>
          <p:nvPr/>
        </p:nvSpPr>
        <p:spPr>
          <a:xfrm>
            <a:off x="5184944" y="5831793"/>
            <a:ext cx="4235669" cy="300082"/>
          </a:xfrm>
          <a:prstGeom prst="rect">
            <a:avLst/>
          </a:prstGeom>
          <a:noFill/>
        </p:spPr>
        <p:txBody>
          <a:bodyPr wrap="square" rtlCol="0">
            <a:spAutoFit/>
          </a:bodyPr>
          <a:lstStyle/>
          <a:p>
            <a:r>
              <a:rPr lang="en-GB" dirty="0">
                <a:solidFill>
                  <a:schemeClr val="bg1"/>
                </a:solidFill>
              </a:rPr>
              <a:t>* </a:t>
            </a:r>
            <a:r>
              <a:rPr lang="en-GB" dirty="0">
                <a:solidFill>
                  <a:schemeClr val="bg1"/>
                </a:solidFill>
                <a:hlinkClick r:id="rId2"/>
              </a:rPr>
              <a:t>NCVO ‘Time Well Spent’ 2019</a:t>
            </a:r>
            <a:endParaRPr lang="en-GB" dirty="0">
              <a:solidFill>
                <a:schemeClr val="bg1"/>
              </a:solidFill>
            </a:endParaRPr>
          </a:p>
        </p:txBody>
      </p:sp>
      <p:sp>
        <p:nvSpPr>
          <p:cNvPr id="5" name="TextBox 4"/>
          <p:cNvSpPr txBox="1"/>
          <p:nvPr/>
        </p:nvSpPr>
        <p:spPr>
          <a:xfrm>
            <a:off x="201448" y="6582371"/>
            <a:ext cx="7300952" cy="230832"/>
          </a:xfrm>
          <a:prstGeom prst="rect">
            <a:avLst/>
          </a:prstGeom>
          <a:noFill/>
        </p:spPr>
        <p:txBody>
          <a:bodyPr wrap="square" rtlCol="0">
            <a:spAutoFit/>
          </a:bodyPr>
          <a:lstStyle/>
          <a:p>
            <a:r>
              <a:rPr lang="en-GB" sz="900" dirty="0">
                <a:solidFill>
                  <a:schemeClr val="bg1"/>
                </a:solidFill>
              </a:rPr>
              <a:t>Source: Scout Experience Survey 2020. Sample size = 7,979 </a:t>
            </a:r>
          </a:p>
        </p:txBody>
      </p:sp>
    </p:spTree>
    <p:extLst>
      <p:ext uri="{BB962C8B-B14F-4D97-AF65-F5344CB8AC3E}">
        <p14:creationId xmlns:p14="http://schemas.microsoft.com/office/powerpoint/2010/main" val="50846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4"/>
          </p:nvPr>
        </p:nvSpPr>
        <p:spPr/>
        <p:txBody>
          <a:bodyPr/>
          <a:lstStyle/>
          <a:p>
            <a:endParaRPr lang="en-GB"/>
          </a:p>
        </p:txBody>
      </p:sp>
      <p:sp>
        <p:nvSpPr>
          <p:cNvPr id="4" name="Text Placeholder 3"/>
          <p:cNvSpPr>
            <a:spLocks noGrp="1"/>
          </p:cNvSpPr>
          <p:nvPr>
            <p:ph type="body" sz="quarter" idx="12"/>
          </p:nvPr>
        </p:nvSpPr>
        <p:spPr/>
        <p:txBody>
          <a:bodyPr/>
          <a:lstStyle/>
          <a:p>
            <a:r>
              <a:rPr lang="en-GB" dirty="0"/>
              <a:t>Training</a:t>
            </a:r>
          </a:p>
        </p:txBody>
      </p:sp>
    </p:spTree>
    <p:extLst>
      <p:ext uri="{BB962C8B-B14F-4D97-AF65-F5344CB8AC3E}">
        <p14:creationId xmlns:p14="http://schemas.microsoft.com/office/powerpoint/2010/main" val="587912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a:xfrm>
            <a:off x="345675" y="534300"/>
            <a:ext cx="5750325" cy="415498"/>
          </a:xfrm>
        </p:spPr>
        <p:txBody>
          <a:bodyPr/>
          <a:lstStyle/>
          <a:p>
            <a:r>
              <a:rPr lang="en-GB" dirty="0"/>
              <a:t>Adult volunteers’ experience of training </a:t>
            </a:r>
            <a:r>
              <a:rPr lang="en-GB" u="sng" dirty="0"/>
              <a:t>when they first became a volunteer </a:t>
            </a:r>
          </a:p>
        </p:txBody>
      </p:sp>
      <p:sp>
        <p:nvSpPr>
          <p:cNvPr id="6" name="TextBox 5"/>
          <p:cNvSpPr txBox="1"/>
          <p:nvPr/>
        </p:nvSpPr>
        <p:spPr>
          <a:xfrm>
            <a:off x="11139895" y="6487465"/>
            <a:ext cx="924339" cy="300082"/>
          </a:xfrm>
          <a:prstGeom prst="rect">
            <a:avLst/>
          </a:prstGeom>
          <a:noFill/>
        </p:spPr>
        <p:txBody>
          <a:bodyPr wrap="square" rtlCol="0">
            <a:spAutoFit/>
          </a:bodyPr>
          <a:lstStyle/>
          <a:p>
            <a:r>
              <a:rPr lang="en-GB" dirty="0"/>
              <a:t>RQ#12</a:t>
            </a:r>
          </a:p>
        </p:txBody>
      </p:sp>
      <p:sp>
        <p:nvSpPr>
          <p:cNvPr id="7" name="TextBox 6"/>
          <p:cNvSpPr txBox="1"/>
          <p:nvPr/>
        </p:nvSpPr>
        <p:spPr>
          <a:xfrm>
            <a:off x="185854" y="6452840"/>
            <a:ext cx="6534615" cy="230832"/>
          </a:xfrm>
          <a:prstGeom prst="rect">
            <a:avLst/>
          </a:prstGeom>
          <a:noFill/>
        </p:spPr>
        <p:txBody>
          <a:bodyPr wrap="square" rtlCol="0">
            <a:spAutoFit/>
          </a:bodyPr>
          <a:lstStyle/>
          <a:p>
            <a:r>
              <a:rPr lang="en-GB" sz="900" dirty="0"/>
              <a:t>Source: Scout Experience Surveys 2018 to 2020. Sample size in 2018 = 9,613, in 2019 = 9,385 and in 2020 = 7,149</a:t>
            </a:r>
          </a:p>
        </p:txBody>
      </p:sp>
      <p:graphicFrame>
        <p:nvGraphicFramePr>
          <p:cNvPr id="10" name="Chart 9"/>
          <p:cNvGraphicFramePr>
            <a:graphicFrameLocks/>
          </p:cNvGraphicFramePr>
          <p:nvPr>
            <p:extLst>
              <p:ext uri="{D42A27DB-BD31-4B8C-83A1-F6EECF244321}">
                <p14:modId xmlns:p14="http://schemas.microsoft.com/office/powerpoint/2010/main" val="1798559226"/>
              </p:ext>
            </p:extLst>
          </p:nvPr>
        </p:nvGraphicFramePr>
        <p:xfrm>
          <a:off x="1246239" y="1224115"/>
          <a:ext cx="9549579" cy="48374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7375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a:xfrm>
            <a:off x="345675" y="534300"/>
            <a:ext cx="5750325" cy="415498"/>
          </a:xfrm>
        </p:spPr>
        <p:txBody>
          <a:bodyPr/>
          <a:lstStyle/>
          <a:p>
            <a:r>
              <a:rPr lang="en-GB" dirty="0"/>
              <a:t>Adult volunteers’ experience of training </a:t>
            </a:r>
            <a:r>
              <a:rPr lang="en-GB" u="sng" dirty="0"/>
              <a:t>undertaken in the last 12 months </a:t>
            </a:r>
          </a:p>
        </p:txBody>
      </p:sp>
      <p:sp>
        <p:nvSpPr>
          <p:cNvPr id="5" name="TextBox 4"/>
          <p:cNvSpPr txBox="1"/>
          <p:nvPr/>
        </p:nvSpPr>
        <p:spPr>
          <a:xfrm>
            <a:off x="11067436" y="6452840"/>
            <a:ext cx="924339" cy="300082"/>
          </a:xfrm>
          <a:prstGeom prst="rect">
            <a:avLst/>
          </a:prstGeom>
          <a:noFill/>
        </p:spPr>
        <p:txBody>
          <a:bodyPr wrap="square" rtlCol="0">
            <a:spAutoFit/>
          </a:bodyPr>
          <a:lstStyle/>
          <a:p>
            <a:r>
              <a:rPr lang="en-GB" dirty="0"/>
              <a:t>RQ#12a</a:t>
            </a:r>
          </a:p>
        </p:txBody>
      </p:sp>
      <p:sp>
        <p:nvSpPr>
          <p:cNvPr id="7" name="TextBox 6"/>
          <p:cNvSpPr txBox="1"/>
          <p:nvPr/>
        </p:nvSpPr>
        <p:spPr>
          <a:xfrm>
            <a:off x="185854" y="6452840"/>
            <a:ext cx="6534615" cy="230832"/>
          </a:xfrm>
          <a:prstGeom prst="rect">
            <a:avLst/>
          </a:prstGeom>
          <a:noFill/>
        </p:spPr>
        <p:txBody>
          <a:bodyPr wrap="square" rtlCol="0">
            <a:spAutoFit/>
          </a:bodyPr>
          <a:lstStyle/>
          <a:p>
            <a:r>
              <a:rPr lang="en-GB" sz="900" dirty="0"/>
              <a:t>Source: Scout Experience Surveys 2018  to 2020. Sample size in 2018 = 6,496, in 2019 = 6,997 and in 2020 = 5,146</a:t>
            </a:r>
          </a:p>
        </p:txBody>
      </p:sp>
      <p:graphicFrame>
        <p:nvGraphicFramePr>
          <p:cNvPr id="10" name="Chart 9"/>
          <p:cNvGraphicFramePr>
            <a:graphicFrameLocks/>
          </p:cNvGraphicFramePr>
          <p:nvPr>
            <p:extLst>
              <p:ext uri="{D42A27DB-BD31-4B8C-83A1-F6EECF244321}">
                <p14:modId xmlns:p14="http://schemas.microsoft.com/office/powerpoint/2010/main" val="1575533072"/>
              </p:ext>
            </p:extLst>
          </p:nvPr>
        </p:nvGraphicFramePr>
        <p:xfrm>
          <a:off x="1437968" y="1201995"/>
          <a:ext cx="8878529" cy="48743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6992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4"/>
          </p:nvPr>
        </p:nvSpPr>
        <p:spPr/>
        <p:txBody>
          <a:bodyPr/>
          <a:lstStyle/>
          <a:p>
            <a:endParaRPr lang="en-GB"/>
          </a:p>
        </p:txBody>
      </p:sp>
      <p:sp>
        <p:nvSpPr>
          <p:cNvPr id="4" name="Text Placeholder 3"/>
          <p:cNvSpPr>
            <a:spLocks noGrp="1"/>
          </p:cNvSpPr>
          <p:nvPr>
            <p:ph type="body" sz="quarter" idx="12"/>
          </p:nvPr>
        </p:nvSpPr>
        <p:spPr/>
        <p:txBody>
          <a:bodyPr/>
          <a:lstStyle/>
          <a:p>
            <a:r>
              <a:rPr lang="en-GB" dirty="0"/>
              <a:t>Experience of HQ services</a:t>
            </a:r>
          </a:p>
        </p:txBody>
      </p:sp>
    </p:spTree>
    <p:extLst>
      <p:ext uri="{BB962C8B-B14F-4D97-AF65-F5344CB8AC3E}">
        <p14:creationId xmlns:p14="http://schemas.microsoft.com/office/powerpoint/2010/main" val="1374941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a:xfrm>
            <a:off x="345675" y="534300"/>
            <a:ext cx="5750325" cy="415498"/>
          </a:xfrm>
        </p:spPr>
        <p:txBody>
          <a:bodyPr/>
          <a:lstStyle/>
          <a:p>
            <a:r>
              <a:rPr lang="en-GB"/>
              <a:t>Net Promoter Score: Section leaders </a:t>
            </a:r>
            <a:r>
              <a:rPr lang="en-US"/>
              <a:t>who would recommend resources provided by HQ to another volunteer </a:t>
            </a:r>
            <a:endParaRPr lang="en-GB"/>
          </a:p>
        </p:txBody>
      </p:sp>
      <p:sp>
        <p:nvSpPr>
          <p:cNvPr id="7" name="TextBox 6"/>
          <p:cNvSpPr txBox="1"/>
          <p:nvPr/>
        </p:nvSpPr>
        <p:spPr>
          <a:xfrm>
            <a:off x="185854" y="6452840"/>
            <a:ext cx="6534615" cy="230832"/>
          </a:xfrm>
          <a:prstGeom prst="rect">
            <a:avLst/>
          </a:prstGeom>
          <a:noFill/>
        </p:spPr>
        <p:txBody>
          <a:bodyPr wrap="square" rtlCol="0">
            <a:spAutoFit/>
          </a:bodyPr>
          <a:lstStyle/>
          <a:p>
            <a:r>
              <a:rPr lang="en-GB" sz="900" dirty="0"/>
              <a:t>Source: Scout Experience Surveys 2018 to 2020. Sample size in 2018 = 5,182, in 2019 = 4,957 and in 2020 = 4,012</a:t>
            </a:r>
          </a:p>
        </p:txBody>
      </p:sp>
      <p:graphicFrame>
        <p:nvGraphicFramePr>
          <p:cNvPr id="6" name="Chart 5"/>
          <p:cNvGraphicFramePr>
            <a:graphicFrameLocks/>
          </p:cNvGraphicFramePr>
          <p:nvPr>
            <p:extLst>
              <p:ext uri="{D42A27DB-BD31-4B8C-83A1-F6EECF244321}">
                <p14:modId xmlns:p14="http://schemas.microsoft.com/office/powerpoint/2010/main" val="3363805965"/>
              </p:ext>
            </p:extLst>
          </p:nvPr>
        </p:nvGraphicFramePr>
        <p:xfrm>
          <a:off x="1556426" y="1420238"/>
          <a:ext cx="872571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1100093" y="6452840"/>
            <a:ext cx="924339" cy="300082"/>
          </a:xfrm>
          <a:prstGeom prst="rect">
            <a:avLst/>
          </a:prstGeom>
          <a:noFill/>
        </p:spPr>
        <p:txBody>
          <a:bodyPr wrap="square" rtlCol="0">
            <a:spAutoFit/>
          </a:bodyPr>
          <a:lstStyle/>
          <a:p>
            <a:r>
              <a:rPr lang="en-GB" dirty="0"/>
              <a:t>RQ#9</a:t>
            </a:r>
          </a:p>
        </p:txBody>
      </p:sp>
    </p:spTree>
    <p:extLst>
      <p:ext uri="{BB962C8B-B14F-4D97-AF65-F5344CB8AC3E}">
        <p14:creationId xmlns:p14="http://schemas.microsoft.com/office/powerpoint/2010/main" val="465136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a:xfrm>
            <a:off x="345675" y="534300"/>
            <a:ext cx="5750325" cy="415498"/>
          </a:xfrm>
        </p:spPr>
        <p:txBody>
          <a:bodyPr/>
          <a:lstStyle/>
          <a:p>
            <a:r>
              <a:rPr lang="en-GB"/>
              <a:t>Net Promoter Score: Section leaders </a:t>
            </a:r>
            <a:r>
              <a:rPr lang="en-US"/>
              <a:t>who would recommend resources provided by HQ to another volunteer </a:t>
            </a:r>
            <a:endParaRPr lang="en-GB"/>
          </a:p>
        </p:txBody>
      </p:sp>
      <p:sp>
        <p:nvSpPr>
          <p:cNvPr id="7" name="TextBox 6"/>
          <p:cNvSpPr txBox="1"/>
          <p:nvPr/>
        </p:nvSpPr>
        <p:spPr>
          <a:xfrm>
            <a:off x="185854" y="6452840"/>
            <a:ext cx="6534615" cy="230832"/>
          </a:xfrm>
          <a:prstGeom prst="rect">
            <a:avLst/>
          </a:prstGeom>
          <a:noFill/>
        </p:spPr>
        <p:txBody>
          <a:bodyPr wrap="square" rtlCol="0">
            <a:spAutoFit/>
          </a:bodyPr>
          <a:lstStyle/>
          <a:p>
            <a:r>
              <a:rPr lang="en-GB" sz="900" dirty="0"/>
              <a:t>Source: Scout Experience Survey 2020. Sample size = 4,012</a:t>
            </a:r>
          </a:p>
        </p:txBody>
      </p:sp>
      <p:graphicFrame>
        <p:nvGraphicFramePr>
          <p:cNvPr id="5" name="Chart 4"/>
          <p:cNvGraphicFramePr>
            <a:graphicFrameLocks/>
          </p:cNvGraphicFramePr>
          <p:nvPr>
            <p:extLst>
              <p:ext uri="{D42A27DB-BD31-4B8C-83A1-F6EECF244321}">
                <p14:modId xmlns:p14="http://schemas.microsoft.com/office/powerpoint/2010/main" val="122197578"/>
              </p:ext>
            </p:extLst>
          </p:nvPr>
        </p:nvGraphicFramePr>
        <p:xfrm>
          <a:off x="1430594" y="1644447"/>
          <a:ext cx="8915400" cy="424753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1100093" y="6452840"/>
            <a:ext cx="924339" cy="300082"/>
          </a:xfrm>
          <a:prstGeom prst="rect">
            <a:avLst/>
          </a:prstGeom>
          <a:noFill/>
        </p:spPr>
        <p:txBody>
          <a:bodyPr wrap="square" rtlCol="0">
            <a:spAutoFit/>
          </a:bodyPr>
          <a:lstStyle/>
          <a:p>
            <a:r>
              <a:rPr lang="en-GB" dirty="0"/>
              <a:t>RQ#9</a:t>
            </a:r>
          </a:p>
        </p:txBody>
      </p:sp>
    </p:spTree>
    <p:extLst>
      <p:ext uri="{BB962C8B-B14F-4D97-AF65-F5344CB8AC3E}">
        <p14:creationId xmlns:p14="http://schemas.microsoft.com/office/powerpoint/2010/main" val="3588525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a:xfrm>
            <a:off x="345675" y="534300"/>
            <a:ext cx="5750325" cy="207749"/>
          </a:xfrm>
        </p:spPr>
        <p:txBody>
          <a:bodyPr/>
          <a:lstStyle/>
          <a:p>
            <a:r>
              <a:rPr lang="en-GB" dirty="0"/>
              <a:t>Use of online tools</a:t>
            </a:r>
          </a:p>
        </p:txBody>
      </p:sp>
      <p:sp>
        <p:nvSpPr>
          <p:cNvPr id="7" name="TextBox 6"/>
          <p:cNvSpPr txBox="1"/>
          <p:nvPr/>
        </p:nvSpPr>
        <p:spPr>
          <a:xfrm>
            <a:off x="185854" y="6452840"/>
            <a:ext cx="8685772" cy="230832"/>
          </a:xfrm>
          <a:prstGeom prst="rect">
            <a:avLst/>
          </a:prstGeom>
          <a:noFill/>
        </p:spPr>
        <p:txBody>
          <a:bodyPr wrap="square" rtlCol="0">
            <a:spAutoFit/>
          </a:bodyPr>
          <a:lstStyle/>
          <a:p>
            <a:r>
              <a:rPr lang="en-GB" sz="900" dirty="0"/>
              <a:t>Source: Scout Experience Survey 2020. Sample sizes 6,934 (the Scouts website), 6,894 (the programme planning tool), 6,920 (the membership system, Compass)</a:t>
            </a:r>
          </a:p>
        </p:txBody>
      </p:sp>
      <p:graphicFrame>
        <p:nvGraphicFramePr>
          <p:cNvPr id="6" name="Chart 5"/>
          <p:cNvGraphicFramePr>
            <a:graphicFrameLocks/>
          </p:cNvGraphicFramePr>
          <p:nvPr>
            <p:extLst>
              <p:ext uri="{D42A27DB-BD31-4B8C-83A1-F6EECF244321}">
                <p14:modId xmlns:p14="http://schemas.microsoft.com/office/powerpoint/2010/main" val="1122773722"/>
              </p:ext>
            </p:extLst>
          </p:nvPr>
        </p:nvGraphicFramePr>
        <p:xfrm>
          <a:off x="992221" y="1313233"/>
          <a:ext cx="10330775" cy="4844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4240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a:xfrm>
            <a:off x="345675" y="534300"/>
            <a:ext cx="5750325" cy="415498"/>
          </a:xfrm>
        </p:spPr>
        <p:txBody>
          <a:bodyPr/>
          <a:lstStyle/>
          <a:p>
            <a:r>
              <a:rPr lang="en-GB" dirty="0"/>
              <a:t>Net Promoter Score: A</a:t>
            </a:r>
            <a:r>
              <a:rPr lang="en-US" dirty="0" err="1"/>
              <a:t>dult</a:t>
            </a:r>
            <a:r>
              <a:rPr lang="en-US" dirty="0"/>
              <a:t> volunteers who would recommend Scouts’ online tools to another volunteer </a:t>
            </a:r>
            <a:endParaRPr lang="en-GB" dirty="0"/>
          </a:p>
        </p:txBody>
      </p:sp>
      <p:sp>
        <p:nvSpPr>
          <p:cNvPr id="7" name="TextBox 6"/>
          <p:cNvSpPr txBox="1"/>
          <p:nvPr/>
        </p:nvSpPr>
        <p:spPr>
          <a:xfrm>
            <a:off x="185854" y="6452840"/>
            <a:ext cx="8685772" cy="230832"/>
          </a:xfrm>
          <a:prstGeom prst="rect">
            <a:avLst/>
          </a:prstGeom>
          <a:noFill/>
        </p:spPr>
        <p:txBody>
          <a:bodyPr wrap="square" rtlCol="0">
            <a:spAutoFit/>
          </a:bodyPr>
          <a:lstStyle/>
          <a:p>
            <a:r>
              <a:rPr lang="en-GB" sz="900" dirty="0"/>
              <a:t>Source: Scout Experience Survey 2020. Sample sizes 6,493 (the Scouts website), 3,361 (the programme planning tool), 5,469 (the membership system, Compass)</a:t>
            </a:r>
          </a:p>
        </p:txBody>
      </p:sp>
      <p:graphicFrame>
        <p:nvGraphicFramePr>
          <p:cNvPr id="5" name="Chart 4"/>
          <p:cNvGraphicFramePr>
            <a:graphicFrameLocks/>
          </p:cNvGraphicFramePr>
          <p:nvPr>
            <p:extLst>
              <p:ext uri="{D42A27DB-BD31-4B8C-83A1-F6EECF244321}">
                <p14:modId xmlns:p14="http://schemas.microsoft.com/office/powerpoint/2010/main" val="2952585696"/>
              </p:ext>
            </p:extLst>
          </p:nvPr>
        </p:nvGraphicFramePr>
        <p:xfrm>
          <a:off x="1906621" y="1322962"/>
          <a:ext cx="7626485" cy="48541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2796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p:txBody>
          <a:bodyPr/>
          <a:lstStyle/>
          <a:p>
            <a:r>
              <a:rPr lang="en-US" dirty="0"/>
              <a:t>HQ communications read very or fairly often by volunteers</a:t>
            </a:r>
            <a:endParaRPr lang="en-GB" dirty="0"/>
          </a:p>
        </p:txBody>
      </p:sp>
      <p:graphicFrame>
        <p:nvGraphicFramePr>
          <p:cNvPr id="5" name="Chart 4"/>
          <p:cNvGraphicFramePr>
            <a:graphicFrameLocks/>
          </p:cNvGraphicFramePr>
          <p:nvPr>
            <p:extLst>
              <p:ext uri="{D42A27DB-BD31-4B8C-83A1-F6EECF244321}">
                <p14:modId xmlns:p14="http://schemas.microsoft.com/office/powerpoint/2010/main" val="421787183"/>
              </p:ext>
            </p:extLst>
          </p:nvPr>
        </p:nvGraphicFramePr>
        <p:xfrm>
          <a:off x="1637072" y="1133071"/>
          <a:ext cx="8305374" cy="455243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rot="16200000">
            <a:off x="1209366" y="3487995"/>
            <a:ext cx="1850923" cy="300082"/>
          </a:xfrm>
          <a:prstGeom prst="rect">
            <a:avLst/>
          </a:prstGeom>
          <a:noFill/>
        </p:spPr>
        <p:txBody>
          <a:bodyPr wrap="square" rtlCol="0">
            <a:spAutoFit/>
          </a:bodyPr>
          <a:lstStyle/>
          <a:p>
            <a:r>
              <a:rPr lang="en-GB" dirty="0">
                <a:solidFill>
                  <a:schemeClr val="accent1"/>
                </a:solidFill>
              </a:rPr>
              <a:t>No data in 2018</a:t>
            </a:r>
          </a:p>
        </p:txBody>
      </p:sp>
      <p:sp>
        <p:nvSpPr>
          <p:cNvPr id="7" name="TextBox 6"/>
          <p:cNvSpPr txBox="1"/>
          <p:nvPr/>
        </p:nvSpPr>
        <p:spPr>
          <a:xfrm>
            <a:off x="185854" y="6452840"/>
            <a:ext cx="6534615" cy="230832"/>
          </a:xfrm>
          <a:prstGeom prst="rect">
            <a:avLst/>
          </a:prstGeom>
          <a:noFill/>
        </p:spPr>
        <p:txBody>
          <a:bodyPr wrap="square" rtlCol="0">
            <a:spAutoFit/>
          </a:bodyPr>
          <a:lstStyle/>
          <a:p>
            <a:r>
              <a:rPr lang="en-GB" sz="900" dirty="0"/>
              <a:t>Source: Scout Experience Surveys 2018 to 2020. Sample size in 2018 = 9,396, in 2019 = 9,212 and in 2020 = 7,045</a:t>
            </a:r>
          </a:p>
        </p:txBody>
      </p:sp>
    </p:spTree>
    <p:extLst>
      <p:ext uri="{BB962C8B-B14F-4D97-AF65-F5344CB8AC3E}">
        <p14:creationId xmlns:p14="http://schemas.microsoft.com/office/powerpoint/2010/main" val="354803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EE23181-DEE5-9F4F-BF74-3193CE1C6357}"/>
              </a:ext>
            </a:extLst>
          </p:cNvPr>
          <p:cNvSpPr>
            <a:spLocks noGrp="1"/>
          </p:cNvSpPr>
          <p:nvPr>
            <p:ph type="body" sz="quarter" idx="14"/>
          </p:nvPr>
        </p:nvSpPr>
        <p:spPr>
          <a:xfrm>
            <a:off x="734616" y="1213738"/>
            <a:ext cx="10768120" cy="5539978"/>
          </a:xfrm>
        </p:spPr>
        <p:txBody>
          <a:bodyPr vert="horz" wrap="square" lIns="0" tIns="0" rIns="0" bIns="0" rtlCol="0" anchor="t">
            <a:spAutoFit/>
          </a:bodyPr>
          <a:lstStyle/>
          <a:p>
            <a:pPr marL="125" lvl="3" indent="0">
              <a:buNone/>
            </a:pPr>
            <a:r>
              <a:rPr lang="en-US" dirty="0"/>
              <a:t>Methodology</a:t>
            </a:r>
          </a:p>
          <a:p>
            <a:pPr marL="125" lvl="3" indent="0">
              <a:buNone/>
            </a:pPr>
            <a:endParaRPr lang="en-US" dirty="0"/>
          </a:p>
          <a:p>
            <a:pPr lvl="3">
              <a:buClr>
                <a:srgbClr val="7414DC"/>
              </a:buClr>
            </a:pPr>
            <a:r>
              <a:rPr lang="en-US" sz="1600" dirty="0">
                <a:solidFill>
                  <a:schemeClr val="tx1"/>
                </a:solidFill>
                <a:latin typeface="Nunito Sans"/>
              </a:rPr>
              <a:t>Data was collected through an online survey. The survey was launched on 27</a:t>
            </a:r>
            <a:r>
              <a:rPr lang="en-US" sz="1600" baseline="30000" dirty="0">
                <a:solidFill>
                  <a:schemeClr val="tx1"/>
                </a:solidFill>
                <a:latin typeface="Nunito Sans"/>
              </a:rPr>
              <a:t>th</a:t>
            </a:r>
            <a:r>
              <a:rPr lang="en-US" sz="1600" dirty="0">
                <a:solidFill>
                  <a:schemeClr val="tx1"/>
                </a:solidFill>
                <a:latin typeface="Nunito Sans"/>
              </a:rPr>
              <a:t> February 2020</a:t>
            </a:r>
          </a:p>
          <a:p>
            <a:pPr lvl="3">
              <a:buClr>
                <a:srgbClr val="7414DC"/>
              </a:buClr>
            </a:pPr>
            <a:r>
              <a:rPr lang="en-US" sz="1600" dirty="0">
                <a:solidFill>
                  <a:schemeClr val="tx1"/>
                </a:solidFill>
                <a:latin typeface="Nunito Sans"/>
              </a:rPr>
              <a:t>The survey was closed on 1</a:t>
            </a:r>
            <a:r>
              <a:rPr lang="en-US" sz="1600" baseline="30000" dirty="0">
                <a:solidFill>
                  <a:schemeClr val="tx1"/>
                </a:solidFill>
                <a:latin typeface="Nunito Sans"/>
              </a:rPr>
              <a:t>st</a:t>
            </a:r>
            <a:r>
              <a:rPr lang="en-US" sz="1600" dirty="0">
                <a:solidFill>
                  <a:schemeClr val="tx1"/>
                </a:solidFill>
                <a:latin typeface="Nunito Sans"/>
              </a:rPr>
              <a:t> June 2020. Most respondents (91%) replied before face to face Scouting was suspended on 17</a:t>
            </a:r>
            <a:r>
              <a:rPr lang="en-US" sz="1600" baseline="30000" dirty="0">
                <a:solidFill>
                  <a:schemeClr val="tx1"/>
                </a:solidFill>
                <a:latin typeface="Nunito Sans"/>
              </a:rPr>
              <a:t>th</a:t>
            </a:r>
            <a:r>
              <a:rPr lang="en-US" sz="1600" dirty="0">
                <a:solidFill>
                  <a:schemeClr val="tx1"/>
                </a:solidFill>
                <a:latin typeface="Nunito Sans"/>
              </a:rPr>
              <a:t> March 2020</a:t>
            </a:r>
          </a:p>
          <a:p>
            <a:pPr lvl="3">
              <a:buClr>
                <a:srgbClr val="7414DC"/>
              </a:buClr>
            </a:pPr>
            <a:r>
              <a:rPr lang="en-US" sz="1600" dirty="0">
                <a:solidFill>
                  <a:schemeClr val="tx1"/>
                </a:solidFill>
                <a:latin typeface="Nunito Sans"/>
              </a:rPr>
              <a:t>All analyses checked whether there was any impact on the responses given before and after face to face Scouting was suspended</a:t>
            </a:r>
          </a:p>
          <a:p>
            <a:pPr lvl="3">
              <a:buClr>
                <a:srgbClr val="7414DC"/>
              </a:buClr>
            </a:pPr>
            <a:r>
              <a:rPr lang="en-US" sz="1600" dirty="0">
                <a:solidFill>
                  <a:schemeClr val="tx1"/>
                </a:solidFill>
                <a:latin typeface="Nunito Sans"/>
              </a:rPr>
              <a:t>Postcodes helped show us if respondents lived in rural or urban areas, and where they ranked on the Index of Multiple Deprivation (IMD).</a:t>
            </a:r>
          </a:p>
          <a:p>
            <a:pPr lvl="3">
              <a:buClr>
                <a:srgbClr val="7414DC"/>
              </a:buClr>
            </a:pPr>
            <a:r>
              <a:rPr lang="en-US" sz="1600" dirty="0">
                <a:solidFill>
                  <a:schemeClr val="tx1"/>
                </a:solidFill>
                <a:latin typeface="Nunito Sans"/>
              </a:rPr>
              <a:t>Duplicate responses and disqualified respondents – those with no connection to Scouts – were removed.</a:t>
            </a:r>
          </a:p>
          <a:p>
            <a:pPr lvl="3">
              <a:buClr>
                <a:srgbClr val="7414DC"/>
              </a:buClr>
            </a:pPr>
            <a:endParaRPr lang="en-US" sz="1600" dirty="0">
              <a:solidFill>
                <a:schemeClr val="tx1"/>
              </a:solidFill>
              <a:latin typeface="Nunito Sans"/>
            </a:endParaRPr>
          </a:p>
          <a:p>
            <a:pPr lvl="3">
              <a:buClr>
                <a:srgbClr val="7414DC"/>
              </a:buClr>
            </a:pPr>
            <a:endParaRPr lang="en-US" sz="1600" dirty="0">
              <a:solidFill>
                <a:schemeClr val="tx1"/>
              </a:solidFill>
              <a:latin typeface="Nunito Sans"/>
            </a:endParaRPr>
          </a:p>
          <a:p>
            <a:pPr marL="125" lvl="3" indent="0">
              <a:buClr>
                <a:srgbClr val="7414DC"/>
              </a:buClr>
              <a:buNone/>
            </a:pPr>
            <a:r>
              <a:rPr lang="en-US" sz="1600" b="1" dirty="0">
                <a:latin typeface="Nunito Sans"/>
              </a:rPr>
              <a:t>Change compared with the 2018 and 2019 surveys</a:t>
            </a:r>
          </a:p>
          <a:p>
            <a:pPr lvl="3">
              <a:buClr>
                <a:srgbClr val="7414DC"/>
              </a:buClr>
            </a:pPr>
            <a:r>
              <a:rPr lang="en-US" sz="1600" dirty="0">
                <a:solidFill>
                  <a:schemeClr val="tx1"/>
                </a:solidFill>
                <a:latin typeface="Nunito Sans"/>
              </a:rPr>
              <a:t>This time we did not invite young people and their parents/</a:t>
            </a:r>
            <a:r>
              <a:rPr lang="en-US" sz="1600" dirty="0" err="1">
                <a:solidFill>
                  <a:schemeClr val="tx1"/>
                </a:solidFill>
                <a:latin typeface="Nunito Sans"/>
              </a:rPr>
              <a:t>carers</a:t>
            </a:r>
            <a:r>
              <a:rPr lang="en-US" sz="1600" dirty="0">
                <a:solidFill>
                  <a:schemeClr val="tx1"/>
                </a:solidFill>
                <a:latin typeface="Nunito Sans"/>
              </a:rPr>
              <a:t> to take part in the survey. We were planning to do some in-depth qualitative research with young people instead but the pandemic altered our plans.</a:t>
            </a:r>
          </a:p>
          <a:p>
            <a:pPr lvl="3">
              <a:buClr>
                <a:srgbClr val="7414DC"/>
              </a:buClr>
            </a:pPr>
            <a:endParaRPr lang="en-US" sz="1600" dirty="0">
              <a:solidFill>
                <a:schemeClr val="tx1"/>
              </a:solidFill>
              <a:latin typeface="Nunito Sans"/>
            </a:endParaRPr>
          </a:p>
        </p:txBody>
      </p:sp>
    </p:spTree>
    <p:extLst>
      <p:ext uri="{BB962C8B-B14F-4D97-AF65-F5344CB8AC3E}">
        <p14:creationId xmlns:p14="http://schemas.microsoft.com/office/powerpoint/2010/main" val="646732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a:xfrm>
            <a:off x="345675" y="534300"/>
            <a:ext cx="5750325" cy="415498"/>
          </a:xfrm>
        </p:spPr>
        <p:txBody>
          <a:bodyPr/>
          <a:lstStyle/>
          <a:p>
            <a:r>
              <a:rPr lang="en-GB" dirty="0"/>
              <a:t>How volunteers feel about communications from HQ (% agreement with these statements)</a:t>
            </a:r>
          </a:p>
        </p:txBody>
      </p:sp>
      <p:graphicFrame>
        <p:nvGraphicFramePr>
          <p:cNvPr id="5" name="Chart 4"/>
          <p:cNvGraphicFramePr>
            <a:graphicFrameLocks/>
          </p:cNvGraphicFramePr>
          <p:nvPr>
            <p:extLst>
              <p:ext uri="{D42A27DB-BD31-4B8C-83A1-F6EECF244321}">
                <p14:modId xmlns:p14="http://schemas.microsoft.com/office/powerpoint/2010/main" val="2632021854"/>
              </p:ext>
            </p:extLst>
          </p:nvPr>
        </p:nvGraphicFramePr>
        <p:xfrm>
          <a:off x="1511710" y="958645"/>
          <a:ext cx="9320980" cy="500707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85854" y="6452840"/>
            <a:ext cx="6534615" cy="230832"/>
          </a:xfrm>
          <a:prstGeom prst="rect">
            <a:avLst/>
          </a:prstGeom>
          <a:noFill/>
        </p:spPr>
        <p:txBody>
          <a:bodyPr wrap="square" rtlCol="0">
            <a:spAutoFit/>
          </a:bodyPr>
          <a:lstStyle/>
          <a:p>
            <a:r>
              <a:rPr lang="en-GB" sz="900" dirty="0"/>
              <a:t>Source: Scout Experience Surveys 2018 to 2020. Sample size in 2018 = 9,397, in 2019 = 9,209 and in 2020 = 7,037</a:t>
            </a:r>
          </a:p>
        </p:txBody>
      </p:sp>
    </p:spTree>
    <p:extLst>
      <p:ext uri="{BB962C8B-B14F-4D97-AF65-F5344CB8AC3E}">
        <p14:creationId xmlns:p14="http://schemas.microsoft.com/office/powerpoint/2010/main" val="4318679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normAutofit/>
          </a:bodyPr>
          <a:lstStyle/>
          <a:p>
            <a:r>
              <a:rPr lang="en-US" dirty="0"/>
              <a:t>Why volunteers leave</a:t>
            </a:r>
          </a:p>
        </p:txBody>
      </p:sp>
    </p:spTree>
    <p:extLst>
      <p:ext uri="{BB962C8B-B14F-4D97-AF65-F5344CB8AC3E}">
        <p14:creationId xmlns:p14="http://schemas.microsoft.com/office/powerpoint/2010/main" val="20146831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a:xfrm>
            <a:off x="345675" y="534300"/>
            <a:ext cx="5750325" cy="415498"/>
          </a:xfrm>
        </p:spPr>
        <p:txBody>
          <a:bodyPr/>
          <a:lstStyle/>
          <a:p>
            <a:r>
              <a:rPr lang="en-GB" dirty="0"/>
              <a:t>Of the volunteers </a:t>
            </a:r>
            <a:r>
              <a:rPr lang="en-GB" u="sng" dirty="0"/>
              <a:t>who had stopped volunteering </a:t>
            </a:r>
            <a:r>
              <a:rPr lang="en-GB" dirty="0"/>
              <a:t>in the past 12 months, these are the reasons they gave for leaving</a:t>
            </a:r>
          </a:p>
        </p:txBody>
      </p:sp>
      <p:graphicFrame>
        <p:nvGraphicFramePr>
          <p:cNvPr id="5" name="Chart 4"/>
          <p:cNvGraphicFramePr>
            <a:graphicFrameLocks/>
          </p:cNvGraphicFramePr>
          <p:nvPr>
            <p:extLst>
              <p:ext uri="{D42A27DB-BD31-4B8C-83A1-F6EECF244321}">
                <p14:modId xmlns:p14="http://schemas.microsoft.com/office/powerpoint/2010/main" val="1358898500"/>
              </p:ext>
            </p:extLst>
          </p:nvPr>
        </p:nvGraphicFramePr>
        <p:xfrm>
          <a:off x="1076632" y="1039761"/>
          <a:ext cx="9320981" cy="523567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01448" y="6582371"/>
            <a:ext cx="3590159" cy="230832"/>
          </a:xfrm>
          <a:prstGeom prst="rect">
            <a:avLst/>
          </a:prstGeom>
          <a:noFill/>
        </p:spPr>
        <p:txBody>
          <a:bodyPr wrap="square" rtlCol="0">
            <a:spAutoFit/>
          </a:bodyPr>
          <a:lstStyle/>
          <a:p>
            <a:r>
              <a:rPr lang="en-GB" sz="900" dirty="0"/>
              <a:t>Source: Scout Experience Survey 2020. Sample size = 110</a:t>
            </a:r>
          </a:p>
        </p:txBody>
      </p:sp>
    </p:spTree>
    <p:extLst>
      <p:ext uri="{BB962C8B-B14F-4D97-AF65-F5344CB8AC3E}">
        <p14:creationId xmlns:p14="http://schemas.microsoft.com/office/powerpoint/2010/main" val="2484123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a:xfrm>
            <a:off x="345675" y="534300"/>
            <a:ext cx="5750325" cy="415498"/>
          </a:xfrm>
        </p:spPr>
        <p:txBody>
          <a:bodyPr/>
          <a:lstStyle/>
          <a:p>
            <a:r>
              <a:rPr lang="en-GB" dirty="0"/>
              <a:t>Of the volunteers who say they are </a:t>
            </a:r>
            <a:r>
              <a:rPr lang="en-GB" u="sng" dirty="0"/>
              <a:t>highly likely to stop volunteering </a:t>
            </a:r>
            <a:r>
              <a:rPr lang="en-GB" dirty="0"/>
              <a:t>in the coming 12 months, these are the reasons they give</a:t>
            </a:r>
          </a:p>
        </p:txBody>
      </p:sp>
      <p:graphicFrame>
        <p:nvGraphicFramePr>
          <p:cNvPr id="5" name="Chart 4"/>
          <p:cNvGraphicFramePr>
            <a:graphicFrameLocks/>
          </p:cNvGraphicFramePr>
          <p:nvPr>
            <p:extLst>
              <p:ext uri="{D42A27DB-BD31-4B8C-83A1-F6EECF244321}">
                <p14:modId xmlns:p14="http://schemas.microsoft.com/office/powerpoint/2010/main" val="2728571801"/>
              </p:ext>
            </p:extLst>
          </p:nvPr>
        </p:nvGraphicFramePr>
        <p:xfrm>
          <a:off x="1054510" y="1127021"/>
          <a:ext cx="9741309" cy="517791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01448" y="6582371"/>
            <a:ext cx="3590159" cy="230832"/>
          </a:xfrm>
          <a:prstGeom prst="rect">
            <a:avLst/>
          </a:prstGeom>
          <a:noFill/>
        </p:spPr>
        <p:txBody>
          <a:bodyPr wrap="square" rtlCol="0">
            <a:spAutoFit/>
          </a:bodyPr>
          <a:lstStyle/>
          <a:p>
            <a:r>
              <a:rPr lang="en-GB" sz="900" dirty="0"/>
              <a:t>Source: Scout Experience Survey 2020. Sample size = 207</a:t>
            </a:r>
          </a:p>
        </p:txBody>
      </p:sp>
    </p:spTree>
    <p:extLst>
      <p:ext uri="{BB962C8B-B14F-4D97-AF65-F5344CB8AC3E}">
        <p14:creationId xmlns:p14="http://schemas.microsoft.com/office/powerpoint/2010/main" val="1642185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6" name="Subtitle 5"/>
          <p:cNvSpPr>
            <a:spLocks noGrp="1"/>
          </p:cNvSpPr>
          <p:nvPr>
            <p:ph type="subTitle" idx="4"/>
          </p:nvPr>
        </p:nvSpPr>
        <p:spPr/>
        <p:txBody>
          <a:bodyPr/>
          <a:lstStyle/>
          <a:p>
            <a:endParaRPr lang="en-US"/>
          </a:p>
        </p:txBody>
      </p:sp>
      <p:sp>
        <p:nvSpPr>
          <p:cNvPr id="4" name="Text Placeholder 3"/>
          <p:cNvSpPr>
            <a:spLocks noGrp="1"/>
          </p:cNvSpPr>
          <p:nvPr>
            <p:ph type="body" sz="quarter" idx="12"/>
          </p:nvPr>
        </p:nvSpPr>
        <p:spPr/>
        <p:txBody>
          <a:bodyPr>
            <a:normAutofit/>
          </a:bodyPr>
          <a:lstStyle/>
          <a:p>
            <a:r>
              <a:rPr lang="en-US"/>
              <a:t>Governance</a:t>
            </a:r>
          </a:p>
        </p:txBody>
      </p:sp>
    </p:spTree>
    <p:extLst>
      <p:ext uri="{BB962C8B-B14F-4D97-AF65-F5344CB8AC3E}">
        <p14:creationId xmlns:p14="http://schemas.microsoft.com/office/powerpoint/2010/main" val="3865347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ubtitle 2"/>
          <p:cNvSpPr>
            <a:spLocks noGrp="1"/>
          </p:cNvSpPr>
          <p:nvPr>
            <p:ph type="subTitle" idx="4"/>
          </p:nvPr>
        </p:nvSpPr>
        <p:spPr/>
        <p:txBody>
          <a:bodyPr/>
          <a:lstStyle/>
          <a:p>
            <a:r>
              <a:rPr lang="en-GB"/>
              <a:t>Number of committee meetings</a:t>
            </a:r>
          </a:p>
        </p:txBody>
      </p:sp>
      <p:sp>
        <p:nvSpPr>
          <p:cNvPr id="5" name="TextBox 4"/>
          <p:cNvSpPr txBox="1"/>
          <p:nvPr/>
        </p:nvSpPr>
        <p:spPr>
          <a:xfrm>
            <a:off x="1503200" y="1443731"/>
            <a:ext cx="8997906" cy="5447645"/>
          </a:xfrm>
          <a:prstGeom prst="rect">
            <a:avLst/>
          </a:prstGeom>
          <a:noFill/>
        </p:spPr>
        <p:txBody>
          <a:bodyPr wrap="square" rtlCol="0">
            <a:spAutoFit/>
          </a:bodyPr>
          <a:lstStyle/>
          <a:p>
            <a:r>
              <a:rPr lang="en-GB" sz="3600" b="1" dirty="0">
                <a:solidFill>
                  <a:schemeClr val="bg1"/>
                </a:solidFill>
              </a:rPr>
              <a:t>82% </a:t>
            </a:r>
            <a:r>
              <a:rPr lang="en-GB" sz="2800" dirty="0">
                <a:solidFill>
                  <a:schemeClr val="bg1"/>
                </a:solidFill>
              </a:rPr>
              <a:t>of Executive Committees meet at least once a quarter and another </a:t>
            </a:r>
            <a:r>
              <a:rPr lang="en-GB" sz="3600" b="1" dirty="0">
                <a:solidFill>
                  <a:schemeClr val="bg1"/>
                </a:solidFill>
              </a:rPr>
              <a:t>10% </a:t>
            </a:r>
            <a:r>
              <a:rPr lang="en-GB" sz="2800" dirty="0">
                <a:solidFill>
                  <a:schemeClr val="bg1"/>
                </a:solidFill>
              </a:rPr>
              <a:t>meet at least once a month.</a:t>
            </a:r>
          </a:p>
          <a:p>
            <a:endParaRPr lang="en-GB" sz="2800" dirty="0">
              <a:solidFill>
                <a:schemeClr val="bg1"/>
              </a:solidFill>
            </a:endParaRPr>
          </a:p>
          <a:p>
            <a:r>
              <a:rPr lang="en-US" sz="3600" b="1" dirty="0">
                <a:solidFill>
                  <a:schemeClr val="bg1"/>
                </a:solidFill>
              </a:rPr>
              <a:t>91% </a:t>
            </a:r>
            <a:r>
              <a:rPr lang="en-US" sz="2800" dirty="0">
                <a:solidFill>
                  <a:schemeClr val="bg1"/>
                </a:solidFill>
              </a:rPr>
              <a:t>of Executive Committee members said they understand their role and legal responsibilities as a trustee of a charity and </a:t>
            </a:r>
            <a:r>
              <a:rPr lang="en-US" sz="3600" b="1" dirty="0">
                <a:solidFill>
                  <a:schemeClr val="bg1"/>
                </a:solidFill>
              </a:rPr>
              <a:t>88% </a:t>
            </a:r>
            <a:r>
              <a:rPr lang="en-US" sz="2800" dirty="0">
                <a:solidFill>
                  <a:schemeClr val="bg1"/>
                </a:solidFill>
              </a:rPr>
              <a:t>are able to constructively challenge opinions that they do not agree with. </a:t>
            </a:r>
          </a:p>
          <a:p>
            <a:endParaRPr lang="en-US" sz="2800" dirty="0">
              <a:solidFill>
                <a:schemeClr val="bg1"/>
              </a:solidFill>
            </a:endParaRPr>
          </a:p>
          <a:p>
            <a:r>
              <a:rPr lang="en-US" sz="2800" dirty="0">
                <a:solidFill>
                  <a:schemeClr val="bg1"/>
                </a:solidFill>
              </a:rPr>
              <a:t>Only </a:t>
            </a:r>
            <a:r>
              <a:rPr lang="en-US" sz="3600" b="1" dirty="0">
                <a:solidFill>
                  <a:schemeClr val="bg1"/>
                </a:solidFill>
              </a:rPr>
              <a:t>70% </a:t>
            </a:r>
            <a:r>
              <a:rPr lang="en-US" sz="2800" dirty="0">
                <a:solidFill>
                  <a:schemeClr val="bg1"/>
                </a:solidFill>
              </a:rPr>
              <a:t>agree that they have had suitable training to perform their role.</a:t>
            </a:r>
            <a:endParaRPr lang="en-GB" sz="2800" dirty="0">
              <a:solidFill>
                <a:schemeClr val="bg1"/>
              </a:solidFill>
            </a:endParaRPr>
          </a:p>
          <a:p>
            <a:endParaRPr lang="en-GB" sz="2800" dirty="0">
              <a:solidFill>
                <a:schemeClr val="bg1"/>
              </a:solidFill>
            </a:endParaRPr>
          </a:p>
        </p:txBody>
      </p:sp>
      <p:sp>
        <p:nvSpPr>
          <p:cNvPr id="4" name="TextBox 3"/>
          <p:cNvSpPr txBox="1"/>
          <p:nvPr/>
        </p:nvSpPr>
        <p:spPr>
          <a:xfrm>
            <a:off x="177800" y="6537434"/>
            <a:ext cx="3590159" cy="230832"/>
          </a:xfrm>
          <a:prstGeom prst="rect">
            <a:avLst/>
          </a:prstGeom>
          <a:noFill/>
        </p:spPr>
        <p:txBody>
          <a:bodyPr wrap="square" rtlCol="0">
            <a:spAutoFit/>
          </a:bodyPr>
          <a:lstStyle/>
          <a:p>
            <a:r>
              <a:rPr lang="en-GB" sz="900" dirty="0">
                <a:solidFill>
                  <a:schemeClr val="bg1"/>
                </a:solidFill>
              </a:rPr>
              <a:t>Source: Scout Experience Survey 2020. Sample size = 674</a:t>
            </a:r>
          </a:p>
        </p:txBody>
      </p:sp>
    </p:spTree>
    <p:extLst>
      <p:ext uri="{BB962C8B-B14F-4D97-AF65-F5344CB8AC3E}">
        <p14:creationId xmlns:p14="http://schemas.microsoft.com/office/powerpoint/2010/main" val="5081024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a:xfrm>
            <a:off x="345675" y="534300"/>
            <a:ext cx="5750325" cy="207749"/>
          </a:xfrm>
        </p:spPr>
        <p:txBody>
          <a:bodyPr/>
          <a:lstStyle/>
          <a:p>
            <a:r>
              <a:rPr lang="en-GB" dirty="0"/>
              <a:t>Executive Committee members’ perception of where responsibility lies</a:t>
            </a:r>
          </a:p>
        </p:txBody>
      </p:sp>
      <p:sp>
        <p:nvSpPr>
          <p:cNvPr id="4" name="TextBox 3"/>
          <p:cNvSpPr txBox="1"/>
          <p:nvPr/>
        </p:nvSpPr>
        <p:spPr>
          <a:xfrm>
            <a:off x="177800" y="6537434"/>
            <a:ext cx="3590159" cy="230832"/>
          </a:xfrm>
          <a:prstGeom prst="rect">
            <a:avLst/>
          </a:prstGeom>
          <a:noFill/>
        </p:spPr>
        <p:txBody>
          <a:bodyPr wrap="square" rtlCol="0">
            <a:spAutoFit/>
          </a:bodyPr>
          <a:lstStyle/>
          <a:p>
            <a:r>
              <a:rPr lang="en-GB" sz="900" dirty="0"/>
              <a:t>Source: Scout Experience Survey 2020. Sample size = 673</a:t>
            </a:r>
          </a:p>
        </p:txBody>
      </p:sp>
      <p:graphicFrame>
        <p:nvGraphicFramePr>
          <p:cNvPr id="5" name="Chart 4"/>
          <p:cNvGraphicFramePr>
            <a:graphicFrameLocks/>
          </p:cNvGraphicFramePr>
          <p:nvPr>
            <p:extLst>
              <p:ext uri="{D42A27DB-BD31-4B8C-83A1-F6EECF244321}">
                <p14:modId xmlns:p14="http://schemas.microsoft.com/office/powerpoint/2010/main" val="1855271719"/>
              </p:ext>
            </p:extLst>
          </p:nvPr>
        </p:nvGraphicFramePr>
        <p:xfrm>
          <a:off x="1253612" y="1059179"/>
          <a:ext cx="9579077" cy="52678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99300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p:txBody>
          <a:bodyPr/>
          <a:lstStyle/>
          <a:p>
            <a:r>
              <a:rPr lang="en-GB"/>
              <a:t>How Executive Committees are run</a:t>
            </a:r>
          </a:p>
        </p:txBody>
      </p:sp>
      <p:sp>
        <p:nvSpPr>
          <p:cNvPr id="4" name="TextBox 3"/>
          <p:cNvSpPr txBox="1"/>
          <p:nvPr/>
        </p:nvSpPr>
        <p:spPr>
          <a:xfrm>
            <a:off x="177800" y="6537434"/>
            <a:ext cx="3590159" cy="230832"/>
          </a:xfrm>
          <a:prstGeom prst="rect">
            <a:avLst/>
          </a:prstGeom>
          <a:noFill/>
        </p:spPr>
        <p:txBody>
          <a:bodyPr wrap="square" rtlCol="0">
            <a:spAutoFit/>
          </a:bodyPr>
          <a:lstStyle/>
          <a:p>
            <a:r>
              <a:rPr lang="en-GB" sz="900" dirty="0"/>
              <a:t>Source: Scout Experience Survey 2020. Sample size = 672</a:t>
            </a:r>
          </a:p>
        </p:txBody>
      </p:sp>
      <p:graphicFrame>
        <p:nvGraphicFramePr>
          <p:cNvPr id="6" name="Chart 5"/>
          <p:cNvGraphicFramePr>
            <a:graphicFrameLocks/>
          </p:cNvGraphicFramePr>
          <p:nvPr>
            <p:extLst>
              <p:ext uri="{D42A27DB-BD31-4B8C-83A1-F6EECF244321}">
                <p14:modId xmlns:p14="http://schemas.microsoft.com/office/powerpoint/2010/main" val="1691159781"/>
              </p:ext>
            </p:extLst>
          </p:nvPr>
        </p:nvGraphicFramePr>
        <p:xfrm>
          <a:off x="921774" y="1084007"/>
          <a:ext cx="10272252" cy="49628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6001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p:txBody>
          <a:bodyPr/>
          <a:lstStyle/>
          <a:p>
            <a:r>
              <a:rPr lang="en-GB" dirty="0"/>
              <a:t>Sources of support used by Executive Committee members</a:t>
            </a:r>
          </a:p>
        </p:txBody>
      </p:sp>
      <p:sp>
        <p:nvSpPr>
          <p:cNvPr id="4" name="TextBox 3"/>
          <p:cNvSpPr txBox="1"/>
          <p:nvPr/>
        </p:nvSpPr>
        <p:spPr>
          <a:xfrm>
            <a:off x="177800" y="6537434"/>
            <a:ext cx="3590159" cy="230832"/>
          </a:xfrm>
          <a:prstGeom prst="rect">
            <a:avLst/>
          </a:prstGeom>
          <a:noFill/>
        </p:spPr>
        <p:txBody>
          <a:bodyPr wrap="square" rtlCol="0">
            <a:spAutoFit/>
          </a:bodyPr>
          <a:lstStyle/>
          <a:p>
            <a:r>
              <a:rPr lang="en-GB" sz="900" dirty="0"/>
              <a:t>Source: Scout Experience Survey 2020. Sample size = 673</a:t>
            </a:r>
          </a:p>
        </p:txBody>
      </p:sp>
      <p:graphicFrame>
        <p:nvGraphicFramePr>
          <p:cNvPr id="5" name="Chart 4"/>
          <p:cNvGraphicFramePr>
            <a:graphicFrameLocks/>
          </p:cNvGraphicFramePr>
          <p:nvPr>
            <p:extLst>
              <p:ext uri="{D42A27DB-BD31-4B8C-83A1-F6EECF244321}">
                <p14:modId xmlns:p14="http://schemas.microsoft.com/office/powerpoint/2010/main" val="2955908483"/>
              </p:ext>
            </p:extLst>
          </p:nvPr>
        </p:nvGraphicFramePr>
        <p:xfrm>
          <a:off x="2109019" y="1091381"/>
          <a:ext cx="8605684" cy="48890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1376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ubtitle 2"/>
          <p:cNvSpPr>
            <a:spLocks noGrp="1"/>
          </p:cNvSpPr>
          <p:nvPr>
            <p:ph type="subTitle" idx="4"/>
          </p:nvPr>
        </p:nvSpPr>
        <p:spPr/>
        <p:txBody>
          <a:bodyPr/>
          <a:lstStyle/>
          <a:p>
            <a:r>
              <a:rPr lang="en-GB"/>
              <a:t>Places Scouting is delivered</a:t>
            </a:r>
          </a:p>
        </p:txBody>
      </p:sp>
      <p:sp>
        <p:nvSpPr>
          <p:cNvPr id="5" name="TextBox 4"/>
          <p:cNvSpPr txBox="1"/>
          <p:nvPr/>
        </p:nvSpPr>
        <p:spPr>
          <a:xfrm>
            <a:off x="1407335" y="1935313"/>
            <a:ext cx="8997906" cy="4154984"/>
          </a:xfrm>
          <a:prstGeom prst="rect">
            <a:avLst/>
          </a:prstGeom>
          <a:noFill/>
        </p:spPr>
        <p:txBody>
          <a:bodyPr wrap="square" rtlCol="0">
            <a:spAutoFit/>
          </a:bodyPr>
          <a:lstStyle/>
          <a:p>
            <a:r>
              <a:rPr lang="en-GB" sz="2800" dirty="0">
                <a:solidFill>
                  <a:schemeClr val="bg1"/>
                </a:solidFill>
              </a:rPr>
              <a:t>Places Scouts is delivered in were recorded as</a:t>
            </a:r>
          </a:p>
          <a:p>
            <a:pPr marL="457200" indent="-457200">
              <a:buFontTx/>
              <a:buChar char="-"/>
            </a:pPr>
            <a:r>
              <a:rPr lang="en-GB" sz="3600" b="1" dirty="0">
                <a:solidFill>
                  <a:schemeClr val="bg1"/>
                </a:solidFill>
              </a:rPr>
              <a:t>54% </a:t>
            </a:r>
            <a:r>
              <a:rPr lang="en-GB" sz="2800" dirty="0">
                <a:solidFill>
                  <a:schemeClr val="bg1"/>
                </a:solidFill>
              </a:rPr>
              <a:t>owned property</a:t>
            </a:r>
          </a:p>
          <a:p>
            <a:pPr marL="457200" indent="-457200">
              <a:buFontTx/>
              <a:buChar char="-"/>
            </a:pPr>
            <a:r>
              <a:rPr lang="en-GB" sz="3600" b="1" dirty="0">
                <a:solidFill>
                  <a:schemeClr val="bg1"/>
                </a:solidFill>
              </a:rPr>
              <a:t>20% </a:t>
            </a:r>
            <a:r>
              <a:rPr lang="en-GB" sz="2800" dirty="0">
                <a:solidFill>
                  <a:schemeClr val="bg1"/>
                </a:solidFill>
              </a:rPr>
              <a:t>rented properties </a:t>
            </a:r>
          </a:p>
          <a:p>
            <a:pPr marL="457200" indent="-457200">
              <a:buFontTx/>
              <a:buChar char="-"/>
            </a:pPr>
            <a:r>
              <a:rPr lang="en-US" sz="3600" b="1" dirty="0">
                <a:solidFill>
                  <a:schemeClr val="bg1"/>
                </a:solidFill>
              </a:rPr>
              <a:t>27% </a:t>
            </a:r>
            <a:r>
              <a:rPr lang="en-US" sz="2800" dirty="0">
                <a:solidFill>
                  <a:schemeClr val="bg1"/>
                </a:solidFill>
              </a:rPr>
              <a:t>using a property owned by someone else free of charge or for minimal payment </a:t>
            </a:r>
          </a:p>
          <a:p>
            <a:pPr marL="457200" indent="-457200">
              <a:buFontTx/>
              <a:buChar char="-"/>
            </a:pPr>
            <a:endParaRPr lang="en-US" sz="2800" dirty="0">
              <a:solidFill>
                <a:schemeClr val="bg1"/>
              </a:solidFill>
            </a:endParaRPr>
          </a:p>
          <a:p>
            <a:r>
              <a:rPr lang="en-US" sz="3600" b="1" dirty="0">
                <a:solidFill>
                  <a:schemeClr val="bg1"/>
                </a:solidFill>
              </a:rPr>
              <a:t>32% </a:t>
            </a:r>
            <a:r>
              <a:rPr lang="en-US" sz="2800" dirty="0">
                <a:solidFill>
                  <a:schemeClr val="bg1"/>
                </a:solidFill>
              </a:rPr>
              <a:t>of places were reported as high quality, </a:t>
            </a:r>
            <a:r>
              <a:rPr lang="en-US" sz="3600" b="1" dirty="0">
                <a:solidFill>
                  <a:schemeClr val="bg1"/>
                </a:solidFill>
              </a:rPr>
              <a:t>47% </a:t>
            </a:r>
            <a:r>
              <a:rPr lang="en-US" sz="2800" dirty="0">
                <a:solidFill>
                  <a:schemeClr val="bg1"/>
                </a:solidFill>
              </a:rPr>
              <a:t>satisfactory and </a:t>
            </a:r>
            <a:r>
              <a:rPr lang="en-US" sz="3600" b="1" dirty="0">
                <a:solidFill>
                  <a:schemeClr val="bg1"/>
                </a:solidFill>
              </a:rPr>
              <a:t>21% </a:t>
            </a:r>
            <a:r>
              <a:rPr lang="en-US" sz="2800" dirty="0">
                <a:solidFill>
                  <a:schemeClr val="bg1"/>
                </a:solidFill>
              </a:rPr>
              <a:t>low quality </a:t>
            </a:r>
          </a:p>
        </p:txBody>
      </p:sp>
      <p:sp>
        <p:nvSpPr>
          <p:cNvPr id="4" name="TextBox 3"/>
          <p:cNvSpPr txBox="1"/>
          <p:nvPr/>
        </p:nvSpPr>
        <p:spPr>
          <a:xfrm>
            <a:off x="177800" y="6537434"/>
            <a:ext cx="5736303" cy="230832"/>
          </a:xfrm>
          <a:prstGeom prst="rect">
            <a:avLst/>
          </a:prstGeom>
          <a:noFill/>
        </p:spPr>
        <p:txBody>
          <a:bodyPr wrap="square" rtlCol="0">
            <a:spAutoFit/>
          </a:bodyPr>
          <a:lstStyle/>
          <a:p>
            <a:r>
              <a:rPr lang="en-GB" sz="900" dirty="0">
                <a:solidFill>
                  <a:schemeClr val="bg1"/>
                </a:solidFill>
              </a:rPr>
              <a:t>Source: Scout Experience Survey 2020 Sample size = 138 ( Executive Committee chairpersons only)</a:t>
            </a:r>
          </a:p>
        </p:txBody>
      </p:sp>
    </p:spTree>
    <p:extLst>
      <p:ext uri="{BB962C8B-B14F-4D97-AF65-F5344CB8AC3E}">
        <p14:creationId xmlns:p14="http://schemas.microsoft.com/office/powerpoint/2010/main" val="710122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471487" y="342154"/>
            <a:ext cx="9529763" cy="1025281"/>
          </a:xfrm>
        </p:spPr>
        <p:txBody>
          <a:bodyPr>
            <a:normAutofit/>
          </a:bodyPr>
          <a:lstStyle/>
          <a:p>
            <a:r>
              <a:rPr lang="en-US" dirty="0"/>
              <a:t>Who took part?</a:t>
            </a:r>
          </a:p>
        </p:txBody>
      </p:sp>
      <p:sp>
        <p:nvSpPr>
          <p:cNvPr id="3" name="Text Placeholder 3">
            <a:extLst>
              <a:ext uri="{FF2B5EF4-FFF2-40B4-BE49-F238E27FC236}">
                <a16:creationId xmlns:a16="http://schemas.microsoft.com/office/drawing/2014/main" id="{A57F75FA-9AE7-414F-9971-E086DADF2083}"/>
              </a:ext>
            </a:extLst>
          </p:cNvPr>
          <p:cNvSpPr txBox="1">
            <a:spLocks/>
          </p:cNvSpPr>
          <p:nvPr/>
        </p:nvSpPr>
        <p:spPr>
          <a:xfrm>
            <a:off x="1639228" y="4665784"/>
            <a:ext cx="2639874" cy="397498"/>
          </a:xfrm>
          <a:prstGeom prst="rect">
            <a:avLst/>
          </a:prstGeom>
        </p:spPr>
        <p:txBody>
          <a:bodyPr/>
          <a:lstStyle>
            <a:lvl1pPr marL="133200" indent="-122400" eaLnBrk="1" hangingPunct="1">
              <a:buClr>
                <a:schemeClr val="tx2"/>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800" indent="0" algn="ctr" defTabSz="914400">
              <a:buClr>
                <a:schemeClr val="bg1"/>
              </a:buClr>
              <a:buNone/>
            </a:pPr>
            <a:r>
              <a:rPr lang="en-GB" sz="1400" kern="0" dirty="0">
                <a:solidFill>
                  <a:schemeClr val="bg1"/>
                </a:solidFill>
              </a:rPr>
              <a:t>5,060 section leaders*</a:t>
            </a:r>
          </a:p>
        </p:txBody>
      </p:sp>
      <p:pic>
        <p:nvPicPr>
          <p:cNvPr id="7" name="Picture Placeholder 11">
            <a:extLst>
              <a:ext uri="{FF2B5EF4-FFF2-40B4-BE49-F238E27FC236}">
                <a16:creationId xmlns:a16="http://schemas.microsoft.com/office/drawing/2014/main" id="{51716624-B11E-9D40-9EB8-F9366D45AAEF}"/>
              </a:ext>
            </a:extLst>
          </p:cNvPr>
          <p:cNvPicPr>
            <a:picLocks noChangeAspect="1"/>
          </p:cNvPicPr>
          <p:nvPr/>
        </p:nvPicPr>
        <p:blipFill>
          <a:blip r:embed="rId3" cstate="print">
            <a:extLst>
              <a:ext uri="{28A0092B-C50C-407E-A947-70E740481C1C}">
                <a14:useLocalDpi xmlns:a14="http://schemas.microsoft.com/office/drawing/2010/main" val="0"/>
              </a:ext>
            </a:extLst>
          </a:blip>
          <a:srcRect l="5926" r="5926"/>
          <a:stretch>
            <a:fillRect/>
          </a:stretch>
        </p:blipFill>
        <p:spPr>
          <a:xfrm>
            <a:off x="4927324" y="2765906"/>
            <a:ext cx="2402081" cy="1815258"/>
          </a:xfrm>
          <a:prstGeom prst="rect">
            <a:avLst/>
          </a:prstGeom>
        </p:spPr>
      </p:pic>
      <p:sp>
        <p:nvSpPr>
          <p:cNvPr id="10" name="TextBox 9">
            <a:extLst>
              <a:ext uri="{FF2B5EF4-FFF2-40B4-BE49-F238E27FC236}">
                <a16:creationId xmlns:a16="http://schemas.microsoft.com/office/drawing/2014/main" id="{4FC93D26-8974-3949-A066-B451F9CDE281}"/>
              </a:ext>
            </a:extLst>
          </p:cNvPr>
          <p:cNvSpPr txBox="1"/>
          <p:nvPr/>
        </p:nvSpPr>
        <p:spPr>
          <a:xfrm>
            <a:off x="2113967" y="1586371"/>
            <a:ext cx="7805853" cy="861774"/>
          </a:xfrm>
          <a:prstGeom prst="rect">
            <a:avLst/>
          </a:prstGeom>
          <a:noFill/>
        </p:spPr>
        <p:txBody>
          <a:bodyPr wrap="square" rtlCol="0">
            <a:spAutoFit/>
          </a:bodyPr>
          <a:lstStyle/>
          <a:p>
            <a:r>
              <a:rPr lang="en-US" sz="1600" dirty="0">
                <a:solidFill>
                  <a:schemeClr val="bg1"/>
                </a:solidFill>
              </a:rPr>
              <a:t>After we took out the duplicates, disqualified responses or those who did not say  we were left with responses from </a:t>
            </a:r>
            <a:r>
              <a:rPr lang="en-US" sz="1800" b="1" dirty="0">
                <a:solidFill>
                  <a:schemeClr val="bg1"/>
                </a:solidFill>
              </a:rPr>
              <a:t>9,064</a:t>
            </a:r>
            <a:r>
              <a:rPr lang="en-US" sz="1600" dirty="0">
                <a:solidFill>
                  <a:schemeClr val="bg1"/>
                </a:solidFill>
              </a:rPr>
              <a:t> adult volunteers</a:t>
            </a:r>
          </a:p>
          <a:p>
            <a:endParaRPr lang="en-GB" sz="1600" dirty="0">
              <a:solidFill>
                <a:schemeClr val="bg1"/>
              </a:solidFill>
            </a:endParaRPr>
          </a:p>
        </p:txBody>
      </p:sp>
      <p:sp>
        <p:nvSpPr>
          <p:cNvPr id="2" name="TextBox 1"/>
          <p:cNvSpPr txBox="1"/>
          <p:nvPr/>
        </p:nvSpPr>
        <p:spPr>
          <a:xfrm>
            <a:off x="354677" y="6167077"/>
            <a:ext cx="11324431" cy="577081"/>
          </a:xfrm>
          <a:prstGeom prst="rect">
            <a:avLst/>
          </a:prstGeom>
          <a:noFill/>
        </p:spPr>
        <p:txBody>
          <a:bodyPr wrap="square" rtlCol="0">
            <a:spAutoFit/>
          </a:bodyPr>
          <a:lstStyle/>
          <a:p>
            <a:r>
              <a:rPr lang="en-GB" sz="1050" dirty="0">
                <a:solidFill>
                  <a:schemeClr val="bg1"/>
                </a:solidFill>
              </a:rPr>
              <a:t>*   Includes Beaver / Cub / Scout / Explorer section leaders, assistant section leaders or section assistants</a:t>
            </a:r>
          </a:p>
          <a:p>
            <a:r>
              <a:rPr lang="en-GB" sz="1050" dirty="0">
                <a:solidFill>
                  <a:schemeClr val="bg1"/>
                </a:solidFill>
              </a:rPr>
              <a:t>** Includes the following roles: occasional helper, executive committee members, district/county/area/regional commissioners, district/county/area/regional roles, country or UK roles</a:t>
            </a:r>
          </a:p>
          <a:p>
            <a:r>
              <a:rPr lang="en-GB" sz="1050" dirty="0">
                <a:solidFill>
                  <a:schemeClr val="bg1"/>
                </a:solidFill>
              </a:rPr>
              <a:t>Please note that a further 874 adult volunteers responded but did not tell us what role they performed </a:t>
            </a:r>
          </a:p>
        </p:txBody>
      </p:sp>
      <p:sp>
        <p:nvSpPr>
          <p:cNvPr id="11" name="Text Placeholder 3">
            <a:extLst>
              <a:ext uri="{FF2B5EF4-FFF2-40B4-BE49-F238E27FC236}">
                <a16:creationId xmlns:a16="http://schemas.microsoft.com/office/drawing/2014/main" id="{A57F75FA-9AE7-414F-9971-E086DADF2083}"/>
              </a:ext>
            </a:extLst>
          </p:cNvPr>
          <p:cNvSpPr txBox="1">
            <a:spLocks/>
          </p:cNvSpPr>
          <p:nvPr/>
        </p:nvSpPr>
        <p:spPr>
          <a:xfrm>
            <a:off x="4808428" y="4686097"/>
            <a:ext cx="2639874" cy="397498"/>
          </a:xfrm>
          <a:prstGeom prst="rect">
            <a:avLst/>
          </a:prstGeom>
        </p:spPr>
        <p:txBody>
          <a:bodyPr/>
          <a:lstStyle>
            <a:lvl1pPr marL="133200" indent="-122400" eaLnBrk="1" hangingPunct="1">
              <a:buClr>
                <a:schemeClr val="tx2"/>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800" indent="0" algn="ctr" defTabSz="914400">
              <a:buClr>
                <a:schemeClr val="bg1"/>
              </a:buClr>
              <a:buNone/>
            </a:pPr>
            <a:r>
              <a:rPr lang="en-GB" sz="1400" kern="0" dirty="0">
                <a:solidFill>
                  <a:schemeClr val="bg1"/>
                </a:solidFill>
              </a:rPr>
              <a:t>891 Group Scout Leaders</a:t>
            </a:r>
          </a:p>
        </p:txBody>
      </p:sp>
      <p:sp>
        <p:nvSpPr>
          <p:cNvPr id="12" name="Text Placeholder 3">
            <a:extLst>
              <a:ext uri="{FF2B5EF4-FFF2-40B4-BE49-F238E27FC236}">
                <a16:creationId xmlns:a16="http://schemas.microsoft.com/office/drawing/2014/main" id="{A57F75FA-9AE7-414F-9971-E086DADF2083}"/>
              </a:ext>
            </a:extLst>
          </p:cNvPr>
          <p:cNvSpPr txBox="1">
            <a:spLocks/>
          </p:cNvSpPr>
          <p:nvPr/>
        </p:nvSpPr>
        <p:spPr>
          <a:xfrm>
            <a:off x="7846828" y="4684810"/>
            <a:ext cx="2639874" cy="397498"/>
          </a:xfrm>
          <a:prstGeom prst="rect">
            <a:avLst/>
          </a:prstGeom>
        </p:spPr>
        <p:txBody>
          <a:bodyPr/>
          <a:lstStyle>
            <a:lvl1pPr marL="133200" indent="-122400" eaLnBrk="1" hangingPunct="1">
              <a:buClr>
                <a:schemeClr val="tx2"/>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800" indent="0" algn="ctr" defTabSz="914400">
              <a:buClr>
                <a:schemeClr val="bg1"/>
              </a:buClr>
              <a:buNone/>
            </a:pPr>
            <a:r>
              <a:rPr lang="en-GB" sz="1400" kern="0" dirty="0">
                <a:solidFill>
                  <a:schemeClr val="bg1"/>
                </a:solidFill>
              </a:rPr>
              <a:t>2,231 other volunteer roles**</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6828" y="2765906"/>
            <a:ext cx="2420344" cy="1815258"/>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3608" t="3525" r="16037" b="7304"/>
          <a:stretch/>
        </p:blipFill>
        <p:spPr>
          <a:xfrm>
            <a:off x="1732306" y="2765906"/>
            <a:ext cx="2453717" cy="1815258"/>
          </a:xfrm>
          <a:prstGeom prst="rect">
            <a:avLst/>
          </a:prstGeom>
        </p:spPr>
      </p:pic>
    </p:spTree>
    <p:extLst>
      <p:ext uri="{BB962C8B-B14F-4D97-AF65-F5344CB8AC3E}">
        <p14:creationId xmlns:p14="http://schemas.microsoft.com/office/powerpoint/2010/main" val="1772692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p:txBody>
          <a:bodyPr/>
          <a:lstStyle/>
          <a:p>
            <a:r>
              <a:rPr lang="en-GB" dirty="0"/>
              <a:t>Fundraising activities in the previous 12 months</a:t>
            </a:r>
          </a:p>
        </p:txBody>
      </p:sp>
      <p:sp>
        <p:nvSpPr>
          <p:cNvPr id="4" name="TextBox 3"/>
          <p:cNvSpPr txBox="1"/>
          <p:nvPr/>
        </p:nvSpPr>
        <p:spPr>
          <a:xfrm>
            <a:off x="177800" y="6537434"/>
            <a:ext cx="8545871" cy="230832"/>
          </a:xfrm>
          <a:prstGeom prst="rect">
            <a:avLst/>
          </a:prstGeom>
          <a:noFill/>
        </p:spPr>
        <p:txBody>
          <a:bodyPr wrap="square" rtlCol="0">
            <a:spAutoFit/>
          </a:bodyPr>
          <a:lstStyle/>
          <a:p>
            <a:r>
              <a:rPr lang="en-GB" sz="900" dirty="0"/>
              <a:t>Source: Scout Experience Surveys 2018-2020. Sample sizes = 193 in 2018, 219 in 2019 and 153 in 2020. Executive Committee treasurers only</a:t>
            </a:r>
          </a:p>
        </p:txBody>
      </p:sp>
      <p:graphicFrame>
        <p:nvGraphicFramePr>
          <p:cNvPr id="6" name="Chart 5"/>
          <p:cNvGraphicFramePr>
            <a:graphicFrameLocks/>
          </p:cNvGraphicFramePr>
          <p:nvPr>
            <p:extLst>
              <p:ext uri="{D42A27DB-BD31-4B8C-83A1-F6EECF244321}">
                <p14:modId xmlns:p14="http://schemas.microsoft.com/office/powerpoint/2010/main" val="4061858126"/>
              </p:ext>
            </p:extLst>
          </p:nvPr>
        </p:nvGraphicFramePr>
        <p:xfrm>
          <a:off x="1460090" y="840658"/>
          <a:ext cx="8775291" cy="54716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08381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4"/>
          </p:nvPr>
        </p:nvSpPr>
        <p:spPr/>
        <p:txBody>
          <a:bodyPr/>
          <a:lstStyle/>
          <a:p>
            <a:r>
              <a:rPr lang="en-GB" dirty="0"/>
              <a:t>And finally…</a:t>
            </a:r>
          </a:p>
        </p:txBody>
      </p:sp>
      <p:sp>
        <p:nvSpPr>
          <p:cNvPr id="5" name="TextBox 4"/>
          <p:cNvSpPr txBox="1"/>
          <p:nvPr/>
        </p:nvSpPr>
        <p:spPr>
          <a:xfrm>
            <a:off x="1597047" y="1660121"/>
            <a:ext cx="8997906" cy="3231654"/>
          </a:xfrm>
          <a:prstGeom prst="rect">
            <a:avLst/>
          </a:prstGeom>
          <a:noFill/>
        </p:spPr>
        <p:txBody>
          <a:bodyPr wrap="square" rtlCol="0">
            <a:spAutoFit/>
          </a:bodyPr>
          <a:lstStyle/>
          <a:p>
            <a:r>
              <a:rPr lang="en-GB" sz="2800" dirty="0">
                <a:solidFill>
                  <a:schemeClr val="bg1"/>
                </a:solidFill>
              </a:rPr>
              <a:t>Look out for the next </a:t>
            </a:r>
            <a:r>
              <a:rPr lang="en-GB" sz="3600" b="1" dirty="0">
                <a:solidFill>
                  <a:schemeClr val="bg1"/>
                </a:solidFill>
              </a:rPr>
              <a:t>Scout Experience Survey</a:t>
            </a:r>
            <a:r>
              <a:rPr lang="en-GB" sz="2800" dirty="0">
                <a:solidFill>
                  <a:schemeClr val="bg1"/>
                </a:solidFill>
              </a:rPr>
              <a:t> in 2021 and get involved</a:t>
            </a:r>
            <a:r>
              <a:rPr lang="en-US" sz="2800" dirty="0">
                <a:solidFill>
                  <a:schemeClr val="bg1"/>
                </a:solidFill>
              </a:rPr>
              <a:t>!  </a:t>
            </a:r>
          </a:p>
          <a:p>
            <a:endParaRPr lang="en-US" sz="2800" dirty="0">
              <a:solidFill>
                <a:schemeClr val="bg1"/>
              </a:solidFill>
            </a:endParaRPr>
          </a:p>
          <a:p>
            <a:r>
              <a:rPr lang="en-US" sz="2800" dirty="0">
                <a:solidFill>
                  <a:schemeClr val="bg1"/>
                </a:solidFill>
              </a:rPr>
              <a:t>More responses = better analysis = better support. </a:t>
            </a:r>
          </a:p>
          <a:p>
            <a:endParaRPr lang="en-US" sz="2800" dirty="0">
              <a:solidFill>
                <a:schemeClr val="bg1"/>
              </a:solidFill>
            </a:endParaRPr>
          </a:p>
          <a:p>
            <a:r>
              <a:rPr lang="en-US" sz="2800" dirty="0">
                <a:solidFill>
                  <a:schemeClr val="bg1"/>
                </a:solidFill>
              </a:rPr>
              <a:t>We look forward to hearing your thoughts. </a:t>
            </a:r>
          </a:p>
          <a:p>
            <a:endParaRPr lang="en-GB" sz="2800" dirty="0">
              <a:solidFill>
                <a:schemeClr val="bg1"/>
              </a:solidFill>
            </a:endParaRPr>
          </a:p>
        </p:txBody>
      </p:sp>
    </p:spTree>
    <p:extLst>
      <p:ext uri="{BB962C8B-B14F-4D97-AF65-F5344CB8AC3E}">
        <p14:creationId xmlns:p14="http://schemas.microsoft.com/office/powerpoint/2010/main" val="352573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158000" y="1620000"/>
            <a:ext cx="4162800" cy="4502944"/>
          </a:xfrm>
        </p:spPr>
        <p:txBody>
          <a:bodyPr/>
          <a:lstStyle/>
          <a:p>
            <a:pPr marL="10800" indent="0">
              <a:buNone/>
            </a:pPr>
            <a:r>
              <a:rPr lang="en-GB" sz="2400" b="1" dirty="0"/>
              <a:t>Adult volunteer participation</a:t>
            </a:r>
          </a:p>
          <a:p>
            <a:pPr marL="10800" indent="0">
              <a:buNone/>
            </a:pPr>
            <a:endParaRPr lang="en-GB" dirty="0"/>
          </a:p>
          <a:p>
            <a:pPr marL="10800" indent="0">
              <a:buNone/>
            </a:pPr>
            <a:r>
              <a:rPr lang="en-GB" dirty="0"/>
              <a:t>In 2020 the survey was launched just before the pandemic caused face to face Scouts to be suspended. </a:t>
            </a:r>
          </a:p>
          <a:p>
            <a:pPr marL="10800" indent="0">
              <a:buNone/>
            </a:pPr>
            <a:endParaRPr lang="en-GB" dirty="0"/>
          </a:p>
          <a:p>
            <a:pPr marL="10800" indent="0">
              <a:buNone/>
            </a:pPr>
            <a:r>
              <a:rPr lang="en-GB" dirty="0"/>
              <a:t>There were a lot of messages going out to volunteers at that time from headquarters. Reminders to ask members to take part in the survey were much reduced compared with previous years.</a:t>
            </a:r>
          </a:p>
        </p:txBody>
      </p:sp>
      <p:graphicFrame>
        <p:nvGraphicFramePr>
          <p:cNvPr id="4" name="Picture Placeholder 3"/>
          <p:cNvGraphicFramePr>
            <a:graphicFrameLocks noGrp="1"/>
          </p:cNvGraphicFramePr>
          <p:nvPr>
            <p:ph type="pic" sz="quarter" idx="11"/>
            <p:extLst>
              <p:ext uri="{D42A27DB-BD31-4B8C-83A1-F6EECF244321}">
                <p14:modId xmlns:p14="http://schemas.microsoft.com/office/powerpoint/2010/main" val="3223067277"/>
              </p:ext>
            </p:extLst>
          </p:nvPr>
        </p:nvGraphicFramePr>
        <p:xfrm>
          <a:off x="6700800" y="1360800"/>
          <a:ext cx="4725600" cy="443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6855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p:txBody>
          <a:bodyPr/>
          <a:lstStyle/>
          <a:p>
            <a:r>
              <a:rPr lang="en-GB"/>
              <a:t>Our adult volunteers who responded…</a:t>
            </a:r>
          </a:p>
        </p:txBody>
      </p:sp>
      <p:sp>
        <p:nvSpPr>
          <p:cNvPr id="5" name="TextBox 4"/>
          <p:cNvSpPr txBox="1"/>
          <p:nvPr/>
        </p:nvSpPr>
        <p:spPr>
          <a:xfrm>
            <a:off x="1723997" y="1077918"/>
            <a:ext cx="9978838" cy="5970865"/>
          </a:xfrm>
          <a:prstGeom prst="rect">
            <a:avLst/>
          </a:prstGeom>
          <a:noFill/>
        </p:spPr>
        <p:txBody>
          <a:bodyPr wrap="square" rtlCol="0" anchor="t">
            <a:spAutoFit/>
          </a:bodyPr>
          <a:lstStyle/>
          <a:p>
            <a:r>
              <a:rPr lang="en-GB" sz="2400" b="1" dirty="0"/>
              <a:t>53% </a:t>
            </a:r>
            <a:r>
              <a:rPr lang="en-GB" sz="1600" dirty="0"/>
              <a:t>male and </a:t>
            </a:r>
            <a:r>
              <a:rPr lang="en-GB" sz="2400" b="1" dirty="0"/>
              <a:t>46% </a:t>
            </a:r>
            <a:r>
              <a:rPr lang="en-GB" sz="1600" dirty="0"/>
              <a:t>female, </a:t>
            </a:r>
            <a:r>
              <a:rPr lang="en-GB" sz="2400" b="1" dirty="0"/>
              <a:t>1% </a:t>
            </a:r>
            <a:r>
              <a:rPr lang="en-GB" sz="1600" dirty="0"/>
              <a:t>preferred not to say</a:t>
            </a:r>
          </a:p>
          <a:p>
            <a:endParaRPr lang="en-GB" sz="1600" dirty="0"/>
          </a:p>
          <a:p>
            <a:r>
              <a:rPr lang="en-GB" sz="2400" b="1" dirty="0"/>
              <a:t>96% </a:t>
            </a:r>
            <a:r>
              <a:rPr lang="en-GB" sz="1600" dirty="0"/>
              <a:t>white, </a:t>
            </a:r>
            <a:r>
              <a:rPr lang="en-GB" sz="2400" b="1" dirty="0"/>
              <a:t>2% </a:t>
            </a:r>
            <a:r>
              <a:rPr lang="en-GB" sz="1600" dirty="0"/>
              <a:t>black, Asian, mixed, or other ethnic groups, </a:t>
            </a:r>
            <a:r>
              <a:rPr lang="en-GB" sz="2400" b="1" dirty="0"/>
              <a:t>3% </a:t>
            </a:r>
            <a:r>
              <a:rPr lang="en-GB" sz="1600" dirty="0"/>
              <a:t>preferred not to say</a:t>
            </a:r>
            <a:br>
              <a:rPr lang="en-GB" sz="1800" dirty="0"/>
            </a:br>
            <a:r>
              <a:rPr lang="en-GB" sz="2400" dirty="0">
                <a:solidFill>
                  <a:schemeClr val="bg1">
                    <a:lumMod val="65000"/>
                  </a:schemeClr>
                </a:solidFill>
              </a:rPr>
              <a:t>86% </a:t>
            </a:r>
            <a:r>
              <a:rPr lang="en-GB" sz="1600" dirty="0">
                <a:solidFill>
                  <a:schemeClr val="bg1">
                    <a:lumMod val="65000"/>
                  </a:schemeClr>
                </a:solidFill>
              </a:rPr>
              <a:t>white, </a:t>
            </a:r>
            <a:r>
              <a:rPr lang="en-GB" sz="2400" dirty="0">
                <a:solidFill>
                  <a:schemeClr val="bg1">
                    <a:lumMod val="65000"/>
                  </a:schemeClr>
                </a:solidFill>
              </a:rPr>
              <a:t>14% </a:t>
            </a:r>
            <a:r>
              <a:rPr lang="en-US" sz="1600" dirty="0">
                <a:solidFill>
                  <a:schemeClr val="bg1">
                    <a:lumMod val="65000"/>
                  </a:schemeClr>
                </a:solidFill>
              </a:rPr>
              <a:t>black, Asian, mixed, or other ethnic groups (England &amp; Wales population)</a:t>
            </a:r>
            <a:endParaRPr lang="en-GB" sz="1600" dirty="0">
              <a:solidFill>
                <a:schemeClr val="bg1">
                  <a:lumMod val="65000"/>
                </a:schemeClr>
              </a:solidFill>
            </a:endParaRPr>
          </a:p>
          <a:p>
            <a:endParaRPr lang="en-GB" sz="1600" dirty="0"/>
          </a:p>
          <a:p>
            <a:r>
              <a:rPr lang="en-GB" sz="2400" b="1" dirty="0"/>
              <a:t>61% </a:t>
            </a:r>
            <a:r>
              <a:rPr lang="en-GB" sz="1600" dirty="0"/>
              <a:t>Christian, </a:t>
            </a:r>
            <a:r>
              <a:rPr lang="en-GB" sz="2400" b="1" dirty="0"/>
              <a:t>32% </a:t>
            </a:r>
            <a:r>
              <a:rPr lang="en-GB" sz="1600" dirty="0"/>
              <a:t>no religion, </a:t>
            </a:r>
            <a:r>
              <a:rPr lang="en-GB" sz="2400" b="1" dirty="0"/>
              <a:t>2% </a:t>
            </a:r>
            <a:r>
              <a:rPr lang="en-GB" sz="1600" dirty="0"/>
              <a:t>Buddhist, Hindu, Jewish, Muslim, Sikh, or other religions, </a:t>
            </a:r>
            <a:r>
              <a:rPr lang="en-GB" sz="2400" b="1" dirty="0"/>
              <a:t>4% </a:t>
            </a:r>
            <a:r>
              <a:rPr lang="en-GB" sz="1600" dirty="0"/>
              <a:t>preferred not to say</a:t>
            </a:r>
          </a:p>
          <a:p>
            <a:r>
              <a:rPr lang="en-GB" sz="2400" b="1" dirty="0">
                <a:solidFill>
                  <a:schemeClr val="bg1">
                    <a:lumMod val="75000"/>
                  </a:schemeClr>
                </a:solidFill>
              </a:rPr>
              <a:t>59% </a:t>
            </a:r>
            <a:r>
              <a:rPr lang="en-GB" sz="1600" dirty="0">
                <a:solidFill>
                  <a:schemeClr val="bg1">
                    <a:lumMod val="75000"/>
                  </a:schemeClr>
                </a:solidFill>
              </a:rPr>
              <a:t>Christian, </a:t>
            </a:r>
            <a:r>
              <a:rPr lang="en-GB" sz="2400" b="1" dirty="0">
                <a:solidFill>
                  <a:schemeClr val="bg1">
                    <a:lumMod val="75000"/>
                  </a:schemeClr>
                </a:solidFill>
              </a:rPr>
              <a:t>25% </a:t>
            </a:r>
            <a:r>
              <a:rPr lang="en-GB" sz="1600" dirty="0">
                <a:solidFill>
                  <a:schemeClr val="bg1">
                    <a:lumMod val="75000"/>
                  </a:schemeClr>
                </a:solidFill>
              </a:rPr>
              <a:t>no religion, </a:t>
            </a:r>
            <a:r>
              <a:rPr lang="en-GB" sz="2400" b="1" dirty="0">
                <a:solidFill>
                  <a:schemeClr val="bg1">
                    <a:lumMod val="75000"/>
                  </a:schemeClr>
                </a:solidFill>
              </a:rPr>
              <a:t>8% </a:t>
            </a:r>
            <a:r>
              <a:rPr lang="en-GB" sz="1600" dirty="0">
                <a:solidFill>
                  <a:schemeClr val="bg1">
                    <a:lumMod val="75000"/>
                  </a:schemeClr>
                </a:solidFill>
              </a:rPr>
              <a:t>Buddhist, Hindu, Jewish, Muslim, Sikh, or other religions </a:t>
            </a:r>
            <a:r>
              <a:rPr lang="en-US" sz="1600" dirty="0">
                <a:solidFill>
                  <a:schemeClr val="bg1">
                    <a:lumMod val="65000"/>
                  </a:schemeClr>
                </a:solidFill>
              </a:rPr>
              <a:t>(England &amp; Wales population)</a:t>
            </a:r>
            <a:endParaRPr lang="en-GB" sz="1600" dirty="0">
              <a:solidFill>
                <a:schemeClr val="bg1">
                  <a:lumMod val="65000"/>
                </a:schemeClr>
              </a:solidFill>
            </a:endParaRPr>
          </a:p>
          <a:p>
            <a:endParaRPr lang="en-GB" sz="1600" dirty="0"/>
          </a:p>
          <a:p>
            <a:r>
              <a:rPr lang="en-GB" sz="2400" b="1" dirty="0"/>
              <a:t>24% </a:t>
            </a:r>
            <a:r>
              <a:rPr lang="en-GB" sz="1600" dirty="0"/>
              <a:t>had disabilities or health problems, </a:t>
            </a:r>
            <a:r>
              <a:rPr lang="en-GB" sz="2400" b="1" dirty="0"/>
              <a:t>72% </a:t>
            </a:r>
            <a:r>
              <a:rPr lang="en-GB" sz="1600" dirty="0"/>
              <a:t>had no disabilities or health problems, </a:t>
            </a:r>
            <a:r>
              <a:rPr lang="en-GB" sz="2400" b="1" dirty="0"/>
              <a:t>4% </a:t>
            </a:r>
            <a:r>
              <a:rPr lang="en-GB" sz="1600" dirty="0"/>
              <a:t>preferred not to say</a:t>
            </a:r>
          </a:p>
          <a:p>
            <a:r>
              <a:rPr lang="en-GB" sz="1600" dirty="0">
                <a:solidFill>
                  <a:schemeClr val="bg1">
                    <a:lumMod val="65000"/>
                  </a:schemeClr>
                </a:solidFill>
              </a:rPr>
              <a:t>UK disability prevalence is </a:t>
            </a:r>
            <a:r>
              <a:rPr lang="en-GB" sz="2400" b="1" dirty="0">
                <a:solidFill>
                  <a:schemeClr val="bg1">
                    <a:lumMod val="65000"/>
                  </a:schemeClr>
                </a:solidFill>
              </a:rPr>
              <a:t>22%</a:t>
            </a:r>
          </a:p>
          <a:p>
            <a:endParaRPr lang="en-GB" sz="1600" dirty="0"/>
          </a:p>
          <a:p>
            <a:r>
              <a:rPr lang="en-GB" sz="2400" b="1" dirty="0"/>
              <a:t>88% </a:t>
            </a:r>
            <a:r>
              <a:rPr lang="en-GB" sz="1600" dirty="0"/>
              <a:t>heterosexual or straight, </a:t>
            </a:r>
            <a:r>
              <a:rPr lang="en-GB" sz="2400" b="1" dirty="0"/>
              <a:t>5% </a:t>
            </a:r>
            <a:r>
              <a:rPr lang="en-GB" sz="1600" dirty="0"/>
              <a:t>were LGBT+, </a:t>
            </a:r>
            <a:r>
              <a:rPr lang="en-GB" sz="2400" b="1" dirty="0"/>
              <a:t>7% </a:t>
            </a:r>
            <a:r>
              <a:rPr lang="en-GB" sz="1600" dirty="0"/>
              <a:t>preferred not to say</a:t>
            </a:r>
          </a:p>
          <a:p>
            <a:r>
              <a:rPr lang="en-GB" sz="2400" b="1" dirty="0">
                <a:solidFill>
                  <a:schemeClr val="bg1">
                    <a:lumMod val="65000"/>
                  </a:schemeClr>
                </a:solidFill>
              </a:rPr>
              <a:t>93% </a:t>
            </a:r>
            <a:r>
              <a:rPr lang="en-GB" sz="1600" dirty="0">
                <a:solidFill>
                  <a:schemeClr val="bg1">
                    <a:lumMod val="65000"/>
                  </a:schemeClr>
                </a:solidFill>
              </a:rPr>
              <a:t>heterosexual or straight, </a:t>
            </a:r>
            <a:r>
              <a:rPr lang="en-GB" sz="2400" b="1" dirty="0">
                <a:solidFill>
                  <a:schemeClr val="bg1">
                    <a:lumMod val="65000"/>
                  </a:schemeClr>
                </a:solidFill>
              </a:rPr>
              <a:t>2% </a:t>
            </a:r>
            <a:r>
              <a:rPr lang="en-GB" sz="1600" dirty="0">
                <a:solidFill>
                  <a:schemeClr val="bg1">
                    <a:lumMod val="65000"/>
                  </a:schemeClr>
                </a:solidFill>
              </a:rPr>
              <a:t>LGBT+, </a:t>
            </a:r>
            <a:r>
              <a:rPr lang="en-GB" sz="2400" b="1" dirty="0">
                <a:solidFill>
                  <a:schemeClr val="bg1">
                    <a:lumMod val="65000"/>
                  </a:schemeClr>
                </a:solidFill>
              </a:rPr>
              <a:t>5% </a:t>
            </a:r>
            <a:r>
              <a:rPr lang="en-GB" sz="1600" dirty="0">
                <a:solidFill>
                  <a:schemeClr val="bg1">
                    <a:lumMod val="65000"/>
                  </a:schemeClr>
                </a:solidFill>
              </a:rPr>
              <a:t>prefer not to say (UK population)</a:t>
            </a:r>
          </a:p>
          <a:p>
            <a:endParaRPr lang="en-GB" sz="1400" dirty="0">
              <a:solidFill>
                <a:schemeClr val="bg1">
                  <a:lumMod val="65000"/>
                </a:schemeClr>
              </a:solidFill>
            </a:endParaRPr>
          </a:p>
          <a:p>
            <a:r>
              <a:rPr lang="en-GB" sz="2400" b="1" dirty="0"/>
              <a:t>86% </a:t>
            </a:r>
            <a:r>
              <a:rPr lang="en-GB" sz="1600" dirty="0"/>
              <a:t>had never been entitled to free school meals, </a:t>
            </a:r>
            <a:r>
              <a:rPr lang="en-GB" sz="2400" b="1" dirty="0"/>
              <a:t>9% </a:t>
            </a:r>
            <a:r>
              <a:rPr lang="en-GB" sz="1600" dirty="0"/>
              <a:t>had, </a:t>
            </a:r>
            <a:r>
              <a:rPr lang="en-GB" sz="2400" b="1" dirty="0"/>
              <a:t>5% </a:t>
            </a:r>
            <a:r>
              <a:rPr lang="en-GB" sz="1600" dirty="0"/>
              <a:t>preferred not to say</a:t>
            </a:r>
          </a:p>
          <a:p>
            <a:r>
              <a:rPr lang="en-GB" sz="1600" dirty="0"/>
              <a:t> </a:t>
            </a:r>
            <a:endParaRPr lang="en-GB" sz="1600" strike="sngStrike" dirty="0">
              <a:solidFill>
                <a:srgbClr val="000000"/>
              </a:solidFill>
            </a:endParaRPr>
          </a:p>
        </p:txBody>
      </p:sp>
      <p:pic>
        <p:nvPicPr>
          <p:cNvPr id="6" name="Picture 2" descr="https://static.thenounproject.com/png/1820694-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021" y="1108815"/>
            <a:ext cx="484093" cy="4840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tatic.thenounproject.com/png/621098-2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547" y="6231137"/>
            <a:ext cx="463460" cy="4634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static.thenounproject.com/png/94199-2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237" y="1877774"/>
            <a:ext cx="508746" cy="5087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s://static.thenounproject.com/png/1307794-20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1553" y="2881181"/>
            <a:ext cx="539661" cy="5396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https://static.thenounproject.com/png/372258-20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9654" y="4226242"/>
            <a:ext cx="490354" cy="4903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https://static.thenounproject.com/png/149637-20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9080" y="5398843"/>
            <a:ext cx="492134" cy="492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15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4" name="Text Placeholder 3"/>
          <p:cNvSpPr>
            <a:spLocks noGrp="1"/>
          </p:cNvSpPr>
          <p:nvPr>
            <p:ph type="body" sz="quarter" idx="12"/>
          </p:nvPr>
        </p:nvSpPr>
        <p:spPr/>
        <p:txBody>
          <a:bodyPr>
            <a:normAutofit/>
          </a:bodyPr>
          <a:lstStyle/>
          <a:p>
            <a:r>
              <a:rPr lang="en-US"/>
              <a:t>Youth shaped</a:t>
            </a:r>
          </a:p>
        </p:txBody>
      </p:sp>
    </p:spTree>
    <p:extLst>
      <p:ext uri="{BB962C8B-B14F-4D97-AF65-F5344CB8AC3E}">
        <p14:creationId xmlns:p14="http://schemas.microsoft.com/office/powerpoint/2010/main" val="1212977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a:xfrm>
            <a:off x="345675" y="534300"/>
            <a:ext cx="5750325" cy="623248"/>
          </a:xfrm>
        </p:spPr>
        <p:txBody>
          <a:bodyPr/>
          <a:lstStyle/>
          <a:p>
            <a:r>
              <a:rPr lang="en-GB" dirty="0"/>
              <a:t>Youth shaped: </a:t>
            </a:r>
            <a:r>
              <a:rPr lang="en-US" dirty="0"/>
              <a:t>% of section leaders who agree that young people use their skills to help run Scouts activities and influence decisions locally</a:t>
            </a:r>
          </a:p>
          <a:p>
            <a:endParaRPr lang="en-GB" dirty="0"/>
          </a:p>
        </p:txBody>
      </p:sp>
      <p:sp>
        <p:nvSpPr>
          <p:cNvPr id="2" name="TextBox 1"/>
          <p:cNvSpPr txBox="1"/>
          <p:nvPr/>
        </p:nvSpPr>
        <p:spPr>
          <a:xfrm>
            <a:off x="10554511" y="6383590"/>
            <a:ext cx="1637489" cy="300082"/>
          </a:xfrm>
          <a:prstGeom prst="rect">
            <a:avLst/>
          </a:prstGeom>
          <a:noFill/>
        </p:spPr>
        <p:txBody>
          <a:bodyPr wrap="square" rtlCol="0">
            <a:spAutoFit/>
          </a:bodyPr>
          <a:lstStyle/>
          <a:p>
            <a:r>
              <a:rPr lang="en-GB" dirty="0"/>
              <a:t>RQ#2 &amp; RQ#3</a:t>
            </a:r>
          </a:p>
        </p:txBody>
      </p:sp>
      <p:sp>
        <p:nvSpPr>
          <p:cNvPr id="5" name="TextBox 4"/>
          <p:cNvSpPr txBox="1"/>
          <p:nvPr/>
        </p:nvSpPr>
        <p:spPr>
          <a:xfrm>
            <a:off x="185854" y="6452840"/>
            <a:ext cx="8351174" cy="230832"/>
          </a:xfrm>
          <a:prstGeom prst="rect">
            <a:avLst/>
          </a:prstGeom>
          <a:noFill/>
        </p:spPr>
        <p:txBody>
          <a:bodyPr wrap="square" rtlCol="0">
            <a:spAutoFit/>
          </a:bodyPr>
          <a:lstStyle/>
          <a:p>
            <a:r>
              <a:rPr lang="en-GB" sz="900" dirty="0"/>
              <a:t>Source: Scout Experience Surveys 2018-20. Sample sizes c. 5,800 in 2018, 5,542 in 2019 and 4,480 in 2020</a:t>
            </a:r>
          </a:p>
        </p:txBody>
      </p:sp>
      <p:graphicFrame>
        <p:nvGraphicFramePr>
          <p:cNvPr id="7" name="Chart 6"/>
          <p:cNvGraphicFramePr>
            <a:graphicFrameLocks/>
          </p:cNvGraphicFramePr>
          <p:nvPr>
            <p:extLst>
              <p:ext uri="{D42A27DB-BD31-4B8C-83A1-F6EECF244321}">
                <p14:modId xmlns:p14="http://schemas.microsoft.com/office/powerpoint/2010/main" val="2248195077"/>
              </p:ext>
            </p:extLst>
          </p:nvPr>
        </p:nvGraphicFramePr>
        <p:xfrm>
          <a:off x="1206229" y="1254869"/>
          <a:ext cx="9523380" cy="48346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1790669"/>
      </p:ext>
    </p:extLst>
  </p:cSld>
  <p:clrMapOvr>
    <a:masterClrMapping/>
  </p:clrMapOvr>
</p:sld>
</file>

<file path=ppt/theme/theme1.xml><?xml version="1.0" encoding="utf-8"?>
<a:theme xmlns:a="http://schemas.openxmlformats.org/drawingml/2006/main" name="Office Theme">
  <a:themeElements>
    <a:clrScheme name="Scouts Master Colours">
      <a:dk1>
        <a:srgbClr val="000000"/>
      </a:dk1>
      <a:lt1>
        <a:srgbClr val="FFFFFF"/>
      </a:lt1>
      <a:dk2>
        <a:srgbClr val="7414DC"/>
      </a:dk2>
      <a:lt2>
        <a:srgbClr val="00A793"/>
      </a:lt2>
      <a:accent1>
        <a:srgbClr val="E22E12"/>
      </a:accent1>
      <a:accent2>
        <a:srgbClr val="23A950"/>
      </a:accent2>
      <a:accent3>
        <a:srgbClr val="006EE0"/>
      </a:accent3>
      <a:accent4>
        <a:srgbClr val="FFB3E5"/>
      </a:accent4>
      <a:accent5>
        <a:srgbClr val="003A82"/>
      </a:accent5>
      <a:accent6>
        <a:srgbClr val="FFE627"/>
      </a:accent6>
      <a:hlink>
        <a:srgbClr val="00B8B8"/>
      </a:hlink>
      <a:folHlink>
        <a:srgbClr val="7414DC"/>
      </a:folHlink>
    </a:clrScheme>
    <a:fontScheme name="Scouts">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out PowerPoint V5 Email PH" id="{257C25A9-7AC9-40ED-8C67-89EB2ADF5179}" vid="{CAF7EC17-53D2-43D7-96D5-1CFD4E1346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60c28b7-9872-4e4d-881f-c5e8e9b3f8b9">
      <UserInfo>
        <DisplayName>Hermione Clulow</DisplayName>
        <AccountId>48</AccountId>
        <AccountType/>
      </UserInfo>
      <UserInfo>
        <DisplayName>Melissa Gannaway</DisplayName>
        <AccountId>102</AccountId>
        <AccountType/>
      </UserInfo>
      <UserInfo>
        <DisplayName>Jade Slaughter</DisplayName>
        <AccountId>93</AccountId>
        <AccountType/>
      </UserInfo>
      <UserInfo>
        <DisplayName>Kevin Yeates</DisplayName>
        <AccountId>94</AccountId>
        <AccountType/>
      </UserInfo>
      <UserInfo>
        <DisplayName>Arvinda Lalli</DisplayName>
        <AccountId>89</AccountId>
        <AccountType/>
      </UserInfo>
      <UserInfo>
        <DisplayName>Jacqueline Landey</DisplayName>
        <AccountId>106</AccountId>
        <AccountType/>
      </UserInfo>
      <UserInfo>
        <DisplayName>Thomas Fisher</DisplayName>
        <AccountId>43</AccountId>
        <AccountType/>
      </UserInfo>
      <UserInfo>
        <DisplayName>Hilary Maywood</DisplayName>
        <AccountId>97</AccountId>
        <AccountType/>
      </UserInfo>
      <UserInfo>
        <DisplayName>Benjamin Powlesland</DisplayName>
        <AccountId>149</AccountId>
        <AccountType/>
      </UserInfo>
      <UserInfo>
        <DisplayName>Dave Yates</DisplayName>
        <AccountId>150</AccountId>
        <AccountType/>
      </UserInfo>
      <UserInfo>
        <DisplayName>Dirk Grobler</DisplayName>
        <AccountId>46</AccountId>
        <AccountType/>
      </UserInfo>
      <UserInfo>
        <DisplayName>Katie Miller</DisplayName>
        <AccountId>53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623D682F56FF43AADDA43E58125E4D" ma:contentTypeVersion="11" ma:contentTypeDescription="Create a new document." ma:contentTypeScope="" ma:versionID="982a6736f530d5e7af153473945989ea">
  <xsd:schema xmlns:xsd="http://www.w3.org/2001/XMLSchema" xmlns:xs="http://www.w3.org/2001/XMLSchema" xmlns:p="http://schemas.microsoft.com/office/2006/metadata/properties" xmlns:ns2="4f88e760-2d31-4bfd-a6e8-6a4c37e8caf7" xmlns:ns3="260c28b7-9872-4e4d-881f-c5e8e9b3f8b9" targetNamespace="http://schemas.microsoft.com/office/2006/metadata/properties" ma:root="true" ma:fieldsID="3d33a67d2a2c5cb3bcaff96556b336cd" ns2:_="" ns3:_="">
    <xsd:import namespace="4f88e760-2d31-4bfd-a6e8-6a4c37e8caf7"/>
    <xsd:import namespace="260c28b7-9872-4e4d-881f-c5e8e9b3f8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88e760-2d31-4bfd-a6e8-6a4c37e8ca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60c28b7-9872-4e4d-881f-c5e8e9b3f8b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00F73F-548A-47C5-B328-0C98F8903ED3}">
  <ds:schemaRefs>
    <ds:schemaRef ds:uri="http://schemas.microsoft.com/sharepoint/v3/contenttype/forms"/>
  </ds:schemaRefs>
</ds:datastoreItem>
</file>

<file path=customXml/itemProps2.xml><?xml version="1.0" encoding="utf-8"?>
<ds:datastoreItem xmlns:ds="http://schemas.openxmlformats.org/officeDocument/2006/customXml" ds:itemID="{21D6DAE2-BB8A-4E31-B35C-74A548486598}">
  <ds:schemaRefs>
    <ds:schemaRef ds:uri="http://schemas.microsoft.com/office/2006/documentManagement/types"/>
    <ds:schemaRef ds:uri="4f88e760-2d31-4bfd-a6e8-6a4c37e8caf7"/>
    <ds:schemaRef ds:uri="http://schemas.microsoft.com/office/infopath/2007/PartnerControls"/>
    <ds:schemaRef ds:uri="http://purl.org/dc/terms/"/>
    <ds:schemaRef ds:uri="http://schemas.openxmlformats.org/package/2006/metadata/core-properties"/>
    <ds:schemaRef ds:uri="260c28b7-9872-4e4d-881f-c5e8e9b3f8b9"/>
    <ds:schemaRef ds:uri="http://purl.org/dc/dcmitype/"/>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B86E7A14-E9F3-4D08-A9BF-8EEDB04433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88e760-2d31-4bfd-a6e8-6a4c37e8caf7"/>
    <ds:schemaRef ds:uri="260c28b7-9872-4e4d-881f-c5e8e9b3f8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scouts-powerpoint-template-small-file</Template>
  <TotalTime>12517</TotalTime>
  <Words>3564</Words>
  <Application>Microsoft Office PowerPoint</Application>
  <PresentationFormat>Widescreen</PresentationFormat>
  <Paragraphs>328</Paragraphs>
  <Slides>51</Slides>
  <Notes>24</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our adult volunteers feel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Experience of adult volunteers when they first started volunteering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Scout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Morris</dc:creator>
  <cp:lastModifiedBy>Claire Morris</cp:lastModifiedBy>
  <cp:revision>208</cp:revision>
  <dcterms:created xsi:type="dcterms:W3CDTF">2019-10-24T07:24:38Z</dcterms:created>
  <dcterms:modified xsi:type="dcterms:W3CDTF">2021-05-13T17:38:33Z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2018-02-16T00:00:00Z</vt:filetime>
  </property>
  <property fmtid="{D5CDD505-2E9C-101B-9397-08002B2CF9AE}" pid="3" name="Creator">
    <vt:lpwstr>Adobe InDesign CS5 (7.0)</vt:lpwstr>
  </property>
  <property fmtid="{D5CDD505-2E9C-101B-9397-08002B2CF9AE}" pid="4" name="LastSaved">
    <vt:filetime>2018-02-18T00:00:00Z</vt:filetime>
  </property>
  <property fmtid="{D5CDD505-2E9C-101B-9397-08002B2CF9AE}" pid="5" name="ContentTypeId">
    <vt:lpwstr>0x010100AB623D682F56FF43AADDA43E58125E4D</vt:lpwstr>
  </property>
</Properties>
</file>