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2.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4.jpg" ContentType="image/jpeg"/>
  <Override PartName="/ppt/notesSlides/notesSlide4.xml" ContentType="application/vnd.openxmlformats-officedocument.presentationml.notesSlide+xml"/>
  <Override PartName="/ppt/media/image15.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319" r:id="rId2"/>
    <p:sldId id="329" r:id="rId3"/>
    <p:sldId id="330" r:id="rId4"/>
    <p:sldId id="331" r:id="rId5"/>
    <p:sldId id="332" r:id="rId6"/>
    <p:sldId id="324" r:id="rId7"/>
    <p:sldId id="318" r:id="rId8"/>
    <p:sldId id="333" r:id="rId9"/>
    <p:sldId id="334" r:id="rId10"/>
    <p:sldId id="289" r:id="rId11"/>
    <p:sldId id="288" r:id="rId12"/>
    <p:sldId id="335" r:id="rId13"/>
    <p:sldId id="336" r:id="rId14"/>
    <p:sldId id="337" r:id="rId15"/>
    <p:sldId id="338" r:id="rId16"/>
    <p:sldId id="339" r:id="rId17"/>
    <p:sldId id="340" r:id="rId18"/>
    <p:sldId id="341" r:id="rId19"/>
  </p:sldIdLst>
  <p:sldSz cx="12192000" cy="6858000"/>
  <p:notesSz cx="16256000" cy="9144000"/>
  <p:embeddedFontLst>
    <p:embeddedFont>
      <p:font typeface="Nunito Sans" panose="00000500000000000000" pitchFamily="2" charset="0"/>
      <p:regular r:id="rId21"/>
      <p:bold r:id="rId22"/>
      <p:italic r:id="rId23"/>
      <p:boldItalic r:id="rId24"/>
    </p:embeddedFont>
    <p:embeddedFont>
      <p:font typeface="ＭＳ Ｐゴシック" panose="020B0600070205080204" pitchFamily="34" charset="-128"/>
      <p:regular r:id="rId25"/>
    </p:embeddedFont>
    <p:embeddedFont>
      <p:font typeface="Nunito Sans ExtraBold" panose="00000900000000000000" pitchFamily="2" charset="0"/>
      <p:bold r:id="rId26"/>
      <p:boldItalic r:id="rId27"/>
    </p:embeddedFont>
    <p:embeddedFont>
      <p:font typeface="Nunito Sans Black" panose="00000A00000000000000" pitchFamily="2" charset="0"/>
      <p:bold r:id="rId28"/>
      <p:boldItalic r:id="rId29"/>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20D0FF-7F57-296E-0583-498C935376D0}" v="9" dt="2021-06-08T11:01:34.05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8810" autoAdjust="0"/>
  </p:normalViewPr>
  <p:slideViewPr>
    <p:cSldViewPr snapToGrid="0">
      <p:cViewPr varScale="1">
        <p:scale>
          <a:sx n="70" d="100"/>
          <a:sy n="70" d="100"/>
        </p:scale>
        <p:origin x="442" y="48"/>
      </p:cViewPr>
      <p:guideLst>
        <p:guide orient="horz" pos="2160"/>
        <p:guide pos="16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tte Sexton" userId="S::juliette.sexton@scouts.org.uk::b34447cc-8f76-427a-a89f-5823eba0b94b" providerId="AD" clId="Web-{3420D0FF-7F57-296E-0583-498C935376D0}"/>
    <pc:docChg chg="modSld">
      <pc:chgData name="Juliette Sexton" userId="S::juliette.sexton@scouts.org.uk::b34447cc-8f76-427a-a89f-5823eba0b94b" providerId="AD" clId="Web-{3420D0FF-7F57-296E-0583-498C935376D0}" dt="2021-06-08T11:01:34.054" v="8" actId="20577"/>
      <pc:docMkLst>
        <pc:docMk/>
      </pc:docMkLst>
      <pc:sldChg chg="modSp">
        <pc:chgData name="Juliette Sexton" userId="S::juliette.sexton@scouts.org.uk::b34447cc-8f76-427a-a89f-5823eba0b94b" providerId="AD" clId="Web-{3420D0FF-7F57-296E-0583-498C935376D0}" dt="2021-06-08T11:01:34.054" v="8" actId="20577"/>
        <pc:sldMkLst>
          <pc:docMk/>
          <pc:sldMk cId="2244635993" sldId="324"/>
        </pc:sldMkLst>
        <pc:spChg chg="mod">
          <ac:chgData name="Juliette Sexton" userId="S::juliette.sexton@scouts.org.uk::b34447cc-8f76-427a-a89f-5823eba0b94b" providerId="AD" clId="Web-{3420D0FF-7F57-296E-0583-498C935376D0}" dt="2021-06-08T11:01:34.054" v="8" actId="20577"/>
          <ac:spMkLst>
            <pc:docMk/>
            <pc:sldMk cId="2244635993" sldId="324"/>
            <ac:spMk id="4" creationId="{0015AF02-28AF-664A-8246-ED591CCD05C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dirty="0"/>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08/07/2021</a:t>
            </a:fld>
            <a:endParaRPr lang="en-GB" dirty="0"/>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dirty="0"/>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dirty="0"/>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mbers.scouts.org.uk/supportresources/4617/age-range-flexibility?cat=377,786&amp;moduleID=1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Barack</a:t>
            </a:r>
            <a:r>
              <a:rPr lang="en-GB" baseline="0" dirty="0"/>
              <a:t> Obama and Bear Grylls</a:t>
            </a:r>
          </a:p>
          <a:p>
            <a:endParaRPr lang="en-US" sz="900" b="0" i="0" kern="1200" baseline="0" dirty="0">
              <a:solidFill>
                <a:schemeClr val="tx1"/>
              </a:solidFill>
              <a:effectLst/>
              <a:latin typeface="Nunito Sans" panose="00000500000000000000" pitchFamily="2" charset="0"/>
              <a:ea typeface="+mn-ea"/>
              <a:cs typeface="+mn-cs"/>
            </a:endParaRPr>
          </a:p>
          <a:p>
            <a:r>
              <a:rPr lang="en-US" sz="900" b="0" i="0" kern="1200" baseline="0" dirty="0">
                <a:solidFill>
                  <a:schemeClr val="tx1"/>
                </a:solidFill>
                <a:effectLst/>
                <a:latin typeface="Nunito Sans" panose="00000500000000000000" pitchFamily="2" charset="0"/>
                <a:ea typeface="+mn-ea"/>
                <a:cs typeface="+mn-cs"/>
              </a:rPr>
              <a:t>Barack – previous USA president</a:t>
            </a:r>
          </a:p>
          <a:p>
            <a:r>
              <a:rPr lang="en-US" sz="900" b="0" i="0" kern="1200" baseline="0" dirty="0">
                <a:solidFill>
                  <a:schemeClr val="tx1"/>
                </a:solidFill>
                <a:effectLst/>
                <a:latin typeface="Nunito Sans" panose="00000500000000000000" pitchFamily="2" charset="0"/>
                <a:ea typeface="+mn-ea"/>
                <a:cs typeface="+mn-cs"/>
              </a:rPr>
              <a:t>Bear – Survival instructor, adventurer, TV presenter</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2</a:t>
            </a:fld>
            <a:endParaRPr lang="en-GB" dirty="0"/>
          </a:p>
        </p:txBody>
      </p:sp>
    </p:spTree>
    <p:extLst>
      <p:ext uri="{BB962C8B-B14F-4D97-AF65-F5344CB8AC3E}">
        <p14:creationId xmlns:p14="http://schemas.microsoft.com/office/powerpoint/2010/main" val="3283474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ea typeface="ＭＳ Ｐゴシック" panose="020B0600070205080204" pitchFamily="34" charset="-128"/>
              </a:rPr>
              <a:t>Well we earn these things. Badges. We take part in lots of different activities to earn different badges and awards (for example the</a:t>
            </a:r>
            <a:r>
              <a:rPr lang="en-GB" altLang="en-US" baseline="0" dirty="0">
                <a:latin typeface="Arial" panose="020B0604020202020204" pitchFamily="34" charset="0"/>
                <a:ea typeface="ＭＳ Ｐゴシック" panose="020B0600070205080204" pitchFamily="34" charset="-128"/>
              </a:rPr>
              <a:t> highest award a Scout can earn is the Chief Scout Gold award). </a:t>
            </a:r>
          </a:p>
          <a:p>
            <a:r>
              <a:rPr lang="en-GB" altLang="en-US" baseline="0" dirty="0">
                <a:latin typeface="Arial" panose="020B0604020202020204" pitchFamily="34" charset="0"/>
                <a:ea typeface="ＭＳ Ｐゴシック" panose="020B0600070205080204" pitchFamily="34" charset="-128"/>
              </a:rPr>
              <a:t>BUT more importantly we have fun, while l</a:t>
            </a:r>
            <a:r>
              <a:rPr lang="en-GB" altLang="en-US" dirty="0">
                <a:latin typeface="Arial" panose="020B0604020202020204" pitchFamily="34" charset="0"/>
                <a:ea typeface="ＭＳ Ｐゴシック" panose="020B0600070205080204" pitchFamily="34" charset="-128"/>
              </a:rPr>
              <a:t>earning important life skills along the way.</a:t>
            </a:r>
          </a:p>
          <a:p>
            <a:endParaRPr lang="en-GB" altLang="en-US" dirty="0">
              <a:latin typeface="Arial" panose="020B0604020202020204" pitchFamily="34" charset="0"/>
              <a:ea typeface="ＭＳ Ｐゴシック" panose="020B0600070205080204" pitchFamily="34" charset="-128"/>
            </a:endParaRPr>
          </a:p>
          <a:p>
            <a:r>
              <a:rPr lang="en-GB" altLang="en-US" dirty="0">
                <a:latin typeface="Arial" panose="020B0604020202020204" pitchFamily="34" charset="0"/>
                <a:ea typeface="ＭＳ Ｐゴシック" panose="020B0600070205080204" pitchFamily="34" charset="-128"/>
              </a:rPr>
              <a:t>We have over 200 outdoor activities to choose from…</a:t>
            </a:r>
          </a:p>
          <a:p>
            <a:r>
              <a:rPr lang="en-GB" altLang="en-US" dirty="0">
                <a:latin typeface="Arial" panose="020B0604020202020204" pitchFamily="34" charset="0"/>
                <a:ea typeface="ＭＳ Ｐゴシック" panose="020B0600070205080204" pitchFamily="34" charset="-128"/>
              </a:rPr>
              <a:t>What activities to we do? Ideas?</a:t>
            </a:r>
          </a:p>
          <a:p>
            <a:endParaRPr lang="en-GB" dirty="0"/>
          </a:p>
          <a:p>
            <a:r>
              <a:rPr lang="en-GB" dirty="0"/>
              <a:t>Badges left to right – Time on the water, Teamwork, Adventure, Hikes away, Emergency aid. Personal challenge, Backwoods cooking, Astronomer</a:t>
            </a:r>
          </a:p>
        </p:txBody>
      </p:sp>
      <p:sp>
        <p:nvSpPr>
          <p:cNvPr id="4" name="Slide Number Placeholder 3"/>
          <p:cNvSpPr>
            <a:spLocks noGrp="1"/>
          </p:cNvSpPr>
          <p:nvPr>
            <p:ph type="sldNum" sz="quarter" idx="10"/>
          </p:nvPr>
        </p:nvSpPr>
        <p:spPr/>
        <p:txBody>
          <a:bodyPr/>
          <a:lstStyle/>
          <a:p>
            <a:fld id="{DC81CCE8-8669-844C-8A1E-83EDDE9464AC}" type="slidenum">
              <a:rPr lang="en-GB" smtClean="0"/>
              <a:pPr/>
              <a:t>11</a:t>
            </a:fld>
            <a:endParaRPr lang="en-GB" dirty="0"/>
          </a:p>
        </p:txBody>
      </p:sp>
    </p:spTree>
    <p:extLst>
      <p:ext uri="{BB962C8B-B14F-4D97-AF65-F5344CB8AC3E}">
        <p14:creationId xmlns:p14="http://schemas.microsoft.com/office/powerpoint/2010/main" val="2581838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our activities that</a:t>
            </a:r>
            <a:r>
              <a:rPr lang="en-GB" baseline="0" dirty="0"/>
              <a:t> you can take part in?</a:t>
            </a:r>
          </a:p>
          <a:p>
            <a:r>
              <a:rPr lang="en-GB" baseline="0" dirty="0"/>
              <a:t>Fire lighting</a:t>
            </a:r>
          </a:p>
          <a:p>
            <a:r>
              <a:rPr lang="en-GB" baseline="0" dirty="0"/>
              <a:t>Hungry Hippos</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12</a:t>
            </a:fld>
            <a:endParaRPr lang="en-GB"/>
          </a:p>
        </p:txBody>
      </p:sp>
    </p:spTree>
    <p:extLst>
      <p:ext uri="{BB962C8B-B14F-4D97-AF65-F5344CB8AC3E}">
        <p14:creationId xmlns:p14="http://schemas.microsoft.com/office/powerpoint/2010/main" val="3682322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Paddling</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13</a:t>
            </a:fld>
            <a:endParaRPr lang="en-GB"/>
          </a:p>
        </p:txBody>
      </p:sp>
    </p:spTree>
    <p:extLst>
      <p:ext uri="{BB962C8B-B14F-4D97-AF65-F5344CB8AC3E}">
        <p14:creationId xmlns:p14="http://schemas.microsoft.com/office/powerpoint/2010/main" val="420820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Pioneering</a:t>
            </a:r>
            <a:r>
              <a:rPr lang="en-GB" baseline="0" dirty="0"/>
              <a:t> / Making structures</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t>14</a:t>
            </a:fld>
            <a:endParaRPr lang="en-GB"/>
          </a:p>
        </p:txBody>
      </p:sp>
    </p:spTree>
    <p:extLst>
      <p:ext uri="{BB962C8B-B14F-4D97-AF65-F5344CB8AC3E}">
        <p14:creationId xmlns:p14="http://schemas.microsoft.com/office/powerpoint/2010/main" val="2683838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 Ropes</a:t>
            </a:r>
          </a:p>
        </p:txBody>
      </p:sp>
      <p:sp>
        <p:nvSpPr>
          <p:cNvPr id="4" name="Slide Number Placeholder 3"/>
          <p:cNvSpPr>
            <a:spLocks noGrp="1"/>
          </p:cNvSpPr>
          <p:nvPr>
            <p:ph type="sldNum" sz="quarter" idx="10"/>
          </p:nvPr>
        </p:nvSpPr>
        <p:spPr/>
        <p:txBody>
          <a:bodyPr/>
          <a:lstStyle/>
          <a:p>
            <a:fld id="{DC81CCE8-8669-844C-8A1E-83EDDE9464AC}" type="slidenum">
              <a:rPr lang="en-GB" smtClean="0"/>
              <a:t>15</a:t>
            </a:fld>
            <a:endParaRPr lang="en-GB"/>
          </a:p>
        </p:txBody>
      </p:sp>
    </p:spTree>
    <p:extLst>
      <p:ext uri="{BB962C8B-B14F-4D97-AF65-F5344CB8AC3E}">
        <p14:creationId xmlns:p14="http://schemas.microsoft.com/office/powerpoint/2010/main" val="4119156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What activities do</a:t>
            </a:r>
            <a:r>
              <a:rPr lang="en-GB" baseline="0" dirty="0"/>
              <a:t> we do? – play video</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16</a:t>
            </a:fld>
            <a:endParaRPr lang="en-GB" dirty="0"/>
          </a:p>
        </p:txBody>
      </p:sp>
    </p:spTree>
    <p:extLst>
      <p:ext uri="{BB962C8B-B14F-4D97-AF65-F5344CB8AC3E}">
        <p14:creationId xmlns:p14="http://schemas.microsoft.com/office/powerpoint/2010/main" val="1729951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Duchess of Cambridge</a:t>
            </a:r>
            <a:r>
              <a:rPr lang="en-GB" baseline="0" dirty="0"/>
              <a:t> – Kate Middleton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aseline="0" dirty="0"/>
              <a:t>Future Queen</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3</a:t>
            </a:fld>
            <a:endParaRPr lang="en-GB" dirty="0"/>
          </a:p>
        </p:txBody>
      </p:sp>
    </p:spTree>
    <p:extLst>
      <p:ext uri="{BB962C8B-B14F-4D97-AF65-F5344CB8AC3E}">
        <p14:creationId xmlns:p14="http://schemas.microsoft.com/office/powerpoint/2010/main" val="1948126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Tim Peake</a:t>
            </a:r>
            <a:r>
              <a:rPr lang="en-GB" baseline="0" dirty="0"/>
              <a:t> </a:t>
            </a:r>
          </a:p>
          <a:p>
            <a:endParaRPr lang="en-GB" baseline="0" dirty="0"/>
          </a:p>
          <a:p>
            <a:r>
              <a:rPr lang="en-GB" baseline="0" dirty="0"/>
              <a:t>British Astronaut</a:t>
            </a:r>
          </a:p>
          <a:p>
            <a:r>
              <a:rPr lang="en-GB" baseline="0" dirty="0"/>
              <a:t>Spent time in Space at the International Space Station</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4</a:t>
            </a:fld>
            <a:endParaRPr lang="en-GB" dirty="0"/>
          </a:p>
        </p:txBody>
      </p:sp>
    </p:spTree>
    <p:extLst>
      <p:ext uri="{BB962C8B-B14F-4D97-AF65-F5344CB8AC3E}">
        <p14:creationId xmlns:p14="http://schemas.microsoft.com/office/powerpoint/2010/main" val="1032978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have all been Scouts</a:t>
            </a:r>
          </a:p>
          <a:p>
            <a:endParaRPr lang="en-GB" dirty="0"/>
          </a:p>
          <a:p>
            <a:r>
              <a:rPr lang="en-GB" dirty="0"/>
              <a:t>Barrack was a Cub Scout</a:t>
            </a:r>
          </a:p>
          <a:p>
            <a:r>
              <a:rPr lang="en-GB" dirty="0"/>
              <a:t>Bear is Chief Scout of the world</a:t>
            </a:r>
          </a:p>
          <a:p>
            <a:r>
              <a:rPr lang="en-GB" dirty="0"/>
              <a:t>Kate has</a:t>
            </a:r>
            <a:r>
              <a:rPr lang="en-GB" baseline="0" dirty="0"/>
              <a:t> been a leader and continues to support Scouting</a:t>
            </a:r>
          </a:p>
          <a:p>
            <a:r>
              <a:rPr lang="en-GB" baseline="0" dirty="0"/>
              <a:t>Tim was a Scout and is now a Scout </a:t>
            </a:r>
            <a:r>
              <a:rPr lang="en-GB" baseline="0" dirty="0" err="1"/>
              <a:t>Ambassdor</a:t>
            </a:r>
            <a:r>
              <a:rPr lang="en-GB" baseline="0" dirty="0"/>
              <a:t> </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5</a:t>
            </a:fld>
            <a:endParaRPr lang="en-GB" dirty="0"/>
          </a:p>
        </p:txBody>
      </p:sp>
    </p:spTree>
    <p:extLst>
      <p:ext uri="{BB962C8B-B14F-4D97-AF65-F5344CB8AC3E}">
        <p14:creationId xmlns:p14="http://schemas.microsoft.com/office/powerpoint/2010/main" val="4226929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Early Years is our newest</a:t>
            </a:r>
            <a:r>
              <a:rPr lang="en-GB" baseline="0" dirty="0"/>
              <a:t> and first section in Scouting.</a:t>
            </a:r>
          </a:p>
          <a:p>
            <a:endParaRPr lang="en-GB" baseline="0" dirty="0"/>
          </a:p>
          <a:p>
            <a:r>
              <a:rPr lang="en-US" sz="900" b="0" i="0" kern="1200" dirty="0">
                <a:solidFill>
                  <a:schemeClr val="tx1"/>
                </a:solidFill>
                <a:effectLst/>
                <a:latin typeface="Nunito Sans" panose="00000500000000000000" pitchFamily="2" charset="0"/>
                <a:ea typeface="+mn-ea"/>
                <a:cs typeface="+mn-cs"/>
              </a:rPr>
              <a:t>They enjoy all that Scouting has to offer; being introduced to outdoor activities, having the opportunity to be make</a:t>
            </a:r>
            <a:r>
              <a:rPr lang="en-US" sz="900" b="0" i="0" kern="1200" baseline="0" dirty="0">
                <a:solidFill>
                  <a:schemeClr val="tx1"/>
                </a:solidFill>
                <a:effectLst/>
                <a:latin typeface="Nunito Sans" panose="00000500000000000000" pitchFamily="2" charset="0"/>
                <a:ea typeface="+mn-ea"/>
                <a:cs typeface="+mn-cs"/>
              </a:rPr>
              <a:t> new friends</a:t>
            </a:r>
            <a:r>
              <a:rPr lang="en-US" sz="900" b="0" i="0" kern="1200" dirty="0">
                <a:solidFill>
                  <a:schemeClr val="tx1"/>
                </a:solidFill>
                <a:effectLst/>
                <a:latin typeface="Nunito Sans" panose="00000500000000000000" pitchFamily="2" charset="0"/>
                <a:ea typeface="+mn-ea"/>
                <a:cs typeface="+mn-cs"/>
              </a:rPr>
              <a:t>, explore their local community and experience the excitement of trips to activity centers with their friends</a:t>
            </a:r>
          </a:p>
          <a:p>
            <a:endParaRPr lang="en-US" sz="900" b="0" i="0" kern="1200" dirty="0">
              <a:solidFill>
                <a:schemeClr val="tx1"/>
              </a:solidFill>
              <a:effectLst/>
              <a:latin typeface="Nunito Sans" panose="00000500000000000000" pitchFamily="2" charset="0"/>
              <a:ea typeface="+mn-ea"/>
              <a:cs typeface="+mn-cs"/>
            </a:endParaRPr>
          </a:p>
          <a:p>
            <a:r>
              <a:rPr lang="en-US" sz="900" b="0" i="0" kern="1200" dirty="0">
                <a:solidFill>
                  <a:schemeClr val="tx1"/>
                </a:solidFill>
                <a:effectLst/>
                <a:latin typeface="Nunito Sans" panose="00000500000000000000" pitchFamily="2" charset="0"/>
                <a:ea typeface="+mn-ea"/>
                <a:cs typeface="+mn-cs"/>
              </a:rPr>
              <a:t>Beaver Scouts are young people aged between 6 and 8 years old. </a:t>
            </a:r>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6</a:t>
            </a:fld>
            <a:endParaRPr lang="en-GB" dirty="0"/>
          </a:p>
        </p:txBody>
      </p:sp>
    </p:spTree>
    <p:extLst>
      <p:ext uri="{BB962C8B-B14F-4D97-AF65-F5344CB8AC3E}">
        <p14:creationId xmlns:p14="http://schemas.microsoft.com/office/powerpoint/2010/main" val="2941745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Nunito Sans" panose="00000500000000000000" pitchFamily="2" charset="0"/>
                <a:ea typeface="+mn-ea"/>
                <a:cs typeface="+mn-cs"/>
              </a:rPr>
              <a:t>Beavers are our second</a:t>
            </a:r>
            <a:r>
              <a:rPr lang="en-US" sz="900" b="0" i="0" kern="1200" baseline="0" dirty="0">
                <a:solidFill>
                  <a:schemeClr val="tx1"/>
                </a:solidFill>
                <a:effectLst/>
                <a:latin typeface="Nunito Sans" panose="00000500000000000000" pitchFamily="2" charset="0"/>
                <a:ea typeface="+mn-ea"/>
                <a:cs typeface="+mn-cs"/>
              </a:rPr>
              <a:t> section in Scouting</a:t>
            </a:r>
            <a:r>
              <a:rPr lang="en-US" sz="900" b="0" i="0" kern="1200" dirty="0">
                <a:solidFill>
                  <a:schemeClr val="tx1"/>
                </a:solidFill>
                <a:effectLst/>
                <a:latin typeface="Nunito Sans" panose="00000500000000000000" pitchFamily="2" charset="0"/>
                <a:ea typeface="+mn-ea"/>
                <a:cs typeface="+mn-cs"/>
              </a:rPr>
              <a:t>, and generally meet for an hour per week. </a:t>
            </a:r>
          </a:p>
          <a:p>
            <a:endParaRPr lang="en-US" sz="900" b="0" i="0" kern="1200" dirty="0">
              <a:solidFill>
                <a:schemeClr val="tx1"/>
              </a:solidFill>
              <a:effectLst/>
              <a:latin typeface="Nunito Sans" panose="00000500000000000000" pitchFamily="2" charset="0"/>
              <a:ea typeface="+mn-ea"/>
              <a:cs typeface="+mn-cs"/>
            </a:endParaRPr>
          </a:p>
          <a:p>
            <a:r>
              <a:rPr lang="en-US" sz="900" b="0" i="0" kern="1200" dirty="0">
                <a:solidFill>
                  <a:schemeClr val="tx1"/>
                </a:solidFill>
                <a:effectLst/>
                <a:latin typeface="Nunito Sans" panose="00000500000000000000" pitchFamily="2" charset="0"/>
                <a:ea typeface="+mn-ea"/>
                <a:cs typeface="+mn-cs"/>
              </a:rPr>
              <a:t>They enjoy all that Scouting has to offer; being introduced to outdoor activities, having the opportunity to be creative, explore their local community and experience the excitement of a Beaver Scout sleepover with their friends.</a:t>
            </a:r>
          </a:p>
          <a:p>
            <a:endParaRPr lang="en-US" sz="900" b="0" i="0" kern="1200" dirty="0">
              <a:solidFill>
                <a:schemeClr val="tx1"/>
              </a:solidFill>
              <a:effectLst/>
              <a:latin typeface="Nunito Sans" panose="00000500000000000000" pitchFamily="2" charset="0"/>
              <a:ea typeface="+mn-ea"/>
              <a:cs typeface="+mn-cs"/>
            </a:endParaRPr>
          </a:p>
          <a:p>
            <a:r>
              <a:rPr lang="en-US" sz="900" b="0" i="0" kern="1200" dirty="0">
                <a:solidFill>
                  <a:schemeClr val="tx1"/>
                </a:solidFill>
                <a:effectLst/>
                <a:latin typeface="Nunito Sans" panose="00000500000000000000" pitchFamily="2" charset="0"/>
                <a:ea typeface="+mn-ea"/>
                <a:cs typeface="+mn-cs"/>
              </a:rPr>
              <a:t>Beaver Scouts are young people aged between 6 and 8 years old. </a:t>
            </a: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7</a:t>
            </a:fld>
            <a:endParaRPr lang="en-GB" dirty="0"/>
          </a:p>
        </p:txBody>
      </p:sp>
    </p:spTree>
    <p:extLst>
      <p:ext uri="{BB962C8B-B14F-4D97-AF65-F5344CB8AC3E}">
        <p14:creationId xmlns:p14="http://schemas.microsoft.com/office/powerpoint/2010/main" val="1549672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kern="1200" dirty="0">
                <a:solidFill>
                  <a:schemeClr val="tx1"/>
                </a:solidFill>
                <a:effectLst/>
                <a:latin typeface="Nunito Sans" panose="00000500000000000000" pitchFamily="2" charset="0"/>
                <a:ea typeface="+mn-ea"/>
                <a:cs typeface="+mn-cs"/>
              </a:rPr>
              <a:t>For Cubs, excitement and adventure are key. Their programme offers a huge variety of activities surrounding areas of fitness, global and beliefs; whilst allowing them to be creative and get involved in their local communities. Cubs are introduced to exciting outdoor skills and take part in adventurous activities, as well as camps and residential experiences.</a:t>
            </a:r>
            <a:r>
              <a:rPr lang="en-US" dirty="0"/>
              <a:t/>
            </a:r>
            <a:br>
              <a:rPr lang="en-US" dirty="0"/>
            </a:br>
            <a:r>
              <a:rPr lang="en-US" dirty="0"/>
              <a:t/>
            </a:r>
            <a:br>
              <a:rPr lang="en-US" dirty="0"/>
            </a:br>
            <a:r>
              <a:rPr lang="en-US" sz="900" b="0" i="0" kern="1200" dirty="0">
                <a:solidFill>
                  <a:schemeClr val="tx1"/>
                </a:solidFill>
                <a:effectLst/>
                <a:latin typeface="Nunito Sans" panose="00000500000000000000" pitchFamily="2" charset="0"/>
                <a:ea typeface="+mn-ea"/>
                <a:cs typeface="+mn-cs"/>
              </a:rPr>
              <a:t>The Cub Pack is the second section of the Scout Group following on from Beavers. Cub Scouts are young people aged between 8 and 10 ½.  </a:t>
            </a:r>
            <a:r>
              <a:rPr lang="en-US" dirty="0"/>
              <a:t/>
            </a:r>
            <a:br>
              <a:rPr lang="en-US" dirty="0"/>
            </a:b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8</a:t>
            </a:fld>
            <a:endParaRPr lang="en-GB" dirty="0"/>
          </a:p>
        </p:txBody>
      </p:sp>
    </p:spTree>
    <p:extLst>
      <p:ext uri="{BB962C8B-B14F-4D97-AF65-F5344CB8AC3E}">
        <p14:creationId xmlns:p14="http://schemas.microsoft.com/office/powerpoint/2010/main" val="3370128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Nunito Sans" panose="00000500000000000000" pitchFamily="2" charset="0"/>
                <a:ea typeface="+mn-ea"/>
                <a:cs typeface="+mn-cs"/>
              </a:rPr>
              <a:t>Scouts aims to build and develop young people’s confidence, sense of adventure and outdoor skills, as well as encouraging them to explore their beliefs and attitudes and be creative.  It offers them the independence to put these skills into practice at camps and even on international trips. </a:t>
            </a:r>
            <a:r>
              <a:rPr lang="en-US" dirty="0"/>
              <a:t/>
            </a:r>
            <a:br>
              <a:rPr lang="en-US" dirty="0"/>
            </a:br>
            <a:r>
              <a:rPr lang="en-US" dirty="0"/>
              <a:t/>
            </a:r>
            <a:br>
              <a:rPr lang="en-US" dirty="0"/>
            </a:br>
            <a:r>
              <a:rPr lang="en-US" sz="900" b="0" i="0" kern="1200" dirty="0">
                <a:solidFill>
                  <a:schemeClr val="tx1"/>
                </a:solidFill>
                <a:effectLst/>
                <a:latin typeface="Nunito Sans" panose="00000500000000000000" pitchFamily="2" charset="0"/>
                <a:ea typeface="+mn-ea"/>
                <a:cs typeface="+mn-cs"/>
              </a:rPr>
              <a:t>Scouts are encouraged to work together and take the lead on all sorts of projects, from community based work to planning games and activities for their meetings. </a:t>
            </a:r>
            <a:r>
              <a:rPr lang="en-US" dirty="0"/>
              <a:t/>
            </a:r>
            <a:br>
              <a:rPr lang="en-US" dirty="0"/>
            </a:br>
            <a:r>
              <a:rPr lang="en-US" dirty="0"/>
              <a:t/>
            </a:r>
            <a:br>
              <a:rPr lang="en-US" dirty="0"/>
            </a:br>
            <a:r>
              <a:rPr lang="en-US" sz="900" b="0" i="0" kern="1200" dirty="0">
                <a:solidFill>
                  <a:schemeClr val="tx1"/>
                </a:solidFill>
                <a:effectLst/>
                <a:latin typeface="Nunito Sans" panose="00000500000000000000" pitchFamily="2" charset="0"/>
                <a:ea typeface="+mn-ea"/>
                <a:cs typeface="+mn-cs"/>
              </a:rPr>
              <a:t>The Scout Troop is the third section in the Scout Group, above Beavers and Cubs. The Scout Section is for young people aged between 10½ and 14 years.  </a:t>
            </a:r>
            <a:r>
              <a:rPr lang="en-US" sz="900" b="0" i="0" kern="1200" dirty="0" err="1">
                <a:solidFill>
                  <a:schemeClr val="tx1"/>
                </a:solidFill>
                <a:effectLst/>
                <a:latin typeface="Nunito Sans" panose="00000500000000000000" pitchFamily="2" charset="0"/>
                <a:ea typeface="+mn-ea"/>
                <a:cs typeface="+mn-cs"/>
              </a:rPr>
              <a:t>ple</a:t>
            </a:r>
            <a:r>
              <a:rPr lang="en-US" sz="900" b="0" i="0" kern="1200" dirty="0">
                <a:solidFill>
                  <a:schemeClr val="tx1"/>
                </a:solidFill>
                <a:effectLst/>
                <a:latin typeface="Nunito Sans" panose="00000500000000000000" pitchFamily="2" charset="0"/>
                <a:ea typeface="+mn-ea"/>
                <a:cs typeface="+mn-cs"/>
              </a:rPr>
              <a:t> with additional needs. For further information, see our guidance on </a:t>
            </a:r>
            <a:r>
              <a:rPr lang="en-US" sz="900" b="0" i="0" u="sng" kern="1200" dirty="0">
                <a:solidFill>
                  <a:schemeClr val="tx1"/>
                </a:solidFill>
                <a:effectLst/>
                <a:latin typeface="Nunito Sans" panose="00000500000000000000" pitchFamily="2" charset="0"/>
                <a:ea typeface="+mn-ea"/>
                <a:cs typeface="+mn-cs"/>
                <a:hlinkClick r:id="rId3"/>
              </a:rPr>
              <a:t>age range flexibility</a:t>
            </a:r>
            <a:r>
              <a:rPr lang="en-US" sz="900" b="0" i="0" kern="1200" dirty="0">
                <a:solidFill>
                  <a:schemeClr val="tx1"/>
                </a:solidFill>
                <a:effectLst/>
                <a:latin typeface="Nunito Sans" panose="00000500000000000000" pitchFamily="2" charset="0"/>
                <a:ea typeface="+mn-ea"/>
                <a:cs typeface="+mn-cs"/>
              </a:rPr>
              <a:t>.</a:t>
            </a:r>
            <a:endParaRPr lang="en-GB" dirty="0"/>
          </a:p>
          <a:p>
            <a:r>
              <a:rPr lang="en-US" dirty="0"/>
              <a:t/>
            </a:r>
            <a:br>
              <a:rPr lang="en-US" dirty="0"/>
            </a:br>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9</a:t>
            </a:fld>
            <a:endParaRPr lang="en-GB" dirty="0"/>
          </a:p>
        </p:txBody>
      </p:sp>
    </p:spTree>
    <p:extLst>
      <p:ext uri="{BB962C8B-B14F-4D97-AF65-F5344CB8AC3E}">
        <p14:creationId xmlns:p14="http://schemas.microsoft.com/office/powerpoint/2010/main" val="2113039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Its for boys and Girls</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10</a:t>
            </a:fld>
            <a:endParaRPr lang="en-GB" dirty="0"/>
          </a:p>
        </p:txBody>
      </p:sp>
    </p:spTree>
    <p:extLst>
      <p:ext uri="{BB962C8B-B14F-4D97-AF65-F5344CB8AC3E}">
        <p14:creationId xmlns:p14="http://schemas.microsoft.com/office/powerpoint/2010/main" val="24316268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dirty="0"/>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dirty="0"/>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dirty="0"/>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dirty="0"/>
              <a:t>Click to insert image</a:t>
            </a:r>
          </a:p>
          <a:p>
            <a:r>
              <a:rPr lang="en-GB" dirty="0"/>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dirty="0">
                <a:latin typeface="Nunito Sans" panose="00000500000000000000" pitchFamily="2" charset="0"/>
              </a:rPr>
              <a:t>© </a:t>
            </a:r>
            <a:r>
              <a:rPr lang="en-GB" spc="-4" dirty="0">
                <a:latin typeface="Nunito Sans" panose="00000500000000000000" pitchFamily="2" charset="0"/>
              </a:rPr>
              <a:t>The </a:t>
            </a:r>
            <a:r>
              <a:rPr lang="en-GB" spc="-15" dirty="0">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dirty="0"/>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dirty="0">
                <a:solidFill>
                  <a:srgbClr val="FFFFFF"/>
                </a:solidFill>
                <a:latin typeface="Nunito Sans Black" charset="0"/>
                <a:ea typeface="Nunito Sans Black" charset="0"/>
                <a:cs typeface="Nunito Sans Black" charset="0"/>
              </a:rPr>
              <a:t>Do </a:t>
            </a:r>
            <a:r>
              <a:rPr sz="1350" b="0" i="0" spc="0" dirty="0">
                <a:solidFill>
                  <a:srgbClr val="FFFFFF"/>
                </a:solidFill>
                <a:latin typeface="Nunito Sans Black" charset="0"/>
                <a:ea typeface="Nunito Sans Black" charset="0"/>
                <a:cs typeface="Nunito Sans Black" charset="0"/>
              </a:rPr>
              <a:t>more. </a:t>
            </a:r>
            <a:r>
              <a:rPr sz="1350" b="0" i="0" dirty="0">
                <a:solidFill>
                  <a:srgbClr val="FFFFFF"/>
                </a:solidFill>
                <a:latin typeface="Nunito Sans Black" charset="0"/>
                <a:ea typeface="Nunito Sans Black" charset="0"/>
                <a:cs typeface="Nunito Sans Black" charset="0"/>
              </a:rPr>
              <a:t>Share </a:t>
            </a:r>
            <a:r>
              <a:rPr sz="1350" b="0" i="0" spc="0" dirty="0">
                <a:solidFill>
                  <a:srgbClr val="FFFFFF"/>
                </a:solidFill>
                <a:latin typeface="Nunito Sans Black" charset="0"/>
                <a:ea typeface="Nunito Sans Black" charset="0"/>
                <a:cs typeface="Nunito Sans Black" charset="0"/>
              </a:rPr>
              <a:t>more. </a:t>
            </a:r>
            <a:r>
              <a:rPr sz="1350" b="0" i="0" spc="-34" dirty="0">
                <a:solidFill>
                  <a:srgbClr val="FFFFFF"/>
                </a:solidFill>
                <a:latin typeface="Nunito Sans Black" charset="0"/>
                <a:ea typeface="Nunito Sans Black" charset="0"/>
                <a:cs typeface="Nunito Sans Black" charset="0"/>
              </a:rPr>
              <a:t>Be</a:t>
            </a:r>
            <a:r>
              <a:rPr sz="1350" b="0" i="0" spc="-11" dirty="0">
                <a:solidFill>
                  <a:srgbClr val="FFFFFF"/>
                </a:solidFill>
                <a:latin typeface="Nunito Sans Black" charset="0"/>
                <a:ea typeface="Nunito Sans Black" charset="0"/>
                <a:cs typeface="Nunito Sans Black" charset="0"/>
              </a:rPr>
              <a:t> </a:t>
            </a:r>
            <a:r>
              <a:rPr sz="1350" b="0" i="0" spc="0" dirty="0">
                <a:solidFill>
                  <a:srgbClr val="FFFFFF"/>
                </a:solidFill>
                <a:latin typeface="Nunito Sans Black" charset="0"/>
                <a:ea typeface="Nunito Sans Black" charset="0"/>
                <a:cs typeface="Nunito Sans Black" charset="0"/>
              </a:rPr>
              <a:t>more.</a:t>
            </a:r>
            <a:endParaRPr sz="1350" b="0" i="0" dirty="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dirty="0"/>
              <a:t>Click to insert image</a:t>
            </a:r>
          </a:p>
          <a:p>
            <a:r>
              <a:rPr lang="en-GB" dirty="0"/>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dirty="0">
                <a:latin typeface="Nunito Sans" panose="00000500000000000000" pitchFamily="2" charset="0"/>
              </a:rPr>
              <a:t>© </a:t>
            </a:r>
            <a:r>
              <a:rPr lang="en-GB" spc="-4" dirty="0">
                <a:latin typeface="Nunito Sans" panose="00000500000000000000" pitchFamily="2" charset="0"/>
              </a:rPr>
              <a:t>The </a:t>
            </a:r>
            <a:r>
              <a:rPr lang="en-GB" spc="-15" dirty="0">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dirty="0"/>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dirty="0">
                <a:solidFill>
                  <a:srgbClr val="FFFFFF"/>
                </a:solidFill>
                <a:latin typeface="Nunito Sans Black" charset="0"/>
                <a:ea typeface="Nunito Sans Black" charset="0"/>
                <a:cs typeface="Nunito Sans Black" charset="0"/>
              </a:rPr>
              <a:t>Do </a:t>
            </a:r>
            <a:r>
              <a:rPr sz="1350" b="0" i="0" spc="0" dirty="0">
                <a:solidFill>
                  <a:srgbClr val="FFFFFF"/>
                </a:solidFill>
                <a:latin typeface="Nunito Sans Black" charset="0"/>
                <a:ea typeface="Nunito Sans Black" charset="0"/>
                <a:cs typeface="Nunito Sans Black" charset="0"/>
              </a:rPr>
              <a:t>more. </a:t>
            </a:r>
            <a:r>
              <a:rPr sz="1350" b="0" i="0" dirty="0">
                <a:solidFill>
                  <a:srgbClr val="FFFFFF"/>
                </a:solidFill>
                <a:latin typeface="Nunito Sans Black" charset="0"/>
                <a:ea typeface="Nunito Sans Black" charset="0"/>
                <a:cs typeface="Nunito Sans Black" charset="0"/>
              </a:rPr>
              <a:t>Share </a:t>
            </a:r>
            <a:r>
              <a:rPr sz="1350" b="0" i="0" spc="0" dirty="0">
                <a:solidFill>
                  <a:srgbClr val="FFFFFF"/>
                </a:solidFill>
                <a:latin typeface="Nunito Sans Black" charset="0"/>
                <a:ea typeface="Nunito Sans Black" charset="0"/>
                <a:cs typeface="Nunito Sans Black" charset="0"/>
              </a:rPr>
              <a:t>more. </a:t>
            </a:r>
            <a:r>
              <a:rPr sz="1350" b="0" i="0" spc="-34" dirty="0">
                <a:solidFill>
                  <a:srgbClr val="FFFFFF"/>
                </a:solidFill>
                <a:latin typeface="Nunito Sans Black" charset="0"/>
                <a:ea typeface="Nunito Sans Black" charset="0"/>
                <a:cs typeface="Nunito Sans Black" charset="0"/>
              </a:rPr>
              <a:t>Be</a:t>
            </a:r>
            <a:r>
              <a:rPr sz="1350" b="0" i="0" spc="-11" dirty="0">
                <a:solidFill>
                  <a:srgbClr val="FFFFFF"/>
                </a:solidFill>
                <a:latin typeface="Nunito Sans Black" charset="0"/>
                <a:ea typeface="Nunito Sans Black" charset="0"/>
                <a:cs typeface="Nunito Sans Black" charset="0"/>
              </a:rPr>
              <a:t> </a:t>
            </a:r>
            <a:r>
              <a:rPr sz="1350" b="0" i="0" spc="0" dirty="0">
                <a:solidFill>
                  <a:srgbClr val="FFFFFF"/>
                </a:solidFill>
                <a:latin typeface="Nunito Sans Black" charset="0"/>
                <a:ea typeface="Nunito Sans Black" charset="0"/>
                <a:cs typeface="Nunito Sans Black" charset="0"/>
              </a:rPr>
              <a:t>more.</a:t>
            </a:r>
            <a:endParaRPr sz="1350" b="0" i="0" dirty="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dirty="0"/>
              <a:t>Click to insert image</a:t>
            </a:r>
          </a:p>
          <a:p>
            <a:r>
              <a:rPr lang="en-GB" dirty="0"/>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dirty="0">
                <a:latin typeface="Nunito Sans" panose="00000500000000000000" pitchFamily="2" charset="0"/>
              </a:rPr>
              <a:t>© </a:t>
            </a:r>
            <a:r>
              <a:rPr lang="en-GB" spc="-4" dirty="0">
                <a:latin typeface="Nunito Sans" panose="00000500000000000000" pitchFamily="2" charset="0"/>
              </a:rPr>
              <a:t>The </a:t>
            </a:r>
            <a:r>
              <a:rPr lang="en-GB" spc="-15" dirty="0">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dirty="0"/>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dirty="0">
                <a:solidFill>
                  <a:schemeClr val="tx1"/>
                </a:solidFill>
                <a:latin typeface="Nunito Sans Black" charset="0"/>
                <a:ea typeface="Nunito Sans Black" charset="0"/>
                <a:cs typeface="Nunito Sans Black" charset="0"/>
              </a:rPr>
              <a:t>Do </a:t>
            </a:r>
            <a:r>
              <a:rPr sz="1350" b="0" i="0" spc="0" dirty="0">
                <a:solidFill>
                  <a:schemeClr val="tx1"/>
                </a:solidFill>
                <a:latin typeface="Nunito Sans Black" charset="0"/>
                <a:ea typeface="Nunito Sans Black" charset="0"/>
                <a:cs typeface="Nunito Sans Black" charset="0"/>
              </a:rPr>
              <a:t>more. </a:t>
            </a:r>
            <a:r>
              <a:rPr sz="1350" b="0" i="0" dirty="0">
                <a:solidFill>
                  <a:schemeClr val="tx1"/>
                </a:solidFill>
                <a:latin typeface="Nunito Sans Black" charset="0"/>
                <a:ea typeface="Nunito Sans Black" charset="0"/>
                <a:cs typeface="Nunito Sans Black" charset="0"/>
              </a:rPr>
              <a:t>Share </a:t>
            </a:r>
            <a:r>
              <a:rPr sz="1350" b="0" i="0" spc="0" dirty="0">
                <a:solidFill>
                  <a:schemeClr val="tx1"/>
                </a:solidFill>
                <a:latin typeface="Nunito Sans Black" charset="0"/>
                <a:ea typeface="Nunito Sans Black" charset="0"/>
                <a:cs typeface="Nunito Sans Black" charset="0"/>
              </a:rPr>
              <a:t>more. </a:t>
            </a:r>
            <a:r>
              <a:rPr sz="1350" b="0" i="0" spc="-34" dirty="0">
                <a:solidFill>
                  <a:schemeClr val="tx1"/>
                </a:solidFill>
                <a:latin typeface="Nunito Sans Black" charset="0"/>
                <a:ea typeface="Nunito Sans Black" charset="0"/>
                <a:cs typeface="Nunito Sans Black" charset="0"/>
              </a:rPr>
              <a:t>Be</a:t>
            </a:r>
            <a:r>
              <a:rPr sz="1350" b="0" i="0" spc="-11" dirty="0">
                <a:solidFill>
                  <a:schemeClr val="tx1"/>
                </a:solidFill>
                <a:latin typeface="Nunito Sans Black" charset="0"/>
                <a:ea typeface="Nunito Sans Black" charset="0"/>
                <a:cs typeface="Nunito Sans Black" charset="0"/>
              </a:rPr>
              <a:t> </a:t>
            </a:r>
            <a:r>
              <a:rPr sz="1350" b="0" i="0" spc="0" dirty="0">
                <a:solidFill>
                  <a:schemeClr val="tx1"/>
                </a:solidFill>
                <a:latin typeface="Nunito Sans Black" charset="0"/>
                <a:ea typeface="Nunito Sans Black" charset="0"/>
                <a:cs typeface="Nunito Sans Black" charset="0"/>
              </a:rPr>
              <a:t>more.</a:t>
            </a:r>
            <a:endParaRPr sz="1350" b="0" i="0" dirty="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dirty="0"/>
              <a:t>Click to insert image</a:t>
            </a:r>
          </a:p>
          <a:p>
            <a:r>
              <a:rPr lang="en-GB" dirty="0"/>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dirty="0">
                <a:latin typeface="Nunito Sans" panose="00000500000000000000" pitchFamily="2" charset="0"/>
              </a:rPr>
              <a:t>© </a:t>
            </a:r>
            <a:r>
              <a:rPr lang="en-GB" spc="-4" dirty="0">
                <a:latin typeface="Nunito Sans" panose="00000500000000000000" pitchFamily="2" charset="0"/>
              </a:rPr>
              <a:t>The </a:t>
            </a:r>
            <a:r>
              <a:rPr lang="en-GB" spc="-15" dirty="0">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dirty="0"/>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dirty="0">
                <a:solidFill>
                  <a:schemeClr val="tx1"/>
                </a:solidFill>
                <a:latin typeface="Nunito Sans Black" charset="0"/>
                <a:ea typeface="Nunito Sans Black" charset="0"/>
                <a:cs typeface="Nunito Sans Black" charset="0"/>
              </a:rPr>
              <a:t>Do </a:t>
            </a:r>
            <a:r>
              <a:rPr sz="1350" b="0" i="0" spc="0" dirty="0">
                <a:solidFill>
                  <a:schemeClr val="tx1"/>
                </a:solidFill>
                <a:latin typeface="Nunito Sans Black" charset="0"/>
                <a:ea typeface="Nunito Sans Black" charset="0"/>
                <a:cs typeface="Nunito Sans Black" charset="0"/>
              </a:rPr>
              <a:t>more. </a:t>
            </a:r>
            <a:r>
              <a:rPr sz="1350" b="0" i="0" dirty="0">
                <a:solidFill>
                  <a:schemeClr val="tx1"/>
                </a:solidFill>
                <a:latin typeface="Nunito Sans Black" charset="0"/>
                <a:ea typeface="Nunito Sans Black" charset="0"/>
                <a:cs typeface="Nunito Sans Black" charset="0"/>
              </a:rPr>
              <a:t>Share </a:t>
            </a:r>
            <a:r>
              <a:rPr sz="1350" b="0" i="0" spc="0" dirty="0">
                <a:solidFill>
                  <a:schemeClr val="tx1"/>
                </a:solidFill>
                <a:latin typeface="Nunito Sans Black" charset="0"/>
                <a:ea typeface="Nunito Sans Black" charset="0"/>
                <a:cs typeface="Nunito Sans Black" charset="0"/>
              </a:rPr>
              <a:t>more. </a:t>
            </a:r>
            <a:r>
              <a:rPr sz="1350" b="0" i="0" spc="-34" dirty="0">
                <a:solidFill>
                  <a:schemeClr val="tx1"/>
                </a:solidFill>
                <a:latin typeface="Nunito Sans Black" charset="0"/>
                <a:ea typeface="Nunito Sans Black" charset="0"/>
                <a:cs typeface="Nunito Sans Black" charset="0"/>
              </a:rPr>
              <a:t>Be</a:t>
            </a:r>
            <a:r>
              <a:rPr sz="1350" b="0" i="0" spc="-11" dirty="0">
                <a:solidFill>
                  <a:schemeClr val="tx1"/>
                </a:solidFill>
                <a:latin typeface="Nunito Sans Black" charset="0"/>
                <a:ea typeface="Nunito Sans Black" charset="0"/>
                <a:cs typeface="Nunito Sans Black" charset="0"/>
              </a:rPr>
              <a:t> </a:t>
            </a:r>
            <a:r>
              <a:rPr sz="1350" b="0" i="0" spc="0" dirty="0">
                <a:solidFill>
                  <a:schemeClr val="tx1"/>
                </a:solidFill>
                <a:latin typeface="Nunito Sans Black" charset="0"/>
                <a:ea typeface="Nunito Sans Black" charset="0"/>
                <a:cs typeface="Nunito Sans Black" charset="0"/>
              </a:rPr>
              <a:t>more.</a:t>
            </a:r>
            <a:endParaRPr sz="1350" b="0" i="0" dirty="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dirty="0"/>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dirty="0"/>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dirty="0">
                <a:solidFill>
                  <a:srgbClr val="FFFFFF"/>
                </a:solidFill>
                <a:latin typeface="Nunito Sans Black" pitchFamily="2" charset="77"/>
                <a:ea typeface="Nunito Sans Black" charset="0"/>
                <a:cs typeface="Nunito Sans Black" charset="0"/>
              </a:rPr>
              <a:t>Thank</a:t>
            </a:r>
            <a:r>
              <a:rPr sz="4050" b="0" i="0" spc="-30" dirty="0">
                <a:solidFill>
                  <a:srgbClr val="FFFFFF"/>
                </a:solidFill>
                <a:latin typeface="Nunito Sans Black" pitchFamily="2" charset="77"/>
                <a:ea typeface="Nunito Sans Black" charset="0"/>
                <a:cs typeface="Nunito Sans Black" charset="0"/>
              </a:rPr>
              <a:t> </a:t>
            </a:r>
            <a:r>
              <a:rPr sz="4050" b="0" i="0" spc="-98" dirty="0">
                <a:solidFill>
                  <a:srgbClr val="FFFFFF"/>
                </a:solidFill>
                <a:latin typeface="Nunito Sans Black" pitchFamily="2" charset="77"/>
                <a:ea typeface="Nunito Sans Black" charset="0"/>
                <a:cs typeface="Nunito Sans Black" charset="0"/>
              </a:rPr>
              <a:t>you</a:t>
            </a:r>
            <a:endParaRPr sz="4050" b="0" i="0" dirty="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dirty="0"/>
              <a:t>© </a:t>
            </a:r>
            <a:r>
              <a:rPr lang="en-US" spc="-4" dirty="0"/>
              <a:t>The </a:t>
            </a:r>
            <a:r>
              <a:rPr lang="en-US" spc="-15" dirty="0"/>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dirty="0"/>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dirty="0"/>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dirty="0"/>
              <a:t>Dwayne Fields</a:t>
            </a:r>
          </a:p>
          <a:p>
            <a:pPr lvl="0"/>
            <a:r>
              <a:rPr lang="en-US" dirty="0"/>
              <a:t>Scout Ambassador</a:t>
            </a:r>
          </a:p>
          <a:p>
            <a:pPr lvl="1"/>
            <a:r>
              <a:rPr lang="en-US" dirty="0"/>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dirty="0"/>
              <a:t>Helen Glover</a:t>
            </a:r>
          </a:p>
          <a:p>
            <a:pPr lvl="0"/>
            <a:r>
              <a:rPr lang="en-US" dirty="0"/>
              <a:t>Scout Ambassador</a:t>
            </a:r>
          </a:p>
          <a:p>
            <a:pPr lvl="1"/>
            <a:r>
              <a:rPr lang="en-US" dirty="0"/>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dirty="0"/>
              <a:t>Tim Peake</a:t>
            </a:r>
          </a:p>
          <a:p>
            <a:pPr lvl="0"/>
            <a:r>
              <a:rPr lang="en-US" dirty="0"/>
              <a:t>Scout Ambassador </a:t>
            </a:r>
          </a:p>
          <a:p>
            <a:pPr lvl="1"/>
            <a:r>
              <a:rPr lang="en-US" dirty="0"/>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dirty="0"/>
              <a:t>Bear </a:t>
            </a:r>
            <a:r>
              <a:rPr lang="en-US" dirty="0" err="1"/>
              <a:t>Grylls</a:t>
            </a:r>
            <a:r>
              <a:rPr lang="en-US" dirty="0"/>
              <a:t> </a:t>
            </a:r>
          </a:p>
          <a:p>
            <a:pPr lvl="0"/>
            <a:r>
              <a:rPr lang="en-US" dirty="0"/>
              <a:t>Chief Scout </a:t>
            </a:r>
          </a:p>
          <a:p>
            <a:pPr lvl="1"/>
            <a:r>
              <a:rPr lang="en-US" dirty="0"/>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dirty="0"/>
              <a:t>Click to insert image</a:t>
            </a:r>
          </a:p>
          <a:p>
            <a:r>
              <a:rPr lang="en-GB" dirty="0"/>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dirty="0"/>
              <a:t>Click to insert image</a:t>
            </a:r>
          </a:p>
          <a:p>
            <a:r>
              <a:rPr lang="en-GB" dirty="0"/>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dirty="0"/>
              <a:t>Click to insert image</a:t>
            </a:r>
          </a:p>
          <a:p>
            <a:r>
              <a:rPr lang="en-GB" dirty="0"/>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dirty="0"/>
              <a:t>Click to insert image</a:t>
            </a:r>
          </a:p>
          <a:p>
            <a:r>
              <a:rPr lang="en-GB" dirty="0"/>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Tree>
    <p:extLst>
      <p:ext uri="{BB962C8B-B14F-4D97-AF65-F5344CB8AC3E}">
        <p14:creationId xmlns:p14="http://schemas.microsoft.com/office/powerpoint/2010/main" val="108574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Tree>
    <p:extLst>
      <p:ext uri="{BB962C8B-B14F-4D97-AF65-F5344CB8AC3E}">
        <p14:creationId xmlns:p14="http://schemas.microsoft.com/office/powerpoint/2010/main" val="370853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70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dirty="0"/>
              <a:t>18/02/2018</a:t>
            </a:r>
            <a:endParaRPr lang="mr-IN" dirty="0"/>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dirty="0"/>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dirty="0"/>
              <a:t>Do more.</a:t>
            </a:r>
            <a:br>
              <a:rPr lang="en-US" dirty="0"/>
            </a:br>
            <a:r>
              <a:rPr lang="en-US" dirty="0"/>
              <a:t>Share more.</a:t>
            </a:r>
            <a:br>
              <a:rPr lang="en-US" dirty="0"/>
            </a:br>
            <a:r>
              <a:rPr lang="en-US" dirty="0"/>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dirty="0"/>
              <a:t>Do more.</a:t>
            </a:r>
            <a:br>
              <a:rPr lang="en-US" dirty="0"/>
            </a:br>
            <a:r>
              <a:rPr lang="en-US" dirty="0"/>
              <a:t>Share more.</a:t>
            </a:r>
            <a:br>
              <a:rPr lang="en-US" dirty="0"/>
            </a:br>
            <a:r>
              <a:rPr lang="en-US" dirty="0"/>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dirty="0"/>
              <a:t>Click to insert image</a:t>
            </a:r>
          </a:p>
          <a:p>
            <a:r>
              <a:rPr lang="en-GB" dirty="0"/>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dirty="0"/>
              <a:t>Do more.</a:t>
            </a:r>
            <a:br>
              <a:rPr lang="en-US" dirty="0"/>
            </a:br>
            <a:r>
              <a:rPr lang="en-US" dirty="0"/>
              <a:t>Share more.</a:t>
            </a:r>
            <a:br>
              <a:rPr lang="en-US" dirty="0"/>
            </a:br>
            <a:r>
              <a:rPr lang="en-US" dirty="0"/>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dirty="0"/>
              <a:t>18/02/2018</a:t>
            </a:r>
            <a:endParaRPr lang="mr-IN" dirty="0"/>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endParaRPr lang="en-GB" sz="1350" dirty="0">
              <a:solidFill>
                <a:schemeClr val="tx1"/>
              </a:solidFill>
            </a:endParaRP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1" r:id="rId9"/>
    <p:sldLayoutId id="2147483672" r:id="rId10"/>
    <p:sldLayoutId id="2147483673" r:id="rId11"/>
    <p:sldLayoutId id="2147483674" r:id="rId12"/>
    <p:sldLayoutId id="2147483675" r:id="rId13"/>
    <p:sldLayoutId id="2147483676" r:id="rId14"/>
    <p:sldLayoutId id="2147483713" r:id="rId15"/>
    <p:sldLayoutId id="2147483677" r:id="rId16"/>
    <p:sldLayoutId id="2147483714" r:id="rId17"/>
    <p:sldLayoutId id="2147483679" r:id="rId18"/>
    <p:sldLayoutId id="2147483715" r:id="rId19"/>
    <p:sldLayoutId id="2147483721" r:id="rId20"/>
    <p:sldLayoutId id="2147483680" r:id="rId21"/>
    <p:sldLayoutId id="2147483681" r:id="rId22"/>
    <p:sldLayoutId id="2147483692" r:id="rId23"/>
    <p:sldLayoutId id="2147483711" r:id="rId24"/>
    <p:sldLayoutId id="2147483682" r:id="rId25"/>
    <p:sldLayoutId id="2147483683" r:id="rId26"/>
    <p:sldLayoutId id="2147483707" r:id="rId27"/>
    <p:sldLayoutId id="2147483697" r:id="rId28"/>
    <p:sldLayoutId id="2147483708" r:id="rId29"/>
    <p:sldLayoutId id="2147483701" r:id="rId30"/>
    <p:sldLayoutId id="2147483709" r:id="rId31"/>
    <p:sldLayoutId id="2147483702" r:id="rId32"/>
    <p:sldLayoutId id="2147483710" r:id="rId33"/>
    <p:sldLayoutId id="2147483687" r:id="rId34"/>
    <p:sldLayoutId id="2147483712" r:id="rId35"/>
    <p:sldLayoutId id="2147483699" r:id="rId36"/>
    <p:sldLayoutId id="2147483716" r:id="rId37"/>
    <p:sldLayoutId id="2147483717" r:id="rId38"/>
    <p:sldLayoutId id="2147483698" r:id="rId39"/>
    <p:sldLayoutId id="2147483722" r:id="rId40"/>
    <p:sldLayoutId id="2147483723" r:id="rId41"/>
    <p:sldLayoutId id="2147483700" r:id="rId42"/>
    <p:sldLayoutId id="2147483718" r:id="rId43"/>
    <p:sldLayoutId id="2147483719" r:id="rId44"/>
    <p:sldLayoutId id="2147483720" r:id="rId45"/>
    <p:sldLayoutId id="2147483689" r:id="rId46"/>
    <p:sldLayoutId id="2147483696" r:id="rId47"/>
    <p:sldLayoutId id="2147483703" r:id="rId48"/>
    <p:sldLayoutId id="2147483704" r:id="rId49"/>
    <p:sldLayoutId id="2147483705" r:id="rId50"/>
    <p:sldLayoutId id="2147483724" r:id="rId51"/>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95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normAutofit/>
          </a:bodyPr>
          <a:lstStyle/>
          <a:p>
            <a:pPr marL="0" lvl="1" indent="0">
              <a:buNone/>
            </a:pPr>
            <a:r>
              <a:rPr lang="en-US" dirty="0"/>
              <a:t>Is Scouting just for boys?</a:t>
            </a:r>
          </a:p>
        </p:txBody>
      </p:sp>
    </p:spTree>
    <p:extLst>
      <p:ext uri="{BB962C8B-B14F-4D97-AF65-F5344CB8AC3E}">
        <p14:creationId xmlns:p14="http://schemas.microsoft.com/office/powerpoint/2010/main" val="1262126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descr="st-as-totw1-2.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20469191">
            <a:off x="726503" y="1245653"/>
            <a:ext cx="1534716" cy="152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000 CP Emergency Aid Badge_stage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83520" y="4339232"/>
            <a:ext cx="1624013" cy="161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cu-as-back-2a.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60130" y="3599854"/>
            <a:ext cx="1559719"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55015" y="638655"/>
            <a:ext cx="2286000" cy="263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79335" y="3578698"/>
            <a:ext cx="2286000" cy="264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19848" y="4899101"/>
            <a:ext cx="1700213" cy="168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54208" y="1038652"/>
            <a:ext cx="1822255" cy="2104704"/>
          </a:xfrm>
          <a:prstGeom prst="rect">
            <a:avLst/>
          </a:prstGeom>
        </p:spPr>
      </p:pic>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472693" y="1441113"/>
            <a:ext cx="3571875" cy="3571875"/>
          </a:xfrm>
          <a:prstGeom prst="rect">
            <a:avLst/>
          </a:prstGeom>
        </p:spPr>
      </p:pic>
    </p:spTree>
    <p:extLst>
      <p:ext uri="{BB962C8B-B14F-4D97-AF65-F5344CB8AC3E}">
        <p14:creationId xmlns:p14="http://schemas.microsoft.com/office/powerpoint/2010/main" val="631931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748" y="0"/>
            <a:ext cx="4578532" cy="68580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35088773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8138160"/>
          </a:xfrm>
          <a:prstGeom prst="rect">
            <a:avLst/>
          </a:prstGeom>
        </p:spPr>
      </p:pic>
    </p:spTree>
    <p:extLst>
      <p:ext uri="{BB962C8B-B14F-4D97-AF65-F5344CB8AC3E}">
        <p14:creationId xmlns:p14="http://schemas.microsoft.com/office/powerpoint/2010/main" val="4932187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138" y="278295"/>
            <a:ext cx="10439333" cy="6414053"/>
          </a:xfrm>
          <a:prstGeom prst="rect">
            <a:avLst/>
          </a:prstGeom>
        </p:spPr>
      </p:pic>
    </p:spTree>
    <p:extLst>
      <p:ext uri="{BB962C8B-B14F-4D97-AF65-F5344CB8AC3E}">
        <p14:creationId xmlns:p14="http://schemas.microsoft.com/office/powerpoint/2010/main" val="159964668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5071" y="0"/>
            <a:ext cx="10281859" cy="6858000"/>
          </a:xfrm>
          <a:prstGeom prst="rect">
            <a:avLst/>
          </a:prstGeom>
        </p:spPr>
      </p:pic>
    </p:spTree>
    <p:extLst>
      <p:ext uri="{BB962C8B-B14F-4D97-AF65-F5344CB8AC3E}">
        <p14:creationId xmlns:p14="http://schemas.microsoft.com/office/powerpoint/2010/main" val="38764495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normAutofit/>
          </a:bodyPr>
          <a:lstStyle/>
          <a:p>
            <a:pPr marL="0" lvl="1" indent="0">
              <a:buNone/>
            </a:pPr>
            <a:r>
              <a:rPr lang="en-US" dirty="0"/>
              <a:t>What activities do we do?</a:t>
            </a:r>
          </a:p>
        </p:txBody>
      </p:sp>
      <p:pic>
        <p:nvPicPr>
          <p:cNvPr id="2" name="Early Years Scouting V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2779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520070" y="1620000"/>
            <a:ext cx="4509168" cy="4502944"/>
          </a:xfrm>
        </p:spPr>
        <p:txBody>
          <a:bodyPr/>
          <a:lstStyle/>
          <a:p>
            <a:pPr marL="10800" lvl="1" indent="0">
              <a:buNone/>
            </a:pPr>
            <a:r>
              <a:rPr lang="en-GB" sz="3600" dirty="0"/>
              <a:t>What next?</a:t>
            </a:r>
          </a:p>
          <a:p>
            <a:pPr lvl="1"/>
            <a:endParaRPr lang="en-GB" dirty="0"/>
          </a:p>
          <a:p>
            <a:pPr marL="10800" lvl="1" indent="0">
              <a:buNone/>
            </a:pPr>
            <a:r>
              <a:rPr lang="en-GB" sz="3600" dirty="0"/>
              <a:t>Free open event </a:t>
            </a:r>
          </a:p>
          <a:p>
            <a:pPr marL="10800" lvl="1" indent="0">
              <a:lnSpc>
                <a:spcPct val="100000"/>
              </a:lnSpc>
              <a:buNone/>
            </a:pPr>
            <a:r>
              <a:rPr lang="en-GB" sz="3600" dirty="0"/>
              <a:t>Date</a:t>
            </a:r>
          </a:p>
          <a:p>
            <a:pPr marL="10800" lvl="1" indent="0">
              <a:lnSpc>
                <a:spcPct val="100000"/>
              </a:lnSpc>
              <a:buNone/>
            </a:pPr>
            <a:r>
              <a:rPr lang="en-GB" sz="3600" dirty="0"/>
              <a:t>Time</a:t>
            </a:r>
          </a:p>
          <a:p>
            <a:pPr marL="10800" lvl="1" indent="0">
              <a:lnSpc>
                <a:spcPct val="100000"/>
              </a:lnSpc>
              <a:buNone/>
            </a:pPr>
            <a:r>
              <a:rPr lang="en-GB" sz="3600" dirty="0"/>
              <a:t>Venue</a:t>
            </a:r>
          </a:p>
          <a:p>
            <a:endParaRPr lang="en-GB" dirty="0"/>
          </a:p>
        </p:txBody>
      </p:sp>
      <p:pic>
        <p:nvPicPr>
          <p:cNvPr id="5" name="Picture Placeholder 4"/>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0370" r="20370"/>
          <a:stretch>
            <a:fillRect/>
          </a:stretch>
        </p:blipFill>
        <p:spPr/>
      </p:pic>
    </p:spTree>
    <p:extLst>
      <p:ext uri="{BB962C8B-B14F-4D97-AF65-F5344CB8AC3E}">
        <p14:creationId xmlns:p14="http://schemas.microsoft.com/office/powerpoint/2010/main" val="440096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913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edia Placeholder 7"/>
          <p:cNvPicPr>
            <a:picLocks noGrp="1" noChangeAspect="1"/>
          </p:cNvPicPr>
          <p:nvPr>
            <p:ph type="media" sz="quarter" idx="13"/>
          </p:nvPr>
        </p:nvPicPr>
        <p:blipFill>
          <a:blip r:embed="rId3">
            <a:extLst>
              <a:ext uri="{28A0092B-C50C-407E-A947-70E740481C1C}">
                <a14:useLocalDpi xmlns:a14="http://schemas.microsoft.com/office/drawing/2010/main"/>
              </a:ext>
            </a:extLst>
          </a:blip>
          <a:stretch>
            <a:fillRect/>
          </a:stretch>
        </p:blipFill>
        <p:spPr>
          <a:xfrm>
            <a:off x="1455700" y="1231900"/>
            <a:ext cx="9301238" cy="4883150"/>
          </a:xfrm>
          <a:prstGeom prst="rect">
            <a:avLst/>
          </a:prstGeom>
        </p:spPr>
      </p:pic>
    </p:spTree>
    <p:extLst>
      <p:ext uri="{BB962C8B-B14F-4D97-AF65-F5344CB8AC3E}">
        <p14:creationId xmlns:p14="http://schemas.microsoft.com/office/powerpoint/2010/main" val="1126279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te Middleton - Wedding, Engagement Ring &amp; Family - Biogra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1121" y="831272"/>
            <a:ext cx="5881255" cy="5881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119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edia Placeholder 7"/>
          <p:cNvPicPr>
            <a:picLocks noGrp="1" noChangeAspect="1"/>
          </p:cNvPicPr>
          <p:nvPr>
            <p:ph type="media" sz="quarter" idx="13"/>
          </p:nvPr>
        </p:nvPicPr>
        <p:blipFill>
          <a:blip r:embed="rId3">
            <a:extLst>
              <a:ext uri="{28A0092B-C50C-407E-A947-70E740481C1C}">
                <a14:useLocalDpi xmlns:a14="http://schemas.microsoft.com/office/drawing/2010/main"/>
              </a:ext>
            </a:extLst>
          </a:blip>
          <a:stretch>
            <a:fillRect/>
          </a:stretch>
        </p:blipFill>
        <p:spPr>
          <a:xfrm>
            <a:off x="1683328" y="915460"/>
            <a:ext cx="8582890" cy="5707971"/>
          </a:xfrm>
          <a:prstGeom prst="rect">
            <a:avLst/>
          </a:prstGeom>
        </p:spPr>
      </p:pic>
    </p:spTree>
    <p:extLst>
      <p:ext uri="{BB962C8B-B14F-4D97-AF65-F5344CB8AC3E}">
        <p14:creationId xmlns:p14="http://schemas.microsoft.com/office/powerpoint/2010/main" val="2089331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0370" r="20370"/>
          <a:stretch>
            <a:fillRect/>
          </a:stretch>
        </p:blipFill>
        <p:spPr/>
      </p:pic>
      <p:sp>
        <p:nvSpPr>
          <p:cNvPr id="5" name="Text Placeholder 4"/>
          <p:cNvSpPr>
            <a:spLocks noGrp="1"/>
          </p:cNvSpPr>
          <p:nvPr>
            <p:ph type="body" sz="quarter" idx="11"/>
          </p:nvPr>
        </p:nvSpPr>
        <p:spPr/>
        <p:txBody>
          <a:bodyPr/>
          <a:lstStyle/>
          <a:p>
            <a:pPr>
              <a:lnSpc>
                <a:spcPct val="100000"/>
              </a:lnSpc>
            </a:pPr>
            <a:endParaRPr lang="en-GB" sz="3200" dirty="0"/>
          </a:p>
          <a:p>
            <a:pPr>
              <a:lnSpc>
                <a:spcPct val="100000"/>
              </a:lnSpc>
            </a:pPr>
            <a:endParaRPr lang="en-GB" sz="3200" dirty="0"/>
          </a:p>
          <a:p>
            <a:pPr>
              <a:lnSpc>
                <a:spcPct val="100000"/>
              </a:lnSpc>
            </a:pPr>
            <a:r>
              <a:rPr lang="en-GB" sz="3200" b="1" dirty="0"/>
              <a:t>What do you think all these people have in common?</a:t>
            </a:r>
          </a:p>
        </p:txBody>
      </p:sp>
    </p:spTree>
    <p:extLst>
      <p:ext uri="{BB962C8B-B14F-4D97-AF65-F5344CB8AC3E}">
        <p14:creationId xmlns:p14="http://schemas.microsoft.com/office/powerpoint/2010/main" val="122377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20370" r="20370"/>
          <a:stretch>
            <a:fillRect/>
          </a:stretch>
        </p:blipFill>
        <p:spPr/>
      </p:pic>
      <p:sp>
        <p:nvSpPr>
          <p:cNvPr id="4" name="Text Placeholder 3">
            <a:extLst>
              <a:ext uri="{FF2B5EF4-FFF2-40B4-BE49-F238E27FC236}">
                <a16:creationId xmlns:a16="http://schemas.microsoft.com/office/drawing/2014/main" xmlns="" id="{0015AF02-28AF-664A-8246-ED591CCD05CB}"/>
              </a:ext>
            </a:extLst>
          </p:cNvPr>
          <p:cNvSpPr>
            <a:spLocks noGrp="1"/>
          </p:cNvSpPr>
          <p:nvPr>
            <p:ph type="body" sz="quarter" idx="10"/>
          </p:nvPr>
        </p:nvSpPr>
        <p:spPr/>
        <p:txBody>
          <a:bodyPr vert="horz" lIns="0" tIns="0" rIns="0" bIns="0" rtlCol="0" anchor="t">
            <a:noAutofit/>
          </a:bodyPr>
          <a:lstStyle/>
          <a:p>
            <a:pPr marL="10795" indent="0">
              <a:lnSpc>
                <a:spcPct val="100000"/>
              </a:lnSpc>
              <a:buNone/>
            </a:pPr>
            <a:endParaRPr lang="en-US" sz="4000" dirty="0">
              <a:latin typeface="Nunito Sans ExtraBold" panose="00000900000000000000" pitchFamily="2" charset="0"/>
            </a:endParaRPr>
          </a:p>
          <a:p>
            <a:pPr marL="10795" indent="0">
              <a:lnSpc>
                <a:spcPct val="100000"/>
              </a:lnSpc>
              <a:buNone/>
            </a:pPr>
            <a:endParaRPr lang="en-US" sz="4000" dirty="0">
              <a:latin typeface="Nunito Sans ExtraBold" panose="00000900000000000000" pitchFamily="2" charset="0"/>
            </a:endParaRPr>
          </a:p>
          <a:p>
            <a:pPr marL="10795" indent="0" algn="ctr">
              <a:lnSpc>
                <a:spcPct val="100000"/>
              </a:lnSpc>
              <a:buNone/>
            </a:pPr>
            <a:r>
              <a:rPr lang="en-US" sz="4000" dirty="0">
                <a:latin typeface="Nunito Sans ExtraBold"/>
              </a:rPr>
              <a:t>Squirrels</a:t>
            </a:r>
            <a:endParaRPr lang="en-US" sz="4000" dirty="0">
              <a:latin typeface="Nunito Sans ExtraBold" panose="00000900000000000000" pitchFamily="2" charset="0"/>
            </a:endParaRPr>
          </a:p>
          <a:p>
            <a:pPr marL="10795" indent="0" algn="ctr">
              <a:lnSpc>
                <a:spcPct val="100000"/>
              </a:lnSpc>
              <a:buNone/>
            </a:pPr>
            <a:r>
              <a:rPr lang="en-US" sz="4000" dirty="0" smtClean="0">
                <a:latin typeface="Nunito Sans ExtraBold" panose="00000900000000000000" pitchFamily="2" charset="0"/>
              </a:rPr>
              <a:t>4-5 </a:t>
            </a:r>
            <a:r>
              <a:rPr lang="en-US" sz="4000" dirty="0">
                <a:latin typeface="Nunito Sans ExtraBold" panose="00000900000000000000" pitchFamily="2" charset="0"/>
              </a:rPr>
              <a:t>years</a:t>
            </a:r>
          </a:p>
          <a:p>
            <a:pPr marL="132715" indent="-121920"/>
            <a:endParaRPr lang="en-GB" dirty="0"/>
          </a:p>
        </p:txBody>
      </p:sp>
    </p:spTree>
    <p:extLst>
      <p:ext uri="{BB962C8B-B14F-4D97-AF65-F5344CB8AC3E}">
        <p14:creationId xmlns:p14="http://schemas.microsoft.com/office/powerpoint/2010/main" val="2244635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3">
            <a:extLst>
              <a:ext uri="{FF2B5EF4-FFF2-40B4-BE49-F238E27FC236}">
                <a16:creationId xmlns:a16="http://schemas.microsoft.com/office/drawing/2014/main" xmlns="" id="{0015AF02-28AF-664A-8246-ED591CCD05CB}"/>
              </a:ext>
            </a:extLst>
          </p:cNvPr>
          <p:cNvSpPr>
            <a:spLocks noGrp="1"/>
          </p:cNvSpPr>
          <p:nvPr>
            <p:ph type="body" sz="quarter" idx="11"/>
          </p:nvPr>
        </p:nvSpPr>
        <p:spPr/>
        <p:txBody>
          <a:bodyPr/>
          <a:lstStyle/>
          <a:p>
            <a:pPr marL="10800" indent="0">
              <a:lnSpc>
                <a:spcPct val="100000"/>
              </a:lnSpc>
              <a:buNone/>
            </a:pPr>
            <a:endParaRPr lang="en-US" sz="4000" dirty="0">
              <a:latin typeface="Nunito Sans ExtraBold" panose="00000900000000000000" pitchFamily="2" charset="0"/>
            </a:endParaRPr>
          </a:p>
          <a:p>
            <a:pPr marL="10800" indent="0">
              <a:lnSpc>
                <a:spcPct val="100000"/>
              </a:lnSpc>
              <a:buNone/>
            </a:pPr>
            <a:endParaRPr lang="en-US" sz="4000" dirty="0">
              <a:latin typeface="Nunito Sans ExtraBold" panose="00000900000000000000" pitchFamily="2" charset="0"/>
            </a:endParaRPr>
          </a:p>
          <a:p>
            <a:pPr marL="10800" indent="0" algn="ctr">
              <a:lnSpc>
                <a:spcPct val="100000"/>
              </a:lnSpc>
              <a:buNone/>
            </a:pPr>
            <a:r>
              <a:rPr lang="en-US" sz="4000" dirty="0">
                <a:latin typeface="Nunito Sans ExtraBold" panose="00000900000000000000" pitchFamily="2" charset="0"/>
              </a:rPr>
              <a:t>Beavers</a:t>
            </a:r>
          </a:p>
          <a:p>
            <a:pPr marL="10800" indent="0" algn="ctr">
              <a:lnSpc>
                <a:spcPct val="100000"/>
              </a:lnSpc>
              <a:buNone/>
            </a:pPr>
            <a:r>
              <a:rPr lang="en-US" sz="4000" dirty="0">
                <a:latin typeface="Nunito Sans ExtraBold" panose="00000900000000000000" pitchFamily="2" charset="0"/>
              </a:rPr>
              <a:t>6-8 years</a:t>
            </a:r>
          </a:p>
          <a:p>
            <a:endParaRPr lang="en-GB" dirty="0"/>
          </a:p>
        </p:txBody>
      </p:sp>
      <p:pic>
        <p:nvPicPr>
          <p:cNvPr id="5" name="Picture Placeholder 4"/>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l="16667" r="16667"/>
          <a:stretch>
            <a:fillRect/>
          </a:stretch>
        </p:blipFill>
        <p:spPr>
          <a:prstGeom prst="rect">
            <a:avLst/>
          </a:prstGeom>
        </p:spPr>
      </p:pic>
    </p:spTree>
    <p:extLst>
      <p:ext uri="{BB962C8B-B14F-4D97-AF65-F5344CB8AC3E}">
        <p14:creationId xmlns:p14="http://schemas.microsoft.com/office/powerpoint/2010/main" val="1964303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l="20357" r="20357"/>
          <a:stretch>
            <a:fillRect/>
          </a:stretch>
        </p:blipFill>
        <p:spPr>
          <a:prstGeom prst="rect">
            <a:avLst/>
          </a:prstGeom>
        </p:spPr>
      </p:pic>
      <p:sp>
        <p:nvSpPr>
          <p:cNvPr id="4" name="Title 3"/>
          <p:cNvSpPr>
            <a:spLocks noGrp="1"/>
          </p:cNvSpPr>
          <p:nvPr>
            <p:ph type="ctrTitle"/>
          </p:nvPr>
        </p:nvSpPr>
        <p:spPr/>
        <p:txBody>
          <a:bodyPr/>
          <a:lstStyle/>
          <a:p>
            <a:endParaRPr lang="en-GB"/>
          </a:p>
        </p:txBody>
      </p:sp>
      <p:sp>
        <p:nvSpPr>
          <p:cNvPr id="5" name="Subtitle 4"/>
          <p:cNvSpPr>
            <a:spLocks noGrp="1"/>
          </p:cNvSpPr>
          <p:nvPr>
            <p:ph type="subTitle" idx="4"/>
          </p:nvPr>
        </p:nvSpPr>
        <p:spPr/>
        <p:txBody>
          <a:bodyPr/>
          <a:lstStyle/>
          <a:p>
            <a:endParaRPr lang="en-GB"/>
          </a:p>
        </p:txBody>
      </p:sp>
      <p:sp>
        <p:nvSpPr>
          <p:cNvPr id="27" name="Text Placeholder 3">
            <a:extLst>
              <a:ext uri="{FF2B5EF4-FFF2-40B4-BE49-F238E27FC236}">
                <a16:creationId xmlns:a16="http://schemas.microsoft.com/office/drawing/2014/main" xmlns="" id="{0015AF02-28AF-664A-8246-ED591CCD05CB}"/>
              </a:ext>
            </a:extLst>
          </p:cNvPr>
          <p:cNvSpPr>
            <a:spLocks noGrp="1"/>
          </p:cNvSpPr>
          <p:nvPr>
            <p:ph type="body" sz="quarter" idx="11"/>
          </p:nvPr>
        </p:nvSpPr>
        <p:spPr/>
        <p:txBody>
          <a:bodyPr/>
          <a:lstStyle/>
          <a:p>
            <a:pPr marL="10800" indent="0">
              <a:lnSpc>
                <a:spcPct val="100000"/>
              </a:lnSpc>
              <a:buNone/>
            </a:pPr>
            <a:endParaRPr lang="en-US" sz="4000" dirty="0">
              <a:latin typeface="Nunito Sans ExtraBold" panose="00000900000000000000" pitchFamily="2" charset="0"/>
            </a:endParaRPr>
          </a:p>
          <a:p>
            <a:pPr marL="10800" indent="0">
              <a:lnSpc>
                <a:spcPct val="100000"/>
              </a:lnSpc>
              <a:buNone/>
            </a:pPr>
            <a:endParaRPr lang="en-US" sz="4000" dirty="0">
              <a:latin typeface="Nunito Sans ExtraBold" panose="00000900000000000000" pitchFamily="2" charset="0"/>
            </a:endParaRPr>
          </a:p>
          <a:p>
            <a:pPr marL="10800" indent="0" algn="ctr">
              <a:lnSpc>
                <a:spcPct val="100000"/>
              </a:lnSpc>
              <a:buNone/>
            </a:pPr>
            <a:r>
              <a:rPr lang="en-US" sz="4000" dirty="0">
                <a:latin typeface="Nunito Sans ExtraBold" panose="00000900000000000000" pitchFamily="2" charset="0"/>
              </a:rPr>
              <a:t>Cubs</a:t>
            </a:r>
          </a:p>
          <a:p>
            <a:pPr marL="10800" indent="0" algn="ctr">
              <a:lnSpc>
                <a:spcPct val="100000"/>
              </a:lnSpc>
              <a:buNone/>
            </a:pPr>
            <a:r>
              <a:rPr lang="en-US" sz="4000" dirty="0">
                <a:latin typeface="Nunito Sans ExtraBold" panose="00000900000000000000" pitchFamily="2" charset="0"/>
              </a:rPr>
              <a:t>8-10 years</a:t>
            </a:r>
          </a:p>
          <a:p>
            <a:endParaRPr lang="en-GB" dirty="0"/>
          </a:p>
        </p:txBody>
      </p:sp>
    </p:spTree>
    <p:extLst>
      <p:ext uri="{BB962C8B-B14F-4D97-AF65-F5344CB8AC3E}">
        <p14:creationId xmlns:p14="http://schemas.microsoft.com/office/powerpoint/2010/main" val="2909049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3">
            <a:extLst>
              <a:ext uri="{FF2B5EF4-FFF2-40B4-BE49-F238E27FC236}">
                <a16:creationId xmlns:a16="http://schemas.microsoft.com/office/drawing/2014/main" xmlns="" id="{0015AF02-28AF-664A-8246-ED591CCD05CB}"/>
              </a:ext>
            </a:extLst>
          </p:cNvPr>
          <p:cNvSpPr>
            <a:spLocks noGrp="1"/>
          </p:cNvSpPr>
          <p:nvPr>
            <p:ph type="body" sz="quarter" idx="11"/>
          </p:nvPr>
        </p:nvSpPr>
        <p:spPr>
          <a:xfrm>
            <a:off x="7510852" y="1527234"/>
            <a:ext cx="3780000" cy="4502944"/>
          </a:xfrm>
        </p:spPr>
        <p:txBody>
          <a:bodyPr/>
          <a:lstStyle/>
          <a:p>
            <a:pPr marL="10800" indent="0">
              <a:lnSpc>
                <a:spcPct val="100000"/>
              </a:lnSpc>
              <a:buNone/>
            </a:pPr>
            <a:endParaRPr lang="en-US" sz="4000" dirty="0">
              <a:latin typeface="Nunito Sans ExtraBold" panose="00000900000000000000" pitchFamily="2" charset="0"/>
            </a:endParaRPr>
          </a:p>
          <a:p>
            <a:pPr marL="10800" indent="0">
              <a:lnSpc>
                <a:spcPct val="100000"/>
              </a:lnSpc>
              <a:buNone/>
            </a:pPr>
            <a:endParaRPr lang="en-US" sz="4000" dirty="0">
              <a:latin typeface="Nunito Sans ExtraBold" panose="00000900000000000000" pitchFamily="2" charset="0"/>
            </a:endParaRPr>
          </a:p>
          <a:p>
            <a:pPr marL="10800" indent="0" algn="ctr">
              <a:lnSpc>
                <a:spcPct val="100000"/>
              </a:lnSpc>
              <a:buNone/>
            </a:pPr>
            <a:r>
              <a:rPr lang="en-US" sz="4000" dirty="0">
                <a:latin typeface="Nunito Sans ExtraBold" panose="00000900000000000000" pitchFamily="2" charset="0"/>
              </a:rPr>
              <a:t>Scouts</a:t>
            </a:r>
          </a:p>
          <a:p>
            <a:pPr marL="10800" indent="0" algn="ctr">
              <a:lnSpc>
                <a:spcPct val="100000"/>
              </a:lnSpc>
              <a:buNone/>
            </a:pPr>
            <a:r>
              <a:rPr lang="en-US" sz="4000" dirty="0">
                <a:latin typeface="Nunito Sans ExtraBold" panose="00000900000000000000" pitchFamily="2" charset="0"/>
              </a:rPr>
              <a:t>10-14 years</a:t>
            </a:r>
          </a:p>
          <a:p>
            <a:endParaRPr lang="en-GB" dirty="0"/>
          </a:p>
        </p:txBody>
      </p:sp>
      <p:pic>
        <p:nvPicPr>
          <p:cNvPr id="8" name="Picture Placeholder 7"/>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l="16458" r="16458"/>
          <a:stretch>
            <a:fillRect/>
          </a:stretch>
        </p:blipFill>
        <p:spPr>
          <a:xfrm>
            <a:off x="-1" y="0"/>
            <a:ext cx="7103165" cy="6858000"/>
          </a:xfrm>
          <a:prstGeom prst="rect">
            <a:avLst/>
          </a:prstGeom>
        </p:spPr>
      </p:pic>
    </p:spTree>
    <p:extLst>
      <p:ext uri="{BB962C8B-B14F-4D97-AF65-F5344CB8AC3E}">
        <p14:creationId xmlns:p14="http://schemas.microsoft.com/office/powerpoint/2010/main" val="2795008957"/>
      </p:ext>
    </p:extLst>
  </p:cSld>
  <p:clrMapOvr>
    <a:masterClrMapping/>
  </p:clrMapOvr>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scouts-powerpoint-template-small-file</Template>
  <TotalTime>128</TotalTime>
  <Words>499</Words>
  <Application>Microsoft Office PowerPoint</Application>
  <PresentationFormat>Widescreen</PresentationFormat>
  <Paragraphs>87</Paragraphs>
  <Slides>18</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Nunito Sans</vt:lpstr>
      <vt:lpstr>ＭＳ Ｐゴシック</vt:lpstr>
      <vt:lpstr>Nunito Sans ExtraBold</vt:lpstr>
      <vt:lpstr>Nunito Sans Black</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Bennett</dc:creator>
  <cp:lastModifiedBy>Juliette Sexton</cp:lastModifiedBy>
  <cp:revision>20</cp:revision>
  <dcterms:created xsi:type="dcterms:W3CDTF">2020-07-07T09:48:58Z</dcterms:created>
  <dcterms:modified xsi:type="dcterms:W3CDTF">2021-07-08T09:59:54Z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ies>
</file>