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7"/>
  </p:notesMasterIdLst>
  <p:sldIdLst>
    <p:sldId id="322" r:id="rId5"/>
    <p:sldId id="307" r:id="rId6"/>
    <p:sldId id="305" r:id="rId7"/>
    <p:sldId id="291" r:id="rId8"/>
    <p:sldId id="399" r:id="rId9"/>
    <p:sldId id="335" r:id="rId10"/>
    <p:sldId id="337" r:id="rId11"/>
    <p:sldId id="288" r:id="rId12"/>
    <p:sldId id="397" r:id="rId13"/>
    <p:sldId id="398" r:id="rId14"/>
    <p:sldId id="400" r:id="rId15"/>
    <p:sldId id="338" r:id="rId16"/>
    <p:sldId id="340" r:id="rId17"/>
    <p:sldId id="341" r:id="rId18"/>
    <p:sldId id="342" r:id="rId19"/>
    <p:sldId id="343" r:id="rId20"/>
    <p:sldId id="344" r:id="rId21"/>
    <p:sldId id="362" r:id="rId22"/>
    <p:sldId id="363" r:id="rId23"/>
    <p:sldId id="364" r:id="rId24"/>
    <p:sldId id="365" r:id="rId25"/>
    <p:sldId id="387" r:id="rId26"/>
    <p:sldId id="367" r:id="rId27"/>
    <p:sldId id="394" r:id="rId28"/>
    <p:sldId id="393" r:id="rId29"/>
    <p:sldId id="366" r:id="rId30"/>
    <p:sldId id="396" r:id="rId31"/>
    <p:sldId id="368" r:id="rId32"/>
    <p:sldId id="354" r:id="rId33"/>
    <p:sldId id="359" r:id="rId34"/>
    <p:sldId id="402" r:id="rId35"/>
    <p:sldId id="371" r:id="rId36"/>
    <p:sldId id="372" r:id="rId37"/>
    <p:sldId id="406" r:id="rId38"/>
    <p:sldId id="407" r:id="rId39"/>
    <p:sldId id="401" r:id="rId40"/>
    <p:sldId id="392" r:id="rId41"/>
    <p:sldId id="403" r:id="rId42"/>
    <p:sldId id="404" r:id="rId43"/>
    <p:sldId id="391" r:id="rId44"/>
    <p:sldId id="405" r:id="rId45"/>
    <p:sldId id="382" r:id="rId46"/>
  </p:sldIdLst>
  <p:sldSz cx="12192000" cy="6858000"/>
  <p:notesSz cx="16256000" cy="9144000"/>
  <p:embeddedFontLst>
    <p:embeddedFont>
      <p:font typeface="Nunito Sans Black" panose="00000A00000000000000" pitchFamily="2" charset="0"/>
      <p:bold r:id="rId48"/>
      <p:boldItalic r:id="rId49"/>
    </p:embeddedFont>
    <p:embeddedFont>
      <p:font typeface="Nunito Sans Light" panose="00000400000000000000" pitchFamily="2" charset="0"/>
      <p:regular r:id="rId50"/>
      <p:italic r:id="rId51"/>
    </p:embeddedFont>
    <p:embeddedFont>
      <p:font typeface="Nunito Sans" panose="00000500000000000000" pitchFamily="2"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Landey" initials="JL" lastIdx="42" clrIdx="0">
    <p:extLst>
      <p:ext uri="{19B8F6BF-5375-455C-9EA6-DF929625EA0E}">
        <p15:presenceInfo xmlns:p15="http://schemas.microsoft.com/office/powerpoint/2012/main" userId="b9d7d18a25789889" providerId="Windows Live"/>
      </p:ext>
    </p:extLst>
  </p:cmAuthor>
  <p:cmAuthor id="2" name="Jacqueline Landey" initials="JL [2]" lastIdx="2" clrIdx="1">
    <p:extLst>
      <p:ext uri="{19B8F6BF-5375-455C-9EA6-DF929625EA0E}">
        <p15:presenceInfo xmlns:p15="http://schemas.microsoft.com/office/powerpoint/2012/main" userId="S::jacqueline.landey@scouts.org.uk::44ee3185-e3c2-418f-915b-fdda6e62a56c" providerId="AD"/>
      </p:ext>
    </p:extLst>
  </p:cmAuthor>
  <p:cmAuthor id="3"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3"/>
    <p:restoredTop sz="90225" autoAdjust="0"/>
  </p:normalViewPr>
  <p:slideViewPr>
    <p:cSldViewPr snapToGrid="0">
      <p:cViewPr varScale="1">
        <p:scale>
          <a:sx n="80" d="100"/>
          <a:sy n="80" d="100"/>
        </p:scale>
        <p:origin x="816" y="58"/>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No. of participants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Volunteers</c:v>
                </c:pt>
              </c:strCache>
            </c:strRef>
          </c:tx>
          <c:spPr>
            <a:solidFill>
              <a:schemeClr val="accent1"/>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Sheet1!$B$2:$B$5</c:f>
              <c:numCache>
                <c:formatCode>General</c:formatCode>
                <c:ptCount val="4"/>
                <c:pt idx="0">
                  <c:v>12795</c:v>
                </c:pt>
                <c:pt idx="1">
                  <c:v>11882</c:v>
                </c:pt>
                <c:pt idx="2">
                  <c:v>9064</c:v>
                </c:pt>
                <c:pt idx="3">
                  <c:v>8765</c:v>
                </c:pt>
              </c:numCache>
            </c:numRef>
          </c:val>
          <c:extLst xmlns:c16r2="http://schemas.microsoft.com/office/drawing/2015/06/chart">
            <c:ext xmlns:c16="http://schemas.microsoft.com/office/drawing/2014/chart" uri="{C3380CC4-5D6E-409C-BE32-E72D297353CC}">
              <c16:uniqueId val="{00000000-C3D4-423F-A73E-31F1D0CA6297}"/>
            </c:ext>
          </c:extLst>
        </c:ser>
        <c:ser>
          <c:idx val="1"/>
          <c:order val="1"/>
          <c:tx>
            <c:strRef>
              <c:f>Sheet1!$C$1</c:f>
              <c:strCache>
                <c:ptCount val="1"/>
                <c:pt idx="0">
                  <c:v>Parents/carers</c:v>
                </c:pt>
              </c:strCache>
            </c:strRef>
          </c:tx>
          <c:spPr>
            <a:solidFill>
              <a:schemeClr val="accent2"/>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Sheet1!$C$2:$C$5</c:f>
              <c:numCache>
                <c:formatCode>General</c:formatCode>
                <c:ptCount val="4"/>
                <c:pt idx="0">
                  <c:v>2546</c:v>
                </c:pt>
                <c:pt idx="1">
                  <c:v>1649</c:v>
                </c:pt>
                <c:pt idx="2">
                  <c:v>0</c:v>
                </c:pt>
                <c:pt idx="3">
                  <c:v>898</c:v>
                </c:pt>
              </c:numCache>
            </c:numRef>
          </c:val>
          <c:extLst xmlns:c16r2="http://schemas.microsoft.com/office/drawing/2015/06/chart">
            <c:ext xmlns:c16="http://schemas.microsoft.com/office/drawing/2014/chart" uri="{C3380CC4-5D6E-409C-BE32-E72D297353CC}">
              <c16:uniqueId val="{00000001-C3D4-423F-A73E-31F1D0CA6297}"/>
            </c:ext>
          </c:extLst>
        </c:ser>
        <c:ser>
          <c:idx val="2"/>
          <c:order val="2"/>
          <c:tx>
            <c:strRef>
              <c:f>Sheet1!$D$1</c:f>
              <c:strCache>
                <c:ptCount val="1"/>
                <c:pt idx="0">
                  <c:v>Young people</c:v>
                </c:pt>
              </c:strCache>
            </c:strRef>
          </c:tx>
          <c:spPr>
            <a:solidFill>
              <a:schemeClr val="accent3"/>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Sheet1!$D$2:$D$5</c:f>
              <c:numCache>
                <c:formatCode>General</c:formatCode>
                <c:ptCount val="4"/>
                <c:pt idx="0">
                  <c:v>2488</c:v>
                </c:pt>
                <c:pt idx="1">
                  <c:v>2078</c:v>
                </c:pt>
                <c:pt idx="2">
                  <c:v>0</c:v>
                </c:pt>
                <c:pt idx="3">
                  <c:v>653</c:v>
                </c:pt>
              </c:numCache>
            </c:numRef>
          </c:val>
          <c:extLst xmlns:c16r2="http://schemas.microsoft.com/office/drawing/2015/06/chart">
            <c:ext xmlns:c16="http://schemas.microsoft.com/office/drawing/2014/chart" uri="{C3380CC4-5D6E-409C-BE32-E72D297353CC}">
              <c16:uniqueId val="{00000002-C3D4-423F-A73E-31F1D0CA6297}"/>
            </c:ext>
          </c:extLst>
        </c:ser>
        <c:dLbls>
          <c:showLegendKey val="0"/>
          <c:showVal val="0"/>
          <c:showCatName val="0"/>
          <c:showSerName val="0"/>
          <c:showPercent val="0"/>
          <c:showBubbleSize val="0"/>
        </c:dLbls>
        <c:gapWidth val="219"/>
        <c:overlap val="-27"/>
        <c:axId val="398122480"/>
        <c:axId val="398115424"/>
      </c:barChart>
      <c:catAx>
        <c:axId val="39812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115424"/>
        <c:crosses val="autoZero"/>
        <c:auto val="1"/>
        <c:lblAlgn val="ctr"/>
        <c:lblOffset val="100"/>
        <c:noMultiLvlLbl val="0"/>
      </c:catAx>
      <c:valAx>
        <c:axId val="398115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122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Sheet1!$A$2:$A$7</c:f>
              <c:strCache>
                <c:ptCount val="6"/>
                <c:pt idx="0">
                  <c:v>My child takes/took part in Scouts</c:v>
                </c:pt>
                <c:pt idx="1">
                  <c:v>I took part in Scouts as a young person</c:v>
                </c:pt>
                <c:pt idx="2">
                  <c:v>I was asked directly by another volunteer</c:v>
                </c:pt>
                <c:pt idx="3">
                  <c:v>Recommended by a friend/family member</c:v>
                </c:pt>
                <c:pt idx="4">
                  <c:v>Marketing: poster or adverts</c:v>
                </c:pt>
                <c:pt idx="5">
                  <c:v>Other</c:v>
                </c:pt>
              </c:strCache>
            </c:strRef>
          </c:cat>
          <c:val>
            <c:numRef>
              <c:f>Sheet1!$B$2:$B$7</c:f>
              <c:numCache>
                <c:formatCode>General</c:formatCode>
                <c:ptCount val="6"/>
                <c:pt idx="0">
                  <c:v>39</c:v>
                </c:pt>
                <c:pt idx="1">
                  <c:v>32</c:v>
                </c:pt>
                <c:pt idx="2">
                  <c:v>14</c:v>
                </c:pt>
                <c:pt idx="3">
                  <c:v>6</c:v>
                </c:pt>
                <c:pt idx="4">
                  <c:v>1</c:v>
                </c:pt>
                <c:pt idx="5">
                  <c:v>7</c:v>
                </c:pt>
              </c:numCache>
            </c:numRef>
          </c:val>
          <c:extLst xmlns:c16r2="http://schemas.microsoft.com/office/drawing/2015/06/chart">
            <c:ext xmlns:c16="http://schemas.microsoft.com/office/drawing/2014/chart" uri="{C3380CC4-5D6E-409C-BE32-E72D297353CC}">
              <c16:uniqueId val="{00000000-04A5-48D9-85ED-4B3421D4EC9F}"/>
            </c:ext>
          </c:extLst>
        </c:ser>
        <c:ser>
          <c:idx val="1"/>
          <c:order val="1"/>
          <c:tx>
            <c:strRef>
              <c:f>Sheet1!$C$1</c:f>
              <c:strCache>
                <c:ptCount val="1"/>
                <c:pt idx="0">
                  <c:v>2020</c:v>
                </c:pt>
              </c:strCache>
            </c:strRef>
          </c:tx>
          <c:spPr>
            <a:solidFill>
              <a:schemeClr val="accent2"/>
            </a:solidFill>
            <a:ln>
              <a:noFill/>
            </a:ln>
            <a:effectLst/>
          </c:spPr>
          <c:invertIfNegative val="0"/>
          <c:cat>
            <c:strRef>
              <c:f>Sheet1!$A$2:$A$7</c:f>
              <c:strCache>
                <c:ptCount val="6"/>
                <c:pt idx="0">
                  <c:v>My child takes/took part in Scouts</c:v>
                </c:pt>
                <c:pt idx="1">
                  <c:v>I took part in Scouts as a young person</c:v>
                </c:pt>
                <c:pt idx="2">
                  <c:v>I was asked directly by another volunteer</c:v>
                </c:pt>
                <c:pt idx="3">
                  <c:v>Recommended by a friend/family member</c:v>
                </c:pt>
                <c:pt idx="4">
                  <c:v>Marketing: poster or adverts</c:v>
                </c:pt>
                <c:pt idx="5">
                  <c:v>Other</c:v>
                </c:pt>
              </c:strCache>
            </c:strRef>
          </c:cat>
          <c:val>
            <c:numRef>
              <c:f>Sheet1!$C$2:$C$7</c:f>
              <c:numCache>
                <c:formatCode>General</c:formatCode>
                <c:ptCount val="6"/>
                <c:pt idx="0">
                  <c:v>40</c:v>
                </c:pt>
                <c:pt idx="1">
                  <c:v>33</c:v>
                </c:pt>
                <c:pt idx="2">
                  <c:v>13</c:v>
                </c:pt>
                <c:pt idx="3">
                  <c:v>5</c:v>
                </c:pt>
                <c:pt idx="4">
                  <c:v>1</c:v>
                </c:pt>
                <c:pt idx="5">
                  <c:v>7</c:v>
                </c:pt>
              </c:numCache>
            </c:numRef>
          </c:val>
          <c:extLst xmlns:c16r2="http://schemas.microsoft.com/office/drawing/2015/06/chart">
            <c:ext xmlns:c16="http://schemas.microsoft.com/office/drawing/2014/chart" uri="{C3380CC4-5D6E-409C-BE32-E72D297353CC}">
              <c16:uniqueId val="{00000001-04A5-48D9-85ED-4B3421D4EC9F}"/>
            </c:ext>
          </c:extLst>
        </c:ser>
        <c:ser>
          <c:idx val="2"/>
          <c:order val="2"/>
          <c:tx>
            <c:strRef>
              <c:f>Sheet1!$D$1</c:f>
              <c:strCache>
                <c:ptCount val="1"/>
                <c:pt idx="0">
                  <c:v>2021</c:v>
                </c:pt>
              </c:strCache>
            </c:strRef>
          </c:tx>
          <c:spPr>
            <a:solidFill>
              <a:schemeClr val="accent3"/>
            </a:solidFill>
            <a:ln>
              <a:noFill/>
            </a:ln>
            <a:effectLst/>
          </c:spPr>
          <c:invertIfNegative val="0"/>
          <c:cat>
            <c:strRef>
              <c:f>Sheet1!$A$2:$A$7</c:f>
              <c:strCache>
                <c:ptCount val="6"/>
                <c:pt idx="0">
                  <c:v>My child takes/took part in Scouts</c:v>
                </c:pt>
                <c:pt idx="1">
                  <c:v>I took part in Scouts as a young person</c:v>
                </c:pt>
                <c:pt idx="2">
                  <c:v>I was asked directly by another volunteer</c:v>
                </c:pt>
                <c:pt idx="3">
                  <c:v>Recommended by a friend/family member</c:v>
                </c:pt>
                <c:pt idx="4">
                  <c:v>Marketing: poster or adverts</c:v>
                </c:pt>
                <c:pt idx="5">
                  <c:v>Other</c:v>
                </c:pt>
              </c:strCache>
            </c:strRef>
          </c:cat>
          <c:val>
            <c:numRef>
              <c:f>Sheet1!$D$2:$D$7</c:f>
              <c:numCache>
                <c:formatCode>General</c:formatCode>
                <c:ptCount val="6"/>
                <c:pt idx="0">
                  <c:v>38</c:v>
                </c:pt>
                <c:pt idx="1">
                  <c:v>33</c:v>
                </c:pt>
                <c:pt idx="2">
                  <c:v>14</c:v>
                </c:pt>
                <c:pt idx="3">
                  <c:v>6</c:v>
                </c:pt>
                <c:pt idx="4">
                  <c:v>2</c:v>
                </c:pt>
                <c:pt idx="5">
                  <c:v>7</c:v>
                </c:pt>
              </c:numCache>
            </c:numRef>
          </c:val>
          <c:extLst xmlns:c16r2="http://schemas.microsoft.com/office/drawing/2015/06/chart">
            <c:ext xmlns:c16="http://schemas.microsoft.com/office/drawing/2014/chart" uri="{C3380CC4-5D6E-409C-BE32-E72D297353CC}">
              <c16:uniqueId val="{00000002-04A5-48D9-85ED-4B3421D4EC9F}"/>
            </c:ext>
          </c:extLst>
        </c:ser>
        <c:dLbls>
          <c:showLegendKey val="0"/>
          <c:showVal val="0"/>
          <c:showCatName val="0"/>
          <c:showSerName val="0"/>
          <c:showPercent val="0"/>
          <c:showBubbleSize val="0"/>
        </c:dLbls>
        <c:gapWidth val="219"/>
        <c:overlap val="-27"/>
        <c:axId val="502763576"/>
        <c:axId val="502769064"/>
      </c:barChart>
      <c:catAx>
        <c:axId val="502763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9064"/>
        <c:crosses val="autoZero"/>
        <c:auto val="1"/>
        <c:lblAlgn val="ctr"/>
        <c:lblOffset val="100"/>
        <c:noMultiLvlLbl val="0"/>
      </c:catAx>
      <c:valAx>
        <c:axId val="502769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3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Sheet1!$A$2:$A$7</c:f>
              <c:strCache>
                <c:ptCount val="6"/>
                <c:pt idx="0">
                  <c:v>Approached my local Scout group</c:v>
                </c:pt>
                <c:pt idx="1">
                  <c:v>I was asked to volunteer by someone in Scouts*</c:v>
                </c:pt>
                <c:pt idx="2">
                  <c:v>Continued with the group I attended as a young person</c:v>
                </c:pt>
                <c:pt idx="3">
                  <c:v>Got in touch with an existing volunteer</c:v>
                </c:pt>
                <c:pt idx="4">
                  <c:v>Used the Scouts website</c:v>
                </c:pt>
                <c:pt idx="5">
                  <c:v>Other</c:v>
                </c:pt>
              </c:strCache>
            </c:strRef>
          </c:cat>
          <c:val>
            <c:numRef>
              <c:f>Sheet1!$B$2:$B$7</c:f>
              <c:numCache>
                <c:formatCode>General</c:formatCode>
                <c:ptCount val="6"/>
                <c:pt idx="0">
                  <c:v>58</c:v>
                </c:pt>
                <c:pt idx="1">
                  <c:v>0</c:v>
                </c:pt>
                <c:pt idx="2">
                  <c:v>16</c:v>
                </c:pt>
                <c:pt idx="3">
                  <c:v>3</c:v>
                </c:pt>
                <c:pt idx="4">
                  <c:v>6</c:v>
                </c:pt>
                <c:pt idx="5">
                  <c:v>18</c:v>
                </c:pt>
              </c:numCache>
            </c:numRef>
          </c:val>
          <c:extLst xmlns:c16r2="http://schemas.microsoft.com/office/drawing/2015/06/chart">
            <c:ext xmlns:c16="http://schemas.microsoft.com/office/drawing/2014/chart" uri="{C3380CC4-5D6E-409C-BE32-E72D297353CC}">
              <c16:uniqueId val="{00000000-6DD2-4196-93EA-1EBE22975C8B}"/>
            </c:ext>
          </c:extLst>
        </c:ser>
        <c:ser>
          <c:idx val="1"/>
          <c:order val="1"/>
          <c:tx>
            <c:strRef>
              <c:f>Sheet1!$C$1</c:f>
              <c:strCache>
                <c:ptCount val="1"/>
                <c:pt idx="0">
                  <c:v>2020</c:v>
                </c:pt>
              </c:strCache>
            </c:strRef>
          </c:tx>
          <c:spPr>
            <a:solidFill>
              <a:schemeClr val="accent2"/>
            </a:solidFill>
            <a:ln>
              <a:noFill/>
            </a:ln>
            <a:effectLst/>
          </c:spPr>
          <c:invertIfNegative val="0"/>
          <c:cat>
            <c:strRef>
              <c:f>Sheet1!$A$2:$A$7</c:f>
              <c:strCache>
                <c:ptCount val="6"/>
                <c:pt idx="0">
                  <c:v>Approached my local Scout group</c:v>
                </c:pt>
                <c:pt idx="1">
                  <c:v>I was asked to volunteer by someone in Scouts*</c:v>
                </c:pt>
                <c:pt idx="2">
                  <c:v>Continued with the group I attended as a young person</c:v>
                </c:pt>
                <c:pt idx="3">
                  <c:v>Got in touch with an existing volunteer</c:v>
                </c:pt>
                <c:pt idx="4">
                  <c:v>Used the Scouts website</c:v>
                </c:pt>
                <c:pt idx="5">
                  <c:v>Other</c:v>
                </c:pt>
              </c:strCache>
            </c:strRef>
          </c:cat>
          <c:val>
            <c:numRef>
              <c:f>Sheet1!$C$2:$C$7</c:f>
              <c:numCache>
                <c:formatCode>General</c:formatCode>
                <c:ptCount val="6"/>
                <c:pt idx="0">
                  <c:v>36</c:v>
                </c:pt>
                <c:pt idx="1">
                  <c:v>34</c:v>
                </c:pt>
                <c:pt idx="2">
                  <c:v>14</c:v>
                </c:pt>
                <c:pt idx="3">
                  <c:v>6</c:v>
                </c:pt>
                <c:pt idx="4">
                  <c:v>4</c:v>
                </c:pt>
                <c:pt idx="5">
                  <c:v>6</c:v>
                </c:pt>
              </c:numCache>
            </c:numRef>
          </c:val>
          <c:extLst xmlns:c16r2="http://schemas.microsoft.com/office/drawing/2015/06/chart">
            <c:ext xmlns:c16="http://schemas.microsoft.com/office/drawing/2014/chart" uri="{C3380CC4-5D6E-409C-BE32-E72D297353CC}">
              <c16:uniqueId val="{00000001-6DD2-4196-93EA-1EBE22975C8B}"/>
            </c:ext>
          </c:extLst>
        </c:ser>
        <c:ser>
          <c:idx val="2"/>
          <c:order val="2"/>
          <c:tx>
            <c:strRef>
              <c:f>Sheet1!$D$1</c:f>
              <c:strCache>
                <c:ptCount val="1"/>
                <c:pt idx="0">
                  <c:v>2021</c:v>
                </c:pt>
              </c:strCache>
            </c:strRef>
          </c:tx>
          <c:spPr>
            <a:solidFill>
              <a:schemeClr val="accent3"/>
            </a:solidFill>
            <a:ln>
              <a:noFill/>
            </a:ln>
            <a:effectLst/>
          </c:spPr>
          <c:invertIfNegative val="0"/>
          <c:cat>
            <c:strRef>
              <c:f>Sheet1!$A$2:$A$7</c:f>
              <c:strCache>
                <c:ptCount val="6"/>
                <c:pt idx="0">
                  <c:v>Approached my local Scout group</c:v>
                </c:pt>
                <c:pt idx="1">
                  <c:v>I was asked to volunteer by someone in Scouts*</c:v>
                </c:pt>
                <c:pt idx="2">
                  <c:v>Continued with the group I attended as a young person</c:v>
                </c:pt>
                <c:pt idx="3">
                  <c:v>Got in touch with an existing volunteer</c:v>
                </c:pt>
                <c:pt idx="4">
                  <c:v>Used the Scouts website</c:v>
                </c:pt>
                <c:pt idx="5">
                  <c:v>Other</c:v>
                </c:pt>
              </c:strCache>
            </c:strRef>
          </c:cat>
          <c:val>
            <c:numRef>
              <c:f>Sheet1!$D$2:$D$7</c:f>
              <c:numCache>
                <c:formatCode>General</c:formatCode>
                <c:ptCount val="6"/>
                <c:pt idx="0">
                  <c:v>35</c:v>
                </c:pt>
                <c:pt idx="1">
                  <c:v>33</c:v>
                </c:pt>
                <c:pt idx="2">
                  <c:v>15</c:v>
                </c:pt>
                <c:pt idx="3">
                  <c:v>7</c:v>
                </c:pt>
                <c:pt idx="4">
                  <c:v>4</c:v>
                </c:pt>
                <c:pt idx="5">
                  <c:v>7</c:v>
                </c:pt>
              </c:numCache>
            </c:numRef>
          </c:val>
          <c:extLst xmlns:c16r2="http://schemas.microsoft.com/office/drawing/2015/06/chart">
            <c:ext xmlns:c16="http://schemas.microsoft.com/office/drawing/2014/chart" uri="{C3380CC4-5D6E-409C-BE32-E72D297353CC}">
              <c16:uniqueId val="{00000002-6DD2-4196-93EA-1EBE22975C8B}"/>
            </c:ext>
          </c:extLst>
        </c:ser>
        <c:dLbls>
          <c:showLegendKey val="0"/>
          <c:showVal val="0"/>
          <c:showCatName val="0"/>
          <c:showSerName val="0"/>
          <c:showPercent val="0"/>
          <c:showBubbleSize val="0"/>
        </c:dLbls>
        <c:gapWidth val="219"/>
        <c:overlap val="-27"/>
        <c:axId val="502767496"/>
        <c:axId val="502765928"/>
      </c:barChart>
      <c:catAx>
        <c:axId val="50276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5928"/>
        <c:crosses val="autoZero"/>
        <c:auto val="1"/>
        <c:lblAlgn val="ctr"/>
        <c:lblOffset val="100"/>
        <c:noMultiLvlLbl val="0"/>
      </c:catAx>
      <c:valAx>
        <c:axId val="502765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7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Strongly disagree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felt well supported from HQ during the pandemic to keep Scouts going locally</c:v>
                </c:pt>
                <c:pt idx="1">
                  <c:v>As a movement, Scouts responded well to the pandemic to keep opportunities available for young people locally</c:v>
                </c:pt>
              </c:strCache>
            </c:strRef>
          </c:cat>
          <c:val>
            <c:numRef>
              <c:f>Sheet1!$B$2:$B$3</c:f>
              <c:numCache>
                <c:formatCode>General</c:formatCode>
                <c:ptCount val="2"/>
                <c:pt idx="0">
                  <c:v>3</c:v>
                </c:pt>
                <c:pt idx="1">
                  <c:v>7</c:v>
                </c:pt>
              </c:numCache>
            </c:numRef>
          </c:val>
          <c:extLst xmlns:c16r2="http://schemas.microsoft.com/office/drawing/2015/06/chart">
            <c:ext xmlns:c16="http://schemas.microsoft.com/office/drawing/2014/chart" uri="{C3380CC4-5D6E-409C-BE32-E72D297353CC}">
              <c16:uniqueId val="{00000000-71A2-4607-9201-2321B5F700F7}"/>
            </c:ext>
          </c:extLst>
        </c:ser>
        <c:ser>
          <c:idx val="1"/>
          <c:order val="1"/>
          <c:tx>
            <c:strRef>
              <c:f>Sheet1!$C$1</c:f>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felt well supported from HQ during the pandemic to keep Scouts going locally</c:v>
                </c:pt>
                <c:pt idx="1">
                  <c:v>As a movement, Scouts responded well to the pandemic to keep opportunities available for young people locally</c:v>
                </c:pt>
              </c:strCache>
            </c:strRef>
          </c:cat>
          <c:val>
            <c:numRef>
              <c:f>Sheet1!$C$2:$C$3</c:f>
              <c:numCache>
                <c:formatCode>General</c:formatCode>
                <c:ptCount val="2"/>
                <c:pt idx="0">
                  <c:v>8</c:v>
                </c:pt>
                <c:pt idx="1">
                  <c:v>14</c:v>
                </c:pt>
              </c:numCache>
            </c:numRef>
          </c:val>
          <c:extLst xmlns:c16r2="http://schemas.microsoft.com/office/drawing/2015/06/chart">
            <c:ext xmlns:c16="http://schemas.microsoft.com/office/drawing/2014/chart" uri="{C3380CC4-5D6E-409C-BE32-E72D297353CC}">
              <c16:uniqueId val="{00000001-71A2-4607-9201-2321B5F700F7}"/>
            </c:ext>
          </c:extLst>
        </c:ser>
        <c:ser>
          <c:idx val="2"/>
          <c:order val="2"/>
          <c:tx>
            <c:strRef>
              <c:f>Sheet1!$D$1</c:f>
              <c:strCache>
                <c:ptCount val="1"/>
                <c:pt idx="0">
                  <c:v>Neither agree or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felt well supported from HQ during the pandemic to keep Scouts going locally</c:v>
                </c:pt>
                <c:pt idx="1">
                  <c:v>As a movement, Scouts responded well to the pandemic to keep opportunities available for young people locally</c:v>
                </c:pt>
              </c:strCache>
            </c:strRef>
          </c:cat>
          <c:val>
            <c:numRef>
              <c:f>Sheet1!$D$2:$D$3</c:f>
              <c:numCache>
                <c:formatCode>General</c:formatCode>
                <c:ptCount val="2"/>
                <c:pt idx="0">
                  <c:v>15</c:v>
                </c:pt>
                <c:pt idx="1">
                  <c:v>33</c:v>
                </c:pt>
              </c:numCache>
            </c:numRef>
          </c:val>
          <c:extLst xmlns:c16r2="http://schemas.microsoft.com/office/drawing/2015/06/chart">
            <c:ext xmlns:c16="http://schemas.microsoft.com/office/drawing/2014/chart" uri="{C3380CC4-5D6E-409C-BE32-E72D297353CC}">
              <c16:uniqueId val="{00000002-71A2-4607-9201-2321B5F700F7}"/>
            </c:ext>
          </c:extLst>
        </c:ser>
        <c:ser>
          <c:idx val="3"/>
          <c:order val="3"/>
          <c:tx>
            <c:strRef>
              <c:f>Sheet1!$E$1</c:f>
              <c:strCache>
                <c:ptCount val="1"/>
                <c:pt idx="0">
                  <c:v>Agree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felt well supported from HQ during the pandemic to keep Scouts going locally</c:v>
                </c:pt>
                <c:pt idx="1">
                  <c:v>As a movement, Scouts responded well to the pandemic to keep opportunities available for young people locally</c:v>
                </c:pt>
              </c:strCache>
            </c:strRef>
          </c:cat>
          <c:val>
            <c:numRef>
              <c:f>Sheet1!$E$2:$E$3</c:f>
              <c:numCache>
                <c:formatCode>General</c:formatCode>
                <c:ptCount val="2"/>
                <c:pt idx="0">
                  <c:v>48</c:v>
                </c:pt>
                <c:pt idx="1">
                  <c:v>34</c:v>
                </c:pt>
              </c:numCache>
            </c:numRef>
          </c:val>
          <c:extLst xmlns:c16r2="http://schemas.microsoft.com/office/drawing/2015/06/chart">
            <c:ext xmlns:c16="http://schemas.microsoft.com/office/drawing/2014/chart" uri="{C3380CC4-5D6E-409C-BE32-E72D297353CC}">
              <c16:uniqueId val="{00000004-71A2-4607-9201-2321B5F700F7}"/>
            </c:ext>
          </c:extLst>
        </c:ser>
        <c:ser>
          <c:idx val="4"/>
          <c:order val="4"/>
          <c:tx>
            <c:strRef>
              <c:f>Sheet1!$F$1</c:f>
              <c:strCache>
                <c:ptCount val="1"/>
                <c:pt idx="0">
                  <c:v>Strongly agree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felt well supported from HQ during the pandemic to keep Scouts going locally</c:v>
                </c:pt>
                <c:pt idx="1">
                  <c:v>As a movement, Scouts responded well to the pandemic to keep opportunities available for young people locally</c:v>
                </c:pt>
              </c:strCache>
            </c:strRef>
          </c:cat>
          <c:val>
            <c:numRef>
              <c:f>Sheet1!$F$2:$F$3</c:f>
              <c:numCache>
                <c:formatCode>General</c:formatCode>
                <c:ptCount val="2"/>
                <c:pt idx="0">
                  <c:v>26</c:v>
                </c:pt>
                <c:pt idx="1">
                  <c:v>12</c:v>
                </c:pt>
              </c:numCache>
            </c:numRef>
          </c:val>
          <c:extLst xmlns:c16r2="http://schemas.microsoft.com/office/drawing/2015/06/chart">
            <c:ext xmlns:c16="http://schemas.microsoft.com/office/drawing/2014/chart" uri="{C3380CC4-5D6E-409C-BE32-E72D297353CC}">
              <c16:uniqueId val="{00000005-71A2-4607-9201-2321B5F700F7}"/>
            </c:ext>
          </c:extLst>
        </c:ser>
        <c:dLbls>
          <c:dLblPos val="ctr"/>
          <c:showLegendKey val="0"/>
          <c:showVal val="1"/>
          <c:showCatName val="0"/>
          <c:showSerName val="0"/>
          <c:showPercent val="0"/>
          <c:showBubbleSize val="0"/>
        </c:dLbls>
        <c:gapWidth val="150"/>
        <c:overlap val="100"/>
        <c:axId val="502769456"/>
        <c:axId val="502770632"/>
      </c:barChart>
      <c:catAx>
        <c:axId val="50276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70632"/>
        <c:crosses val="autoZero"/>
        <c:auto val="1"/>
        <c:lblAlgn val="ctr"/>
        <c:lblOffset val="100"/>
        <c:noMultiLvlLbl val="0"/>
      </c:catAx>
      <c:valAx>
        <c:axId val="50277063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276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2018</c:v>
                </c:pt>
                <c:pt idx="1">
                  <c:v>2019</c:v>
                </c:pt>
                <c:pt idx="2">
                  <c:v>2020</c:v>
                </c:pt>
                <c:pt idx="3">
                  <c:v>2021</c:v>
                </c:pt>
              </c:numCache>
            </c:numRef>
          </c:cat>
          <c:val>
            <c:numRef>
              <c:f>Sheet1!$B$2:$B$5</c:f>
              <c:numCache>
                <c:formatCode>General</c:formatCode>
                <c:ptCount val="4"/>
                <c:pt idx="0">
                  <c:v>9</c:v>
                </c:pt>
                <c:pt idx="1">
                  <c:v>10</c:v>
                </c:pt>
                <c:pt idx="2">
                  <c:v>10</c:v>
                </c:pt>
                <c:pt idx="3">
                  <c:v>11</c:v>
                </c:pt>
              </c:numCache>
            </c:numRef>
          </c:val>
          <c:extLst xmlns:c16r2="http://schemas.microsoft.com/office/drawing/2015/06/chart">
            <c:ext xmlns:c16="http://schemas.microsoft.com/office/drawing/2014/chart" uri="{C3380CC4-5D6E-409C-BE32-E72D297353CC}">
              <c16:uniqueId val="{00000000-2E8C-4209-91FF-FC548DDB2CE5}"/>
            </c:ext>
          </c:extLst>
        </c:ser>
        <c:ser>
          <c:idx val="1"/>
          <c:order val="1"/>
          <c:tx>
            <c:strRef>
              <c:f>Sheet1!$C$1</c:f>
              <c:strCache>
                <c:ptCount val="1"/>
                <c:pt idx="0">
                  <c:v>Rarely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2018</c:v>
                </c:pt>
                <c:pt idx="1">
                  <c:v>2019</c:v>
                </c:pt>
                <c:pt idx="2">
                  <c:v>2020</c:v>
                </c:pt>
                <c:pt idx="3">
                  <c:v>2021</c:v>
                </c:pt>
              </c:numCache>
            </c:numRef>
          </c:cat>
          <c:val>
            <c:numRef>
              <c:f>Sheet1!$C$2:$C$5</c:f>
              <c:numCache>
                <c:formatCode>General</c:formatCode>
                <c:ptCount val="4"/>
                <c:pt idx="0">
                  <c:v>24</c:v>
                </c:pt>
                <c:pt idx="1">
                  <c:v>25</c:v>
                </c:pt>
                <c:pt idx="2">
                  <c:v>26</c:v>
                </c:pt>
                <c:pt idx="3">
                  <c:v>28</c:v>
                </c:pt>
              </c:numCache>
            </c:numRef>
          </c:val>
          <c:extLst xmlns:c16r2="http://schemas.microsoft.com/office/drawing/2015/06/chart">
            <c:ext xmlns:c16="http://schemas.microsoft.com/office/drawing/2014/chart" uri="{C3380CC4-5D6E-409C-BE32-E72D297353CC}">
              <c16:uniqueId val="{00000001-2E8C-4209-91FF-FC548DDB2CE5}"/>
            </c:ext>
          </c:extLst>
        </c:ser>
        <c:ser>
          <c:idx val="2"/>
          <c:order val="2"/>
          <c:tx>
            <c:strRef>
              <c:f>Sheet1!$D$1</c:f>
              <c:strCache>
                <c:ptCount val="1"/>
                <c:pt idx="0">
                  <c:v>Occasionally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2018</c:v>
                </c:pt>
                <c:pt idx="1">
                  <c:v>2019</c:v>
                </c:pt>
                <c:pt idx="2">
                  <c:v>2020</c:v>
                </c:pt>
                <c:pt idx="3">
                  <c:v>2021</c:v>
                </c:pt>
              </c:numCache>
            </c:numRef>
          </c:cat>
          <c:val>
            <c:numRef>
              <c:f>Sheet1!$D$2:$D$5</c:f>
              <c:numCache>
                <c:formatCode>General</c:formatCode>
                <c:ptCount val="4"/>
                <c:pt idx="0">
                  <c:v>47</c:v>
                </c:pt>
                <c:pt idx="1">
                  <c:v>44</c:v>
                </c:pt>
                <c:pt idx="2">
                  <c:v>45</c:v>
                </c:pt>
                <c:pt idx="3">
                  <c:v>44</c:v>
                </c:pt>
              </c:numCache>
            </c:numRef>
          </c:val>
          <c:extLst xmlns:c16r2="http://schemas.microsoft.com/office/drawing/2015/06/chart">
            <c:ext xmlns:c16="http://schemas.microsoft.com/office/drawing/2014/chart" uri="{C3380CC4-5D6E-409C-BE32-E72D297353CC}">
              <c16:uniqueId val="{00000002-2E8C-4209-91FF-FC548DDB2CE5}"/>
            </c:ext>
          </c:extLst>
        </c:ser>
        <c:ser>
          <c:idx val="3"/>
          <c:order val="3"/>
          <c:tx>
            <c:strRef>
              <c:f>Sheet1!$E$1</c:f>
              <c:strCache>
                <c:ptCount val="1"/>
                <c:pt idx="0">
                  <c:v>Regularly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2018</c:v>
                </c:pt>
                <c:pt idx="1">
                  <c:v>2019</c:v>
                </c:pt>
                <c:pt idx="2">
                  <c:v>2020</c:v>
                </c:pt>
                <c:pt idx="3">
                  <c:v>2021</c:v>
                </c:pt>
              </c:numCache>
            </c:numRef>
          </c:cat>
          <c:val>
            <c:numRef>
              <c:f>Sheet1!$E$2:$E$5</c:f>
              <c:numCache>
                <c:formatCode>General</c:formatCode>
                <c:ptCount val="4"/>
                <c:pt idx="0">
                  <c:v>19</c:v>
                </c:pt>
                <c:pt idx="1">
                  <c:v>19</c:v>
                </c:pt>
                <c:pt idx="2">
                  <c:v>17</c:v>
                </c:pt>
                <c:pt idx="3">
                  <c:v>16</c:v>
                </c:pt>
              </c:numCache>
            </c:numRef>
          </c:val>
          <c:extLst xmlns:c16r2="http://schemas.microsoft.com/office/drawing/2015/06/chart">
            <c:ext xmlns:c16="http://schemas.microsoft.com/office/drawing/2014/chart" uri="{C3380CC4-5D6E-409C-BE32-E72D297353CC}">
              <c16:uniqueId val="{00000004-2E8C-4209-91FF-FC548DDB2CE5}"/>
            </c:ext>
          </c:extLst>
        </c:ser>
        <c:ser>
          <c:idx val="4"/>
          <c:order val="4"/>
          <c:tx>
            <c:strRef>
              <c:f>Sheet1!$F$1</c:f>
              <c:strCache>
                <c:ptCount val="1"/>
                <c:pt idx="0">
                  <c:v>Always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2018</c:v>
                </c:pt>
                <c:pt idx="1">
                  <c:v>2019</c:v>
                </c:pt>
                <c:pt idx="2">
                  <c:v>2020</c:v>
                </c:pt>
                <c:pt idx="3">
                  <c:v>2021</c:v>
                </c:pt>
              </c:numCache>
            </c:numRef>
          </c:cat>
          <c:val>
            <c:numRef>
              <c:f>Sheet1!$F$2:$F$5</c:f>
              <c:numCache>
                <c:formatCode>General</c:formatCode>
                <c:ptCount val="4"/>
                <c:pt idx="0">
                  <c:v>1</c:v>
                </c:pt>
                <c:pt idx="1">
                  <c:v>2</c:v>
                </c:pt>
                <c:pt idx="2">
                  <c:v>2</c:v>
                </c:pt>
                <c:pt idx="3">
                  <c:v>1</c:v>
                </c:pt>
              </c:numCache>
            </c:numRef>
          </c:val>
          <c:extLst xmlns:c16r2="http://schemas.microsoft.com/office/drawing/2015/06/chart">
            <c:ext xmlns:c16="http://schemas.microsoft.com/office/drawing/2014/chart" uri="{C3380CC4-5D6E-409C-BE32-E72D297353CC}">
              <c16:uniqueId val="{00000005-2E8C-4209-91FF-FC548DDB2CE5}"/>
            </c:ext>
          </c:extLst>
        </c:ser>
        <c:dLbls>
          <c:dLblPos val="ctr"/>
          <c:showLegendKey val="0"/>
          <c:showVal val="1"/>
          <c:showCatName val="0"/>
          <c:showSerName val="0"/>
          <c:showPercent val="0"/>
          <c:showBubbleSize val="0"/>
        </c:dLbls>
        <c:gapWidth val="79"/>
        <c:overlap val="100"/>
        <c:axId val="401200640"/>
        <c:axId val="502770240"/>
      </c:barChart>
      <c:catAx>
        <c:axId val="40120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02770240"/>
        <c:crosses val="autoZero"/>
        <c:auto val="1"/>
        <c:lblAlgn val="ctr"/>
        <c:lblOffset val="100"/>
        <c:noMultiLvlLbl val="0"/>
      </c:catAx>
      <c:valAx>
        <c:axId val="502770240"/>
        <c:scaling>
          <c:orientation val="minMax"/>
        </c:scaling>
        <c:delete val="1"/>
        <c:axPos val="b"/>
        <c:numFmt formatCode="0%" sourceLinked="1"/>
        <c:majorTickMark val="none"/>
        <c:minorTickMark val="none"/>
        <c:tickLblPos val="nextTo"/>
        <c:crossAx val="4012006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At least once a week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Membership system (Compass)</c:v>
                </c:pt>
                <c:pt idx="1">
                  <c:v>Programme planning tool</c:v>
                </c:pt>
                <c:pt idx="2">
                  <c:v>Scouts website</c:v>
                </c:pt>
              </c:strCache>
            </c:strRef>
          </c:cat>
          <c:val>
            <c:numRef>
              <c:f>Sheet1!$B$2:$B$4</c:f>
              <c:numCache>
                <c:formatCode>General</c:formatCode>
                <c:ptCount val="3"/>
                <c:pt idx="0">
                  <c:v>20</c:v>
                </c:pt>
                <c:pt idx="1">
                  <c:v>3</c:v>
                </c:pt>
                <c:pt idx="2">
                  <c:v>23</c:v>
                </c:pt>
              </c:numCache>
            </c:numRef>
          </c:val>
          <c:extLst xmlns:c16r2="http://schemas.microsoft.com/office/drawing/2015/06/chart">
            <c:ext xmlns:c16="http://schemas.microsoft.com/office/drawing/2014/chart" uri="{C3380CC4-5D6E-409C-BE32-E72D297353CC}">
              <c16:uniqueId val="{00000000-D342-4638-8301-BF61BC6A5ED3}"/>
            </c:ext>
          </c:extLst>
        </c:ser>
        <c:ser>
          <c:idx val="1"/>
          <c:order val="1"/>
          <c:tx>
            <c:strRef>
              <c:f>Sheet1!$C$1</c:f>
              <c:strCache>
                <c:ptCount val="1"/>
                <c:pt idx="0">
                  <c:v>Less than once a week, but more than once a month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Membership system (Compass)</c:v>
                </c:pt>
                <c:pt idx="1">
                  <c:v>Programme planning tool</c:v>
                </c:pt>
                <c:pt idx="2">
                  <c:v>Scouts website</c:v>
                </c:pt>
              </c:strCache>
            </c:strRef>
          </c:cat>
          <c:val>
            <c:numRef>
              <c:f>Sheet1!$C$2:$C$4</c:f>
              <c:numCache>
                <c:formatCode>General</c:formatCode>
                <c:ptCount val="3"/>
                <c:pt idx="0">
                  <c:v>22</c:v>
                </c:pt>
                <c:pt idx="1">
                  <c:v>14</c:v>
                </c:pt>
                <c:pt idx="2">
                  <c:v>41</c:v>
                </c:pt>
              </c:numCache>
            </c:numRef>
          </c:val>
          <c:extLst xmlns:c16r2="http://schemas.microsoft.com/office/drawing/2015/06/chart">
            <c:ext xmlns:c16="http://schemas.microsoft.com/office/drawing/2014/chart" uri="{C3380CC4-5D6E-409C-BE32-E72D297353CC}">
              <c16:uniqueId val="{00000001-D342-4638-8301-BF61BC6A5ED3}"/>
            </c:ext>
          </c:extLst>
        </c:ser>
        <c:ser>
          <c:idx val="2"/>
          <c:order val="2"/>
          <c:tx>
            <c:strRef>
              <c:f>Sheet1!$D$1</c:f>
              <c:strCache>
                <c:ptCount val="1"/>
                <c:pt idx="0">
                  <c:v>Less than once a month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Membership system (Compass)</c:v>
                </c:pt>
                <c:pt idx="1">
                  <c:v>Programme planning tool</c:v>
                </c:pt>
                <c:pt idx="2">
                  <c:v>Scouts website</c:v>
                </c:pt>
              </c:strCache>
            </c:strRef>
          </c:cat>
          <c:val>
            <c:numRef>
              <c:f>Sheet1!$D$2:$D$4</c:f>
              <c:numCache>
                <c:formatCode>General</c:formatCode>
                <c:ptCount val="3"/>
                <c:pt idx="0">
                  <c:v>40</c:v>
                </c:pt>
                <c:pt idx="1">
                  <c:v>33</c:v>
                </c:pt>
                <c:pt idx="2">
                  <c:v>32</c:v>
                </c:pt>
              </c:numCache>
            </c:numRef>
          </c:val>
          <c:extLst xmlns:c16r2="http://schemas.microsoft.com/office/drawing/2015/06/chart">
            <c:ext xmlns:c16="http://schemas.microsoft.com/office/drawing/2014/chart" uri="{C3380CC4-5D6E-409C-BE32-E72D297353CC}">
              <c16:uniqueId val="{00000002-D342-4638-8301-BF61BC6A5ED3}"/>
            </c:ext>
          </c:extLst>
        </c:ser>
        <c:ser>
          <c:idx val="3"/>
          <c:order val="3"/>
          <c:tx>
            <c:strRef>
              <c:f>Sheet1!$E$1</c:f>
              <c:strCache>
                <c:ptCount val="1"/>
                <c:pt idx="0">
                  <c:v>Never</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Membership system (Compass)</c:v>
                </c:pt>
                <c:pt idx="1">
                  <c:v>Programme planning tool</c:v>
                </c:pt>
                <c:pt idx="2">
                  <c:v>Scouts website</c:v>
                </c:pt>
              </c:strCache>
            </c:strRef>
          </c:cat>
          <c:val>
            <c:numRef>
              <c:f>Sheet1!$E$2:$E$4</c:f>
              <c:numCache>
                <c:formatCode>General</c:formatCode>
                <c:ptCount val="3"/>
                <c:pt idx="0">
                  <c:v>18</c:v>
                </c:pt>
                <c:pt idx="1">
                  <c:v>50</c:v>
                </c:pt>
                <c:pt idx="2">
                  <c:v>4</c:v>
                </c:pt>
              </c:numCache>
            </c:numRef>
          </c:val>
          <c:extLst xmlns:c16r2="http://schemas.microsoft.com/office/drawing/2015/06/chart">
            <c:ext xmlns:c16="http://schemas.microsoft.com/office/drawing/2014/chart" uri="{C3380CC4-5D6E-409C-BE32-E72D297353CC}">
              <c16:uniqueId val="{00000004-D342-4638-8301-BF61BC6A5ED3}"/>
            </c:ext>
          </c:extLst>
        </c:ser>
        <c:dLbls>
          <c:dLblPos val="ctr"/>
          <c:showLegendKey val="0"/>
          <c:showVal val="1"/>
          <c:showCatName val="0"/>
          <c:showSerName val="0"/>
          <c:showPercent val="0"/>
          <c:showBubbleSize val="0"/>
        </c:dLbls>
        <c:gapWidth val="150"/>
        <c:overlap val="100"/>
        <c:axId val="502112864"/>
        <c:axId val="502115608"/>
      </c:barChart>
      <c:catAx>
        <c:axId val="502112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115608"/>
        <c:crosses val="autoZero"/>
        <c:auto val="1"/>
        <c:lblAlgn val="ctr"/>
        <c:lblOffset val="100"/>
        <c:noMultiLvlLbl val="0"/>
      </c:catAx>
      <c:valAx>
        <c:axId val="50211560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2112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cat>
            <c:strRef>
              <c:f>Sheet1!$A$2:$A$5</c:f>
              <c:strCache>
                <c:ptCount val="4"/>
                <c:pt idx="0">
                  <c:v>Regular emails (eg: monthly membership emails)</c:v>
                </c:pt>
                <c:pt idx="1">
                  <c:v>Emails on a specific issue (eg: Chief Commissioner's email)</c:v>
                </c:pt>
                <c:pt idx="2">
                  <c:v>Social media</c:v>
                </c:pt>
                <c:pt idx="3">
                  <c:v>Webinar/conference call</c:v>
                </c:pt>
              </c:strCache>
            </c:strRef>
          </c:cat>
          <c:val>
            <c:numRef>
              <c:f>Sheet1!$B$2:$B$5</c:f>
              <c:numCache>
                <c:formatCode>General</c:formatCode>
                <c:ptCount val="4"/>
                <c:pt idx="0">
                  <c:v>0</c:v>
                </c:pt>
                <c:pt idx="1">
                  <c:v>59</c:v>
                </c:pt>
                <c:pt idx="2">
                  <c:v>57</c:v>
                </c:pt>
                <c:pt idx="3">
                  <c:v>6</c:v>
                </c:pt>
              </c:numCache>
            </c:numRef>
          </c:val>
          <c:extLst xmlns:c16r2="http://schemas.microsoft.com/office/drawing/2015/06/chart">
            <c:ext xmlns:c16="http://schemas.microsoft.com/office/drawing/2014/chart" uri="{C3380CC4-5D6E-409C-BE32-E72D297353CC}">
              <c16:uniqueId val="{00000000-C3CE-4B4E-8D41-612D0C000923}"/>
            </c:ext>
          </c:extLst>
        </c:ser>
        <c:ser>
          <c:idx val="1"/>
          <c:order val="1"/>
          <c:tx>
            <c:strRef>
              <c:f>Sheet1!$C$1</c:f>
              <c:strCache>
                <c:ptCount val="1"/>
                <c:pt idx="0">
                  <c:v>2019</c:v>
                </c:pt>
              </c:strCache>
            </c:strRef>
          </c:tx>
          <c:spPr>
            <a:solidFill>
              <a:schemeClr val="accent2"/>
            </a:solidFill>
            <a:ln>
              <a:noFill/>
            </a:ln>
            <a:effectLst/>
          </c:spPr>
          <c:invertIfNegative val="0"/>
          <c:cat>
            <c:strRef>
              <c:f>Sheet1!$A$2:$A$5</c:f>
              <c:strCache>
                <c:ptCount val="4"/>
                <c:pt idx="0">
                  <c:v>Regular emails (eg: monthly membership emails)</c:v>
                </c:pt>
                <c:pt idx="1">
                  <c:v>Emails on a specific issue (eg: Chief Commissioner's email)</c:v>
                </c:pt>
                <c:pt idx="2">
                  <c:v>Social media</c:v>
                </c:pt>
                <c:pt idx="3">
                  <c:v>Webinar/conference call</c:v>
                </c:pt>
              </c:strCache>
            </c:strRef>
          </c:cat>
          <c:val>
            <c:numRef>
              <c:f>Sheet1!$C$2:$C$5</c:f>
              <c:numCache>
                <c:formatCode>General</c:formatCode>
                <c:ptCount val="4"/>
                <c:pt idx="0">
                  <c:v>73</c:v>
                </c:pt>
                <c:pt idx="1">
                  <c:v>64</c:v>
                </c:pt>
                <c:pt idx="2">
                  <c:v>50</c:v>
                </c:pt>
                <c:pt idx="3">
                  <c:v>6</c:v>
                </c:pt>
              </c:numCache>
            </c:numRef>
          </c:val>
          <c:extLst xmlns:c16r2="http://schemas.microsoft.com/office/drawing/2015/06/chart">
            <c:ext xmlns:c16="http://schemas.microsoft.com/office/drawing/2014/chart" uri="{C3380CC4-5D6E-409C-BE32-E72D297353CC}">
              <c16:uniqueId val="{00000001-C3CE-4B4E-8D41-612D0C000923}"/>
            </c:ext>
          </c:extLst>
        </c:ser>
        <c:ser>
          <c:idx val="2"/>
          <c:order val="2"/>
          <c:tx>
            <c:strRef>
              <c:f>Sheet1!$D$1</c:f>
              <c:strCache>
                <c:ptCount val="1"/>
                <c:pt idx="0">
                  <c:v>2020</c:v>
                </c:pt>
              </c:strCache>
            </c:strRef>
          </c:tx>
          <c:spPr>
            <a:solidFill>
              <a:schemeClr val="accent3"/>
            </a:solidFill>
            <a:ln>
              <a:noFill/>
            </a:ln>
            <a:effectLst/>
          </c:spPr>
          <c:invertIfNegative val="0"/>
          <c:cat>
            <c:strRef>
              <c:f>Sheet1!$A$2:$A$5</c:f>
              <c:strCache>
                <c:ptCount val="4"/>
                <c:pt idx="0">
                  <c:v>Regular emails (eg: monthly membership emails)</c:v>
                </c:pt>
                <c:pt idx="1">
                  <c:v>Emails on a specific issue (eg: Chief Commissioner's email)</c:v>
                </c:pt>
                <c:pt idx="2">
                  <c:v>Social media</c:v>
                </c:pt>
                <c:pt idx="3">
                  <c:v>Webinar/conference call</c:v>
                </c:pt>
              </c:strCache>
            </c:strRef>
          </c:cat>
          <c:val>
            <c:numRef>
              <c:f>Sheet1!$D$2:$D$5</c:f>
              <c:numCache>
                <c:formatCode>General</c:formatCode>
                <c:ptCount val="4"/>
                <c:pt idx="0">
                  <c:v>82</c:v>
                </c:pt>
                <c:pt idx="1">
                  <c:v>80</c:v>
                </c:pt>
                <c:pt idx="2">
                  <c:v>49</c:v>
                </c:pt>
                <c:pt idx="3">
                  <c:v>7</c:v>
                </c:pt>
              </c:numCache>
            </c:numRef>
          </c:val>
          <c:extLst xmlns:c16r2="http://schemas.microsoft.com/office/drawing/2015/06/chart">
            <c:ext xmlns:c16="http://schemas.microsoft.com/office/drawing/2014/chart" uri="{C3380CC4-5D6E-409C-BE32-E72D297353CC}">
              <c16:uniqueId val="{00000002-C3CE-4B4E-8D41-612D0C000923}"/>
            </c:ext>
          </c:extLst>
        </c:ser>
        <c:ser>
          <c:idx val="3"/>
          <c:order val="3"/>
          <c:tx>
            <c:strRef>
              <c:f>Sheet1!$E$1</c:f>
              <c:strCache>
                <c:ptCount val="1"/>
                <c:pt idx="0">
                  <c:v>2021</c:v>
                </c:pt>
              </c:strCache>
            </c:strRef>
          </c:tx>
          <c:spPr>
            <a:solidFill>
              <a:srgbClr val="002060"/>
            </a:solidFill>
            <a:ln>
              <a:noFill/>
            </a:ln>
            <a:effectLst/>
          </c:spPr>
          <c:invertIfNegative val="0"/>
          <c:cat>
            <c:strRef>
              <c:f>Sheet1!$A$2:$A$5</c:f>
              <c:strCache>
                <c:ptCount val="4"/>
                <c:pt idx="0">
                  <c:v>Regular emails (eg: monthly membership emails)</c:v>
                </c:pt>
                <c:pt idx="1">
                  <c:v>Emails on a specific issue (eg: Chief Commissioner's email)</c:v>
                </c:pt>
                <c:pt idx="2">
                  <c:v>Social media</c:v>
                </c:pt>
                <c:pt idx="3">
                  <c:v>Webinar/conference call</c:v>
                </c:pt>
              </c:strCache>
            </c:strRef>
          </c:cat>
          <c:val>
            <c:numRef>
              <c:f>Sheet1!$E$2:$E$5</c:f>
              <c:numCache>
                <c:formatCode>General</c:formatCode>
                <c:ptCount val="4"/>
                <c:pt idx="0">
                  <c:v>86</c:v>
                </c:pt>
                <c:pt idx="1">
                  <c:v>82</c:v>
                </c:pt>
                <c:pt idx="2">
                  <c:v>48</c:v>
                </c:pt>
                <c:pt idx="3">
                  <c:v>30</c:v>
                </c:pt>
              </c:numCache>
            </c:numRef>
          </c:val>
          <c:extLst xmlns:c16r2="http://schemas.microsoft.com/office/drawing/2015/06/chart">
            <c:ext xmlns:c16="http://schemas.microsoft.com/office/drawing/2014/chart" uri="{C3380CC4-5D6E-409C-BE32-E72D297353CC}">
              <c16:uniqueId val="{00000004-C3CE-4B4E-8D41-612D0C000923}"/>
            </c:ext>
          </c:extLst>
        </c:ser>
        <c:dLbls>
          <c:showLegendKey val="0"/>
          <c:showVal val="0"/>
          <c:showCatName val="0"/>
          <c:showSerName val="0"/>
          <c:showPercent val="0"/>
          <c:showBubbleSize val="0"/>
        </c:dLbls>
        <c:gapWidth val="219"/>
        <c:overlap val="-27"/>
        <c:axId val="502117568"/>
        <c:axId val="502113648"/>
      </c:barChart>
      <c:catAx>
        <c:axId val="50211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113648"/>
        <c:crosses val="autoZero"/>
        <c:auto val="1"/>
        <c:lblAlgn val="ctr"/>
        <c:lblOffset val="100"/>
        <c:noMultiLvlLbl val="0"/>
      </c:catAx>
      <c:valAx>
        <c:axId val="50211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1175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Pt>
            <c:idx val="2"/>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4-72D4-4772-8D5D-31D70B4D1551}"/>
              </c:ext>
            </c:extLst>
          </c:dPt>
          <c:dPt>
            <c:idx val="3"/>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6-72D4-4772-8D5D-31D70B4D1551}"/>
              </c:ext>
            </c:extLst>
          </c:dPt>
          <c:dPt>
            <c:idx val="4"/>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5-72D4-4772-8D5D-31D70B4D1551}"/>
              </c:ext>
            </c:extLst>
          </c:dPt>
          <c:cat>
            <c:strRef>
              <c:f>Sheet1!$A$2:$A$6</c:f>
              <c:strCache>
                <c:ptCount val="5"/>
                <c:pt idx="0">
                  <c:v>Young people's (13-17) own perspective</c:v>
                </c:pt>
                <c:pt idx="1">
                  <c:v>Network members' (18-25) own perspective</c:v>
                </c:pt>
                <c:pt idx="2">
                  <c:v>Parents' perspective</c:v>
                </c:pt>
                <c:pt idx="3">
                  <c:v>Adult volunteers' perspective</c:v>
                </c:pt>
                <c:pt idx="4">
                  <c:v>Section leaders' perspective</c:v>
                </c:pt>
              </c:strCache>
            </c:strRef>
          </c:cat>
          <c:val>
            <c:numRef>
              <c:f>Sheet1!$B$2:$B$6</c:f>
              <c:numCache>
                <c:formatCode>General</c:formatCode>
                <c:ptCount val="5"/>
                <c:pt idx="0">
                  <c:v>54</c:v>
                </c:pt>
                <c:pt idx="1">
                  <c:v>54</c:v>
                </c:pt>
                <c:pt idx="2">
                  <c:v>22</c:v>
                </c:pt>
                <c:pt idx="3">
                  <c:v>49</c:v>
                </c:pt>
                <c:pt idx="4">
                  <c:v>49</c:v>
                </c:pt>
              </c:numCache>
            </c:numRef>
          </c:val>
          <c:extLst xmlns:c16r2="http://schemas.microsoft.com/office/drawing/2015/06/chart">
            <c:ext xmlns:c16="http://schemas.microsoft.com/office/drawing/2014/chart" uri="{C3380CC4-5D6E-409C-BE32-E72D297353CC}">
              <c16:uniqueId val="{00000000-72D4-4772-8D5D-31D70B4D1551}"/>
            </c:ext>
          </c:extLst>
        </c:ser>
        <c:dLbls>
          <c:showLegendKey val="0"/>
          <c:showVal val="0"/>
          <c:showCatName val="0"/>
          <c:showSerName val="0"/>
          <c:showPercent val="0"/>
          <c:showBubbleSize val="0"/>
        </c:dLbls>
        <c:gapWidth val="219"/>
        <c:overlap val="-27"/>
        <c:axId val="401197504"/>
        <c:axId val="401203384"/>
      </c:barChart>
      <c:catAx>
        <c:axId val="40119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203384"/>
        <c:crosses val="autoZero"/>
        <c:auto val="1"/>
        <c:lblAlgn val="ctr"/>
        <c:lblOffset val="100"/>
        <c:noMultiLvlLbl val="0"/>
      </c:catAx>
      <c:valAx>
        <c:axId val="401203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011975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24242899481502E-2"/>
          <c:y val="0"/>
          <c:w val="0.97032504169257294"/>
          <c:h val="0.8575027440308294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04-3DD9-4890-8314-2B55B67700EA}"/>
              </c:ext>
            </c:extLst>
          </c:dPt>
          <c:dPt>
            <c:idx val="1"/>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05-3DD9-4890-8314-2B55B67700EA}"/>
              </c:ext>
            </c:extLst>
          </c:dPt>
          <c:dPt>
            <c:idx val="2"/>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6-3DD9-4890-8314-2B55B67700EA}"/>
              </c:ext>
            </c:extLst>
          </c:dPt>
          <c:dPt>
            <c:idx val="3"/>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7-3DD9-4890-8314-2B55B67700EA}"/>
              </c:ext>
            </c:extLst>
          </c:dPt>
          <c:dPt>
            <c:idx val="4"/>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8-3DD9-4890-8314-2B55B67700EA}"/>
              </c:ext>
            </c:extLst>
          </c:dPt>
          <c:cat>
            <c:strRef>
              <c:f>Sheet1!$A$2:$A$6</c:f>
              <c:strCache>
                <c:ptCount val="5"/>
                <c:pt idx="0">
                  <c:v>Young people's (13-17) own perspective</c:v>
                </c:pt>
                <c:pt idx="1">
                  <c:v>Network members' (18-25) own perspective</c:v>
                </c:pt>
                <c:pt idx="2">
                  <c:v>Parents' perspective</c:v>
                </c:pt>
                <c:pt idx="3">
                  <c:v>Section leaders' perspective</c:v>
                </c:pt>
                <c:pt idx="4">
                  <c:v>Executive committee members' perspective</c:v>
                </c:pt>
              </c:strCache>
            </c:strRef>
          </c:cat>
          <c:val>
            <c:numRef>
              <c:f>Sheet1!$B$2:$B$6</c:f>
              <c:numCache>
                <c:formatCode>General</c:formatCode>
                <c:ptCount val="5"/>
                <c:pt idx="0">
                  <c:v>38</c:v>
                </c:pt>
                <c:pt idx="1">
                  <c:v>42</c:v>
                </c:pt>
                <c:pt idx="2">
                  <c:v>32</c:v>
                </c:pt>
                <c:pt idx="3">
                  <c:v>55</c:v>
                </c:pt>
                <c:pt idx="4">
                  <c:v>40</c:v>
                </c:pt>
              </c:numCache>
            </c:numRef>
          </c:val>
          <c:extLst xmlns:c16r2="http://schemas.microsoft.com/office/drawing/2015/06/chart">
            <c:ext xmlns:c16="http://schemas.microsoft.com/office/drawing/2014/chart" uri="{C3380CC4-5D6E-409C-BE32-E72D297353CC}">
              <c16:uniqueId val="{00000000-3DD9-4890-8314-2B55B67700EA}"/>
            </c:ext>
          </c:extLst>
        </c:ser>
        <c:dLbls>
          <c:showLegendKey val="0"/>
          <c:showVal val="0"/>
          <c:showCatName val="0"/>
          <c:showSerName val="0"/>
          <c:showPercent val="0"/>
          <c:showBubbleSize val="0"/>
        </c:dLbls>
        <c:gapWidth val="219"/>
        <c:overlap val="-27"/>
        <c:axId val="401201032"/>
        <c:axId val="401199072"/>
      </c:barChart>
      <c:catAx>
        <c:axId val="401201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199072"/>
        <c:crosses val="autoZero"/>
        <c:auto val="1"/>
        <c:lblAlgn val="ctr"/>
        <c:lblOffset val="100"/>
        <c:noMultiLvlLbl val="0"/>
      </c:catAx>
      <c:valAx>
        <c:axId val="4011990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012010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bg2"/>
            </a:solidFill>
            <a:ln>
              <a:noFill/>
            </a:ln>
            <a:effectLst/>
          </c:spPr>
          <c:invertIfNegative val="0"/>
          <c:cat>
            <c:strRef>
              <c:f>Sheet1!$A$2:$A$3</c:f>
              <c:strCache>
                <c:ptCount val="2"/>
                <c:pt idx="0">
                  <c:v>Young People (13-17)</c:v>
                </c:pt>
                <c:pt idx="1">
                  <c:v>Young people (10-12)</c:v>
                </c:pt>
              </c:strCache>
            </c:strRef>
          </c:cat>
          <c:val>
            <c:numRef>
              <c:f>Sheet1!$B$2:$B$3</c:f>
              <c:numCache>
                <c:formatCode>General</c:formatCode>
                <c:ptCount val="2"/>
                <c:pt idx="0">
                  <c:v>53.3</c:v>
                </c:pt>
                <c:pt idx="1">
                  <c:v>0</c:v>
                </c:pt>
              </c:numCache>
            </c:numRef>
          </c:val>
          <c:extLst xmlns:c16r2="http://schemas.microsoft.com/office/drawing/2015/06/chart">
            <c:ext xmlns:c16="http://schemas.microsoft.com/office/drawing/2014/chart" uri="{C3380CC4-5D6E-409C-BE32-E72D297353CC}">
              <c16:uniqueId val="{00000000-B1A1-4A8E-AB06-E012C5454BE3}"/>
            </c:ext>
          </c:extLst>
        </c:ser>
        <c:ser>
          <c:idx val="1"/>
          <c:order val="1"/>
          <c:tx>
            <c:strRef>
              <c:f>Sheet1!$C$1</c:f>
              <c:strCache>
                <c:ptCount val="1"/>
                <c:pt idx="0">
                  <c:v>2019</c:v>
                </c:pt>
              </c:strCache>
            </c:strRef>
          </c:tx>
          <c:spPr>
            <a:solidFill>
              <a:srgbClr val="002060"/>
            </a:solidFill>
            <a:ln>
              <a:noFill/>
            </a:ln>
            <a:effectLst/>
          </c:spPr>
          <c:invertIfNegative val="0"/>
          <c:cat>
            <c:strRef>
              <c:f>Sheet1!$A$2:$A$3</c:f>
              <c:strCache>
                <c:ptCount val="2"/>
                <c:pt idx="0">
                  <c:v>Young People (13-17)</c:v>
                </c:pt>
                <c:pt idx="1">
                  <c:v>Young people (10-12)</c:v>
                </c:pt>
              </c:strCache>
            </c:strRef>
          </c:cat>
          <c:val>
            <c:numRef>
              <c:f>Sheet1!$C$2:$C$3</c:f>
              <c:numCache>
                <c:formatCode>General</c:formatCode>
                <c:ptCount val="2"/>
                <c:pt idx="0">
                  <c:v>47.2</c:v>
                </c:pt>
                <c:pt idx="1">
                  <c:v>40.6</c:v>
                </c:pt>
              </c:numCache>
            </c:numRef>
          </c:val>
          <c:extLst xmlns:c16r2="http://schemas.microsoft.com/office/drawing/2015/06/chart">
            <c:ext xmlns:c16="http://schemas.microsoft.com/office/drawing/2014/chart" uri="{C3380CC4-5D6E-409C-BE32-E72D297353CC}">
              <c16:uniqueId val="{00000001-B1A1-4A8E-AB06-E012C5454BE3}"/>
            </c:ext>
          </c:extLst>
        </c:ser>
        <c:ser>
          <c:idx val="2"/>
          <c:order val="2"/>
          <c:tx>
            <c:strRef>
              <c:f>Sheet1!$D$1</c:f>
              <c:strCache>
                <c:ptCount val="1"/>
                <c:pt idx="0">
                  <c:v>2020</c:v>
                </c:pt>
              </c:strCache>
            </c:strRef>
          </c:tx>
          <c:spPr>
            <a:solidFill>
              <a:schemeClr val="accent3"/>
            </a:solidFill>
            <a:ln>
              <a:noFill/>
            </a:ln>
            <a:effectLst/>
          </c:spPr>
          <c:invertIfNegative val="0"/>
          <c:cat>
            <c:strRef>
              <c:f>Sheet1!$A$2:$A$3</c:f>
              <c:strCache>
                <c:ptCount val="2"/>
                <c:pt idx="0">
                  <c:v>Young People (13-17)</c:v>
                </c:pt>
                <c:pt idx="1">
                  <c:v>Young people (10-12)</c:v>
                </c:pt>
              </c:strCache>
            </c:strRef>
          </c:cat>
          <c:val>
            <c:numRef>
              <c:f>Sheet1!$D$2:$D$3</c:f>
              <c:numCache>
                <c:formatCode>General</c:formatCode>
                <c:ptCount val="2"/>
                <c:pt idx="0">
                  <c:v>0</c:v>
                </c:pt>
                <c:pt idx="1">
                  <c:v>0</c:v>
                </c:pt>
              </c:numCache>
            </c:numRef>
          </c:val>
          <c:extLst xmlns:c16r2="http://schemas.microsoft.com/office/drawing/2015/06/chart">
            <c:ext xmlns:c16="http://schemas.microsoft.com/office/drawing/2014/chart" uri="{C3380CC4-5D6E-409C-BE32-E72D297353CC}">
              <c16:uniqueId val="{00000002-B1A1-4A8E-AB06-E012C5454BE3}"/>
            </c:ext>
          </c:extLst>
        </c:ser>
        <c:ser>
          <c:idx val="3"/>
          <c:order val="3"/>
          <c:tx>
            <c:strRef>
              <c:f>Sheet1!$E$1</c:f>
              <c:strCache>
                <c:ptCount val="1"/>
                <c:pt idx="0">
                  <c:v>2021</c:v>
                </c:pt>
              </c:strCache>
            </c:strRef>
          </c:tx>
          <c:spPr>
            <a:solidFill>
              <a:srgbClr val="7030A0"/>
            </a:solidFill>
            <a:ln>
              <a:noFill/>
            </a:ln>
            <a:effectLst/>
          </c:spPr>
          <c:invertIfNegative val="0"/>
          <c:cat>
            <c:strRef>
              <c:f>Sheet1!$A$2:$A$3</c:f>
              <c:strCache>
                <c:ptCount val="2"/>
                <c:pt idx="0">
                  <c:v>Young People (13-17)</c:v>
                </c:pt>
                <c:pt idx="1">
                  <c:v>Young people (10-12)</c:v>
                </c:pt>
              </c:strCache>
            </c:strRef>
          </c:cat>
          <c:val>
            <c:numRef>
              <c:f>Sheet1!$E$2:$E$3</c:f>
              <c:numCache>
                <c:formatCode>General</c:formatCode>
                <c:ptCount val="2"/>
                <c:pt idx="0">
                  <c:v>36.9</c:v>
                </c:pt>
                <c:pt idx="1">
                  <c:v>47.1</c:v>
                </c:pt>
              </c:numCache>
            </c:numRef>
          </c:val>
          <c:extLst xmlns:c16r2="http://schemas.microsoft.com/office/drawing/2015/06/chart">
            <c:ext xmlns:c16="http://schemas.microsoft.com/office/drawing/2014/chart" uri="{C3380CC4-5D6E-409C-BE32-E72D297353CC}">
              <c16:uniqueId val="{00000004-B1A1-4A8E-AB06-E012C5454BE3}"/>
            </c:ext>
          </c:extLst>
        </c:ser>
        <c:dLbls>
          <c:showLegendKey val="0"/>
          <c:showVal val="0"/>
          <c:showCatName val="0"/>
          <c:showSerName val="0"/>
          <c:showPercent val="0"/>
          <c:showBubbleSize val="0"/>
        </c:dLbls>
        <c:gapWidth val="219"/>
        <c:overlap val="-27"/>
        <c:axId val="401199464"/>
        <c:axId val="401203776"/>
      </c:barChart>
      <c:catAx>
        <c:axId val="401199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203776"/>
        <c:crosses val="autoZero"/>
        <c:auto val="1"/>
        <c:lblAlgn val="ctr"/>
        <c:lblOffset val="100"/>
        <c:noMultiLvlLbl val="0"/>
      </c:catAx>
      <c:valAx>
        <c:axId val="401203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Net Promotor Score (NPS)</a:t>
                </a:r>
              </a:p>
            </c:rich>
          </c:tx>
          <c:layout>
            <c:manualLayout>
              <c:xMode val="edge"/>
              <c:yMode val="edge"/>
              <c:x val="1.8749999999999999E-2"/>
              <c:y val="0.368485275068573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199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686217538270074"/>
          <c:y val="2.6503519826795607E-2"/>
          <c:w val="0.47649148771709843"/>
          <c:h val="0.77596045378882705"/>
        </c:manualLayout>
      </c:layout>
      <c:barChart>
        <c:barDir val="bar"/>
        <c:grouping val="clustered"/>
        <c:varyColors val="0"/>
        <c:ser>
          <c:idx val="0"/>
          <c:order val="0"/>
          <c:tx>
            <c:strRef>
              <c:f>Sheet1!$B$1</c:f>
              <c:strCache>
                <c:ptCount val="1"/>
                <c:pt idx="0">
                  <c:v>Section leaders' perspective of young people in their own sections</c:v>
                </c:pt>
              </c:strCache>
            </c:strRef>
          </c:tx>
          <c:spPr>
            <a:solidFill>
              <a:schemeClr val="accent1"/>
            </a:solidFill>
            <a:ln>
              <a:noFill/>
            </a:ln>
            <a:effectLst/>
          </c:spPr>
          <c:invertIfNegative val="0"/>
          <c:cat>
            <c:strRef>
              <c:f>Sheet1!$A$2:$A$5</c:f>
              <c:strCache>
                <c:ptCount val="4"/>
                <c:pt idx="0">
                  <c:v>I have taken part in activities in Scouts that I have never tried before</c:v>
                </c:pt>
                <c:pt idx="1">
                  <c:v>When taking part in a Scouts activity, I make choices about what we do and take responsibility for how it goes</c:v>
                </c:pt>
                <c:pt idx="2">
                  <c:v>After completing an activity in Scouts, I stop to think what went well and what I could do better*</c:v>
                </c:pt>
                <c:pt idx="3">
                  <c:v>I learn in Scouts by being told what to do rather than doing it myself</c:v>
                </c:pt>
              </c:strCache>
            </c:strRef>
          </c:cat>
          <c:val>
            <c:numRef>
              <c:f>Sheet1!$B$2:$B$5</c:f>
              <c:numCache>
                <c:formatCode>General</c:formatCode>
                <c:ptCount val="4"/>
                <c:pt idx="0">
                  <c:v>4.4000000000000004</c:v>
                </c:pt>
                <c:pt idx="1">
                  <c:v>3.8</c:v>
                </c:pt>
                <c:pt idx="3">
                  <c:v>2.4</c:v>
                </c:pt>
              </c:numCache>
            </c:numRef>
          </c:val>
          <c:extLst xmlns:c16r2="http://schemas.microsoft.com/office/drawing/2015/06/chart">
            <c:ext xmlns:c16="http://schemas.microsoft.com/office/drawing/2014/chart" uri="{C3380CC4-5D6E-409C-BE32-E72D297353CC}">
              <c16:uniqueId val="{00000000-1FDD-44FC-B306-B7BB8C50D0A0}"/>
            </c:ext>
          </c:extLst>
        </c:ser>
        <c:ser>
          <c:idx val="1"/>
          <c:order val="1"/>
          <c:tx>
            <c:strRef>
              <c:f>Sheet1!$C$1</c:f>
              <c:strCache>
                <c:ptCount val="1"/>
                <c:pt idx="0">
                  <c:v>Parents' perspective of what young people do</c:v>
                </c:pt>
              </c:strCache>
            </c:strRef>
          </c:tx>
          <c:spPr>
            <a:solidFill>
              <a:schemeClr val="accent5"/>
            </a:solidFill>
            <a:ln>
              <a:noFill/>
            </a:ln>
            <a:effectLst/>
          </c:spPr>
          <c:invertIfNegative val="0"/>
          <c:cat>
            <c:strRef>
              <c:f>Sheet1!$A$2:$A$5</c:f>
              <c:strCache>
                <c:ptCount val="4"/>
                <c:pt idx="0">
                  <c:v>I have taken part in activities in Scouts that I have never tried before</c:v>
                </c:pt>
                <c:pt idx="1">
                  <c:v>When taking part in a Scouts activity, I make choices about what we do and take responsibility for how it goes</c:v>
                </c:pt>
                <c:pt idx="2">
                  <c:v>After completing an activity in Scouts, I stop to think what went well and what I could do better*</c:v>
                </c:pt>
                <c:pt idx="3">
                  <c:v>I learn in Scouts by being told what to do rather than doing it myself</c:v>
                </c:pt>
              </c:strCache>
            </c:strRef>
          </c:cat>
          <c:val>
            <c:numRef>
              <c:f>Sheet1!$C$2:$C$5</c:f>
              <c:numCache>
                <c:formatCode>General</c:formatCode>
                <c:ptCount val="4"/>
                <c:pt idx="0">
                  <c:v>4.0999999999999996</c:v>
                </c:pt>
                <c:pt idx="1">
                  <c:v>3.8</c:v>
                </c:pt>
                <c:pt idx="2">
                  <c:v>3.6</c:v>
                </c:pt>
                <c:pt idx="3">
                  <c:v>2.6</c:v>
                </c:pt>
              </c:numCache>
            </c:numRef>
          </c:val>
          <c:extLst xmlns:c16r2="http://schemas.microsoft.com/office/drawing/2015/06/chart">
            <c:ext xmlns:c16="http://schemas.microsoft.com/office/drawing/2014/chart" uri="{C3380CC4-5D6E-409C-BE32-E72D297353CC}">
              <c16:uniqueId val="{00000001-1FDD-44FC-B306-B7BB8C50D0A0}"/>
            </c:ext>
          </c:extLst>
        </c:ser>
        <c:ser>
          <c:idx val="2"/>
          <c:order val="2"/>
          <c:tx>
            <c:strRef>
              <c:f>Sheet1!$D$1</c:f>
              <c:strCache>
                <c:ptCount val="1"/>
                <c:pt idx="0">
                  <c:v>Young people's own perspective</c:v>
                </c:pt>
              </c:strCache>
            </c:strRef>
          </c:tx>
          <c:spPr>
            <a:solidFill>
              <a:schemeClr val="bg2"/>
            </a:solidFill>
            <a:ln>
              <a:noFill/>
            </a:ln>
            <a:effectLst/>
          </c:spPr>
          <c:invertIfNegative val="0"/>
          <c:cat>
            <c:strRef>
              <c:f>Sheet1!$A$2:$A$5</c:f>
              <c:strCache>
                <c:ptCount val="4"/>
                <c:pt idx="0">
                  <c:v>I have taken part in activities in Scouts that I have never tried before</c:v>
                </c:pt>
                <c:pt idx="1">
                  <c:v>When taking part in a Scouts activity, I make choices about what we do and take responsibility for how it goes</c:v>
                </c:pt>
                <c:pt idx="2">
                  <c:v>After completing an activity in Scouts, I stop to think what went well and what I could do better*</c:v>
                </c:pt>
                <c:pt idx="3">
                  <c:v>I learn in Scouts by being told what to do rather than doing it myself</c:v>
                </c:pt>
              </c:strCache>
            </c:strRef>
          </c:cat>
          <c:val>
            <c:numRef>
              <c:f>Sheet1!$D$2:$D$5</c:f>
              <c:numCache>
                <c:formatCode>General</c:formatCode>
                <c:ptCount val="4"/>
                <c:pt idx="0">
                  <c:v>4.2</c:v>
                </c:pt>
                <c:pt idx="1">
                  <c:v>3.8</c:v>
                </c:pt>
                <c:pt idx="2">
                  <c:v>3.2</c:v>
                </c:pt>
                <c:pt idx="3">
                  <c:v>2.6</c:v>
                </c:pt>
              </c:numCache>
            </c:numRef>
          </c:val>
          <c:extLst xmlns:c16r2="http://schemas.microsoft.com/office/drawing/2015/06/chart">
            <c:ext xmlns:c16="http://schemas.microsoft.com/office/drawing/2014/chart" uri="{C3380CC4-5D6E-409C-BE32-E72D297353CC}">
              <c16:uniqueId val="{00000002-1FDD-44FC-B306-B7BB8C50D0A0}"/>
            </c:ext>
          </c:extLst>
        </c:ser>
        <c:dLbls>
          <c:showLegendKey val="0"/>
          <c:showVal val="0"/>
          <c:showCatName val="0"/>
          <c:showSerName val="0"/>
          <c:showPercent val="0"/>
          <c:showBubbleSize val="0"/>
        </c:dLbls>
        <c:gapWidth val="182"/>
        <c:axId val="401202992"/>
        <c:axId val="401202600"/>
      </c:barChart>
      <c:catAx>
        <c:axId val="401202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202600"/>
        <c:crosses val="autoZero"/>
        <c:auto val="1"/>
        <c:lblAlgn val="ctr"/>
        <c:lblOffset val="100"/>
        <c:noMultiLvlLbl val="0"/>
      </c:catAx>
      <c:valAx>
        <c:axId val="401202600"/>
        <c:scaling>
          <c:orientation val="minMax"/>
        </c:scaling>
        <c:delete val="1"/>
        <c:axPos val="b"/>
        <c:numFmt formatCode="General" sourceLinked="1"/>
        <c:majorTickMark val="none"/>
        <c:minorTickMark val="none"/>
        <c:tickLblPos val="nextTo"/>
        <c:crossAx val="401202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04-C6FB-46DF-B09C-1EC00B4E9D5E}"/>
              </c:ext>
            </c:extLst>
          </c:dPt>
          <c:dPt>
            <c:idx val="1"/>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05-C6FB-46DF-B09C-1EC00B4E9D5E}"/>
              </c:ext>
            </c:extLst>
          </c:dPt>
          <c:dPt>
            <c:idx val="2"/>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6-C6FB-46DF-B09C-1EC00B4E9D5E}"/>
              </c:ext>
            </c:extLst>
          </c:dPt>
          <c:dPt>
            <c:idx val="3"/>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7-C6FB-46DF-B09C-1EC00B4E9D5E}"/>
              </c:ext>
            </c:extLst>
          </c:dPt>
          <c:dPt>
            <c:idx val="4"/>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8-C6FB-46DF-B09C-1EC00B4E9D5E}"/>
              </c:ext>
            </c:extLst>
          </c:dPt>
          <c:cat>
            <c:strRef>
              <c:f>Sheet1!$A$2:$A$6</c:f>
              <c:strCache>
                <c:ptCount val="5"/>
                <c:pt idx="0">
                  <c:v>Young people's (13-17) perspective</c:v>
                </c:pt>
                <c:pt idx="1">
                  <c:v>Network members' (18-25) perspective</c:v>
                </c:pt>
                <c:pt idx="2">
                  <c:v>Parents' own perspective</c:v>
                </c:pt>
                <c:pt idx="3">
                  <c:v>Adult volunteers' own perspective</c:v>
                </c:pt>
                <c:pt idx="4">
                  <c:v>Section leaders' perspective</c:v>
                </c:pt>
              </c:strCache>
            </c:strRef>
          </c:cat>
          <c:val>
            <c:numRef>
              <c:f>Sheet1!$B$2:$B$6</c:f>
              <c:numCache>
                <c:formatCode>General</c:formatCode>
                <c:ptCount val="5"/>
                <c:pt idx="0">
                  <c:v>52</c:v>
                </c:pt>
                <c:pt idx="1">
                  <c:v>42</c:v>
                </c:pt>
                <c:pt idx="2">
                  <c:v>29</c:v>
                </c:pt>
                <c:pt idx="3">
                  <c:v>30</c:v>
                </c:pt>
                <c:pt idx="4">
                  <c:v>30</c:v>
                </c:pt>
              </c:numCache>
            </c:numRef>
          </c:val>
          <c:extLst xmlns:c16r2="http://schemas.microsoft.com/office/drawing/2015/06/chart">
            <c:ext xmlns:c16="http://schemas.microsoft.com/office/drawing/2014/chart" uri="{C3380CC4-5D6E-409C-BE32-E72D297353CC}">
              <c16:uniqueId val="{00000000-C6FB-46DF-B09C-1EC00B4E9D5E}"/>
            </c:ext>
          </c:extLst>
        </c:ser>
        <c:dLbls>
          <c:showLegendKey val="0"/>
          <c:showVal val="0"/>
          <c:showCatName val="0"/>
          <c:showSerName val="0"/>
          <c:showPercent val="0"/>
          <c:showBubbleSize val="0"/>
        </c:dLbls>
        <c:gapWidth val="115"/>
        <c:overlap val="-27"/>
        <c:axId val="401199856"/>
        <c:axId val="401200248"/>
      </c:barChart>
      <c:catAx>
        <c:axId val="40119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200248"/>
        <c:crosses val="autoZero"/>
        <c:auto val="1"/>
        <c:lblAlgn val="ctr"/>
        <c:lblOffset val="100"/>
        <c:noMultiLvlLbl val="0"/>
      </c:catAx>
      <c:valAx>
        <c:axId val="401200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011998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Parents' perspective of young people's knowledge and behaviour</c:v>
                </c:pt>
              </c:strCache>
            </c:strRef>
          </c:tx>
          <c:spPr>
            <a:solidFill>
              <a:srgbClr val="002060"/>
            </a:solidFill>
            <a:ln>
              <a:noFill/>
            </a:ln>
            <a:effectLst/>
          </c:spPr>
          <c:invertIfNegative val="0"/>
          <c:cat>
            <c:strRef>
              <c:f>Sheet1!$A$2:$A$4</c:f>
              <c:strCache>
                <c:ptCount val="3"/>
                <c:pt idx="0">
                  <c:v>I try to live by the Scouts Promise &amp; Law in my day-to-day life</c:v>
                </c:pt>
                <c:pt idx="1">
                  <c:v>In Scouts, we talk regularly about what the Scouts Promise &amp; Law means to us</c:v>
                </c:pt>
                <c:pt idx="2">
                  <c:v>I know the Scout Promise &amp; Law</c:v>
                </c:pt>
              </c:strCache>
            </c:strRef>
          </c:cat>
          <c:val>
            <c:numRef>
              <c:f>Sheet1!$B$2:$B$4</c:f>
              <c:numCache>
                <c:formatCode>General</c:formatCode>
                <c:ptCount val="3"/>
                <c:pt idx="0">
                  <c:v>47</c:v>
                </c:pt>
                <c:pt idx="1">
                  <c:v>28</c:v>
                </c:pt>
                <c:pt idx="2">
                  <c:v>78</c:v>
                </c:pt>
              </c:numCache>
            </c:numRef>
          </c:val>
          <c:extLst xmlns:c16r2="http://schemas.microsoft.com/office/drawing/2015/06/chart">
            <c:ext xmlns:c16="http://schemas.microsoft.com/office/drawing/2014/chart" uri="{C3380CC4-5D6E-409C-BE32-E72D297353CC}">
              <c16:uniqueId val="{00000000-0617-46EC-B0BE-F3964C0B6AEF}"/>
            </c:ext>
          </c:extLst>
        </c:ser>
        <c:ser>
          <c:idx val="1"/>
          <c:order val="1"/>
          <c:tx>
            <c:strRef>
              <c:f>Sheet1!$C$1</c:f>
              <c:strCache>
                <c:ptCount val="1"/>
                <c:pt idx="0">
                  <c:v>Young people's (13-17) own perspective</c:v>
                </c:pt>
              </c:strCache>
            </c:strRef>
          </c:tx>
          <c:spPr>
            <a:solidFill>
              <a:schemeClr val="bg2"/>
            </a:solidFill>
            <a:ln>
              <a:noFill/>
            </a:ln>
            <a:effectLst/>
          </c:spPr>
          <c:invertIfNegative val="0"/>
          <c:cat>
            <c:strRef>
              <c:f>Sheet1!$A$2:$A$4</c:f>
              <c:strCache>
                <c:ptCount val="3"/>
                <c:pt idx="0">
                  <c:v>I try to live by the Scouts Promise &amp; Law in my day-to-day life</c:v>
                </c:pt>
                <c:pt idx="1">
                  <c:v>In Scouts, we talk regularly about what the Scouts Promise &amp; Law means to us</c:v>
                </c:pt>
                <c:pt idx="2">
                  <c:v>I know the Scout Promise &amp; Law</c:v>
                </c:pt>
              </c:strCache>
            </c:strRef>
          </c:cat>
          <c:val>
            <c:numRef>
              <c:f>Sheet1!$C$2:$C$4</c:f>
              <c:numCache>
                <c:formatCode>General</c:formatCode>
                <c:ptCount val="3"/>
                <c:pt idx="0">
                  <c:v>50</c:v>
                </c:pt>
                <c:pt idx="1">
                  <c:v>32</c:v>
                </c:pt>
                <c:pt idx="2">
                  <c:v>76</c:v>
                </c:pt>
              </c:numCache>
            </c:numRef>
          </c:val>
          <c:extLst xmlns:c16r2="http://schemas.microsoft.com/office/drawing/2015/06/chart">
            <c:ext xmlns:c16="http://schemas.microsoft.com/office/drawing/2014/chart" uri="{C3380CC4-5D6E-409C-BE32-E72D297353CC}">
              <c16:uniqueId val="{00000001-0617-46EC-B0BE-F3964C0B6AEF}"/>
            </c:ext>
          </c:extLst>
        </c:ser>
        <c:dLbls>
          <c:showLegendKey val="0"/>
          <c:showVal val="0"/>
          <c:showCatName val="0"/>
          <c:showSerName val="0"/>
          <c:showPercent val="0"/>
          <c:showBubbleSize val="0"/>
        </c:dLbls>
        <c:gapWidth val="182"/>
        <c:axId val="401201816"/>
        <c:axId val="502765144"/>
      </c:barChart>
      <c:catAx>
        <c:axId val="4012018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5144"/>
        <c:crosses val="autoZero"/>
        <c:auto val="1"/>
        <c:lblAlgn val="ctr"/>
        <c:lblOffset val="100"/>
        <c:noMultiLvlLbl val="0"/>
      </c:catAx>
      <c:valAx>
        <c:axId val="502765144"/>
        <c:scaling>
          <c:orientation val="minMax"/>
        </c:scaling>
        <c:delete val="1"/>
        <c:axPos val="b"/>
        <c:numFmt formatCode="General" sourceLinked="1"/>
        <c:majorTickMark val="out"/>
        <c:minorTickMark val="none"/>
        <c:tickLblPos val="nextTo"/>
        <c:crossAx val="401201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bg2"/>
            </a:solidFill>
            <a:ln>
              <a:noFill/>
            </a:ln>
            <a:effectLst/>
          </c:spPr>
          <c:invertIfNegative val="0"/>
          <c:cat>
            <c:strRef>
              <c:f>Sheet1!$A$2:$A$4</c:f>
              <c:strCache>
                <c:ptCount val="3"/>
                <c:pt idx="0">
                  <c:v>Adults who would recommend being a volunteer to a friend</c:v>
                </c:pt>
                <c:pt idx="1">
                  <c:v>Young people who would recommend Scouts to a friend</c:v>
                </c:pt>
                <c:pt idx="2">
                  <c:v>Parents/carers who would recommend Scouts to another parent/carer</c:v>
                </c:pt>
              </c:strCache>
            </c:strRef>
          </c:cat>
          <c:val>
            <c:numRef>
              <c:f>Sheet1!$B$2:$B$4</c:f>
              <c:numCache>
                <c:formatCode>General</c:formatCode>
                <c:ptCount val="3"/>
                <c:pt idx="0">
                  <c:v>39.5</c:v>
                </c:pt>
                <c:pt idx="1">
                  <c:v>53.3</c:v>
                </c:pt>
                <c:pt idx="2">
                  <c:v>80.099999999999994</c:v>
                </c:pt>
              </c:numCache>
            </c:numRef>
          </c:val>
          <c:extLst xmlns:c16r2="http://schemas.microsoft.com/office/drawing/2015/06/chart">
            <c:ext xmlns:c16="http://schemas.microsoft.com/office/drawing/2014/chart" uri="{C3380CC4-5D6E-409C-BE32-E72D297353CC}">
              <c16:uniqueId val="{00000000-E8C6-4852-A10F-55BEE5955893}"/>
            </c:ext>
          </c:extLst>
        </c:ser>
        <c:ser>
          <c:idx val="1"/>
          <c:order val="1"/>
          <c:tx>
            <c:strRef>
              <c:f>Sheet1!$C$1</c:f>
              <c:strCache>
                <c:ptCount val="1"/>
                <c:pt idx="0">
                  <c:v>2019</c:v>
                </c:pt>
              </c:strCache>
            </c:strRef>
          </c:tx>
          <c:spPr>
            <a:solidFill>
              <a:srgbClr val="002060"/>
            </a:solidFill>
            <a:ln>
              <a:noFill/>
            </a:ln>
            <a:effectLst/>
          </c:spPr>
          <c:invertIfNegative val="0"/>
          <c:cat>
            <c:strRef>
              <c:f>Sheet1!$A$2:$A$4</c:f>
              <c:strCache>
                <c:ptCount val="3"/>
                <c:pt idx="0">
                  <c:v>Adults who would recommend being a volunteer to a friend</c:v>
                </c:pt>
                <c:pt idx="1">
                  <c:v>Young people who would recommend Scouts to a friend</c:v>
                </c:pt>
                <c:pt idx="2">
                  <c:v>Parents/carers who would recommend Scouts to another parent/carer</c:v>
                </c:pt>
              </c:strCache>
            </c:strRef>
          </c:cat>
          <c:val>
            <c:numRef>
              <c:f>Sheet1!$C$2:$C$4</c:f>
              <c:numCache>
                <c:formatCode>General</c:formatCode>
                <c:ptCount val="3"/>
                <c:pt idx="0">
                  <c:v>37.6</c:v>
                </c:pt>
                <c:pt idx="1">
                  <c:v>47.2</c:v>
                </c:pt>
                <c:pt idx="2">
                  <c:v>76.7</c:v>
                </c:pt>
              </c:numCache>
            </c:numRef>
          </c:val>
          <c:extLst xmlns:c16r2="http://schemas.microsoft.com/office/drawing/2015/06/chart">
            <c:ext xmlns:c16="http://schemas.microsoft.com/office/drawing/2014/chart" uri="{C3380CC4-5D6E-409C-BE32-E72D297353CC}">
              <c16:uniqueId val="{00000001-E8C6-4852-A10F-55BEE5955893}"/>
            </c:ext>
          </c:extLst>
        </c:ser>
        <c:ser>
          <c:idx val="2"/>
          <c:order val="2"/>
          <c:tx>
            <c:strRef>
              <c:f>Sheet1!$D$1</c:f>
              <c:strCache>
                <c:ptCount val="1"/>
                <c:pt idx="0">
                  <c:v>2020</c:v>
                </c:pt>
              </c:strCache>
            </c:strRef>
          </c:tx>
          <c:spPr>
            <a:solidFill>
              <a:schemeClr val="accent3"/>
            </a:solidFill>
            <a:ln>
              <a:noFill/>
            </a:ln>
            <a:effectLst/>
          </c:spPr>
          <c:invertIfNegative val="0"/>
          <c:cat>
            <c:strRef>
              <c:f>Sheet1!$A$2:$A$4</c:f>
              <c:strCache>
                <c:ptCount val="3"/>
                <c:pt idx="0">
                  <c:v>Adults who would recommend being a volunteer to a friend</c:v>
                </c:pt>
                <c:pt idx="1">
                  <c:v>Young people who would recommend Scouts to a friend</c:v>
                </c:pt>
                <c:pt idx="2">
                  <c:v>Parents/carers who would recommend Scouts to another parent/carer</c:v>
                </c:pt>
              </c:strCache>
            </c:strRef>
          </c:cat>
          <c:val>
            <c:numRef>
              <c:f>Sheet1!$D$2:$D$4</c:f>
              <c:numCache>
                <c:formatCode>General</c:formatCode>
                <c:ptCount val="3"/>
                <c:pt idx="0">
                  <c:v>32.700000000000003</c:v>
                </c:pt>
                <c:pt idx="1">
                  <c:v>0</c:v>
                </c:pt>
                <c:pt idx="2">
                  <c:v>0</c:v>
                </c:pt>
              </c:numCache>
            </c:numRef>
          </c:val>
          <c:extLst xmlns:c16r2="http://schemas.microsoft.com/office/drawing/2015/06/chart">
            <c:ext xmlns:c16="http://schemas.microsoft.com/office/drawing/2014/chart" uri="{C3380CC4-5D6E-409C-BE32-E72D297353CC}">
              <c16:uniqueId val="{00000002-E8C6-4852-A10F-55BEE5955893}"/>
            </c:ext>
          </c:extLst>
        </c:ser>
        <c:ser>
          <c:idx val="3"/>
          <c:order val="3"/>
          <c:tx>
            <c:strRef>
              <c:f>Sheet1!$E$1</c:f>
              <c:strCache>
                <c:ptCount val="1"/>
                <c:pt idx="0">
                  <c:v>2021</c:v>
                </c:pt>
              </c:strCache>
            </c:strRef>
          </c:tx>
          <c:spPr>
            <a:solidFill>
              <a:srgbClr val="7030A0"/>
            </a:solidFill>
            <a:ln>
              <a:noFill/>
            </a:ln>
            <a:effectLst/>
          </c:spPr>
          <c:invertIfNegative val="0"/>
          <c:cat>
            <c:strRef>
              <c:f>Sheet1!$A$2:$A$4</c:f>
              <c:strCache>
                <c:ptCount val="3"/>
                <c:pt idx="0">
                  <c:v>Adults who would recommend being a volunteer to a friend</c:v>
                </c:pt>
                <c:pt idx="1">
                  <c:v>Young people who would recommend Scouts to a friend</c:v>
                </c:pt>
                <c:pt idx="2">
                  <c:v>Parents/carers who would recommend Scouts to another parent/carer</c:v>
                </c:pt>
              </c:strCache>
            </c:strRef>
          </c:cat>
          <c:val>
            <c:numRef>
              <c:f>Sheet1!$E$2:$E$4</c:f>
              <c:numCache>
                <c:formatCode>General</c:formatCode>
                <c:ptCount val="3"/>
                <c:pt idx="0">
                  <c:v>30.9</c:v>
                </c:pt>
                <c:pt idx="1">
                  <c:v>36.9</c:v>
                </c:pt>
                <c:pt idx="2">
                  <c:v>73.900000000000006</c:v>
                </c:pt>
              </c:numCache>
            </c:numRef>
          </c:val>
          <c:extLst xmlns:c16r2="http://schemas.microsoft.com/office/drawing/2015/06/chart">
            <c:ext xmlns:c16="http://schemas.microsoft.com/office/drawing/2014/chart" uri="{C3380CC4-5D6E-409C-BE32-E72D297353CC}">
              <c16:uniqueId val="{00000004-E8C6-4852-A10F-55BEE5955893}"/>
            </c:ext>
          </c:extLst>
        </c:ser>
        <c:dLbls>
          <c:showLegendKey val="0"/>
          <c:showVal val="0"/>
          <c:showCatName val="0"/>
          <c:showSerName val="0"/>
          <c:showPercent val="0"/>
          <c:showBubbleSize val="0"/>
        </c:dLbls>
        <c:gapWidth val="219"/>
        <c:overlap val="-27"/>
        <c:axId val="502767888"/>
        <c:axId val="502764360"/>
      </c:barChart>
      <c:catAx>
        <c:axId val="50276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4360"/>
        <c:crosses val="autoZero"/>
        <c:auto val="1"/>
        <c:lblAlgn val="ctr"/>
        <c:lblOffset val="100"/>
        <c:noMultiLvlLbl val="0"/>
      </c:catAx>
      <c:valAx>
        <c:axId val="502764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78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Explorers</c:v>
                </c:pt>
                <c:pt idx="1">
                  <c:v>Scouts</c:v>
                </c:pt>
                <c:pt idx="2">
                  <c:v>Cubs</c:v>
                </c:pt>
                <c:pt idx="3">
                  <c:v>Beavers</c:v>
                </c:pt>
              </c:strCache>
            </c:strRef>
          </c:cat>
          <c:val>
            <c:numRef>
              <c:f>Sheet1!$B$2:$B$5</c:f>
              <c:numCache>
                <c:formatCode>General</c:formatCode>
                <c:ptCount val="4"/>
                <c:pt idx="0">
                  <c:v>76</c:v>
                </c:pt>
                <c:pt idx="1">
                  <c:v>73</c:v>
                </c:pt>
                <c:pt idx="2">
                  <c:v>55</c:v>
                </c:pt>
                <c:pt idx="3">
                  <c:v>40</c:v>
                </c:pt>
              </c:numCache>
            </c:numRef>
          </c:val>
          <c:extLst xmlns:c16r2="http://schemas.microsoft.com/office/drawing/2015/06/chart">
            <c:ext xmlns:c16="http://schemas.microsoft.com/office/drawing/2014/chart" uri="{C3380CC4-5D6E-409C-BE32-E72D297353CC}">
              <c16:uniqueId val="{00000000-E7A8-4DD0-9006-2E6449F6222C}"/>
            </c:ext>
          </c:extLst>
        </c:ser>
        <c:dLbls>
          <c:showLegendKey val="0"/>
          <c:showVal val="0"/>
          <c:showCatName val="0"/>
          <c:showSerName val="0"/>
          <c:showPercent val="0"/>
          <c:showBubbleSize val="0"/>
        </c:dLbls>
        <c:gapWidth val="182"/>
        <c:axId val="502767104"/>
        <c:axId val="502771024"/>
      </c:barChart>
      <c:catAx>
        <c:axId val="502767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71024"/>
        <c:crosses val="autoZero"/>
        <c:auto val="1"/>
        <c:lblAlgn val="ctr"/>
        <c:lblOffset val="100"/>
        <c:noMultiLvlLbl val="0"/>
      </c:catAx>
      <c:valAx>
        <c:axId val="502771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27671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0.08015</cdr:x>
      <cdr:y>0.22297</cdr:y>
    </cdr:from>
    <cdr:to>
      <cdr:x>0.1442</cdr:x>
      <cdr:y>0.30207</cdr:y>
    </cdr:to>
    <cdr:sp macro="" textlink="">
      <cdr:nvSpPr>
        <cdr:cNvPr id="2" name="TextBox 1">
          <a:extLst xmlns:a="http://schemas.openxmlformats.org/drawingml/2006/main">
            <a:ext uri="{FF2B5EF4-FFF2-40B4-BE49-F238E27FC236}">
              <a16:creationId xmlns:a16="http://schemas.microsoft.com/office/drawing/2014/main" xmlns="" id="{BC47F996-FEFA-41CA-9BA4-99269867C99D}"/>
            </a:ext>
          </a:extLst>
        </cdr:cNvPr>
        <cdr:cNvSpPr txBox="1"/>
      </cdr:nvSpPr>
      <cdr:spPr>
        <a:xfrm xmlns:a="http://schemas.openxmlformats.org/drawingml/2006/main">
          <a:off x="813547" y="1148273"/>
          <a:ext cx="650081" cy="4073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chemeClr val="bg1"/>
              </a:solidFill>
            </a:rPr>
            <a:t>54%</a:t>
          </a:r>
          <a:endParaRPr lang="en-GB" sz="1600" dirty="0">
            <a:solidFill>
              <a:schemeClr val="bg1"/>
            </a:solidFill>
          </a:endParaRPr>
        </a:p>
      </cdr:txBody>
    </cdr:sp>
  </cdr:relSizeAnchor>
  <cdr:relSizeAnchor xmlns:cdr="http://schemas.openxmlformats.org/drawingml/2006/chartDrawing">
    <cdr:from>
      <cdr:x>0.66247</cdr:x>
      <cdr:y>0.2982</cdr:y>
    </cdr:from>
    <cdr:to>
      <cdr:x>0.72652</cdr:x>
      <cdr:y>0.3773</cdr:y>
    </cdr:to>
    <cdr:sp macro="" textlink="">
      <cdr:nvSpPr>
        <cdr:cNvPr id="3" name="TextBox 1">
          <a:extLst xmlns:a="http://schemas.openxmlformats.org/drawingml/2006/main">
            <a:ext uri="{FF2B5EF4-FFF2-40B4-BE49-F238E27FC236}">
              <a16:creationId xmlns:a16="http://schemas.microsoft.com/office/drawing/2014/main" xmlns="" id="{480DA721-1EBC-4577-8586-A603B4C3C4F6}"/>
            </a:ext>
          </a:extLst>
        </cdr:cNvPr>
        <cdr:cNvSpPr txBox="1"/>
      </cdr:nvSpPr>
      <cdr:spPr>
        <a:xfrm xmlns:a="http://schemas.openxmlformats.org/drawingml/2006/main">
          <a:off x="6723903" y="1535729"/>
          <a:ext cx="650081" cy="407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bg1"/>
              </a:solidFill>
            </a:rPr>
            <a:t>49%</a:t>
          </a:r>
          <a:endParaRPr lang="en-GB" sz="1600" dirty="0">
            <a:solidFill>
              <a:schemeClr val="bg1"/>
            </a:solidFill>
          </a:endParaRPr>
        </a:p>
      </cdr:txBody>
    </cdr:sp>
  </cdr:relSizeAnchor>
  <cdr:relSizeAnchor xmlns:cdr="http://schemas.openxmlformats.org/drawingml/2006/chartDrawing">
    <cdr:from>
      <cdr:x>0.46798</cdr:x>
      <cdr:y>0.65804</cdr:y>
    </cdr:from>
    <cdr:to>
      <cdr:x>0.53202</cdr:x>
      <cdr:y>0.73714</cdr:y>
    </cdr:to>
    <cdr:sp macro="" textlink="">
      <cdr:nvSpPr>
        <cdr:cNvPr id="4" name="TextBox 1">
          <a:extLst xmlns:a="http://schemas.openxmlformats.org/drawingml/2006/main">
            <a:ext uri="{FF2B5EF4-FFF2-40B4-BE49-F238E27FC236}">
              <a16:creationId xmlns:a16="http://schemas.microsoft.com/office/drawing/2014/main" xmlns="" id="{480DA721-1EBC-4577-8586-A603B4C3C4F6}"/>
            </a:ext>
          </a:extLst>
        </cdr:cNvPr>
        <cdr:cNvSpPr txBox="1"/>
      </cdr:nvSpPr>
      <cdr:spPr>
        <a:xfrm xmlns:a="http://schemas.openxmlformats.org/drawingml/2006/main">
          <a:off x="4749816" y="3388900"/>
          <a:ext cx="650081" cy="407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bg1"/>
              </a:solidFill>
            </a:rPr>
            <a:t>22%</a:t>
          </a:r>
          <a:endParaRPr lang="en-GB" sz="1600" dirty="0">
            <a:solidFill>
              <a:schemeClr val="bg1"/>
            </a:solidFill>
          </a:endParaRPr>
        </a:p>
      </cdr:txBody>
    </cdr:sp>
  </cdr:relSizeAnchor>
  <cdr:relSizeAnchor xmlns:cdr="http://schemas.openxmlformats.org/drawingml/2006/chartDrawing">
    <cdr:from>
      <cdr:x>0.27636</cdr:x>
      <cdr:y>0.21664</cdr:y>
    </cdr:from>
    <cdr:to>
      <cdr:x>0.33971</cdr:x>
      <cdr:y>0.29823</cdr:y>
    </cdr:to>
    <cdr:sp macro="" textlink="">
      <cdr:nvSpPr>
        <cdr:cNvPr id="5" name="TextBox 1">
          <a:extLst xmlns:a="http://schemas.openxmlformats.org/drawingml/2006/main">
            <a:ext uri="{FF2B5EF4-FFF2-40B4-BE49-F238E27FC236}">
              <a16:creationId xmlns:a16="http://schemas.microsoft.com/office/drawing/2014/main" xmlns="" id="{480DA721-1EBC-4577-8586-A603B4C3C4F6}"/>
            </a:ext>
          </a:extLst>
        </cdr:cNvPr>
        <cdr:cNvSpPr txBox="1"/>
      </cdr:nvSpPr>
      <cdr:spPr>
        <a:xfrm xmlns:a="http://schemas.openxmlformats.org/drawingml/2006/main">
          <a:off x="2804972" y="1115674"/>
          <a:ext cx="642937" cy="4201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bg1"/>
              </a:solidFill>
            </a:rPr>
            <a:t>54%</a:t>
          </a:r>
          <a:endParaRPr lang="en-GB" sz="1600" dirty="0">
            <a:solidFill>
              <a:schemeClr val="bg1"/>
            </a:solidFill>
          </a:endParaRPr>
        </a:p>
      </cdr:txBody>
    </cdr:sp>
  </cdr:relSizeAnchor>
  <cdr:relSizeAnchor xmlns:cdr="http://schemas.openxmlformats.org/drawingml/2006/chartDrawing">
    <cdr:from>
      <cdr:x>0.86924</cdr:x>
      <cdr:y>0.36421</cdr:y>
    </cdr:from>
    <cdr:to>
      <cdr:x>0.92062</cdr:x>
      <cdr:y>0.43013</cdr:y>
    </cdr:to>
    <cdr:sp macro="" textlink="">
      <cdr:nvSpPr>
        <cdr:cNvPr id="6" name="TextBox 5">
          <a:extLst xmlns:a="http://schemas.openxmlformats.org/drawingml/2006/main">
            <a:ext uri="{FF2B5EF4-FFF2-40B4-BE49-F238E27FC236}">
              <a16:creationId xmlns:a16="http://schemas.microsoft.com/office/drawing/2014/main" xmlns="" id="{847B70B3-D7E8-4FC7-BCC0-3242412F06CB}"/>
            </a:ext>
          </a:extLst>
        </cdr:cNvPr>
        <cdr:cNvSpPr txBox="1"/>
      </cdr:nvSpPr>
      <cdr:spPr>
        <a:xfrm xmlns:a="http://schemas.openxmlformats.org/drawingml/2006/main">
          <a:off x="8822531" y="1973528"/>
          <a:ext cx="521494" cy="357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0.85674</cdr:x>
      <cdr:y>0.30072</cdr:y>
    </cdr:from>
    <cdr:to>
      <cdr:x>0.9243</cdr:x>
      <cdr:y>0.38905</cdr:y>
    </cdr:to>
    <cdr:sp macro="" textlink="">
      <cdr:nvSpPr>
        <cdr:cNvPr id="7" name="TextBox 6">
          <a:extLst xmlns:a="http://schemas.openxmlformats.org/drawingml/2006/main">
            <a:ext uri="{FF2B5EF4-FFF2-40B4-BE49-F238E27FC236}">
              <a16:creationId xmlns:a16="http://schemas.microsoft.com/office/drawing/2014/main" xmlns="" id="{1990202B-F2F2-46D6-B9C8-1A9DCBB7A5A8}"/>
            </a:ext>
          </a:extLst>
        </cdr:cNvPr>
        <cdr:cNvSpPr txBox="1"/>
      </cdr:nvSpPr>
      <cdr:spPr>
        <a:xfrm xmlns:a="http://schemas.openxmlformats.org/drawingml/2006/main">
          <a:off x="8695624" y="1548715"/>
          <a:ext cx="685800" cy="4548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bg1"/>
              </a:solidFill>
            </a:rPr>
            <a:t>49%</a:t>
          </a:r>
          <a:endParaRPr lang="en-GB" sz="16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0.07148</cdr:x>
      <cdr:y>0.21347</cdr:y>
    </cdr:from>
    <cdr:to>
      <cdr:x>0.15258</cdr:x>
      <cdr:y>0.299</cdr:y>
    </cdr:to>
    <cdr:sp macro="" textlink="">
      <cdr:nvSpPr>
        <cdr:cNvPr id="2" name="TextBox 1">
          <a:extLst xmlns:a="http://schemas.openxmlformats.org/drawingml/2006/main">
            <a:ext uri="{FF2B5EF4-FFF2-40B4-BE49-F238E27FC236}">
              <a16:creationId xmlns:a16="http://schemas.microsoft.com/office/drawing/2014/main" xmlns="" id="{410F2993-E2D0-4EBD-90ED-4FB51C39A3A9}"/>
            </a:ext>
          </a:extLst>
        </cdr:cNvPr>
        <cdr:cNvSpPr txBox="1"/>
      </cdr:nvSpPr>
      <cdr:spPr>
        <a:xfrm xmlns:a="http://schemas.openxmlformats.org/drawingml/2006/main">
          <a:off x="699247" y="1107602"/>
          <a:ext cx="793377" cy="4437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rPr>
            <a:t>52%</a:t>
          </a:r>
          <a:endParaRPr lang="en-GB" sz="1800" b="1" dirty="0">
            <a:solidFill>
              <a:schemeClr val="bg1"/>
            </a:solidFill>
          </a:endParaRPr>
        </a:p>
      </cdr:txBody>
    </cdr:sp>
  </cdr:relSizeAnchor>
  <cdr:relSizeAnchor xmlns:cdr="http://schemas.openxmlformats.org/drawingml/2006/chartDrawing">
    <cdr:from>
      <cdr:x>0.26667</cdr:x>
      <cdr:y>0.3599</cdr:y>
    </cdr:from>
    <cdr:to>
      <cdr:x>0.3457</cdr:x>
      <cdr:y>0.42081</cdr:y>
    </cdr:to>
    <cdr:sp macro="" textlink="">
      <cdr:nvSpPr>
        <cdr:cNvPr id="3" name="TextBox 2">
          <a:extLst xmlns:a="http://schemas.openxmlformats.org/drawingml/2006/main">
            <a:ext uri="{FF2B5EF4-FFF2-40B4-BE49-F238E27FC236}">
              <a16:creationId xmlns:a16="http://schemas.microsoft.com/office/drawing/2014/main" xmlns="" id="{A159DB47-9042-48F3-A1B5-5CA9B408DDD2}"/>
            </a:ext>
          </a:extLst>
        </cdr:cNvPr>
        <cdr:cNvSpPr txBox="1"/>
      </cdr:nvSpPr>
      <cdr:spPr>
        <a:xfrm xmlns:a="http://schemas.openxmlformats.org/drawingml/2006/main">
          <a:off x="2608729" y="1867361"/>
          <a:ext cx="773206" cy="3160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rPr>
            <a:t>42%</a:t>
          </a:r>
          <a:endParaRPr lang="en-GB" sz="1800" b="1" dirty="0">
            <a:solidFill>
              <a:schemeClr val="bg1"/>
            </a:solidFill>
          </a:endParaRPr>
        </a:p>
      </cdr:txBody>
    </cdr:sp>
  </cdr:relSizeAnchor>
  <cdr:relSizeAnchor xmlns:cdr="http://schemas.openxmlformats.org/drawingml/2006/chartDrawing">
    <cdr:from>
      <cdr:x>0.46392</cdr:x>
      <cdr:y>0.5167</cdr:y>
    </cdr:from>
    <cdr:to>
      <cdr:x>0.54158</cdr:x>
      <cdr:y>0.59574</cdr:y>
    </cdr:to>
    <cdr:sp macro="" textlink="">
      <cdr:nvSpPr>
        <cdr:cNvPr id="4" name="TextBox 3">
          <a:extLst xmlns:a="http://schemas.openxmlformats.org/drawingml/2006/main">
            <a:ext uri="{FF2B5EF4-FFF2-40B4-BE49-F238E27FC236}">
              <a16:creationId xmlns:a16="http://schemas.microsoft.com/office/drawing/2014/main" xmlns="" id="{43132387-B2B0-4C4B-9521-9EFDB3FB5937}"/>
            </a:ext>
          </a:extLst>
        </cdr:cNvPr>
        <cdr:cNvSpPr txBox="1"/>
      </cdr:nvSpPr>
      <cdr:spPr>
        <a:xfrm xmlns:a="http://schemas.openxmlformats.org/drawingml/2006/main">
          <a:off x="4538382" y="2680908"/>
          <a:ext cx="759759" cy="4101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rPr>
            <a:t>29%</a:t>
          </a:r>
          <a:endParaRPr lang="en-GB" sz="1800" b="1" dirty="0">
            <a:solidFill>
              <a:schemeClr val="bg1"/>
            </a:solidFill>
          </a:endParaRPr>
        </a:p>
      </cdr:txBody>
    </cdr:sp>
  </cdr:relSizeAnchor>
  <cdr:relSizeAnchor xmlns:cdr="http://schemas.openxmlformats.org/drawingml/2006/chartDrawing">
    <cdr:from>
      <cdr:x>0.65361</cdr:x>
      <cdr:y>0.47782</cdr:y>
    </cdr:from>
    <cdr:to>
      <cdr:x>0.73471</cdr:x>
      <cdr:y>0.54391</cdr:y>
    </cdr:to>
    <cdr:sp macro="" textlink="">
      <cdr:nvSpPr>
        <cdr:cNvPr id="5" name="TextBox 4">
          <a:extLst xmlns:a="http://schemas.openxmlformats.org/drawingml/2006/main">
            <a:ext uri="{FF2B5EF4-FFF2-40B4-BE49-F238E27FC236}">
              <a16:creationId xmlns:a16="http://schemas.microsoft.com/office/drawing/2014/main" xmlns="" id="{27C3832B-B282-4221-81BC-4353F91A0D5C}"/>
            </a:ext>
          </a:extLst>
        </cdr:cNvPr>
        <cdr:cNvSpPr txBox="1"/>
      </cdr:nvSpPr>
      <cdr:spPr>
        <a:xfrm xmlns:a="http://schemas.openxmlformats.org/drawingml/2006/main">
          <a:off x="6394077" y="2479202"/>
          <a:ext cx="793377"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rPr>
            <a:t>30%</a:t>
          </a:r>
          <a:endParaRPr lang="en-GB" sz="1800" b="1" dirty="0">
            <a:solidFill>
              <a:schemeClr val="bg1"/>
            </a:solidFill>
          </a:endParaRPr>
        </a:p>
      </cdr:txBody>
    </cdr:sp>
  </cdr:relSizeAnchor>
  <cdr:relSizeAnchor xmlns:cdr="http://schemas.openxmlformats.org/drawingml/2006/chartDrawing">
    <cdr:from>
      <cdr:x>0.85292</cdr:x>
      <cdr:y>0.47782</cdr:y>
    </cdr:from>
    <cdr:to>
      <cdr:x>0.92577</cdr:x>
      <cdr:y>0.54247</cdr:y>
    </cdr:to>
    <cdr:sp macro="" textlink="">
      <cdr:nvSpPr>
        <cdr:cNvPr id="6" name="TextBox 5">
          <a:extLst xmlns:a="http://schemas.openxmlformats.org/drawingml/2006/main">
            <a:ext uri="{FF2B5EF4-FFF2-40B4-BE49-F238E27FC236}">
              <a16:creationId xmlns:a16="http://schemas.microsoft.com/office/drawing/2014/main" xmlns="" id="{D499B870-F094-4F9B-97AE-98AED9E23231}"/>
            </a:ext>
          </a:extLst>
        </cdr:cNvPr>
        <cdr:cNvSpPr txBox="1"/>
      </cdr:nvSpPr>
      <cdr:spPr>
        <a:xfrm xmlns:a="http://schemas.openxmlformats.org/drawingml/2006/main">
          <a:off x="8343899" y="2479202"/>
          <a:ext cx="712694" cy="3354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rPr>
            <a:t>30%</a:t>
          </a:r>
          <a:endParaRPr lang="en-GB" sz="18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0.90665</cdr:x>
      <cdr:y>0.09861</cdr:y>
    </cdr:from>
    <cdr:to>
      <cdr:x>0.97448</cdr:x>
      <cdr:y>0.15929</cdr:y>
    </cdr:to>
    <cdr:sp macro="" textlink="">
      <cdr:nvSpPr>
        <cdr:cNvPr id="2" name="TextBox 1">
          <a:extLst xmlns:a="http://schemas.openxmlformats.org/drawingml/2006/main">
            <a:ext uri="{FF2B5EF4-FFF2-40B4-BE49-F238E27FC236}">
              <a16:creationId xmlns:a16="http://schemas.microsoft.com/office/drawing/2014/main" xmlns="" id="{9F6E9B00-6C22-40E8-A193-75B736CAE761}"/>
            </a:ext>
          </a:extLst>
        </cdr:cNvPr>
        <cdr:cNvSpPr txBox="1"/>
      </cdr:nvSpPr>
      <cdr:spPr>
        <a:xfrm xmlns:a="http://schemas.openxmlformats.org/drawingml/2006/main">
          <a:off x="9076764" y="524435"/>
          <a:ext cx="679077" cy="3227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76%</a:t>
          </a:r>
          <a:endParaRPr lang="en-GB" sz="1800" dirty="0"/>
        </a:p>
      </cdr:txBody>
    </cdr:sp>
  </cdr:relSizeAnchor>
  <cdr:relSizeAnchor xmlns:cdr="http://schemas.openxmlformats.org/drawingml/2006/chartDrawing">
    <cdr:from>
      <cdr:x>0.91844</cdr:x>
      <cdr:y>0.17783</cdr:y>
    </cdr:from>
    <cdr:to>
      <cdr:x>0.98627</cdr:x>
      <cdr:y>0.23852</cdr:y>
    </cdr:to>
    <cdr:sp macro="" textlink="">
      <cdr:nvSpPr>
        <cdr:cNvPr id="3" name="TextBox 1">
          <a:extLst xmlns:a="http://schemas.openxmlformats.org/drawingml/2006/main">
            <a:ext uri="{FF2B5EF4-FFF2-40B4-BE49-F238E27FC236}">
              <a16:creationId xmlns:a16="http://schemas.microsoft.com/office/drawing/2014/main" xmlns="" id="{CA3E9550-6214-42E7-BE92-B349AF6590D1}"/>
            </a:ext>
          </a:extLst>
        </cdr:cNvPr>
        <cdr:cNvSpPr txBox="1"/>
      </cdr:nvSpPr>
      <cdr:spPr>
        <a:xfrm xmlns:a="http://schemas.openxmlformats.org/drawingml/2006/main">
          <a:off x="9194799" y="945776"/>
          <a:ext cx="679077" cy="32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78%</a:t>
          </a:r>
          <a:endParaRPr lang="en-GB" sz="1800" dirty="0"/>
        </a:p>
      </cdr:txBody>
    </cdr:sp>
  </cdr:relSizeAnchor>
  <cdr:relSizeAnchor xmlns:cdr="http://schemas.openxmlformats.org/drawingml/2006/chartDrawing">
    <cdr:from>
      <cdr:x>0.6592</cdr:x>
      <cdr:y>0.39654</cdr:y>
    </cdr:from>
    <cdr:to>
      <cdr:x>0.72704</cdr:x>
      <cdr:y>0.45723</cdr:y>
    </cdr:to>
    <cdr:sp macro="" textlink="">
      <cdr:nvSpPr>
        <cdr:cNvPr id="4" name="TextBox 1">
          <a:extLst xmlns:a="http://schemas.openxmlformats.org/drawingml/2006/main">
            <a:ext uri="{FF2B5EF4-FFF2-40B4-BE49-F238E27FC236}">
              <a16:creationId xmlns:a16="http://schemas.microsoft.com/office/drawing/2014/main" xmlns="" id="{CA3E9550-6214-42E7-BE92-B349AF6590D1}"/>
            </a:ext>
          </a:extLst>
        </cdr:cNvPr>
        <cdr:cNvSpPr txBox="1"/>
      </cdr:nvSpPr>
      <cdr:spPr>
        <a:xfrm xmlns:a="http://schemas.openxmlformats.org/drawingml/2006/main">
          <a:off x="6599517" y="2108947"/>
          <a:ext cx="679077" cy="32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32%</a:t>
          </a:r>
          <a:endParaRPr lang="en-GB" sz="1800" dirty="0"/>
        </a:p>
      </cdr:txBody>
    </cdr:sp>
  </cdr:relSizeAnchor>
  <cdr:relSizeAnchor xmlns:cdr="http://schemas.openxmlformats.org/drawingml/2006/chartDrawing">
    <cdr:from>
      <cdr:x>0.74554</cdr:x>
      <cdr:y>0.76387</cdr:y>
    </cdr:from>
    <cdr:to>
      <cdr:x>0.81337</cdr:x>
      <cdr:y>0.82455</cdr:y>
    </cdr:to>
    <cdr:sp macro="" textlink="">
      <cdr:nvSpPr>
        <cdr:cNvPr id="5" name="TextBox 1">
          <a:extLst xmlns:a="http://schemas.openxmlformats.org/drawingml/2006/main">
            <a:ext uri="{FF2B5EF4-FFF2-40B4-BE49-F238E27FC236}">
              <a16:creationId xmlns:a16="http://schemas.microsoft.com/office/drawing/2014/main" xmlns="" id="{4882C928-03E3-4F01-B635-FD7A572954E8}"/>
            </a:ext>
          </a:extLst>
        </cdr:cNvPr>
        <cdr:cNvSpPr txBox="1"/>
      </cdr:nvSpPr>
      <cdr:spPr>
        <a:xfrm xmlns:a="http://schemas.openxmlformats.org/drawingml/2006/main">
          <a:off x="7463864" y="4062505"/>
          <a:ext cx="679077" cy="32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47%</a:t>
          </a:r>
          <a:endParaRPr lang="en-GB" sz="1800" dirty="0"/>
        </a:p>
      </cdr:txBody>
    </cdr:sp>
  </cdr:relSizeAnchor>
  <cdr:relSizeAnchor xmlns:cdr="http://schemas.openxmlformats.org/drawingml/2006/chartDrawing">
    <cdr:from>
      <cdr:x>0.76367</cdr:x>
      <cdr:y>0.68675</cdr:y>
    </cdr:from>
    <cdr:to>
      <cdr:x>0.83151</cdr:x>
      <cdr:y>0.74744</cdr:y>
    </cdr:to>
    <cdr:sp macro="" textlink="">
      <cdr:nvSpPr>
        <cdr:cNvPr id="6" name="TextBox 1">
          <a:extLst xmlns:a="http://schemas.openxmlformats.org/drawingml/2006/main">
            <a:ext uri="{FF2B5EF4-FFF2-40B4-BE49-F238E27FC236}">
              <a16:creationId xmlns:a16="http://schemas.microsoft.com/office/drawing/2014/main" xmlns="" id="{4882C928-03E3-4F01-B635-FD7A572954E8}"/>
            </a:ext>
          </a:extLst>
        </cdr:cNvPr>
        <cdr:cNvSpPr txBox="1"/>
      </cdr:nvSpPr>
      <cdr:spPr>
        <a:xfrm xmlns:a="http://schemas.openxmlformats.org/drawingml/2006/main">
          <a:off x="7645399" y="3652370"/>
          <a:ext cx="679077" cy="32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50%</a:t>
          </a:r>
          <a:endParaRPr lang="en-GB" sz="1800" dirty="0"/>
        </a:p>
      </cdr:txBody>
    </cdr:sp>
  </cdr:relSizeAnchor>
  <cdr:relSizeAnchor xmlns:cdr="http://schemas.openxmlformats.org/drawingml/2006/chartDrawing">
    <cdr:from>
      <cdr:x>0.63607</cdr:x>
      <cdr:y>0.46966</cdr:y>
    </cdr:from>
    <cdr:to>
      <cdr:x>0.7039</cdr:x>
      <cdr:y>0.53034</cdr:y>
    </cdr:to>
    <cdr:sp macro="" textlink="">
      <cdr:nvSpPr>
        <cdr:cNvPr id="7" name="TextBox 1">
          <a:extLst xmlns:a="http://schemas.openxmlformats.org/drawingml/2006/main">
            <a:ext uri="{FF2B5EF4-FFF2-40B4-BE49-F238E27FC236}">
              <a16:creationId xmlns:a16="http://schemas.microsoft.com/office/drawing/2014/main" xmlns="" id="{4882C928-03E3-4F01-B635-FD7A572954E8}"/>
            </a:ext>
          </a:extLst>
        </cdr:cNvPr>
        <cdr:cNvSpPr txBox="1"/>
      </cdr:nvSpPr>
      <cdr:spPr>
        <a:xfrm xmlns:a="http://schemas.openxmlformats.org/drawingml/2006/main">
          <a:off x="6367929" y="2497791"/>
          <a:ext cx="679077" cy="322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28%</a:t>
          </a:r>
          <a:endParaRPr lang="en-GB" sz="1800" dirty="0"/>
        </a:p>
      </cdr:txBody>
    </cdr:sp>
  </cdr:relSizeAnchor>
</c:userShapes>
</file>

<file path=ppt/drawings/drawing4.xml><?xml version="1.0" encoding="utf-8"?>
<c:userShapes xmlns:c="http://schemas.openxmlformats.org/drawingml/2006/chart">
  <cdr:relSizeAnchor xmlns:cdr="http://schemas.openxmlformats.org/drawingml/2006/chartDrawing">
    <cdr:from>
      <cdr:x>0.16599</cdr:x>
      <cdr:y>0.13024</cdr:y>
    </cdr:from>
    <cdr:to>
      <cdr:x>0.21088</cdr:x>
      <cdr:y>0.20221</cdr:y>
    </cdr:to>
    <cdr:sp macro="" textlink="">
      <cdr:nvSpPr>
        <cdr:cNvPr id="2" name="TextBox 1">
          <a:extLst xmlns:a="http://schemas.openxmlformats.org/drawingml/2006/main">
            <a:ext uri="{FF2B5EF4-FFF2-40B4-BE49-F238E27FC236}">
              <a16:creationId xmlns:a16="http://schemas.microsoft.com/office/drawing/2014/main" xmlns="" id="{D4E7F5C9-62CD-4227-95F0-55BF16137210}"/>
            </a:ext>
          </a:extLst>
        </cdr:cNvPr>
        <cdr:cNvSpPr txBox="1"/>
      </cdr:nvSpPr>
      <cdr:spPr>
        <a:xfrm xmlns:a="http://schemas.openxmlformats.org/drawingml/2006/main">
          <a:off x="1640542" y="705723"/>
          <a:ext cx="443753" cy="3899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82</a:t>
          </a:r>
          <a:r>
            <a:rPr lang="en-US" sz="1100" dirty="0"/>
            <a:t>%</a:t>
          </a:r>
          <a:endParaRPr lang="en-GB" sz="1100" dirty="0"/>
        </a:p>
      </cdr:txBody>
    </cdr:sp>
  </cdr:relSizeAnchor>
  <cdr:relSizeAnchor xmlns:cdr="http://schemas.openxmlformats.org/drawingml/2006/chartDrawing">
    <cdr:from>
      <cdr:x>0.12487</cdr:x>
      <cdr:y>0.2029</cdr:y>
    </cdr:from>
    <cdr:to>
      <cdr:x>0.16977</cdr:x>
      <cdr:y>0.27486</cdr:y>
    </cdr:to>
    <cdr:sp macro="" textlink="">
      <cdr:nvSpPr>
        <cdr:cNvPr id="3" name="TextBox 1">
          <a:extLst xmlns:a="http://schemas.openxmlformats.org/drawingml/2006/main">
            <a:ext uri="{FF2B5EF4-FFF2-40B4-BE49-F238E27FC236}">
              <a16:creationId xmlns:a16="http://schemas.microsoft.com/office/drawing/2014/main" xmlns="" id="{B6554361-7334-4608-AE9B-E74EB5DB808C}"/>
            </a:ext>
          </a:extLst>
        </cdr:cNvPr>
        <cdr:cNvSpPr txBox="1"/>
      </cdr:nvSpPr>
      <cdr:spPr>
        <a:xfrm xmlns:a="http://schemas.openxmlformats.org/drawingml/2006/main">
          <a:off x="1234142" y="1099423"/>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73%</a:t>
          </a:r>
          <a:endParaRPr lang="en-GB" sz="1100" dirty="0"/>
        </a:p>
      </cdr:txBody>
    </cdr:sp>
  </cdr:relSizeAnchor>
  <cdr:relSizeAnchor xmlns:cdr="http://schemas.openxmlformats.org/drawingml/2006/chartDrawing">
    <cdr:from>
      <cdr:x>0.20653</cdr:x>
      <cdr:y>0.10115</cdr:y>
    </cdr:from>
    <cdr:to>
      <cdr:x>0.25142</cdr:x>
      <cdr:y>0.17312</cdr:y>
    </cdr:to>
    <cdr:sp macro="" textlink="">
      <cdr:nvSpPr>
        <cdr:cNvPr id="4" name="TextBox 1">
          <a:extLst xmlns:a="http://schemas.openxmlformats.org/drawingml/2006/main">
            <a:ext uri="{FF2B5EF4-FFF2-40B4-BE49-F238E27FC236}">
              <a16:creationId xmlns:a16="http://schemas.microsoft.com/office/drawing/2014/main" xmlns="" id="{B6554361-7334-4608-AE9B-E74EB5DB808C}"/>
            </a:ext>
          </a:extLst>
        </cdr:cNvPr>
        <cdr:cNvSpPr txBox="1"/>
      </cdr:nvSpPr>
      <cdr:spPr>
        <a:xfrm xmlns:a="http://schemas.openxmlformats.org/drawingml/2006/main">
          <a:off x="2041220" y="548094"/>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86</a:t>
          </a:r>
          <a:r>
            <a:rPr lang="en-US" sz="1100" dirty="0"/>
            <a:t>%</a:t>
          </a:r>
          <a:endParaRPr lang="en-GB" sz="1100" dirty="0"/>
        </a:p>
      </cdr:txBody>
    </cdr:sp>
  </cdr:relSizeAnchor>
  <cdr:relSizeAnchor xmlns:cdr="http://schemas.openxmlformats.org/drawingml/2006/chartDrawing">
    <cdr:from>
      <cdr:x>0.35412</cdr:x>
      <cdr:y>0.26742</cdr:y>
    </cdr:from>
    <cdr:to>
      <cdr:x>0.39902</cdr:x>
      <cdr:y>0.33938</cdr:y>
    </cdr:to>
    <cdr:sp macro="" textlink="">
      <cdr:nvSpPr>
        <cdr:cNvPr id="5" name="TextBox 1">
          <a:extLst xmlns:a="http://schemas.openxmlformats.org/drawingml/2006/main">
            <a:ext uri="{FF2B5EF4-FFF2-40B4-BE49-F238E27FC236}">
              <a16:creationId xmlns:a16="http://schemas.microsoft.com/office/drawing/2014/main" xmlns="" id="{B6554361-7334-4608-AE9B-E74EB5DB808C}"/>
            </a:ext>
          </a:extLst>
        </cdr:cNvPr>
        <cdr:cNvSpPr txBox="1"/>
      </cdr:nvSpPr>
      <cdr:spPr>
        <a:xfrm xmlns:a="http://schemas.openxmlformats.org/drawingml/2006/main">
          <a:off x="3499972" y="1449047"/>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64</a:t>
          </a:r>
          <a:r>
            <a:rPr lang="en-US" sz="1100" dirty="0"/>
            <a:t>%</a:t>
          </a:r>
          <a:endParaRPr lang="en-GB" sz="1100" dirty="0"/>
        </a:p>
      </cdr:txBody>
    </cdr:sp>
  </cdr:relSizeAnchor>
  <cdr:relSizeAnchor xmlns:cdr="http://schemas.openxmlformats.org/drawingml/2006/chartDrawing">
    <cdr:from>
      <cdr:x>0.78647</cdr:x>
      <cdr:y>0.72969</cdr:y>
    </cdr:from>
    <cdr:to>
      <cdr:x>0.83137</cdr:x>
      <cdr:y>0.80165</cdr:y>
    </cdr:to>
    <cdr:sp macro="" textlink="">
      <cdr:nvSpPr>
        <cdr:cNvPr id="6" name="TextBox 1">
          <a:extLst xmlns:a="http://schemas.openxmlformats.org/drawingml/2006/main">
            <a:ext uri="{FF2B5EF4-FFF2-40B4-BE49-F238E27FC236}">
              <a16:creationId xmlns:a16="http://schemas.microsoft.com/office/drawing/2014/main" xmlns="" id="{05424AD7-0124-4973-9494-16ECF69E0A3A}"/>
            </a:ext>
          </a:extLst>
        </cdr:cNvPr>
        <cdr:cNvSpPr txBox="1"/>
      </cdr:nvSpPr>
      <cdr:spPr>
        <a:xfrm xmlns:a="http://schemas.openxmlformats.org/drawingml/2006/main">
          <a:off x="7773148" y="3953936"/>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6</a:t>
          </a:r>
          <a:r>
            <a:rPr lang="en-US" sz="1100" dirty="0"/>
            <a:t>%</a:t>
          </a:r>
          <a:endParaRPr lang="en-GB" sz="1100" dirty="0"/>
        </a:p>
      </cdr:txBody>
    </cdr:sp>
  </cdr:relSizeAnchor>
  <cdr:relSizeAnchor xmlns:cdr="http://schemas.openxmlformats.org/drawingml/2006/chartDrawing">
    <cdr:from>
      <cdr:x>0.44633</cdr:x>
      <cdr:y>0.12417</cdr:y>
    </cdr:from>
    <cdr:to>
      <cdr:x>0.49123</cdr:x>
      <cdr:y>0.19228</cdr:y>
    </cdr:to>
    <cdr:sp macro="" textlink="">
      <cdr:nvSpPr>
        <cdr:cNvPr id="7" name="TextBox 1">
          <a:extLst xmlns:a="http://schemas.openxmlformats.org/drawingml/2006/main">
            <a:ext uri="{FF2B5EF4-FFF2-40B4-BE49-F238E27FC236}">
              <a16:creationId xmlns:a16="http://schemas.microsoft.com/office/drawing/2014/main" xmlns="" id="{05424AD7-0124-4973-9494-16ECF69E0A3A}"/>
            </a:ext>
          </a:extLst>
        </cdr:cNvPr>
        <cdr:cNvSpPr txBox="1"/>
      </cdr:nvSpPr>
      <cdr:spPr>
        <a:xfrm xmlns:a="http://schemas.openxmlformats.org/drawingml/2006/main">
          <a:off x="4411383" y="672854"/>
          <a:ext cx="443753" cy="36904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82</a:t>
          </a:r>
          <a:r>
            <a:rPr lang="en-US" sz="1100" dirty="0"/>
            <a:t>%</a:t>
          </a:r>
          <a:endParaRPr lang="en-GB" sz="1100" dirty="0"/>
        </a:p>
      </cdr:txBody>
    </cdr:sp>
  </cdr:relSizeAnchor>
  <cdr:relSizeAnchor xmlns:cdr="http://schemas.openxmlformats.org/drawingml/2006/chartDrawing">
    <cdr:from>
      <cdr:x>0.39872</cdr:x>
      <cdr:y>0.13906</cdr:y>
    </cdr:from>
    <cdr:to>
      <cdr:x>0.44361</cdr:x>
      <cdr:y>0.21103</cdr:y>
    </cdr:to>
    <cdr:sp macro="" textlink="">
      <cdr:nvSpPr>
        <cdr:cNvPr id="8" name="TextBox 1">
          <a:extLst xmlns:a="http://schemas.openxmlformats.org/drawingml/2006/main">
            <a:ext uri="{FF2B5EF4-FFF2-40B4-BE49-F238E27FC236}">
              <a16:creationId xmlns:a16="http://schemas.microsoft.com/office/drawing/2014/main" xmlns="" id="{05424AD7-0124-4973-9494-16ECF69E0A3A}"/>
            </a:ext>
          </a:extLst>
        </cdr:cNvPr>
        <cdr:cNvSpPr txBox="1"/>
      </cdr:nvSpPr>
      <cdr:spPr>
        <a:xfrm xmlns:a="http://schemas.openxmlformats.org/drawingml/2006/main">
          <a:off x="3940736" y="753536"/>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80</a:t>
          </a:r>
          <a:r>
            <a:rPr lang="en-US" sz="1100" dirty="0"/>
            <a:t>%</a:t>
          </a:r>
          <a:endParaRPr lang="en-GB" sz="1100" dirty="0"/>
        </a:p>
      </cdr:txBody>
    </cdr:sp>
  </cdr:relSizeAnchor>
  <cdr:relSizeAnchor xmlns:cdr="http://schemas.openxmlformats.org/drawingml/2006/chartDrawing">
    <cdr:from>
      <cdr:x>0.31882</cdr:x>
      <cdr:y>0.31471</cdr:y>
    </cdr:from>
    <cdr:to>
      <cdr:x>0.36372</cdr:x>
      <cdr:y>0.38667</cdr:y>
    </cdr:to>
    <cdr:sp macro="" textlink="">
      <cdr:nvSpPr>
        <cdr:cNvPr id="9" name="TextBox 1">
          <a:extLst xmlns:a="http://schemas.openxmlformats.org/drawingml/2006/main">
            <a:ext uri="{FF2B5EF4-FFF2-40B4-BE49-F238E27FC236}">
              <a16:creationId xmlns:a16="http://schemas.microsoft.com/office/drawing/2014/main" xmlns="" id="{9E2E3935-7B22-4BF3-AE82-8B418110347B}"/>
            </a:ext>
          </a:extLst>
        </cdr:cNvPr>
        <cdr:cNvSpPr txBox="1"/>
      </cdr:nvSpPr>
      <cdr:spPr>
        <a:xfrm xmlns:a="http://schemas.openxmlformats.org/drawingml/2006/main">
          <a:off x="3151095" y="1705289"/>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59</a:t>
          </a:r>
          <a:r>
            <a:rPr lang="en-US" sz="1100" dirty="0"/>
            <a:t>%</a:t>
          </a:r>
          <a:endParaRPr lang="en-GB" sz="1100" dirty="0"/>
        </a:p>
      </cdr:txBody>
    </cdr:sp>
  </cdr:relSizeAnchor>
  <cdr:relSizeAnchor xmlns:cdr="http://schemas.openxmlformats.org/drawingml/2006/chartDrawing">
    <cdr:from>
      <cdr:x>0.59433</cdr:x>
      <cdr:y>0.37923</cdr:y>
    </cdr:from>
    <cdr:to>
      <cdr:x>0.63923</cdr:x>
      <cdr:y>0.4512</cdr:y>
    </cdr:to>
    <cdr:sp macro="" textlink="">
      <cdr:nvSpPr>
        <cdr:cNvPr id="10" name="TextBox 1">
          <a:extLst xmlns:a="http://schemas.openxmlformats.org/drawingml/2006/main">
            <a:ext uri="{FF2B5EF4-FFF2-40B4-BE49-F238E27FC236}">
              <a16:creationId xmlns:a16="http://schemas.microsoft.com/office/drawing/2014/main" xmlns="" id="{0E984522-DCB3-4C59-87D9-C60AA3D6C468}"/>
            </a:ext>
          </a:extLst>
        </cdr:cNvPr>
        <cdr:cNvSpPr txBox="1"/>
      </cdr:nvSpPr>
      <cdr:spPr>
        <a:xfrm xmlns:a="http://schemas.openxmlformats.org/drawingml/2006/main">
          <a:off x="5874125" y="2054912"/>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50</a:t>
          </a:r>
          <a:r>
            <a:rPr lang="en-US" sz="1100" dirty="0"/>
            <a:t>%</a:t>
          </a:r>
          <a:endParaRPr lang="en-GB" sz="1100" dirty="0"/>
        </a:p>
      </cdr:txBody>
    </cdr:sp>
  </cdr:relSizeAnchor>
  <cdr:relSizeAnchor xmlns:cdr="http://schemas.openxmlformats.org/drawingml/2006/chartDrawing">
    <cdr:from>
      <cdr:x>0.63651</cdr:x>
      <cdr:y>0.39164</cdr:y>
    </cdr:from>
    <cdr:to>
      <cdr:x>0.68141</cdr:x>
      <cdr:y>0.4636</cdr:y>
    </cdr:to>
    <cdr:sp macro="" textlink="">
      <cdr:nvSpPr>
        <cdr:cNvPr id="11" name="TextBox 1">
          <a:extLst xmlns:a="http://schemas.openxmlformats.org/drawingml/2006/main">
            <a:ext uri="{FF2B5EF4-FFF2-40B4-BE49-F238E27FC236}">
              <a16:creationId xmlns:a16="http://schemas.microsoft.com/office/drawing/2014/main" xmlns="" id="{0E984522-DCB3-4C59-87D9-C60AA3D6C468}"/>
            </a:ext>
          </a:extLst>
        </cdr:cNvPr>
        <cdr:cNvSpPr txBox="1"/>
      </cdr:nvSpPr>
      <cdr:spPr>
        <a:xfrm xmlns:a="http://schemas.openxmlformats.org/drawingml/2006/main">
          <a:off x="6290984" y="2122147"/>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49</a:t>
          </a:r>
          <a:r>
            <a:rPr lang="en-US" sz="1100" dirty="0"/>
            <a:t>%</a:t>
          </a:r>
          <a:endParaRPr lang="en-GB" sz="1100" dirty="0"/>
        </a:p>
      </cdr:txBody>
    </cdr:sp>
  </cdr:relSizeAnchor>
  <cdr:relSizeAnchor xmlns:cdr="http://schemas.openxmlformats.org/drawingml/2006/chartDrawing">
    <cdr:from>
      <cdr:x>0.67937</cdr:x>
      <cdr:y>0.39536</cdr:y>
    </cdr:from>
    <cdr:to>
      <cdr:x>0.72426</cdr:x>
      <cdr:y>0.46733</cdr:y>
    </cdr:to>
    <cdr:sp macro="" textlink="">
      <cdr:nvSpPr>
        <cdr:cNvPr id="12" name="TextBox 1">
          <a:extLst xmlns:a="http://schemas.openxmlformats.org/drawingml/2006/main">
            <a:ext uri="{FF2B5EF4-FFF2-40B4-BE49-F238E27FC236}">
              <a16:creationId xmlns:a16="http://schemas.microsoft.com/office/drawing/2014/main" xmlns="" id="{0E984522-DCB3-4C59-87D9-C60AA3D6C468}"/>
            </a:ext>
          </a:extLst>
        </cdr:cNvPr>
        <cdr:cNvSpPr txBox="1"/>
      </cdr:nvSpPr>
      <cdr:spPr>
        <a:xfrm xmlns:a="http://schemas.openxmlformats.org/drawingml/2006/main">
          <a:off x="6714566" y="2142318"/>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48</a:t>
          </a:r>
          <a:r>
            <a:rPr lang="en-US" sz="1100" dirty="0"/>
            <a:t>%</a:t>
          </a:r>
          <a:endParaRPr lang="en-GB" sz="1100" dirty="0"/>
        </a:p>
      </cdr:txBody>
    </cdr:sp>
  </cdr:relSizeAnchor>
  <cdr:relSizeAnchor xmlns:cdr="http://schemas.openxmlformats.org/drawingml/2006/chartDrawing">
    <cdr:from>
      <cdr:x>0.54943</cdr:x>
      <cdr:y>0.33084</cdr:y>
    </cdr:from>
    <cdr:to>
      <cdr:x>0.59433</cdr:x>
      <cdr:y>0.4028</cdr:y>
    </cdr:to>
    <cdr:sp macro="" textlink="">
      <cdr:nvSpPr>
        <cdr:cNvPr id="13" name="TextBox 1">
          <a:extLst xmlns:a="http://schemas.openxmlformats.org/drawingml/2006/main">
            <a:ext uri="{FF2B5EF4-FFF2-40B4-BE49-F238E27FC236}">
              <a16:creationId xmlns:a16="http://schemas.microsoft.com/office/drawing/2014/main" xmlns="" id="{6883184F-860D-4007-950D-DA2E7CCA6E96}"/>
            </a:ext>
          </a:extLst>
        </cdr:cNvPr>
        <cdr:cNvSpPr txBox="1"/>
      </cdr:nvSpPr>
      <cdr:spPr>
        <a:xfrm xmlns:a="http://schemas.openxmlformats.org/drawingml/2006/main">
          <a:off x="5430371" y="1792694"/>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57</a:t>
          </a:r>
          <a:r>
            <a:rPr lang="en-US" sz="1100" dirty="0"/>
            <a:t>%</a:t>
          </a:r>
          <a:endParaRPr lang="en-GB" sz="1100" dirty="0"/>
        </a:p>
      </cdr:txBody>
    </cdr:sp>
  </cdr:relSizeAnchor>
  <cdr:relSizeAnchor xmlns:cdr="http://schemas.openxmlformats.org/drawingml/2006/chartDrawing">
    <cdr:from>
      <cdr:x>0.86644</cdr:x>
      <cdr:y>0.72417</cdr:y>
    </cdr:from>
    <cdr:to>
      <cdr:x>0.91134</cdr:x>
      <cdr:y>0.79614</cdr:y>
    </cdr:to>
    <cdr:sp macro="" textlink="">
      <cdr:nvSpPr>
        <cdr:cNvPr id="14" name="TextBox 1">
          <a:extLst xmlns:a="http://schemas.openxmlformats.org/drawingml/2006/main">
            <a:ext uri="{FF2B5EF4-FFF2-40B4-BE49-F238E27FC236}">
              <a16:creationId xmlns:a16="http://schemas.microsoft.com/office/drawing/2014/main" xmlns="" id="{6883184F-860D-4007-950D-DA2E7CCA6E96}"/>
            </a:ext>
          </a:extLst>
        </cdr:cNvPr>
        <cdr:cNvSpPr txBox="1"/>
      </cdr:nvSpPr>
      <cdr:spPr>
        <a:xfrm xmlns:a="http://schemas.openxmlformats.org/drawingml/2006/main">
          <a:off x="8563536" y="3924053"/>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7</a:t>
          </a:r>
          <a:r>
            <a:rPr lang="en-US" sz="1100" dirty="0"/>
            <a:t>%</a:t>
          </a:r>
          <a:endParaRPr lang="en-GB" sz="1100" dirty="0"/>
        </a:p>
      </cdr:txBody>
    </cdr:sp>
  </cdr:relSizeAnchor>
  <cdr:relSizeAnchor xmlns:cdr="http://schemas.openxmlformats.org/drawingml/2006/chartDrawing">
    <cdr:from>
      <cdr:x>0.82358</cdr:x>
      <cdr:y>0.72914</cdr:y>
    </cdr:from>
    <cdr:to>
      <cdr:x>0.86848</cdr:x>
      <cdr:y>0.8011</cdr:y>
    </cdr:to>
    <cdr:sp macro="" textlink="">
      <cdr:nvSpPr>
        <cdr:cNvPr id="15" name="TextBox 1">
          <a:extLst xmlns:a="http://schemas.openxmlformats.org/drawingml/2006/main">
            <a:ext uri="{FF2B5EF4-FFF2-40B4-BE49-F238E27FC236}">
              <a16:creationId xmlns:a16="http://schemas.microsoft.com/office/drawing/2014/main" xmlns="" id="{6883184F-860D-4007-950D-DA2E7CCA6E96}"/>
            </a:ext>
          </a:extLst>
        </cdr:cNvPr>
        <cdr:cNvSpPr txBox="1"/>
      </cdr:nvSpPr>
      <cdr:spPr>
        <a:xfrm xmlns:a="http://schemas.openxmlformats.org/drawingml/2006/main">
          <a:off x="8139954" y="3950947"/>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6</a:t>
          </a:r>
          <a:r>
            <a:rPr lang="en-US" sz="1100" dirty="0"/>
            <a:t>%</a:t>
          </a:r>
          <a:endParaRPr lang="en-GB" sz="1100" dirty="0"/>
        </a:p>
      </cdr:txBody>
    </cdr:sp>
  </cdr:relSizeAnchor>
  <cdr:relSizeAnchor xmlns:cdr="http://schemas.openxmlformats.org/drawingml/2006/chartDrawing">
    <cdr:from>
      <cdr:x>0.90763</cdr:x>
      <cdr:y>0.54122</cdr:y>
    </cdr:from>
    <cdr:to>
      <cdr:x>0.95253</cdr:x>
      <cdr:y>0.61319</cdr:y>
    </cdr:to>
    <cdr:sp macro="" textlink="">
      <cdr:nvSpPr>
        <cdr:cNvPr id="16" name="TextBox 1">
          <a:extLst xmlns:a="http://schemas.openxmlformats.org/drawingml/2006/main">
            <a:ext uri="{FF2B5EF4-FFF2-40B4-BE49-F238E27FC236}">
              <a16:creationId xmlns:a16="http://schemas.microsoft.com/office/drawing/2014/main" xmlns="" id="{E9F8E3D9-DC50-4B60-9E06-2C0CA1D24394}"/>
            </a:ext>
          </a:extLst>
        </cdr:cNvPr>
        <cdr:cNvSpPr txBox="1"/>
      </cdr:nvSpPr>
      <cdr:spPr>
        <a:xfrm xmlns:a="http://schemas.openxmlformats.org/drawingml/2006/main">
          <a:off x="8970683" y="2932706"/>
          <a:ext cx="443753" cy="389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30</a:t>
          </a:r>
          <a:r>
            <a:rPr lang="en-US" sz="1100" dirty="0"/>
            <a:t>%</a:t>
          </a:r>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15/03/2022</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Net_Promot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Net_Promot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Net_Promote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Net_Promote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rod-cms.scouts.org.uk/media/3712/annual-report-2018-19-published-to-council-190719.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3809890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04815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3997708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4375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Section leaders are those</a:t>
            </a:r>
            <a:r>
              <a:rPr lang="en-GB" baseline="0" dirty="0"/>
              <a:t> people who stated that their role was either Section Leader, Assistant Section Leader or Sectional Assistant.</a:t>
            </a:r>
          </a:p>
          <a:p>
            <a:endParaRPr lang="en-GB" baseline="0" dirty="0"/>
          </a:p>
          <a:p>
            <a:r>
              <a:rPr lang="en-GB" baseline="0" dirty="0"/>
              <a:t>Adult volunteers are all other roles, excluding section leaders</a:t>
            </a:r>
          </a:p>
        </p:txBody>
      </p:sp>
      <p:sp>
        <p:nvSpPr>
          <p:cNvPr id="4" name="Slide Number Placeholder 3"/>
          <p:cNvSpPr>
            <a:spLocks noGrp="1"/>
          </p:cNvSpPr>
          <p:nvPr>
            <p:ph type="sldNum" sz="quarter" idx="10"/>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752258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243037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475B"/>
                </a:solidFill>
                <a:effectLst/>
                <a:latin typeface="Nunito Sans"/>
              </a:rPr>
              <a:t>A Net Promoter Score is widely</a:t>
            </a:r>
            <a:r>
              <a:rPr lang="en-US" b="0" i="0" baseline="0" dirty="0">
                <a:solidFill>
                  <a:srgbClr val="33475B"/>
                </a:solidFill>
                <a:effectLst/>
                <a:latin typeface="Nunito Sans"/>
              </a:rPr>
              <a:t> used across many different sectors and measures satisfaction based on one simple survey question: ‘How likely is it that you would recommend [</a:t>
            </a:r>
            <a:r>
              <a:rPr lang="en-US" b="0" i="0" baseline="0" dirty="0" err="1">
                <a:solidFill>
                  <a:srgbClr val="33475B"/>
                </a:solidFill>
                <a:effectLst/>
                <a:latin typeface="Nunito Sans"/>
              </a:rPr>
              <a:t>Organisation</a:t>
            </a:r>
            <a:r>
              <a:rPr lang="en-US" b="0" i="0" baseline="0" dirty="0">
                <a:solidFill>
                  <a:srgbClr val="33475B"/>
                </a:solidFill>
                <a:effectLst/>
                <a:latin typeface="Nunito Sans"/>
              </a:rPr>
              <a:t> X/Product Y/Service Z] to a friend or colleague? Answers are on a scale of 0 to 10, those giving a score of 9 or 10 are considered to be promoters, those giving scores of 0 to 6 are detractors and those giving scores of 7 or 8 are known as passives. The Net Promoter Score is calculated as the difference between the percentage of promoters and detractors and can range from -100 to +100.</a:t>
            </a:r>
          </a:p>
          <a:p>
            <a:endParaRPr lang="en-US" b="0" i="0" baseline="0" dirty="0">
              <a:solidFill>
                <a:srgbClr val="33475B"/>
              </a:solidFill>
              <a:effectLst/>
              <a:latin typeface="Nunito Sans" panose="00000500000000000000" pitchFamily="2" charset="0"/>
            </a:endParaRPr>
          </a:p>
          <a:p>
            <a:r>
              <a:rPr lang="en-US" b="0" i="0" dirty="0">
                <a:solidFill>
                  <a:srgbClr val="33475B"/>
                </a:solidFill>
                <a:effectLst/>
                <a:latin typeface="Nunito Sans"/>
              </a:rPr>
              <a:t>Any score above zero can be considered a "good" score, since that implies that you have more promoters than detractors. 50 and above is excellent, and 70 and above is exceptional or world class.</a:t>
            </a:r>
          </a:p>
          <a:p>
            <a:r>
              <a:rPr lang="en-GB" dirty="0">
                <a:hlinkClick r:id="rId3"/>
              </a:rPr>
              <a:t>https://en.wikipedia.org/wiki/Net_Promoter</a:t>
            </a:r>
          </a:p>
          <a:p>
            <a:endParaRPr lang="en-GB" dirty="0"/>
          </a:p>
          <a:p>
            <a:endParaRPr lang="en-GB" dirty="0"/>
          </a:p>
          <a:p>
            <a:r>
              <a:rPr lang="en-GB" dirty="0"/>
              <a:t>To view the regional breakdown of responses to this question visit scouts.org.uk/SES2019regiondata</a:t>
            </a:r>
          </a:p>
        </p:txBody>
      </p:sp>
      <p:sp>
        <p:nvSpPr>
          <p:cNvPr id="4" name="Slide Number Placeholder 3"/>
          <p:cNvSpPr>
            <a:spLocks noGrp="1"/>
          </p:cNvSpPr>
          <p:nvPr>
            <p:ph type="sldNum" sz="quarter" idx="10"/>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226812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2852190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475B"/>
                </a:solidFill>
                <a:effectLst/>
                <a:latin typeface="Nunito Sans"/>
              </a:rPr>
              <a:t>A Net Promoter Score is widely</a:t>
            </a:r>
            <a:r>
              <a:rPr lang="en-US" b="0" i="0" baseline="0" dirty="0">
                <a:solidFill>
                  <a:srgbClr val="33475B"/>
                </a:solidFill>
                <a:effectLst/>
                <a:latin typeface="Nunito Sans"/>
              </a:rPr>
              <a:t> used across many different sectors and measures satisfaction based on one simple survey question: ‘How likely is it that you would recommend [</a:t>
            </a:r>
            <a:r>
              <a:rPr lang="en-US" b="0" i="0" baseline="0" dirty="0" err="1">
                <a:solidFill>
                  <a:srgbClr val="33475B"/>
                </a:solidFill>
                <a:effectLst/>
                <a:latin typeface="Nunito Sans"/>
              </a:rPr>
              <a:t>Organisation</a:t>
            </a:r>
            <a:r>
              <a:rPr lang="en-US" b="0" i="0" baseline="0" dirty="0">
                <a:solidFill>
                  <a:srgbClr val="33475B"/>
                </a:solidFill>
                <a:effectLst/>
                <a:latin typeface="Nunito Sans"/>
              </a:rPr>
              <a:t> X/Product Y/Service Z] to a friend or colleague? Answers are on a scale of 0 to 10, those giving a score of 9 or 10 are considered to be promoters, those giving scores of 0 to 6 are detractors and those giving scores of 7 or 8 are known as passives. The Net Promoter Score is calculated as the difference between the percentage of promoters and detractors and can range from -100 to +100.</a:t>
            </a:r>
          </a:p>
          <a:p>
            <a:endParaRPr lang="en-US" b="0" i="0" baseline="0" dirty="0">
              <a:solidFill>
                <a:srgbClr val="33475B"/>
              </a:solidFill>
              <a:effectLst/>
              <a:latin typeface="Nunito Sans" panose="00000500000000000000" pitchFamily="2" charset="0"/>
            </a:endParaRPr>
          </a:p>
          <a:p>
            <a:r>
              <a:rPr lang="en-US" b="0" i="0" dirty="0">
                <a:solidFill>
                  <a:srgbClr val="33475B"/>
                </a:solidFill>
                <a:effectLst/>
                <a:latin typeface="Nunito Sans"/>
              </a:rPr>
              <a:t>Any score above zero can be considered a "good" score, since that implies that you have more promoters than detractors. 50 and above is excellent, and 70 and above is exceptional or world class.</a:t>
            </a:r>
          </a:p>
          <a:p>
            <a:r>
              <a:rPr lang="en-GB" dirty="0">
                <a:hlinkClick r:id="rId3"/>
              </a:rPr>
              <a:t>https://en.wikipedia.org/wiki/Net_Promoter</a:t>
            </a: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249808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156682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372299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 lvl="3" indent="0">
              <a:buNone/>
            </a:pPr>
            <a:r>
              <a:rPr lang="en-US" sz="1600" dirty="0"/>
              <a:t>Optional further info</a:t>
            </a:r>
          </a:p>
          <a:p>
            <a:pPr marL="125" lvl="3" indent="0">
              <a:buNone/>
            </a:pPr>
            <a:endParaRPr lang="en-US" sz="1600" dirty="0"/>
          </a:p>
          <a:p>
            <a:pPr marL="125" lvl="3" indent="0">
              <a:buNone/>
            </a:pPr>
            <a:r>
              <a:rPr lang="en-US" sz="1600" dirty="0"/>
              <a:t>How did we let people know about the survey? </a:t>
            </a:r>
            <a:endParaRPr lang="en-US" sz="1600" dirty="0">
              <a:solidFill>
                <a:schemeClr val="tx1"/>
              </a:solidFill>
              <a:latin typeface="Nunito Sans"/>
            </a:endParaRPr>
          </a:p>
          <a:p>
            <a:pPr lvl="3">
              <a:buClr>
                <a:srgbClr val="7414DC"/>
              </a:buClr>
            </a:pPr>
            <a:endParaRPr lang="en-US" sz="1600" dirty="0">
              <a:solidFill>
                <a:schemeClr val="tx1"/>
              </a:solidFill>
              <a:latin typeface="Nunito Sans"/>
            </a:endParaRPr>
          </a:p>
          <a:p>
            <a:pPr marL="1028700" marR="0" lvl="3" indent="0" algn="l" defTabSz="685800" rtl="0" eaLnBrk="1" fontAlgn="auto" latinLnBrk="0" hangingPunct="1">
              <a:lnSpc>
                <a:spcPct val="100000"/>
              </a:lnSpc>
              <a:spcBef>
                <a:spcPts val="0"/>
              </a:spcBef>
              <a:spcAft>
                <a:spcPts val="0"/>
              </a:spcAft>
              <a:buClr>
                <a:srgbClr val="7414DC"/>
              </a:buClr>
              <a:buSzTx/>
              <a:buFontTx/>
              <a:buNone/>
              <a:tabLst/>
              <a:defRPr/>
            </a:pPr>
            <a:r>
              <a:rPr lang="en-US" sz="1600" dirty="0">
                <a:solidFill>
                  <a:schemeClr val="tx1"/>
                </a:solidFill>
                <a:latin typeface="Nunito Sans"/>
              </a:rPr>
              <a:t>The survey invited all adult members to take part. We let you know about it in a single topic email</a:t>
            </a:r>
            <a:r>
              <a:rPr lang="en-US" sz="1600" baseline="0" dirty="0">
                <a:solidFill>
                  <a:schemeClr val="tx1"/>
                </a:solidFill>
                <a:latin typeface="Nunito Sans"/>
              </a:rPr>
              <a:t> sent </a:t>
            </a:r>
            <a:r>
              <a:rPr lang="en-US" sz="1600" dirty="0">
                <a:solidFill>
                  <a:schemeClr val="tx1"/>
                </a:solidFill>
                <a:latin typeface="Nunito Sans"/>
              </a:rPr>
              <a:t>on 26 May, with a few reminders in the</a:t>
            </a:r>
            <a:r>
              <a:rPr lang="en-US" sz="1600" baseline="0" dirty="0">
                <a:solidFill>
                  <a:schemeClr val="tx1"/>
                </a:solidFill>
                <a:latin typeface="Nunito Sans"/>
              </a:rPr>
              <a:t> regular monthly emails thereafter and on social media.</a:t>
            </a:r>
          </a:p>
          <a:p>
            <a:pPr marL="1028700" marR="0" lvl="3" indent="0" algn="l" defTabSz="685800" rtl="0" eaLnBrk="1" fontAlgn="auto" latinLnBrk="0" hangingPunct="1">
              <a:lnSpc>
                <a:spcPct val="100000"/>
              </a:lnSpc>
              <a:spcBef>
                <a:spcPts val="0"/>
              </a:spcBef>
              <a:spcAft>
                <a:spcPts val="0"/>
              </a:spcAft>
              <a:buClr>
                <a:srgbClr val="7414DC"/>
              </a:buClr>
              <a:buSzTx/>
              <a:buFontTx/>
              <a:buNone/>
              <a:tabLst/>
              <a:defRPr/>
            </a:pPr>
            <a:r>
              <a:rPr lang="en-US" sz="1600" dirty="0">
                <a:solidFill>
                  <a:schemeClr val="tx1"/>
                </a:solidFill>
                <a:latin typeface="Nunito Sans"/>
              </a:rPr>
              <a:t>There was a prize draw to </a:t>
            </a:r>
            <a:r>
              <a:rPr lang="en-US" sz="1600" dirty="0" err="1">
                <a:solidFill>
                  <a:schemeClr val="tx1"/>
                </a:solidFill>
                <a:latin typeface="Nunito Sans"/>
              </a:rPr>
              <a:t>incentivise</a:t>
            </a:r>
            <a:r>
              <a:rPr lang="en-US" sz="1600" dirty="0">
                <a:solidFill>
                  <a:schemeClr val="tx1"/>
                </a:solidFill>
                <a:latin typeface="Nunito Sans"/>
              </a:rPr>
              <a:t> participation with an individual prize of</a:t>
            </a:r>
            <a:r>
              <a:rPr lang="en-US" sz="1600" baseline="0" dirty="0">
                <a:solidFill>
                  <a:schemeClr val="tx1"/>
                </a:solidFill>
                <a:latin typeface="Nunito Sans"/>
              </a:rPr>
              <a:t> </a:t>
            </a:r>
            <a:r>
              <a:rPr lang="en-US" sz="1600" dirty="0">
                <a:solidFill>
                  <a:schemeClr val="tx1"/>
                </a:solidFill>
                <a:latin typeface="Nunito Sans"/>
              </a:rPr>
              <a:t>£500 Scout Stores vouchers</a:t>
            </a:r>
          </a:p>
          <a:p>
            <a:pPr lvl="3">
              <a:buClr>
                <a:srgbClr val="7414DC"/>
              </a:buClr>
            </a:pPr>
            <a:r>
              <a:rPr lang="en-US" sz="1600" dirty="0">
                <a:solidFill>
                  <a:schemeClr val="tx1"/>
                </a:solidFill>
                <a:latin typeface="Nunito Sans"/>
              </a:rPr>
              <a:t>Bromley District won £1,000 worth of Scout Stores vouchers for the biggest number of responses overall, and West Devon District also won £1,000 worth of Scout Store vouchers for the biggest number of responses as a proportion of the size of the district membership.</a:t>
            </a:r>
          </a:p>
          <a:p>
            <a:pPr marL="1028700" marR="0" lvl="3" indent="0" algn="l" defTabSz="685800" rtl="0" eaLnBrk="1" fontAlgn="auto" latinLnBrk="0" hangingPunct="1">
              <a:lnSpc>
                <a:spcPct val="100000"/>
              </a:lnSpc>
              <a:spcBef>
                <a:spcPts val="0"/>
              </a:spcBef>
              <a:spcAft>
                <a:spcPts val="0"/>
              </a:spcAft>
              <a:buClr>
                <a:schemeClr val="tx2"/>
              </a:buClr>
              <a:buSzTx/>
              <a:buFontTx/>
              <a:buNone/>
              <a:tabLst/>
              <a:defRPr/>
            </a:pPr>
            <a:endParaRPr lang="en-US" sz="1600" dirty="0">
              <a:solidFill>
                <a:schemeClr val="tx1"/>
              </a:solidFill>
              <a:latin typeface="Nunito Sans" charset="0"/>
              <a:ea typeface="Nunito Sans" charset="0"/>
              <a:cs typeface="Nunito Sans" charset="0"/>
            </a:endParaRPr>
          </a:p>
          <a:p>
            <a:pPr lvl="3">
              <a:buClr>
                <a:schemeClr val="tx2"/>
              </a:buClr>
            </a:pPr>
            <a:endParaRPr lang="en-US" sz="1600" dirty="0">
              <a:solidFill>
                <a:schemeClr val="tx1"/>
              </a:solidFill>
              <a:latin typeface="Nunito Sans" charset="0"/>
              <a:ea typeface="Nunito Sans" charset="0"/>
              <a:cs typeface="Nunito Sans" charset="0"/>
            </a:endParaRPr>
          </a:p>
          <a:p>
            <a:pPr lvl="3">
              <a:buClr>
                <a:srgbClr val="7414DC"/>
              </a:buClr>
            </a:pPr>
            <a:endParaRPr lang="en-US" sz="1600" dirty="0">
              <a:solidFill>
                <a:schemeClr val="tx1"/>
              </a:solidFill>
              <a:latin typeface="Nunito Sans"/>
            </a:endParaRP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2559478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86119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2055679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475B"/>
                </a:solidFill>
                <a:effectLst/>
                <a:latin typeface="Nunito Sans" panose="00000500000000000000" pitchFamily="2" charset="0"/>
              </a:rPr>
              <a:t>A Net Promoter Score is widely</a:t>
            </a:r>
            <a:r>
              <a:rPr lang="en-US" b="0" i="0" baseline="0" dirty="0">
                <a:solidFill>
                  <a:srgbClr val="33475B"/>
                </a:solidFill>
                <a:effectLst/>
                <a:latin typeface="Nunito Sans" panose="00000500000000000000" pitchFamily="2" charset="0"/>
              </a:rPr>
              <a:t> used across many different sectors and measures satisfaction based on one simple survey question: ‘How likely is it that you would recommend [</a:t>
            </a:r>
            <a:r>
              <a:rPr lang="en-US" b="0" i="0" baseline="0" dirty="0" err="1">
                <a:solidFill>
                  <a:srgbClr val="33475B"/>
                </a:solidFill>
                <a:effectLst/>
                <a:latin typeface="Nunito Sans" panose="00000500000000000000" pitchFamily="2" charset="0"/>
              </a:rPr>
              <a:t>Organisation</a:t>
            </a:r>
            <a:r>
              <a:rPr lang="en-US" b="0" i="0" baseline="0" dirty="0">
                <a:solidFill>
                  <a:srgbClr val="33475B"/>
                </a:solidFill>
                <a:effectLst/>
                <a:latin typeface="Nunito Sans" panose="00000500000000000000" pitchFamily="2" charset="0"/>
              </a:rPr>
              <a:t> X/Product Y/Service Z] to a friend or colleague? Answers are on a scale of 0 to 10, those giving a score of 9 or 10 are considered to be promoters, those giving scores of 0 to 6 are detractors and those giving scores of 7 or 8 are known as passives. The Net Promoter Score is calculated as the difference between the percentage of promoters and detractors and can range from -100 to +100.</a:t>
            </a:r>
          </a:p>
          <a:p>
            <a:endParaRPr lang="en-US" b="0" i="0" baseline="0" dirty="0">
              <a:solidFill>
                <a:srgbClr val="33475B"/>
              </a:solidFill>
              <a:effectLst/>
              <a:latin typeface="Nunito Sans" panose="00000500000000000000" pitchFamily="2" charset="0"/>
            </a:endParaRPr>
          </a:p>
          <a:p>
            <a:r>
              <a:rPr lang="en-US" b="0" i="0" dirty="0">
                <a:solidFill>
                  <a:srgbClr val="33475B"/>
                </a:solidFill>
                <a:effectLst/>
                <a:latin typeface="Nunito Sans" panose="00000500000000000000" pitchFamily="2" charset="0"/>
              </a:rPr>
              <a:t>Any score above zero can be considered a "good" score, since that implies that you have more promoters than detractors. 50 and above is excellent, and 70 and above is exceptional or world class.</a:t>
            </a:r>
          </a:p>
          <a:p>
            <a:r>
              <a:rPr lang="en-GB" dirty="0">
                <a:hlinkClick r:id="rId3"/>
              </a:rPr>
              <a:t>https://en.wikipedia.org/wiki/Net_Promoter</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175965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23054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475B"/>
                </a:solidFill>
                <a:effectLst/>
                <a:latin typeface="Nunito Sans" panose="00000500000000000000" pitchFamily="2" charset="0"/>
              </a:rPr>
              <a:t>A Net Promoter Score is widely</a:t>
            </a:r>
            <a:r>
              <a:rPr lang="en-US" b="0" i="0" baseline="0" dirty="0">
                <a:solidFill>
                  <a:srgbClr val="33475B"/>
                </a:solidFill>
                <a:effectLst/>
                <a:latin typeface="Nunito Sans" panose="00000500000000000000" pitchFamily="2" charset="0"/>
              </a:rPr>
              <a:t> used across many different sectors and measures satisfaction based on one simple survey question: ‘How likely is it that you would recommend [</a:t>
            </a:r>
            <a:r>
              <a:rPr lang="en-US" b="0" i="0" baseline="0" dirty="0" err="1">
                <a:solidFill>
                  <a:srgbClr val="33475B"/>
                </a:solidFill>
                <a:effectLst/>
                <a:latin typeface="Nunito Sans" panose="00000500000000000000" pitchFamily="2" charset="0"/>
              </a:rPr>
              <a:t>Organisation</a:t>
            </a:r>
            <a:r>
              <a:rPr lang="en-US" b="0" i="0" baseline="0" dirty="0">
                <a:solidFill>
                  <a:srgbClr val="33475B"/>
                </a:solidFill>
                <a:effectLst/>
                <a:latin typeface="Nunito Sans" panose="00000500000000000000" pitchFamily="2" charset="0"/>
              </a:rPr>
              <a:t> X/Product Y/Service Z] to a friend or colleague? Answers are on a scale of 0 to 10, those giving a score of 9 or 10 are considered to be promoters, those giving scores of 0 to 6 are detractors and those giving scores of 7 or 8 are known as passives. The Net Promoter Score is calculated as the difference between the percentage of promoters and detractors and can range from -100 to +100.</a:t>
            </a:r>
          </a:p>
          <a:p>
            <a:endParaRPr lang="en-US" b="0" i="0" baseline="0" dirty="0">
              <a:solidFill>
                <a:srgbClr val="33475B"/>
              </a:solidFill>
              <a:effectLst/>
              <a:latin typeface="Nunito Sans" panose="00000500000000000000" pitchFamily="2" charset="0"/>
            </a:endParaRPr>
          </a:p>
          <a:p>
            <a:r>
              <a:rPr lang="en-US" b="0" i="0" dirty="0">
                <a:solidFill>
                  <a:srgbClr val="33475B"/>
                </a:solidFill>
                <a:effectLst/>
                <a:latin typeface="Nunito Sans" panose="00000500000000000000" pitchFamily="2" charset="0"/>
              </a:rPr>
              <a:t>Any score above zero can be considered a "good" score, since that implies that you have more promoters than detractors. 50 and above is excellent, and 70 and above is exceptional or world class.</a:t>
            </a:r>
          </a:p>
          <a:p>
            <a:r>
              <a:rPr lang="en-GB" dirty="0">
                <a:hlinkClick r:id="rId3"/>
              </a:rPr>
              <a:t>https://en.wikipedia.org/wiki/Net_Promoter</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780169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from this survey help to determine the future of the </a:t>
            </a:r>
            <a:r>
              <a:rPr lang="en-US" dirty="0" err="1"/>
              <a:t>programme</a:t>
            </a:r>
            <a:r>
              <a:rPr lang="en-US" dirty="0"/>
              <a:t> and the movement. By giving us a greater understanding of our impact, we can continue to improve and better support our volunteers and young people.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423819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67066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Where numbers do not tally up to 100% the remainder are made up of people who ticked</a:t>
            </a:r>
            <a:r>
              <a:rPr lang="en-GB" b="1" baseline="0" dirty="0"/>
              <a:t> ‘other’/ ‘don’t know’ or ‘prefer not to say’</a:t>
            </a:r>
            <a:endParaRPr lang="en-GB" b="1" dirty="0"/>
          </a:p>
          <a:p>
            <a:endParaRPr lang="en-GB" b="1" dirty="0"/>
          </a:p>
          <a:p>
            <a:r>
              <a:rPr lang="en-GB" b="1" dirty="0"/>
              <a:t>Ethnicity:</a:t>
            </a:r>
            <a:r>
              <a:rPr lang="en-GB" b="1" baseline="0" dirty="0"/>
              <a:t> </a:t>
            </a:r>
            <a:r>
              <a:rPr lang="en-GB" dirty="0"/>
              <a:t>Over-represented on</a:t>
            </a:r>
            <a:r>
              <a:rPr lang="en-GB" baseline="0" dirty="0"/>
              <a:t> White and under-represented on other ethnicities. </a:t>
            </a:r>
          </a:p>
          <a:p>
            <a:endParaRPr lang="en-GB" dirty="0"/>
          </a:p>
          <a:p>
            <a:r>
              <a:rPr lang="en-GB" b="1" dirty="0"/>
              <a:t>Religion: </a:t>
            </a:r>
            <a:r>
              <a:rPr lang="en-GB" dirty="0"/>
              <a:t>Over-represented on</a:t>
            </a:r>
            <a:r>
              <a:rPr lang="en-GB" baseline="0" dirty="0"/>
              <a:t> no religion</a:t>
            </a:r>
          </a:p>
          <a:p>
            <a:endParaRPr lang="en-GB" b="1" baseline="0" dirty="0"/>
          </a:p>
          <a:p>
            <a:r>
              <a:rPr lang="en-GB" b="1" baseline="0" dirty="0"/>
              <a:t>Sexual identity </a:t>
            </a:r>
            <a:r>
              <a:rPr lang="en-GB" b="0" baseline="0" dirty="0"/>
              <a:t>Slightly under-represented on heterosexual or straight and slightly over-represented on LGBTI+</a:t>
            </a:r>
          </a:p>
        </p:txBody>
      </p:sp>
      <p:sp>
        <p:nvSpPr>
          <p:cNvPr id="4" name="Slide Number Placeholder 3"/>
          <p:cNvSpPr>
            <a:spLocks noGrp="1"/>
          </p:cNvSpPr>
          <p:nvPr>
            <p:ph type="sldNum" sz="quarter" idx="10"/>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69577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Ethnicity:</a:t>
            </a:r>
            <a:r>
              <a:rPr lang="en-GB" b="1" baseline="0" dirty="0"/>
              <a:t> </a:t>
            </a:r>
            <a:r>
              <a:rPr lang="en-GB" dirty="0"/>
              <a:t>Over-represented on</a:t>
            </a:r>
            <a:r>
              <a:rPr lang="en-GB" baseline="0" dirty="0"/>
              <a:t> White and under-represented on other ethnicities. </a:t>
            </a:r>
          </a:p>
          <a:p>
            <a:endParaRPr lang="en-GB" dirty="0"/>
          </a:p>
          <a:p>
            <a:r>
              <a:rPr lang="en-GB" b="1" dirty="0"/>
              <a:t>Religion: </a:t>
            </a:r>
            <a:r>
              <a:rPr lang="en-GB" dirty="0"/>
              <a:t>Over-represented on</a:t>
            </a:r>
            <a:r>
              <a:rPr lang="en-GB" baseline="0" dirty="0"/>
              <a:t> no religion</a:t>
            </a:r>
          </a:p>
          <a:p>
            <a:endParaRPr lang="en-GB" b="1" baseline="0" dirty="0"/>
          </a:p>
          <a:p>
            <a:r>
              <a:rPr lang="en-GB" b="1" baseline="0" dirty="0"/>
              <a:t>Sexual identity </a:t>
            </a:r>
            <a:r>
              <a:rPr lang="en-GB" b="0" baseline="0" dirty="0"/>
              <a:t>Slightly under-represented on heterosexual or straight and slightly over-represented on LGBTI+</a:t>
            </a:r>
          </a:p>
        </p:txBody>
      </p:sp>
      <p:sp>
        <p:nvSpPr>
          <p:cNvPr id="4" name="Slide Number Placeholder 3"/>
          <p:cNvSpPr>
            <a:spLocks noGrp="1"/>
          </p:cNvSpPr>
          <p:nvPr>
            <p:ph type="sldNum" sz="quarter" idx="10"/>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77727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a:t>
            </a:r>
            <a:r>
              <a:rPr lang="en-US" baseline="0" dirty="0"/>
              <a:t>Theory of Change is a way of describing what you do, with whom, why and how you do it and what you expect to achieve. </a:t>
            </a:r>
            <a:r>
              <a:rPr lang="en-GB" baseline="0" dirty="0"/>
              <a:t>Our Scouts theory of change describes the ‘inputs’ and activities which happen in Scouts and the short term, or immediate outcomes and the longer term impact which we anticipate young people achieve as a result. </a:t>
            </a:r>
          </a:p>
          <a:p>
            <a:endParaRPr lang="en-GB" baseline="0" dirty="0"/>
          </a:p>
          <a:p>
            <a:r>
              <a:rPr lang="en-GB" baseline="0" dirty="0"/>
              <a:t>The Scout Experience Survey is designed to measure the short term outcomes for young people:</a:t>
            </a:r>
          </a:p>
          <a:p>
            <a:pPr lvl="1"/>
            <a:r>
              <a:rPr lang="en-US" b="1" baseline="0" dirty="0"/>
              <a:t>Adventure - </a:t>
            </a:r>
            <a:r>
              <a:rPr lang="en-US" baseline="0" dirty="0"/>
              <a:t>being active, valuing the outdoors, living healthily, trying new things and being courageous</a:t>
            </a:r>
          </a:p>
          <a:p>
            <a:pPr lvl="1"/>
            <a:r>
              <a:rPr lang="en-US" b="1" baseline="0" dirty="0"/>
              <a:t>Skills for Life - </a:t>
            </a:r>
            <a:r>
              <a:rPr lang="en-US" baseline="0" dirty="0"/>
              <a:t>able to problem solve, being independent, communicating well and developing skills </a:t>
            </a:r>
          </a:p>
          <a:p>
            <a:pPr lvl="1"/>
            <a:r>
              <a:rPr lang="en-US" b="1" baseline="0" dirty="0"/>
              <a:t>Wellbeing - </a:t>
            </a:r>
            <a:r>
              <a:rPr lang="en-US" baseline="0" dirty="0"/>
              <a:t>happier, having improved wellbeing, persevering more, with raised self-esteem and developing their own beliefs </a:t>
            </a:r>
          </a:p>
          <a:p>
            <a:pPr lvl="1"/>
            <a:r>
              <a:rPr lang="en-US" b="1" baseline="0" dirty="0"/>
              <a:t>Leadership - </a:t>
            </a:r>
            <a:r>
              <a:rPr lang="en-US" baseline="0" dirty="0"/>
              <a:t>responsible, being a team player and being a great leader</a:t>
            </a:r>
          </a:p>
          <a:p>
            <a:pPr lvl="1"/>
            <a:r>
              <a:rPr lang="en-US" b="1" baseline="0" dirty="0"/>
              <a:t>Citizenship - </a:t>
            </a:r>
            <a:r>
              <a:rPr lang="en-US" baseline="0" dirty="0"/>
              <a:t>helping their community and being a responsible citizen</a:t>
            </a:r>
          </a:p>
          <a:p>
            <a:pPr lvl="1"/>
            <a:r>
              <a:rPr lang="en-US" b="1" baseline="0" dirty="0"/>
              <a:t>Connectedness - </a:t>
            </a:r>
            <a:r>
              <a:rPr lang="en-US" baseline="0" dirty="0"/>
              <a:t>building friendships, caring about and respecting others</a:t>
            </a:r>
          </a:p>
          <a:p>
            <a:endParaRPr lang="en-GB" baseline="0" dirty="0"/>
          </a:p>
          <a:p>
            <a:r>
              <a:rPr lang="en-GB" baseline="0" dirty="0"/>
              <a:t>A little more explanation around the Scouts Theory of Change is included in the 2018-19 annual report </a:t>
            </a:r>
            <a:r>
              <a:rPr lang="en-GB" dirty="0">
                <a:hlinkClick r:id="rId3"/>
              </a:rPr>
              <a:t>https://prod-cms.scouts.org.uk/media/3712/annual-report-2018-19-published-to-council-190719.pdf</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332698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136568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52953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2356551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A4A0B4A-9D0F-BC42-B844-7E0A4002771E}"/>
              </a:ext>
            </a:extLst>
          </p:cNvPr>
          <p:cNvSpPr>
            <a:spLocks noGrp="1"/>
          </p:cNvSpPr>
          <p:nvPr>
            <p:ph type="subTitle" idx="4"/>
          </p:nvPr>
        </p:nvSpPr>
        <p:spPr>
          <a:xfrm>
            <a:off x="345675" y="534300"/>
            <a:ext cx="4070461" cy="1723549"/>
          </a:xfrm>
        </p:spPr>
        <p:txBody>
          <a:bodyPr/>
          <a:lstStyle/>
          <a:p>
            <a:r>
              <a:rPr lang="en-GB" sz="2800" dirty="0" smtClean="0">
                <a:latin typeface="Nunito Sans Black"/>
              </a:rPr>
              <a:t>Interim report</a:t>
            </a:r>
          </a:p>
          <a:p>
            <a:r>
              <a:rPr lang="en-GB" sz="2800" dirty="0" smtClean="0">
                <a:latin typeface="Nunito Sans Black"/>
              </a:rPr>
              <a:t>The </a:t>
            </a:r>
            <a:r>
              <a:rPr lang="en-GB" sz="2800" dirty="0">
                <a:latin typeface="Nunito Sans Black"/>
              </a:rPr>
              <a:t>2021 Scout Experience Survey – what you had to say</a:t>
            </a:r>
            <a:endParaRPr lang="en-US" dirty="0"/>
          </a:p>
        </p:txBody>
      </p:sp>
    </p:spTree>
    <p:extLst>
      <p:ext uri="{BB962C8B-B14F-4D97-AF65-F5344CB8AC3E}">
        <p14:creationId xmlns:p14="http://schemas.microsoft.com/office/powerpoint/2010/main" val="1342876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536724" y="564141"/>
            <a:ext cx="9122228" cy="357790"/>
          </a:xfrm>
        </p:spPr>
        <p:txBody>
          <a:bodyPr/>
          <a:lstStyle/>
          <a:p>
            <a:pPr marL="125" lvl="3" indent="0">
              <a:buNone/>
            </a:pPr>
            <a:r>
              <a:rPr lang="en-GB" dirty="0"/>
              <a:t>The scales we used to measure the outcomes</a:t>
            </a:r>
          </a:p>
        </p:txBody>
      </p:sp>
      <p:graphicFrame>
        <p:nvGraphicFramePr>
          <p:cNvPr id="2" name="Table 1"/>
          <p:cNvGraphicFramePr>
            <a:graphicFrameLocks noGrp="1"/>
          </p:cNvGraphicFramePr>
          <p:nvPr/>
        </p:nvGraphicFramePr>
        <p:xfrm>
          <a:off x="430598" y="1264435"/>
          <a:ext cx="5233638" cy="4562744"/>
        </p:xfrm>
        <a:graphic>
          <a:graphicData uri="http://schemas.openxmlformats.org/drawingml/2006/table">
            <a:tbl>
              <a:tblPr firstRow="1" bandRow="1">
                <a:tableStyleId>{2D5ABB26-0587-4C30-8999-92F81FD0307C}</a:tableStyleId>
              </a:tblPr>
              <a:tblGrid>
                <a:gridCol w="765717">
                  <a:extLst>
                    <a:ext uri="{9D8B030D-6E8A-4147-A177-3AD203B41FA5}">
                      <a16:colId xmlns:a16="http://schemas.microsoft.com/office/drawing/2014/main" xmlns="" val="20000"/>
                    </a:ext>
                  </a:extLst>
                </a:gridCol>
                <a:gridCol w="1494264">
                  <a:extLst>
                    <a:ext uri="{9D8B030D-6E8A-4147-A177-3AD203B41FA5}">
                      <a16:colId xmlns:a16="http://schemas.microsoft.com/office/drawing/2014/main" xmlns="" val="20001"/>
                    </a:ext>
                  </a:extLst>
                </a:gridCol>
                <a:gridCol w="2973657">
                  <a:extLst>
                    <a:ext uri="{9D8B030D-6E8A-4147-A177-3AD203B41FA5}">
                      <a16:colId xmlns:a16="http://schemas.microsoft.com/office/drawing/2014/main" xmlns="" val="20002"/>
                    </a:ext>
                  </a:extLst>
                </a:gridCol>
              </a:tblGrid>
              <a:tr h="379047">
                <a:tc>
                  <a:txBody>
                    <a:bodyPr/>
                    <a:lstStyle/>
                    <a:p>
                      <a:pPr algn="ctr"/>
                      <a:r>
                        <a:rPr lang="en-GB" sz="800" b="1" dirty="0"/>
                        <a:t>Domain</a:t>
                      </a:r>
                    </a:p>
                  </a:txBody>
                  <a:tcPr anchor="ctr">
                    <a:lnB w="12700" cap="flat" cmpd="sng" algn="ctr">
                      <a:solidFill>
                        <a:schemeClr val="tx1"/>
                      </a:solidFill>
                      <a:prstDash val="solid"/>
                      <a:round/>
                      <a:headEnd type="none" w="med" len="med"/>
                      <a:tailEnd type="none" w="med" len="med"/>
                    </a:lnB>
                  </a:tcPr>
                </a:tc>
                <a:tc>
                  <a:txBody>
                    <a:bodyPr/>
                    <a:lstStyle/>
                    <a:p>
                      <a:pPr algn="ctr"/>
                      <a:r>
                        <a:rPr lang="en-GB" sz="800" b="1" dirty="0"/>
                        <a:t>Outcome</a:t>
                      </a:r>
                    </a:p>
                  </a:txBody>
                  <a:tcPr anchor="ctr">
                    <a:lnB w="12700" cap="flat" cmpd="sng" algn="ctr">
                      <a:solidFill>
                        <a:schemeClr val="tx1"/>
                      </a:solidFill>
                      <a:prstDash val="solid"/>
                      <a:round/>
                      <a:headEnd type="none" w="med" len="med"/>
                      <a:tailEnd type="none" w="med" len="med"/>
                    </a:lnB>
                  </a:tcPr>
                </a:tc>
                <a:tc>
                  <a:txBody>
                    <a:bodyPr/>
                    <a:lstStyle/>
                    <a:p>
                      <a:pPr algn="ctr"/>
                      <a:r>
                        <a:rPr lang="en-GB" sz="800" b="1" dirty="0"/>
                        <a:t>Scale</a:t>
                      </a:r>
                      <a:r>
                        <a:rPr lang="en-GB" sz="800" b="1" baseline="0" dirty="0"/>
                        <a:t> used</a:t>
                      </a:r>
                      <a:endParaRPr lang="en-GB" sz="800" b="1"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84311">
                <a:tc rowSpan="4">
                  <a:txBody>
                    <a:bodyPr/>
                    <a:lstStyle/>
                    <a:p>
                      <a:r>
                        <a:rPr lang="en-GB" sz="800" dirty="0"/>
                        <a:t>Adventure</a:t>
                      </a:r>
                    </a:p>
                  </a:txBody>
                  <a:tcPr anchor="ct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GB" sz="800" dirty="0"/>
                        <a:t>Value the outdoors more</a:t>
                      </a:r>
                    </a:p>
                  </a:txBody>
                  <a:tcP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Youth Outcome Battery: Affinity for Nature subscale (2nd Edition 2013, Detailed Format – Short Version)</a:t>
                      </a:r>
                      <a:endParaRPr lang="en-GB" sz="800" dirty="0"/>
                    </a:p>
                  </a:txBody>
                  <a:tcP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1"/>
                  </a:ext>
                </a:extLst>
              </a:tr>
              <a:tr h="384311">
                <a:tc vMerge="1">
                  <a:txBody>
                    <a:bodyPr/>
                    <a:lstStyle/>
                    <a:p>
                      <a:endParaRPr lang="en-GB" sz="800" dirty="0"/>
                    </a:p>
                  </a:txBody>
                  <a:tcPr/>
                </a:tc>
                <a:tc>
                  <a:txBody>
                    <a:bodyPr/>
                    <a:lstStyle/>
                    <a:p>
                      <a:r>
                        <a:rPr lang="en-GB" sz="800" dirty="0"/>
                        <a:t>Amount physically active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Not a validated question but used in NCS evaluation and similar wording in other single item measures. </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2"/>
                  </a:ext>
                </a:extLst>
              </a:tr>
              <a:tr h="384311">
                <a:tc vMerge="1">
                  <a:txBody>
                    <a:bodyPr/>
                    <a:lstStyle/>
                    <a:p>
                      <a:endParaRPr lang="en-GB" sz="800" dirty="0"/>
                    </a:p>
                  </a:txBody>
                  <a:tcPr/>
                </a:tc>
                <a:tc>
                  <a:txBody>
                    <a:bodyPr/>
                    <a:lstStyle/>
                    <a:p>
                      <a:r>
                        <a:rPr lang="en-US" sz="800" dirty="0"/>
                        <a:t>More likely to try new things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Youth Outcome Battery: Interest in Exploration subscale (2nd Edition, 2013, Detailed Format)</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3"/>
                  </a:ext>
                </a:extLst>
              </a:tr>
              <a:tr h="384311">
                <a:tc vMerge="1">
                  <a:txBody>
                    <a:bodyPr/>
                    <a:lstStyle/>
                    <a:p>
                      <a:endParaRPr lang="en-GB" sz="800" dirty="0"/>
                    </a:p>
                  </a:txBody>
                  <a:tcPr/>
                </a:tc>
                <a:tc>
                  <a:txBody>
                    <a:bodyPr/>
                    <a:lstStyle/>
                    <a:p>
                      <a:r>
                        <a:rPr lang="en-US" sz="800" dirty="0"/>
                        <a:t>Have increased courage to take risks and tackle challenging activities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Reduced Courage Measure, Howard, M. C., &amp; </a:t>
                      </a:r>
                      <a:r>
                        <a:rPr lang="en-US" sz="800" dirty="0" err="1"/>
                        <a:t>Alipour</a:t>
                      </a:r>
                      <a:r>
                        <a:rPr lang="en-US" sz="800" dirty="0"/>
                        <a:t>, K. K. (2014).</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4"/>
                  </a:ext>
                </a:extLst>
              </a:tr>
              <a:tr h="384311">
                <a:tc rowSpan="3">
                  <a:txBody>
                    <a:bodyPr/>
                    <a:lstStyle/>
                    <a:p>
                      <a:r>
                        <a:rPr lang="en-GB" sz="800" dirty="0"/>
                        <a:t>Skills for life</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GB" sz="800" dirty="0"/>
                        <a:t>Problem solving confidence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Youth Outcome Battery: Problem Solving Confidence subscale (2nd Edition, 2013, Detailed Format)</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5"/>
                  </a:ext>
                </a:extLst>
              </a:tr>
              <a:tr h="384311">
                <a:tc vMerge="1">
                  <a:txBody>
                    <a:bodyPr/>
                    <a:lstStyle/>
                    <a:p>
                      <a:endParaRPr lang="en-GB" sz="800" dirty="0"/>
                    </a:p>
                  </a:txBody>
                  <a:tcPr/>
                </a:tc>
                <a:tc>
                  <a:txBody>
                    <a:bodyPr/>
                    <a:lstStyle/>
                    <a:p>
                      <a:r>
                        <a:rPr lang="en-GB" sz="800" dirty="0"/>
                        <a:t>Independence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Youth Outcome Battery: Independence subscale (2nd Edition, 2013, Detailed Format)</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6"/>
                  </a:ext>
                </a:extLst>
              </a:tr>
              <a:tr h="384311">
                <a:tc vMerge="1">
                  <a:txBody>
                    <a:bodyPr/>
                    <a:lstStyle/>
                    <a:p>
                      <a:endParaRPr lang="en-GB" sz="800" dirty="0"/>
                    </a:p>
                  </a:txBody>
                  <a:tcPr/>
                </a:tc>
                <a:tc>
                  <a:txBody>
                    <a:bodyPr/>
                    <a:lstStyle/>
                    <a:p>
                      <a:r>
                        <a:rPr lang="en-GB" sz="800" dirty="0"/>
                        <a:t>Can communicate effectively</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Skills for Everyday Living (Communication questions from the SEL tool, NOT the full Communication tool) – Perkins and Haas, Human Research Services, The Pennsylvania State University</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7"/>
                  </a:ext>
                </a:extLst>
              </a:tr>
              <a:tr h="384311">
                <a:tc rowSpan="3">
                  <a:txBody>
                    <a:bodyPr/>
                    <a:lstStyle/>
                    <a:p>
                      <a:r>
                        <a:rPr lang="en-GB" sz="800" dirty="0"/>
                        <a:t>Wellbeing</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GB" sz="800" dirty="0"/>
                        <a:t>Are happier</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GB" sz="800" dirty="0"/>
                        <a:t>EPOCH: Happiness subscale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8"/>
                  </a:ext>
                </a:extLst>
              </a:tr>
              <a:tr h="384311">
                <a:tc vMerge="1">
                  <a:txBody>
                    <a:bodyPr/>
                    <a:lstStyle/>
                    <a:p>
                      <a:endParaRPr lang="en-GB" sz="800" dirty="0"/>
                    </a:p>
                  </a:txBody>
                  <a:tcPr/>
                </a:tc>
                <a:tc>
                  <a:txBody>
                    <a:bodyPr/>
                    <a:lstStyle/>
                    <a:p>
                      <a:r>
                        <a:rPr lang="en-GB" sz="800" dirty="0"/>
                        <a:t>Have enhanced personal wellbeing</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Personal Well-Being (PWB) ONS4, Office for National Statistics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9"/>
                  </a:ext>
                </a:extLst>
              </a:tr>
              <a:tr h="384311">
                <a:tc vMerge="1">
                  <a:txBody>
                    <a:bodyPr/>
                    <a:lstStyle/>
                    <a:p>
                      <a:endParaRPr lang="en-GB" sz="800" dirty="0"/>
                    </a:p>
                  </a:txBody>
                  <a:tcPr/>
                </a:tc>
                <a:tc>
                  <a:txBody>
                    <a:bodyPr/>
                    <a:lstStyle/>
                    <a:p>
                      <a:r>
                        <a:rPr lang="en-US" sz="800" dirty="0"/>
                        <a:t>Have increased perseverance and grit</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Short Grit Scale, Duckworth, A. L., &amp; Quinn, P. D. (2009). Development and validation of the Short Grit Scale (GRIT–S). Journal of personality assessment, 91(2), 166-174</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graphicFrame>
        <p:nvGraphicFramePr>
          <p:cNvPr id="6" name="Table 5"/>
          <p:cNvGraphicFramePr>
            <a:graphicFrameLocks noGrp="1"/>
          </p:cNvGraphicFramePr>
          <p:nvPr/>
        </p:nvGraphicFramePr>
        <p:xfrm>
          <a:off x="6169893" y="1264435"/>
          <a:ext cx="5496590" cy="5453286"/>
        </p:xfrm>
        <a:graphic>
          <a:graphicData uri="http://schemas.openxmlformats.org/drawingml/2006/table">
            <a:tbl>
              <a:tblPr firstRow="1" bandRow="1">
                <a:tableStyleId>{2D5ABB26-0587-4C30-8999-92F81FD0307C}</a:tableStyleId>
              </a:tblPr>
              <a:tblGrid>
                <a:gridCol w="962765">
                  <a:extLst>
                    <a:ext uri="{9D8B030D-6E8A-4147-A177-3AD203B41FA5}">
                      <a16:colId xmlns:a16="http://schemas.microsoft.com/office/drawing/2014/main" xmlns="" val="20000"/>
                    </a:ext>
                  </a:extLst>
                </a:gridCol>
                <a:gridCol w="2020029">
                  <a:extLst>
                    <a:ext uri="{9D8B030D-6E8A-4147-A177-3AD203B41FA5}">
                      <a16:colId xmlns:a16="http://schemas.microsoft.com/office/drawing/2014/main" xmlns="" val="20001"/>
                    </a:ext>
                  </a:extLst>
                </a:gridCol>
                <a:gridCol w="2513796">
                  <a:extLst>
                    <a:ext uri="{9D8B030D-6E8A-4147-A177-3AD203B41FA5}">
                      <a16:colId xmlns:a16="http://schemas.microsoft.com/office/drawing/2014/main" xmlns="" val="20002"/>
                    </a:ext>
                  </a:extLst>
                </a:gridCol>
              </a:tblGrid>
              <a:tr h="379047">
                <a:tc>
                  <a:txBody>
                    <a:bodyPr/>
                    <a:lstStyle/>
                    <a:p>
                      <a:pPr algn="ctr"/>
                      <a:r>
                        <a:rPr lang="en-GB" sz="800" b="1" dirty="0"/>
                        <a:t>Domain</a:t>
                      </a:r>
                    </a:p>
                  </a:txBody>
                  <a:tcPr anchor="ctr">
                    <a:lnB w="12700" cap="flat" cmpd="sng" algn="ctr">
                      <a:solidFill>
                        <a:schemeClr val="tx1"/>
                      </a:solidFill>
                      <a:prstDash val="solid"/>
                      <a:round/>
                      <a:headEnd type="none" w="med" len="med"/>
                      <a:tailEnd type="none" w="med" len="med"/>
                    </a:lnB>
                  </a:tcPr>
                </a:tc>
                <a:tc>
                  <a:txBody>
                    <a:bodyPr/>
                    <a:lstStyle/>
                    <a:p>
                      <a:pPr algn="ctr"/>
                      <a:r>
                        <a:rPr lang="en-GB" sz="800" b="1" dirty="0"/>
                        <a:t>Outcome</a:t>
                      </a:r>
                    </a:p>
                  </a:txBody>
                  <a:tcPr anchor="ctr">
                    <a:lnB w="12700" cap="flat" cmpd="sng" algn="ctr">
                      <a:solidFill>
                        <a:schemeClr val="tx1"/>
                      </a:solidFill>
                      <a:prstDash val="solid"/>
                      <a:round/>
                      <a:headEnd type="none" w="med" len="med"/>
                      <a:tailEnd type="none" w="med" len="med"/>
                    </a:lnB>
                  </a:tcPr>
                </a:tc>
                <a:tc>
                  <a:txBody>
                    <a:bodyPr/>
                    <a:lstStyle/>
                    <a:p>
                      <a:pPr algn="ctr"/>
                      <a:r>
                        <a:rPr lang="en-GB" sz="800" b="1" dirty="0"/>
                        <a:t>Scale</a:t>
                      </a:r>
                      <a:r>
                        <a:rPr lang="en-GB" sz="800" b="1" baseline="0" dirty="0"/>
                        <a:t> used</a:t>
                      </a:r>
                      <a:endParaRPr lang="en-GB" sz="800" b="1"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84311">
                <a:tc rowSpan="3">
                  <a:txBody>
                    <a:bodyPr/>
                    <a:lstStyle/>
                    <a:p>
                      <a:r>
                        <a:rPr lang="en-GB" sz="800" dirty="0"/>
                        <a:t>Leadership</a:t>
                      </a:r>
                    </a:p>
                  </a:txBody>
                  <a:tcPr anchor="ct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Show leadership by taking initiative and acting as a role model to help others make a positive difference</a:t>
                      </a:r>
                      <a:endParaRPr lang="en-GB" sz="800" dirty="0"/>
                    </a:p>
                  </a:txBody>
                  <a:tcP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Civic Measurement Models: Leadership Efficacy subscale</a:t>
                      </a:r>
                      <a:endParaRPr lang="en-GB" sz="800" dirty="0"/>
                    </a:p>
                  </a:txBody>
                  <a:tcP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1"/>
                  </a:ext>
                </a:extLst>
              </a:tr>
              <a:tr h="384311">
                <a:tc vMerge="1">
                  <a:txBody>
                    <a:bodyPr/>
                    <a:lstStyle/>
                    <a:p>
                      <a:endParaRPr lang="en-GB" sz="800" dirty="0"/>
                    </a:p>
                  </a:txBody>
                  <a:tcPr anchor="ctr"/>
                </a:tc>
                <a:tc>
                  <a:txBody>
                    <a:bodyPr/>
                    <a:lstStyle/>
                    <a:p>
                      <a:r>
                        <a:rPr lang="en-US" sz="800" dirty="0"/>
                        <a:t>Are better at working in a team</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Youth Civic and Character Measures Toolkit (YCCMT): Teamwork subscale</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2"/>
                  </a:ext>
                </a:extLst>
              </a:tr>
              <a:tr h="384311">
                <a:tc vMerge="1">
                  <a:txBody>
                    <a:bodyPr/>
                    <a:lstStyle/>
                    <a:p>
                      <a:endParaRPr lang="en-GB" sz="800" dirty="0"/>
                    </a:p>
                  </a:txBody>
                  <a:tcPr anchor="ctr"/>
                </a:tc>
                <a:tc>
                  <a:txBody>
                    <a:bodyPr/>
                    <a:lstStyle/>
                    <a:p>
                      <a:r>
                        <a:rPr lang="en-US" sz="800" dirty="0"/>
                        <a:t>Are more responsible and trustworthy</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Positive Youth Development Index (PYDI): Character subscale </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3"/>
                  </a:ext>
                </a:extLst>
              </a:tr>
              <a:tr h="384311">
                <a:tc rowSpan="4">
                  <a:txBody>
                    <a:bodyPr/>
                    <a:lstStyle/>
                    <a:p>
                      <a:r>
                        <a:rPr lang="en-GB" sz="800" dirty="0"/>
                        <a:t>Citizenship</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Are more likely to play an active role in their community</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Positive Youth Development Index (PYDI): Contribution subscale</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4"/>
                  </a:ext>
                </a:extLst>
              </a:tr>
              <a:tr h="384311">
                <a:tc vMerge="1">
                  <a:txBody>
                    <a:bodyPr/>
                    <a:lstStyle/>
                    <a:p>
                      <a:endParaRPr lang="en-GB" sz="800" dirty="0"/>
                    </a:p>
                  </a:txBody>
                  <a:tcPr anchor="ctr"/>
                </a:tc>
                <a:tc>
                  <a:txBody>
                    <a:bodyPr/>
                    <a:lstStyle/>
                    <a:p>
                      <a:r>
                        <a:rPr lang="en-US" sz="800" dirty="0"/>
                        <a:t>Hours volunteering</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Not a validated question but aligned to Step Up To Serve Youth Social Action wording</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5"/>
                  </a:ext>
                </a:extLst>
              </a:tr>
              <a:tr h="384311">
                <a:tc vMerge="1">
                  <a:txBody>
                    <a:bodyPr/>
                    <a:lstStyle/>
                    <a:p>
                      <a:endParaRPr lang="en-GB" sz="800" dirty="0"/>
                    </a:p>
                  </a:txBody>
                  <a:tcPr anchor="ctr"/>
                </a:tc>
                <a:tc>
                  <a:txBody>
                    <a:bodyPr/>
                    <a:lstStyle/>
                    <a:p>
                      <a:r>
                        <a:rPr lang="en-US" sz="800" dirty="0"/>
                        <a:t>Propensity to vote</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Not a validated question but aligned to NCS Trust evaluations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6"/>
                  </a:ext>
                </a:extLst>
              </a:tr>
              <a:tr h="384311">
                <a:tc vMerge="1">
                  <a:txBody>
                    <a:bodyPr/>
                    <a:lstStyle/>
                    <a:p>
                      <a:endParaRPr lang="en-GB" sz="800" dirty="0"/>
                    </a:p>
                  </a:txBody>
                  <a:tcPr anchor="ctr"/>
                </a:tc>
                <a:tc>
                  <a:txBody>
                    <a:bodyPr/>
                    <a:lstStyle/>
                    <a:p>
                      <a:r>
                        <a:rPr lang="en-US" sz="800" dirty="0"/>
                        <a:t>Are more likely to consider themselves local, national and international citizens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Not a validated question </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7"/>
                  </a:ext>
                </a:extLst>
              </a:tr>
              <a:tr h="384311">
                <a:tc rowSpan="5">
                  <a:txBody>
                    <a:bodyPr/>
                    <a:lstStyle/>
                    <a:p>
                      <a:r>
                        <a:rPr lang="en-GB" sz="800" dirty="0"/>
                        <a:t>Connectedness</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Have more meaningful friendships and relationships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Positive Youth Development Index (PYDI): Connection subscale</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8"/>
                  </a:ext>
                </a:extLst>
              </a:tr>
              <a:tr h="384311">
                <a:tc vMerge="1">
                  <a:txBody>
                    <a:bodyPr/>
                    <a:lstStyle/>
                    <a:p>
                      <a:endParaRPr lang="en-GB" sz="800" dirty="0"/>
                    </a:p>
                  </a:txBody>
                  <a:tcPr anchor="ctr"/>
                </a:tc>
                <a:tc>
                  <a:txBody>
                    <a:bodyPr/>
                    <a:lstStyle/>
                    <a:p>
                      <a:r>
                        <a:rPr lang="en-US" sz="800" dirty="0"/>
                        <a:t>Care more about other people</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Positive Youth Development Index (PYDI): Caring subscale </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09"/>
                  </a:ext>
                </a:extLst>
              </a:tr>
              <a:tr h="384311">
                <a:tc vMerge="1">
                  <a:txBody>
                    <a:bodyPr/>
                    <a:lstStyle/>
                    <a:p>
                      <a:endParaRPr lang="en-GB" sz="800" dirty="0"/>
                    </a:p>
                  </a:txBody>
                  <a:tcPr anchor="ctr"/>
                </a:tc>
                <a:tc>
                  <a:txBody>
                    <a:bodyPr/>
                    <a:lstStyle/>
                    <a:p>
                      <a:r>
                        <a:rPr lang="en-GB" sz="800" dirty="0"/>
                        <a:t>Social competence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GB" sz="800" dirty="0"/>
                        <a:t>Social Competence Scale for Teenagers (SCST) </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10"/>
                  </a:ext>
                </a:extLst>
              </a:tr>
              <a:tr h="384311">
                <a:tc vMerge="1">
                  <a:txBody>
                    <a:bodyPr/>
                    <a:lstStyle/>
                    <a:p>
                      <a:endParaRPr lang="en-GB" sz="800" dirty="0"/>
                    </a:p>
                  </a:txBody>
                  <a:tcPr anchor="ctr"/>
                </a:tc>
                <a:tc>
                  <a:txBody>
                    <a:bodyPr/>
                    <a:lstStyle/>
                    <a:p>
                      <a:r>
                        <a:rPr lang="en-US" sz="800" dirty="0"/>
                        <a:t>Have more respect and trust for others, including those from backgrounds different to their own</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World Values Survey - Social Trust </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11"/>
                  </a:ext>
                </a:extLst>
              </a:tr>
              <a:tr h="384311">
                <a:tc vMerge="1">
                  <a:txBody>
                    <a:bodyPr/>
                    <a:lstStyle/>
                    <a:p>
                      <a:endParaRPr lang="en-GB" sz="800" dirty="0"/>
                    </a:p>
                  </a:txBody>
                  <a:tcPr anchor="ctr"/>
                </a:tc>
                <a:tc>
                  <a:txBody>
                    <a:bodyPr/>
                    <a:lstStyle/>
                    <a:p>
                      <a:r>
                        <a:rPr lang="en-US" sz="800" dirty="0"/>
                        <a:t>Respect and trust for others</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en-US" sz="800" dirty="0"/>
                        <a:t>Uses an adapted “Feeling Thermometer” (</a:t>
                      </a:r>
                      <a:r>
                        <a:rPr lang="en-US" sz="800" dirty="0" err="1"/>
                        <a:t>Lolliot</a:t>
                      </a:r>
                      <a:r>
                        <a:rPr lang="en-US" sz="800" dirty="0"/>
                        <a:t> et al, Measures of Intergroup Contact, 2014, Measures of Personality and Social Psychological Constructs, Chapter 23, Page 675-676) and has been used by NCS Trust</a:t>
                      </a:r>
                      <a:endParaRPr lang="en-GB" sz="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4170290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BED33CF-5071-4360-B30F-D081B46F5747}"/>
              </a:ext>
            </a:extLst>
          </p:cNvPr>
          <p:cNvSpPr>
            <a:spLocks noGrp="1"/>
          </p:cNvSpPr>
          <p:nvPr>
            <p:ph type="body" sz="quarter" idx="14"/>
          </p:nvPr>
        </p:nvSpPr>
        <p:spPr>
          <a:xfrm>
            <a:off x="1064419" y="1530446"/>
            <a:ext cx="9515474" cy="3563732"/>
          </a:xfrm>
        </p:spPr>
        <p:txBody>
          <a:bodyPr/>
          <a:lstStyle/>
          <a:p>
            <a:pPr marL="125" indent="0">
              <a:lnSpc>
                <a:spcPct val="107000"/>
              </a:lnSpc>
              <a:spcAft>
                <a:spcPts val="800"/>
              </a:spcAft>
              <a:buNone/>
            </a:pPr>
            <a:r>
              <a:rPr lang="en-GB" sz="1600" dirty="0">
                <a:effectLst/>
                <a:latin typeface="+mn-lt"/>
                <a:ea typeface="Calibri" panose="020F0502020204030204" pitchFamily="34" charset="0"/>
                <a:cs typeface="Times New Roman" panose="02020603050405020304" pitchFamily="18" charset="0"/>
              </a:rPr>
              <a:t>In past years the Scout Experience Survey has compared Scouts with a group of non-Scouts across the Theory of Change outcomes. But for 2021, we didn’t use a comparison group. This was because during 2020/21 the way Scouts was delivered changed for everyone, moving to online, or a mix of online and in-person (when restrictions allowed) or in some cases, not at all.</a:t>
            </a:r>
          </a:p>
          <a:p>
            <a:pPr marL="125" indent="0">
              <a:lnSpc>
                <a:spcPct val="107000"/>
              </a:lnSpc>
              <a:spcAft>
                <a:spcPts val="800"/>
              </a:spcAft>
              <a:buNone/>
            </a:pPr>
            <a:r>
              <a:rPr lang="en-GB" sz="1600" dirty="0">
                <a:effectLst/>
                <a:latin typeface="+mn-lt"/>
                <a:ea typeface="Calibri" panose="020F0502020204030204" pitchFamily="34" charset="0"/>
                <a:cs typeface="Times New Roman" panose="02020603050405020304" pitchFamily="18" charset="0"/>
              </a:rPr>
              <a:t>A comparison between Scouts and non-Scouts relies on a consistent service provision within Scouts to enable meaningful narratives about the impact of Scouts. Since that consistency was not present in 2020/21, </a:t>
            </a:r>
            <a:r>
              <a:rPr lang="en-GB" sz="1600" b="1" dirty="0">
                <a:solidFill>
                  <a:srgbClr val="7414DC"/>
                </a:solidFill>
                <a:effectLst/>
                <a:latin typeface="+mn-lt"/>
                <a:ea typeface="Calibri" panose="020F0502020204030204" pitchFamily="34" charset="0"/>
                <a:cs typeface="Times New Roman" panose="02020603050405020304" pitchFamily="18" charset="0"/>
              </a:rPr>
              <a:t>the 2021 survey compared the findings with those from the 2019 survey </a:t>
            </a:r>
            <a:r>
              <a:rPr lang="en-GB" sz="1600" dirty="0">
                <a:effectLst/>
                <a:latin typeface="+mn-lt"/>
                <a:ea typeface="Calibri" panose="020F0502020204030204" pitchFamily="34" charset="0"/>
                <a:cs typeface="Times New Roman" panose="02020603050405020304" pitchFamily="18" charset="0"/>
              </a:rPr>
              <a:t>(the last time we surveyed young people). </a:t>
            </a:r>
          </a:p>
          <a:p>
            <a:pPr marL="125" indent="0">
              <a:lnSpc>
                <a:spcPct val="107000"/>
              </a:lnSpc>
              <a:spcAft>
                <a:spcPts val="800"/>
              </a:spcAft>
              <a:buNone/>
            </a:pPr>
            <a:r>
              <a:rPr lang="en-GB" sz="1600" dirty="0">
                <a:effectLst/>
                <a:latin typeface="+mn-lt"/>
                <a:ea typeface="Calibri" panose="020F0502020204030204" pitchFamily="34" charset="0"/>
                <a:cs typeface="Times New Roman" panose="02020603050405020304" pitchFamily="18" charset="0"/>
              </a:rPr>
              <a:t>This comparison can provide insight into what effect the pandemic may have had on Scouts activities and the young people in Scouts, and ultimately what type of support Scouts may want to focus on to support its young people following the pandemic. </a:t>
            </a:r>
          </a:p>
          <a:p>
            <a:endParaRPr lang="en-GB" dirty="0"/>
          </a:p>
        </p:txBody>
      </p:sp>
      <p:sp>
        <p:nvSpPr>
          <p:cNvPr id="5" name="Text Placeholder 3">
            <a:extLst>
              <a:ext uri="{FF2B5EF4-FFF2-40B4-BE49-F238E27FC236}">
                <a16:creationId xmlns:a16="http://schemas.microsoft.com/office/drawing/2014/main" xmlns="" id="{3684C249-0087-4B53-81D5-61C8AEDB1D3D}"/>
              </a:ext>
            </a:extLst>
          </p:cNvPr>
          <p:cNvSpPr txBox="1">
            <a:spLocks/>
          </p:cNvSpPr>
          <p:nvPr/>
        </p:nvSpPr>
        <p:spPr>
          <a:xfrm>
            <a:off x="536724" y="564141"/>
            <a:ext cx="9122228" cy="357790"/>
          </a:xfrm>
          <a:prstGeom prst="rect">
            <a:avLst/>
          </a:prstGeom>
        </p:spPr>
        <p:txBody>
          <a:bodyPr vert="horz" lIns="0" tIns="0" rIns="0" bIns="0" rtlCol="0">
            <a:spAutoFit/>
          </a:bodyPr>
          <a:lstStyle>
            <a:lvl1pPr marL="270000" indent="-269875" eaLnBrk="1" hangingPunct="1">
              <a:lnSpc>
                <a:spcPts val="2700"/>
              </a:lnSpc>
              <a:buClr>
                <a:schemeClr val="tx2"/>
              </a:buClr>
              <a:buSzPct val="125000"/>
              <a:buFont typeface="Arial" panose="020B0604020202020204" pitchFamily="34" charset="0"/>
              <a:buChar char="•"/>
              <a:tabLst/>
              <a:defRPr sz="2550" b="0" i="0">
                <a:latin typeface="Nunito Sans" charset="0"/>
                <a:ea typeface="Nunito Sans" charset="0"/>
                <a:cs typeface="Nunito Sans" charset="0"/>
              </a:defRPr>
            </a:lvl1pPr>
            <a:lvl2pPr marL="270000" indent="-269875" eaLnBrk="1" hangingPunct="1">
              <a:lnSpc>
                <a:spcPts val="2700"/>
              </a:lnSpc>
              <a:buClr>
                <a:schemeClr val="tx2"/>
              </a:buClr>
              <a:buSzPct val="125000"/>
              <a:buFont typeface="Arial" panose="020B0604020202020204" pitchFamily="34" charset="0"/>
              <a:buChar char="•"/>
              <a:tabLst/>
              <a:defRPr sz="2550" b="0" i="0">
                <a:latin typeface="Nunito Sans Black" pitchFamily="2" charset="77"/>
                <a:ea typeface="+mn-ea"/>
                <a:cs typeface="+mn-cs"/>
              </a:defRPr>
            </a:lvl2pPr>
            <a:lvl3pPr marL="270000" indent="-269875" eaLnBrk="1" hangingPunct="1">
              <a:lnSpc>
                <a:spcPts val="2700"/>
              </a:lnSpc>
              <a:buClr>
                <a:schemeClr val="tx1"/>
              </a:buClr>
              <a:buSzPct val="125000"/>
              <a:buFont typeface="Arial" panose="020B0604020202020204" pitchFamily="34" charset="0"/>
              <a:buChar char="•"/>
              <a:tabLst/>
              <a:defRPr sz="2550">
                <a:solidFill>
                  <a:schemeClr val="tx2"/>
                </a:solidFill>
                <a:latin typeface="+mn-lt"/>
                <a:ea typeface="+mn-ea"/>
                <a:cs typeface="+mn-cs"/>
              </a:defRPr>
            </a:lvl3pPr>
            <a:lvl4pPr marL="270000" indent="-269875" eaLnBrk="1" hangingPunct="1">
              <a:lnSpc>
                <a:spcPts val="2700"/>
              </a:lnSpc>
              <a:buClr>
                <a:schemeClr val="tx1"/>
              </a:buClr>
              <a:buSzPct val="125000"/>
              <a:buFont typeface="Arial" panose="020B0604020202020204" pitchFamily="34" charset="0"/>
              <a:buChar char="•"/>
              <a:tabLst/>
              <a:defRPr sz="2550" b="0" i="0">
                <a:solidFill>
                  <a:schemeClr val="tx2"/>
                </a:solidFill>
                <a:latin typeface="Nunito Sans Black" pitchFamily="2" charset="77"/>
                <a:ea typeface="+mn-ea"/>
                <a:cs typeface="+mn-cs"/>
              </a:defRPr>
            </a:lvl4pPr>
            <a:lvl5pPr marL="270000" indent="-269875" eaLnBrk="1" hangingPunct="1">
              <a:lnSpc>
                <a:spcPts val="2700"/>
              </a:lnSpc>
              <a:spcBef>
                <a:spcPts val="1950"/>
              </a:spcBef>
              <a:buClr>
                <a:schemeClr val="tx2"/>
              </a:buClr>
              <a:buSzPct val="125000"/>
              <a:buFont typeface="Arial" panose="020B0604020202020204" pitchFamily="34" charset="0"/>
              <a:buChar char="•"/>
              <a:tabLst/>
              <a:defRPr sz="255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25" lvl="3" indent="0" defTabSz="914400">
              <a:buFont typeface="Arial" panose="020B0604020202020204" pitchFamily="34" charset="0"/>
              <a:buNone/>
            </a:pPr>
            <a:r>
              <a:rPr lang="en-GB" kern="0" dirty="0"/>
              <a:t>Differences in reporting on Theory of Change for 2021</a:t>
            </a:r>
          </a:p>
        </p:txBody>
      </p:sp>
    </p:spTree>
    <p:extLst>
      <p:ext uri="{BB962C8B-B14F-4D97-AF65-F5344CB8AC3E}">
        <p14:creationId xmlns:p14="http://schemas.microsoft.com/office/powerpoint/2010/main" val="1819051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248" r="20248"/>
          <a:stretch>
            <a:fillRect/>
          </a:stretch>
        </p:blipFill>
        <p:spPr>
          <a:xfrm>
            <a:off x="6231732" y="0"/>
            <a:ext cx="6096000" cy="6858000"/>
          </a:xfrm>
        </p:spPr>
      </p:pic>
      <p:sp>
        <p:nvSpPr>
          <p:cNvPr id="3" name="Text Placeholder 2"/>
          <p:cNvSpPr>
            <a:spLocks noGrp="1"/>
          </p:cNvSpPr>
          <p:nvPr>
            <p:ph type="body" sz="quarter" idx="10"/>
          </p:nvPr>
        </p:nvSpPr>
        <p:spPr>
          <a:xfrm>
            <a:off x="271463" y="1024128"/>
            <a:ext cx="5824537" cy="5254752"/>
          </a:xfrm>
        </p:spPr>
        <p:txBody>
          <a:bodyPr/>
          <a:lstStyle/>
          <a:p>
            <a:pPr algn="ctr"/>
            <a:r>
              <a:rPr lang="en-GB" sz="2400" dirty="0">
                <a:latin typeface="Nunito Sans Black" panose="00000A00000000000000" pitchFamily="2" charset="0"/>
              </a:rPr>
              <a:t>Adventure</a:t>
            </a:r>
          </a:p>
          <a:p>
            <a:pPr algn="ctr"/>
            <a:endParaRPr lang="en-GB" dirty="0"/>
          </a:p>
          <a:p>
            <a:pPr algn="ctr"/>
            <a:endParaRPr lang="en-GB" sz="2000" dirty="0"/>
          </a:p>
          <a:p>
            <a:pPr algn="ctr">
              <a:lnSpc>
                <a:spcPct val="107000"/>
              </a:lnSpc>
              <a:spcAft>
                <a:spcPts val="800"/>
              </a:spcAft>
            </a:pPr>
            <a:r>
              <a:rPr lang="en-GB" sz="2000" b="1" dirty="0">
                <a:effectLst/>
                <a:latin typeface="+mn-lt"/>
                <a:ea typeface="Calibri" panose="020F0502020204030204" pitchFamily="34" charset="0"/>
                <a:cs typeface="Times New Roman" panose="02020603050405020304" pitchFamily="18" charset="0"/>
              </a:rPr>
              <a:t>No significant difference between 2019 and 2021</a:t>
            </a:r>
          </a:p>
          <a:p>
            <a:pPr algn="ctr">
              <a:lnSpc>
                <a:spcPct val="107000"/>
              </a:lnSpc>
              <a:spcAft>
                <a:spcPts val="800"/>
              </a:spcAft>
            </a:pPr>
            <a:endParaRPr lang="en-GB" sz="20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Scouts in 2021 are just as likely to:</a:t>
            </a:r>
          </a:p>
          <a:p>
            <a:pPr marL="342900" lvl="0" indent="-342900">
              <a:lnSpc>
                <a:spcPct val="107000"/>
              </a:lnSpc>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Be physically active</a:t>
            </a:r>
          </a:p>
          <a:p>
            <a:pPr marL="342900" lvl="0" indent="-342900">
              <a:lnSpc>
                <a:spcPct val="107000"/>
              </a:lnSpc>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Value the outdoors</a:t>
            </a:r>
          </a:p>
          <a:p>
            <a:pPr marL="342900" lvl="0" indent="-342900">
              <a:lnSpc>
                <a:spcPct val="107000"/>
              </a:lnSpc>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Take risks and try challenging activities</a:t>
            </a:r>
          </a:p>
          <a:p>
            <a:pPr marL="342900" lvl="0" indent="-342900">
              <a:lnSpc>
                <a:spcPct val="107000"/>
              </a:lnSpc>
              <a:spcAft>
                <a:spcPts val="800"/>
              </a:spcAft>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Try new things</a:t>
            </a:r>
          </a:p>
          <a:p>
            <a:pPr>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As they were in 2019.</a:t>
            </a:r>
          </a:p>
          <a:p>
            <a:pPr algn="ctr"/>
            <a:endParaRPr lang="en-GB" dirty="0"/>
          </a:p>
        </p:txBody>
      </p:sp>
    </p:spTree>
    <p:extLst>
      <p:ext uri="{BB962C8B-B14F-4D97-AF65-F5344CB8AC3E}">
        <p14:creationId xmlns:p14="http://schemas.microsoft.com/office/powerpoint/2010/main" val="2377651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a:xfrm>
            <a:off x="-183356" y="0"/>
            <a:ext cx="6096000" cy="6858000"/>
          </a:xfrm>
        </p:spPr>
      </p:pic>
      <p:sp>
        <p:nvSpPr>
          <p:cNvPr id="5" name="Text Placeholder 4"/>
          <p:cNvSpPr txBox="1">
            <a:spLocks/>
          </p:cNvSpPr>
          <p:nvPr/>
        </p:nvSpPr>
        <p:spPr>
          <a:xfrm>
            <a:off x="6160293" y="656464"/>
            <a:ext cx="5912644" cy="5425440"/>
          </a:xfrm>
          <a:prstGeom prst="rect">
            <a:avLst/>
          </a:prstGeom>
        </p:spPr>
        <p:txBody>
          <a:bodyPr vert="horz" lIns="0" tIns="0" rIns="0" bIns="0" rtlCol="0" anchor="ctr">
            <a:normAutofit/>
          </a:bodyPr>
          <a:lstStyle>
            <a:lvl1pPr marL="10800" indent="0" algn="ctr" eaLnBrk="1" hangingPunct="1">
              <a:buClr>
                <a:schemeClr val="tx2"/>
              </a:buClr>
              <a:buSzPct val="125000"/>
              <a:buFont typeface="Arial" panose="020B0604020202020204" pitchFamily="34" charset="0"/>
              <a:buNone/>
              <a:tabLst/>
              <a:defRPr sz="1800" b="0" i="0">
                <a:solidFill>
                  <a:schemeClr val="bg1"/>
                </a:solidFill>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400" kern="0" dirty="0">
                <a:latin typeface="Nunito Sans Black" panose="00000A00000000000000" pitchFamily="2" charset="0"/>
              </a:rPr>
              <a:t>Skills for Life</a:t>
            </a:r>
          </a:p>
          <a:p>
            <a:pPr defTabSz="914400"/>
            <a:endParaRPr lang="en-GB" sz="2400" kern="0" dirty="0">
              <a:latin typeface="Nunito Sans Black" panose="00000A00000000000000" pitchFamily="2" charset="0"/>
            </a:endParaRPr>
          </a:p>
          <a:p>
            <a:pPr>
              <a:lnSpc>
                <a:spcPct val="107000"/>
              </a:lnSpc>
              <a:spcAft>
                <a:spcPts val="800"/>
              </a:spcAft>
            </a:pPr>
            <a:r>
              <a:rPr lang="en-GB" sz="2000" b="1" dirty="0">
                <a:effectLst/>
                <a:latin typeface="+mn-lt"/>
                <a:ea typeface="Calibri" panose="020F0502020204030204" pitchFamily="34" charset="0"/>
                <a:cs typeface="Times New Roman" panose="02020603050405020304" pitchFamily="18" charset="0"/>
              </a:rPr>
              <a:t>No significant difference between 2019 and 2021</a:t>
            </a:r>
          </a:p>
          <a:p>
            <a:pPr>
              <a:lnSpc>
                <a:spcPct val="107000"/>
              </a:lnSpc>
              <a:spcAft>
                <a:spcPts val="800"/>
              </a:spcAft>
            </a:pPr>
            <a:endParaRPr lang="en-GB" sz="20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Scouts in 2021 are just as likely to:</a:t>
            </a:r>
          </a:p>
          <a:p>
            <a:pPr marL="285750" lvl="0" indent="-285750" algn="l">
              <a:lnSpc>
                <a:spcPct val="107000"/>
              </a:lnSpc>
              <a:buClr>
                <a:schemeClr val="bg1"/>
              </a:buClr>
              <a:buSzPct val="150000"/>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Have enhanced problem solving skills</a:t>
            </a:r>
          </a:p>
          <a:p>
            <a:pPr marL="285750" lvl="0" indent="-285750" algn="l">
              <a:lnSpc>
                <a:spcPct val="107000"/>
              </a:lnSpc>
              <a:buClr>
                <a:schemeClr val="bg1"/>
              </a:buClr>
              <a:buSzPct val="150000"/>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Be independent</a:t>
            </a:r>
          </a:p>
          <a:p>
            <a:pPr marL="285750" lvl="0" indent="-285750" algn="l">
              <a:lnSpc>
                <a:spcPct val="107000"/>
              </a:lnSpc>
              <a:spcAft>
                <a:spcPts val="800"/>
              </a:spcAft>
              <a:buClr>
                <a:schemeClr val="bg1"/>
              </a:buClr>
              <a:buSzPct val="150000"/>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Communicate effectively</a:t>
            </a: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As they were in 2019.</a:t>
            </a:r>
          </a:p>
          <a:p>
            <a:pPr defTabSz="914400"/>
            <a:endParaRPr lang="en-GB" sz="2400" kern="0" dirty="0">
              <a:latin typeface="Nunito Sans Black" panose="00000A00000000000000" pitchFamily="2" charset="0"/>
            </a:endParaRPr>
          </a:p>
        </p:txBody>
      </p:sp>
    </p:spTree>
    <p:extLst>
      <p:ext uri="{BB962C8B-B14F-4D97-AF65-F5344CB8AC3E}">
        <p14:creationId xmlns:p14="http://schemas.microsoft.com/office/powerpoint/2010/main" val="3020549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370" r="20370"/>
          <a:stretch>
            <a:fillRect/>
          </a:stretch>
        </p:blipFill>
        <p:spPr/>
      </p:pic>
      <p:sp>
        <p:nvSpPr>
          <p:cNvPr id="7" name="Text Placeholder 4"/>
          <p:cNvSpPr txBox="1">
            <a:spLocks/>
          </p:cNvSpPr>
          <p:nvPr/>
        </p:nvSpPr>
        <p:spPr>
          <a:xfrm>
            <a:off x="286632" y="975360"/>
            <a:ext cx="5340096" cy="5425440"/>
          </a:xfrm>
          <a:prstGeom prst="rect">
            <a:avLst/>
          </a:prstGeom>
        </p:spPr>
        <p:txBody>
          <a:bodyPr vert="horz" lIns="0" tIns="0" rIns="0" bIns="0" rtlCol="0" anchor="ctr">
            <a:normAutofit/>
          </a:bodyPr>
          <a:lstStyle>
            <a:lvl1pPr marL="10800" indent="0" algn="ctr" eaLnBrk="1" hangingPunct="1">
              <a:buClr>
                <a:schemeClr val="tx2"/>
              </a:buClr>
              <a:buSzPct val="125000"/>
              <a:buFont typeface="Arial" panose="020B0604020202020204" pitchFamily="34" charset="0"/>
              <a:buNone/>
              <a:tabLst/>
              <a:defRPr sz="1800" b="0" i="0">
                <a:solidFill>
                  <a:schemeClr val="bg1"/>
                </a:solidFill>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400" kern="0" dirty="0">
                <a:latin typeface="Nunito Sans Black" panose="00000A00000000000000" pitchFamily="2" charset="0"/>
              </a:rPr>
              <a:t>Wellbeing</a:t>
            </a:r>
          </a:p>
          <a:p>
            <a:pPr defTabSz="914400"/>
            <a:endParaRPr lang="en-GB" sz="2400" kern="0" dirty="0">
              <a:latin typeface="Nunito Sans Black" panose="00000A00000000000000" pitchFamily="2" charset="0"/>
            </a:endParaRPr>
          </a:p>
          <a:p>
            <a:pPr>
              <a:lnSpc>
                <a:spcPct val="107000"/>
              </a:lnSpc>
              <a:spcAft>
                <a:spcPts val="800"/>
              </a:spcAft>
            </a:pPr>
            <a:r>
              <a:rPr lang="en-GB" sz="2000" b="1" dirty="0">
                <a:effectLst/>
                <a:latin typeface="+mn-lt"/>
                <a:ea typeface="Calibri" panose="020F0502020204030204" pitchFamily="34" charset="0"/>
                <a:cs typeface="Times New Roman" panose="02020603050405020304" pitchFamily="18" charset="0"/>
              </a:rPr>
              <a:t>Scouts are less happy, resilient and confident than they were in 2019</a:t>
            </a:r>
            <a:endParaRPr lang="en-GB" sz="20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The pandemic has taken its toll on the mental wellbeing of our young people, as illustrated by survey findings:</a:t>
            </a:r>
          </a:p>
          <a:p>
            <a:pPr marL="342900" lvl="0" indent="-342900" algn="l">
              <a:lnSpc>
                <a:spcPct val="107000"/>
              </a:lnSpc>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11% decrease in happiness</a:t>
            </a:r>
          </a:p>
          <a:p>
            <a:pPr marL="342900" lvl="0" indent="-342900" algn="l">
              <a:lnSpc>
                <a:spcPct val="107000"/>
              </a:lnSpc>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7% decrease on feeling worthwhile</a:t>
            </a:r>
          </a:p>
          <a:p>
            <a:pPr marL="342900" lvl="0" indent="-342900" algn="l">
              <a:lnSpc>
                <a:spcPct val="107000"/>
              </a:lnSpc>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8% decrease on life satisfaction</a:t>
            </a:r>
          </a:p>
          <a:p>
            <a:pPr marL="342900" lvl="0" indent="-342900" algn="l">
              <a:lnSpc>
                <a:spcPct val="107000"/>
              </a:lnSpc>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8% decrease in perseverance and grit</a:t>
            </a:r>
          </a:p>
          <a:p>
            <a:pPr marL="342900" lvl="0" indent="-342900" algn="l">
              <a:lnSpc>
                <a:spcPct val="107000"/>
              </a:lnSpc>
              <a:spcAft>
                <a:spcPts val="800"/>
              </a:spcAft>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4% decrease in confidence and self-esteem</a:t>
            </a:r>
          </a:p>
          <a:p>
            <a:pPr defTabSz="914400"/>
            <a:endParaRPr lang="en-GB" sz="2400" kern="0" dirty="0">
              <a:latin typeface="Nunito Sans Black" panose="00000A00000000000000" pitchFamily="2" charset="0"/>
            </a:endParaRPr>
          </a:p>
        </p:txBody>
      </p:sp>
    </p:spTree>
    <p:extLst>
      <p:ext uri="{BB962C8B-B14F-4D97-AF65-F5344CB8AC3E}">
        <p14:creationId xmlns:p14="http://schemas.microsoft.com/office/powerpoint/2010/main" val="1357454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sp>
        <p:nvSpPr>
          <p:cNvPr id="4" name="Subtitle 3"/>
          <p:cNvSpPr>
            <a:spLocks noGrp="1"/>
          </p:cNvSpPr>
          <p:nvPr>
            <p:ph type="subTitle" idx="4"/>
          </p:nvPr>
        </p:nvSpPr>
        <p:spPr/>
        <p:txBody>
          <a:bodyPr/>
          <a:lstStyle/>
          <a:p>
            <a:endParaRPr lang="en-GB"/>
          </a:p>
        </p:txBody>
      </p:sp>
      <p:pic>
        <p:nvPicPr>
          <p:cNvPr id="9"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356" r="20356"/>
          <a:stretch>
            <a:fillRect/>
          </a:stretch>
        </p:blipFill>
        <p:spPr>
          <a:xfrm>
            <a:off x="-128588" y="0"/>
            <a:ext cx="6096000" cy="6858000"/>
          </a:xfrm>
        </p:spPr>
      </p:pic>
      <p:sp>
        <p:nvSpPr>
          <p:cNvPr id="10" name="Text Placeholder 4"/>
          <p:cNvSpPr txBox="1">
            <a:spLocks/>
          </p:cNvSpPr>
          <p:nvPr/>
        </p:nvSpPr>
        <p:spPr>
          <a:xfrm>
            <a:off x="6150769" y="832580"/>
            <a:ext cx="5943600" cy="5425440"/>
          </a:xfrm>
          <a:prstGeom prst="rect">
            <a:avLst/>
          </a:prstGeom>
        </p:spPr>
        <p:txBody>
          <a:bodyPr vert="horz" lIns="0" tIns="0" rIns="0" bIns="0" rtlCol="0" anchor="ctr">
            <a:normAutofit/>
          </a:bodyPr>
          <a:lstStyle>
            <a:lvl1pPr marL="10800" indent="0" algn="ctr" eaLnBrk="1" hangingPunct="1">
              <a:buClr>
                <a:schemeClr val="tx2"/>
              </a:buClr>
              <a:buSzPct val="125000"/>
              <a:buFont typeface="Arial" panose="020B0604020202020204" pitchFamily="34" charset="0"/>
              <a:buNone/>
              <a:tabLst/>
              <a:defRPr sz="1800" b="0" i="0">
                <a:solidFill>
                  <a:schemeClr val="bg1"/>
                </a:solidFill>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400" kern="0" dirty="0">
                <a:latin typeface="Nunito Sans Black" panose="00000A00000000000000" pitchFamily="2" charset="0"/>
              </a:rPr>
              <a:t>Leadership</a:t>
            </a:r>
          </a:p>
          <a:p>
            <a:pPr defTabSz="914400"/>
            <a:endParaRPr lang="en-GB" sz="2400" kern="0" dirty="0">
              <a:latin typeface="Nunito Sans Black" panose="00000A00000000000000" pitchFamily="2" charset="0"/>
            </a:endParaRPr>
          </a:p>
          <a:p>
            <a:pPr>
              <a:lnSpc>
                <a:spcPct val="107000"/>
              </a:lnSpc>
              <a:spcAft>
                <a:spcPts val="800"/>
              </a:spcAft>
            </a:pPr>
            <a:r>
              <a:rPr lang="en-GB" sz="2000" b="1" dirty="0">
                <a:effectLst/>
                <a:latin typeface="+mn-lt"/>
                <a:ea typeface="Calibri" panose="020F0502020204030204" pitchFamily="34" charset="0"/>
                <a:cs typeface="Times New Roman" panose="02020603050405020304" pitchFamily="18" charset="0"/>
              </a:rPr>
              <a:t>No significant difference between 2019 and 2021</a:t>
            </a:r>
          </a:p>
          <a:p>
            <a:pPr>
              <a:lnSpc>
                <a:spcPct val="107000"/>
              </a:lnSpc>
              <a:spcAft>
                <a:spcPts val="800"/>
              </a:spcAft>
            </a:pPr>
            <a:endParaRPr lang="en-GB" sz="20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Scouts in 2021 are just as likely to:</a:t>
            </a:r>
          </a:p>
          <a:p>
            <a:pPr marL="342900" lvl="0" indent="-342900" algn="l">
              <a:lnSpc>
                <a:spcPct val="107000"/>
              </a:lnSpc>
              <a:buClr>
                <a:schemeClr val="bg1"/>
              </a:buClr>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Have increased teamwork skills</a:t>
            </a:r>
          </a:p>
          <a:p>
            <a:pPr marL="342900" lvl="0" indent="-342900" algn="l">
              <a:lnSpc>
                <a:spcPct val="107000"/>
              </a:lnSpc>
              <a:buClr>
                <a:schemeClr val="bg1"/>
              </a:buClr>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Be responsible and trustworthy</a:t>
            </a:r>
          </a:p>
          <a:p>
            <a:pPr marL="342900" lvl="0" indent="-342900" algn="l">
              <a:lnSpc>
                <a:spcPct val="107000"/>
              </a:lnSpc>
              <a:spcAft>
                <a:spcPts val="800"/>
              </a:spcAft>
              <a:buClr>
                <a:schemeClr val="bg1"/>
              </a:buClr>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Show leadership by taking initiative and acting as a role model to help others make a positive difference</a:t>
            </a: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As they were in 2019.</a:t>
            </a:r>
          </a:p>
        </p:txBody>
      </p:sp>
    </p:spTree>
    <p:extLst>
      <p:ext uri="{BB962C8B-B14F-4D97-AF65-F5344CB8AC3E}">
        <p14:creationId xmlns:p14="http://schemas.microsoft.com/office/powerpoint/2010/main" val="388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456" y="801624"/>
            <a:ext cx="5669280" cy="5757672"/>
          </a:xfrm>
        </p:spPr>
        <p:txBody>
          <a:bodyPr/>
          <a:lstStyle/>
          <a:p>
            <a:pPr algn="ctr"/>
            <a:r>
              <a:rPr lang="en-GB" sz="2400" dirty="0">
                <a:latin typeface="Nunito Sans Black" panose="00000A00000000000000" pitchFamily="2" charset="0"/>
              </a:rPr>
              <a:t>Citizenship</a:t>
            </a:r>
          </a:p>
          <a:p>
            <a:pPr algn="ctr"/>
            <a:endParaRPr lang="en-GB" dirty="0"/>
          </a:p>
          <a:p>
            <a:pPr algn="ctr">
              <a:lnSpc>
                <a:spcPct val="107000"/>
              </a:lnSpc>
              <a:spcAft>
                <a:spcPts val="800"/>
              </a:spcAft>
            </a:pPr>
            <a:r>
              <a:rPr lang="en-GB" sz="2000" b="1" dirty="0">
                <a:effectLst/>
                <a:latin typeface="+mn-lt"/>
                <a:ea typeface="Calibri" panose="020F0502020204030204" pitchFamily="34" charset="0"/>
                <a:cs typeface="Times New Roman" panose="02020603050405020304" pitchFamily="18" charset="0"/>
              </a:rPr>
              <a:t>Scouts are less likely to consider themselves good citizens than they did in 2019</a:t>
            </a:r>
            <a:endParaRPr lang="en-GB" sz="20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There were far less opportunities for Scouts to be involved in the local, national and international community due to the pandemic, which is reflected in the 2021 results which show a:</a:t>
            </a:r>
          </a:p>
          <a:p>
            <a:pPr marL="342900" lvl="0" indent="-342900">
              <a:lnSpc>
                <a:spcPct val="107000"/>
              </a:lnSpc>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10% decrease in responsibility to people in their local community</a:t>
            </a:r>
          </a:p>
          <a:p>
            <a:pPr marL="342900" lvl="0" indent="-342900">
              <a:lnSpc>
                <a:spcPct val="107000"/>
              </a:lnSpc>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8% decrease in responsibility to people in their national community</a:t>
            </a:r>
          </a:p>
          <a:p>
            <a:pPr marL="342900" lvl="0" indent="-342900">
              <a:lnSpc>
                <a:spcPct val="107000"/>
              </a:lnSpc>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8% decrease in responsibility to people in their International community</a:t>
            </a:r>
          </a:p>
          <a:p>
            <a:pPr marL="342900" lvl="0" indent="-342900">
              <a:lnSpc>
                <a:spcPct val="107000"/>
              </a:lnSpc>
              <a:spcAft>
                <a:spcPts val="800"/>
              </a:spcAft>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41% decrease in playing an active role in their community (volunteering)</a:t>
            </a:r>
          </a:p>
          <a:p>
            <a:pPr algn="ctr"/>
            <a:endParaRPr lang="en-GB" sz="2000" dirty="0"/>
          </a:p>
          <a:p>
            <a:pPr algn="ctr"/>
            <a:endParaRPr lang="en-GB" dirty="0"/>
          </a:p>
        </p:txBody>
      </p:sp>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356" r="20356"/>
          <a:stretch>
            <a:fillRect/>
          </a:stretch>
        </p:blipFill>
        <p:spPr/>
      </p:pic>
    </p:spTree>
    <p:extLst>
      <p:ext uri="{BB962C8B-B14F-4D97-AF65-F5344CB8AC3E}">
        <p14:creationId xmlns:p14="http://schemas.microsoft.com/office/powerpoint/2010/main" val="1164153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sp>
        <p:nvSpPr>
          <p:cNvPr id="4" name="Subtitle 3"/>
          <p:cNvSpPr>
            <a:spLocks noGrp="1"/>
          </p:cNvSpPr>
          <p:nvPr>
            <p:ph type="subTitle" idx="4"/>
          </p:nvPr>
        </p:nvSpPr>
        <p:spPr/>
        <p:txBody>
          <a:bodyPr/>
          <a:lstStyle/>
          <a:p>
            <a:endParaRPr lang="en-GB"/>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4112" r="14112"/>
          <a:stretch>
            <a:fillRect/>
          </a:stretch>
        </p:blipFill>
        <p:spPr>
          <a:xfrm>
            <a:off x="-150019" y="0"/>
            <a:ext cx="6096000" cy="6858000"/>
          </a:xfrm>
        </p:spPr>
      </p:pic>
      <p:sp>
        <p:nvSpPr>
          <p:cNvPr id="9" name="Text Placeholder 4"/>
          <p:cNvSpPr txBox="1">
            <a:spLocks/>
          </p:cNvSpPr>
          <p:nvPr/>
        </p:nvSpPr>
        <p:spPr>
          <a:xfrm>
            <a:off x="6029325" y="534300"/>
            <a:ext cx="5943219" cy="5486400"/>
          </a:xfrm>
          <a:prstGeom prst="rect">
            <a:avLst/>
          </a:prstGeom>
        </p:spPr>
        <p:txBody>
          <a:bodyPr vert="horz" lIns="0" tIns="0" rIns="0" bIns="0" rtlCol="0" anchor="ctr">
            <a:normAutofit/>
          </a:bodyPr>
          <a:lstStyle>
            <a:lvl1pPr marL="10800" indent="0" algn="ctr" eaLnBrk="1" hangingPunct="1">
              <a:buClr>
                <a:schemeClr val="tx2"/>
              </a:buClr>
              <a:buSzPct val="125000"/>
              <a:buFont typeface="Arial" panose="020B0604020202020204" pitchFamily="34" charset="0"/>
              <a:buNone/>
              <a:tabLst/>
              <a:defRPr sz="1800" b="0" i="0">
                <a:solidFill>
                  <a:schemeClr val="bg1"/>
                </a:solidFill>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400" kern="0" dirty="0">
                <a:latin typeface="Nunito Sans Black" panose="00000A00000000000000" pitchFamily="2" charset="0"/>
              </a:rPr>
              <a:t>Connectedness</a:t>
            </a:r>
          </a:p>
          <a:p>
            <a:pPr defTabSz="914400"/>
            <a:endParaRPr lang="en-GB" sz="2400" kern="0" dirty="0">
              <a:latin typeface="Nunito Sans Black" panose="00000A00000000000000" pitchFamily="2" charset="0"/>
            </a:endParaRPr>
          </a:p>
          <a:p>
            <a:pPr>
              <a:lnSpc>
                <a:spcPct val="107000"/>
              </a:lnSpc>
              <a:spcAft>
                <a:spcPts val="800"/>
              </a:spcAft>
            </a:pPr>
            <a:r>
              <a:rPr lang="en-GB" sz="2000" b="1" dirty="0">
                <a:effectLst/>
                <a:latin typeface="+mn-lt"/>
                <a:ea typeface="Calibri" panose="020F0502020204030204" pitchFamily="34" charset="0"/>
                <a:cs typeface="Times New Roman" panose="02020603050405020304" pitchFamily="18" charset="0"/>
              </a:rPr>
              <a:t>No significant difference between 2019 and 2021</a:t>
            </a:r>
          </a:p>
          <a:p>
            <a:pPr>
              <a:lnSpc>
                <a:spcPct val="107000"/>
              </a:lnSpc>
              <a:spcAft>
                <a:spcPts val="800"/>
              </a:spcAft>
            </a:pPr>
            <a:endParaRPr lang="en-GB" sz="20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Scouts in 2021 are just as likely to:</a:t>
            </a:r>
          </a:p>
          <a:p>
            <a:pPr marL="342900" lvl="0" indent="-342900" algn="l">
              <a:lnSpc>
                <a:spcPct val="107000"/>
              </a:lnSpc>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Have meaningful friendships and relationships</a:t>
            </a:r>
          </a:p>
          <a:p>
            <a:pPr marL="342900" lvl="0" indent="-342900" algn="l">
              <a:lnSpc>
                <a:spcPct val="107000"/>
              </a:lnSpc>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Care about other people</a:t>
            </a:r>
          </a:p>
          <a:p>
            <a:pPr marL="342900" lvl="0" indent="-342900" algn="l">
              <a:lnSpc>
                <a:spcPct val="107000"/>
              </a:lnSpc>
              <a:spcAft>
                <a:spcPts val="800"/>
              </a:spcAft>
              <a:buClr>
                <a:schemeClr val="bg1"/>
              </a:buClr>
              <a:buFont typeface="Symbol" panose="05050102010706020507" pitchFamily="18" charset="2"/>
              <a:buChar char=""/>
            </a:pPr>
            <a:r>
              <a:rPr lang="en-GB" sz="2000" dirty="0">
                <a:effectLst/>
                <a:latin typeface="+mn-lt"/>
                <a:ea typeface="Calibri" panose="020F0502020204030204" pitchFamily="34" charset="0"/>
                <a:cs typeface="Times New Roman" panose="02020603050405020304" pitchFamily="18" charset="0"/>
              </a:rPr>
              <a:t>Have respect and trust for others, including those from backgrounds different to their own</a:t>
            </a:r>
          </a:p>
          <a:p>
            <a:pPr algn="l">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As they were in 2019.</a:t>
            </a:r>
          </a:p>
        </p:txBody>
      </p:sp>
    </p:spTree>
    <p:extLst>
      <p:ext uri="{BB962C8B-B14F-4D97-AF65-F5344CB8AC3E}">
        <p14:creationId xmlns:p14="http://schemas.microsoft.com/office/powerpoint/2010/main" val="406396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4" name="Text Placeholder 3"/>
          <p:cNvSpPr>
            <a:spLocks noGrp="1"/>
          </p:cNvSpPr>
          <p:nvPr>
            <p:ph type="body" sz="quarter" idx="12"/>
          </p:nvPr>
        </p:nvSpPr>
        <p:spPr/>
        <p:txBody>
          <a:bodyPr>
            <a:normAutofit/>
          </a:bodyPr>
          <a:lstStyle/>
          <a:p>
            <a:r>
              <a:rPr lang="en-US"/>
              <a:t>Youth shaped</a:t>
            </a:r>
          </a:p>
        </p:txBody>
      </p:sp>
    </p:spTree>
    <p:extLst>
      <p:ext uri="{BB962C8B-B14F-4D97-AF65-F5344CB8AC3E}">
        <p14:creationId xmlns:p14="http://schemas.microsoft.com/office/powerpoint/2010/main" val="1212977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623248"/>
          </a:xfrm>
        </p:spPr>
        <p:txBody>
          <a:bodyPr/>
          <a:lstStyle/>
          <a:p>
            <a:r>
              <a:rPr lang="en-GB"/>
              <a:t>Youth shaped: </a:t>
            </a:r>
            <a:r>
              <a:rPr lang="en-US"/>
              <a:t>% of people who agree that young people use their skills to help run Scouts activities for other young people</a:t>
            </a:r>
          </a:p>
          <a:p>
            <a:endParaRPr lang="en-GB"/>
          </a:p>
        </p:txBody>
      </p:sp>
      <p:sp>
        <p:nvSpPr>
          <p:cNvPr id="2" name="TextBox 1"/>
          <p:cNvSpPr txBox="1"/>
          <p:nvPr/>
        </p:nvSpPr>
        <p:spPr>
          <a:xfrm>
            <a:off x="10992678" y="6192078"/>
            <a:ext cx="765313" cy="300082"/>
          </a:xfrm>
          <a:prstGeom prst="rect">
            <a:avLst/>
          </a:prstGeom>
          <a:noFill/>
        </p:spPr>
        <p:txBody>
          <a:bodyPr wrap="square" rtlCol="0">
            <a:spAutoFit/>
          </a:bodyPr>
          <a:lstStyle/>
          <a:p>
            <a:r>
              <a:rPr lang="en-GB"/>
              <a:t>RQ#2</a:t>
            </a:r>
          </a:p>
        </p:txBody>
      </p:sp>
      <p:sp>
        <p:nvSpPr>
          <p:cNvPr id="5" name="TextBox 4"/>
          <p:cNvSpPr txBox="1"/>
          <p:nvPr/>
        </p:nvSpPr>
        <p:spPr>
          <a:xfrm>
            <a:off x="185854" y="6452840"/>
            <a:ext cx="8351174" cy="230832"/>
          </a:xfrm>
          <a:prstGeom prst="rect">
            <a:avLst/>
          </a:prstGeom>
          <a:noFill/>
        </p:spPr>
        <p:txBody>
          <a:bodyPr wrap="square" rtlCol="0">
            <a:spAutoFit/>
          </a:bodyPr>
          <a:lstStyle/>
          <a:p>
            <a:r>
              <a:rPr lang="en-GB" sz="900" dirty="0"/>
              <a:t>Source: Scout Experience Survey 2021. Sample sizes 405 young people, 24 Network members, 698 parents, 4087 adult volunteers, 4086 section leaders</a:t>
            </a:r>
          </a:p>
        </p:txBody>
      </p:sp>
      <p:graphicFrame>
        <p:nvGraphicFramePr>
          <p:cNvPr id="13" name="Chart 12">
            <a:extLst>
              <a:ext uri="{FF2B5EF4-FFF2-40B4-BE49-F238E27FC236}">
                <a16:creationId xmlns:a16="http://schemas.microsoft.com/office/drawing/2014/main" xmlns="" id="{78090000-15CB-431C-88AD-49D9216D9DB3}"/>
              </a:ext>
            </a:extLst>
          </p:cNvPr>
          <p:cNvGraphicFramePr/>
          <p:nvPr>
            <p:extLst>
              <p:ext uri="{D42A27DB-BD31-4B8C-83A1-F6EECF244321}">
                <p14:modId xmlns:p14="http://schemas.microsoft.com/office/powerpoint/2010/main" val="3272358360"/>
              </p:ext>
            </p:extLst>
          </p:nvPr>
        </p:nvGraphicFramePr>
        <p:xfrm>
          <a:off x="842963" y="988359"/>
          <a:ext cx="10149715" cy="51499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1790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26906085-D182-4A4E-BB81-9C477618012B}"/>
              </a:ext>
            </a:extLst>
          </p:cNvPr>
          <p:cNvSpPr>
            <a:spLocks noGrp="1"/>
          </p:cNvSpPr>
          <p:nvPr>
            <p:ph type="body" sz="quarter" idx="14"/>
          </p:nvPr>
        </p:nvSpPr>
        <p:spPr>
          <a:xfrm>
            <a:off x="1149725" y="1377366"/>
            <a:ext cx="8918494" cy="4512774"/>
          </a:xfrm>
        </p:spPr>
        <p:txBody>
          <a:bodyPr/>
          <a:lstStyle/>
          <a:p>
            <a:pPr lvl="1"/>
            <a:r>
              <a:rPr lang="en-GB" dirty="0"/>
              <a:t>Welcome </a:t>
            </a:r>
          </a:p>
          <a:p>
            <a:endParaRPr lang="en-GB" dirty="0"/>
          </a:p>
          <a:p>
            <a:r>
              <a:rPr lang="en-US" sz="2000" dirty="0">
                <a:latin typeface="+mn-lt"/>
              </a:rPr>
              <a:t>In May 2021 we ran our fourth Scout Experience Survey. The survey welcomes all our adult members, parents/</a:t>
            </a:r>
            <a:r>
              <a:rPr lang="en-US" sz="2000" dirty="0" err="1">
                <a:latin typeface="+mn-lt"/>
              </a:rPr>
              <a:t>carers</a:t>
            </a:r>
            <a:r>
              <a:rPr lang="en-US" sz="2000" dirty="0">
                <a:latin typeface="+mn-lt"/>
              </a:rPr>
              <a:t> and young people over 10 to share their thoughts. </a:t>
            </a:r>
          </a:p>
          <a:p>
            <a:endParaRPr lang="en-US" sz="2000" dirty="0">
              <a:latin typeface="+mn-lt"/>
            </a:endParaRPr>
          </a:p>
          <a:p>
            <a:r>
              <a:rPr lang="en-GB" sz="2000" dirty="0">
                <a:effectLst/>
                <a:latin typeface="+mn-lt"/>
                <a:ea typeface="Times New Roman" panose="02020603050405020304" pitchFamily="18" charset="0"/>
                <a:cs typeface="Times New Roman" panose="02020603050405020304" pitchFamily="18" charset="0"/>
              </a:rPr>
              <a:t>We realise this past year has been unlike any other we’ve ever faced. The COVID-19 pandemic has touched us all in so many different ways and we understand that it has been a challenging time for so many. Some Scouts groups were able to continue online, while others haven’t. </a:t>
            </a:r>
            <a:endParaRPr lang="en-US" sz="2000" dirty="0">
              <a:latin typeface="+mn-lt"/>
            </a:endParaRPr>
          </a:p>
          <a:p>
            <a:endParaRPr lang="en-US" sz="2000" dirty="0">
              <a:latin typeface="+mn-lt"/>
            </a:endParaRPr>
          </a:p>
          <a:p>
            <a:pPr>
              <a:lnSpc>
                <a:spcPct val="115000"/>
              </a:lnSpc>
              <a:spcAft>
                <a:spcPts val="1000"/>
              </a:spcAft>
            </a:pPr>
            <a:r>
              <a:rPr lang="en-GB" sz="2000" dirty="0">
                <a:effectLst/>
                <a:latin typeface="+mn-lt"/>
                <a:ea typeface="Times New Roman" panose="02020603050405020304" pitchFamily="18" charset="0"/>
                <a:cs typeface="Times New Roman" panose="02020603050405020304" pitchFamily="18" charset="0"/>
              </a:rPr>
              <a:t>Your answers help us show the impact Scouts makes, and to help us make better decisions about how we use our time and money.</a:t>
            </a:r>
            <a:endParaRPr lang="en-GB"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7884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415498"/>
          </a:xfrm>
        </p:spPr>
        <p:txBody>
          <a:bodyPr/>
          <a:lstStyle/>
          <a:p>
            <a:r>
              <a:rPr lang="en-GB"/>
              <a:t>Youth shaped: </a:t>
            </a:r>
            <a:r>
              <a:rPr lang="en-US"/>
              <a:t>% of people who agree that young people's opinions influence decisions in Scouts locally</a:t>
            </a:r>
          </a:p>
        </p:txBody>
      </p:sp>
      <p:sp>
        <p:nvSpPr>
          <p:cNvPr id="4" name="TextBox 3"/>
          <p:cNvSpPr txBox="1"/>
          <p:nvPr/>
        </p:nvSpPr>
        <p:spPr>
          <a:xfrm>
            <a:off x="10992678" y="6192078"/>
            <a:ext cx="765313" cy="300082"/>
          </a:xfrm>
          <a:prstGeom prst="rect">
            <a:avLst/>
          </a:prstGeom>
          <a:noFill/>
        </p:spPr>
        <p:txBody>
          <a:bodyPr wrap="square" rtlCol="0">
            <a:spAutoFit/>
          </a:bodyPr>
          <a:lstStyle/>
          <a:p>
            <a:r>
              <a:rPr lang="en-GB" dirty="0"/>
              <a:t>RQ#3</a:t>
            </a:r>
          </a:p>
        </p:txBody>
      </p:sp>
      <p:sp>
        <p:nvSpPr>
          <p:cNvPr id="7" name="TextBox 6"/>
          <p:cNvSpPr txBox="1"/>
          <p:nvPr/>
        </p:nvSpPr>
        <p:spPr>
          <a:xfrm>
            <a:off x="185854" y="6452840"/>
            <a:ext cx="9415346" cy="230832"/>
          </a:xfrm>
          <a:prstGeom prst="rect">
            <a:avLst/>
          </a:prstGeom>
          <a:noFill/>
        </p:spPr>
        <p:txBody>
          <a:bodyPr wrap="square" rtlCol="0">
            <a:spAutoFit/>
          </a:bodyPr>
          <a:lstStyle/>
          <a:p>
            <a:r>
              <a:rPr lang="en-GB" sz="900" dirty="0"/>
              <a:t>Source: Scout Experience Survey 2021. Sample sizes 404 young people, 24 Network members, 695 parents, 4085 section leaders 696 executive committee members</a:t>
            </a:r>
          </a:p>
        </p:txBody>
      </p:sp>
      <p:graphicFrame>
        <p:nvGraphicFramePr>
          <p:cNvPr id="8" name="Chart 7">
            <a:extLst>
              <a:ext uri="{FF2B5EF4-FFF2-40B4-BE49-F238E27FC236}">
                <a16:creationId xmlns:a16="http://schemas.microsoft.com/office/drawing/2014/main" xmlns="" id="{5827265D-7145-4C87-9453-F8C509EF4CB1}"/>
              </a:ext>
            </a:extLst>
          </p:cNvPr>
          <p:cNvGraphicFramePr/>
          <p:nvPr>
            <p:extLst>
              <p:ext uri="{D42A27DB-BD31-4B8C-83A1-F6EECF244321}">
                <p14:modId xmlns:p14="http://schemas.microsoft.com/office/powerpoint/2010/main" val="1247124441"/>
              </p:ext>
            </p:extLst>
          </p:nvPr>
        </p:nvGraphicFramePr>
        <p:xfrm>
          <a:off x="744654" y="949798"/>
          <a:ext cx="9972652" cy="518853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xmlns="" id="{1CAE274C-F90C-4D29-A21D-01E292C21125}"/>
              </a:ext>
            </a:extLst>
          </p:cNvPr>
          <p:cNvSpPr txBox="1"/>
          <p:nvPr/>
        </p:nvSpPr>
        <p:spPr>
          <a:xfrm>
            <a:off x="1638252" y="3099547"/>
            <a:ext cx="793376" cy="338554"/>
          </a:xfrm>
          <a:prstGeom prst="rect">
            <a:avLst/>
          </a:prstGeom>
          <a:noFill/>
        </p:spPr>
        <p:txBody>
          <a:bodyPr wrap="square" rtlCol="0">
            <a:spAutoFit/>
          </a:bodyPr>
          <a:lstStyle/>
          <a:p>
            <a:pPr algn="ctr"/>
            <a:r>
              <a:rPr lang="en-US" sz="1600" dirty="0">
                <a:solidFill>
                  <a:schemeClr val="bg1"/>
                </a:solidFill>
              </a:rPr>
              <a:t>38%</a:t>
            </a:r>
            <a:endParaRPr lang="en-GB" sz="1600" dirty="0">
              <a:solidFill>
                <a:schemeClr val="bg1"/>
              </a:solidFill>
            </a:endParaRPr>
          </a:p>
        </p:txBody>
      </p:sp>
      <p:sp>
        <p:nvSpPr>
          <p:cNvPr id="10" name="TextBox 9">
            <a:extLst>
              <a:ext uri="{FF2B5EF4-FFF2-40B4-BE49-F238E27FC236}">
                <a16:creationId xmlns:a16="http://schemas.microsoft.com/office/drawing/2014/main" xmlns="" id="{3CF40104-84BE-4A08-8CA9-732D1FB80455}"/>
              </a:ext>
            </a:extLst>
          </p:cNvPr>
          <p:cNvSpPr txBox="1"/>
          <p:nvPr/>
        </p:nvSpPr>
        <p:spPr>
          <a:xfrm>
            <a:off x="3520936" y="2735151"/>
            <a:ext cx="793376" cy="338554"/>
          </a:xfrm>
          <a:prstGeom prst="rect">
            <a:avLst/>
          </a:prstGeom>
          <a:noFill/>
        </p:spPr>
        <p:txBody>
          <a:bodyPr wrap="square" rtlCol="0">
            <a:spAutoFit/>
          </a:bodyPr>
          <a:lstStyle/>
          <a:p>
            <a:pPr algn="ctr"/>
            <a:r>
              <a:rPr lang="en-US" sz="1600" dirty="0">
                <a:solidFill>
                  <a:schemeClr val="bg1"/>
                </a:solidFill>
              </a:rPr>
              <a:t>42%</a:t>
            </a:r>
            <a:endParaRPr lang="en-GB" sz="1600" dirty="0">
              <a:solidFill>
                <a:schemeClr val="bg1"/>
              </a:solidFill>
            </a:endParaRPr>
          </a:p>
        </p:txBody>
      </p:sp>
      <p:sp>
        <p:nvSpPr>
          <p:cNvPr id="11" name="TextBox 10">
            <a:extLst>
              <a:ext uri="{FF2B5EF4-FFF2-40B4-BE49-F238E27FC236}">
                <a16:creationId xmlns:a16="http://schemas.microsoft.com/office/drawing/2014/main" xmlns="" id="{A7FF9314-5D03-4921-ACA3-6EC7EFC1C407}"/>
              </a:ext>
            </a:extLst>
          </p:cNvPr>
          <p:cNvSpPr txBox="1"/>
          <p:nvPr/>
        </p:nvSpPr>
        <p:spPr>
          <a:xfrm>
            <a:off x="5476316" y="3496235"/>
            <a:ext cx="793376" cy="338554"/>
          </a:xfrm>
          <a:prstGeom prst="rect">
            <a:avLst/>
          </a:prstGeom>
          <a:noFill/>
        </p:spPr>
        <p:txBody>
          <a:bodyPr wrap="square" rtlCol="0">
            <a:spAutoFit/>
          </a:bodyPr>
          <a:lstStyle/>
          <a:p>
            <a:pPr algn="ctr"/>
            <a:r>
              <a:rPr lang="en-US" sz="1600" dirty="0">
                <a:solidFill>
                  <a:schemeClr val="bg1"/>
                </a:solidFill>
              </a:rPr>
              <a:t>32%</a:t>
            </a:r>
            <a:endParaRPr lang="en-GB" sz="1600" dirty="0">
              <a:solidFill>
                <a:schemeClr val="bg1"/>
              </a:solidFill>
            </a:endParaRPr>
          </a:p>
        </p:txBody>
      </p:sp>
      <p:sp>
        <p:nvSpPr>
          <p:cNvPr id="12" name="TextBox 11">
            <a:extLst>
              <a:ext uri="{FF2B5EF4-FFF2-40B4-BE49-F238E27FC236}">
                <a16:creationId xmlns:a16="http://schemas.microsoft.com/office/drawing/2014/main" xmlns="" id="{0C8DCE2B-4409-4753-8B30-623810A2EC9D}"/>
              </a:ext>
            </a:extLst>
          </p:cNvPr>
          <p:cNvSpPr txBox="1"/>
          <p:nvPr/>
        </p:nvSpPr>
        <p:spPr>
          <a:xfrm>
            <a:off x="7442948" y="1865711"/>
            <a:ext cx="793376" cy="338554"/>
          </a:xfrm>
          <a:prstGeom prst="rect">
            <a:avLst/>
          </a:prstGeom>
          <a:noFill/>
        </p:spPr>
        <p:txBody>
          <a:bodyPr wrap="square" rtlCol="0">
            <a:spAutoFit/>
          </a:bodyPr>
          <a:lstStyle/>
          <a:p>
            <a:pPr algn="ctr"/>
            <a:r>
              <a:rPr lang="en-US" sz="1600" dirty="0">
                <a:solidFill>
                  <a:schemeClr val="bg1"/>
                </a:solidFill>
              </a:rPr>
              <a:t>55%</a:t>
            </a:r>
            <a:endParaRPr lang="en-GB" sz="1600" dirty="0">
              <a:solidFill>
                <a:schemeClr val="bg1"/>
              </a:solidFill>
            </a:endParaRPr>
          </a:p>
        </p:txBody>
      </p:sp>
      <p:sp>
        <p:nvSpPr>
          <p:cNvPr id="13" name="TextBox 12">
            <a:extLst>
              <a:ext uri="{FF2B5EF4-FFF2-40B4-BE49-F238E27FC236}">
                <a16:creationId xmlns:a16="http://schemas.microsoft.com/office/drawing/2014/main" xmlns="" id="{B3A02C10-878F-455A-8475-227E2E416186}"/>
              </a:ext>
            </a:extLst>
          </p:cNvPr>
          <p:cNvSpPr txBox="1"/>
          <p:nvPr/>
        </p:nvSpPr>
        <p:spPr>
          <a:xfrm>
            <a:off x="9363684" y="2904428"/>
            <a:ext cx="793376" cy="338554"/>
          </a:xfrm>
          <a:prstGeom prst="rect">
            <a:avLst/>
          </a:prstGeom>
          <a:noFill/>
        </p:spPr>
        <p:txBody>
          <a:bodyPr wrap="square" rtlCol="0">
            <a:spAutoFit/>
          </a:bodyPr>
          <a:lstStyle/>
          <a:p>
            <a:pPr algn="ctr"/>
            <a:r>
              <a:rPr lang="en-US" sz="1600" dirty="0">
                <a:solidFill>
                  <a:schemeClr val="bg1"/>
                </a:solidFill>
              </a:rPr>
              <a:t>40%</a:t>
            </a:r>
            <a:endParaRPr lang="en-GB" sz="1600" dirty="0">
              <a:solidFill>
                <a:schemeClr val="bg1"/>
              </a:solidFill>
            </a:endParaRPr>
          </a:p>
        </p:txBody>
      </p:sp>
    </p:spTree>
    <p:extLst>
      <p:ext uri="{BB962C8B-B14F-4D97-AF65-F5344CB8AC3E}">
        <p14:creationId xmlns:p14="http://schemas.microsoft.com/office/powerpoint/2010/main" val="3183606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6977408" cy="623248"/>
          </a:xfrm>
        </p:spPr>
        <p:txBody>
          <a:bodyPr/>
          <a:lstStyle/>
          <a:p>
            <a:r>
              <a:rPr lang="en-GB"/>
              <a:t>Youth shaped: </a:t>
            </a:r>
            <a:r>
              <a:rPr lang="en-US"/>
              <a:t>Extent to which young people come together with other young people once a term or more often to decide what activities they want to take part in</a:t>
            </a:r>
          </a:p>
        </p:txBody>
      </p:sp>
      <p:sp>
        <p:nvSpPr>
          <p:cNvPr id="4" name="TextBox 3"/>
          <p:cNvSpPr txBox="1"/>
          <p:nvPr/>
        </p:nvSpPr>
        <p:spPr>
          <a:xfrm>
            <a:off x="185854" y="6452840"/>
            <a:ext cx="9415346" cy="230832"/>
          </a:xfrm>
          <a:prstGeom prst="rect">
            <a:avLst/>
          </a:prstGeom>
          <a:noFill/>
        </p:spPr>
        <p:txBody>
          <a:bodyPr wrap="square" rtlCol="0">
            <a:spAutoFit/>
          </a:bodyPr>
          <a:lstStyle/>
          <a:p>
            <a:r>
              <a:rPr lang="en-GB" sz="900" dirty="0"/>
              <a:t>Source: Scout Experience Survey 2021. Sample sizes 407 young people, 4124 section leaders</a:t>
            </a:r>
          </a:p>
        </p:txBody>
      </p:sp>
      <p:sp>
        <p:nvSpPr>
          <p:cNvPr id="2" name="TextBox 1">
            <a:extLst>
              <a:ext uri="{FF2B5EF4-FFF2-40B4-BE49-F238E27FC236}">
                <a16:creationId xmlns:a16="http://schemas.microsoft.com/office/drawing/2014/main" xmlns="" id="{137D0DAD-9877-4B0E-9EFC-D3E80D362A69}"/>
              </a:ext>
            </a:extLst>
          </p:cNvPr>
          <p:cNvSpPr txBox="1"/>
          <p:nvPr/>
        </p:nvSpPr>
        <p:spPr>
          <a:xfrm>
            <a:off x="10981764" y="6268174"/>
            <a:ext cx="1210236" cy="300082"/>
          </a:xfrm>
          <a:prstGeom prst="rect">
            <a:avLst/>
          </a:prstGeom>
          <a:noFill/>
        </p:spPr>
        <p:txBody>
          <a:bodyPr wrap="square" rtlCol="0">
            <a:spAutoFit/>
          </a:bodyPr>
          <a:lstStyle/>
          <a:p>
            <a:r>
              <a:rPr lang="en-US" dirty="0"/>
              <a:t>RQ#4</a:t>
            </a:r>
            <a:endParaRPr lang="en-GB" dirty="0"/>
          </a:p>
        </p:txBody>
      </p:sp>
      <p:sp>
        <p:nvSpPr>
          <p:cNvPr id="9" name="Rectangle 8">
            <a:extLst>
              <a:ext uri="{FF2B5EF4-FFF2-40B4-BE49-F238E27FC236}">
                <a16:creationId xmlns:a16="http://schemas.microsoft.com/office/drawing/2014/main" xmlns="" id="{9ACC74F9-2EB2-4A50-AF8A-F2442D3AF27E}"/>
              </a:ext>
            </a:extLst>
          </p:cNvPr>
          <p:cNvSpPr/>
          <p:nvPr/>
        </p:nvSpPr>
        <p:spPr>
          <a:xfrm>
            <a:off x="3166782" y="2151529"/>
            <a:ext cx="1411942" cy="29785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A7CD854B-4195-4324-8EB4-3427CF052AD9}"/>
              </a:ext>
            </a:extLst>
          </p:cNvPr>
          <p:cNvSpPr/>
          <p:nvPr/>
        </p:nvSpPr>
        <p:spPr>
          <a:xfrm>
            <a:off x="6553199" y="1385047"/>
            <a:ext cx="1411942" cy="37450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xmlns="" id="{0442EADD-B19D-4355-A710-85214A680313}"/>
              </a:ext>
            </a:extLst>
          </p:cNvPr>
          <p:cNvCxnSpPr/>
          <p:nvPr/>
        </p:nvCxnSpPr>
        <p:spPr>
          <a:xfrm>
            <a:off x="2017059" y="5130053"/>
            <a:ext cx="68512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4A770C6-485D-4255-8EC4-EF24C639E628}"/>
              </a:ext>
            </a:extLst>
          </p:cNvPr>
          <p:cNvSpPr txBox="1"/>
          <p:nvPr/>
        </p:nvSpPr>
        <p:spPr>
          <a:xfrm>
            <a:off x="2614058" y="5217459"/>
            <a:ext cx="2440641" cy="507831"/>
          </a:xfrm>
          <a:prstGeom prst="rect">
            <a:avLst/>
          </a:prstGeom>
          <a:noFill/>
        </p:spPr>
        <p:txBody>
          <a:bodyPr wrap="square" rtlCol="0">
            <a:spAutoFit/>
          </a:bodyPr>
          <a:lstStyle/>
          <a:p>
            <a:pPr algn="ctr"/>
            <a:r>
              <a:rPr lang="en-US" dirty="0"/>
              <a:t>Young people’s (13-17) own perspective</a:t>
            </a:r>
            <a:endParaRPr lang="en-GB" dirty="0"/>
          </a:p>
        </p:txBody>
      </p:sp>
      <p:sp>
        <p:nvSpPr>
          <p:cNvPr id="14" name="TextBox 13">
            <a:extLst>
              <a:ext uri="{FF2B5EF4-FFF2-40B4-BE49-F238E27FC236}">
                <a16:creationId xmlns:a16="http://schemas.microsoft.com/office/drawing/2014/main" xmlns="" id="{F414BEB0-8591-4ADE-A93D-EE4E5BE6DFEE}"/>
              </a:ext>
            </a:extLst>
          </p:cNvPr>
          <p:cNvSpPr txBox="1"/>
          <p:nvPr/>
        </p:nvSpPr>
        <p:spPr>
          <a:xfrm>
            <a:off x="6038849" y="5218868"/>
            <a:ext cx="2440641" cy="300082"/>
          </a:xfrm>
          <a:prstGeom prst="rect">
            <a:avLst/>
          </a:prstGeom>
          <a:noFill/>
        </p:spPr>
        <p:txBody>
          <a:bodyPr wrap="square" rtlCol="0">
            <a:spAutoFit/>
          </a:bodyPr>
          <a:lstStyle/>
          <a:p>
            <a:pPr algn="ctr"/>
            <a:r>
              <a:rPr lang="en-US" dirty="0"/>
              <a:t>Section leaders’ perspective</a:t>
            </a:r>
            <a:endParaRPr lang="en-GB" dirty="0"/>
          </a:p>
        </p:txBody>
      </p:sp>
      <p:sp>
        <p:nvSpPr>
          <p:cNvPr id="15" name="TextBox 14">
            <a:extLst>
              <a:ext uri="{FF2B5EF4-FFF2-40B4-BE49-F238E27FC236}">
                <a16:creationId xmlns:a16="http://schemas.microsoft.com/office/drawing/2014/main" xmlns="" id="{636190CC-7190-4495-917D-689A26B3EB34}"/>
              </a:ext>
            </a:extLst>
          </p:cNvPr>
          <p:cNvSpPr txBox="1"/>
          <p:nvPr/>
        </p:nvSpPr>
        <p:spPr>
          <a:xfrm>
            <a:off x="3429000" y="2555921"/>
            <a:ext cx="887506" cy="400110"/>
          </a:xfrm>
          <a:prstGeom prst="rect">
            <a:avLst/>
          </a:prstGeom>
          <a:noFill/>
        </p:spPr>
        <p:txBody>
          <a:bodyPr wrap="square" rtlCol="0">
            <a:spAutoFit/>
          </a:bodyPr>
          <a:lstStyle/>
          <a:p>
            <a:pPr algn="ctr"/>
            <a:r>
              <a:rPr lang="en-US" sz="2000" b="1" dirty="0">
                <a:solidFill>
                  <a:schemeClr val="bg1"/>
                </a:solidFill>
              </a:rPr>
              <a:t>73%</a:t>
            </a:r>
            <a:endParaRPr lang="en-GB" sz="2000" b="1" dirty="0">
              <a:solidFill>
                <a:schemeClr val="bg1"/>
              </a:solidFill>
            </a:endParaRPr>
          </a:p>
        </p:txBody>
      </p:sp>
      <p:sp>
        <p:nvSpPr>
          <p:cNvPr id="16" name="TextBox 15">
            <a:extLst>
              <a:ext uri="{FF2B5EF4-FFF2-40B4-BE49-F238E27FC236}">
                <a16:creationId xmlns:a16="http://schemas.microsoft.com/office/drawing/2014/main" xmlns="" id="{2571EFCA-DD84-48FB-B5C0-4E1AD0B92A7D}"/>
              </a:ext>
            </a:extLst>
          </p:cNvPr>
          <p:cNvSpPr txBox="1"/>
          <p:nvPr/>
        </p:nvSpPr>
        <p:spPr>
          <a:xfrm>
            <a:off x="6879330" y="1751419"/>
            <a:ext cx="887506" cy="400110"/>
          </a:xfrm>
          <a:prstGeom prst="rect">
            <a:avLst/>
          </a:prstGeom>
          <a:noFill/>
        </p:spPr>
        <p:txBody>
          <a:bodyPr wrap="square" rtlCol="0">
            <a:spAutoFit/>
          </a:bodyPr>
          <a:lstStyle/>
          <a:p>
            <a:pPr algn="ctr"/>
            <a:r>
              <a:rPr lang="en-US" sz="2000" b="1" dirty="0">
                <a:solidFill>
                  <a:schemeClr val="bg1"/>
                </a:solidFill>
              </a:rPr>
              <a:t>87%</a:t>
            </a:r>
            <a:endParaRPr lang="en-GB" sz="2000" b="1" dirty="0">
              <a:solidFill>
                <a:schemeClr val="bg1"/>
              </a:solidFill>
            </a:endParaRPr>
          </a:p>
        </p:txBody>
      </p:sp>
    </p:spTree>
    <p:extLst>
      <p:ext uri="{BB962C8B-B14F-4D97-AF65-F5344CB8AC3E}">
        <p14:creationId xmlns:p14="http://schemas.microsoft.com/office/powerpoint/2010/main" val="3415124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p:txBody>
          <a:bodyPr/>
          <a:lstStyle/>
          <a:p>
            <a:r>
              <a:rPr lang="en-GB"/>
              <a:t>Young people’s enjoyment of Scouts overall (Net Promoter Score)</a:t>
            </a:r>
          </a:p>
        </p:txBody>
      </p:sp>
      <p:sp>
        <p:nvSpPr>
          <p:cNvPr id="7" name="TextBox 6"/>
          <p:cNvSpPr txBox="1"/>
          <p:nvPr/>
        </p:nvSpPr>
        <p:spPr>
          <a:xfrm>
            <a:off x="10992678" y="6192078"/>
            <a:ext cx="765313" cy="300082"/>
          </a:xfrm>
          <a:prstGeom prst="rect">
            <a:avLst/>
          </a:prstGeom>
          <a:noFill/>
        </p:spPr>
        <p:txBody>
          <a:bodyPr wrap="square" rtlCol="0">
            <a:spAutoFit/>
          </a:bodyPr>
          <a:lstStyle/>
          <a:p>
            <a:r>
              <a:rPr lang="en-GB"/>
              <a:t>RQ#18</a:t>
            </a:r>
          </a:p>
        </p:txBody>
      </p:sp>
      <p:sp>
        <p:nvSpPr>
          <p:cNvPr id="9" name="TextBox 8"/>
          <p:cNvSpPr txBox="1"/>
          <p:nvPr/>
        </p:nvSpPr>
        <p:spPr>
          <a:xfrm>
            <a:off x="165683" y="6469220"/>
            <a:ext cx="9415346" cy="230832"/>
          </a:xfrm>
          <a:prstGeom prst="rect">
            <a:avLst/>
          </a:prstGeom>
          <a:noFill/>
        </p:spPr>
        <p:txBody>
          <a:bodyPr wrap="square" rtlCol="0">
            <a:spAutoFit/>
          </a:bodyPr>
          <a:lstStyle/>
          <a:p>
            <a:r>
              <a:rPr lang="en-GB" sz="900" dirty="0"/>
              <a:t>Source: Scout Experience Survey 2021. Sample size: </a:t>
            </a:r>
            <a:r>
              <a:rPr lang="en-US" sz="900" dirty="0"/>
              <a:t>360 13–17-year-old young people in Scouts, 272 10–12-year-old young people in Scouts</a:t>
            </a:r>
            <a:endParaRPr lang="en-GB" sz="900" dirty="0"/>
          </a:p>
        </p:txBody>
      </p:sp>
      <p:graphicFrame>
        <p:nvGraphicFramePr>
          <p:cNvPr id="5" name="Chart 4">
            <a:extLst>
              <a:ext uri="{FF2B5EF4-FFF2-40B4-BE49-F238E27FC236}">
                <a16:creationId xmlns:a16="http://schemas.microsoft.com/office/drawing/2014/main" xmlns="" id="{00A4E659-D6A9-4247-ADC4-8D76390FFA86}"/>
              </a:ext>
            </a:extLst>
          </p:cNvPr>
          <p:cNvGraphicFramePr/>
          <p:nvPr>
            <p:extLst>
              <p:ext uri="{D42A27DB-BD31-4B8C-83A1-F6EECF244321}">
                <p14:modId xmlns:p14="http://schemas.microsoft.com/office/powerpoint/2010/main" val="1305024669"/>
              </p:ext>
            </p:extLst>
          </p:nvPr>
        </p:nvGraphicFramePr>
        <p:xfrm>
          <a:off x="1102659" y="894229"/>
          <a:ext cx="9789459" cy="524410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A17BF61A-E523-4BFE-AAC7-28FFC81F2FED}"/>
              </a:ext>
            </a:extLst>
          </p:cNvPr>
          <p:cNvSpPr txBox="1"/>
          <p:nvPr/>
        </p:nvSpPr>
        <p:spPr>
          <a:xfrm>
            <a:off x="2575112" y="1788459"/>
            <a:ext cx="611841" cy="300082"/>
          </a:xfrm>
          <a:prstGeom prst="rect">
            <a:avLst/>
          </a:prstGeom>
          <a:noFill/>
        </p:spPr>
        <p:txBody>
          <a:bodyPr wrap="square" rtlCol="0">
            <a:spAutoFit/>
          </a:bodyPr>
          <a:lstStyle/>
          <a:p>
            <a:r>
              <a:rPr lang="en-US" dirty="0">
                <a:solidFill>
                  <a:schemeClr val="bg1"/>
                </a:solidFill>
              </a:rPr>
              <a:t>53.3</a:t>
            </a:r>
            <a:endParaRPr lang="en-GB" dirty="0">
              <a:solidFill>
                <a:schemeClr val="bg1"/>
              </a:solidFill>
            </a:endParaRPr>
          </a:p>
        </p:txBody>
      </p:sp>
      <p:sp>
        <p:nvSpPr>
          <p:cNvPr id="11" name="TextBox 10">
            <a:extLst>
              <a:ext uri="{FF2B5EF4-FFF2-40B4-BE49-F238E27FC236}">
                <a16:creationId xmlns:a16="http://schemas.microsoft.com/office/drawing/2014/main" xmlns="" id="{B3C84C04-4484-4628-98BD-862EB0C4567F}"/>
              </a:ext>
            </a:extLst>
          </p:cNvPr>
          <p:cNvSpPr txBox="1"/>
          <p:nvPr/>
        </p:nvSpPr>
        <p:spPr>
          <a:xfrm>
            <a:off x="3420035" y="2149289"/>
            <a:ext cx="611841" cy="300082"/>
          </a:xfrm>
          <a:prstGeom prst="rect">
            <a:avLst/>
          </a:prstGeom>
          <a:noFill/>
        </p:spPr>
        <p:txBody>
          <a:bodyPr wrap="square" rtlCol="0">
            <a:spAutoFit/>
          </a:bodyPr>
          <a:lstStyle/>
          <a:p>
            <a:r>
              <a:rPr lang="en-US" dirty="0">
                <a:solidFill>
                  <a:schemeClr val="bg1"/>
                </a:solidFill>
              </a:rPr>
              <a:t>47.2</a:t>
            </a:r>
            <a:endParaRPr lang="en-GB" dirty="0">
              <a:solidFill>
                <a:schemeClr val="bg1"/>
              </a:solidFill>
            </a:endParaRPr>
          </a:p>
        </p:txBody>
      </p:sp>
      <p:sp>
        <p:nvSpPr>
          <p:cNvPr id="12" name="TextBox 11">
            <a:extLst>
              <a:ext uri="{FF2B5EF4-FFF2-40B4-BE49-F238E27FC236}">
                <a16:creationId xmlns:a16="http://schemas.microsoft.com/office/drawing/2014/main" xmlns="" id="{F0CA4383-AE2A-431F-913E-440D30DF4633}"/>
              </a:ext>
            </a:extLst>
          </p:cNvPr>
          <p:cNvSpPr txBox="1"/>
          <p:nvPr/>
        </p:nvSpPr>
        <p:spPr>
          <a:xfrm>
            <a:off x="5017994" y="2900082"/>
            <a:ext cx="611841" cy="300082"/>
          </a:xfrm>
          <a:prstGeom prst="rect">
            <a:avLst/>
          </a:prstGeom>
          <a:noFill/>
        </p:spPr>
        <p:txBody>
          <a:bodyPr wrap="square" rtlCol="0">
            <a:spAutoFit/>
          </a:bodyPr>
          <a:lstStyle/>
          <a:p>
            <a:r>
              <a:rPr lang="en-US" dirty="0">
                <a:solidFill>
                  <a:schemeClr val="bg1"/>
                </a:solidFill>
              </a:rPr>
              <a:t>36.9</a:t>
            </a:r>
            <a:endParaRPr lang="en-GB" dirty="0">
              <a:solidFill>
                <a:schemeClr val="bg1"/>
              </a:solidFill>
            </a:endParaRPr>
          </a:p>
        </p:txBody>
      </p:sp>
      <p:sp>
        <p:nvSpPr>
          <p:cNvPr id="13" name="TextBox 12">
            <a:extLst>
              <a:ext uri="{FF2B5EF4-FFF2-40B4-BE49-F238E27FC236}">
                <a16:creationId xmlns:a16="http://schemas.microsoft.com/office/drawing/2014/main" xmlns="" id="{31C359A1-EED6-43EC-98E4-63AD8FE2902F}"/>
              </a:ext>
            </a:extLst>
          </p:cNvPr>
          <p:cNvSpPr txBox="1"/>
          <p:nvPr/>
        </p:nvSpPr>
        <p:spPr>
          <a:xfrm>
            <a:off x="7839635" y="2600000"/>
            <a:ext cx="611841" cy="300082"/>
          </a:xfrm>
          <a:prstGeom prst="rect">
            <a:avLst/>
          </a:prstGeom>
          <a:noFill/>
        </p:spPr>
        <p:txBody>
          <a:bodyPr wrap="square" rtlCol="0">
            <a:spAutoFit/>
          </a:bodyPr>
          <a:lstStyle/>
          <a:p>
            <a:r>
              <a:rPr lang="en-US" dirty="0">
                <a:solidFill>
                  <a:schemeClr val="bg1"/>
                </a:solidFill>
              </a:rPr>
              <a:t>40.6</a:t>
            </a:r>
            <a:endParaRPr lang="en-GB" dirty="0">
              <a:solidFill>
                <a:schemeClr val="bg1"/>
              </a:solidFill>
            </a:endParaRPr>
          </a:p>
        </p:txBody>
      </p:sp>
      <p:sp>
        <p:nvSpPr>
          <p:cNvPr id="14" name="TextBox 13">
            <a:extLst>
              <a:ext uri="{FF2B5EF4-FFF2-40B4-BE49-F238E27FC236}">
                <a16:creationId xmlns:a16="http://schemas.microsoft.com/office/drawing/2014/main" xmlns="" id="{3E4BC051-D1D7-463E-9C36-D3E8CD8818DF}"/>
              </a:ext>
            </a:extLst>
          </p:cNvPr>
          <p:cNvSpPr txBox="1"/>
          <p:nvPr/>
        </p:nvSpPr>
        <p:spPr>
          <a:xfrm>
            <a:off x="9464488" y="2146930"/>
            <a:ext cx="611841" cy="300082"/>
          </a:xfrm>
          <a:prstGeom prst="rect">
            <a:avLst/>
          </a:prstGeom>
          <a:noFill/>
        </p:spPr>
        <p:txBody>
          <a:bodyPr wrap="square" rtlCol="0">
            <a:spAutoFit/>
          </a:bodyPr>
          <a:lstStyle/>
          <a:p>
            <a:r>
              <a:rPr lang="en-US" dirty="0">
                <a:solidFill>
                  <a:schemeClr val="bg1"/>
                </a:solidFill>
              </a:rPr>
              <a:t>47.1</a:t>
            </a:r>
            <a:endParaRPr lang="en-GB" dirty="0">
              <a:solidFill>
                <a:schemeClr val="bg1"/>
              </a:solidFill>
            </a:endParaRPr>
          </a:p>
        </p:txBody>
      </p:sp>
      <p:sp>
        <p:nvSpPr>
          <p:cNvPr id="15" name="TextBox 14">
            <a:extLst>
              <a:ext uri="{FF2B5EF4-FFF2-40B4-BE49-F238E27FC236}">
                <a16:creationId xmlns:a16="http://schemas.microsoft.com/office/drawing/2014/main" xmlns="" id="{CD034940-189A-4039-A1FA-6E43E27183D3}"/>
              </a:ext>
            </a:extLst>
          </p:cNvPr>
          <p:cNvSpPr txBox="1"/>
          <p:nvPr/>
        </p:nvSpPr>
        <p:spPr>
          <a:xfrm>
            <a:off x="10414747" y="3998021"/>
            <a:ext cx="1512794" cy="1107996"/>
          </a:xfrm>
          <a:prstGeom prst="rect">
            <a:avLst/>
          </a:prstGeom>
          <a:noFill/>
        </p:spPr>
        <p:txBody>
          <a:bodyPr wrap="square" rtlCol="0">
            <a:spAutoFit/>
          </a:bodyPr>
          <a:lstStyle/>
          <a:p>
            <a:r>
              <a:rPr lang="en-US" sz="1100" dirty="0"/>
              <a:t>NB: There was too little data for 10-12 year </a:t>
            </a:r>
            <a:r>
              <a:rPr lang="en-US" sz="1100" dirty="0" err="1"/>
              <a:t>olds</a:t>
            </a:r>
            <a:r>
              <a:rPr lang="en-US" sz="1100" dirty="0"/>
              <a:t> in 2018.</a:t>
            </a:r>
          </a:p>
          <a:p>
            <a:r>
              <a:rPr lang="en-US" sz="1100" dirty="0"/>
              <a:t>Young people were not surveyed in 2020</a:t>
            </a:r>
            <a:endParaRPr lang="en-GB" sz="1100" dirty="0"/>
          </a:p>
        </p:txBody>
      </p:sp>
    </p:spTree>
    <p:extLst>
      <p:ext uri="{BB962C8B-B14F-4D97-AF65-F5344CB8AC3E}">
        <p14:creationId xmlns:p14="http://schemas.microsoft.com/office/powerpoint/2010/main" val="908116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a:t>Young people’s experience in Scouts</a:t>
            </a:r>
          </a:p>
        </p:txBody>
      </p:sp>
    </p:spTree>
    <p:extLst>
      <p:ext uri="{BB962C8B-B14F-4D97-AF65-F5344CB8AC3E}">
        <p14:creationId xmlns:p14="http://schemas.microsoft.com/office/powerpoint/2010/main" val="1287575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848678" y="1334769"/>
            <a:ext cx="8913915" cy="4577657"/>
          </a:xfrm>
        </p:spPr>
        <p:txBody>
          <a:bodyPr spcCol="540000"/>
          <a:lstStyle/>
          <a:p>
            <a:pPr marL="269875" indent="-260350">
              <a:lnSpc>
                <a:spcPct val="100000"/>
              </a:lnSpc>
            </a:pPr>
            <a:r>
              <a:rPr lang="en-GB" sz="2800" b="1" dirty="0"/>
              <a:t>76%</a:t>
            </a:r>
            <a:r>
              <a:rPr lang="en-GB" sz="2000" dirty="0"/>
              <a:t> of young people (aged 13-17 years) have taken part in Scouts on a weekly basis in the past 12 months</a:t>
            </a:r>
          </a:p>
          <a:p>
            <a:pPr marL="269875" indent="-260350">
              <a:lnSpc>
                <a:spcPct val="100000"/>
              </a:lnSpc>
            </a:pPr>
            <a:endParaRPr lang="en-GB" sz="2000" dirty="0"/>
          </a:p>
          <a:p>
            <a:pPr marL="269875" indent="-260350">
              <a:lnSpc>
                <a:spcPct val="100000"/>
              </a:lnSpc>
            </a:pPr>
            <a:r>
              <a:rPr lang="en-GB" sz="2000" dirty="0"/>
              <a:t>They report </a:t>
            </a:r>
            <a:r>
              <a:rPr lang="en-US" sz="2000" dirty="0"/>
              <a:t>having taken part in online meetings an average of </a:t>
            </a:r>
            <a:r>
              <a:rPr lang="en-US" sz="2800" b="1" dirty="0"/>
              <a:t>36</a:t>
            </a:r>
            <a:r>
              <a:rPr lang="en-US" sz="2000" dirty="0"/>
              <a:t> times in the past year </a:t>
            </a:r>
          </a:p>
          <a:p>
            <a:pPr marL="269875" indent="-260350">
              <a:lnSpc>
                <a:spcPct val="100000"/>
              </a:lnSpc>
            </a:pPr>
            <a:endParaRPr lang="en-GB" sz="2000" dirty="0"/>
          </a:p>
          <a:p>
            <a:pPr marL="269875" indent="-260350">
              <a:lnSpc>
                <a:spcPct val="100000"/>
              </a:lnSpc>
            </a:pPr>
            <a:r>
              <a:rPr lang="en-US" sz="2000" dirty="0"/>
              <a:t>They participated in an average of </a:t>
            </a:r>
            <a:r>
              <a:rPr lang="en-US" sz="2800" b="1" dirty="0"/>
              <a:t>14</a:t>
            </a:r>
            <a:r>
              <a:rPr lang="en-US" sz="2000" dirty="0"/>
              <a:t> activities away from their normal meeting place in the past 12 months</a:t>
            </a:r>
            <a:endParaRPr lang="en-GB" sz="2800" b="1" dirty="0"/>
          </a:p>
          <a:p>
            <a:pPr marL="269875" indent="-260350"/>
            <a:r>
              <a:rPr lang="en-GB" sz="2800" b="1" dirty="0"/>
              <a:t>33% </a:t>
            </a:r>
            <a:r>
              <a:rPr lang="en-GB" sz="2000" dirty="0"/>
              <a:t>say they spend more than half their time in Scouts outside</a:t>
            </a:r>
          </a:p>
          <a:p>
            <a:pPr marL="269875" indent="-260350"/>
            <a:endParaRPr lang="en-GB" sz="2800" b="1" dirty="0"/>
          </a:p>
          <a:p>
            <a:pPr marL="269875" indent="-260350"/>
            <a:r>
              <a:rPr lang="en-US" sz="2000" dirty="0"/>
              <a:t>Young people report learning skills that will be useful in school, work, or social life on average 17 times per year.</a:t>
            </a:r>
            <a:endParaRPr lang="en-GB" sz="2000" dirty="0"/>
          </a:p>
          <a:p>
            <a:endParaRPr lang="en-GB" sz="2000" dirty="0"/>
          </a:p>
          <a:p>
            <a:pPr marL="10800" indent="0">
              <a:lnSpc>
                <a:spcPct val="100000"/>
              </a:lnSpc>
              <a:buNone/>
            </a:pPr>
            <a:endParaRPr lang="en-GB" dirty="0"/>
          </a:p>
          <a:p>
            <a:endParaRPr lang="en-GB" dirty="0"/>
          </a:p>
        </p:txBody>
      </p:sp>
    </p:spTree>
    <p:extLst>
      <p:ext uri="{BB962C8B-B14F-4D97-AF65-F5344CB8AC3E}">
        <p14:creationId xmlns:p14="http://schemas.microsoft.com/office/powerpoint/2010/main" val="33620740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415498"/>
          </a:xfrm>
        </p:spPr>
        <p:txBody>
          <a:bodyPr/>
          <a:lstStyle/>
          <a:p>
            <a:r>
              <a:rPr lang="en-GB"/>
              <a:t>The extent to which young people learn by doing, reflect on activities, make choices and take responsibility and take part in new activities</a:t>
            </a:r>
          </a:p>
        </p:txBody>
      </p:sp>
      <p:sp>
        <p:nvSpPr>
          <p:cNvPr id="7" name="TextBox 6"/>
          <p:cNvSpPr txBox="1"/>
          <p:nvPr/>
        </p:nvSpPr>
        <p:spPr>
          <a:xfrm>
            <a:off x="185853" y="6452840"/>
            <a:ext cx="8698373" cy="230832"/>
          </a:xfrm>
          <a:prstGeom prst="rect">
            <a:avLst/>
          </a:prstGeom>
          <a:noFill/>
        </p:spPr>
        <p:txBody>
          <a:bodyPr wrap="square" rtlCol="0">
            <a:spAutoFit/>
          </a:bodyPr>
          <a:lstStyle/>
          <a:p>
            <a:r>
              <a:rPr lang="en-GB" sz="900" dirty="0"/>
              <a:t>Source: Scout Experience Survey 2021. Sample sizes c. 405 young people, 695 parents, c. 4087 section leaders (depending on the individual survey question)</a:t>
            </a:r>
          </a:p>
        </p:txBody>
      </p:sp>
      <p:graphicFrame>
        <p:nvGraphicFramePr>
          <p:cNvPr id="5" name="Chart 4">
            <a:extLst>
              <a:ext uri="{FF2B5EF4-FFF2-40B4-BE49-F238E27FC236}">
                <a16:creationId xmlns:a16="http://schemas.microsoft.com/office/drawing/2014/main" xmlns="" id="{E39482B2-59C8-432D-B00E-1EA97ADFCC94}"/>
              </a:ext>
            </a:extLst>
          </p:cNvPr>
          <p:cNvGraphicFramePr/>
          <p:nvPr>
            <p:extLst>
              <p:ext uri="{D42A27DB-BD31-4B8C-83A1-F6EECF244321}">
                <p14:modId xmlns:p14="http://schemas.microsoft.com/office/powerpoint/2010/main" val="3602749803"/>
              </p:ext>
            </p:extLst>
          </p:nvPr>
        </p:nvGraphicFramePr>
        <p:xfrm>
          <a:off x="1344705" y="867335"/>
          <a:ext cx="9554135" cy="527099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xmlns="" id="{7341E931-9648-4756-80A0-63B45A4C8298}"/>
              </a:ext>
            </a:extLst>
          </p:cNvPr>
          <p:cNvSpPr txBox="1"/>
          <p:nvPr/>
        </p:nvSpPr>
        <p:spPr>
          <a:xfrm>
            <a:off x="11174506" y="6268174"/>
            <a:ext cx="806823" cy="300082"/>
          </a:xfrm>
          <a:prstGeom prst="rect">
            <a:avLst/>
          </a:prstGeom>
          <a:noFill/>
        </p:spPr>
        <p:txBody>
          <a:bodyPr wrap="square" rtlCol="0">
            <a:spAutoFit/>
          </a:bodyPr>
          <a:lstStyle/>
          <a:p>
            <a:r>
              <a:rPr lang="en-US" dirty="0"/>
              <a:t>RQ#54</a:t>
            </a:r>
            <a:endParaRPr lang="en-GB" dirty="0"/>
          </a:p>
        </p:txBody>
      </p:sp>
      <p:sp>
        <p:nvSpPr>
          <p:cNvPr id="9" name="TextBox 8">
            <a:extLst>
              <a:ext uri="{FF2B5EF4-FFF2-40B4-BE49-F238E27FC236}">
                <a16:creationId xmlns:a16="http://schemas.microsoft.com/office/drawing/2014/main" xmlns="" id="{91D3486E-67B4-48FE-8FD4-80EDC06778B1}"/>
              </a:ext>
            </a:extLst>
          </p:cNvPr>
          <p:cNvSpPr txBox="1"/>
          <p:nvPr/>
        </p:nvSpPr>
        <p:spPr>
          <a:xfrm>
            <a:off x="8571582" y="1129552"/>
            <a:ext cx="625288" cy="300082"/>
          </a:xfrm>
          <a:prstGeom prst="rect">
            <a:avLst/>
          </a:prstGeom>
          <a:noFill/>
        </p:spPr>
        <p:txBody>
          <a:bodyPr wrap="square" rtlCol="0">
            <a:spAutoFit/>
          </a:bodyPr>
          <a:lstStyle/>
          <a:p>
            <a:r>
              <a:rPr lang="en-US" dirty="0"/>
              <a:t>2.6</a:t>
            </a:r>
            <a:endParaRPr lang="en-GB" dirty="0"/>
          </a:p>
        </p:txBody>
      </p:sp>
      <p:sp>
        <p:nvSpPr>
          <p:cNvPr id="10" name="TextBox 9">
            <a:extLst>
              <a:ext uri="{FF2B5EF4-FFF2-40B4-BE49-F238E27FC236}">
                <a16:creationId xmlns:a16="http://schemas.microsoft.com/office/drawing/2014/main" xmlns="" id="{0F06A8FF-7AB5-41EE-B9B0-89246A9D81A6}"/>
              </a:ext>
            </a:extLst>
          </p:cNvPr>
          <p:cNvSpPr txBox="1"/>
          <p:nvPr/>
        </p:nvSpPr>
        <p:spPr>
          <a:xfrm>
            <a:off x="8571582" y="1391769"/>
            <a:ext cx="625288" cy="300082"/>
          </a:xfrm>
          <a:prstGeom prst="rect">
            <a:avLst/>
          </a:prstGeom>
          <a:noFill/>
        </p:spPr>
        <p:txBody>
          <a:bodyPr wrap="square" rtlCol="0">
            <a:spAutoFit/>
          </a:bodyPr>
          <a:lstStyle/>
          <a:p>
            <a:r>
              <a:rPr lang="en-US" dirty="0"/>
              <a:t>2.6</a:t>
            </a:r>
            <a:endParaRPr lang="en-GB" dirty="0"/>
          </a:p>
        </p:txBody>
      </p:sp>
      <p:sp>
        <p:nvSpPr>
          <p:cNvPr id="11" name="TextBox 10">
            <a:extLst>
              <a:ext uri="{FF2B5EF4-FFF2-40B4-BE49-F238E27FC236}">
                <a16:creationId xmlns:a16="http://schemas.microsoft.com/office/drawing/2014/main" xmlns="" id="{3D4A487B-4062-4D7B-8343-38D189005565}"/>
              </a:ext>
            </a:extLst>
          </p:cNvPr>
          <p:cNvSpPr txBox="1"/>
          <p:nvPr/>
        </p:nvSpPr>
        <p:spPr>
          <a:xfrm>
            <a:off x="8414700" y="1612628"/>
            <a:ext cx="625288" cy="300082"/>
          </a:xfrm>
          <a:prstGeom prst="rect">
            <a:avLst/>
          </a:prstGeom>
          <a:noFill/>
        </p:spPr>
        <p:txBody>
          <a:bodyPr wrap="square" rtlCol="0">
            <a:spAutoFit/>
          </a:bodyPr>
          <a:lstStyle/>
          <a:p>
            <a:r>
              <a:rPr lang="en-US" dirty="0"/>
              <a:t>2.4</a:t>
            </a:r>
            <a:endParaRPr lang="en-GB" dirty="0"/>
          </a:p>
        </p:txBody>
      </p:sp>
      <p:sp>
        <p:nvSpPr>
          <p:cNvPr id="12" name="TextBox 11">
            <a:extLst>
              <a:ext uri="{FF2B5EF4-FFF2-40B4-BE49-F238E27FC236}">
                <a16:creationId xmlns:a16="http://schemas.microsoft.com/office/drawing/2014/main" xmlns="" id="{C18B0355-FB90-4E85-ACBF-462B267677A0}"/>
              </a:ext>
            </a:extLst>
          </p:cNvPr>
          <p:cNvSpPr txBox="1"/>
          <p:nvPr/>
        </p:nvSpPr>
        <p:spPr>
          <a:xfrm>
            <a:off x="9196870" y="2176181"/>
            <a:ext cx="625288" cy="300082"/>
          </a:xfrm>
          <a:prstGeom prst="rect">
            <a:avLst/>
          </a:prstGeom>
          <a:noFill/>
        </p:spPr>
        <p:txBody>
          <a:bodyPr wrap="square" rtlCol="0">
            <a:spAutoFit/>
          </a:bodyPr>
          <a:lstStyle/>
          <a:p>
            <a:r>
              <a:rPr lang="en-US" dirty="0"/>
              <a:t>3.2</a:t>
            </a:r>
            <a:endParaRPr lang="en-GB" dirty="0"/>
          </a:p>
        </p:txBody>
      </p:sp>
      <p:sp>
        <p:nvSpPr>
          <p:cNvPr id="13" name="TextBox 12">
            <a:extLst>
              <a:ext uri="{FF2B5EF4-FFF2-40B4-BE49-F238E27FC236}">
                <a16:creationId xmlns:a16="http://schemas.microsoft.com/office/drawing/2014/main" xmlns="" id="{0B3B0491-E089-49A5-BDFC-4269A0A6E6E9}"/>
              </a:ext>
            </a:extLst>
          </p:cNvPr>
          <p:cNvSpPr txBox="1"/>
          <p:nvPr/>
        </p:nvSpPr>
        <p:spPr>
          <a:xfrm>
            <a:off x="9509514" y="2424952"/>
            <a:ext cx="625288" cy="300082"/>
          </a:xfrm>
          <a:prstGeom prst="rect">
            <a:avLst/>
          </a:prstGeom>
          <a:noFill/>
        </p:spPr>
        <p:txBody>
          <a:bodyPr wrap="square" rtlCol="0">
            <a:spAutoFit/>
          </a:bodyPr>
          <a:lstStyle/>
          <a:p>
            <a:r>
              <a:rPr lang="en-US" dirty="0"/>
              <a:t>3.6</a:t>
            </a:r>
            <a:endParaRPr lang="en-GB" dirty="0"/>
          </a:p>
        </p:txBody>
      </p:sp>
      <p:sp>
        <p:nvSpPr>
          <p:cNvPr id="14" name="TextBox 13">
            <a:extLst>
              <a:ext uri="{FF2B5EF4-FFF2-40B4-BE49-F238E27FC236}">
                <a16:creationId xmlns:a16="http://schemas.microsoft.com/office/drawing/2014/main" xmlns="" id="{F84A11FD-705C-4E98-8CA3-D50E77DE49FE}"/>
              </a:ext>
            </a:extLst>
          </p:cNvPr>
          <p:cNvSpPr txBox="1"/>
          <p:nvPr/>
        </p:nvSpPr>
        <p:spPr>
          <a:xfrm>
            <a:off x="9739235" y="3231774"/>
            <a:ext cx="625288" cy="300082"/>
          </a:xfrm>
          <a:prstGeom prst="rect">
            <a:avLst/>
          </a:prstGeom>
          <a:noFill/>
        </p:spPr>
        <p:txBody>
          <a:bodyPr wrap="square" rtlCol="0">
            <a:spAutoFit/>
          </a:bodyPr>
          <a:lstStyle/>
          <a:p>
            <a:r>
              <a:rPr lang="en-US" dirty="0"/>
              <a:t>3.8</a:t>
            </a:r>
          </a:p>
        </p:txBody>
      </p:sp>
      <p:sp>
        <p:nvSpPr>
          <p:cNvPr id="15" name="TextBox 14">
            <a:extLst>
              <a:ext uri="{FF2B5EF4-FFF2-40B4-BE49-F238E27FC236}">
                <a16:creationId xmlns:a16="http://schemas.microsoft.com/office/drawing/2014/main" xmlns="" id="{7DD80B09-1064-4E32-A248-271A246D268A}"/>
              </a:ext>
            </a:extLst>
          </p:cNvPr>
          <p:cNvSpPr txBox="1"/>
          <p:nvPr/>
        </p:nvSpPr>
        <p:spPr>
          <a:xfrm>
            <a:off x="9739235" y="3431676"/>
            <a:ext cx="625288" cy="300082"/>
          </a:xfrm>
          <a:prstGeom prst="rect">
            <a:avLst/>
          </a:prstGeom>
          <a:noFill/>
        </p:spPr>
        <p:txBody>
          <a:bodyPr wrap="square" rtlCol="0">
            <a:spAutoFit/>
          </a:bodyPr>
          <a:lstStyle/>
          <a:p>
            <a:r>
              <a:rPr lang="en-US" dirty="0"/>
              <a:t>3.8</a:t>
            </a:r>
          </a:p>
        </p:txBody>
      </p:sp>
      <p:sp>
        <p:nvSpPr>
          <p:cNvPr id="16" name="TextBox 15">
            <a:extLst>
              <a:ext uri="{FF2B5EF4-FFF2-40B4-BE49-F238E27FC236}">
                <a16:creationId xmlns:a16="http://schemas.microsoft.com/office/drawing/2014/main" xmlns="" id="{7A8BF6F0-2836-404F-BC22-78D3FC7E0FD1}"/>
              </a:ext>
            </a:extLst>
          </p:cNvPr>
          <p:cNvSpPr txBox="1"/>
          <p:nvPr/>
        </p:nvSpPr>
        <p:spPr>
          <a:xfrm>
            <a:off x="9739235" y="3647515"/>
            <a:ext cx="625288" cy="300082"/>
          </a:xfrm>
          <a:prstGeom prst="rect">
            <a:avLst/>
          </a:prstGeom>
          <a:noFill/>
        </p:spPr>
        <p:txBody>
          <a:bodyPr wrap="square" rtlCol="0">
            <a:spAutoFit/>
          </a:bodyPr>
          <a:lstStyle/>
          <a:p>
            <a:r>
              <a:rPr lang="en-US" dirty="0"/>
              <a:t>3.8</a:t>
            </a:r>
          </a:p>
        </p:txBody>
      </p:sp>
      <p:sp>
        <p:nvSpPr>
          <p:cNvPr id="17" name="TextBox 16">
            <a:extLst>
              <a:ext uri="{FF2B5EF4-FFF2-40B4-BE49-F238E27FC236}">
                <a16:creationId xmlns:a16="http://schemas.microsoft.com/office/drawing/2014/main" xmlns="" id="{00E290AB-D6C1-4AA7-911D-D4958321F28A}"/>
              </a:ext>
            </a:extLst>
          </p:cNvPr>
          <p:cNvSpPr txBox="1"/>
          <p:nvPr/>
        </p:nvSpPr>
        <p:spPr>
          <a:xfrm>
            <a:off x="10107172" y="4237363"/>
            <a:ext cx="625288" cy="300082"/>
          </a:xfrm>
          <a:prstGeom prst="rect">
            <a:avLst/>
          </a:prstGeom>
          <a:noFill/>
        </p:spPr>
        <p:txBody>
          <a:bodyPr wrap="square" rtlCol="0">
            <a:spAutoFit/>
          </a:bodyPr>
          <a:lstStyle/>
          <a:p>
            <a:r>
              <a:rPr lang="en-US" dirty="0"/>
              <a:t>4.2</a:t>
            </a:r>
          </a:p>
        </p:txBody>
      </p:sp>
      <p:sp>
        <p:nvSpPr>
          <p:cNvPr id="18" name="TextBox 17">
            <a:extLst>
              <a:ext uri="{FF2B5EF4-FFF2-40B4-BE49-F238E27FC236}">
                <a16:creationId xmlns:a16="http://schemas.microsoft.com/office/drawing/2014/main" xmlns="" id="{F8E970CA-3B79-4F51-A396-DC80FA1614D9}"/>
              </a:ext>
            </a:extLst>
          </p:cNvPr>
          <p:cNvSpPr txBox="1"/>
          <p:nvPr/>
        </p:nvSpPr>
        <p:spPr>
          <a:xfrm>
            <a:off x="9981025" y="4442801"/>
            <a:ext cx="625288" cy="300082"/>
          </a:xfrm>
          <a:prstGeom prst="rect">
            <a:avLst/>
          </a:prstGeom>
          <a:noFill/>
        </p:spPr>
        <p:txBody>
          <a:bodyPr wrap="square" rtlCol="0">
            <a:spAutoFit/>
          </a:bodyPr>
          <a:lstStyle/>
          <a:p>
            <a:r>
              <a:rPr lang="en-US" dirty="0"/>
              <a:t>4.1</a:t>
            </a:r>
          </a:p>
        </p:txBody>
      </p:sp>
      <p:sp>
        <p:nvSpPr>
          <p:cNvPr id="19" name="TextBox 18">
            <a:extLst>
              <a:ext uri="{FF2B5EF4-FFF2-40B4-BE49-F238E27FC236}">
                <a16:creationId xmlns:a16="http://schemas.microsoft.com/office/drawing/2014/main" xmlns="" id="{09AC362B-ED9E-4E84-8736-3838876A4BB8}"/>
              </a:ext>
            </a:extLst>
          </p:cNvPr>
          <p:cNvSpPr txBox="1"/>
          <p:nvPr/>
        </p:nvSpPr>
        <p:spPr>
          <a:xfrm>
            <a:off x="10273552" y="4645039"/>
            <a:ext cx="625288" cy="300082"/>
          </a:xfrm>
          <a:prstGeom prst="rect">
            <a:avLst/>
          </a:prstGeom>
          <a:noFill/>
        </p:spPr>
        <p:txBody>
          <a:bodyPr wrap="square" rtlCol="0">
            <a:spAutoFit/>
          </a:bodyPr>
          <a:lstStyle/>
          <a:p>
            <a:r>
              <a:rPr lang="en-US" dirty="0"/>
              <a:t>4.4</a:t>
            </a:r>
          </a:p>
        </p:txBody>
      </p:sp>
      <p:sp>
        <p:nvSpPr>
          <p:cNvPr id="20" name="TextBox 19">
            <a:extLst>
              <a:ext uri="{FF2B5EF4-FFF2-40B4-BE49-F238E27FC236}">
                <a16:creationId xmlns:a16="http://schemas.microsoft.com/office/drawing/2014/main" xmlns="" id="{166DDEC3-E0D5-4F78-9FE4-BB833DF1D556}"/>
              </a:ext>
            </a:extLst>
          </p:cNvPr>
          <p:cNvSpPr txBox="1"/>
          <p:nvPr/>
        </p:nvSpPr>
        <p:spPr>
          <a:xfrm>
            <a:off x="10364523" y="2097741"/>
            <a:ext cx="1533347" cy="577081"/>
          </a:xfrm>
          <a:prstGeom prst="rect">
            <a:avLst/>
          </a:prstGeom>
          <a:noFill/>
        </p:spPr>
        <p:txBody>
          <a:bodyPr wrap="square" rtlCol="0">
            <a:spAutoFit/>
          </a:bodyPr>
          <a:lstStyle/>
          <a:p>
            <a:r>
              <a:rPr lang="en-US" sz="1050" dirty="0"/>
              <a:t>*This question was not asked of volunteers in 2021</a:t>
            </a:r>
            <a:endParaRPr lang="en-GB" sz="1050" dirty="0"/>
          </a:p>
        </p:txBody>
      </p:sp>
    </p:spTree>
    <p:extLst>
      <p:ext uri="{BB962C8B-B14F-4D97-AF65-F5344CB8AC3E}">
        <p14:creationId xmlns:p14="http://schemas.microsoft.com/office/powerpoint/2010/main" val="1215571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6260077" cy="415498"/>
          </a:xfrm>
        </p:spPr>
        <p:txBody>
          <a:bodyPr/>
          <a:lstStyle/>
          <a:p>
            <a:r>
              <a:rPr lang="en-GB"/>
              <a:t>Community impact: </a:t>
            </a:r>
            <a:r>
              <a:rPr lang="en-US"/>
              <a:t>% of young people in Scouts who take part in volunteering at least once a term to help other people or the environment</a:t>
            </a:r>
          </a:p>
        </p:txBody>
      </p:sp>
      <p:sp>
        <p:nvSpPr>
          <p:cNvPr id="4" name="TextBox 3"/>
          <p:cNvSpPr txBox="1"/>
          <p:nvPr/>
        </p:nvSpPr>
        <p:spPr>
          <a:xfrm>
            <a:off x="10992678" y="6192078"/>
            <a:ext cx="765313" cy="300082"/>
          </a:xfrm>
          <a:prstGeom prst="rect">
            <a:avLst/>
          </a:prstGeom>
          <a:noFill/>
        </p:spPr>
        <p:txBody>
          <a:bodyPr wrap="square" rtlCol="0">
            <a:spAutoFit/>
          </a:bodyPr>
          <a:lstStyle/>
          <a:p>
            <a:r>
              <a:rPr lang="en-GB"/>
              <a:t>RQ#5</a:t>
            </a:r>
          </a:p>
        </p:txBody>
      </p:sp>
      <p:sp>
        <p:nvSpPr>
          <p:cNvPr id="5" name="TextBox 4"/>
          <p:cNvSpPr txBox="1"/>
          <p:nvPr/>
        </p:nvSpPr>
        <p:spPr>
          <a:xfrm>
            <a:off x="185854" y="6452840"/>
            <a:ext cx="8351174" cy="230832"/>
          </a:xfrm>
          <a:prstGeom prst="rect">
            <a:avLst/>
          </a:prstGeom>
          <a:noFill/>
        </p:spPr>
        <p:txBody>
          <a:bodyPr wrap="square" rtlCol="0">
            <a:spAutoFit/>
          </a:bodyPr>
          <a:lstStyle/>
          <a:p>
            <a:r>
              <a:rPr lang="en-GB" sz="900" dirty="0"/>
              <a:t>Source: Scout Experience Survey 2021. Sample sizes 405 young people, 24 Network members, 620 parents, 4114 adult volunteers, 4110 section leaders</a:t>
            </a:r>
          </a:p>
        </p:txBody>
      </p:sp>
      <p:graphicFrame>
        <p:nvGraphicFramePr>
          <p:cNvPr id="8" name="Chart 7">
            <a:extLst>
              <a:ext uri="{FF2B5EF4-FFF2-40B4-BE49-F238E27FC236}">
                <a16:creationId xmlns:a16="http://schemas.microsoft.com/office/drawing/2014/main" xmlns="" id="{8CFA8980-AB19-483E-B1CD-CFC26E8B9055}"/>
              </a:ext>
            </a:extLst>
          </p:cNvPr>
          <p:cNvGraphicFramePr/>
          <p:nvPr>
            <p:extLst>
              <p:ext uri="{D42A27DB-BD31-4B8C-83A1-F6EECF244321}">
                <p14:modId xmlns:p14="http://schemas.microsoft.com/office/powerpoint/2010/main" val="316600598"/>
              </p:ext>
            </p:extLst>
          </p:nvPr>
        </p:nvGraphicFramePr>
        <p:xfrm>
          <a:off x="1042147" y="949798"/>
          <a:ext cx="9782735" cy="51885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3419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p:txBody>
          <a:bodyPr/>
          <a:lstStyle/>
          <a:p>
            <a:r>
              <a:rPr lang="en-GB"/>
              <a:t>Knowing and living by the Scout Promise and Law</a:t>
            </a:r>
          </a:p>
        </p:txBody>
      </p:sp>
      <p:sp>
        <p:nvSpPr>
          <p:cNvPr id="6" name="TextBox 5"/>
          <p:cNvSpPr txBox="1"/>
          <p:nvPr/>
        </p:nvSpPr>
        <p:spPr>
          <a:xfrm>
            <a:off x="185854" y="6452840"/>
            <a:ext cx="8351174" cy="230832"/>
          </a:xfrm>
          <a:prstGeom prst="rect">
            <a:avLst/>
          </a:prstGeom>
          <a:noFill/>
        </p:spPr>
        <p:txBody>
          <a:bodyPr wrap="square" rtlCol="0">
            <a:spAutoFit/>
          </a:bodyPr>
          <a:lstStyle/>
          <a:p>
            <a:r>
              <a:rPr lang="en-GB" sz="900" dirty="0"/>
              <a:t>Source: Scout Experience Survey 2021. Sample sizes 404 young people, 697 parents,</a:t>
            </a:r>
          </a:p>
        </p:txBody>
      </p:sp>
      <p:graphicFrame>
        <p:nvGraphicFramePr>
          <p:cNvPr id="7" name="Chart 6">
            <a:extLst>
              <a:ext uri="{FF2B5EF4-FFF2-40B4-BE49-F238E27FC236}">
                <a16:creationId xmlns:a16="http://schemas.microsoft.com/office/drawing/2014/main" xmlns="" id="{23AB5DE6-76C7-4ACC-AE02-20A6BEB4CEFD}"/>
              </a:ext>
            </a:extLst>
          </p:cNvPr>
          <p:cNvGraphicFramePr/>
          <p:nvPr>
            <p:extLst>
              <p:ext uri="{D42A27DB-BD31-4B8C-83A1-F6EECF244321}">
                <p14:modId xmlns:p14="http://schemas.microsoft.com/office/powerpoint/2010/main" val="1065467290"/>
              </p:ext>
            </p:extLst>
          </p:nvPr>
        </p:nvGraphicFramePr>
        <p:xfrm>
          <a:off x="941295" y="826994"/>
          <a:ext cx="10011334" cy="531831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xmlns="" id="{08F6B7D7-4556-429A-B591-3482B0FB8247}"/>
              </a:ext>
            </a:extLst>
          </p:cNvPr>
          <p:cNvSpPr txBox="1"/>
          <p:nvPr/>
        </p:nvSpPr>
        <p:spPr>
          <a:xfrm>
            <a:off x="10952629" y="6145306"/>
            <a:ext cx="907677" cy="300082"/>
          </a:xfrm>
          <a:prstGeom prst="rect">
            <a:avLst/>
          </a:prstGeom>
          <a:noFill/>
        </p:spPr>
        <p:txBody>
          <a:bodyPr wrap="square" rtlCol="0">
            <a:spAutoFit/>
          </a:bodyPr>
          <a:lstStyle/>
          <a:p>
            <a:r>
              <a:rPr lang="en-US" dirty="0"/>
              <a:t>RQ#56</a:t>
            </a:r>
            <a:endParaRPr lang="en-GB" dirty="0"/>
          </a:p>
        </p:txBody>
      </p:sp>
      <p:sp>
        <p:nvSpPr>
          <p:cNvPr id="11" name="TextBox 10">
            <a:extLst>
              <a:ext uri="{FF2B5EF4-FFF2-40B4-BE49-F238E27FC236}">
                <a16:creationId xmlns:a16="http://schemas.microsoft.com/office/drawing/2014/main" xmlns="" id="{D03500CB-27E0-43AD-A88A-72DAB0553114}"/>
              </a:ext>
            </a:extLst>
          </p:cNvPr>
          <p:cNvSpPr txBox="1"/>
          <p:nvPr/>
        </p:nvSpPr>
        <p:spPr>
          <a:xfrm>
            <a:off x="10246659" y="3173506"/>
            <a:ext cx="1344706" cy="769441"/>
          </a:xfrm>
          <a:prstGeom prst="rect">
            <a:avLst/>
          </a:prstGeom>
          <a:noFill/>
        </p:spPr>
        <p:txBody>
          <a:bodyPr wrap="square" rtlCol="0">
            <a:spAutoFit/>
          </a:bodyPr>
          <a:lstStyle/>
          <a:p>
            <a:r>
              <a:rPr lang="en-US" sz="1100" dirty="0"/>
              <a:t>NB: This question was not asked of adult volunteers in 2021</a:t>
            </a:r>
            <a:endParaRPr lang="en-GB" sz="1100" dirty="0"/>
          </a:p>
        </p:txBody>
      </p:sp>
    </p:spTree>
    <p:extLst>
      <p:ext uri="{BB962C8B-B14F-4D97-AF65-F5344CB8AC3E}">
        <p14:creationId xmlns:p14="http://schemas.microsoft.com/office/powerpoint/2010/main" val="3871968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a:t>Satisfaction</a:t>
            </a:r>
          </a:p>
        </p:txBody>
      </p:sp>
    </p:spTree>
    <p:extLst>
      <p:ext uri="{BB962C8B-B14F-4D97-AF65-F5344CB8AC3E}">
        <p14:creationId xmlns:p14="http://schemas.microsoft.com/office/powerpoint/2010/main" val="3308394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207749"/>
          </a:xfrm>
        </p:spPr>
        <p:txBody>
          <a:bodyPr/>
          <a:lstStyle/>
          <a:p>
            <a:r>
              <a:rPr lang="en-GB"/>
              <a:t>Is Scouts recommended? (Net Promoter Scores)</a:t>
            </a:r>
          </a:p>
        </p:txBody>
      </p:sp>
      <p:sp>
        <p:nvSpPr>
          <p:cNvPr id="5" name="TextBox 4"/>
          <p:cNvSpPr txBox="1"/>
          <p:nvPr/>
        </p:nvSpPr>
        <p:spPr>
          <a:xfrm>
            <a:off x="2544417" y="5909116"/>
            <a:ext cx="924339" cy="300082"/>
          </a:xfrm>
          <a:prstGeom prst="rect">
            <a:avLst/>
          </a:prstGeom>
          <a:noFill/>
        </p:spPr>
        <p:txBody>
          <a:bodyPr wrap="square" rtlCol="0">
            <a:spAutoFit/>
          </a:bodyPr>
          <a:lstStyle/>
          <a:p>
            <a:r>
              <a:rPr lang="en-GB" dirty="0"/>
              <a:t>RQ#20</a:t>
            </a:r>
          </a:p>
        </p:txBody>
      </p:sp>
      <p:sp>
        <p:nvSpPr>
          <p:cNvPr id="6" name="TextBox 5"/>
          <p:cNvSpPr txBox="1"/>
          <p:nvPr/>
        </p:nvSpPr>
        <p:spPr>
          <a:xfrm>
            <a:off x="5491940" y="5909116"/>
            <a:ext cx="924339" cy="300082"/>
          </a:xfrm>
          <a:prstGeom prst="rect">
            <a:avLst/>
          </a:prstGeom>
          <a:noFill/>
        </p:spPr>
        <p:txBody>
          <a:bodyPr wrap="square" rtlCol="0">
            <a:spAutoFit/>
          </a:bodyPr>
          <a:lstStyle/>
          <a:p>
            <a:r>
              <a:rPr lang="en-GB" dirty="0"/>
              <a:t>RQ#18</a:t>
            </a:r>
          </a:p>
        </p:txBody>
      </p:sp>
      <p:sp>
        <p:nvSpPr>
          <p:cNvPr id="7" name="TextBox 6"/>
          <p:cNvSpPr txBox="1"/>
          <p:nvPr/>
        </p:nvSpPr>
        <p:spPr>
          <a:xfrm>
            <a:off x="8656982" y="5909116"/>
            <a:ext cx="924339" cy="300082"/>
          </a:xfrm>
          <a:prstGeom prst="rect">
            <a:avLst/>
          </a:prstGeom>
          <a:noFill/>
        </p:spPr>
        <p:txBody>
          <a:bodyPr wrap="square" rtlCol="0">
            <a:spAutoFit/>
          </a:bodyPr>
          <a:lstStyle/>
          <a:p>
            <a:r>
              <a:rPr lang="en-GB"/>
              <a:t>RQ#19</a:t>
            </a:r>
          </a:p>
        </p:txBody>
      </p:sp>
      <p:sp>
        <p:nvSpPr>
          <p:cNvPr id="8" name="TextBox 7"/>
          <p:cNvSpPr txBox="1"/>
          <p:nvPr/>
        </p:nvSpPr>
        <p:spPr>
          <a:xfrm>
            <a:off x="214895" y="6323700"/>
            <a:ext cx="11189138" cy="369332"/>
          </a:xfrm>
          <a:prstGeom prst="rect">
            <a:avLst/>
          </a:prstGeom>
          <a:noFill/>
        </p:spPr>
        <p:txBody>
          <a:bodyPr wrap="square" rtlCol="0">
            <a:spAutoFit/>
          </a:bodyPr>
          <a:lstStyle/>
          <a:p>
            <a:r>
              <a:rPr lang="en-GB" sz="900" dirty="0"/>
              <a:t>Source: Scout Experience Surveys 2018, 2019, 2020 and 2021. Sample sizes in 2018 = 9,601 adult volunteers, 2,268 young people, 2,048 parents. 2019 = 9,375 adult volunteers, 1,485 young people, 1,327 parents. 2020 = 7102 adult volunteers. 2021 = 7003 adult volunteers, 360 young people, 681 parents</a:t>
            </a:r>
          </a:p>
        </p:txBody>
      </p:sp>
      <p:graphicFrame>
        <p:nvGraphicFramePr>
          <p:cNvPr id="10" name="Chart 9">
            <a:extLst>
              <a:ext uri="{FF2B5EF4-FFF2-40B4-BE49-F238E27FC236}">
                <a16:creationId xmlns:a16="http://schemas.microsoft.com/office/drawing/2014/main" xmlns="" id="{5B344739-F353-4BCC-90D3-9D5275453A9D}"/>
              </a:ext>
            </a:extLst>
          </p:cNvPr>
          <p:cNvGraphicFramePr/>
          <p:nvPr>
            <p:extLst>
              <p:ext uri="{D42A27DB-BD31-4B8C-83A1-F6EECF244321}">
                <p14:modId xmlns:p14="http://schemas.microsoft.com/office/powerpoint/2010/main" val="3330454558"/>
              </p:ext>
            </p:extLst>
          </p:nvPr>
        </p:nvGraphicFramePr>
        <p:xfrm>
          <a:off x="860611" y="719667"/>
          <a:ext cx="9903759" cy="511635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xmlns="" id="{A13F8B3C-B075-47CB-BDD1-1433D970EECF}"/>
              </a:ext>
            </a:extLst>
          </p:cNvPr>
          <p:cNvSpPr txBox="1"/>
          <p:nvPr/>
        </p:nvSpPr>
        <p:spPr>
          <a:xfrm>
            <a:off x="1714499" y="2838914"/>
            <a:ext cx="638735" cy="300082"/>
          </a:xfrm>
          <a:prstGeom prst="rect">
            <a:avLst/>
          </a:prstGeom>
          <a:noFill/>
        </p:spPr>
        <p:txBody>
          <a:bodyPr wrap="square" rtlCol="0">
            <a:spAutoFit/>
          </a:bodyPr>
          <a:lstStyle/>
          <a:p>
            <a:r>
              <a:rPr lang="en-US" dirty="0"/>
              <a:t>39.5</a:t>
            </a:r>
            <a:endParaRPr lang="en-GB" dirty="0"/>
          </a:p>
        </p:txBody>
      </p:sp>
      <p:sp>
        <p:nvSpPr>
          <p:cNvPr id="12" name="TextBox 11">
            <a:extLst>
              <a:ext uri="{FF2B5EF4-FFF2-40B4-BE49-F238E27FC236}">
                <a16:creationId xmlns:a16="http://schemas.microsoft.com/office/drawing/2014/main" xmlns="" id="{2FFC98F9-8EB5-40D6-B925-4BB47D2C1862}"/>
              </a:ext>
            </a:extLst>
          </p:cNvPr>
          <p:cNvSpPr txBox="1"/>
          <p:nvPr/>
        </p:nvSpPr>
        <p:spPr>
          <a:xfrm>
            <a:off x="2296352" y="2949807"/>
            <a:ext cx="638735" cy="300082"/>
          </a:xfrm>
          <a:prstGeom prst="rect">
            <a:avLst/>
          </a:prstGeom>
          <a:noFill/>
        </p:spPr>
        <p:txBody>
          <a:bodyPr wrap="square" rtlCol="0">
            <a:spAutoFit/>
          </a:bodyPr>
          <a:lstStyle/>
          <a:p>
            <a:r>
              <a:rPr lang="en-US" dirty="0"/>
              <a:t>37.6</a:t>
            </a:r>
            <a:endParaRPr lang="en-GB" dirty="0"/>
          </a:p>
        </p:txBody>
      </p:sp>
      <p:sp>
        <p:nvSpPr>
          <p:cNvPr id="13" name="TextBox 12">
            <a:extLst>
              <a:ext uri="{FF2B5EF4-FFF2-40B4-BE49-F238E27FC236}">
                <a16:creationId xmlns:a16="http://schemas.microsoft.com/office/drawing/2014/main" xmlns="" id="{996BBA6D-E976-4392-BB3A-F6A3809A3F74}"/>
              </a:ext>
            </a:extLst>
          </p:cNvPr>
          <p:cNvSpPr txBox="1"/>
          <p:nvPr/>
        </p:nvSpPr>
        <p:spPr>
          <a:xfrm>
            <a:off x="2873187" y="3161050"/>
            <a:ext cx="638735" cy="300082"/>
          </a:xfrm>
          <a:prstGeom prst="rect">
            <a:avLst/>
          </a:prstGeom>
          <a:noFill/>
        </p:spPr>
        <p:txBody>
          <a:bodyPr wrap="square" rtlCol="0">
            <a:spAutoFit/>
          </a:bodyPr>
          <a:lstStyle/>
          <a:p>
            <a:r>
              <a:rPr lang="en-US" dirty="0"/>
              <a:t>32.7</a:t>
            </a:r>
            <a:endParaRPr lang="en-GB" dirty="0"/>
          </a:p>
        </p:txBody>
      </p:sp>
      <p:sp>
        <p:nvSpPr>
          <p:cNvPr id="14" name="TextBox 13">
            <a:extLst>
              <a:ext uri="{FF2B5EF4-FFF2-40B4-BE49-F238E27FC236}">
                <a16:creationId xmlns:a16="http://schemas.microsoft.com/office/drawing/2014/main" xmlns="" id="{B9F256B4-71FA-46FF-BEC8-33D3EF541811}"/>
              </a:ext>
            </a:extLst>
          </p:cNvPr>
          <p:cNvSpPr txBox="1"/>
          <p:nvPr/>
        </p:nvSpPr>
        <p:spPr>
          <a:xfrm>
            <a:off x="3402105" y="3232792"/>
            <a:ext cx="638735" cy="300082"/>
          </a:xfrm>
          <a:prstGeom prst="rect">
            <a:avLst/>
          </a:prstGeom>
          <a:noFill/>
        </p:spPr>
        <p:txBody>
          <a:bodyPr wrap="square" rtlCol="0">
            <a:spAutoFit/>
          </a:bodyPr>
          <a:lstStyle/>
          <a:p>
            <a:r>
              <a:rPr lang="en-US" dirty="0"/>
              <a:t>30.9</a:t>
            </a:r>
            <a:endParaRPr lang="en-GB" dirty="0"/>
          </a:p>
        </p:txBody>
      </p:sp>
      <p:sp>
        <p:nvSpPr>
          <p:cNvPr id="15" name="TextBox 14">
            <a:extLst>
              <a:ext uri="{FF2B5EF4-FFF2-40B4-BE49-F238E27FC236}">
                <a16:creationId xmlns:a16="http://schemas.microsoft.com/office/drawing/2014/main" xmlns="" id="{95F29B52-2C00-4680-99BB-6F482DDB2205}"/>
              </a:ext>
            </a:extLst>
          </p:cNvPr>
          <p:cNvSpPr txBox="1"/>
          <p:nvPr/>
        </p:nvSpPr>
        <p:spPr>
          <a:xfrm>
            <a:off x="4799417" y="2235469"/>
            <a:ext cx="638735" cy="300082"/>
          </a:xfrm>
          <a:prstGeom prst="rect">
            <a:avLst/>
          </a:prstGeom>
          <a:noFill/>
        </p:spPr>
        <p:txBody>
          <a:bodyPr wrap="square" rtlCol="0">
            <a:spAutoFit/>
          </a:bodyPr>
          <a:lstStyle/>
          <a:p>
            <a:r>
              <a:rPr lang="en-US" dirty="0"/>
              <a:t>53.3</a:t>
            </a:r>
            <a:endParaRPr lang="en-GB" dirty="0"/>
          </a:p>
        </p:txBody>
      </p:sp>
      <p:sp>
        <p:nvSpPr>
          <p:cNvPr id="16" name="TextBox 15">
            <a:extLst>
              <a:ext uri="{FF2B5EF4-FFF2-40B4-BE49-F238E27FC236}">
                <a16:creationId xmlns:a16="http://schemas.microsoft.com/office/drawing/2014/main" xmlns="" id="{176F908B-666B-4490-9830-2F40F790B3E1}"/>
              </a:ext>
            </a:extLst>
          </p:cNvPr>
          <p:cNvSpPr txBox="1"/>
          <p:nvPr/>
        </p:nvSpPr>
        <p:spPr>
          <a:xfrm>
            <a:off x="5423522" y="2500012"/>
            <a:ext cx="638735" cy="300082"/>
          </a:xfrm>
          <a:prstGeom prst="rect">
            <a:avLst/>
          </a:prstGeom>
          <a:noFill/>
        </p:spPr>
        <p:txBody>
          <a:bodyPr wrap="square" rtlCol="0">
            <a:spAutoFit/>
          </a:bodyPr>
          <a:lstStyle/>
          <a:p>
            <a:r>
              <a:rPr lang="en-US" dirty="0"/>
              <a:t>47.2</a:t>
            </a:r>
            <a:endParaRPr lang="en-GB" dirty="0"/>
          </a:p>
        </p:txBody>
      </p:sp>
      <p:sp>
        <p:nvSpPr>
          <p:cNvPr id="18" name="TextBox 17">
            <a:extLst>
              <a:ext uri="{FF2B5EF4-FFF2-40B4-BE49-F238E27FC236}">
                <a16:creationId xmlns:a16="http://schemas.microsoft.com/office/drawing/2014/main" xmlns="" id="{48D7DD65-282C-4507-9649-D3A38229DFE1}"/>
              </a:ext>
            </a:extLst>
          </p:cNvPr>
          <p:cNvSpPr txBox="1"/>
          <p:nvPr/>
        </p:nvSpPr>
        <p:spPr>
          <a:xfrm>
            <a:off x="6521602" y="2949807"/>
            <a:ext cx="638735" cy="300082"/>
          </a:xfrm>
          <a:prstGeom prst="rect">
            <a:avLst/>
          </a:prstGeom>
          <a:noFill/>
        </p:spPr>
        <p:txBody>
          <a:bodyPr wrap="square" rtlCol="0">
            <a:spAutoFit/>
          </a:bodyPr>
          <a:lstStyle/>
          <a:p>
            <a:r>
              <a:rPr lang="en-US" dirty="0"/>
              <a:t>36.9</a:t>
            </a:r>
            <a:endParaRPr lang="en-GB" dirty="0"/>
          </a:p>
        </p:txBody>
      </p:sp>
      <p:sp>
        <p:nvSpPr>
          <p:cNvPr id="19" name="TextBox 18">
            <a:extLst>
              <a:ext uri="{FF2B5EF4-FFF2-40B4-BE49-F238E27FC236}">
                <a16:creationId xmlns:a16="http://schemas.microsoft.com/office/drawing/2014/main" xmlns="" id="{918B57FA-2A63-41BC-92C9-794029F003B4}"/>
              </a:ext>
            </a:extLst>
          </p:cNvPr>
          <p:cNvSpPr txBox="1"/>
          <p:nvPr/>
        </p:nvSpPr>
        <p:spPr>
          <a:xfrm>
            <a:off x="7904408" y="1022873"/>
            <a:ext cx="638735" cy="300082"/>
          </a:xfrm>
          <a:prstGeom prst="rect">
            <a:avLst/>
          </a:prstGeom>
          <a:noFill/>
        </p:spPr>
        <p:txBody>
          <a:bodyPr wrap="square" rtlCol="0">
            <a:spAutoFit/>
          </a:bodyPr>
          <a:lstStyle/>
          <a:p>
            <a:r>
              <a:rPr lang="en-US" dirty="0"/>
              <a:t>80.1</a:t>
            </a:r>
          </a:p>
        </p:txBody>
      </p:sp>
      <p:sp>
        <p:nvSpPr>
          <p:cNvPr id="21" name="TextBox 20">
            <a:extLst>
              <a:ext uri="{FF2B5EF4-FFF2-40B4-BE49-F238E27FC236}">
                <a16:creationId xmlns:a16="http://schemas.microsoft.com/office/drawing/2014/main" xmlns="" id="{FDFEE47B-15EE-46E4-9261-CAD2EBF5CC2E}"/>
              </a:ext>
            </a:extLst>
          </p:cNvPr>
          <p:cNvSpPr txBox="1"/>
          <p:nvPr/>
        </p:nvSpPr>
        <p:spPr>
          <a:xfrm>
            <a:off x="8528575" y="1211819"/>
            <a:ext cx="638735" cy="300082"/>
          </a:xfrm>
          <a:prstGeom prst="rect">
            <a:avLst/>
          </a:prstGeom>
          <a:noFill/>
        </p:spPr>
        <p:txBody>
          <a:bodyPr wrap="square" rtlCol="0">
            <a:spAutoFit/>
          </a:bodyPr>
          <a:lstStyle/>
          <a:p>
            <a:r>
              <a:rPr lang="en-US" dirty="0"/>
              <a:t>76.7</a:t>
            </a:r>
          </a:p>
        </p:txBody>
      </p:sp>
      <p:sp>
        <p:nvSpPr>
          <p:cNvPr id="22" name="TextBox 21">
            <a:extLst>
              <a:ext uri="{FF2B5EF4-FFF2-40B4-BE49-F238E27FC236}">
                <a16:creationId xmlns:a16="http://schemas.microsoft.com/office/drawing/2014/main" xmlns="" id="{0DA2E044-11EF-4B8A-8984-1BA853B66D85}"/>
              </a:ext>
            </a:extLst>
          </p:cNvPr>
          <p:cNvSpPr txBox="1"/>
          <p:nvPr/>
        </p:nvSpPr>
        <p:spPr>
          <a:xfrm>
            <a:off x="9587823" y="1316559"/>
            <a:ext cx="638735" cy="300082"/>
          </a:xfrm>
          <a:prstGeom prst="rect">
            <a:avLst/>
          </a:prstGeom>
          <a:noFill/>
        </p:spPr>
        <p:txBody>
          <a:bodyPr wrap="square" rtlCol="0">
            <a:spAutoFit/>
          </a:bodyPr>
          <a:lstStyle/>
          <a:p>
            <a:r>
              <a:rPr lang="en-US" dirty="0"/>
              <a:t>73.9</a:t>
            </a:r>
          </a:p>
        </p:txBody>
      </p:sp>
      <p:cxnSp>
        <p:nvCxnSpPr>
          <p:cNvPr id="24" name="Straight Connector 23">
            <a:extLst>
              <a:ext uri="{FF2B5EF4-FFF2-40B4-BE49-F238E27FC236}">
                <a16:creationId xmlns:a16="http://schemas.microsoft.com/office/drawing/2014/main" xmlns="" id="{C73A3674-C36C-44CE-AB12-A7BE350A742C}"/>
              </a:ext>
            </a:extLst>
          </p:cNvPr>
          <p:cNvCxnSpPr/>
          <p:nvPr/>
        </p:nvCxnSpPr>
        <p:spPr>
          <a:xfrm>
            <a:off x="1620371" y="2649071"/>
            <a:ext cx="893557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xmlns="" id="{C9E92ED3-512A-44AA-A775-FA5CC6852CF8}"/>
              </a:ext>
            </a:extLst>
          </p:cNvPr>
          <p:cNvCxnSpPr/>
          <p:nvPr/>
        </p:nvCxnSpPr>
        <p:spPr>
          <a:xfrm>
            <a:off x="1714499" y="1761565"/>
            <a:ext cx="876748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xmlns="" id="{BA5E6771-7196-40C9-8B4D-5DC59045BC55}"/>
              </a:ext>
            </a:extLst>
          </p:cNvPr>
          <p:cNvSpPr txBox="1"/>
          <p:nvPr/>
        </p:nvSpPr>
        <p:spPr>
          <a:xfrm>
            <a:off x="10555941" y="1616641"/>
            <a:ext cx="1120820" cy="300082"/>
          </a:xfrm>
          <a:prstGeom prst="rect">
            <a:avLst/>
          </a:prstGeom>
          <a:noFill/>
        </p:spPr>
        <p:txBody>
          <a:bodyPr wrap="none" rtlCol="0">
            <a:spAutoFit/>
          </a:bodyPr>
          <a:lstStyle/>
          <a:p>
            <a:r>
              <a:rPr lang="en-US" dirty="0"/>
              <a:t>World class</a:t>
            </a:r>
            <a:endParaRPr lang="en-GB" dirty="0"/>
          </a:p>
        </p:txBody>
      </p:sp>
      <p:sp>
        <p:nvSpPr>
          <p:cNvPr id="28" name="TextBox 27">
            <a:extLst>
              <a:ext uri="{FF2B5EF4-FFF2-40B4-BE49-F238E27FC236}">
                <a16:creationId xmlns:a16="http://schemas.microsoft.com/office/drawing/2014/main" xmlns="" id="{0DF3C1C8-FFB4-4677-A846-31C498B6FFE3}"/>
              </a:ext>
            </a:extLst>
          </p:cNvPr>
          <p:cNvSpPr txBox="1"/>
          <p:nvPr/>
        </p:nvSpPr>
        <p:spPr>
          <a:xfrm>
            <a:off x="10543421" y="2499030"/>
            <a:ext cx="901209" cy="300082"/>
          </a:xfrm>
          <a:prstGeom prst="rect">
            <a:avLst/>
          </a:prstGeom>
          <a:noFill/>
        </p:spPr>
        <p:txBody>
          <a:bodyPr wrap="none" rtlCol="0">
            <a:spAutoFit/>
          </a:bodyPr>
          <a:lstStyle/>
          <a:p>
            <a:r>
              <a:rPr lang="en-US" dirty="0"/>
              <a:t>Excellent</a:t>
            </a:r>
            <a:endParaRPr lang="en-GB" dirty="0"/>
          </a:p>
        </p:txBody>
      </p:sp>
      <p:sp>
        <p:nvSpPr>
          <p:cNvPr id="29" name="TextBox 28">
            <a:extLst>
              <a:ext uri="{FF2B5EF4-FFF2-40B4-BE49-F238E27FC236}">
                <a16:creationId xmlns:a16="http://schemas.microsoft.com/office/drawing/2014/main" xmlns="" id="{5866952C-B97A-4C80-A4C6-34235E4A3421}"/>
              </a:ext>
            </a:extLst>
          </p:cNvPr>
          <p:cNvSpPr txBox="1"/>
          <p:nvPr/>
        </p:nvSpPr>
        <p:spPr>
          <a:xfrm>
            <a:off x="10843623" y="3504891"/>
            <a:ext cx="1120820" cy="1107996"/>
          </a:xfrm>
          <a:prstGeom prst="rect">
            <a:avLst/>
          </a:prstGeom>
          <a:noFill/>
        </p:spPr>
        <p:txBody>
          <a:bodyPr wrap="square" rtlCol="0">
            <a:spAutoFit/>
          </a:bodyPr>
          <a:lstStyle/>
          <a:p>
            <a:r>
              <a:rPr lang="en-US" sz="1100" dirty="0"/>
              <a:t>NB: Young people and parents/</a:t>
            </a:r>
            <a:r>
              <a:rPr lang="en-US" sz="1100" dirty="0" err="1"/>
              <a:t>carers</a:t>
            </a:r>
            <a:r>
              <a:rPr lang="en-US" sz="1100" dirty="0"/>
              <a:t> were not surveyed in 2020</a:t>
            </a:r>
            <a:endParaRPr lang="en-GB" sz="1100" dirty="0"/>
          </a:p>
        </p:txBody>
      </p:sp>
    </p:spTree>
    <p:extLst>
      <p:ext uri="{BB962C8B-B14F-4D97-AF65-F5344CB8AC3E}">
        <p14:creationId xmlns:p14="http://schemas.microsoft.com/office/powerpoint/2010/main" val="3577653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734616" y="1213738"/>
            <a:ext cx="10768120" cy="5514971"/>
          </a:xfrm>
        </p:spPr>
        <p:txBody>
          <a:bodyPr vert="horz" wrap="square" lIns="0" tIns="0" rIns="0" bIns="0" rtlCol="0" anchor="t">
            <a:spAutoFit/>
          </a:bodyPr>
          <a:lstStyle/>
          <a:p>
            <a:pPr marL="125" lvl="3" indent="0">
              <a:buNone/>
            </a:pPr>
            <a:r>
              <a:rPr lang="en-US" dirty="0"/>
              <a:t>Methodology</a:t>
            </a:r>
          </a:p>
          <a:p>
            <a:pPr marL="125" lvl="3" indent="0">
              <a:buNone/>
            </a:pPr>
            <a:endParaRPr lang="en-US" dirty="0"/>
          </a:p>
          <a:p>
            <a:pPr lvl="3">
              <a:buClr>
                <a:srgbClr val="7414DC"/>
              </a:buClr>
            </a:pPr>
            <a:r>
              <a:rPr lang="en-US" sz="1600" dirty="0">
                <a:solidFill>
                  <a:schemeClr val="tx1"/>
                </a:solidFill>
                <a:latin typeface="Nunito Sans"/>
              </a:rPr>
              <a:t>Data was collected through an online survey. The survey was launched on 26 May 2021 and closed 1 July 2021, which was extended to 14 July 2021.</a:t>
            </a:r>
          </a:p>
          <a:p>
            <a:pPr lvl="3">
              <a:buClr>
                <a:srgbClr val="7414DC"/>
              </a:buClr>
            </a:pPr>
            <a:r>
              <a:rPr lang="en-US" sz="1600" dirty="0">
                <a:solidFill>
                  <a:schemeClr val="tx1"/>
                </a:solidFill>
                <a:latin typeface="Nunito Sans"/>
              </a:rPr>
              <a:t>Postcodes helped show us if respondents lived in rural or urban areas, and where they ranked on the Index of Multiple Deprivation (IMD).</a:t>
            </a:r>
          </a:p>
          <a:p>
            <a:pPr lvl="3">
              <a:buClr>
                <a:srgbClr val="7414DC"/>
              </a:buClr>
            </a:pPr>
            <a:r>
              <a:rPr lang="en-US" sz="1600" dirty="0">
                <a:solidFill>
                  <a:schemeClr val="tx1"/>
                </a:solidFill>
                <a:latin typeface="Nunito Sans"/>
              </a:rPr>
              <a:t>Duplicate responses and disqualified respondents – those under 10 or with no connection to Scouts – were removed.</a:t>
            </a:r>
          </a:p>
          <a:p>
            <a:pPr lvl="3">
              <a:buClr>
                <a:srgbClr val="7414DC"/>
              </a:buClr>
            </a:pPr>
            <a:r>
              <a:rPr lang="en-US" sz="1600" dirty="0">
                <a:solidFill>
                  <a:schemeClr val="tx1"/>
                </a:solidFill>
                <a:latin typeface="Nunito Sans"/>
              </a:rPr>
              <a:t>By asking similar questions to young people, parents/</a:t>
            </a:r>
            <a:r>
              <a:rPr lang="en-US" sz="1600" dirty="0" err="1">
                <a:solidFill>
                  <a:schemeClr val="tx1"/>
                </a:solidFill>
                <a:latin typeface="Nunito Sans"/>
              </a:rPr>
              <a:t>carers</a:t>
            </a:r>
            <a:r>
              <a:rPr lang="en-US" sz="1600" dirty="0">
                <a:solidFill>
                  <a:schemeClr val="tx1"/>
                </a:solidFill>
                <a:latin typeface="Nunito Sans"/>
              </a:rPr>
              <a:t> and Section Leaders, we could view different perspectives.</a:t>
            </a:r>
          </a:p>
          <a:p>
            <a:pPr lvl="3">
              <a:buClr>
                <a:schemeClr val="tx2"/>
              </a:buClr>
            </a:pPr>
            <a:r>
              <a:rPr lang="en-US" sz="1600" dirty="0">
                <a:solidFill>
                  <a:schemeClr val="tx1"/>
                </a:solidFill>
                <a:latin typeface="Nunito Sans" charset="0"/>
                <a:ea typeface="Nunito Sans" charset="0"/>
                <a:cs typeface="Nunito Sans" charset="0"/>
              </a:rPr>
              <a:t>Questions asked of young people (age 13-17 years) were sourced from published academic work that had been tested with this age group to make sure they were reliable and valid.</a:t>
            </a:r>
          </a:p>
          <a:p>
            <a:pPr marL="125" lvl="3" indent="0">
              <a:buClr>
                <a:srgbClr val="7414DC"/>
              </a:buClr>
              <a:buNone/>
            </a:pPr>
            <a:r>
              <a:rPr lang="en-US" sz="1600" b="1" dirty="0">
                <a:latin typeface="Nunito Sans"/>
              </a:rPr>
              <a:t>Change compared with the 2020 and 2021 surveys</a:t>
            </a:r>
          </a:p>
          <a:p>
            <a:pPr lvl="3">
              <a:buClr>
                <a:srgbClr val="7414DC"/>
              </a:buClr>
            </a:pPr>
            <a:r>
              <a:rPr lang="en-US" sz="1600" dirty="0">
                <a:solidFill>
                  <a:schemeClr val="tx1"/>
                </a:solidFill>
                <a:latin typeface="Nunito Sans"/>
              </a:rPr>
              <a:t>In 2020 we only surveyed adult volunteers, not young people or parents/</a:t>
            </a:r>
            <a:r>
              <a:rPr lang="en-US" sz="1600" dirty="0" err="1">
                <a:solidFill>
                  <a:schemeClr val="tx1"/>
                </a:solidFill>
                <a:latin typeface="Nunito Sans"/>
              </a:rPr>
              <a:t>carers</a:t>
            </a:r>
            <a:r>
              <a:rPr lang="en-US" sz="1600" dirty="0">
                <a:solidFill>
                  <a:schemeClr val="tx1"/>
                </a:solidFill>
                <a:latin typeface="Nunito Sans"/>
              </a:rPr>
              <a:t>. For 2021 we ran the full survey again, asking questions of adult volunteers, young people and parents/</a:t>
            </a:r>
            <a:r>
              <a:rPr lang="en-US" sz="1600" dirty="0" err="1">
                <a:solidFill>
                  <a:schemeClr val="tx1"/>
                </a:solidFill>
                <a:latin typeface="Nunito Sans"/>
              </a:rPr>
              <a:t>carers</a:t>
            </a:r>
            <a:r>
              <a:rPr lang="en-US" sz="1600" dirty="0">
                <a:solidFill>
                  <a:schemeClr val="tx1"/>
                </a:solidFill>
                <a:latin typeface="Nunito Sans"/>
              </a:rPr>
              <a:t>. </a:t>
            </a:r>
          </a:p>
          <a:p>
            <a:pPr lvl="3">
              <a:buClr>
                <a:schemeClr val="tx2"/>
              </a:buClr>
            </a:pPr>
            <a:endParaRPr lang="en-US" sz="1600" dirty="0">
              <a:solidFill>
                <a:schemeClr val="tx1"/>
              </a:solidFill>
              <a:latin typeface="Nunito Sans" charset="0"/>
              <a:ea typeface="Nunito Sans" charset="0"/>
              <a:cs typeface="Nunito Sans" charset="0"/>
            </a:endParaRPr>
          </a:p>
        </p:txBody>
      </p:sp>
    </p:spTree>
    <p:extLst>
      <p:ext uri="{BB962C8B-B14F-4D97-AF65-F5344CB8AC3E}">
        <p14:creationId xmlns:p14="http://schemas.microsoft.com/office/powerpoint/2010/main" val="646732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a:t>Experience of adult volunteers</a:t>
            </a:r>
          </a:p>
        </p:txBody>
      </p:sp>
    </p:spTree>
    <p:extLst>
      <p:ext uri="{BB962C8B-B14F-4D97-AF65-F5344CB8AC3E}">
        <p14:creationId xmlns:p14="http://schemas.microsoft.com/office/powerpoint/2010/main" val="554498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207749"/>
          </a:xfrm>
        </p:spPr>
        <p:txBody>
          <a:bodyPr/>
          <a:lstStyle/>
          <a:p>
            <a:r>
              <a:rPr lang="en-US" dirty="0"/>
              <a:t>Proportion of volunteers who took part in Scouts as young people</a:t>
            </a:r>
          </a:p>
        </p:txBody>
      </p:sp>
      <p:sp>
        <p:nvSpPr>
          <p:cNvPr id="4" name="TextBox 3"/>
          <p:cNvSpPr txBox="1"/>
          <p:nvPr/>
        </p:nvSpPr>
        <p:spPr>
          <a:xfrm>
            <a:off x="177800" y="6537434"/>
            <a:ext cx="3590159" cy="230832"/>
          </a:xfrm>
          <a:prstGeom prst="rect">
            <a:avLst/>
          </a:prstGeom>
          <a:noFill/>
        </p:spPr>
        <p:txBody>
          <a:bodyPr wrap="square" rtlCol="0">
            <a:spAutoFit/>
          </a:bodyPr>
          <a:lstStyle/>
          <a:p>
            <a:r>
              <a:rPr lang="en-GB" sz="900" dirty="0"/>
              <a:t>Source: Scout Experience Survey 2021. Sample size = 7986</a:t>
            </a:r>
          </a:p>
        </p:txBody>
      </p:sp>
      <p:graphicFrame>
        <p:nvGraphicFramePr>
          <p:cNvPr id="7" name="Chart 6">
            <a:extLst>
              <a:ext uri="{FF2B5EF4-FFF2-40B4-BE49-F238E27FC236}">
                <a16:creationId xmlns:a16="http://schemas.microsoft.com/office/drawing/2014/main" xmlns="" id="{88471A5C-6D2C-4281-BBF0-843B66D3C0CF}"/>
              </a:ext>
            </a:extLst>
          </p:cNvPr>
          <p:cNvGraphicFramePr/>
          <p:nvPr>
            <p:extLst>
              <p:ext uri="{D42A27DB-BD31-4B8C-83A1-F6EECF244321}">
                <p14:modId xmlns:p14="http://schemas.microsoft.com/office/powerpoint/2010/main" val="2712741276"/>
              </p:ext>
            </p:extLst>
          </p:nvPr>
        </p:nvGraphicFramePr>
        <p:xfrm>
          <a:off x="2032000" y="934571"/>
          <a:ext cx="8128000" cy="46863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xmlns="" id="{FE22E2FA-C4CC-430D-8ED9-12E13CA86492}"/>
              </a:ext>
            </a:extLst>
          </p:cNvPr>
          <p:cNvSpPr txBox="1"/>
          <p:nvPr/>
        </p:nvSpPr>
        <p:spPr>
          <a:xfrm>
            <a:off x="3370170" y="5743474"/>
            <a:ext cx="6094878" cy="507831"/>
          </a:xfrm>
          <a:prstGeom prst="rect">
            <a:avLst/>
          </a:prstGeom>
          <a:noFill/>
        </p:spPr>
        <p:txBody>
          <a:bodyPr wrap="square">
            <a:spAutoFit/>
          </a:bodyPr>
          <a:lstStyle/>
          <a:p>
            <a:pPr algn="ctr"/>
            <a:r>
              <a:rPr lang="en-GB" dirty="0"/>
              <a:t>Percentage of volunteers in deliverer roles who took part in Scouts as a young person, by section</a:t>
            </a:r>
          </a:p>
        </p:txBody>
      </p:sp>
      <p:sp>
        <p:nvSpPr>
          <p:cNvPr id="10" name="TextBox 9">
            <a:extLst>
              <a:ext uri="{FF2B5EF4-FFF2-40B4-BE49-F238E27FC236}">
                <a16:creationId xmlns:a16="http://schemas.microsoft.com/office/drawing/2014/main" xmlns="" id="{8764CD57-D453-4BE6-85AC-13A46C1AB869}"/>
              </a:ext>
            </a:extLst>
          </p:cNvPr>
          <p:cNvSpPr txBox="1"/>
          <p:nvPr/>
        </p:nvSpPr>
        <p:spPr>
          <a:xfrm>
            <a:off x="6474759" y="1459005"/>
            <a:ext cx="625288" cy="300082"/>
          </a:xfrm>
          <a:prstGeom prst="rect">
            <a:avLst/>
          </a:prstGeom>
          <a:noFill/>
        </p:spPr>
        <p:txBody>
          <a:bodyPr wrap="square" rtlCol="0">
            <a:spAutoFit/>
          </a:bodyPr>
          <a:lstStyle/>
          <a:p>
            <a:r>
              <a:rPr lang="en-US" dirty="0"/>
              <a:t>40%</a:t>
            </a:r>
            <a:endParaRPr lang="en-GB" dirty="0"/>
          </a:p>
        </p:txBody>
      </p:sp>
      <p:sp>
        <p:nvSpPr>
          <p:cNvPr id="11" name="TextBox 10">
            <a:extLst>
              <a:ext uri="{FF2B5EF4-FFF2-40B4-BE49-F238E27FC236}">
                <a16:creationId xmlns:a16="http://schemas.microsoft.com/office/drawing/2014/main" xmlns="" id="{C96F6FD4-6766-469D-8C9C-5268B4BD21E2}"/>
              </a:ext>
            </a:extLst>
          </p:cNvPr>
          <p:cNvSpPr txBox="1"/>
          <p:nvPr/>
        </p:nvSpPr>
        <p:spPr>
          <a:xfrm>
            <a:off x="7763436" y="2492188"/>
            <a:ext cx="625288" cy="300082"/>
          </a:xfrm>
          <a:prstGeom prst="rect">
            <a:avLst/>
          </a:prstGeom>
          <a:noFill/>
        </p:spPr>
        <p:txBody>
          <a:bodyPr wrap="square" rtlCol="0">
            <a:spAutoFit/>
          </a:bodyPr>
          <a:lstStyle/>
          <a:p>
            <a:r>
              <a:rPr lang="en-US" dirty="0"/>
              <a:t>55%</a:t>
            </a:r>
            <a:endParaRPr lang="en-GB" dirty="0"/>
          </a:p>
        </p:txBody>
      </p:sp>
      <p:sp>
        <p:nvSpPr>
          <p:cNvPr id="12" name="TextBox 11">
            <a:extLst>
              <a:ext uri="{FF2B5EF4-FFF2-40B4-BE49-F238E27FC236}">
                <a16:creationId xmlns:a16="http://schemas.microsoft.com/office/drawing/2014/main" xmlns="" id="{F183CF71-029B-430C-BC7F-1187676DA5AC}"/>
              </a:ext>
            </a:extLst>
          </p:cNvPr>
          <p:cNvSpPr txBox="1"/>
          <p:nvPr/>
        </p:nvSpPr>
        <p:spPr>
          <a:xfrm>
            <a:off x="9272121" y="3518842"/>
            <a:ext cx="625288" cy="300082"/>
          </a:xfrm>
          <a:prstGeom prst="rect">
            <a:avLst/>
          </a:prstGeom>
          <a:noFill/>
        </p:spPr>
        <p:txBody>
          <a:bodyPr wrap="square" rtlCol="0">
            <a:spAutoFit/>
          </a:bodyPr>
          <a:lstStyle/>
          <a:p>
            <a:r>
              <a:rPr lang="en-US" dirty="0"/>
              <a:t>73%</a:t>
            </a:r>
            <a:endParaRPr lang="en-GB" dirty="0"/>
          </a:p>
        </p:txBody>
      </p:sp>
      <p:sp>
        <p:nvSpPr>
          <p:cNvPr id="13" name="TextBox 12">
            <a:extLst>
              <a:ext uri="{FF2B5EF4-FFF2-40B4-BE49-F238E27FC236}">
                <a16:creationId xmlns:a16="http://schemas.microsoft.com/office/drawing/2014/main" xmlns="" id="{267A4F70-8257-41AC-835C-754A95A890A3}"/>
              </a:ext>
            </a:extLst>
          </p:cNvPr>
          <p:cNvSpPr txBox="1"/>
          <p:nvPr/>
        </p:nvSpPr>
        <p:spPr>
          <a:xfrm>
            <a:off x="9634817" y="4585446"/>
            <a:ext cx="625288" cy="300082"/>
          </a:xfrm>
          <a:prstGeom prst="rect">
            <a:avLst/>
          </a:prstGeom>
          <a:noFill/>
        </p:spPr>
        <p:txBody>
          <a:bodyPr wrap="square" rtlCol="0">
            <a:spAutoFit/>
          </a:bodyPr>
          <a:lstStyle/>
          <a:p>
            <a:r>
              <a:rPr lang="en-US" dirty="0"/>
              <a:t>76%</a:t>
            </a:r>
            <a:endParaRPr lang="en-GB" dirty="0"/>
          </a:p>
        </p:txBody>
      </p:sp>
      <p:sp>
        <p:nvSpPr>
          <p:cNvPr id="14" name="TextBox 13">
            <a:extLst>
              <a:ext uri="{FF2B5EF4-FFF2-40B4-BE49-F238E27FC236}">
                <a16:creationId xmlns:a16="http://schemas.microsoft.com/office/drawing/2014/main" xmlns="" id="{62047554-1E68-4B75-AE4E-53B876E26F2D}"/>
              </a:ext>
            </a:extLst>
          </p:cNvPr>
          <p:cNvSpPr txBox="1"/>
          <p:nvPr/>
        </p:nvSpPr>
        <p:spPr>
          <a:xfrm>
            <a:off x="11046759" y="6199094"/>
            <a:ext cx="806823" cy="300082"/>
          </a:xfrm>
          <a:prstGeom prst="rect">
            <a:avLst/>
          </a:prstGeom>
          <a:noFill/>
        </p:spPr>
        <p:txBody>
          <a:bodyPr wrap="square" rtlCol="0">
            <a:spAutoFit/>
          </a:bodyPr>
          <a:lstStyle/>
          <a:p>
            <a:r>
              <a:rPr lang="en-US" dirty="0"/>
              <a:t>RQ#22</a:t>
            </a:r>
            <a:endParaRPr lang="en-GB" dirty="0"/>
          </a:p>
        </p:txBody>
      </p:sp>
      <p:sp>
        <p:nvSpPr>
          <p:cNvPr id="15" name="TextBox 14">
            <a:extLst>
              <a:ext uri="{FF2B5EF4-FFF2-40B4-BE49-F238E27FC236}">
                <a16:creationId xmlns:a16="http://schemas.microsoft.com/office/drawing/2014/main" xmlns="" id="{5C0F1DF1-0BF0-47C0-993D-8C827A3CB9EF}"/>
              </a:ext>
            </a:extLst>
          </p:cNvPr>
          <p:cNvSpPr txBox="1"/>
          <p:nvPr/>
        </p:nvSpPr>
        <p:spPr>
          <a:xfrm>
            <a:off x="9398001" y="1208656"/>
            <a:ext cx="2346512" cy="1546577"/>
          </a:xfrm>
          <a:prstGeom prst="rect">
            <a:avLst/>
          </a:prstGeom>
          <a:noFill/>
        </p:spPr>
        <p:txBody>
          <a:bodyPr wrap="square" rtlCol="0">
            <a:spAutoFit/>
          </a:bodyPr>
          <a:lstStyle/>
          <a:p>
            <a:r>
              <a:rPr lang="en-US" dirty="0"/>
              <a:t>Among the surveyed adult volunteers, 59% took part in Scouts as a young person. Among these, 60% completed the Young Leader’s scheme as a young person.</a:t>
            </a:r>
            <a:endParaRPr lang="en-GB" dirty="0"/>
          </a:p>
        </p:txBody>
      </p:sp>
    </p:spTree>
    <p:extLst>
      <p:ext uri="{BB962C8B-B14F-4D97-AF65-F5344CB8AC3E}">
        <p14:creationId xmlns:p14="http://schemas.microsoft.com/office/powerpoint/2010/main" val="18329283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p:txBody>
          <a:bodyPr/>
          <a:lstStyle/>
          <a:p>
            <a:r>
              <a:rPr lang="en-US"/>
              <a:t>How adult volunteers found the opportunity to join Scouts</a:t>
            </a:r>
          </a:p>
        </p:txBody>
      </p:sp>
      <p:sp>
        <p:nvSpPr>
          <p:cNvPr id="4" name="TextBox 3"/>
          <p:cNvSpPr txBox="1"/>
          <p:nvPr/>
        </p:nvSpPr>
        <p:spPr>
          <a:xfrm>
            <a:off x="201448" y="6582371"/>
            <a:ext cx="8787911" cy="230832"/>
          </a:xfrm>
          <a:prstGeom prst="rect">
            <a:avLst/>
          </a:prstGeom>
          <a:noFill/>
        </p:spPr>
        <p:txBody>
          <a:bodyPr wrap="square" rtlCol="0">
            <a:spAutoFit/>
          </a:bodyPr>
          <a:lstStyle/>
          <a:p>
            <a:r>
              <a:rPr lang="en-GB" sz="900" dirty="0"/>
              <a:t>Source: Scout Experience Survey 2019, 2020, 2021</a:t>
            </a:r>
            <a:r>
              <a:rPr lang="en-US" sz="900" dirty="0"/>
              <a:t>. Sample size: 2019 is 10,675, 2020 is  8140 and 2021 is 7989.</a:t>
            </a:r>
            <a:endParaRPr lang="en-GB" sz="900" dirty="0"/>
          </a:p>
        </p:txBody>
      </p:sp>
      <p:graphicFrame>
        <p:nvGraphicFramePr>
          <p:cNvPr id="7" name="Chart 6">
            <a:extLst>
              <a:ext uri="{FF2B5EF4-FFF2-40B4-BE49-F238E27FC236}">
                <a16:creationId xmlns:a16="http://schemas.microsoft.com/office/drawing/2014/main" xmlns="" id="{5F728AC9-EA97-404F-89A1-3B9D617B8C90}"/>
              </a:ext>
            </a:extLst>
          </p:cNvPr>
          <p:cNvGraphicFramePr/>
          <p:nvPr>
            <p:extLst>
              <p:ext uri="{D42A27DB-BD31-4B8C-83A1-F6EECF244321}">
                <p14:modId xmlns:p14="http://schemas.microsoft.com/office/powerpoint/2010/main" val="3285031562"/>
              </p:ext>
            </p:extLst>
          </p:nvPr>
        </p:nvGraphicFramePr>
        <p:xfrm>
          <a:off x="1136275" y="813547"/>
          <a:ext cx="9654989" cy="53247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664EDA01-CEB8-4540-9441-BB3DB68545CA}"/>
              </a:ext>
            </a:extLst>
          </p:cNvPr>
          <p:cNvSpPr txBox="1"/>
          <p:nvPr/>
        </p:nvSpPr>
        <p:spPr>
          <a:xfrm>
            <a:off x="11055725" y="6078071"/>
            <a:ext cx="898710" cy="300082"/>
          </a:xfrm>
          <a:prstGeom prst="rect">
            <a:avLst/>
          </a:prstGeom>
          <a:noFill/>
        </p:spPr>
        <p:txBody>
          <a:bodyPr wrap="square" rtlCol="0">
            <a:spAutoFit/>
          </a:bodyPr>
          <a:lstStyle/>
          <a:p>
            <a:r>
              <a:rPr lang="en-US" dirty="0"/>
              <a:t>RQ#23</a:t>
            </a:r>
            <a:endParaRPr lang="en-GB" dirty="0"/>
          </a:p>
        </p:txBody>
      </p:sp>
    </p:spTree>
    <p:extLst>
      <p:ext uri="{BB962C8B-B14F-4D97-AF65-F5344CB8AC3E}">
        <p14:creationId xmlns:p14="http://schemas.microsoft.com/office/powerpoint/2010/main" val="2008801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207749"/>
          </a:xfrm>
        </p:spPr>
        <p:txBody>
          <a:bodyPr/>
          <a:lstStyle/>
          <a:p>
            <a:r>
              <a:rPr lang="en-US"/>
              <a:t>How adult volunteers got in touch to volunteer</a:t>
            </a:r>
          </a:p>
        </p:txBody>
      </p:sp>
      <p:sp>
        <p:nvSpPr>
          <p:cNvPr id="4" name="TextBox 3"/>
          <p:cNvSpPr txBox="1"/>
          <p:nvPr/>
        </p:nvSpPr>
        <p:spPr>
          <a:xfrm>
            <a:off x="177800" y="6537434"/>
            <a:ext cx="6310406" cy="230832"/>
          </a:xfrm>
          <a:prstGeom prst="rect">
            <a:avLst/>
          </a:prstGeom>
          <a:noFill/>
        </p:spPr>
        <p:txBody>
          <a:bodyPr wrap="square" rtlCol="0">
            <a:spAutoFit/>
          </a:bodyPr>
          <a:lstStyle/>
          <a:p>
            <a:r>
              <a:rPr lang="en-GB" sz="900" dirty="0"/>
              <a:t>Source: Scout Experience Survey 2019, 2020, 2021. Sample size in 2019 = 2,011 2020 = 2,020 and 2021 = 1492 </a:t>
            </a:r>
          </a:p>
        </p:txBody>
      </p:sp>
      <p:graphicFrame>
        <p:nvGraphicFramePr>
          <p:cNvPr id="7" name="Chart 6">
            <a:extLst>
              <a:ext uri="{FF2B5EF4-FFF2-40B4-BE49-F238E27FC236}">
                <a16:creationId xmlns:a16="http://schemas.microsoft.com/office/drawing/2014/main" xmlns="" id="{347797E6-0D26-46E0-A31E-E6D2B28F5835}"/>
              </a:ext>
            </a:extLst>
          </p:cNvPr>
          <p:cNvGraphicFramePr/>
          <p:nvPr>
            <p:extLst>
              <p:ext uri="{D42A27DB-BD31-4B8C-83A1-F6EECF244321}">
                <p14:modId xmlns:p14="http://schemas.microsoft.com/office/powerpoint/2010/main" val="146824659"/>
              </p:ext>
            </p:extLst>
          </p:nvPr>
        </p:nvGraphicFramePr>
        <p:xfrm>
          <a:off x="1196788" y="914400"/>
          <a:ext cx="9776012" cy="522393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3A08069D-F0FA-496D-BB21-949B7828B427}"/>
              </a:ext>
            </a:extLst>
          </p:cNvPr>
          <p:cNvSpPr txBox="1"/>
          <p:nvPr/>
        </p:nvSpPr>
        <p:spPr>
          <a:xfrm>
            <a:off x="3173506" y="5842747"/>
            <a:ext cx="1492623" cy="430887"/>
          </a:xfrm>
          <a:prstGeom prst="rect">
            <a:avLst/>
          </a:prstGeom>
          <a:noFill/>
        </p:spPr>
        <p:txBody>
          <a:bodyPr wrap="square" rtlCol="0">
            <a:spAutoFit/>
          </a:bodyPr>
          <a:lstStyle/>
          <a:p>
            <a:r>
              <a:rPr lang="en-US" sz="1100" dirty="0"/>
              <a:t>*No 2019 data available</a:t>
            </a:r>
            <a:endParaRPr lang="en-GB" sz="1100" dirty="0"/>
          </a:p>
        </p:txBody>
      </p:sp>
      <p:sp>
        <p:nvSpPr>
          <p:cNvPr id="9" name="TextBox 8">
            <a:extLst>
              <a:ext uri="{FF2B5EF4-FFF2-40B4-BE49-F238E27FC236}">
                <a16:creationId xmlns:a16="http://schemas.microsoft.com/office/drawing/2014/main" xmlns="" id="{D754F8C7-7667-4742-BFDA-4E53FFFDAAB8}"/>
              </a:ext>
            </a:extLst>
          </p:cNvPr>
          <p:cNvSpPr txBox="1"/>
          <p:nvPr/>
        </p:nvSpPr>
        <p:spPr>
          <a:xfrm>
            <a:off x="10972800" y="6064624"/>
            <a:ext cx="900953" cy="300082"/>
          </a:xfrm>
          <a:prstGeom prst="rect">
            <a:avLst/>
          </a:prstGeom>
          <a:noFill/>
        </p:spPr>
        <p:txBody>
          <a:bodyPr wrap="square" rtlCol="0">
            <a:spAutoFit/>
          </a:bodyPr>
          <a:lstStyle/>
          <a:p>
            <a:r>
              <a:rPr lang="en-US" dirty="0"/>
              <a:t>RQ#23</a:t>
            </a:r>
            <a:endParaRPr lang="en-GB" dirty="0"/>
          </a:p>
        </p:txBody>
      </p:sp>
    </p:spTree>
    <p:extLst>
      <p:ext uri="{BB962C8B-B14F-4D97-AF65-F5344CB8AC3E}">
        <p14:creationId xmlns:p14="http://schemas.microsoft.com/office/powerpoint/2010/main" val="2191820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48265D-FE05-4C03-9091-08D588F47343}"/>
              </a:ext>
            </a:extLst>
          </p:cNvPr>
          <p:cNvSpPr>
            <a:spLocks noGrp="1"/>
          </p:cNvSpPr>
          <p:nvPr>
            <p:ph type="body" sz="quarter" idx="12"/>
          </p:nvPr>
        </p:nvSpPr>
        <p:spPr/>
        <p:txBody>
          <a:bodyPr>
            <a:normAutofit/>
          </a:bodyPr>
          <a:lstStyle/>
          <a:p>
            <a:r>
              <a:rPr lang="en-US" dirty="0"/>
              <a:t>Scouts response to the Covid pandemic</a:t>
            </a:r>
            <a:endParaRPr lang="en-GB" dirty="0"/>
          </a:p>
        </p:txBody>
      </p:sp>
    </p:spTree>
    <p:extLst>
      <p:ext uri="{BB962C8B-B14F-4D97-AF65-F5344CB8AC3E}">
        <p14:creationId xmlns:p14="http://schemas.microsoft.com/office/powerpoint/2010/main" val="14635811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xmlns="" id="{D71E8F7F-2972-4E5E-A1E4-1995ACCBBE1C}"/>
              </a:ext>
            </a:extLst>
          </p:cNvPr>
          <p:cNvSpPr>
            <a:spLocks noGrp="1"/>
          </p:cNvSpPr>
          <p:nvPr>
            <p:ph type="subTitle" idx="4"/>
          </p:nvPr>
        </p:nvSpPr>
        <p:spPr>
          <a:xfrm>
            <a:off x="345675" y="534300"/>
            <a:ext cx="6055125" cy="415498"/>
          </a:xfrm>
        </p:spPr>
        <p:txBody>
          <a:bodyPr/>
          <a:lstStyle/>
          <a:p>
            <a:r>
              <a:rPr lang="en-US" dirty="0"/>
              <a:t>How well did Scouts respond to the challenges of the Covid pandemic?</a:t>
            </a:r>
            <a:endParaRPr lang="en-GB" dirty="0"/>
          </a:p>
        </p:txBody>
      </p:sp>
      <p:sp>
        <p:nvSpPr>
          <p:cNvPr id="10" name="TextBox 9">
            <a:extLst>
              <a:ext uri="{FF2B5EF4-FFF2-40B4-BE49-F238E27FC236}">
                <a16:creationId xmlns:a16="http://schemas.microsoft.com/office/drawing/2014/main" xmlns="" id="{DD7D52D1-01AA-472E-983D-13EDD0FC88A5}"/>
              </a:ext>
            </a:extLst>
          </p:cNvPr>
          <p:cNvSpPr txBox="1"/>
          <p:nvPr/>
        </p:nvSpPr>
        <p:spPr>
          <a:xfrm>
            <a:off x="177800" y="6537434"/>
            <a:ext cx="3590159" cy="230832"/>
          </a:xfrm>
          <a:prstGeom prst="rect">
            <a:avLst/>
          </a:prstGeom>
          <a:noFill/>
        </p:spPr>
        <p:txBody>
          <a:bodyPr wrap="square" rtlCol="0">
            <a:spAutoFit/>
          </a:bodyPr>
          <a:lstStyle/>
          <a:p>
            <a:r>
              <a:rPr lang="en-GB" sz="900" dirty="0"/>
              <a:t>Source: Scout Experience Survey 2021. Sample size = 6921 </a:t>
            </a:r>
          </a:p>
        </p:txBody>
      </p:sp>
      <p:graphicFrame>
        <p:nvGraphicFramePr>
          <p:cNvPr id="13" name="Chart 12">
            <a:extLst>
              <a:ext uri="{FF2B5EF4-FFF2-40B4-BE49-F238E27FC236}">
                <a16:creationId xmlns:a16="http://schemas.microsoft.com/office/drawing/2014/main" xmlns="" id="{C8D1463A-2F0B-4FB8-A56C-BDB2BC32FD7C}"/>
              </a:ext>
            </a:extLst>
          </p:cNvPr>
          <p:cNvGraphicFramePr/>
          <p:nvPr>
            <p:extLst>
              <p:ext uri="{D42A27DB-BD31-4B8C-83A1-F6EECF244321}">
                <p14:modId xmlns:p14="http://schemas.microsoft.com/office/powerpoint/2010/main" val="1764158995"/>
              </p:ext>
            </p:extLst>
          </p:nvPr>
        </p:nvGraphicFramePr>
        <p:xfrm>
          <a:off x="833717" y="949798"/>
          <a:ext cx="10566303" cy="5188535"/>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FCFEB141-7913-47A8-B6C2-EC8B1756F12A}"/>
              </a:ext>
            </a:extLst>
          </p:cNvPr>
          <p:cNvSpPr txBox="1"/>
          <p:nvPr/>
        </p:nvSpPr>
        <p:spPr>
          <a:xfrm>
            <a:off x="11113994" y="6212541"/>
            <a:ext cx="759759" cy="300082"/>
          </a:xfrm>
          <a:prstGeom prst="rect">
            <a:avLst/>
          </a:prstGeom>
          <a:noFill/>
        </p:spPr>
        <p:txBody>
          <a:bodyPr wrap="square" rtlCol="0">
            <a:spAutoFit/>
          </a:bodyPr>
          <a:lstStyle/>
          <a:p>
            <a:r>
              <a:rPr lang="en-US" dirty="0"/>
              <a:t>RQ#82</a:t>
            </a:r>
            <a:endParaRPr lang="en-GB" dirty="0"/>
          </a:p>
        </p:txBody>
      </p:sp>
    </p:spTree>
    <p:extLst>
      <p:ext uri="{BB962C8B-B14F-4D97-AF65-F5344CB8AC3E}">
        <p14:creationId xmlns:p14="http://schemas.microsoft.com/office/powerpoint/2010/main" val="1137250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730C2665-A683-4790-9D61-4C3B0B21E679}"/>
              </a:ext>
            </a:extLst>
          </p:cNvPr>
          <p:cNvSpPr>
            <a:spLocks noGrp="1"/>
          </p:cNvSpPr>
          <p:nvPr>
            <p:ph type="body" sz="quarter" idx="12"/>
          </p:nvPr>
        </p:nvSpPr>
        <p:spPr/>
        <p:txBody>
          <a:bodyPr/>
          <a:lstStyle/>
          <a:p>
            <a:r>
              <a:rPr lang="en-US" dirty="0"/>
              <a:t>Experience of HQ services</a:t>
            </a:r>
            <a:endParaRPr lang="en-GB" dirty="0"/>
          </a:p>
        </p:txBody>
      </p:sp>
    </p:spTree>
    <p:extLst>
      <p:ext uri="{BB962C8B-B14F-4D97-AF65-F5344CB8AC3E}">
        <p14:creationId xmlns:p14="http://schemas.microsoft.com/office/powerpoint/2010/main" val="1988062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207749"/>
          </a:xfrm>
        </p:spPr>
        <p:txBody>
          <a:bodyPr/>
          <a:lstStyle/>
          <a:p>
            <a:r>
              <a:rPr lang="en-US" dirty="0"/>
              <a:t>Frequency (%) of section leaders using resources provided by HQ</a:t>
            </a:r>
            <a:endParaRPr lang="en-GB" dirty="0"/>
          </a:p>
        </p:txBody>
      </p:sp>
      <p:sp>
        <p:nvSpPr>
          <p:cNvPr id="7" name="TextBox 6"/>
          <p:cNvSpPr txBox="1"/>
          <p:nvPr/>
        </p:nvSpPr>
        <p:spPr>
          <a:xfrm>
            <a:off x="185854" y="6452840"/>
            <a:ext cx="9072446" cy="230832"/>
          </a:xfrm>
          <a:prstGeom prst="rect">
            <a:avLst/>
          </a:prstGeom>
          <a:noFill/>
        </p:spPr>
        <p:txBody>
          <a:bodyPr wrap="square" rtlCol="0">
            <a:spAutoFit/>
          </a:bodyPr>
          <a:lstStyle/>
          <a:p>
            <a:r>
              <a:rPr lang="en-GB" sz="900" dirty="0"/>
              <a:t>Source: Scout Experience Surveys 2018, 2019, 2020 and 2021. </a:t>
            </a:r>
            <a:r>
              <a:rPr lang="en-US" sz="900" dirty="0"/>
              <a:t>Sample sizes consisted of 4092 section leaders in 2021, 4485 in 2020, 5563 in 2019, and 5836 in 2018.</a:t>
            </a:r>
            <a:endParaRPr lang="en-GB" sz="900" dirty="0"/>
          </a:p>
        </p:txBody>
      </p:sp>
      <p:graphicFrame>
        <p:nvGraphicFramePr>
          <p:cNvPr id="6" name="Chart 5">
            <a:extLst>
              <a:ext uri="{FF2B5EF4-FFF2-40B4-BE49-F238E27FC236}">
                <a16:creationId xmlns:a16="http://schemas.microsoft.com/office/drawing/2014/main" xmlns="" id="{AA539B6D-F4BF-401B-BD79-A2C584C5DCA6}"/>
              </a:ext>
            </a:extLst>
          </p:cNvPr>
          <p:cNvGraphicFramePr/>
          <p:nvPr>
            <p:extLst>
              <p:ext uri="{D42A27DB-BD31-4B8C-83A1-F6EECF244321}">
                <p14:modId xmlns:p14="http://schemas.microsoft.com/office/powerpoint/2010/main" val="3286168504"/>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BE6B8851-2789-416A-969E-AC4AD71F1FB9}"/>
              </a:ext>
            </a:extLst>
          </p:cNvPr>
          <p:cNvSpPr txBox="1"/>
          <p:nvPr/>
        </p:nvSpPr>
        <p:spPr>
          <a:xfrm>
            <a:off x="11066929" y="6273053"/>
            <a:ext cx="779930" cy="300082"/>
          </a:xfrm>
          <a:prstGeom prst="rect">
            <a:avLst/>
          </a:prstGeom>
          <a:noFill/>
        </p:spPr>
        <p:txBody>
          <a:bodyPr wrap="square" rtlCol="0">
            <a:spAutoFit/>
          </a:bodyPr>
          <a:lstStyle/>
          <a:p>
            <a:r>
              <a:rPr lang="en-US" dirty="0"/>
              <a:t>RQ#8</a:t>
            </a:r>
            <a:endParaRPr lang="en-GB" dirty="0"/>
          </a:p>
        </p:txBody>
      </p:sp>
    </p:spTree>
    <p:extLst>
      <p:ext uri="{BB962C8B-B14F-4D97-AF65-F5344CB8AC3E}">
        <p14:creationId xmlns:p14="http://schemas.microsoft.com/office/powerpoint/2010/main" val="465136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415498"/>
          </a:xfrm>
        </p:spPr>
        <p:txBody>
          <a:bodyPr/>
          <a:lstStyle/>
          <a:p>
            <a:r>
              <a:rPr lang="en-GB"/>
              <a:t>Net Promoter Score: Section leaders </a:t>
            </a:r>
            <a:r>
              <a:rPr lang="en-US"/>
              <a:t>who would recommend resources provided by HQ to another volunteer </a:t>
            </a:r>
            <a:endParaRPr lang="en-GB"/>
          </a:p>
        </p:txBody>
      </p:sp>
      <p:sp>
        <p:nvSpPr>
          <p:cNvPr id="7" name="TextBox 6"/>
          <p:cNvSpPr txBox="1"/>
          <p:nvPr/>
        </p:nvSpPr>
        <p:spPr>
          <a:xfrm>
            <a:off x="185854" y="6452840"/>
            <a:ext cx="8615246" cy="230832"/>
          </a:xfrm>
          <a:prstGeom prst="rect">
            <a:avLst/>
          </a:prstGeom>
          <a:noFill/>
        </p:spPr>
        <p:txBody>
          <a:bodyPr wrap="square" rtlCol="0">
            <a:spAutoFit/>
          </a:bodyPr>
          <a:lstStyle/>
          <a:p>
            <a:r>
              <a:rPr lang="en-GB" sz="900" dirty="0"/>
              <a:t>Source: Scout Experience Surveys 2018, 2019, 2020, 2021. </a:t>
            </a:r>
            <a:r>
              <a:rPr lang="en-US" sz="900" dirty="0"/>
              <a:t>Sample sizes = 3714 section leaders in 2021, 4012 in 2020, 4957 in 2019, and 5182 in 2018.</a:t>
            </a:r>
            <a:endParaRPr lang="en-GB" sz="900" dirty="0"/>
          </a:p>
        </p:txBody>
      </p:sp>
      <p:sp>
        <p:nvSpPr>
          <p:cNvPr id="2" name="Rectangle 1">
            <a:extLst>
              <a:ext uri="{FF2B5EF4-FFF2-40B4-BE49-F238E27FC236}">
                <a16:creationId xmlns:a16="http://schemas.microsoft.com/office/drawing/2014/main" xmlns="" id="{8E28C7F9-D2C5-4C4E-B2D5-A7E5FBD80D4F}"/>
              </a:ext>
            </a:extLst>
          </p:cNvPr>
          <p:cNvSpPr/>
          <p:nvPr/>
        </p:nvSpPr>
        <p:spPr>
          <a:xfrm>
            <a:off x="2202584" y="1963271"/>
            <a:ext cx="1250577" cy="31735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957EFAF1-7A19-4701-9CBC-4A7311FCC7FD}"/>
              </a:ext>
            </a:extLst>
          </p:cNvPr>
          <p:cNvSpPr/>
          <p:nvPr/>
        </p:nvSpPr>
        <p:spPr>
          <a:xfrm>
            <a:off x="4020424" y="1963271"/>
            <a:ext cx="1250577" cy="24944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9C34F9A5-A2B4-43B6-B093-F369E25948A0}"/>
              </a:ext>
            </a:extLst>
          </p:cNvPr>
          <p:cNvSpPr/>
          <p:nvPr/>
        </p:nvSpPr>
        <p:spPr>
          <a:xfrm>
            <a:off x="5838265" y="1963271"/>
            <a:ext cx="1250577" cy="1862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D2560931-B23B-4689-BF99-D37AF4538540}"/>
              </a:ext>
            </a:extLst>
          </p:cNvPr>
          <p:cNvSpPr/>
          <p:nvPr/>
        </p:nvSpPr>
        <p:spPr>
          <a:xfrm>
            <a:off x="7656106" y="1963271"/>
            <a:ext cx="1250577" cy="16607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xmlns="" id="{FEFF648A-A123-4EDE-B884-755ACCCC4643}"/>
              </a:ext>
            </a:extLst>
          </p:cNvPr>
          <p:cNvCxnSpPr/>
          <p:nvPr/>
        </p:nvCxnSpPr>
        <p:spPr>
          <a:xfrm>
            <a:off x="1687606" y="1963271"/>
            <a:ext cx="7873253"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xmlns="" id="{0DEB876A-4D71-489C-9E5B-5E37183F8E86}"/>
              </a:ext>
            </a:extLst>
          </p:cNvPr>
          <p:cNvSpPr txBox="1"/>
          <p:nvPr/>
        </p:nvSpPr>
        <p:spPr>
          <a:xfrm>
            <a:off x="2523373" y="1480071"/>
            <a:ext cx="961464" cy="300082"/>
          </a:xfrm>
          <a:prstGeom prst="rect">
            <a:avLst/>
          </a:prstGeom>
          <a:noFill/>
        </p:spPr>
        <p:txBody>
          <a:bodyPr wrap="square" rtlCol="0">
            <a:spAutoFit/>
          </a:bodyPr>
          <a:lstStyle/>
          <a:p>
            <a:r>
              <a:rPr lang="en-US" dirty="0"/>
              <a:t>2018</a:t>
            </a:r>
            <a:endParaRPr lang="en-GB" dirty="0"/>
          </a:p>
        </p:txBody>
      </p:sp>
      <p:sp>
        <p:nvSpPr>
          <p:cNvPr id="12" name="TextBox 11">
            <a:extLst>
              <a:ext uri="{FF2B5EF4-FFF2-40B4-BE49-F238E27FC236}">
                <a16:creationId xmlns:a16="http://schemas.microsoft.com/office/drawing/2014/main" xmlns="" id="{6E8BA9A8-C22E-48C9-B72E-930088703EAD}"/>
              </a:ext>
            </a:extLst>
          </p:cNvPr>
          <p:cNvSpPr txBox="1"/>
          <p:nvPr/>
        </p:nvSpPr>
        <p:spPr>
          <a:xfrm>
            <a:off x="4309537" y="1452283"/>
            <a:ext cx="961464" cy="300082"/>
          </a:xfrm>
          <a:prstGeom prst="rect">
            <a:avLst/>
          </a:prstGeom>
          <a:noFill/>
        </p:spPr>
        <p:txBody>
          <a:bodyPr wrap="square" rtlCol="0">
            <a:spAutoFit/>
          </a:bodyPr>
          <a:lstStyle/>
          <a:p>
            <a:r>
              <a:rPr lang="en-US" dirty="0"/>
              <a:t>2019</a:t>
            </a:r>
            <a:endParaRPr lang="en-GB" dirty="0"/>
          </a:p>
        </p:txBody>
      </p:sp>
      <p:sp>
        <p:nvSpPr>
          <p:cNvPr id="13" name="TextBox 12">
            <a:extLst>
              <a:ext uri="{FF2B5EF4-FFF2-40B4-BE49-F238E27FC236}">
                <a16:creationId xmlns:a16="http://schemas.microsoft.com/office/drawing/2014/main" xmlns="" id="{96501BFC-6F7A-4572-8DCF-411648863BDC}"/>
              </a:ext>
            </a:extLst>
          </p:cNvPr>
          <p:cNvSpPr txBox="1"/>
          <p:nvPr/>
        </p:nvSpPr>
        <p:spPr>
          <a:xfrm>
            <a:off x="6239737" y="1454524"/>
            <a:ext cx="961464" cy="300082"/>
          </a:xfrm>
          <a:prstGeom prst="rect">
            <a:avLst/>
          </a:prstGeom>
          <a:noFill/>
        </p:spPr>
        <p:txBody>
          <a:bodyPr wrap="square" rtlCol="0">
            <a:spAutoFit/>
          </a:bodyPr>
          <a:lstStyle/>
          <a:p>
            <a:r>
              <a:rPr lang="en-US" dirty="0"/>
              <a:t>2020</a:t>
            </a:r>
            <a:endParaRPr lang="en-GB" dirty="0"/>
          </a:p>
        </p:txBody>
      </p:sp>
      <p:sp>
        <p:nvSpPr>
          <p:cNvPr id="14" name="TextBox 13">
            <a:extLst>
              <a:ext uri="{FF2B5EF4-FFF2-40B4-BE49-F238E27FC236}">
                <a16:creationId xmlns:a16="http://schemas.microsoft.com/office/drawing/2014/main" xmlns="" id="{FA4DCF1E-4C30-459D-A46E-5EF9A58395E9}"/>
              </a:ext>
            </a:extLst>
          </p:cNvPr>
          <p:cNvSpPr txBox="1"/>
          <p:nvPr/>
        </p:nvSpPr>
        <p:spPr>
          <a:xfrm>
            <a:off x="8025901" y="1452282"/>
            <a:ext cx="880782" cy="300082"/>
          </a:xfrm>
          <a:prstGeom prst="rect">
            <a:avLst/>
          </a:prstGeom>
          <a:noFill/>
        </p:spPr>
        <p:txBody>
          <a:bodyPr wrap="square" rtlCol="0">
            <a:spAutoFit/>
          </a:bodyPr>
          <a:lstStyle/>
          <a:p>
            <a:r>
              <a:rPr lang="en-US" dirty="0"/>
              <a:t>2021</a:t>
            </a:r>
            <a:endParaRPr lang="en-GB" dirty="0"/>
          </a:p>
        </p:txBody>
      </p:sp>
      <p:sp>
        <p:nvSpPr>
          <p:cNvPr id="15" name="TextBox 14">
            <a:extLst>
              <a:ext uri="{FF2B5EF4-FFF2-40B4-BE49-F238E27FC236}">
                <a16:creationId xmlns:a16="http://schemas.microsoft.com/office/drawing/2014/main" xmlns="" id="{0F5D9311-D0AB-4B20-870A-E45E06DA2071}"/>
              </a:ext>
            </a:extLst>
          </p:cNvPr>
          <p:cNvSpPr txBox="1"/>
          <p:nvPr/>
        </p:nvSpPr>
        <p:spPr>
          <a:xfrm>
            <a:off x="2476575" y="4316478"/>
            <a:ext cx="744262" cy="400110"/>
          </a:xfrm>
          <a:prstGeom prst="rect">
            <a:avLst/>
          </a:prstGeom>
          <a:noFill/>
        </p:spPr>
        <p:txBody>
          <a:bodyPr wrap="square" rtlCol="0">
            <a:spAutoFit/>
          </a:bodyPr>
          <a:lstStyle/>
          <a:p>
            <a:pPr algn="ctr"/>
            <a:r>
              <a:rPr lang="en-US" sz="2000" b="1" dirty="0">
                <a:solidFill>
                  <a:schemeClr val="bg1"/>
                </a:solidFill>
              </a:rPr>
              <a:t>-46</a:t>
            </a:r>
            <a:endParaRPr lang="en-GB" sz="2000" b="1" dirty="0">
              <a:solidFill>
                <a:schemeClr val="bg1"/>
              </a:solidFill>
            </a:endParaRPr>
          </a:p>
        </p:txBody>
      </p:sp>
      <p:sp>
        <p:nvSpPr>
          <p:cNvPr id="17" name="TextBox 16">
            <a:extLst>
              <a:ext uri="{FF2B5EF4-FFF2-40B4-BE49-F238E27FC236}">
                <a16:creationId xmlns:a16="http://schemas.microsoft.com/office/drawing/2014/main" xmlns="" id="{1025C405-36D0-48F7-865B-3AE42F958735}"/>
              </a:ext>
            </a:extLst>
          </p:cNvPr>
          <p:cNvSpPr txBox="1"/>
          <p:nvPr/>
        </p:nvSpPr>
        <p:spPr>
          <a:xfrm>
            <a:off x="4273581" y="3684423"/>
            <a:ext cx="744262" cy="400110"/>
          </a:xfrm>
          <a:prstGeom prst="rect">
            <a:avLst/>
          </a:prstGeom>
          <a:noFill/>
        </p:spPr>
        <p:txBody>
          <a:bodyPr wrap="square" rtlCol="0">
            <a:spAutoFit/>
          </a:bodyPr>
          <a:lstStyle/>
          <a:p>
            <a:pPr algn="ctr"/>
            <a:r>
              <a:rPr lang="en-US" sz="2000" b="1" dirty="0">
                <a:solidFill>
                  <a:schemeClr val="bg1"/>
                </a:solidFill>
              </a:rPr>
              <a:t>-40</a:t>
            </a:r>
            <a:endParaRPr lang="en-GB" sz="2000" b="1" dirty="0">
              <a:solidFill>
                <a:schemeClr val="bg1"/>
              </a:solidFill>
            </a:endParaRPr>
          </a:p>
        </p:txBody>
      </p:sp>
      <p:sp>
        <p:nvSpPr>
          <p:cNvPr id="18" name="TextBox 17">
            <a:extLst>
              <a:ext uri="{FF2B5EF4-FFF2-40B4-BE49-F238E27FC236}">
                <a16:creationId xmlns:a16="http://schemas.microsoft.com/office/drawing/2014/main" xmlns="" id="{7E434260-573A-452C-8097-942652B6B1BA}"/>
              </a:ext>
            </a:extLst>
          </p:cNvPr>
          <p:cNvSpPr txBox="1"/>
          <p:nvPr/>
        </p:nvSpPr>
        <p:spPr>
          <a:xfrm>
            <a:off x="6024186" y="3127977"/>
            <a:ext cx="744262" cy="400110"/>
          </a:xfrm>
          <a:prstGeom prst="rect">
            <a:avLst/>
          </a:prstGeom>
          <a:noFill/>
        </p:spPr>
        <p:txBody>
          <a:bodyPr wrap="square" rtlCol="0">
            <a:spAutoFit/>
          </a:bodyPr>
          <a:lstStyle/>
          <a:p>
            <a:pPr algn="ctr"/>
            <a:r>
              <a:rPr lang="en-US" sz="2000" b="1" dirty="0">
                <a:solidFill>
                  <a:schemeClr val="bg1"/>
                </a:solidFill>
              </a:rPr>
              <a:t>-34</a:t>
            </a:r>
            <a:endParaRPr lang="en-GB" sz="2000" b="1" dirty="0">
              <a:solidFill>
                <a:schemeClr val="bg1"/>
              </a:solidFill>
            </a:endParaRPr>
          </a:p>
        </p:txBody>
      </p:sp>
      <p:sp>
        <p:nvSpPr>
          <p:cNvPr id="19" name="TextBox 18">
            <a:extLst>
              <a:ext uri="{FF2B5EF4-FFF2-40B4-BE49-F238E27FC236}">
                <a16:creationId xmlns:a16="http://schemas.microsoft.com/office/drawing/2014/main" xmlns="" id="{6238F18F-279D-420C-ABD1-A9DEA505288D}"/>
              </a:ext>
            </a:extLst>
          </p:cNvPr>
          <p:cNvSpPr txBox="1"/>
          <p:nvPr/>
        </p:nvSpPr>
        <p:spPr>
          <a:xfrm>
            <a:off x="7909263" y="2894479"/>
            <a:ext cx="744262" cy="400110"/>
          </a:xfrm>
          <a:prstGeom prst="rect">
            <a:avLst/>
          </a:prstGeom>
          <a:noFill/>
        </p:spPr>
        <p:txBody>
          <a:bodyPr wrap="square" rtlCol="0">
            <a:spAutoFit/>
          </a:bodyPr>
          <a:lstStyle/>
          <a:p>
            <a:pPr algn="ctr"/>
            <a:r>
              <a:rPr lang="en-US" sz="2000" b="1" dirty="0">
                <a:solidFill>
                  <a:schemeClr val="bg1"/>
                </a:solidFill>
              </a:rPr>
              <a:t>-33</a:t>
            </a:r>
            <a:endParaRPr lang="en-GB" sz="2000" b="1" dirty="0">
              <a:solidFill>
                <a:schemeClr val="bg1"/>
              </a:solidFill>
            </a:endParaRPr>
          </a:p>
        </p:txBody>
      </p:sp>
      <p:sp>
        <p:nvSpPr>
          <p:cNvPr id="20" name="TextBox 19">
            <a:extLst>
              <a:ext uri="{FF2B5EF4-FFF2-40B4-BE49-F238E27FC236}">
                <a16:creationId xmlns:a16="http://schemas.microsoft.com/office/drawing/2014/main" xmlns="" id="{9E679884-9B0D-477C-8C6E-97C885DF074B}"/>
              </a:ext>
            </a:extLst>
          </p:cNvPr>
          <p:cNvSpPr txBox="1"/>
          <p:nvPr/>
        </p:nvSpPr>
        <p:spPr>
          <a:xfrm>
            <a:off x="11046759" y="6266329"/>
            <a:ext cx="726141" cy="300082"/>
          </a:xfrm>
          <a:prstGeom prst="rect">
            <a:avLst/>
          </a:prstGeom>
          <a:noFill/>
        </p:spPr>
        <p:txBody>
          <a:bodyPr wrap="square" rtlCol="0">
            <a:spAutoFit/>
          </a:bodyPr>
          <a:lstStyle/>
          <a:p>
            <a:r>
              <a:rPr lang="en-US" dirty="0"/>
              <a:t>RQ#9</a:t>
            </a:r>
            <a:endParaRPr lang="en-GB" dirty="0"/>
          </a:p>
        </p:txBody>
      </p:sp>
    </p:spTree>
    <p:extLst>
      <p:ext uri="{BB962C8B-B14F-4D97-AF65-F5344CB8AC3E}">
        <p14:creationId xmlns:p14="http://schemas.microsoft.com/office/powerpoint/2010/main" val="1311729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415498"/>
          </a:xfrm>
        </p:spPr>
        <p:txBody>
          <a:bodyPr/>
          <a:lstStyle/>
          <a:p>
            <a:r>
              <a:rPr lang="en-US" dirty="0"/>
              <a:t>Frequency (%) of section leaders using online tools (website, </a:t>
            </a:r>
            <a:r>
              <a:rPr lang="en-US" dirty="0" err="1"/>
              <a:t>programme</a:t>
            </a:r>
            <a:r>
              <a:rPr lang="en-US" dirty="0"/>
              <a:t> planner and membership system)</a:t>
            </a:r>
            <a:endParaRPr lang="en-GB" dirty="0"/>
          </a:p>
        </p:txBody>
      </p:sp>
      <p:sp>
        <p:nvSpPr>
          <p:cNvPr id="7" name="TextBox 6"/>
          <p:cNvSpPr txBox="1"/>
          <p:nvPr/>
        </p:nvSpPr>
        <p:spPr>
          <a:xfrm>
            <a:off x="185854" y="6452840"/>
            <a:ext cx="9072446" cy="230832"/>
          </a:xfrm>
          <a:prstGeom prst="rect">
            <a:avLst/>
          </a:prstGeom>
          <a:noFill/>
        </p:spPr>
        <p:txBody>
          <a:bodyPr wrap="square" rtlCol="0">
            <a:spAutoFit/>
          </a:bodyPr>
          <a:lstStyle/>
          <a:p>
            <a:r>
              <a:rPr lang="en-GB" sz="900" dirty="0"/>
              <a:t>Source: Scout Experience Surveys 2018, 2019, 2020 and 2021. </a:t>
            </a:r>
            <a:r>
              <a:rPr lang="en-US" sz="900" dirty="0"/>
              <a:t>Sample sizes consisted of 4092 section leaders in 2021, 4485 in 2020, 5563 in 2019, and 5836 in 2018.</a:t>
            </a:r>
            <a:endParaRPr lang="en-GB" sz="900" dirty="0"/>
          </a:p>
        </p:txBody>
      </p:sp>
      <p:sp>
        <p:nvSpPr>
          <p:cNvPr id="8" name="TextBox 7">
            <a:extLst>
              <a:ext uri="{FF2B5EF4-FFF2-40B4-BE49-F238E27FC236}">
                <a16:creationId xmlns:a16="http://schemas.microsoft.com/office/drawing/2014/main" xmlns="" id="{BE6B8851-2789-416A-969E-AC4AD71F1FB9}"/>
              </a:ext>
            </a:extLst>
          </p:cNvPr>
          <p:cNvSpPr txBox="1"/>
          <p:nvPr/>
        </p:nvSpPr>
        <p:spPr>
          <a:xfrm>
            <a:off x="11066929" y="6273053"/>
            <a:ext cx="779930" cy="300082"/>
          </a:xfrm>
          <a:prstGeom prst="rect">
            <a:avLst/>
          </a:prstGeom>
          <a:noFill/>
        </p:spPr>
        <p:txBody>
          <a:bodyPr wrap="square" rtlCol="0">
            <a:spAutoFit/>
          </a:bodyPr>
          <a:lstStyle/>
          <a:p>
            <a:r>
              <a:rPr lang="en-US" dirty="0"/>
              <a:t>RQ#65</a:t>
            </a:r>
            <a:endParaRPr lang="en-GB" dirty="0"/>
          </a:p>
        </p:txBody>
      </p:sp>
      <p:graphicFrame>
        <p:nvGraphicFramePr>
          <p:cNvPr id="11" name="Chart 10">
            <a:extLst>
              <a:ext uri="{FF2B5EF4-FFF2-40B4-BE49-F238E27FC236}">
                <a16:creationId xmlns:a16="http://schemas.microsoft.com/office/drawing/2014/main" xmlns="" id="{B965D719-9195-491E-8B15-3910275639B9}"/>
              </a:ext>
            </a:extLst>
          </p:cNvPr>
          <p:cNvGraphicFramePr/>
          <p:nvPr>
            <p:extLst>
              <p:ext uri="{D42A27DB-BD31-4B8C-83A1-F6EECF244321}">
                <p14:modId xmlns:p14="http://schemas.microsoft.com/office/powerpoint/2010/main" val="1681161468"/>
              </p:ext>
            </p:extLst>
          </p:nvPr>
        </p:nvGraphicFramePr>
        <p:xfrm>
          <a:off x="941294" y="719666"/>
          <a:ext cx="9218706"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0969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1487" y="342154"/>
            <a:ext cx="9529763" cy="1025281"/>
          </a:xfrm>
        </p:spPr>
        <p:txBody>
          <a:bodyPr>
            <a:normAutofit/>
          </a:bodyPr>
          <a:lstStyle/>
          <a:p>
            <a:r>
              <a:rPr lang="en-US" dirty="0"/>
              <a:t>Who took part?</a:t>
            </a:r>
          </a:p>
        </p:txBody>
      </p:sp>
      <p:sp>
        <p:nvSpPr>
          <p:cNvPr id="3" name="Text Placeholder 3">
            <a:extLst>
              <a:ext uri="{FF2B5EF4-FFF2-40B4-BE49-F238E27FC236}">
                <a16:creationId xmlns:a16="http://schemas.microsoft.com/office/drawing/2014/main" xmlns="" id="{A57F75FA-9AE7-414F-9971-E086DADF2083}"/>
              </a:ext>
            </a:extLst>
          </p:cNvPr>
          <p:cNvSpPr txBox="1">
            <a:spLocks/>
          </p:cNvSpPr>
          <p:nvPr/>
        </p:nvSpPr>
        <p:spPr>
          <a:xfrm>
            <a:off x="1989509" y="4697897"/>
            <a:ext cx="2639874" cy="3239402"/>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defTabSz="914400"/>
            <a:r>
              <a:rPr lang="en-GB" sz="1400" kern="0" dirty="0">
                <a:solidFill>
                  <a:schemeClr val="bg1"/>
                </a:solidFill>
              </a:rPr>
              <a:t>8,765 adult volunteers</a:t>
            </a:r>
          </a:p>
        </p:txBody>
      </p:sp>
      <p:sp>
        <p:nvSpPr>
          <p:cNvPr id="5" name="Text Placeholder 4">
            <a:extLst>
              <a:ext uri="{FF2B5EF4-FFF2-40B4-BE49-F238E27FC236}">
                <a16:creationId xmlns:a16="http://schemas.microsoft.com/office/drawing/2014/main" xmlns="" id="{11C33784-75E2-A447-AF92-0C6EC37C98C4}"/>
              </a:ext>
            </a:extLst>
          </p:cNvPr>
          <p:cNvSpPr txBox="1">
            <a:spLocks/>
          </p:cNvSpPr>
          <p:nvPr/>
        </p:nvSpPr>
        <p:spPr>
          <a:xfrm>
            <a:off x="4859441" y="4697897"/>
            <a:ext cx="2639874" cy="3239402"/>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defTabSz="914400"/>
            <a:r>
              <a:rPr lang="en-GB" sz="1400" kern="0" dirty="0">
                <a:solidFill>
                  <a:schemeClr val="bg1"/>
                </a:solidFill>
              </a:rPr>
              <a:t>898 parents / carers</a:t>
            </a:r>
          </a:p>
        </p:txBody>
      </p:sp>
      <p:sp>
        <p:nvSpPr>
          <p:cNvPr id="6" name="Text Placeholder 5">
            <a:extLst>
              <a:ext uri="{FF2B5EF4-FFF2-40B4-BE49-F238E27FC236}">
                <a16:creationId xmlns:a16="http://schemas.microsoft.com/office/drawing/2014/main" xmlns="" id="{E397C802-F61B-CF44-9F9C-AB65A0525D19}"/>
              </a:ext>
            </a:extLst>
          </p:cNvPr>
          <p:cNvSpPr txBox="1">
            <a:spLocks/>
          </p:cNvSpPr>
          <p:nvPr/>
        </p:nvSpPr>
        <p:spPr>
          <a:xfrm>
            <a:off x="7461367" y="4690128"/>
            <a:ext cx="2639874" cy="3239402"/>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defTabSz="914400"/>
            <a:r>
              <a:rPr lang="en-GB" sz="1400" kern="0" dirty="0">
                <a:solidFill>
                  <a:schemeClr val="bg1"/>
                </a:solidFill>
              </a:rPr>
              <a:t>653 young people</a:t>
            </a:r>
          </a:p>
        </p:txBody>
      </p:sp>
      <p:pic>
        <p:nvPicPr>
          <p:cNvPr id="7" name="Picture Placeholder 11">
            <a:extLst>
              <a:ext uri="{FF2B5EF4-FFF2-40B4-BE49-F238E27FC236}">
                <a16:creationId xmlns:a16="http://schemas.microsoft.com/office/drawing/2014/main" xmlns="" id="{51716624-B11E-9D40-9EB8-F9366D45AAEF}"/>
              </a:ext>
            </a:extLst>
          </p:cNvPr>
          <p:cNvPicPr>
            <a:picLocks noChangeAspect="1"/>
          </p:cNvPicPr>
          <p:nvPr/>
        </p:nvPicPr>
        <p:blipFill>
          <a:blip r:embed="rId3" cstate="print">
            <a:extLst>
              <a:ext uri="{28A0092B-C50C-407E-A947-70E740481C1C}">
                <a14:useLocalDpi xmlns:a14="http://schemas.microsoft.com/office/drawing/2010/main" val="0"/>
              </a:ext>
            </a:extLst>
          </a:blip>
          <a:srcRect l="5926" r="5926"/>
          <a:stretch>
            <a:fillRect/>
          </a:stretch>
        </p:blipFill>
        <p:spPr>
          <a:xfrm>
            <a:off x="2179402" y="2663703"/>
            <a:ext cx="2402081" cy="1815258"/>
          </a:xfrm>
          <a:prstGeom prst="rect">
            <a:avLst/>
          </a:prstGeom>
        </p:spPr>
      </p:pic>
      <p:pic>
        <p:nvPicPr>
          <p:cNvPr id="8" name="Picture Placeholder 12">
            <a:extLst>
              <a:ext uri="{FF2B5EF4-FFF2-40B4-BE49-F238E27FC236}">
                <a16:creationId xmlns:a16="http://schemas.microsoft.com/office/drawing/2014/main" xmlns="" id="{6B747198-AF7C-A143-8DEC-9E20ABAFDE3B}"/>
              </a:ext>
            </a:extLst>
          </p:cNvPr>
          <p:cNvPicPr>
            <a:picLocks noChangeAspect="1"/>
          </p:cNvPicPr>
          <p:nvPr/>
        </p:nvPicPr>
        <p:blipFill>
          <a:blip r:embed="rId4" cstate="print">
            <a:extLst>
              <a:ext uri="{28A0092B-C50C-407E-A947-70E740481C1C}">
                <a14:useLocalDpi xmlns:a14="http://schemas.microsoft.com/office/drawing/2010/main" val="0"/>
              </a:ext>
            </a:extLst>
          </a:blip>
          <a:srcRect t="24785" b="24785"/>
          <a:stretch>
            <a:fillRect/>
          </a:stretch>
        </p:blipFill>
        <p:spPr>
          <a:xfrm>
            <a:off x="4910275" y="2663703"/>
            <a:ext cx="2402081" cy="1815258"/>
          </a:xfrm>
          <a:prstGeom prst="rect">
            <a:avLst/>
          </a:prstGeom>
        </p:spPr>
      </p:pic>
      <p:pic>
        <p:nvPicPr>
          <p:cNvPr id="9" name="Picture Placeholder 13">
            <a:extLst>
              <a:ext uri="{FF2B5EF4-FFF2-40B4-BE49-F238E27FC236}">
                <a16:creationId xmlns:a16="http://schemas.microsoft.com/office/drawing/2014/main" xmlns="" id="{3652027F-2431-1644-A67A-183D89D13E17}"/>
              </a:ext>
            </a:extLst>
          </p:cNvPr>
          <p:cNvPicPr>
            <a:picLocks noChangeAspect="1"/>
          </p:cNvPicPr>
          <p:nvPr/>
        </p:nvPicPr>
        <p:blipFill>
          <a:blip r:embed="rId5" cstate="print">
            <a:extLst>
              <a:ext uri="{28A0092B-C50C-407E-A947-70E740481C1C}">
                <a14:useLocalDpi xmlns:a14="http://schemas.microsoft.com/office/drawing/2010/main" val="0"/>
              </a:ext>
            </a:extLst>
          </a:blip>
          <a:srcRect l="417" r="417"/>
          <a:stretch>
            <a:fillRect/>
          </a:stretch>
        </p:blipFill>
        <p:spPr>
          <a:xfrm>
            <a:off x="7580263" y="2663703"/>
            <a:ext cx="2402081" cy="1815258"/>
          </a:xfrm>
          <a:prstGeom prst="rect">
            <a:avLst/>
          </a:prstGeom>
        </p:spPr>
      </p:pic>
      <p:sp>
        <p:nvSpPr>
          <p:cNvPr id="10" name="TextBox 9">
            <a:extLst>
              <a:ext uri="{FF2B5EF4-FFF2-40B4-BE49-F238E27FC236}">
                <a16:creationId xmlns:a16="http://schemas.microsoft.com/office/drawing/2014/main" xmlns="" id="{4FC93D26-8974-3949-A066-B451F9CDE281}"/>
              </a:ext>
            </a:extLst>
          </p:cNvPr>
          <p:cNvSpPr txBox="1"/>
          <p:nvPr/>
        </p:nvSpPr>
        <p:spPr>
          <a:xfrm>
            <a:off x="2176491" y="1586485"/>
            <a:ext cx="7805853" cy="1077218"/>
          </a:xfrm>
          <a:prstGeom prst="rect">
            <a:avLst/>
          </a:prstGeom>
          <a:noFill/>
        </p:spPr>
        <p:txBody>
          <a:bodyPr wrap="square" rtlCol="0">
            <a:spAutoFit/>
          </a:bodyPr>
          <a:lstStyle/>
          <a:p>
            <a:r>
              <a:rPr lang="en-US" sz="1600">
                <a:solidFill>
                  <a:schemeClr val="bg1"/>
                </a:solidFill>
              </a:rPr>
              <a:t>After we took out the duplicates, disqualified responses, those with no demographic data or those where there were no outcomes questions answered by young people, we were left with:</a:t>
            </a:r>
          </a:p>
          <a:p>
            <a:endParaRPr lang="en-GB" sz="1600">
              <a:solidFill>
                <a:schemeClr val="bg1"/>
              </a:solidFill>
            </a:endParaRPr>
          </a:p>
        </p:txBody>
      </p:sp>
    </p:spTree>
    <p:extLst>
      <p:ext uri="{BB962C8B-B14F-4D97-AF65-F5344CB8AC3E}">
        <p14:creationId xmlns:p14="http://schemas.microsoft.com/office/powerpoint/2010/main" val="1772692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5675" y="534300"/>
            <a:ext cx="5750325" cy="415498"/>
          </a:xfrm>
        </p:spPr>
        <p:txBody>
          <a:bodyPr/>
          <a:lstStyle/>
          <a:p>
            <a:r>
              <a:rPr lang="en-GB"/>
              <a:t>Net Promoter Score: A</a:t>
            </a:r>
            <a:r>
              <a:rPr lang="en-US" err="1"/>
              <a:t>dult</a:t>
            </a:r>
            <a:r>
              <a:rPr lang="en-US"/>
              <a:t> volunteers who would recommend Scouts’ digital services to another volunteer </a:t>
            </a:r>
            <a:endParaRPr lang="en-GB"/>
          </a:p>
        </p:txBody>
      </p:sp>
      <p:sp>
        <p:nvSpPr>
          <p:cNvPr id="7" name="TextBox 6"/>
          <p:cNvSpPr txBox="1"/>
          <p:nvPr/>
        </p:nvSpPr>
        <p:spPr>
          <a:xfrm>
            <a:off x="197141" y="6271735"/>
            <a:ext cx="11817806" cy="230832"/>
          </a:xfrm>
          <a:prstGeom prst="rect">
            <a:avLst/>
          </a:prstGeom>
          <a:noFill/>
        </p:spPr>
        <p:txBody>
          <a:bodyPr wrap="square" rtlCol="0">
            <a:spAutoFit/>
          </a:bodyPr>
          <a:lstStyle/>
          <a:p>
            <a:r>
              <a:rPr lang="en-GB" sz="900" dirty="0"/>
              <a:t>Source: Scout Experience Surveys 2021. </a:t>
            </a:r>
            <a:r>
              <a:rPr lang="en-US" sz="900" dirty="0"/>
              <a:t>Sample sizes for the Scouts website consisted of 6537 adult volunteers, for the </a:t>
            </a:r>
            <a:r>
              <a:rPr lang="en-US" sz="900" dirty="0" err="1"/>
              <a:t>programme</a:t>
            </a:r>
            <a:r>
              <a:rPr lang="en-US" sz="900" dirty="0"/>
              <a:t> planning tool 3368 adult volunteers and for the membership system of 5577 adult volunteers</a:t>
            </a:r>
            <a:endParaRPr lang="en-GB" sz="900" dirty="0"/>
          </a:p>
        </p:txBody>
      </p:sp>
      <p:sp>
        <p:nvSpPr>
          <p:cNvPr id="2" name="Rectangle 1">
            <a:extLst>
              <a:ext uri="{FF2B5EF4-FFF2-40B4-BE49-F238E27FC236}">
                <a16:creationId xmlns:a16="http://schemas.microsoft.com/office/drawing/2014/main" xmlns="" id="{5861AF1E-59A3-45C8-AC98-87068FCA1E47}"/>
              </a:ext>
            </a:extLst>
          </p:cNvPr>
          <p:cNvSpPr/>
          <p:nvPr/>
        </p:nvSpPr>
        <p:spPr>
          <a:xfrm>
            <a:off x="2487706" y="2212042"/>
            <a:ext cx="1674159" cy="11362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FBCF154F-2E3A-4E13-B539-3322FF2870AC}"/>
              </a:ext>
            </a:extLst>
          </p:cNvPr>
          <p:cNvSpPr/>
          <p:nvPr/>
        </p:nvSpPr>
        <p:spPr>
          <a:xfrm>
            <a:off x="5023597" y="2212041"/>
            <a:ext cx="1674159" cy="26221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6CBA5F3A-BC05-4DA3-8C8A-C09F08BC0E00}"/>
              </a:ext>
            </a:extLst>
          </p:cNvPr>
          <p:cNvSpPr/>
          <p:nvPr/>
        </p:nvSpPr>
        <p:spPr>
          <a:xfrm>
            <a:off x="7559488" y="2212041"/>
            <a:ext cx="1674159" cy="31667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xmlns="" id="{56FBEDD4-531F-4569-A2BC-A3E1FB31AA78}"/>
              </a:ext>
            </a:extLst>
          </p:cNvPr>
          <p:cNvCxnSpPr/>
          <p:nvPr/>
        </p:nvCxnSpPr>
        <p:spPr>
          <a:xfrm>
            <a:off x="1822076" y="2212041"/>
            <a:ext cx="8175812"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xmlns="" id="{D37AA0BE-EA2B-421B-BDA2-56A004650593}"/>
              </a:ext>
            </a:extLst>
          </p:cNvPr>
          <p:cNvSpPr txBox="1"/>
          <p:nvPr/>
        </p:nvSpPr>
        <p:spPr>
          <a:xfrm>
            <a:off x="2487706" y="1653992"/>
            <a:ext cx="1674159" cy="507831"/>
          </a:xfrm>
          <a:prstGeom prst="rect">
            <a:avLst/>
          </a:prstGeom>
          <a:noFill/>
        </p:spPr>
        <p:txBody>
          <a:bodyPr wrap="square" rtlCol="0">
            <a:spAutoFit/>
          </a:bodyPr>
          <a:lstStyle/>
          <a:p>
            <a:pPr algn="ctr"/>
            <a:r>
              <a:rPr lang="en-US" dirty="0"/>
              <a:t>Scouts website (scouts.org.uk)</a:t>
            </a:r>
            <a:endParaRPr lang="en-GB" dirty="0"/>
          </a:p>
        </p:txBody>
      </p:sp>
      <p:sp>
        <p:nvSpPr>
          <p:cNvPr id="12" name="TextBox 11">
            <a:extLst>
              <a:ext uri="{FF2B5EF4-FFF2-40B4-BE49-F238E27FC236}">
                <a16:creationId xmlns:a16="http://schemas.microsoft.com/office/drawing/2014/main" xmlns="" id="{FACF5100-3B9C-4893-BEC7-2668FBBB37BF}"/>
              </a:ext>
            </a:extLst>
          </p:cNvPr>
          <p:cNvSpPr txBox="1"/>
          <p:nvPr/>
        </p:nvSpPr>
        <p:spPr>
          <a:xfrm>
            <a:off x="5023596" y="1546863"/>
            <a:ext cx="1674159" cy="507831"/>
          </a:xfrm>
          <a:prstGeom prst="rect">
            <a:avLst/>
          </a:prstGeom>
          <a:noFill/>
        </p:spPr>
        <p:txBody>
          <a:bodyPr wrap="square" rtlCol="0">
            <a:spAutoFit/>
          </a:bodyPr>
          <a:lstStyle/>
          <a:p>
            <a:pPr algn="ctr"/>
            <a:r>
              <a:rPr lang="en-US" dirty="0" err="1"/>
              <a:t>Programme</a:t>
            </a:r>
            <a:r>
              <a:rPr lang="en-US" dirty="0"/>
              <a:t> planning tool</a:t>
            </a:r>
            <a:endParaRPr lang="en-GB" dirty="0"/>
          </a:p>
        </p:txBody>
      </p:sp>
      <p:sp>
        <p:nvSpPr>
          <p:cNvPr id="13" name="TextBox 12">
            <a:extLst>
              <a:ext uri="{FF2B5EF4-FFF2-40B4-BE49-F238E27FC236}">
                <a16:creationId xmlns:a16="http://schemas.microsoft.com/office/drawing/2014/main" xmlns="" id="{5F774C5A-27DD-49A7-8A72-C2D604A0FE7B}"/>
              </a:ext>
            </a:extLst>
          </p:cNvPr>
          <p:cNvSpPr txBox="1"/>
          <p:nvPr/>
        </p:nvSpPr>
        <p:spPr>
          <a:xfrm>
            <a:off x="7559488" y="1546862"/>
            <a:ext cx="1674159" cy="507831"/>
          </a:xfrm>
          <a:prstGeom prst="rect">
            <a:avLst/>
          </a:prstGeom>
          <a:noFill/>
        </p:spPr>
        <p:txBody>
          <a:bodyPr wrap="square" rtlCol="0">
            <a:spAutoFit/>
          </a:bodyPr>
          <a:lstStyle/>
          <a:p>
            <a:pPr algn="ctr"/>
            <a:r>
              <a:rPr lang="en-US" dirty="0"/>
              <a:t>Membership system (Compass)</a:t>
            </a:r>
            <a:endParaRPr lang="en-GB" dirty="0"/>
          </a:p>
        </p:txBody>
      </p:sp>
      <p:sp>
        <p:nvSpPr>
          <p:cNvPr id="14" name="TextBox 13">
            <a:extLst>
              <a:ext uri="{FF2B5EF4-FFF2-40B4-BE49-F238E27FC236}">
                <a16:creationId xmlns:a16="http://schemas.microsoft.com/office/drawing/2014/main" xmlns="" id="{D71710A5-6C44-4524-A8BD-63E48B7EFC4F}"/>
              </a:ext>
            </a:extLst>
          </p:cNvPr>
          <p:cNvSpPr txBox="1"/>
          <p:nvPr/>
        </p:nvSpPr>
        <p:spPr>
          <a:xfrm>
            <a:off x="2850777" y="2700653"/>
            <a:ext cx="847164" cy="461665"/>
          </a:xfrm>
          <a:prstGeom prst="rect">
            <a:avLst/>
          </a:prstGeom>
          <a:noFill/>
        </p:spPr>
        <p:txBody>
          <a:bodyPr wrap="square" rtlCol="0">
            <a:spAutoFit/>
          </a:bodyPr>
          <a:lstStyle/>
          <a:p>
            <a:pPr algn="ctr"/>
            <a:r>
              <a:rPr lang="en-US" sz="2400" b="1" dirty="0">
                <a:solidFill>
                  <a:schemeClr val="bg1"/>
                </a:solidFill>
              </a:rPr>
              <a:t>-21</a:t>
            </a:r>
            <a:endParaRPr lang="en-GB" sz="2400" b="1" dirty="0">
              <a:solidFill>
                <a:schemeClr val="bg1"/>
              </a:solidFill>
            </a:endParaRPr>
          </a:p>
        </p:txBody>
      </p:sp>
      <p:sp>
        <p:nvSpPr>
          <p:cNvPr id="15" name="TextBox 14">
            <a:extLst>
              <a:ext uri="{FF2B5EF4-FFF2-40B4-BE49-F238E27FC236}">
                <a16:creationId xmlns:a16="http://schemas.microsoft.com/office/drawing/2014/main" xmlns="" id="{E27A63E6-477C-49D6-BF6C-2F6D7A6EB95C}"/>
              </a:ext>
            </a:extLst>
          </p:cNvPr>
          <p:cNvSpPr txBox="1"/>
          <p:nvPr/>
        </p:nvSpPr>
        <p:spPr>
          <a:xfrm>
            <a:off x="5437093" y="4115055"/>
            <a:ext cx="847164" cy="461665"/>
          </a:xfrm>
          <a:prstGeom prst="rect">
            <a:avLst/>
          </a:prstGeom>
          <a:noFill/>
        </p:spPr>
        <p:txBody>
          <a:bodyPr wrap="square" rtlCol="0">
            <a:spAutoFit/>
          </a:bodyPr>
          <a:lstStyle/>
          <a:p>
            <a:pPr algn="ctr"/>
            <a:r>
              <a:rPr lang="en-US" sz="2400" b="1" dirty="0">
                <a:solidFill>
                  <a:schemeClr val="bg1"/>
                </a:solidFill>
              </a:rPr>
              <a:t>-43</a:t>
            </a:r>
            <a:endParaRPr lang="en-GB" sz="2400" b="1" dirty="0">
              <a:solidFill>
                <a:schemeClr val="bg1"/>
              </a:solidFill>
            </a:endParaRPr>
          </a:p>
        </p:txBody>
      </p:sp>
      <p:sp>
        <p:nvSpPr>
          <p:cNvPr id="16" name="TextBox 15">
            <a:extLst>
              <a:ext uri="{FF2B5EF4-FFF2-40B4-BE49-F238E27FC236}">
                <a16:creationId xmlns:a16="http://schemas.microsoft.com/office/drawing/2014/main" xmlns="" id="{3C16088E-4A50-4A2B-A320-1477CE07C3F7}"/>
              </a:ext>
            </a:extLst>
          </p:cNvPr>
          <p:cNvSpPr txBox="1"/>
          <p:nvPr/>
        </p:nvSpPr>
        <p:spPr>
          <a:xfrm>
            <a:off x="7972985" y="4699774"/>
            <a:ext cx="847164" cy="461665"/>
          </a:xfrm>
          <a:prstGeom prst="rect">
            <a:avLst/>
          </a:prstGeom>
          <a:noFill/>
        </p:spPr>
        <p:txBody>
          <a:bodyPr wrap="square" rtlCol="0">
            <a:spAutoFit/>
          </a:bodyPr>
          <a:lstStyle/>
          <a:p>
            <a:pPr algn="ctr"/>
            <a:r>
              <a:rPr lang="en-US" sz="2400" b="1" dirty="0">
                <a:solidFill>
                  <a:schemeClr val="bg1"/>
                </a:solidFill>
              </a:rPr>
              <a:t>-50</a:t>
            </a:r>
            <a:endParaRPr lang="en-GB" sz="2400" b="1" dirty="0">
              <a:solidFill>
                <a:schemeClr val="bg1"/>
              </a:solidFill>
            </a:endParaRPr>
          </a:p>
        </p:txBody>
      </p:sp>
      <p:sp>
        <p:nvSpPr>
          <p:cNvPr id="17" name="TextBox 16">
            <a:extLst>
              <a:ext uri="{FF2B5EF4-FFF2-40B4-BE49-F238E27FC236}">
                <a16:creationId xmlns:a16="http://schemas.microsoft.com/office/drawing/2014/main" xmlns="" id="{7DAF8478-1BC3-4A89-8549-4BDF26C8C5B8}"/>
              </a:ext>
            </a:extLst>
          </p:cNvPr>
          <p:cNvSpPr txBox="1"/>
          <p:nvPr/>
        </p:nvSpPr>
        <p:spPr>
          <a:xfrm>
            <a:off x="10959353" y="5836024"/>
            <a:ext cx="927847" cy="300082"/>
          </a:xfrm>
          <a:prstGeom prst="rect">
            <a:avLst/>
          </a:prstGeom>
          <a:noFill/>
        </p:spPr>
        <p:txBody>
          <a:bodyPr wrap="square" rtlCol="0">
            <a:spAutoFit/>
          </a:bodyPr>
          <a:lstStyle/>
          <a:p>
            <a:r>
              <a:rPr lang="en-US" dirty="0"/>
              <a:t>RQ#65</a:t>
            </a:r>
            <a:endParaRPr lang="en-GB" dirty="0"/>
          </a:p>
        </p:txBody>
      </p:sp>
    </p:spTree>
    <p:extLst>
      <p:ext uri="{BB962C8B-B14F-4D97-AF65-F5344CB8AC3E}">
        <p14:creationId xmlns:p14="http://schemas.microsoft.com/office/powerpoint/2010/main" val="4162796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xmlns="" id="{598F1B7B-6834-4E58-A264-BC85D4C1D167}"/>
              </a:ext>
            </a:extLst>
          </p:cNvPr>
          <p:cNvSpPr>
            <a:spLocks noGrp="1"/>
          </p:cNvSpPr>
          <p:nvPr>
            <p:ph type="subTitle" idx="4"/>
          </p:nvPr>
        </p:nvSpPr>
        <p:spPr>
          <a:xfrm>
            <a:off x="345675" y="534300"/>
            <a:ext cx="5750325" cy="207749"/>
          </a:xfrm>
        </p:spPr>
        <p:txBody>
          <a:bodyPr/>
          <a:lstStyle/>
          <a:p>
            <a:r>
              <a:rPr lang="en-US" dirty="0"/>
              <a:t>HQ communications read very or fairly often by volunteers</a:t>
            </a:r>
            <a:endParaRPr lang="en-GB" dirty="0"/>
          </a:p>
        </p:txBody>
      </p:sp>
      <p:sp>
        <p:nvSpPr>
          <p:cNvPr id="8" name="TextBox 7">
            <a:extLst>
              <a:ext uri="{FF2B5EF4-FFF2-40B4-BE49-F238E27FC236}">
                <a16:creationId xmlns:a16="http://schemas.microsoft.com/office/drawing/2014/main" xmlns="" id="{BD0B135B-CF02-4D3C-AE0D-D23324DE48D3}"/>
              </a:ext>
            </a:extLst>
          </p:cNvPr>
          <p:cNvSpPr txBox="1"/>
          <p:nvPr/>
        </p:nvSpPr>
        <p:spPr>
          <a:xfrm>
            <a:off x="185854" y="6452840"/>
            <a:ext cx="7317605" cy="230832"/>
          </a:xfrm>
          <a:prstGeom prst="rect">
            <a:avLst/>
          </a:prstGeom>
          <a:noFill/>
        </p:spPr>
        <p:txBody>
          <a:bodyPr wrap="square" rtlCol="0">
            <a:spAutoFit/>
          </a:bodyPr>
          <a:lstStyle/>
          <a:p>
            <a:r>
              <a:rPr lang="en-GB" sz="900" dirty="0"/>
              <a:t>Source: Scout Experience Surveys 2018 to 2020. Sample size in 2018 = 9,396, in 2019 = 9,212, in 2020 = 7,045 and 6920 in 2021</a:t>
            </a:r>
          </a:p>
        </p:txBody>
      </p:sp>
      <p:graphicFrame>
        <p:nvGraphicFramePr>
          <p:cNvPr id="11" name="Chart 10">
            <a:extLst>
              <a:ext uri="{FF2B5EF4-FFF2-40B4-BE49-F238E27FC236}">
                <a16:creationId xmlns:a16="http://schemas.microsoft.com/office/drawing/2014/main" xmlns="" id="{16DCB24E-8CD5-4F69-B365-466654548908}"/>
              </a:ext>
            </a:extLst>
          </p:cNvPr>
          <p:cNvGraphicFramePr/>
          <p:nvPr>
            <p:extLst>
              <p:ext uri="{D42A27DB-BD31-4B8C-83A1-F6EECF244321}">
                <p14:modId xmlns:p14="http://schemas.microsoft.com/office/powerpoint/2010/main" val="307039579"/>
              </p:ext>
            </p:extLst>
          </p:nvPr>
        </p:nvGraphicFramePr>
        <p:xfrm>
          <a:off x="968188" y="719666"/>
          <a:ext cx="9883588"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B17E1961-FF8E-4921-A1A0-9E5B87C219CA}"/>
              </a:ext>
            </a:extLst>
          </p:cNvPr>
          <p:cNvSpPr txBox="1"/>
          <p:nvPr/>
        </p:nvSpPr>
        <p:spPr>
          <a:xfrm>
            <a:off x="10737476" y="3738282"/>
            <a:ext cx="1264024" cy="769441"/>
          </a:xfrm>
          <a:prstGeom prst="rect">
            <a:avLst/>
          </a:prstGeom>
          <a:noFill/>
        </p:spPr>
        <p:txBody>
          <a:bodyPr wrap="square" rtlCol="0">
            <a:spAutoFit/>
          </a:bodyPr>
          <a:lstStyle/>
          <a:p>
            <a:r>
              <a:rPr lang="en-US" sz="1100" dirty="0"/>
              <a:t>NB: No data collected in 2018 on regular emails</a:t>
            </a:r>
            <a:endParaRPr lang="en-GB" sz="1100" dirty="0"/>
          </a:p>
        </p:txBody>
      </p:sp>
      <p:sp>
        <p:nvSpPr>
          <p:cNvPr id="13" name="TextBox 12">
            <a:extLst>
              <a:ext uri="{FF2B5EF4-FFF2-40B4-BE49-F238E27FC236}">
                <a16:creationId xmlns:a16="http://schemas.microsoft.com/office/drawing/2014/main" xmlns="" id="{0FB6FB4F-4E45-4D2A-9A1E-233208A4A978}"/>
              </a:ext>
            </a:extLst>
          </p:cNvPr>
          <p:cNvSpPr txBox="1"/>
          <p:nvPr/>
        </p:nvSpPr>
        <p:spPr>
          <a:xfrm>
            <a:off x="11161059" y="6225988"/>
            <a:ext cx="840441" cy="300082"/>
          </a:xfrm>
          <a:prstGeom prst="rect">
            <a:avLst/>
          </a:prstGeom>
          <a:noFill/>
        </p:spPr>
        <p:txBody>
          <a:bodyPr wrap="square" rtlCol="0">
            <a:spAutoFit/>
          </a:bodyPr>
          <a:lstStyle/>
          <a:p>
            <a:r>
              <a:rPr lang="en-US" dirty="0"/>
              <a:t>RQ#71</a:t>
            </a:r>
            <a:endParaRPr lang="en-GB" dirty="0"/>
          </a:p>
        </p:txBody>
      </p:sp>
    </p:spTree>
    <p:extLst>
      <p:ext uri="{BB962C8B-B14F-4D97-AF65-F5344CB8AC3E}">
        <p14:creationId xmlns:p14="http://schemas.microsoft.com/office/powerpoint/2010/main" val="1831123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4"/>
          </p:nvPr>
        </p:nvSpPr>
        <p:spPr/>
        <p:txBody>
          <a:bodyPr/>
          <a:lstStyle/>
          <a:p>
            <a:r>
              <a:rPr lang="en-GB" dirty="0"/>
              <a:t>And finally…</a:t>
            </a:r>
          </a:p>
        </p:txBody>
      </p:sp>
      <p:sp>
        <p:nvSpPr>
          <p:cNvPr id="5" name="TextBox 4"/>
          <p:cNvSpPr txBox="1"/>
          <p:nvPr/>
        </p:nvSpPr>
        <p:spPr>
          <a:xfrm>
            <a:off x="1597047" y="1660121"/>
            <a:ext cx="8997906" cy="3354765"/>
          </a:xfrm>
          <a:prstGeom prst="rect">
            <a:avLst/>
          </a:prstGeom>
          <a:noFill/>
        </p:spPr>
        <p:txBody>
          <a:bodyPr wrap="square" rtlCol="0">
            <a:spAutoFit/>
          </a:bodyPr>
          <a:lstStyle/>
          <a:p>
            <a:r>
              <a:rPr lang="en-GB" sz="2800" dirty="0">
                <a:solidFill>
                  <a:schemeClr val="bg1"/>
                </a:solidFill>
              </a:rPr>
              <a:t>Look out for the next </a:t>
            </a:r>
            <a:r>
              <a:rPr lang="en-GB" sz="3600" b="1" dirty="0">
                <a:solidFill>
                  <a:schemeClr val="bg1"/>
                </a:solidFill>
              </a:rPr>
              <a:t>Scout Experience Survey</a:t>
            </a:r>
            <a:r>
              <a:rPr lang="en-GB" sz="2800" dirty="0">
                <a:solidFill>
                  <a:schemeClr val="bg1"/>
                </a:solidFill>
              </a:rPr>
              <a:t> in April 2022 and get involved</a:t>
            </a:r>
            <a:r>
              <a:rPr lang="en-US" sz="2800" dirty="0">
                <a:solidFill>
                  <a:schemeClr val="bg1"/>
                </a:solidFill>
              </a:rPr>
              <a:t>!  </a:t>
            </a:r>
          </a:p>
          <a:p>
            <a:endParaRPr lang="en-US" sz="2800" dirty="0">
              <a:solidFill>
                <a:schemeClr val="bg1"/>
              </a:solidFill>
            </a:endParaRPr>
          </a:p>
          <a:p>
            <a:r>
              <a:rPr lang="en-US" sz="2800" dirty="0">
                <a:solidFill>
                  <a:schemeClr val="bg1"/>
                </a:solidFill>
              </a:rPr>
              <a:t>More responses = better analysis = better support. </a:t>
            </a:r>
          </a:p>
          <a:p>
            <a:endParaRPr lang="en-US" sz="2800" dirty="0">
              <a:solidFill>
                <a:schemeClr val="bg1"/>
              </a:solidFill>
            </a:endParaRPr>
          </a:p>
          <a:p>
            <a:r>
              <a:rPr lang="en-US" sz="2800" dirty="0">
                <a:solidFill>
                  <a:schemeClr val="bg1"/>
                </a:solidFill>
              </a:rPr>
              <a:t>We look forward to hearing your thoughts. </a:t>
            </a:r>
          </a:p>
          <a:p>
            <a:endParaRPr lang="en-GB" sz="2800" dirty="0">
              <a:solidFill>
                <a:schemeClr val="bg1"/>
              </a:solidFill>
            </a:endParaRPr>
          </a:p>
        </p:txBody>
      </p:sp>
      <p:sp>
        <p:nvSpPr>
          <p:cNvPr id="2" name="Rectangle 1">
            <a:extLst>
              <a:ext uri="{FF2B5EF4-FFF2-40B4-BE49-F238E27FC236}">
                <a16:creationId xmlns:a16="http://schemas.microsoft.com/office/drawing/2014/main" xmlns="" id="{A439C483-7D63-3541-BF39-1F232D1CD7C9}"/>
              </a:ext>
            </a:extLst>
          </p:cNvPr>
          <p:cNvSpPr/>
          <p:nvPr/>
        </p:nvSpPr>
        <p:spPr>
          <a:xfrm>
            <a:off x="4622261" y="5599834"/>
            <a:ext cx="7390446" cy="954107"/>
          </a:xfrm>
          <a:prstGeom prst="rect">
            <a:avLst/>
          </a:prstGeom>
        </p:spPr>
        <p:txBody>
          <a:bodyPr wrap="square">
            <a:spAutoFit/>
          </a:bodyPr>
          <a:lstStyle/>
          <a:p>
            <a:pPr lvl="1"/>
            <a:r>
              <a:rPr lang="en-GB" sz="2800" dirty="0">
                <a:solidFill>
                  <a:schemeClr val="bg1"/>
                </a:solidFill>
              </a:rPr>
              <a:t>Any questions?</a:t>
            </a:r>
          </a:p>
          <a:p>
            <a:pPr lvl="1"/>
            <a:r>
              <a:rPr lang="en-GB" sz="2800" b="1" dirty="0">
                <a:solidFill>
                  <a:schemeClr val="bg1"/>
                </a:solidFill>
                <a:latin typeface="Nunito Sans Light" panose="00000400000000000000" pitchFamily="2" charset="0"/>
              </a:rPr>
              <a:t>Please contact Katy.Pearson@scouts.org.uk</a:t>
            </a:r>
          </a:p>
        </p:txBody>
      </p:sp>
    </p:spTree>
    <p:extLst>
      <p:ext uri="{BB962C8B-B14F-4D97-AF65-F5344CB8AC3E}">
        <p14:creationId xmlns:p14="http://schemas.microsoft.com/office/powerpoint/2010/main" val="3525734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xmlns="" id="{BF4DDA3E-974D-4498-B49B-EBFBA82AE17E}"/>
              </a:ext>
            </a:extLst>
          </p:cNvPr>
          <p:cNvSpPr txBox="1">
            <a:spLocks/>
          </p:cNvSpPr>
          <p:nvPr/>
        </p:nvSpPr>
        <p:spPr>
          <a:xfrm>
            <a:off x="1158000" y="1620000"/>
            <a:ext cx="4162800" cy="4502944"/>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Font typeface="Arial" panose="020B0604020202020204" pitchFamily="34" charset="0"/>
              <a:buNone/>
            </a:pPr>
            <a:r>
              <a:rPr lang="en-GB" sz="2400" b="1" kern="0" dirty="0">
                <a:solidFill>
                  <a:schemeClr val="bg1"/>
                </a:solidFill>
              </a:rPr>
              <a:t>Participation</a:t>
            </a:r>
          </a:p>
          <a:p>
            <a:pPr marL="10800" indent="0" defTabSz="914400">
              <a:buFont typeface="Arial" panose="020B0604020202020204" pitchFamily="34" charset="0"/>
              <a:buNone/>
            </a:pPr>
            <a:endParaRPr lang="en-GB" kern="0" dirty="0">
              <a:solidFill>
                <a:schemeClr val="bg1"/>
              </a:solidFill>
            </a:endParaRPr>
          </a:p>
          <a:p>
            <a:pPr marL="10800" indent="0" defTabSz="914400">
              <a:buFont typeface="Arial" panose="020B0604020202020204" pitchFamily="34" charset="0"/>
              <a:buNone/>
            </a:pPr>
            <a:r>
              <a:rPr lang="en-GB" kern="0" dirty="0">
                <a:solidFill>
                  <a:schemeClr val="bg1"/>
                </a:solidFill>
              </a:rPr>
              <a:t>Overall numbers have been decreasing since 2018. The 2020 survey was launched just before the first lockdown in March 2020, which may have impacted on numbers.</a:t>
            </a:r>
            <a:br>
              <a:rPr lang="en-GB" kern="0" dirty="0">
                <a:solidFill>
                  <a:schemeClr val="bg1"/>
                </a:solidFill>
              </a:rPr>
            </a:br>
            <a:endParaRPr lang="en-GB" kern="0" dirty="0">
              <a:solidFill>
                <a:schemeClr val="bg1"/>
              </a:solidFill>
            </a:endParaRPr>
          </a:p>
          <a:p>
            <a:pPr marL="10800" indent="0" defTabSz="914400">
              <a:buFont typeface="Arial" panose="020B0604020202020204" pitchFamily="34" charset="0"/>
              <a:buNone/>
            </a:pPr>
            <a:r>
              <a:rPr lang="en-GB" kern="0" dirty="0">
                <a:solidFill>
                  <a:schemeClr val="bg1"/>
                </a:solidFill>
              </a:rPr>
              <a:t>The number of adult volunteers participating in 2021 was only down 3% from 2020. But young people and parents/carers was considerably down on 2019 numbers (-68% for young people and -45% for parents/carers)</a:t>
            </a:r>
          </a:p>
        </p:txBody>
      </p:sp>
      <p:graphicFrame>
        <p:nvGraphicFramePr>
          <p:cNvPr id="12" name="Chart 11">
            <a:extLst>
              <a:ext uri="{FF2B5EF4-FFF2-40B4-BE49-F238E27FC236}">
                <a16:creationId xmlns:a16="http://schemas.microsoft.com/office/drawing/2014/main" xmlns="" id="{7EA25F8C-3F29-48A7-A4D7-51FFCD7F184A}"/>
              </a:ext>
            </a:extLst>
          </p:cNvPr>
          <p:cNvGraphicFramePr/>
          <p:nvPr>
            <p:extLst>
              <p:ext uri="{D42A27DB-BD31-4B8C-83A1-F6EECF244321}">
                <p14:modId xmlns:p14="http://schemas.microsoft.com/office/powerpoint/2010/main" val="4071457958"/>
              </p:ext>
            </p:extLst>
          </p:nvPr>
        </p:nvGraphicFramePr>
        <p:xfrm>
          <a:off x="5643562" y="1193007"/>
          <a:ext cx="6086475" cy="47524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312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p:txBody>
          <a:bodyPr/>
          <a:lstStyle/>
          <a:p>
            <a:r>
              <a:rPr lang="en-GB"/>
              <a:t>Our adult volunteers who responded…</a:t>
            </a:r>
          </a:p>
        </p:txBody>
      </p:sp>
      <p:sp>
        <p:nvSpPr>
          <p:cNvPr id="5" name="TextBox 4"/>
          <p:cNvSpPr txBox="1"/>
          <p:nvPr/>
        </p:nvSpPr>
        <p:spPr>
          <a:xfrm>
            <a:off x="1723997" y="1077918"/>
            <a:ext cx="9978838" cy="5139869"/>
          </a:xfrm>
          <a:prstGeom prst="rect">
            <a:avLst/>
          </a:prstGeom>
          <a:noFill/>
        </p:spPr>
        <p:txBody>
          <a:bodyPr wrap="square" rtlCol="0" anchor="t">
            <a:spAutoFit/>
          </a:bodyPr>
          <a:lstStyle/>
          <a:p>
            <a:r>
              <a:rPr lang="en-GB" sz="2400" b="1" dirty="0"/>
              <a:t>52% </a:t>
            </a:r>
            <a:r>
              <a:rPr lang="en-GB" sz="1600" dirty="0"/>
              <a:t>male and </a:t>
            </a:r>
            <a:r>
              <a:rPr lang="en-GB" sz="2400" b="1" dirty="0"/>
              <a:t>48% </a:t>
            </a:r>
            <a:r>
              <a:rPr lang="en-GB" sz="1600" dirty="0"/>
              <a:t>female</a:t>
            </a:r>
            <a:r>
              <a:rPr lang="en-GB" sz="1800" dirty="0"/>
              <a:t/>
            </a:r>
            <a:br>
              <a:rPr lang="en-GB" sz="1800" dirty="0"/>
            </a:br>
            <a:endParaRPr lang="en-GB" sz="1800" dirty="0">
              <a:solidFill>
                <a:schemeClr val="bg1">
                  <a:lumMod val="65000"/>
                </a:schemeClr>
              </a:solidFill>
            </a:endParaRPr>
          </a:p>
          <a:p>
            <a:endParaRPr lang="en-GB" sz="1600" dirty="0"/>
          </a:p>
          <a:p>
            <a:r>
              <a:rPr lang="en-GB" sz="2400" b="1" dirty="0"/>
              <a:t>96% </a:t>
            </a:r>
            <a:r>
              <a:rPr lang="en-GB" sz="1600" dirty="0"/>
              <a:t>white, </a:t>
            </a:r>
            <a:r>
              <a:rPr lang="en-GB" sz="2400" b="1" dirty="0"/>
              <a:t>2% </a:t>
            </a:r>
            <a:r>
              <a:rPr lang="en-GB" sz="1600" dirty="0"/>
              <a:t>black, Asian, mixed, or other ethnic groups</a:t>
            </a:r>
            <a:r>
              <a:rPr lang="en-GB" sz="1800" dirty="0"/>
              <a:t/>
            </a:r>
            <a:br>
              <a:rPr lang="en-GB" sz="1800" dirty="0"/>
            </a:br>
            <a:r>
              <a:rPr lang="en-GB" sz="2400" dirty="0">
                <a:solidFill>
                  <a:schemeClr val="bg1">
                    <a:lumMod val="65000"/>
                  </a:schemeClr>
                </a:solidFill>
              </a:rPr>
              <a:t>86% </a:t>
            </a:r>
            <a:r>
              <a:rPr lang="en-GB" sz="1600" dirty="0">
                <a:solidFill>
                  <a:schemeClr val="bg1">
                    <a:lumMod val="65000"/>
                  </a:schemeClr>
                </a:solidFill>
              </a:rPr>
              <a:t>white, </a:t>
            </a:r>
            <a:r>
              <a:rPr lang="en-GB" sz="2400" dirty="0">
                <a:solidFill>
                  <a:schemeClr val="bg1">
                    <a:lumMod val="65000"/>
                  </a:schemeClr>
                </a:solidFill>
              </a:rPr>
              <a:t>14% </a:t>
            </a:r>
            <a:r>
              <a:rPr lang="en-US" sz="1600" dirty="0">
                <a:solidFill>
                  <a:schemeClr val="bg1">
                    <a:lumMod val="65000"/>
                  </a:schemeClr>
                </a:solidFill>
              </a:rPr>
              <a:t>black, Asian, mixed, or other ethnic groups (England &amp; Wales population)</a:t>
            </a:r>
            <a:endParaRPr lang="en-GB" sz="1600" dirty="0">
              <a:solidFill>
                <a:schemeClr val="bg1">
                  <a:lumMod val="65000"/>
                </a:schemeClr>
              </a:solidFill>
            </a:endParaRPr>
          </a:p>
          <a:p>
            <a:endParaRPr lang="en-GB" sz="1600" dirty="0"/>
          </a:p>
          <a:p>
            <a:r>
              <a:rPr lang="en-GB" sz="2400" b="1" dirty="0"/>
              <a:t>62% </a:t>
            </a:r>
            <a:r>
              <a:rPr lang="en-GB" sz="1600" dirty="0"/>
              <a:t>Christian, </a:t>
            </a:r>
            <a:r>
              <a:rPr lang="en-GB" sz="2400" b="1" dirty="0"/>
              <a:t>32% </a:t>
            </a:r>
            <a:r>
              <a:rPr lang="en-GB" sz="1600" dirty="0"/>
              <a:t>no religion, </a:t>
            </a:r>
            <a:r>
              <a:rPr lang="en-GB" sz="2400" b="1" dirty="0"/>
              <a:t>2% </a:t>
            </a:r>
            <a:r>
              <a:rPr lang="en-GB" sz="1600" dirty="0"/>
              <a:t>Buddhist, Hindu, Jewish, Muslim, Sikh, or other religions</a:t>
            </a:r>
            <a:r>
              <a:rPr lang="en-GB" sz="1800" dirty="0"/>
              <a:t/>
            </a:r>
            <a:br>
              <a:rPr lang="en-GB" sz="1800" dirty="0"/>
            </a:br>
            <a:r>
              <a:rPr lang="en-GB" sz="2400" b="1" dirty="0">
                <a:solidFill>
                  <a:schemeClr val="bg1">
                    <a:lumMod val="75000"/>
                  </a:schemeClr>
                </a:solidFill>
              </a:rPr>
              <a:t>59% </a:t>
            </a:r>
            <a:r>
              <a:rPr lang="en-GB" sz="1600" dirty="0">
                <a:solidFill>
                  <a:schemeClr val="bg1">
                    <a:lumMod val="75000"/>
                  </a:schemeClr>
                </a:solidFill>
              </a:rPr>
              <a:t>Christian, </a:t>
            </a:r>
            <a:r>
              <a:rPr lang="en-GB" sz="2400" b="1" dirty="0">
                <a:solidFill>
                  <a:schemeClr val="bg1">
                    <a:lumMod val="75000"/>
                  </a:schemeClr>
                </a:solidFill>
              </a:rPr>
              <a:t>25% </a:t>
            </a:r>
            <a:r>
              <a:rPr lang="en-GB" sz="1600" dirty="0">
                <a:solidFill>
                  <a:schemeClr val="bg1">
                    <a:lumMod val="75000"/>
                  </a:schemeClr>
                </a:solidFill>
              </a:rPr>
              <a:t>no religion, </a:t>
            </a:r>
            <a:r>
              <a:rPr lang="en-GB" sz="2400" b="1" dirty="0">
                <a:solidFill>
                  <a:schemeClr val="bg1">
                    <a:lumMod val="75000"/>
                  </a:schemeClr>
                </a:solidFill>
              </a:rPr>
              <a:t>8% </a:t>
            </a:r>
            <a:r>
              <a:rPr lang="en-GB" sz="1600" dirty="0">
                <a:solidFill>
                  <a:schemeClr val="bg1">
                    <a:lumMod val="75000"/>
                  </a:schemeClr>
                </a:solidFill>
              </a:rPr>
              <a:t>Buddhist, Hindu, Jewish, Muslim, Sikh, or other religions </a:t>
            </a:r>
            <a:r>
              <a:rPr lang="en-US" sz="1600" dirty="0">
                <a:solidFill>
                  <a:schemeClr val="bg1">
                    <a:lumMod val="65000"/>
                  </a:schemeClr>
                </a:solidFill>
              </a:rPr>
              <a:t>(England &amp; Wales population)</a:t>
            </a:r>
            <a:endParaRPr lang="en-GB" sz="1600" dirty="0">
              <a:solidFill>
                <a:schemeClr val="bg1">
                  <a:lumMod val="65000"/>
                </a:schemeClr>
              </a:solidFill>
            </a:endParaRPr>
          </a:p>
          <a:p>
            <a:endParaRPr lang="en-GB" sz="1600" dirty="0"/>
          </a:p>
          <a:p>
            <a:r>
              <a:rPr lang="en-GB" sz="2400" b="1" dirty="0"/>
              <a:t>25% </a:t>
            </a:r>
            <a:r>
              <a:rPr lang="en-GB" sz="1600" dirty="0"/>
              <a:t>had disabilities or health problems, </a:t>
            </a:r>
            <a:r>
              <a:rPr lang="en-GB" sz="2400" b="1" dirty="0"/>
              <a:t>72% </a:t>
            </a:r>
            <a:r>
              <a:rPr lang="en-GB" sz="1600" dirty="0"/>
              <a:t>had no disabilities or health problems</a:t>
            </a:r>
            <a:r>
              <a:rPr lang="en-GB" sz="1800" dirty="0"/>
              <a:t/>
            </a:r>
            <a:br>
              <a:rPr lang="en-GB" sz="1800" dirty="0"/>
            </a:br>
            <a:r>
              <a:rPr lang="en-GB" sz="1600" dirty="0">
                <a:solidFill>
                  <a:schemeClr val="bg1">
                    <a:lumMod val="65000"/>
                  </a:schemeClr>
                </a:solidFill>
              </a:rPr>
              <a:t>UK disability prevalence is </a:t>
            </a:r>
            <a:r>
              <a:rPr lang="en-GB" sz="2400" b="1" dirty="0">
                <a:solidFill>
                  <a:schemeClr val="bg1">
                    <a:lumMod val="65000"/>
                  </a:schemeClr>
                </a:solidFill>
              </a:rPr>
              <a:t>22%</a:t>
            </a:r>
          </a:p>
          <a:p>
            <a:endParaRPr lang="en-GB" sz="1600" dirty="0"/>
          </a:p>
          <a:p>
            <a:r>
              <a:rPr lang="en-GB" sz="2400" b="1" dirty="0"/>
              <a:t>89% </a:t>
            </a:r>
            <a:r>
              <a:rPr lang="en-GB" sz="1600" dirty="0"/>
              <a:t>heterosexual or straight, </a:t>
            </a:r>
            <a:r>
              <a:rPr lang="en-GB" sz="2400" b="1" dirty="0"/>
              <a:t>5% </a:t>
            </a:r>
            <a:r>
              <a:rPr lang="en-GB" sz="1600" dirty="0"/>
              <a:t>were LGBT+, </a:t>
            </a:r>
            <a:r>
              <a:rPr lang="en-GB" sz="2400" b="1" dirty="0"/>
              <a:t>6% </a:t>
            </a:r>
            <a:r>
              <a:rPr lang="en-GB" sz="1600" dirty="0"/>
              <a:t>preferred not to say</a:t>
            </a:r>
          </a:p>
          <a:p>
            <a:r>
              <a:rPr lang="en-GB" sz="2400" b="1" dirty="0">
                <a:solidFill>
                  <a:schemeClr val="bg1">
                    <a:lumMod val="65000"/>
                  </a:schemeClr>
                </a:solidFill>
              </a:rPr>
              <a:t>93% </a:t>
            </a:r>
            <a:r>
              <a:rPr lang="en-GB" sz="1600" dirty="0">
                <a:solidFill>
                  <a:schemeClr val="bg1">
                    <a:lumMod val="65000"/>
                  </a:schemeClr>
                </a:solidFill>
              </a:rPr>
              <a:t>heterosexual or straight, </a:t>
            </a:r>
            <a:r>
              <a:rPr lang="en-GB" sz="2400" b="1" dirty="0">
                <a:solidFill>
                  <a:schemeClr val="bg1">
                    <a:lumMod val="65000"/>
                  </a:schemeClr>
                </a:solidFill>
              </a:rPr>
              <a:t>2% </a:t>
            </a:r>
            <a:r>
              <a:rPr lang="en-GB" sz="1600" dirty="0">
                <a:solidFill>
                  <a:schemeClr val="bg1">
                    <a:lumMod val="65000"/>
                  </a:schemeClr>
                </a:solidFill>
              </a:rPr>
              <a:t>LGBT+, </a:t>
            </a:r>
            <a:r>
              <a:rPr lang="en-GB" sz="2400" b="1" dirty="0">
                <a:solidFill>
                  <a:schemeClr val="bg1">
                    <a:lumMod val="65000"/>
                  </a:schemeClr>
                </a:solidFill>
              </a:rPr>
              <a:t>5% </a:t>
            </a:r>
            <a:r>
              <a:rPr lang="en-GB" sz="1600" dirty="0">
                <a:solidFill>
                  <a:schemeClr val="bg1">
                    <a:lumMod val="65000"/>
                  </a:schemeClr>
                </a:solidFill>
              </a:rPr>
              <a:t>prefer not to say (UK population)</a:t>
            </a:r>
          </a:p>
          <a:p>
            <a:endParaRPr lang="en-GB" sz="1400" dirty="0">
              <a:solidFill>
                <a:schemeClr val="bg1">
                  <a:lumMod val="65000"/>
                </a:schemeClr>
              </a:solidFill>
            </a:endParaRPr>
          </a:p>
        </p:txBody>
      </p:sp>
      <p:pic>
        <p:nvPicPr>
          <p:cNvPr id="6" name="Picture 2" descr="https://static.thenounproject.com/png/1820694-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021" y="1108815"/>
            <a:ext cx="484093" cy="4840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static.thenounproject.com/png/94199-2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368" y="2073914"/>
            <a:ext cx="508746" cy="508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static.thenounproject.com/png/1307794-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553" y="3063667"/>
            <a:ext cx="539661" cy="539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static.thenounproject.com/png/372258-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860" y="4280475"/>
            <a:ext cx="490354" cy="490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s://static.thenounproject.com/png/149637-2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0860" y="5161896"/>
            <a:ext cx="492134" cy="49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5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p:txBody>
          <a:bodyPr/>
          <a:lstStyle/>
          <a:p>
            <a:r>
              <a:rPr lang="en-GB"/>
              <a:t>Young people who responded…</a:t>
            </a:r>
          </a:p>
        </p:txBody>
      </p:sp>
      <p:sp>
        <p:nvSpPr>
          <p:cNvPr id="5" name="TextBox 4"/>
          <p:cNvSpPr txBox="1"/>
          <p:nvPr/>
        </p:nvSpPr>
        <p:spPr>
          <a:xfrm>
            <a:off x="1647703" y="1431144"/>
            <a:ext cx="9978838" cy="4308872"/>
          </a:xfrm>
          <a:prstGeom prst="rect">
            <a:avLst/>
          </a:prstGeom>
          <a:noFill/>
        </p:spPr>
        <p:txBody>
          <a:bodyPr wrap="square" rtlCol="0">
            <a:spAutoFit/>
          </a:bodyPr>
          <a:lstStyle/>
          <a:p>
            <a:r>
              <a:rPr lang="en-GB" sz="2400" b="1" dirty="0"/>
              <a:t>59% </a:t>
            </a:r>
            <a:r>
              <a:rPr lang="en-GB" sz="1600" dirty="0"/>
              <a:t>male and </a:t>
            </a:r>
            <a:r>
              <a:rPr lang="en-GB" sz="2400" b="1" dirty="0"/>
              <a:t>37% </a:t>
            </a:r>
            <a:r>
              <a:rPr lang="en-GB" sz="1600" dirty="0"/>
              <a:t>female (4% preferred to self-describe or not say)</a:t>
            </a:r>
            <a:r>
              <a:rPr lang="en-GB" sz="1800" dirty="0">
                <a:solidFill>
                  <a:schemeClr val="bg1">
                    <a:lumMod val="65000"/>
                  </a:schemeClr>
                </a:solidFill>
              </a:rPr>
              <a:t/>
            </a:r>
            <a:br>
              <a:rPr lang="en-GB" sz="1800" dirty="0">
                <a:solidFill>
                  <a:schemeClr val="bg1">
                    <a:lumMod val="65000"/>
                  </a:schemeClr>
                </a:solidFill>
              </a:rPr>
            </a:br>
            <a:endParaRPr lang="en-GB" sz="1800" dirty="0">
              <a:solidFill>
                <a:schemeClr val="bg1">
                  <a:lumMod val="65000"/>
                </a:schemeClr>
              </a:solidFill>
            </a:endParaRPr>
          </a:p>
          <a:p>
            <a:endParaRPr lang="en-GB" sz="1600" dirty="0"/>
          </a:p>
          <a:p>
            <a:r>
              <a:rPr lang="en-GB" sz="2400" b="1" dirty="0"/>
              <a:t>95% </a:t>
            </a:r>
            <a:r>
              <a:rPr lang="en-GB" sz="1600" dirty="0"/>
              <a:t>white, </a:t>
            </a:r>
            <a:r>
              <a:rPr lang="en-GB" sz="2400" b="1" dirty="0"/>
              <a:t>5% </a:t>
            </a:r>
            <a:r>
              <a:rPr lang="en-GB" sz="1600" dirty="0"/>
              <a:t>black, Asian, mixed, or other ethnic groups</a:t>
            </a:r>
            <a:r>
              <a:rPr lang="en-GB" sz="1800" dirty="0">
                <a:solidFill>
                  <a:schemeClr val="bg1">
                    <a:lumMod val="65000"/>
                  </a:schemeClr>
                </a:solidFill>
              </a:rPr>
              <a:t/>
            </a:r>
            <a:br>
              <a:rPr lang="en-GB" sz="1800" dirty="0">
                <a:solidFill>
                  <a:schemeClr val="bg1">
                    <a:lumMod val="65000"/>
                  </a:schemeClr>
                </a:solidFill>
              </a:rPr>
            </a:br>
            <a:endParaRPr lang="en-GB" sz="1800" dirty="0">
              <a:solidFill>
                <a:schemeClr val="bg1">
                  <a:lumMod val="65000"/>
                </a:schemeClr>
              </a:solidFill>
            </a:endParaRPr>
          </a:p>
          <a:p>
            <a:endParaRPr lang="en-GB" sz="1600" dirty="0"/>
          </a:p>
          <a:p>
            <a:r>
              <a:rPr lang="en-GB" sz="2400" b="1" dirty="0"/>
              <a:t>62% </a:t>
            </a:r>
            <a:r>
              <a:rPr lang="en-GB" sz="1600" dirty="0"/>
              <a:t>No religion, </a:t>
            </a:r>
            <a:r>
              <a:rPr lang="en-GB" sz="2400" b="1" dirty="0"/>
              <a:t>32% </a:t>
            </a:r>
            <a:r>
              <a:rPr lang="en-GB" sz="1600" dirty="0"/>
              <a:t>Christian, </a:t>
            </a:r>
            <a:r>
              <a:rPr lang="en-GB" sz="2400" b="1" dirty="0"/>
              <a:t>2% </a:t>
            </a:r>
            <a:r>
              <a:rPr lang="en-GB" sz="1600" dirty="0"/>
              <a:t>Buddhist, Hindu, Jewish, Muslim, Sikh, or other religions (4% preferred not to say)</a:t>
            </a:r>
            <a:r>
              <a:rPr lang="en-GB" sz="1600" dirty="0">
                <a:solidFill>
                  <a:schemeClr val="bg1">
                    <a:lumMod val="65000"/>
                  </a:schemeClr>
                </a:solidFill>
              </a:rPr>
              <a:t/>
            </a:r>
            <a:br>
              <a:rPr lang="en-GB" sz="1600" dirty="0">
                <a:solidFill>
                  <a:schemeClr val="bg1">
                    <a:lumMod val="65000"/>
                  </a:schemeClr>
                </a:solidFill>
              </a:rPr>
            </a:br>
            <a:endParaRPr lang="en-GB" sz="1600" dirty="0"/>
          </a:p>
          <a:p>
            <a:endParaRPr lang="en-GB" sz="1600" dirty="0"/>
          </a:p>
          <a:p>
            <a:r>
              <a:rPr lang="en-GB" sz="2400" b="1" dirty="0"/>
              <a:t>14% </a:t>
            </a:r>
            <a:r>
              <a:rPr lang="en-GB" sz="1600" dirty="0"/>
              <a:t>had disabilities or health problems, </a:t>
            </a:r>
            <a:r>
              <a:rPr lang="en-GB" sz="2400" b="1" dirty="0"/>
              <a:t>79% </a:t>
            </a:r>
            <a:r>
              <a:rPr lang="en-GB" sz="1600" dirty="0"/>
              <a:t>had no disabilities or health problems (7% didn’t know or preferred not to say)</a:t>
            </a:r>
            <a:endParaRPr lang="en-GB" sz="1800" dirty="0">
              <a:solidFill>
                <a:schemeClr val="bg1">
                  <a:lumMod val="65000"/>
                </a:schemeClr>
              </a:solidFill>
            </a:endParaRPr>
          </a:p>
          <a:p>
            <a:endParaRPr lang="en-GB" sz="1600" dirty="0"/>
          </a:p>
          <a:p>
            <a:endParaRPr lang="en-GB" sz="1600" dirty="0"/>
          </a:p>
          <a:p>
            <a:endParaRPr lang="en-GB" sz="1400" dirty="0">
              <a:solidFill>
                <a:schemeClr val="bg1">
                  <a:lumMod val="65000"/>
                </a:schemeClr>
              </a:solidFill>
            </a:endParaRPr>
          </a:p>
        </p:txBody>
      </p:sp>
      <p:pic>
        <p:nvPicPr>
          <p:cNvPr id="6" name="Picture 2" descr="https://static.thenounproject.com/png/1820694-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51" y="1458219"/>
            <a:ext cx="484093" cy="4840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static.thenounproject.com/png/94199-2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067" y="2227178"/>
            <a:ext cx="508746" cy="508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static.thenounproject.com/png/1307794-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383" y="3230585"/>
            <a:ext cx="539661" cy="539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static.thenounproject.com/png/372258-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484" y="4315720"/>
            <a:ext cx="490354" cy="49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265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a:t>Outcomes for young people</a:t>
            </a:r>
          </a:p>
        </p:txBody>
      </p:sp>
    </p:spTree>
    <p:extLst>
      <p:ext uri="{BB962C8B-B14F-4D97-AF65-F5344CB8AC3E}">
        <p14:creationId xmlns:p14="http://schemas.microsoft.com/office/powerpoint/2010/main" val="631931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64C5B853-0D88-FC49-BF40-ECE0F981F3AC}"/>
              </a:ext>
            </a:extLst>
          </p:cNvPr>
          <p:cNvSpPr>
            <a:spLocks noGrp="1"/>
          </p:cNvSpPr>
          <p:nvPr>
            <p:ph type="subTitle" idx="4"/>
          </p:nvPr>
        </p:nvSpPr>
        <p:spPr/>
        <p:txBody>
          <a:bodyPr/>
          <a:lstStyle/>
          <a:p>
            <a:r>
              <a:rPr lang="en-US" dirty="0"/>
              <a:t>The Scouts Theory of Change</a:t>
            </a:r>
            <a:endParaRPr lang="en-GB" dirty="0"/>
          </a:p>
        </p:txBody>
      </p:sp>
      <p:sp>
        <p:nvSpPr>
          <p:cNvPr id="20" name="Rectangle 19"/>
          <p:cNvSpPr/>
          <p:nvPr/>
        </p:nvSpPr>
        <p:spPr>
          <a:xfrm>
            <a:off x="345676" y="2925518"/>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Join Scouting from all backgrounds</a:t>
            </a:r>
            <a:endParaRPr lang="en-GB" sz="1013" dirty="0">
              <a:solidFill>
                <a:srgbClr val="FFFFFF"/>
              </a:solidFill>
              <a:latin typeface="Nunito Sans" panose="00000500000000000000" pitchFamily="2" charset="0"/>
            </a:endParaRPr>
          </a:p>
        </p:txBody>
      </p:sp>
      <p:sp>
        <p:nvSpPr>
          <p:cNvPr id="24" name="Text Placeholder 12"/>
          <p:cNvSpPr>
            <a:spLocks noGrp="1"/>
          </p:cNvSpPr>
          <p:nvPr>
            <p:ph type="body" sz="quarter" idx="14"/>
          </p:nvPr>
        </p:nvSpPr>
        <p:spPr>
          <a:xfrm>
            <a:off x="387942" y="1813894"/>
            <a:ext cx="1355249" cy="507831"/>
          </a:xfrm>
        </p:spPr>
        <p:txBody>
          <a:bodyPr/>
          <a:lstStyle/>
          <a:p>
            <a:pPr>
              <a:lnSpc>
                <a:spcPct val="100000"/>
              </a:lnSpc>
            </a:pPr>
            <a:r>
              <a:rPr lang="en-US" sz="1650" dirty="0"/>
              <a:t>Volunteer leaders</a:t>
            </a:r>
          </a:p>
        </p:txBody>
      </p:sp>
      <p:sp>
        <p:nvSpPr>
          <p:cNvPr id="25" name="Text Placeholder 12"/>
          <p:cNvSpPr txBox="1">
            <a:spLocks/>
          </p:cNvSpPr>
          <p:nvPr/>
        </p:nvSpPr>
        <p:spPr>
          <a:xfrm>
            <a:off x="363414" y="4876202"/>
            <a:ext cx="1355249" cy="507831"/>
          </a:xfrm>
          <a:prstGeom prst="rect">
            <a:avLst/>
          </a:prstGeom>
        </p:spPr>
        <p:txBody>
          <a:bodyPr vert="horz"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00000"/>
              </a:lnSpc>
            </a:pPr>
            <a:r>
              <a:rPr lang="en-US" sz="1650" kern="0" dirty="0">
                <a:solidFill>
                  <a:sysClr val="windowText" lastClr="000000"/>
                </a:solidFill>
              </a:rPr>
              <a:t>Young   people</a:t>
            </a:r>
          </a:p>
        </p:txBody>
      </p:sp>
      <p:cxnSp>
        <p:nvCxnSpPr>
          <p:cNvPr id="4" name="Straight Arrow Connector 3"/>
          <p:cNvCxnSpPr/>
          <p:nvPr/>
        </p:nvCxnSpPr>
        <p:spPr>
          <a:xfrm>
            <a:off x="2026316" y="4601919"/>
            <a:ext cx="8046372" cy="10563"/>
          </a:xfrm>
          <a:prstGeom prst="straightConnector1">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sp>
        <p:nvSpPr>
          <p:cNvPr id="26" name="Rectangle 25"/>
          <p:cNvSpPr/>
          <p:nvPr/>
        </p:nvSpPr>
        <p:spPr>
          <a:xfrm>
            <a:off x="10187239" y="3932787"/>
            <a:ext cx="1496869" cy="14144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Become active, skilled citizens and leaders, connected to their communities and empowered to…</a:t>
            </a:r>
            <a:endParaRPr lang="en-GB" sz="1013" dirty="0">
              <a:solidFill>
                <a:srgbClr val="FFFFFF"/>
              </a:solidFill>
              <a:latin typeface="Nunito Sans" panose="00000500000000000000" pitchFamily="2" charset="0"/>
            </a:endParaRPr>
          </a:p>
        </p:txBody>
      </p:sp>
      <p:sp>
        <p:nvSpPr>
          <p:cNvPr id="27" name="Rectangle 26"/>
          <p:cNvSpPr/>
          <p:nvPr/>
        </p:nvSpPr>
        <p:spPr>
          <a:xfrm>
            <a:off x="10191280" y="1987018"/>
            <a:ext cx="1421138" cy="14144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…make a positive impact on society</a:t>
            </a:r>
            <a:endParaRPr lang="en-GB" sz="1013" dirty="0">
              <a:solidFill>
                <a:srgbClr val="FFFFFF"/>
              </a:solidFill>
              <a:latin typeface="Nunito Sans" panose="00000500000000000000" pitchFamily="2" charset="0"/>
            </a:endParaRPr>
          </a:p>
        </p:txBody>
      </p:sp>
      <p:sp>
        <p:nvSpPr>
          <p:cNvPr id="18" name="Rectangle 17"/>
          <p:cNvSpPr/>
          <p:nvPr/>
        </p:nvSpPr>
        <p:spPr>
          <a:xfrm>
            <a:off x="8373196" y="3932787"/>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Achieve badges and awards</a:t>
            </a:r>
            <a:endParaRPr lang="en-GB" sz="1013" dirty="0">
              <a:solidFill>
                <a:srgbClr val="FFFFFF"/>
              </a:solidFill>
              <a:latin typeface="Nunito Sans" panose="00000500000000000000" pitchFamily="2" charset="0"/>
            </a:endParaRPr>
          </a:p>
        </p:txBody>
      </p:sp>
      <p:sp>
        <p:nvSpPr>
          <p:cNvPr id="17" name="Rectangle 16"/>
          <p:cNvSpPr/>
          <p:nvPr/>
        </p:nvSpPr>
        <p:spPr>
          <a:xfrm>
            <a:off x="6821325" y="3932787"/>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Learn by doing, taking responsibility, making decisions and reflecting</a:t>
            </a:r>
            <a:endParaRPr lang="en-GB" sz="1013" dirty="0">
              <a:solidFill>
                <a:srgbClr val="FFFFFF"/>
              </a:solidFill>
              <a:latin typeface="Nunito Sans" panose="00000500000000000000" pitchFamily="2" charset="0"/>
            </a:endParaRPr>
          </a:p>
        </p:txBody>
      </p:sp>
      <p:sp>
        <p:nvSpPr>
          <p:cNvPr id="6" name="Rectangle 5"/>
          <p:cNvSpPr/>
          <p:nvPr/>
        </p:nvSpPr>
        <p:spPr>
          <a:xfrm>
            <a:off x="5269453" y="3932787"/>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Participate in a varied, balanced </a:t>
            </a:r>
            <a:r>
              <a:rPr lang="en-US" sz="1013" dirty="0" err="1">
                <a:solidFill>
                  <a:srgbClr val="FFFFFF"/>
                </a:solidFill>
                <a:latin typeface="Nunito Sans" panose="00000500000000000000" pitchFamily="2" charset="0"/>
              </a:rPr>
              <a:t>programme</a:t>
            </a:r>
            <a:r>
              <a:rPr lang="en-US" sz="1013" dirty="0">
                <a:solidFill>
                  <a:srgbClr val="FFFFFF"/>
                </a:solidFill>
                <a:latin typeface="Nunito Sans" panose="00000500000000000000" pitchFamily="2" charset="0"/>
              </a:rPr>
              <a:t> of fun, new, challenging activities, often outdoors </a:t>
            </a:r>
            <a:endParaRPr lang="en-GB" sz="1013" dirty="0">
              <a:solidFill>
                <a:srgbClr val="FFFFFF"/>
              </a:solidFill>
              <a:latin typeface="Nunito Sans" panose="00000500000000000000" pitchFamily="2" charset="0"/>
            </a:endParaRPr>
          </a:p>
        </p:txBody>
      </p:sp>
      <p:sp>
        <p:nvSpPr>
          <p:cNvPr id="16" name="Rectangle 15"/>
          <p:cNvSpPr/>
          <p:nvPr/>
        </p:nvSpPr>
        <p:spPr>
          <a:xfrm>
            <a:off x="2026316" y="3932787"/>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Value and live by the Scout Promise and Law</a:t>
            </a:r>
            <a:endParaRPr lang="en-GB" sz="1013" dirty="0">
              <a:solidFill>
                <a:srgbClr val="FFFFFF"/>
              </a:solidFill>
              <a:latin typeface="Nunito Sans" panose="00000500000000000000" pitchFamily="2" charset="0"/>
            </a:endParaRPr>
          </a:p>
        </p:txBody>
      </p:sp>
      <p:cxnSp>
        <p:nvCxnSpPr>
          <p:cNvPr id="28" name="Straight Arrow Connector 27"/>
          <p:cNvCxnSpPr/>
          <p:nvPr/>
        </p:nvCxnSpPr>
        <p:spPr>
          <a:xfrm>
            <a:off x="2022991" y="2665843"/>
            <a:ext cx="8046372" cy="10563"/>
          </a:xfrm>
          <a:prstGeom prst="straightConnector1">
            <a:avLst/>
          </a:prstGeom>
          <a:ln>
            <a:solidFill>
              <a:schemeClr val="tx2"/>
            </a:solidFill>
            <a:prstDash val="dash"/>
            <a:tailEnd type="triangle"/>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6821324" y="1993319"/>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Provide enthusiasm coach and support</a:t>
            </a:r>
            <a:endParaRPr lang="en-GB" sz="1013" dirty="0">
              <a:solidFill>
                <a:srgbClr val="FFFFFF"/>
              </a:solidFill>
              <a:latin typeface="Nunito Sans" panose="00000500000000000000" pitchFamily="2" charset="0"/>
            </a:endParaRPr>
          </a:p>
        </p:txBody>
      </p:sp>
      <p:sp>
        <p:nvSpPr>
          <p:cNvPr id="22" name="Rectangle 21"/>
          <p:cNvSpPr/>
          <p:nvPr/>
        </p:nvSpPr>
        <p:spPr>
          <a:xfrm>
            <a:off x="5269454" y="1993319"/>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err="1">
                <a:solidFill>
                  <a:srgbClr val="FFFFFF"/>
                </a:solidFill>
                <a:latin typeface="Nunito Sans" panose="00000500000000000000" pitchFamily="2" charset="0"/>
              </a:rPr>
              <a:t>Organise</a:t>
            </a:r>
            <a:r>
              <a:rPr lang="en-US" sz="1013" dirty="0">
                <a:solidFill>
                  <a:srgbClr val="FFFFFF"/>
                </a:solidFill>
                <a:latin typeface="Nunito Sans" panose="00000500000000000000" pitchFamily="2" charset="0"/>
              </a:rPr>
              <a:t> regular meetings, events, trips and camps</a:t>
            </a:r>
            <a:endParaRPr lang="en-GB" sz="1013" dirty="0">
              <a:solidFill>
                <a:srgbClr val="FFFFFF"/>
              </a:solidFill>
              <a:latin typeface="Nunito Sans" panose="00000500000000000000" pitchFamily="2" charset="0"/>
            </a:endParaRPr>
          </a:p>
        </p:txBody>
      </p:sp>
      <p:sp>
        <p:nvSpPr>
          <p:cNvPr id="21" name="Rectangle 20"/>
          <p:cNvSpPr/>
          <p:nvPr/>
        </p:nvSpPr>
        <p:spPr>
          <a:xfrm>
            <a:off x="3608482" y="1993319"/>
            <a:ext cx="1499944" cy="140816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Receive</a:t>
            </a:r>
            <a:r>
              <a:rPr lang="en-US" sz="1013" b="1" dirty="0">
                <a:solidFill>
                  <a:srgbClr val="FFFFFF"/>
                </a:solidFill>
                <a:latin typeface="Nunito Sans" panose="00000500000000000000" pitchFamily="2" charset="0"/>
              </a:rPr>
              <a:t> </a:t>
            </a:r>
            <a:r>
              <a:rPr lang="en-US" sz="1013" dirty="0">
                <a:solidFill>
                  <a:srgbClr val="FFFFFF"/>
                </a:solidFill>
                <a:latin typeface="Nunito Sans" panose="00000500000000000000" pitchFamily="2" charset="0"/>
              </a:rPr>
              <a:t>volunteer training, </a:t>
            </a:r>
            <a:r>
              <a:rPr lang="en-US" sz="1013" dirty="0" err="1">
                <a:solidFill>
                  <a:srgbClr val="FFFFFF"/>
                </a:solidFill>
                <a:latin typeface="Nunito Sans" panose="00000500000000000000" pitchFamily="2" charset="0"/>
              </a:rPr>
              <a:t>programme</a:t>
            </a:r>
            <a:r>
              <a:rPr lang="en-US" sz="1013" dirty="0">
                <a:solidFill>
                  <a:srgbClr val="FFFFFF"/>
                </a:solidFill>
                <a:latin typeface="Nunito Sans" panose="00000500000000000000" pitchFamily="2" charset="0"/>
              </a:rPr>
              <a:t> resources, and administrative tools</a:t>
            </a:r>
            <a:endParaRPr lang="en-GB" sz="1013" dirty="0">
              <a:solidFill>
                <a:srgbClr val="FFFFFF"/>
              </a:solidFill>
              <a:latin typeface="Nunito Sans" panose="00000500000000000000" pitchFamily="2" charset="0"/>
            </a:endParaRPr>
          </a:p>
        </p:txBody>
      </p:sp>
      <p:sp>
        <p:nvSpPr>
          <p:cNvPr id="19" name="Rectangle 18"/>
          <p:cNvSpPr/>
          <p:nvPr/>
        </p:nvSpPr>
        <p:spPr>
          <a:xfrm>
            <a:off x="2026316" y="1987018"/>
            <a:ext cx="1421138" cy="14144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rgbClr val="FFFFFF"/>
                </a:solidFill>
                <a:latin typeface="Nunito Sans" panose="00000500000000000000" pitchFamily="2" charset="0"/>
              </a:rPr>
              <a:t>Value and live by the Scout Promise and Law</a:t>
            </a:r>
            <a:endParaRPr lang="en-GB" sz="1013" dirty="0">
              <a:solidFill>
                <a:srgbClr val="FFFFFF"/>
              </a:solidFill>
              <a:latin typeface="Nunito Sans" panose="00000500000000000000" pitchFamily="2" charset="0"/>
            </a:endParaRPr>
          </a:p>
        </p:txBody>
      </p:sp>
      <p:cxnSp>
        <p:nvCxnSpPr>
          <p:cNvPr id="29" name="Elbow Connector 28"/>
          <p:cNvCxnSpPr/>
          <p:nvPr/>
        </p:nvCxnSpPr>
        <p:spPr>
          <a:xfrm rot="5400000" flipH="1" flipV="1">
            <a:off x="1352146" y="2309959"/>
            <a:ext cx="259676" cy="966746"/>
          </a:xfrm>
          <a:prstGeom prst="bentConnector2">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cxnSp>
        <p:nvCxnSpPr>
          <p:cNvPr id="33" name="Elbow Connector 32"/>
          <p:cNvCxnSpPr/>
          <p:nvPr/>
        </p:nvCxnSpPr>
        <p:spPr>
          <a:xfrm rot="16200000" flipH="1">
            <a:off x="1361682" y="3986446"/>
            <a:ext cx="259676" cy="966746"/>
          </a:xfrm>
          <a:prstGeom prst="bentConnector2">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cxnSp>
        <p:nvCxnSpPr>
          <p:cNvPr id="36" name="Elbow Connector 35"/>
          <p:cNvCxnSpPr/>
          <p:nvPr/>
        </p:nvCxnSpPr>
        <p:spPr>
          <a:xfrm rot="5400000" flipH="1" flipV="1">
            <a:off x="3618647" y="2833846"/>
            <a:ext cx="193034" cy="1956559"/>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Elbow Connector 36"/>
          <p:cNvCxnSpPr/>
          <p:nvPr/>
        </p:nvCxnSpPr>
        <p:spPr>
          <a:xfrm rot="16200000" flipH="1" flipV="1">
            <a:off x="8008968" y="4489632"/>
            <a:ext cx="193034" cy="1956559"/>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Elbow Connector 39"/>
          <p:cNvCxnSpPr/>
          <p:nvPr/>
        </p:nvCxnSpPr>
        <p:spPr>
          <a:xfrm>
            <a:off x="4744402" y="3704892"/>
            <a:ext cx="4390322" cy="217179"/>
          </a:xfrm>
          <a:prstGeom prst="bentConnector2">
            <a:avLst/>
          </a:prstGeom>
        </p:spPr>
        <p:style>
          <a:lnRef idx="3">
            <a:schemeClr val="accent1"/>
          </a:lnRef>
          <a:fillRef idx="0">
            <a:schemeClr val="accent1"/>
          </a:fillRef>
          <a:effectRef idx="2">
            <a:schemeClr val="accent1"/>
          </a:effectRef>
          <a:fontRef idx="minor">
            <a:schemeClr val="tx1"/>
          </a:fontRef>
        </p:style>
      </p:cxnSp>
      <p:cxnSp>
        <p:nvCxnSpPr>
          <p:cNvPr id="41" name="Elbow Connector 40"/>
          <p:cNvCxnSpPr/>
          <p:nvPr/>
        </p:nvCxnSpPr>
        <p:spPr>
          <a:xfrm rot="10800000">
            <a:off x="2715451" y="5347250"/>
            <a:ext cx="4390322" cy="217179"/>
          </a:xfrm>
          <a:prstGeom prst="bentConnector2">
            <a:avLst/>
          </a:prstGeom>
        </p:spPr>
        <p:style>
          <a:lnRef idx="3">
            <a:schemeClr val="accent1"/>
          </a:lnRef>
          <a:fillRef idx="0">
            <a:schemeClr val="accent1"/>
          </a:fillRef>
          <a:effectRef idx="2">
            <a:schemeClr val="accent1"/>
          </a:effectRef>
          <a:fontRef idx="minor">
            <a:schemeClr val="tx1"/>
          </a:fontRef>
        </p:style>
      </p:cxnSp>
      <p:cxnSp>
        <p:nvCxnSpPr>
          <p:cNvPr id="3" name="Straight Arrow Connector 2"/>
          <p:cNvCxnSpPr>
            <a:stCxn id="26" idx="0"/>
          </p:cNvCxnSpPr>
          <p:nvPr/>
        </p:nvCxnSpPr>
        <p:spPr>
          <a:xfrm flipH="1" flipV="1">
            <a:off x="10929938" y="3504010"/>
            <a:ext cx="5736" cy="428777"/>
          </a:xfrm>
          <a:prstGeom prst="straightConnector1">
            <a:avLst/>
          </a:prstGeom>
          <a:ln>
            <a:solidFill>
              <a:schemeClr val="tx2"/>
            </a:solidFill>
            <a:tailEnd type="triangle"/>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p:nvPr/>
        </p:nvCxnSpPr>
        <p:spPr>
          <a:xfrm>
            <a:off x="5952326" y="3352249"/>
            <a:ext cx="14289" cy="555203"/>
          </a:xfrm>
          <a:prstGeom prst="straightConnector1">
            <a:avLst/>
          </a:prstGeom>
          <a:ln>
            <a:solidFill>
              <a:schemeClr val="tx2"/>
            </a:solidFill>
            <a:tailEnd type="triangle"/>
          </a:ln>
        </p:spPr>
        <p:style>
          <a:lnRef idx="3">
            <a:schemeClr val="accent5"/>
          </a:lnRef>
          <a:fillRef idx="0">
            <a:schemeClr val="accent5"/>
          </a:fillRef>
          <a:effectRef idx="2">
            <a:schemeClr val="accent5"/>
          </a:effectRef>
          <a:fontRef idx="minor">
            <a:schemeClr val="tx1"/>
          </a:fontRef>
        </p:style>
      </p:cxnSp>
      <p:cxnSp>
        <p:nvCxnSpPr>
          <p:cNvPr id="34" name="Straight Arrow Connector 33"/>
          <p:cNvCxnSpPr/>
          <p:nvPr/>
        </p:nvCxnSpPr>
        <p:spPr>
          <a:xfrm>
            <a:off x="7517603" y="3352249"/>
            <a:ext cx="14289" cy="555203"/>
          </a:xfrm>
          <a:prstGeom prst="straightConnector1">
            <a:avLst/>
          </a:prstGeom>
          <a:ln>
            <a:solidFill>
              <a:schemeClr val="tx2"/>
            </a:solidFill>
            <a:tailEnd type="triangle"/>
          </a:ln>
        </p:spPr>
        <p:style>
          <a:lnRef idx="3">
            <a:schemeClr val="accent5"/>
          </a:lnRef>
          <a:fillRef idx="0">
            <a:schemeClr val="accent5"/>
          </a:fillRef>
          <a:effectRef idx="2">
            <a:schemeClr val="accent5"/>
          </a:effectRef>
          <a:fontRef idx="minor">
            <a:schemeClr val="tx1"/>
          </a:fontRef>
        </p:style>
      </p:cxnSp>
      <p:sp>
        <p:nvSpPr>
          <p:cNvPr id="12" name="TextBox 11"/>
          <p:cNvSpPr txBox="1"/>
          <p:nvPr/>
        </p:nvSpPr>
        <p:spPr>
          <a:xfrm>
            <a:off x="3423325" y="5564429"/>
            <a:ext cx="5345350" cy="404085"/>
          </a:xfrm>
          <a:prstGeom prst="rect">
            <a:avLst/>
          </a:prstGeom>
          <a:noFill/>
        </p:spPr>
        <p:txBody>
          <a:bodyPr wrap="square" rtlCol="0">
            <a:spAutoFit/>
          </a:bodyPr>
          <a:lstStyle/>
          <a:p>
            <a:r>
              <a:rPr lang="en-US" sz="1013" dirty="0">
                <a:solidFill>
                  <a:schemeClr val="accent1"/>
                </a:solidFill>
              </a:rPr>
              <a:t>Commitment over time, mixing with young people from different backgrounds, creating a sense of belonging and identity </a:t>
            </a:r>
            <a:endParaRPr lang="en-GB" sz="1013" dirty="0">
              <a:solidFill>
                <a:schemeClr val="accent1"/>
              </a:solidFill>
            </a:endParaRPr>
          </a:p>
        </p:txBody>
      </p:sp>
      <p:sp>
        <p:nvSpPr>
          <p:cNvPr id="31" name="Text Placeholder 3"/>
          <p:cNvSpPr txBox="1">
            <a:spLocks/>
          </p:cNvSpPr>
          <p:nvPr/>
        </p:nvSpPr>
        <p:spPr>
          <a:xfrm>
            <a:off x="10179703" y="1216497"/>
            <a:ext cx="1553792" cy="387833"/>
          </a:xfrm>
          <a:prstGeom prst="rect">
            <a:avLst/>
          </a:prstGeom>
        </p:spPr>
        <p:txBody>
          <a:bodyPr vert="horz" lIns="0" tIns="0" rIns="0" bIns="0" rtlCol="0">
            <a:normAutofit/>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defTabSz="914400">
              <a:buFont typeface="Arial" panose="020B0604020202020204" pitchFamily="34" charset="0"/>
              <a:buNone/>
            </a:pPr>
            <a:r>
              <a:rPr lang="en-US" sz="2100" kern="0" dirty="0">
                <a:solidFill>
                  <a:schemeClr val="tx2"/>
                </a:solidFill>
              </a:rPr>
              <a:t>Our impact</a:t>
            </a:r>
            <a:endParaRPr lang="en-GB" sz="2100" kern="0" dirty="0">
              <a:solidFill>
                <a:schemeClr val="tx2"/>
              </a:solidFill>
            </a:endParaRPr>
          </a:p>
          <a:p>
            <a:pPr marL="9525" defTabSz="914400"/>
            <a:endParaRPr lang="en-US" kern="0" dirty="0">
              <a:solidFill>
                <a:sysClr val="windowText" lastClr="000000"/>
              </a:solidFill>
            </a:endParaRPr>
          </a:p>
          <a:p>
            <a:pPr marL="9525" defTabSz="914400"/>
            <a:endParaRPr lang="en-GB" kern="0" dirty="0">
              <a:solidFill>
                <a:sysClr val="windowText" lastClr="000000"/>
              </a:solidFill>
            </a:endParaRPr>
          </a:p>
        </p:txBody>
      </p:sp>
    </p:spTree>
    <p:extLst>
      <p:ext uri="{BB962C8B-B14F-4D97-AF65-F5344CB8AC3E}">
        <p14:creationId xmlns:p14="http://schemas.microsoft.com/office/powerpoint/2010/main" val="4012197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60c28b7-9872-4e4d-881f-c5e8e9b3f8b9">
      <UserInfo>
        <DisplayName>Hermione Clulow</DisplayName>
        <AccountId>48</AccountId>
        <AccountType/>
      </UserInfo>
      <UserInfo>
        <DisplayName>Melissa Gannaway</DisplayName>
        <AccountId>102</AccountId>
        <AccountType/>
      </UserInfo>
      <UserInfo>
        <DisplayName>Jade Slaughter</DisplayName>
        <AccountId>93</AccountId>
        <AccountType/>
      </UserInfo>
      <UserInfo>
        <DisplayName>Kevin Yeates</DisplayName>
        <AccountId>94</AccountId>
        <AccountType/>
      </UserInfo>
      <UserInfo>
        <DisplayName>Arvinda Lalli</DisplayName>
        <AccountId>89</AccountId>
        <AccountType/>
      </UserInfo>
      <UserInfo>
        <DisplayName>Jacqueline Landey</DisplayName>
        <AccountId>106</AccountId>
        <AccountType/>
      </UserInfo>
      <UserInfo>
        <DisplayName>Thomas Fisher</DisplayName>
        <AccountId>43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623D682F56FF43AADDA43E58125E4D" ma:contentTypeVersion="9" ma:contentTypeDescription="Create a new document." ma:contentTypeScope="" ma:versionID="f4167f7ce470a93993895d3f216d7324">
  <xsd:schema xmlns:xsd="http://www.w3.org/2001/XMLSchema" xmlns:xs="http://www.w3.org/2001/XMLSchema" xmlns:p="http://schemas.microsoft.com/office/2006/metadata/properties" xmlns:ns2="4f88e760-2d31-4bfd-a6e8-6a4c37e8caf7" xmlns:ns3="260c28b7-9872-4e4d-881f-c5e8e9b3f8b9" targetNamespace="http://schemas.microsoft.com/office/2006/metadata/properties" ma:root="true" ma:fieldsID="274873057e3d5aeff491860edee468d9" ns2:_="" ns3:_="">
    <xsd:import namespace="4f88e760-2d31-4bfd-a6e8-6a4c37e8caf7"/>
    <xsd:import namespace="260c28b7-9872-4e4d-881f-c5e8e9b3f8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8e760-2d31-4bfd-a6e8-6a4c37e8c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0c28b7-9872-4e4d-881f-c5e8e9b3f8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00F73F-548A-47C5-B328-0C98F8903ED3}">
  <ds:schemaRefs>
    <ds:schemaRef ds:uri="http://schemas.microsoft.com/sharepoint/v3/contenttype/forms"/>
  </ds:schemaRefs>
</ds:datastoreItem>
</file>

<file path=customXml/itemProps2.xml><?xml version="1.0" encoding="utf-8"?>
<ds:datastoreItem xmlns:ds="http://schemas.openxmlformats.org/officeDocument/2006/customXml" ds:itemID="{21D6DAE2-BB8A-4E31-B35C-74A548486598}">
  <ds:schemaRefs>
    <ds:schemaRef ds:uri="http://purl.org/dc/terms/"/>
    <ds:schemaRef ds:uri="4f88e760-2d31-4bfd-a6e8-6a4c37e8caf7"/>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60c28b7-9872-4e4d-881f-c5e8e9b3f8b9"/>
    <ds:schemaRef ds:uri="http://www.w3.org/XML/1998/namespace"/>
  </ds:schemaRefs>
</ds:datastoreItem>
</file>

<file path=customXml/itemProps3.xml><?xml version="1.0" encoding="utf-8"?>
<ds:datastoreItem xmlns:ds="http://schemas.openxmlformats.org/officeDocument/2006/customXml" ds:itemID="{42B6CDCF-6B83-48CA-A2FE-C63D813E61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8e760-2d31-4bfd-a6e8-6a4c37e8caf7"/>
    <ds:schemaRef ds:uri="260c28b7-9872-4e4d-881f-c5e8e9b3f8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12</TotalTime>
  <Words>3832</Words>
  <Application>Microsoft Office PowerPoint</Application>
  <PresentationFormat>Widescreen</PresentationFormat>
  <Paragraphs>433</Paragraphs>
  <Slides>42</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Times New Roman</vt:lpstr>
      <vt:lpstr>Arial</vt:lpstr>
      <vt:lpstr>Nunito Sans Black</vt:lpstr>
      <vt:lpstr>Nunito Sans Light</vt:lpstr>
      <vt:lpstr>Nunito Sans</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Morris</dc:creator>
  <cp:lastModifiedBy>Thomas Fisher</cp:lastModifiedBy>
  <cp:revision>130</cp:revision>
  <dcterms:created xsi:type="dcterms:W3CDTF">2019-10-24T07:24:38Z</dcterms:created>
  <dcterms:modified xsi:type="dcterms:W3CDTF">2022-03-15T15:48:15Z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0x010100AB623D682F56FF43AADDA43E58125E4D</vt:lpwstr>
  </property>
</Properties>
</file>