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0"/>
  </p:notesMasterIdLst>
  <p:handoutMasterIdLst>
    <p:handoutMasterId r:id="rId41"/>
  </p:handoutMasterIdLst>
  <p:sldIdLst>
    <p:sldId id="320" r:id="rId5"/>
    <p:sldId id="436" r:id="rId6"/>
    <p:sldId id="324" r:id="rId7"/>
    <p:sldId id="322" r:id="rId8"/>
    <p:sldId id="323" r:id="rId9"/>
    <p:sldId id="321" r:id="rId10"/>
    <p:sldId id="326" r:id="rId11"/>
    <p:sldId id="327" r:id="rId12"/>
    <p:sldId id="328" r:id="rId13"/>
    <p:sldId id="330" r:id="rId14"/>
    <p:sldId id="329" r:id="rId15"/>
    <p:sldId id="331" r:id="rId16"/>
    <p:sldId id="435" r:id="rId17"/>
    <p:sldId id="332" r:id="rId18"/>
    <p:sldId id="335" r:id="rId19"/>
    <p:sldId id="336" r:id="rId20"/>
    <p:sldId id="337" r:id="rId21"/>
    <p:sldId id="354" r:id="rId22"/>
    <p:sldId id="338" r:id="rId23"/>
    <p:sldId id="339" r:id="rId24"/>
    <p:sldId id="340" r:id="rId25"/>
    <p:sldId id="341" r:id="rId26"/>
    <p:sldId id="353" r:id="rId27"/>
    <p:sldId id="342" r:id="rId28"/>
    <p:sldId id="343" r:id="rId29"/>
    <p:sldId id="344" r:id="rId30"/>
    <p:sldId id="345" r:id="rId31"/>
    <p:sldId id="437" r:id="rId32"/>
    <p:sldId id="348" r:id="rId33"/>
    <p:sldId id="347" r:id="rId34"/>
    <p:sldId id="351" r:id="rId35"/>
    <p:sldId id="352" r:id="rId36"/>
    <p:sldId id="438" r:id="rId37"/>
    <p:sldId id="434" r:id="rId38"/>
    <p:sldId id="432" r:id="rId39"/>
  </p:sldIdLst>
  <p:sldSz cx="12192000" cy="6858000"/>
  <p:notesSz cx="7104063" cy="10234613"/>
  <p:embeddedFontLst>
    <p:embeddedFont>
      <p:font typeface="Calibri" panose="020F0502020204030204" pitchFamily="34" charset="0"/>
      <p:regular r:id="rId42"/>
      <p:bold r:id="rId43"/>
      <p:italic r:id="rId44"/>
      <p:boldItalic r:id="rId45"/>
    </p:embeddedFont>
    <p:embeddedFont>
      <p:font typeface="Nunito Sans" panose="00000500000000000000" pitchFamily="2" charset="0"/>
      <p:regular r:id="rId46"/>
      <p:bold r:id="rId47"/>
      <p:italic r:id="rId48"/>
      <p:boldItalic r:id="rId49"/>
    </p:embeddedFont>
    <p:embeddedFont>
      <p:font typeface="Nunito Sans Black" panose="00000A00000000000000" pitchFamily="2" charset="0"/>
      <p:bold r:id="rId50"/>
      <p:boldItalic r:id="rId51"/>
    </p:embeddedFont>
    <p:embeddedFont>
      <p:font typeface="Nunito Sans ExtraBold" panose="00000900000000000000" pitchFamily="2" charset="0"/>
      <p:bold r:id="rId52"/>
      <p:boldItalic r:id="rId53"/>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loe Kembery" initials="CK" lastIdx="13" clrIdx="0">
    <p:extLst>
      <p:ext uri="{19B8F6BF-5375-455C-9EA6-DF929625EA0E}">
        <p15:presenceInfo xmlns:p15="http://schemas.microsoft.com/office/powerpoint/2012/main" userId="S-1-5-21-1391002672-2133347557-2062581721-34666" providerId="AD"/>
      </p:ext>
    </p:extLst>
  </p:cmAuthor>
  <p:cmAuthor id="2" name="Melissa Gannaway" initials="MG" lastIdx="8" clrIdx="1">
    <p:extLst>
      <p:ext uri="{19B8F6BF-5375-455C-9EA6-DF929625EA0E}">
        <p15:presenceInfo xmlns:p15="http://schemas.microsoft.com/office/powerpoint/2012/main" userId="S::melissa.gannaway@scouts.org.uk::3aa2c6e2-030e-48da-aa64-1b8656504050" providerId="AD"/>
      </p:ext>
    </p:extLst>
  </p:cmAuthor>
  <p:cmAuthor id="3" name="Robert Groves" initials="RG" lastIdx="1" clrIdx="2">
    <p:extLst>
      <p:ext uri="{19B8F6BF-5375-455C-9EA6-DF929625EA0E}">
        <p15:presenceInfo xmlns:p15="http://schemas.microsoft.com/office/powerpoint/2012/main" userId="Robert Gro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F8FA"/>
    <a:srgbClr val="D4F2EF"/>
    <a:srgbClr val="001E22"/>
    <a:srgbClr val="E1FFFC"/>
    <a:srgbClr val="CCE2D0"/>
    <a:srgbClr val="BFFFF8"/>
    <a:srgbClr val="C8DFE6"/>
    <a:srgbClr val="00A793"/>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7245E-35A6-4871-9EA9-13C4B5BB7F7B}" v="1108" dt="2022-12-15T16:26:11.03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20F3F-7FC0-A094-2267-E79859F345BC}"/>
              </a:ext>
            </a:extLst>
          </p:cNvPr>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vl1pPr>
          </a:lstStyle>
          <a:p>
            <a:endParaRPr lang="en-GB"/>
          </a:p>
        </p:txBody>
      </p:sp>
      <p:sp>
        <p:nvSpPr>
          <p:cNvPr id="3" name="Date Placeholder 2">
            <a:extLst>
              <a:ext uri="{FF2B5EF4-FFF2-40B4-BE49-F238E27FC236}">
                <a16:creationId xmlns:a16="http://schemas.microsoft.com/office/drawing/2014/main" id="{FDEB03CE-5F5B-CDE5-1560-7D976B9088F2}"/>
              </a:ext>
            </a:extLst>
          </p:cNvPr>
          <p:cNvSpPr>
            <a:spLocks noGrp="1"/>
          </p:cNvSpPr>
          <p:nvPr>
            <p:ph type="dt" sz="quarter" idx="1"/>
          </p:nvPr>
        </p:nvSpPr>
        <p:spPr>
          <a:xfrm>
            <a:off x="4023788" y="0"/>
            <a:ext cx="3078890" cy="513508"/>
          </a:xfrm>
          <a:prstGeom prst="rect">
            <a:avLst/>
          </a:prstGeom>
        </p:spPr>
        <p:txBody>
          <a:bodyPr vert="horz" lIns="62403" tIns="31201" rIns="62403" bIns="31201" rtlCol="0"/>
          <a:lstStyle>
            <a:lvl1pPr algn="r">
              <a:defRPr sz="800"/>
            </a:lvl1pPr>
          </a:lstStyle>
          <a:p>
            <a:fld id="{85A21D8F-8993-4B9F-81B3-1E8350B862A4}" type="datetimeFigureOut">
              <a:rPr lang="en-GB" smtClean="0"/>
              <a:t>23/12/2022</a:t>
            </a:fld>
            <a:endParaRPr lang="en-GB"/>
          </a:p>
        </p:txBody>
      </p:sp>
      <p:sp>
        <p:nvSpPr>
          <p:cNvPr id="4" name="Footer Placeholder 3">
            <a:extLst>
              <a:ext uri="{FF2B5EF4-FFF2-40B4-BE49-F238E27FC236}">
                <a16:creationId xmlns:a16="http://schemas.microsoft.com/office/drawing/2014/main" id="{16D20767-F351-0864-1A32-3271726B590C}"/>
              </a:ext>
            </a:extLst>
          </p:cNvPr>
          <p:cNvSpPr>
            <a:spLocks noGrp="1"/>
          </p:cNvSpPr>
          <p:nvPr>
            <p:ph type="ftr" sz="quarter" idx="2"/>
          </p:nvPr>
        </p:nvSpPr>
        <p:spPr>
          <a:xfrm>
            <a:off x="2" y="9721111"/>
            <a:ext cx="3078197" cy="513507"/>
          </a:xfrm>
          <a:prstGeom prst="rect">
            <a:avLst/>
          </a:prstGeom>
        </p:spPr>
        <p:txBody>
          <a:bodyPr vert="horz" lIns="62403" tIns="31201" rIns="62403" bIns="31201" rtlCol="0" anchor="b"/>
          <a:lstStyle>
            <a:lvl1pPr algn="l">
              <a:defRPr sz="800"/>
            </a:lvl1pPr>
          </a:lstStyle>
          <a:p>
            <a:endParaRPr lang="en-GB"/>
          </a:p>
        </p:txBody>
      </p:sp>
      <p:sp>
        <p:nvSpPr>
          <p:cNvPr id="5" name="Slide Number Placeholder 4">
            <a:extLst>
              <a:ext uri="{FF2B5EF4-FFF2-40B4-BE49-F238E27FC236}">
                <a16:creationId xmlns:a16="http://schemas.microsoft.com/office/drawing/2014/main" id="{F0E354AD-9CC3-E03D-7CE6-C14934C3A9B1}"/>
              </a:ext>
            </a:extLst>
          </p:cNvPr>
          <p:cNvSpPr>
            <a:spLocks noGrp="1"/>
          </p:cNvSpPr>
          <p:nvPr>
            <p:ph type="sldNum" sz="quarter" idx="3"/>
          </p:nvPr>
        </p:nvSpPr>
        <p:spPr>
          <a:xfrm>
            <a:off x="4023788" y="9721111"/>
            <a:ext cx="3078890" cy="513507"/>
          </a:xfrm>
          <a:prstGeom prst="rect">
            <a:avLst/>
          </a:prstGeom>
        </p:spPr>
        <p:txBody>
          <a:bodyPr vert="horz" lIns="62403" tIns="31201" rIns="62403" bIns="31201" rtlCol="0" anchor="b"/>
          <a:lstStyle>
            <a:lvl1pPr algn="r">
              <a:defRPr sz="800"/>
            </a:lvl1pPr>
          </a:lstStyle>
          <a:p>
            <a:fld id="{3FC491B7-1A49-401D-B115-46E2F19C874B}" type="slidenum">
              <a:rPr lang="en-GB" smtClean="0"/>
              <a:t>‹#›</a:t>
            </a:fld>
            <a:endParaRPr lang="en-GB"/>
          </a:p>
        </p:txBody>
      </p:sp>
    </p:spTree>
    <p:extLst>
      <p:ext uri="{BB962C8B-B14F-4D97-AF65-F5344CB8AC3E}">
        <p14:creationId xmlns:p14="http://schemas.microsoft.com/office/powerpoint/2010/main" val="20200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4023788" y="0"/>
            <a:ext cx="3078890" cy="513508"/>
          </a:xfrm>
          <a:prstGeom prst="rect">
            <a:avLst/>
          </a:prstGeom>
        </p:spPr>
        <p:txBody>
          <a:bodyPr vert="horz" lIns="62403" tIns="31201" rIns="62403" bIns="31201" rtlCol="0"/>
          <a:lstStyle>
            <a:lvl1pPr algn="r">
              <a:defRPr sz="800">
                <a:latin typeface="Nunito Sans" panose="00000500000000000000" pitchFamily="2" charset="0"/>
              </a:defRPr>
            </a:lvl1pPr>
          </a:lstStyle>
          <a:p>
            <a:fld id="{255396BA-BA0B-E646-B112-BDB6D130FD61}" type="datetimeFigureOut">
              <a:rPr lang="en-GB" smtClean="0"/>
              <a:pPr/>
              <a:t>23/12/2022</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62403" tIns="31201" rIns="62403" bIns="3120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62403" tIns="31201" rIns="62403" bIns="3120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11"/>
            <a:ext cx="3078197" cy="513507"/>
          </a:xfrm>
          <a:prstGeom prst="rect">
            <a:avLst/>
          </a:prstGeom>
        </p:spPr>
        <p:txBody>
          <a:bodyPr vert="horz" lIns="62403" tIns="31201" rIns="62403" bIns="3120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4023788" y="9721111"/>
            <a:ext cx="3078890" cy="513507"/>
          </a:xfrm>
          <a:prstGeom prst="rect">
            <a:avLst/>
          </a:prstGeom>
        </p:spPr>
        <p:txBody>
          <a:bodyPr vert="horz" lIns="62403" tIns="31201" rIns="62403" bIns="3120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77091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404930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222687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1505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295205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312727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26081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3156680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205767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407689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159642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149411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4158673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323617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3573773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49188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104243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2603242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84479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1664910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71527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80586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4208565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820724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3874631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3056310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3631477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1985089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231632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54957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74997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441425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258665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4050527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12/23/2022</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65911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 id="2147483724" r:id="rId5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808053"/>
            <a:ext cx="8229325" cy="1374083"/>
          </a:xfrm>
        </p:spPr>
        <p:txBody>
          <a:bodyPr/>
          <a:lstStyle/>
          <a:p>
            <a:r>
              <a:rPr lang="en-GB"/>
              <a:t>Transforming our Volunteer Experience</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025281"/>
          </a:xfrm>
        </p:spPr>
        <p:txBody>
          <a:bodyPr>
            <a:normAutofit/>
          </a:bodyPr>
          <a:lstStyle/>
          <a:p>
            <a:r>
              <a:rPr lang="en-GB"/>
              <a:t>What is changing?</a:t>
            </a:r>
          </a:p>
        </p:txBody>
      </p:sp>
    </p:spTree>
    <p:extLst>
      <p:ext uri="{BB962C8B-B14F-4D97-AF65-F5344CB8AC3E}">
        <p14:creationId xmlns:p14="http://schemas.microsoft.com/office/powerpoint/2010/main" val="682781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4F4-027B-A03B-2800-22C9109160CA}"/>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DF7E762D-326E-6C25-4D51-7EC0263E94F2}"/>
              </a:ext>
            </a:extLst>
          </p:cNvPr>
          <p:cNvSpPr>
            <a:spLocks noGrp="1"/>
          </p:cNvSpPr>
          <p:nvPr>
            <p:ph type="subTitle" idx="4"/>
          </p:nvPr>
        </p:nvSpPr>
        <p:spPr/>
        <p:txBody>
          <a:bodyPr/>
          <a:lstStyle/>
          <a:p>
            <a:r>
              <a:rPr lang="en-GB"/>
              <a:t>What is changing?</a:t>
            </a:r>
          </a:p>
        </p:txBody>
      </p:sp>
      <p:sp>
        <p:nvSpPr>
          <p:cNvPr id="6" name="Rectangle: Rounded Corners 5">
            <a:extLst>
              <a:ext uri="{FF2B5EF4-FFF2-40B4-BE49-F238E27FC236}">
                <a16:creationId xmlns:a16="http://schemas.microsoft.com/office/drawing/2014/main" id="{717D05D7-63EA-BBC4-95CD-1B9BA3580454}"/>
              </a:ext>
            </a:extLst>
          </p:cNvPr>
          <p:cNvSpPr/>
          <p:nvPr/>
        </p:nvSpPr>
        <p:spPr>
          <a:xfrm>
            <a:off x="987286" y="2097152"/>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a:t>Inclusive</a:t>
            </a:r>
          </a:p>
        </p:txBody>
      </p:sp>
      <p:sp>
        <p:nvSpPr>
          <p:cNvPr id="7" name="Rectangle: Rounded Corners 6">
            <a:extLst>
              <a:ext uri="{FF2B5EF4-FFF2-40B4-BE49-F238E27FC236}">
                <a16:creationId xmlns:a16="http://schemas.microsoft.com/office/drawing/2014/main" id="{E8029CBF-060E-A668-6D45-01F4F4D9B402}"/>
              </a:ext>
            </a:extLst>
          </p:cNvPr>
          <p:cNvSpPr/>
          <p:nvPr/>
        </p:nvSpPr>
        <p:spPr>
          <a:xfrm>
            <a:off x="987286" y="4323518"/>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a:t>Clear Roles</a:t>
            </a:r>
          </a:p>
        </p:txBody>
      </p:sp>
      <p:sp>
        <p:nvSpPr>
          <p:cNvPr id="8" name="Rectangle: Rounded Corners 7">
            <a:extLst>
              <a:ext uri="{FF2B5EF4-FFF2-40B4-BE49-F238E27FC236}">
                <a16:creationId xmlns:a16="http://schemas.microsoft.com/office/drawing/2014/main" id="{5BC47016-9EDA-AE2C-5510-0B7BF5CFB864}"/>
              </a:ext>
            </a:extLst>
          </p:cNvPr>
          <p:cNvSpPr/>
          <p:nvPr/>
        </p:nvSpPr>
        <p:spPr>
          <a:xfrm>
            <a:off x="4757529" y="2097152"/>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a:t>Supportive</a:t>
            </a:r>
          </a:p>
        </p:txBody>
      </p:sp>
      <p:sp>
        <p:nvSpPr>
          <p:cNvPr id="9" name="Rectangle: Rounded Corners 8">
            <a:extLst>
              <a:ext uri="{FF2B5EF4-FFF2-40B4-BE49-F238E27FC236}">
                <a16:creationId xmlns:a16="http://schemas.microsoft.com/office/drawing/2014/main" id="{473F505D-0DDB-3B5E-3AC2-C3AE37616AC5}"/>
              </a:ext>
            </a:extLst>
          </p:cNvPr>
          <p:cNvSpPr/>
          <p:nvPr/>
        </p:nvSpPr>
        <p:spPr>
          <a:xfrm>
            <a:off x="4757528" y="4323517"/>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a:t>Learning, not training</a:t>
            </a:r>
          </a:p>
        </p:txBody>
      </p:sp>
      <p:sp>
        <p:nvSpPr>
          <p:cNvPr id="10" name="Rectangle: Rounded Corners 9">
            <a:extLst>
              <a:ext uri="{FF2B5EF4-FFF2-40B4-BE49-F238E27FC236}">
                <a16:creationId xmlns:a16="http://schemas.microsoft.com/office/drawing/2014/main" id="{0DD5110C-A7B0-A714-9031-963C97E5FAD1}"/>
              </a:ext>
            </a:extLst>
          </p:cNvPr>
          <p:cNvSpPr/>
          <p:nvPr/>
        </p:nvSpPr>
        <p:spPr>
          <a:xfrm>
            <a:off x="8527772" y="2097152"/>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a:t>Digitally Enabled</a:t>
            </a:r>
          </a:p>
        </p:txBody>
      </p:sp>
      <p:sp>
        <p:nvSpPr>
          <p:cNvPr id="11" name="Rectangle: Rounded Corners 10">
            <a:extLst>
              <a:ext uri="{FF2B5EF4-FFF2-40B4-BE49-F238E27FC236}">
                <a16:creationId xmlns:a16="http://schemas.microsoft.com/office/drawing/2014/main" id="{5DA7349B-3EA4-39C7-CC50-B6980FA7147C}"/>
              </a:ext>
            </a:extLst>
          </p:cNvPr>
          <p:cNvSpPr/>
          <p:nvPr/>
        </p:nvSpPr>
        <p:spPr>
          <a:xfrm>
            <a:off x="8527771" y="4323517"/>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a:t>Welcoming</a:t>
            </a:r>
          </a:p>
        </p:txBody>
      </p:sp>
      <p:sp>
        <p:nvSpPr>
          <p:cNvPr id="13" name="TextBox 12">
            <a:extLst>
              <a:ext uri="{FF2B5EF4-FFF2-40B4-BE49-F238E27FC236}">
                <a16:creationId xmlns:a16="http://schemas.microsoft.com/office/drawing/2014/main" id="{88B114C7-E559-E36C-D7F4-AB9D7BE22167}"/>
              </a:ext>
            </a:extLst>
          </p:cNvPr>
          <p:cNvSpPr txBox="1"/>
          <p:nvPr/>
        </p:nvSpPr>
        <p:spPr>
          <a:xfrm>
            <a:off x="345675" y="1054117"/>
            <a:ext cx="8166286" cy="523220"/>
          </a:xfrm>
          <a:prstGeom prst="rect">
            <a:avLst/>
          </a:prstGeom>
          <a:noFill/>
        </p:spPr>
        <p:txBody>
          <a:bodyPr wrap="square">
            <a:spAutoFit/>
          </a:bodyPr>
          <a:lstStyle/>
          <a:p>
            <a:pPr marL="64770">
              <a:spcBef>
                <a:spcPts val="2145"/>
              </a:spcBef>
            </a:pPr>
            <a:r>
              <a:rPr lang="en-GB" sz="2800">
                <a:solidFill>
                  <a:srgbClr val="7413DC"/>
                </a:solidFill>
                <a:latin typeface="Nunito Sans Black" panose="00000A00000000000000" pitchFamily="2" charset="0"/>
                <a:cs typeface="Nunito Sans Black"/>
              </a:rPr>
              <a:t>The culture we need to build…</a:t>
            </a:r>
          </a:p>
        </p:txBody>
      </p:sp>
    </p:spTree>
    <p:extLst>
      <p:ext uri="{BB962C8B-B14F-4D97-AF65-F5344CB8AC3E}">
        <p14:creationId xmlns:p14="http://schemas.microsoft.com/office/powerpoint/2010/main" val="795815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What is changing?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728870" y="1673009"/>
            <a:ext cx="10681251" cy="4503385"/>
          </a:xfrm>
        </p:spPr>
        <p:txBody>
          <a:bodyPr>
            <a:normAutofit/>
          </a:bodyPr>
          <a:lstStyle/>
          <a:p>
            <a:pPr algn="ctr">
              <a:lnSpc>
                <a:spcPct val="100000"/>
              </a:lnSpc>
            </a:pPr>
            <a:r>
              <a:rPr lang="en-GB" sz="2000"/>
              <a:t>Listening to our volunteers, young people and more we’ve identified three key areas for change:</a:t>
            </a:r>
          </a:p>
          <a:p>
            <a:pPr algn="ctr">
              <a:lnSpc>
                <a:spcPct val="100000"/>
              </a:lnSpc>
            </a:pPr>
            <a:endParaRPr lang="en-GB" sz="2000"/>
          </a:p>
          <a:p>
            <a:pPr algn="ctr">
              <a:lnSpc>
                <a:spcPct val="100000"/>
              </a:lnSpc>
            </a:pPr>
            <a:r>
              <a:rPr lang="en-GB" sz="2800"/>
              <a:t>Providing a warmer welcome for everyone</a:t>
            </a:r>
          </a:p>
          <a:p>
            <a:pPr algn="ctr">
              <a:lnSpc>
                <a:spcPct val="100000"/>
              </a:lnSpc>
            </a:pPr>
            <a:endParaRPr lang="en-GB" sz="2800"/>
          </a:p>
          <a:p>
            <a:pPr algn="ctr">
              <a:lnSpc>
                <a:spcPct val="100000"/>
              </a:lnSpc>
            </a:pPr>
            <a:r>
              <a:rPr lang="en-GB" sz="2800"/>
              <a:t>Delivering a more engaging learning experience</a:t>
            </a:r>
          </a:p>
          <a:p>
            <a:pPr algn="ctr">
              <a:lnSpc>
                <a:spcPct val="100000"/>
              </a:lnSpc>
            </a:pPr>
            <a:endParaRPr lang="en-GB" sz="2800"/>
          </a:p>
          <a:p>
            <a:pPr algn="ctr">
              <a:lnSpc>
                <a:spcPct val="100000"/>
              </a:lnSpc>
            </a:pPr>
            <a:r>
              <a:rPr lang="en-GB" sz="2800"/>
              <a:t>Simplifying how we volunteer together</a:t>
            </a:r>
          </a:p>
          <a:p>
            <a:pPr algn="ctr">
              <a:lnSpc>
                <a:spcPct val="100000"/>
              </a:lnSpc>
            </a:pPr>
            <a:endParaRPr lang="en-GB"/>
          </a:p>
          <a:p>
            <a:pPr algn="ctr"/>
            <a:endParaRPr lang="en-GB"/>
          </a:p>
          <a:p>
            <a:pPr algn="ctr"/>
            <a:r>
              <a:rPr lang="en-GB"/>
              <a:t>A</a:t>
            </a:r>
            <a:r>
              <a:rPr lang="en-GB" sz="1800"/>
              <a:t>ll of which will be supported by easy-to-use digital tools</a:t>
            </a:r>
          </a:p>
        </p:txBody>
      </p:sp>
      <p:pic>
        <p:nvPicPr>
          <p:cNvPr id="1026" name="Picture 2">
            <a:extLst>
              <a:ext uri="{FF2B5EF4-FFF2-40B4-BE49-F238E27FC236}">
                <a16:creationId xmlns:a16="http://schemas.microsoft.com/office/drawing/2014/main" id="{2D0B8DB1-DEDA-4CAB-1435-F2566AED2A5A}"/>
              </a:ext>
            </a:extLst>
          </p:cNvPr>
          <p:cNvPicPr>
            <a:picLocks noChangeAspect="1" noChangeArrowheads="1"/>
          </p:cNvPicPr>
          <p:nvPr/>
        </p:nvPicPr>
        <p:blipFill rotWithShape="1">
          <a:blip r:embed="rId3">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9805779" y="185206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A7A408-73F7-1A4F-BA00-EF66B73C89F0}"/>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9905171" y="4639273"/>
            <a:ext cx="2233820" cy="22187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F639163-AAAC-CB76-EEA6-73FBFE8179F6}"/>
              </a:ext>
            </a:extLst>
          </p:cNvPr>
          <p:cNvPicPr>
            <a:picLocks noChangeAspect="1" noChangeArrowheads="1"/>
          </p:cNvPicPr>
          <p:nvPr/>
        </p:nvPicPr>
        <p:blipFill>
          <a:blip r:embed="rId5">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118503" y="2074616"/>
            <a:ext cx="1984462" cy="1971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15BE102-1E6E-C58E-EA59-070C79D396B4}"/>
              </a:ext>
            </a:extLst>
          </p:cNvPr>
          <p:cNvPicPr>
            <a:picLocks noChangeAspect="1" noChangeArrowheads="1"/>
          </p:cNvPicPr>
          <p:nvPr/>
        </p:nvPicPr>
        <p:blipFill rotWithShape="1">
          <a:blip r:embed="rId6">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390685" y="4410668"/>
            <a:ext cx="1440097" cy="244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89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What is changing?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769106" y="1819610"/>
            <a:ext cx="4764156" cy="4503385"/>
          </a:xfrm>
        </p:spPr>
        <p:txBody>
          <a:bodyPr>
            <a:normAutofit lnSpcReduction="10000"/>
          </a:bodyPr>
          <a:lstStyle/>
          <a:p>
            <a:pPr>
              <a:lnSpc>
                <a:spcPct val="100000"/>
              </a:lnSpc>
            </a:pPr>
            <a:r>
              <a:rPr lang="en-GB" sz="2000"/>
              <a:t>To support these changes, we’re adopting a digital first, but not digital only, approach. </a:t>
            </a:r>
          </a:p>
          <a:p>
            <a:pPr>
              <a:lnSpc>
                <a:spcPct val="100000"/>
              </a:lnSpc>
            </a:pPr>
            <a:endParaRPr lang="en-GB" sz="2000"/>
          </a:p>
          <a:p>
            <a:pPr>
              <a:lnSpc>
                <a:spcPct val="100000"/>
              </a:lnSpc>
            </a:pPr>
            <a:r>
              <a:rPr lang="en-GB" sz="2000"/>
              <a:t>Along with developing a new digital system, with features including;  </a:t>
            </a:r>
          </a:p>
          <a:p>
            <a:pPr>
              <a:lnSpc>
                <a:spcPct val="100000"/>
              </a:lnSpc>
            </a:pPr>
            <a:endParaRPr lang="en-GB" sz="2000"/>
          </a:p>
          <a:p>
            <a:pPr marL="353700" indent="-342900">
              <a:buFont typeface="Arial" panose="020B0604020202020204" pitchFamily="34" charset="0"/>
              <a:buChar char="•"/>
            </a:pPr>
            <a:r>
              <a:rPr lang="en-GB" sz="2000"/>
              <a:t>Specialist functionality to support each key area of change </a:t>
            </a:r>
          </a:p>
          <a:p>
            <a:pPr marL="353700" indent="-342900">
              <a:buFont typeface="Arial" panose="020B0604020202020204" pitchFamily="34" charset="0"/>
              <a:buChar char="•"/>
            </a:pPr>
            <a:endParaRPr lang="en-GB" sz="2000"/>
          </a:p>
          <a:p>
            <a:pPr marL="353700" indent="-342900">
              <a:buFont typeface="Arial" panose="020B0604020202020204" pitchFamily="34" charset="0"/>
              <a:buChar char="•"/>
            </a:pPr>
            <a:r>
              <a:rPr lang="en-GB" sz="2000"/>
              <a:t>A joined-up experience through a single scouts.org.uk login</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Easy to use and mobile friendly</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Fewer steps and less administration</a:t>
            </a:r>
          </a:p>
          <a:p>
            <a:pPr marL="353700" indent="-342900">
              <a:lnSpc>
                <a:spcPct val="100000"/>
              </a:lnSpc>
              <a:buClr>
                <a:schemeClr val="accent2"/>
              </a:buClr>
              <a:buFont typeface="Arial" panose="020B0604020202020204" pitchFamily="34" charset="0"/>
              <a:buChar char="•"/>
            </a:pPr>
            <a:endParaRPr lang="en-GB" sz="2000"/>
          </a:p>
          <a:p>
            <a:pPr marL="353700" indent="-342900">
              <a:lnSpc>
                <a:spcPct val="100000"/>
              </a:lnSpc>
              <a:buClr>
                <a:schemeClr val="accent2"/>
              </a:buClr>
              <a:buFont typeface="Arial" panose="020B0604020202020204" pitchFamily="34" charset="0"/>
              <a:buChar char="•"/>
            </a:pPr>
            <a:endParaRPr lang="en-GB" sz="2000"/>
          </a:p>
          <a:p>
            <a:pPr marL="353700" indent="-342900">
              <a:lnSpc>
                <a:spcPct val="100000"/>
              </a:lnSpc>
              <a:buClr>
                <a:schemeClr val="accent2"/>
              </a:buClr>
              <a:buFont typeface="Arial" panose="020B0604020202020204" pitchFamily="34" charset="0"/>
              <a:buChar char="•"/>
            </a:pPr>
            <a:endParaRPr lang="en-GB" sz="2000"/>
          </a:p>
          <a:p>
            <a:pPr marL="353700" indent="-342900">
              <a:lnSpc>
                <a:spcPct val="100000"/>
              </a:lnSpc>
              <a:buClr>
                <a:schemeClr val="accent2"/>
              </a:buClr>
              <a:buFont typeface="Arial" panose="020B0604020202020204" pitchFamily="34" charset="0"/>
              <a:buChar char="•"/>
            </a:pPr>
            <a:endParaRPr lang="en-GB" sz="2000"/>
          </a:p>
          <a:p>
            <a:pPr>
              <a:lnSpc>
                <a:spcPct val="100000"/>
              </a:lnSpc>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6547690" y="1035291"/>
            <a:ext cx="5206988" cy="400110"/>
          </a:xfrm>
          <a:prstGeom prst="rect">
            <a:avLst/>
          </a:prstGeom>
          <a:noFill/>
        </p:spPr>
        <p:txBody>
          <a:bodyPr wrap="square">
            <a:spAutoFit/>
          </a:bodyPr>
          <a:lstStyle/>
          <a:p>
            <a:pPr marL="64770">
              <a:spcBef>
                <a:spcPts val="2145"/>
              </a:spcBef>
            </a:pPr>
            <a:r>
              <a:rPr lang="en-GB" sz="2000">
                <a:solidFill>
                  <a:schemeClr val="tx2"/>
                </a:solidFill>
                <a:latin typeface="Nunito Sans Black" panose="00000A00000000000000" pitchFamily="2" charset="0"/>
                <a:cs typeface="Nunito Sans Black"/>
              </a:rPr>
              <a:t>Digital systems supporting this change</a:t>
            </a:r>
          </a:p>
        </p:txBody>
      </p:sp>
      <p:pic>
        <p:nvPicPr>
          <p:cNvPr id="6" name="Picture 5" descr="A picture containing person, outdoor, grass, cellphone&#10;&#10;Description automatically generated">
            <a:extLst>
              <a:ext uri="{FF2B5EF4-FFF2-40B4-BE49-F238E27FC236}">
                <a16:creationId xmlns:a16="http://schemas.microsoft.com/office/drawing/2014/main" id="{E7A8F2DD-DAFE-B477-2EDF-BD6C7492E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992"/>
          <a:stretch/>
        </p:blipFill>
        <p:spPr>
          <a:xfrm>
            <a:off x="0" y="1122702"/>
            <a:ext cx="6003981" cy="5200293"/>
          </a:xfrm>
          <a:prstGeom prst="rect">
            <a:avLst/>
          </a:prstGeom>
        </p:spPr>
      </p:pic>
    </p:spTree>
    <p:extLst>
      <p:ext uri="{BB962C8B-B14F-4D97-AF65-F5344CB8AC3E}">
        <p14:creationId xmlns:p14="http://schemas.microsoft.com/office/powerpoint/2010/main" val="3894683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What is changing?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12981"/>
            <a:ext cx="5326256" cy="5018467"/>
          </a:xfrm>
        </p:spPr>
        <p:txBody>
          <a:bodyPr vert="horz" lIns="0" tIns="0" rIns="0" bIns="0" rtlCol="0" anchor="t">
            <a:normAutofit fontScale="92500" lnSpcReduction="10000"/>
          </a:bodyPr>
          <a:lstStyle/>
          <a:p>
            <a:pPr marL="10795">
              <a:lnSpc>
                <a:spcPct val="100000"/>
              </a:lnSpc>
            </a:pPr>
            <a:r>
              <a:rPr lang="en-GB" sz="2000">
                <a:latin typeface="Nunito Sans"/>
              </a:rPr>
              <a:t>Ensuring these changes practically support our volunteers is extremely important. To that end we have: </a:t>
            </a:r>
            <a:endParaRPr lang="en-US"/>
          </a:p>
          <a:p>
            <a:pPr marL="10795">
              <a:lnSpc>
                <a:spcPct val="100000"/>
              </a:lnSpc>
            </a:pPr>
            <a:endParaRPr lang="en-GB" sz="2000"/>
          </a:p>
          <a:p>
            <a:pPr marL="353695" indent="-342900">
              <a:lnSpc>
                <a:spcPct val="100000"/>
              </a:lnSpc>
              <a:buFont typeface="Arial" panose="020B0604020202020204" pitchFamily="34" charset="0"/>
              <a:buChar char="•"/>
            </a:pPr>
            <a:r>
              <a:rPr lang="en-GB" sz="2000">
                <a:latin typeface="Nunito Sans"/>
              </a:rPr>
              <a:t>Volunteers leading alongside staff on each area of change </a:t>
            </a:r>
          </a:p>
          <a:p>
            <a:pPr marL="353695"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latin typeface="Nunito Sans"/>
              </a:rPr>
              <a:t>A volunteer experience group, open to all our volunteers, to help shape the changes </a:t>
            </a: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r>
              <a:rPr lang="en-GB" sz="2000">
                <a:latin typeface="Nunito Sans"/>
              </a:rPr>
              <a:t>The </a:t>
            </a:r>
            <a:r>
              <a:rPr lang="en-GB" sz="2100">
                <a:latin typeface="Nunito Sans"/>
              </a:rPr>
              <a:t>digital membership testing group</a:t>
            </a:r>
            <a:r>
              <a:rPr lang="en-GB" sz="2000">
                <a:latin typeface="Nunito Sans"/>
              </a:rPr>
              <a:t>, open to all our volunteers, to help test and shape our digital tools</a:t>
            </a:r>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r>
              <a:rPr lang="en-GB" sz="2000">
                <a:latin typeface="Nunito Sans"/>
              </a:rPr>
              <a:t>An early adopter cohort of 10 different areas across the UK who will go first with the changes and help to shape the resources and support available</a:t>
            </a:r>
          </a:p>
          <a:p>
            <a:pPr marL="353695"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186647" y="823586"/>
            <a:ext cx="4988327"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How are we designing the changes? </a:t>
            </a:r>
          </a:p>
        </p:txBody>
      </p:sp>
      <p:pic>
        <p:nvPicPr>
          <p:cNvPr id="7" name="Picture 12">
            <a:extLst>
              <a:ext uri="{FF2B5EF4-FFF2-40B4-BE49-F238E27FC236}">
                <a16:creationId xmlns:a16="http://schemas.microsoft.com/office/drawing/2014/main" id="{0C36B587-5806-EEF9-0B8F-14205D3C6930}"/>
              </a:ext>
            </a:extLst>
          </p:cNvPr>
          <p:cNvPicPr>
            <a:picLocks noChangeAspect="1"/>
          </p:cNvPicPr>
          <p:nvPr/>
        </p:nvPicPr>
        <p:blipFill rotWithShape="1">
          <a:blip r:embed="rId3"/>
          <a:srcRect l="17088" r="17088"/>
          <a:stretch/>
        </p:blipFill>
        <p:spPr>
          <a:xfrm>
            <a:off x="6822281" y="1028699"/>
            <a:ext cx="4909744" cy="5502749"/>
          </a:xfrm>
          <a:prstGeom prst="rect">
            <a:avLst/>
          </a:prstGeom>
        </p:spPr>
      </p:pic>
    </p:spTree>
    <p:extLst>
      <p:ext uri="{BB962C8B-B14F-4D97-AF65-F5344CB8AC3E}">
        <p14:creationId xmlns:p14="http://schemas.microsoft.com/office/powerpoint/2010/main" val="301817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025281"/>
          </a:xfrm>
        </p:spPr>
        <p:txBody>
          <a:bodyPr>
            <a:normAutofit/>
          </a:bodyPr>
          <a:lstStyle/>
          <a:p>
            <a:r>
              <a:rPr lang="en-GB"/>
              <a:t>A warmer welcome for everyone</a:t>
            </a:r>
          </a:p>
        </p:txBody>
      </p:sp>
    </p:spTree>
    <p:extLst>
      <p:ext uri="{BB962C8B-B14F-4D97-AF65-F5344CB8AC3E}">
        <p14:creationId xmlns:p14="http://schemas.microsoft.com/office/powerpoint/2010/main" val="900040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 warmer welcome for everyone</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What have we learnt?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609030"/>
            <a:ext cx="5326256" cy="4502943"/>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latin typeface="Nunito Sans"/>
              </a:rPr>
              <a:t>In our research with volunteers, we have learnt that: </a:t>
            </a:r>
            <a:endParaRPr lang="en-US" dirty="0"/>
          </a:p>
          <a:p>
            <a:pPr marL="10795" defTabSz="914400"/>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Joining us can feel daunting for new volunteers </a:t>
            </a:r>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700" indent="-342900" defTabSz="914400">
              <a:buClr>
                <a:schemeClr val="accent2"/>
              </a:buClr>
              <a:buFont typeface="Arial" panose="020B0604020202020204" pitchFamily="34" charset="0"/>
              <a:buChar char="•"/>
            </a:pPr>
            <a:r>
              <a:rPr lang="en-GB" sz="2000" kern="0" dirty="0">
                <a:latin typeface="Nunito Sans"/>
              </a:rPr>
              <a:t>New volunteers feel like our appointments panels are more like a job interview</a:t>
            </a:r>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Appointments are time consuming and rely on inefficient tools and processes </a:t>
            </a:r>
            <a:endParaRPr lang="en-GB" sz="2000" kern="0" dirty="0"/>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We want more volunteers locally but need the support to make it happen </a:t>
            </a:r>
            <a:endParaRPr lang="en-GB" sz="2000" kern="0" dirty="0"/>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We’re often reliant on our existing networks to get new volunteers - Parents, Carers, Ex-Members and current volunteers…</a:t>
            </a: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20" name="Picture 12" descr="A picture containing outdoor, tree, person, wearing&#10;&#10;Description automatically generated">
            <a:extLst>
              <a:ext uri="{FF2B5EF4-FFF2-40B4-BE49-F238E27FC236}">
                <a16:creationId xmlns:a16="http://schemas.microsoft.com/office/drawing/2014/main" id="{FAEFA4F4-FAD7-7564-99E4-98835C903AF4}"/>
              </a:ext>
            </a:extLst>
          </p:cNvPr>
          <p:cNvPicPr>
            <a:picLocks noChangeAspect="1"/>
          </p:cNvPicPr>
          <p:nvPr/>
        </p:nvPicPr>
        <p:blipFill rotWithShape="1">
          <a:blip r:embed="rId3"/>
          <a:srcRect t="12562" b="12562"/>
          <a:stretch/>
        </p:blipFill>
        <p:spPr>
          <a:xfrm>
            <a:off x="6794378" y="903098"/>
            <a:ext cx="5051947" cy="5683440"/>
          </a:xfrm>
          <a:prstGeom prst="rect">
            <a:avLst/>
          </a:prstGeom>
        </p:spPr>
      </p:pic>
    </p:spTree>
    <p:extLst>
      <p:ext uri="{BB962C8B-B14F-4D97-AF65-F5344CB8AC3E}">
        <p14:creationId xmlns:p14="http://schemas.microsoft.com/office/powerpoint/2010/main" val="292885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 warmer welcome for everyone</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What’s changing? </a:t>
            </a:r>
          </a:p>
        </p:txBody>
      </p:sp>
      <p:graphicFrame>
        <p:nvGraphicFramePr>
          <p:cNvPr id="5" name="Table 5">
            <a:extLst>
              <a:ext uri="{FF2B5EF4-FFF2-40B4-BE49-F238E27FC236}">
                <a16:creationId xmlns:a16="http://schemas.microsoft.com/office/drawing/2014/main" id="{31F01913-80A6-6DCB-7E76-333CAE3563B3}"/>
              </a:ext>
            </a:extLst>
          </p:cNvPr>
          <p:cNvGraphicFramePr>
            <a:graphicFrameLocks noGrp="1"/>
          </p:cNvGraphicFramePr>
          <p:nvPr>
            <p:extLst>
              <p:ext uri="{D42A27DB-BD31-4B8C-83A1-F6EECF244321}">
                <p14:modId xmlns:p14="http://schemas.microsoft.com/office/powerpoint/2010/main" val="3594674037"/>
              </p:ext>
            </p:extLst>
          </p:nvPr>
        </p:nvGraphicFramePr>
        <p:xfrm>
          <a:off x="903356" y="1403684"/>
          <a:ext cx="10385288" cy="4975364"/>
        </p:xfrm>
        <a:graphic>
          <a:graphicData uri="http://schemas.openxmlformats.org/drawingml/2006/table">
            <a:tbl>
              <a:tblPr firstRow="1" bandRow="1">
                <a:tableStyleId>{21E4AEA4-8DFA-4A89-87EB-49C32662AFE0}</a:tableStyleId>
              </a:tblPr>
              <a:tblGrid>
                <a:gridCol w="5192644">
                  <a:extLst>
                    <a:ext uri="{9D8B030D-6E8A-4147-A177-3AD203B41FA5}">
                      <a16:colId xmlns:a16="http://schemas.microsoft.com/office/drawing/2014/main" val="1439058804"/>
                    </a:ext>
                  </a:extLst>
                </a:gridCol>
                <a:gridCol w="5192644">
                  <a:extLst>
                    <a:ext uri="{9D8B030D-6E8A-4147-A177-3AD203B41FA5}">
                      <a16:colId xmlns:a16="http://schemas.microsoft.com/office/drawing/2014/main" val="2546983992"/>
                    </a:ext>
                  </a:extLst>
                </a:gridCol>
              </a:tblGrid>
              <a:tr h="597922">
                <a:tc>
                  <a:txBody>
                    <a:bodyPr/>
                    <a:lstStyle/>
                    <a:p>
                      <a:pPr algn="l"/>
                      <a:r>
                        <a:rPr lang="en-GB"/>
                        <a:t>From</a:t>
                      </a:r>
                    </a:p>
                  </a:txBody>
                  <a:tcPr anchor="ctr"/>
                </a:tc>
                <a:tc>
                  <a:txBody>
                    <a:bodyPr/>
                    <a:lstStyle/>
                    <a:p>
                      <a:pPr algn="l"/>
                      <a:r>
                        <a:rPr lang="en-GB" dirty="0"/>
                        <a:t>To</a:t>
                      </a:r>
                    </a:p>
                  </a:txBody>
                  <a:tcPr anchor="ctr"/>
                </a:tc>
                <a:extLst>
                  <a:ext uri="{0D108BD9-81ED-4DB2-BD59-A6C34878D82A}">
                    <a16:rowId xmlns:a16="http://schemas.microsoft.com/office/drawing/2014/main" val="3914787521"/>
                  </a:ext>
                </a:extLst>
              </a:tr>
              <a:tr h="597922">
                <a:tc>
                  <a:txBody>
                    <a:bodyPr/>
                    <a:lstStyle/>
                    <a:p>
                      <a:pPr algn="l"/>
                      <a:r>
                        <a:rPr lang="en-GB" sz="1600"/>
                        <a:t>Intimidating appointments process and inefficient processes</a:t>
                      </a:r>
                    </a:p>
                  </a:txBody>
                  <a:tcPr anchor="ctr"/>
                </a:tc>
                <a:tc>
                  <a:txBody>
                    <a:bodyPr/>
                    <a:lstStyle/>
                    <a:p>
                      <a:pPr algn="l"/>
                      <a:r>
                        <a:rPr lang="en-GB" sz="1600" dirty="0"/>
                        <a:t>Volunteers feel welcomed, value and at ease from day one</a:t>
                      </a:r>
                    </a:p>
                  </a:txBody>
                  <a:tcPr anchor="ctr"/>
                </a:tc>
                <a:extLst>
                  <a:ext uri="{0D108BD9-81ED-4DB2-BD59-A6C34878D82A}">
                    <a16:rowId xmlns:a16="http://schemas.microsoft.com/office/drawing/2014/main" val="65181918"/>
                  </a:ext>
                </a:extLst>
              </a:tr>
              <a:tr h="422217">
                <a:tc>
                  <a:txBody>
                    <a:bodyPr/>
                    <a:lstStyle/>
                    <a:p>
                      <a:pPr algn="l"/>
                      <a:r>
                        <a:rPr lang="en-GB" sz="1600" dirty="0"/>
                        <a:t>Appointments Panels</a:t>
                      </a:r>
                      <a:r>
                        <a:rPr lang="en-GB" sz="1200" dirty="0"/>
                        <a:t> - (Part of Appointments Advisory Committees)</a:t>
                      </a:r>
                      <a:endParaRPr lang="en-GB" sz="1600" dirty="0"/>
                    </a:p>
                  </a:txBody>
                  <a:tcPr anchor="ctr"/>
                </a:tc>
                <a:tc>
                  <a:txBody>
                    <a:bodyPr/>
                    <a:lstStyle/>
                    <a:p>
                      <a:pPr algn="l"/>
                      <a:r>
                        <a:rPr lang="en-GB" sz="1600" dirty="0"/>
                        <a:t>Welcome conversation where you volunteer</a:t>
                      </a:r>
                    </a:p>
                    <a:p>
                      <a:pPr algn="l"/>
                      <a:endParaRPr lang="en-GB" sz="1600" dirty="0"/>
                    </a:p>
                    <a:p>
                      <a:pPr algn="l"/>
                      <a:r>
                        <a:rPr lang="en-GB" sz="1600" dirty="0"/>
                        <a:t>A buddy throughout your induction </a:t>
                      </a:r>
                    </a:p>
                  </a:txBody>
                  <a:tcPr anchor="ctr"/>
                </a:tc>
                <a:extLst>
                  <a:ext uri="{0D108BD9-81ED-4DB2-BD59-A6C34878D82A}">
                    <a16:rowId xmlns:a16="http://schemas.microsoft.com/office/drawing/2014/main" val="4201966140"/>
                  </a:ext>
                </a:extLst>
              </a:tr>
              <a:tr h="597922">
                <a:tc>
                  <a:txBody>
                    <a:bodyPr/>
                    <a:lstStyle/>
                    <a:p>
                      <a:pPr algn="l"/>
                      <a:r>
                        <a:rPr lang="en-GB" sz="1600" dirty="0"/>
                        <a:t>Volunteers feeling unsupported when joining </a:t>
                      </a:r>
                    </a:p>
                  </a:txBody>
                  <a:tcPr anchor="ctr"/>
                </a:tc>
                <a:tc>
                  <a:txBody>
                    <a:bodyPr/>
                    <a:lstStyle/>
                    <a:p>
                      <a:pPr algn="l"/>
                      <a:r>
                        <a:rPr lang="en-GB" sz="1600" dirty="0"/>
                        <a:t>Volunteers being provided with the information, key knowledge and skills required to ensure they can be successful in their role</a:t>
                      </a:r>
                    </a:p>
                  </a:txBody>
                  <a:tcPr anchor="ctr"/>
                </a:tc>
                <a:extLst>
                  <a:ext uri="{0D108BD9-81ED-4DB2-BD59-A6C34878D82A}">
                    <a16:rowId xmlns:a16="http://schemas.microsoft.com/office/drawing/2014/main" val="2054046443"/>
                  </a:ext>
                </a:extLst>
              </a:tr>
              <a:tr h="597922">
                <a:tc>
                  <a:txBody>
                    <a:bodyPr/>
                    <a:lstStyle/>
                    <a:p>
                      <a:pPr algn="l"/>
                      <a:r>
                        <a:rPr lang="en-GB" sz="1600" dirty="0"/>
                        <a:t>Manual, time-consuming admin</a:t>
                      </a:r>
                    </a:p>
                  </a:txBody>
                  <a:tcPr anchor="ctr"/>
                </a:tc>
                <a:tc>
                  <a:txBody>
                    <a:bodyPr/>
                    <a:lstStyle/>
                    <a:p>
                      <a:pPr algn="l"/>
                      <a:r>
                        <a:rPr lang="en-GB" sz="1600"/>
                        <a:t>New digital systems which: </a:t>
                      </a:r>
                    </a:p>
                    <a:p>
                      <a:pPr algn="l"/>
                      <a:endParaRPr lang="en-GB" sz="1600"/>
                    </a:p>
                    <a:p>
                      <a:pPr marL="285750" indent="-285750" algn="l">
                        <a:buFont typeface="Arial" panose="020B0604020202020204" pitchFamily="34" charset="0"/>
                        <a:buChar char="•"/>
                      </a:pPr>
                      <a:r>
                        <a:rPr lang="en-GB" sz="1600"/>
                        <a:t>Reduce administration </a:t>
                      </a:r>
                    </a:p>
                    <a:p>
                      <a:pPr marL="285750" indent="-285750" algn="l">
                        <a:buFont typeface="Arial" panose="020B0604020202020204" pitchFamily="34" charset="0"/>
                        <a:buChar char="•"/>
                      </a:pPr>
                      <a:r>
                        <a:rPr lang="en-GB" sz="1600"/>
                        <a:t>Have self-service and automated referencing</a:t>
                      </a:r>
                    </a:p>
                    <a:p>
                      <a:pPr marL="285750" indent="-285750" algn="l">
                        <a:buFont typeface="Arial" panose="020B0604020202020204" pitchFamily="34" charset="0"/>
                        <a:buChar char="•"/>
                      </a:pPr>
                      <a:r>
                        <a:rPr lang="en-GB" sz="1600"/>
                        <a:t>Empower new volunteers  </a:t>
                      </a:r>
                    </a:p>
                  </a:txBody>
                  <a:tcPr anchor="ctr"/>
                </a:tc>
                <a:extLst>
                  <a:ext uri="{0D108BD9-81ED-4DB2-BD59-A6C34878D82A}">
                    <a16:rowId xmlns:a16="http://schemas.microsoft.com/office/drawing/2014/main" val="3620656891"/>
                  </a:ext>
                </a:extLst>
              </a:tr>
              <a:tr h="597922">
                <a:tc>
                  <a:txBody>
                    <a:bodyPr/>
                    <a:lstStyle/>
                    <a:p>
                      <a:pPr algn="l"/>
                      <a:r>
                        <a:rPr lang="en-GB" sz="1600"/>
                        <a:t>Reliance on existing networks to recruit</a:t>
                      </a:r>
                    </a:p>
                  </a:txBody>
                  <a:tcPr anchor="ctr"/>
                </a:tc>
                <a:tc>
                  <a:txBody>
                    <a:bodyPr/>
                    <a:lstStyle/>
                    <a:p>
                      <a:pPr algn="l"/>
                      <a:r>
                        <a:rPr lang="en-GB" sz="1600" dirty="0">
                          <a:solidFill>
                            <a:schemeClr val="dk1"/>
                          </a:solidFill>
                          <a:effectLst/>
                          <a:latin typeface="+mn-lt"/>
                          <a:ea typeface="+mn-ea"/>
                          <a:cs typeface="+mn-cs"/>
                        </a:rPr>
                        <a:t>Capability to connect with popular apps and platforms, ensuring more people know about volunteering with Scouts</a:t>
                      </a:r>
                    </a:p>
                  </a:txBody>
                  <a:tcPr anchor="ctr"/>
                </a:tc>
                <a:extLst>
                  <a:ext uri="{0D108BD9-81ED-4DB2-BD59-A6C34878D82A}">
                    <a16:rowId xmlns:a16="http://schemas.microsoft.com/office/drawing/2014/main" val="3906670993"/>
                  </a:ext>
                </a:extLst>
              </a:tr>
            </a:tbl>
          </a:graphicData>
        </a:graphic>
      </p:graphicFrame>
    </p:spTree>
    <p:extLst>
      <p:ext uri="{BB962C8B-B14F-4D97-AF65-F5344CB8AC3E}">
        <p14:creationId xmlns:p14="http://schemas.microsoft.com/office/powerpoint/2010/main" val="185395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A warmer welcome for everyone</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769106" y="1700115"/>
            <a:ext cx="4764156" cy="4831333"/>
          </a:xfrm>
        </p:spPr>
        <p:txBody>
          <a:bodyPr vert="horz" lIns="0" tIns="0" rIns="0" bIns="0" rtlCol="0" anchor="t">
            <a:normAutofit fontScale="92500" lnSpcReduction="10000"/>
          </a:bodyPr>
          <a:lstStyle/>
          <a:p>
            <a:pPr>
              <a:lnSpc>
                <a:spcPct val="100000"/>
              </a:lnSpc>
            </a:pPr>
            <a:r>
              <a:rPr lang="en-GB" sz="2000" dirty="0">
                <a:latin typeface="Nunito Sans"/>
              </a:rPr>
              <a:t>New recruitment and attraction tools supporting this area of change </a:t>
            </a:r>
            <a:r>
              <a:rPr lang="en-GB" sz="2000" dirty="0"/>
              <a:t>will form part of the new digital systems. Features include:</a:t>
            </a:r>
          </a:p>
          <a:p>
            <a:pPr marL="10795"/>
            <a:endParaRPr lang="en-GB" sz="2000" dirty="0">
              <a:latin typeface="Nunito Sans"/>
            </a:endParaRPr>
          </a:p>
          <a:p>
            <a:pPr marL="353695" indent="-342900">
              <a:buClr>
                <a:schemeClr val="accent2"/>
              </a:buClr>
              <a:buFont typeface="Arial" panose="020B0604020202020204" pitchFamily="34" charset="0"/>
              <a:buChar char="•"/>
            </a:pPr>
            <a:r>
              <a:rPr lang="en-GB" sz="2100" dirty="0">
                <a:latin typeface="Nunito Sans"/>
              </a:rPr>
              <a:t>Improved visibility of volunteering opportunities with easily shareable advertisements</a:t>
            </a:r>
          </a:p>
          <a:p>
            <a:pPr marL="353695" indent="-342900">
              <a:buClr>
                <a:schemeClr val="accent2"/>
              </a:buClr>
              <a:buFont typeface="Arial" panose="020B0604020202020204" pitchFamily="34" charset="0"/>
              <a:buChar char="•"/>
            </a:pPr>
            <a:endParaRPr lang="en-GB" sz="2100" dirty="0">
              <a:latin typeface="Nunito Sans"/>
            </a:endParaRPr>
          </a:p>
          <a:p>
            <a:pPr marL="353695" indent="-342900">
              <a:buClr>
                <a:schemeClr val="accent2"/>
              </a:buClr>
              <a:buFont typeface="Arial" panose="020B0604020202020204" pitchFamily="34" charset="0"/>
              <a:buChar char="•"/>
            </a:pPr>
            <a:r>
              <a:rPr lang="en-GB" sz="2100" dirty="0">
                <a:latin typeface="Nunito Sans"/>
              </a:rPr>
              <a:t>Improved attraction of volunteers who have no previous experience of Scouting</a:t>
            </a:r>
          </a:p>
          <a:p>
            <a:pPr marL="353695" indent="-342900">
              <a:buClr>
                <a:schemeClr val="accent2"/>
              </a:buClr>
              <a:buFont typeface="Arial" panose="020B0604020202020204" pitchFamily="34" charset="0"/>
              <a:buChar char="•"/>
            </a:pPr>
            <a:endParaRPr lang="en-GB" sz="2100" dirty="0">
              <a:latin typeface="Nunito Sans"/>
            </a:endParaRPr>
          </a:p>
          <a:p>
            <a:pPr marL="353695" indent="-342900">
              <a:buClr>
                <a:schemeClr val="accent2"/>
              </a:buClr>
              <a:buFont typeface="Arial" panose="020B0604020202020204" pitchFamily="34" charset="0"/>
              <a:buChar char="•"/>
            </a:pPr>
            <a:r>
              <a:rPr lang="en-GB" sz="2100" dirty="0">
                <a:latin typeface="Nunito Sans"/>
              </a:rPr>
              <a:t>Transparency for new volunteers,  showing them each step of their recruitment journey </a:t>
            </a:r>
          </a:p>
          <a:p>
            <a:pPr marL="353695" indent="-342900">
              <a:buClr>
                <a:schemeClr val="accent2"/>
              </a:buClr>
              <a:buFont typeface="Arial" panose="020B0604020202020204" pitchFamily="34" charset="0"/>
              <a:buChar char="•"/>
            </a:pPr>
            <a:endParaRPr lang="en-GB" sz="2000" dirty="0"/>
          </a:p>
          <a:p>
            <a:pPr marL="353695" indent="-342900">
              <a:lnSpc>
                <a:spcPct val="100000"/>
              </a:lnSpc>
              <a:buClr>
                <a:schemeClr val="accent2"/>
              </a:buClr>
              <a:buFont typeface="Arial" panose="020B0604020202020204" pitchFamily="34" charset="0"/>
              <a:buChar char="•"/>
            </a:pPr>
            <a:r>
              <a:rPr lang="en-GB" sz="2000" dirty="0">
                <a:latin typeface="Nunito Sans"/>
              </a:rPr>
              <a:t>An automated and mobile friendly referencing system </a:t>
            </a: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547690" y="1035291"/>
            <a:ext cx="5206988"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Digital systems supporting this change</a:t>
            </a:r>
          </a:p>
        </p:txBody>
      </p:sp>
      <p:pic>
        <p:nvPicPr>
          <p:cNvPr id="7" name="Picture 6" descr="A picture containing person, crowd&#10;&#10;Description automatically generated">
            <a:extLst>
              <a:ext uri="{FF2B5EF4-FFF2-40B4-BE49-F238E27FC236}">
                <a16:creationId xmlns:a16="http://schemas.microsoft.com/office/drawing/2014/main" id="{6EEDBABB-DF12-E35D-E1DF-AA3C6A2AB4EC}"/>
              </a:ext>
            </a:extLst>
          </p:cNvPr>
          <p:cNvPicPr>
            <a:picLocks noChangeAspect="1"/>
          </p:cNvPicPr>
          <p:nvPr/>
        </p:nvPicPr>
        <p:blipFill rotWithShape="1">
          <a:blip r:embed="rId3"/>
          <a:srcRect l="19525" r="19525"/>
          <a:stretch/>
        </p:blipFill>
        <p:spPr>
          <a:xfrm>
            <a:off x="345675" y="923604"/>
            <a:ext cx="4984750" cy="5607844"/>
          </a:xfrm>
          <a:prstGeom prst="rect">
            <a:avLst/>
          </a:prstGeom>
        </p:spPr>
      </p:pic>
    </p:spTree>
    <p:extLst>
      <p:ext uri="{BB962C8B-B14F-4D97-AF65-F5344CB8AC3E}">
        <p14:creationId xmlns:p14="http://schemas.microsoft.com/office/powerpoint/2010/main" val="973663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A warmer welcome for everyone</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830997"/>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We want to get to a place where our volunteers might say…</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812696"/>
            <a:ext cx="10681251" cy="1984591"/>
          </a:xfrm>
        </p:spPr>
        <p:txBody>
          <a:bodyPr>
            <a:normAutofit lnSpcReduction="10000"/>
          </a:bodyPr>
          <a:lstStyle/>
          <a:p>
            <a:pPr algn="ctr">
              <a:lnSpc>
                <a:spcPct val="100000"/>
              </a:lnSpc>
            </a:pPr>
            <a:r>
              <a:rPr lang="en-GB" sz="4400"/>
              <a:t>“I’ve been thoroughly introduced to my new volunteer role and now I can hit the ground running”</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403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785114" y="1620000"/>
            <a:ext cx="4764156" cy="4503385"/>
          </a:xfrm>
        </p:spPr>
        <p:txBody>
          <a:bodyPr>
            <a:normAutofit lnSpcReduction="10000"/>
          </a:bodyPr>
          <a:lstStyle/>
          <a:p>
            <a:pPr marL="0" marR="0" lvl="1" indent="0" algn="l" defTabSz="685800" rtl="0" eaLnBrk="1" fontAlgn="auto" latinLnBrk="0" hangingPunct="1">
              <a:lnSpc>
                <a:spcPct val="100000"/>
              </a:lnSpc>
              <a:spcBef>
                <a:spcPts val="1500"/>
              </a:spcBef>
              <a:spcAft>
                <a:spcPts val="0"/>
              </a:spcAft>
              <a:buClr>
                <a:srgbClr val="7414DC"/>
              </a:buClr>
              <a:buSzPct val="125000"/>
              <a:buFontTx/>
              <a:buNone/>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To give an overview of the upcoming changes, covering;</a:t>
            </a:r>
          </a:p>
          <a:p>
            <a:pPr marL="285750" marR="0" lvl="1" indent="-285750" algn="l" defTabSz="685800" rtl="0" eaLnBrk="1" fontAlgn="auto" latinLnBrk="0" hangingPunct="1">
              <a:lnSpc>
                <a:spcPct val="100000"/>
              </a:lnSpc>
              <a:spcBef>
                <a:spcPts val="1500"/>
              </a:spcBef>
              <a:spcAft>
                <a:spcPts val="0"/>
              </a:spcAft>
              <a:buClr>
                <a:srgbClr val="7414DC"/>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Why we’re transforming volunteering</a:t>
            </a:r>
          </a:p>
          <a:p>
            <a:pPr marL="285750" marR="0" lvl="1" indent="-285750" algn="l" defTabSz="685800" rtl="0" eaLnBrk="1" fontAlgn="auto" latinLnBrk="0" hangingPunct="1">
              <a:lnSpc>
                <a:spcPct val="100000"/>
              </a:lnSpc>
              <a:spcBef>
                <a:spcPts val="1500"/>
              </a:spcBef>
              <a:spcAft>
                <a:spcPts val="0"/>
              </a:spcAft>
              <a:buClr>
                <a:srgbClr val="7414DC"/>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What is changing?</a:t>
            </a:r>
          </a:p>
          <a:p>
            <a:pPr marL="628650" marR="0" lvl="2" indent="-285750" algn="l" defTabSz="685800" rtl="0" eaLnBrk="1" fontAlgn="auto" latinLnBrk="0" hangingPunct="1">
              <a:lnSpc>
                <a:spcPct val="100000"/>
              </a:lnSpc>
              <a:spcBef>
                <a:spcPts val="1500"/>
              </a:spcBef>
              <a:spcAft>
                <a:spcPts val="0"/>
              </a:spcAft>
              <a:buClr>
                <a:srgbClr val="7414DC"/>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A warmer welcome for everyone</a:t>
            </a:r>
          </a:p>
          <a:p>
            <a:pPr marL="628650" marR="0" lvl="2" indent="-285750" algn="l" defTabSz="685800" rtl="0" eaLnBrk="1" fontAlgn="auto" latinLnBrk="0" hangingPunct="1">
              <a:lnSpc>
                <a:spcPct val="100000"/>
              </a:lnSpc>
              <a:spcBef>
                <a:spcPts val="1500"/>
              </a:spcBef>
              <a:spcAft>
                <a:spcPts val="0"/>
              </a:spcAft>
              <a:buClr>
                <a:srgbClr val="7414DC"/>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More engaging learning</a:t>
            </a:r>
          </a:p>
          <a:p>
            <a:pPr marL="628650" marR="0" lvl="2" indent="-285750" algn="l" defTabSz="685800" rtl="0" eaLnBrk="1" fontAlgn="auto" latinLnBrk="0" hangingPunct="1">
              <a:lnSpc>
                <a:spcPct val="100000"/>
              </a:lnSpc>
              <a:spcBef>
                <a:spcPts val="1500"/>
              </a:spcBef>
              <a:spcAft>
                <a:spcPts val="0"/>
              </a:spcAft>
              <a:buClr>
                <a:srgbClr val="7414DC"/>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How we volunteer together</a:t>
            </a:r>
          </a:p>
          <a:p>
            <a:pPr marL="285750" marR="0" lvl="1" indent="-285750" algn="l" defTabSz="685800" rtl="0" eaLnBrk="1" fontAlgn="auto" latinLnBrk="0" hangingPunct="1">
              <a:lnSpc>
                <a:spcPct val="100000"/>
              </a:lnSpc>
              <a:spcBef>
                <a:spcPts val="1500"/>
              </a:spcBef>
              <a:spcAft>
                <a:spcPts val="0"/>
              </a:spcAft>
              <a:buClr>
                <a:srgbClr val="7414DC"/>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How is this being delivered? </a:t>
            </a: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6547691" y="1035291"/>
            <a:ext cx="2742084"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Purpose</a:t>
            </a:r>
          </a:p>
        </p:txBody>
      </p:sp>
      <p:pic>
        <p:nvPicPr>
          <p:cNvPr id="11" name="Picture 10">
            <a:extLst>
              <a:ext uri="{FF2B5EF4-FFF2-40B4-BE49-F238E27FC236}">
                <a16:creationId xmlns:a16="http://schemas.microsoft.com/office/drawing/2014/main" id="{5643E39D-6EF1-0A18-A79F-A43A761F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75" y="835720"/>
            <a:ext cx="5062144" cy="5839525"/>
          </a:xfrm>
          <a:prstGeom prst="rect">
            <a:avLst/>
          </a:prstGeom>
        </p:spPr>
      </p:pic>
      <p:sp>
        <p:nvSpPr>
          <p:cNvPr id="6" name="Subtitle 5">
            <a:extLst>
              <a:ext uri="{FF2B5EF4-FFF2-40B4-BE49-F238E27FC236}">
                <a16:creationId xmlns:a16="http://schemas.microsoft.com/office/drawing/2014/main" id="{156141E9-6A67-C952-B069-D06EB7521EEC}"/>
              </a:ext>
            </a:extLst>
          </p:cNvPr>
          <p:cNvSpPr>
            <a:spLocks noGrp="1"/>
          </p:cNvSpPr>
          <p:nvPr>
            <p:ph type="subTitle" idx="4"/>
          </p:nvPr>
        </p:nvSpPr>
        <p:spPr/>
        <p:txBody>
          <a:bodyPr/>
          <a:lstStyle/>
          <a:p>
            <a:r>
              <a:rPr lang="en-GB"/>
              <a:t>Introduction</a:t>
            </a:r>
          </a:p>
        </p:txBody>
      </p:sp>
    </p:spTree>
    <p:extLst>
      <p:ext uri="{BB962C8B-B14F-4D97-AF65-F5344CB8AC3E}">
        <p14:creationId xmlns:p14="http://schemas.microsoft.com/office/powerpoint/2010/main" val="206299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025281"/>
          </a:xfrm>
        </p:spPr>
        <p:txBody>
          <a:bodyPr>
            <a:normAutofit/>
          </a:bodyPr>
          <a:lstStyle/>
          <a:p>
            <a:r>
              <a:rPr lang="en-GB"/>
              <a:t>More engaging learning</a:t>
            </a:r>
          </a:p>
        </p:txBody>
      </p:sp>
    </p:spTree>
    <p:extLst>
      <p:ext uri="{BB962C8B-B14F-4D97-AF65-F5344CB8AC3E}">
        <p14:creationId xmlns:p14="http://schemas.microsoft.com/office/powerpoint/2010/main" val="1538434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More engaging learning</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What have we learnt?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326256" cy="4766985"/>
          </a:xfrm>
          <a:prstGeom prst="rect">
            <a:avLst/>
          </a:prstGeom>
        </p:spPr>
        <p:txBody>
          <a:bodyPr vert="horz" lIns="0" tIns="0" rIns="0" bIns="0" rtlCol="0" anchor="t">
            <a:normAutofit fontScale="92500"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a:latin typeface="Nunito Sans"/>
              </a:rPr>
              <a:t>In our research with volunteers, we have learnt that: </a:t>
            </a:r>
            <a:endParaRPr lang="en-US"/>
          </a:p>
          <a:p>
            <a:pPr marL="10795" defTabSz="914400"/>
            <a:endParaRPr lang="en-GB" sz="2000" kern="0">
              <a:solidFill>
                <a:sysClr val="windowText" lastClr="000000"/>
              </a:solidFill>
            </a:endParaRPr>
          </a:p>
          <a:p>
            <a:pPr marL="353695" indent="-342900" defTabSz="914400">
              <a:buClr>
                <a:schemeClr val="bg2"/>
              </a:buClr>
              <a:buFont typeface="Arial" panose="020B0604020202020204" pitchFamily="34" charset="0"/>
              <a:buChar char="•"/>
            </a:pPr>
            <a:r>
              <a:rPr lang="en-GB" sz="2000" kern="0">
                <a:latin typeface="Nunito Sans"/>
              </a:rPr>
              <a:t>Our training scheme can feel overwhelming for new volunteers </a:t>
            </a:r>
          </a:p>
          <a:p>
            <a:pPr marL="353695" indent="-342900" defTabSz="914400">
              <a:buClr>
                <a:schemeClr val="bg2"/>
              </a:buClr>
              <a:buFont typeface="Arial" panose="020B0604020202020204" pitchFamily="34" charset="0"/>
              <a:buChar char="•"/>
            </a:pPr>
            <a:endParaRPr lang="en-GB" sz="2000" kern="0">
              <a:solidFill>
                <a:sysClr val="windowText" lastClr="000000"/>
              </a:solidFill>
            </a:endParaRPr>
          </a:p>
          <a:p>
            <a:pPr marL="353700" indent="-342900" defTabSz="914400">
              <a:buClr>
                <a:schemeClr val="bg2"/>
              </a:buClr>
              <a:buFont typeface="Arial" panose="020B0604020202020204" pitchFamily="34" charset="0"/>
              <a:buChar char="•"/>
            </a:pPr>
            <a:r>
              <a:rPr lang="en-GB" sz="2000" kern="0">
                <a:latin typeface="Nunito Sans"/>
              </a:rPr>
              <a:t>Some learning is hard to access and requires finding more time available to attend</a:t>
            </a:r>
          </a:p>
          <a:p>
            <a:pPr marL="353695" indent="-342900" defTabSz="914400">
              <a:buClr>
                <a:schemeClr val="bg2"/>
              </a:buClr>
              <a:buFont typeface="Arial" panose="020B0604020202020204" pitchFamily="34" charset="0"/>
              <a:buChar char="•"/>
            </a:pPr>
            <a:endParaRPr lang="en-GB" sz="2000" kern="0">
              <a:solidFill>
                <a:sysClr val="windowText" lastClr="000000"/>
              </a:solidFill>
            </a:endParaRPr>
          </a:p>
          <a:p>
            <a:pPr marL="353695" indent="-342900" defTabSz="914400">
              <a:buClr>
                <a:schemeClr val="bg2"/>
              </a:buClr>
              <a:buFont typeface="Arial" panose="020B0604020202020204" pitchFamily="34" charset="0"/>
              <a:buChar char="•"/>
            </a:pPr>
            <a:r>
              <a:rPr lang="en-GB" sz="2000" kern="0">
                <a:latin typeface="Nunito Sans"/>
              </a:rPr>
              <a:t>We don’t have enough training advisers to support learners this also delays validation which can be frustrating for the learner </a:t>
            </a:r>
            <a:endParaRPr lang="en-GB" sz="2000" kern="0"/>
          </a:p>
          <a:p>
            <a:pPr marL="353695" indent="-342900" defTabSz="914400">
              <a:buClr>
                <a:schemeClr val="bg2"/>
              </a:buClr>
              <a:buFont typeface="Arial" panose="020B0604020202020204" pitchFamily="34" charset="0"/>
              <a:buChar char="•"/>
            </a:pPr>
            <a:endParaRPr lang="en-GB" sz="2000" kern="0">
              <a:solidFill>
                <a:sysClr val="windowText" lastClr="000000"/>
              </a:solidFill>
            </a:endParaRPr>
          </a:p>
          <a:p>
            <a:pPr marL="353695" indent="-342900" defTabSz="914400">
              <a:buClr>
                <a:schemeClr val="bg2"/>
              </a:buClr>
              <a:buFont typeface="Arial" panose="020B0604020202020204" pitchFamily="34" charset="0"/>
              <a:buChar char="•"/>
            </a:pPr>
            <a:r>
              <a:rPr lang="en-GB" sz="2000" kern="0">
                <a:latin typeface="Nunito Sans"/>
              </a:rPr>
              <a:t>The average length of time someone volunteers is 2 years, but nearly every volunteer role must complete the wood badge which can take up to 3 years to complete</a:t>
            </a: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kern="0">
              <a:solidFill>
                <a:sysClr val="windowText" lastClr="000000"/>
              </a:solidFill>
            </a:endParaRPr>
          </a:p>
        </p:txBody>
      </p:sp>
      <p:pic>
        <p:nvPicPr>
          <p:cNvPr id="6" name="Picture 5" descr="A picture containing person, outdoor, grass, group&#10;&#10;Description automatically generated">
            <a:extLst>
              <a:ext uri="{FF2B5EF4-FFF2-40B4-BE49-F238E27FC236}">
                <a16:creationId xmlns:a16="http://schemas.microsoft.com/office/drawing/2014/main" id="{635DDF75-CD23-5FEE-2EF8-623C584F2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206" y="1592265"/>
            <a:ext cx="5624119" cy="4322760"/>
          </a:xfrm>
          <a:prstGeom prst="rect">
            <a:avLst/>
          </a:prstGeom>
        </p:spPr>
      </p:pic>
    </p:spTree>
    <p:extLst>
      <p:ext uri="{BB962C8B-B14F-4D97-AF65-F5344CB8AC3E}">
        <p14:creationId xmlns:p14="http://schemas.microsoft.com/office/powerpoint/2010/main" val="3119668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More engaging learning</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What’s changing? </a:t>
            </a:r>
          </a:p>
        </p:txBody>
      </p:sp>
      <p:graphicFrame>
        <p:nvGraphicFramePr>
          <p:cNvPr id="5" name="Table 5">
            <a:extLst>
              <a:ext uri="{FF2B5EF4-FFF2-40B4-BE49-F238E27FC236}">
                <a16:creationId xmlns:a16="http://schemas.microsoft.com/office/drawing/2014/main" id="{31F01913-80A6-6DCB-7E76-333CAE3563B3}"/>
              </a:ext>
            </a:extLst>
          </p:cNvPr>
          <p:cNvGraphicFramePr>
            <a:graphicFrameLocks noGrp="1"/>
          </p:cNvGraphicFramePr>
          <p:nvPr>
            <p:extLst>
              <p:ext uri="{D42A27DB-BD31-4B8C-83A1-F6EECF244321}">
                <p14:modId xmlns:p14="http://schemas.microsoft.com/office/powerpoint/2010/main" val="2448212729"/>
              </p:ext>
            </p:extLst>
          </p:nvPr>
        </p:nvGraphicFramePr>
        <p:xfrm>
          <a:off x="903356" y="1403684"/>
          <a:ext cx="10385288" cy="4883924"/>
        </p:xfrm>
        <a:graphic>
          <a:graphicData uri="http://schemas.openxmlformats.org/drawingml/2006/table">
            <a:tbl>
              <a:tblPr firstRow="1" bandRow="1">
                <a:tableStyleId>{21E4AEA4-8DFA-4A89-87EB-49C32662AFE0}</a:tableStyleId>
              </a:tblPr>
              <a:tblGrid>
                <a:gridCol w="5311914">
                  <a:extLst>
                    <a:ext uri="{9D8B030D-6E8A-4147-A177-3AD203B41FA5}">
                      <a16:colId xmlns:a16="http://schemas.microsoft.com/office/drawing/2014/main" val="1439058804"/>
                    </a:ext>
                  </a:extLst>
                </a:gridCol>
                <a:gridCol w="5073374">
                  <a:extLst>
                    <a:ext uri="{9D8B030D-6E8A-4147-A177-3AD203B41FA5}">
                      <a16:colId xmlns:a16="http://schemas.microsoft.com/office/drawing/2014/main" val="2546983992"/>
                    </a:ext>
                  </a:extLst>
                </a:gridCol>
              </a:tblGrid>
              <a:tr h="597922">
                <a:tc>
                  <a:txBody>
                    <a:bodyPr/>
                    <a:lstStyle/>
                    <a:p>
                      <a:pPr algn="l"/>
                      <a:r>
                        <a:rPr lang="en-GB"/>
                        <a:t>From</a:t>
                      </a:r>
                    </a:p>
                  </a:txBody>
                  <a:tcPr anchor="ctr">
                    <a:solidFill>
                      <a:srgbClr val="00A793"/>
                    </a:solidFill>
                  </a:tcPr>
                </a:tc>
                <a:tc>
                  <a:txBody>
                    <a:bodyPr/>
                    <a:lstStyle/>
                    <a:p>
                      <a:pPr algn="l"/>
                      <a:r>
                        <a:rPr lang="en-GB"/>
                        <a:t>To</a:t>
                      </a:r>
                    </a:p>
                  </a:txBody>
                  <a:tcPr anchor="ctr">
                    <a:solidFill>
                      <a:srgbClr val="00A793"/>
                    </a:solidFill>
                  </a:tcPr>
                </a:tc>
                <a:extLst>
                  <a:ext uri="{0D108BD9-81ED-4DB2-BD59-A6C34878D82A}">
                    <a16:rowId xmlns:a16="http://schemas.microsoft.com/office/drawing/2014/main" val="3914787521"/>
                  </a:ext>
                </a:extLst>
              </a:tr>
              <a:tr h="597922">
                <a:tc>
                  <a:txBody>
                    <a:bodyPr/>
                    <a:lstStyle/>
                    <a:p>
                      <a:pPr algn="l"/>
                      <a:r>
                        <a:rPr lang="en-GB" sz="1600" dirty="0">
                          <a:solidFill>
                            <a:schemeClr val="tx1"/>
                          </a:solidFill>
                        </a:rPr>
                        <a:t>‘Training’ and Training teams</a:t>
                      </a:r>
                    </a:p>
                  </a:txBody>
                  <a:tcPr anchor="ctr">
                    <a:solidFill>
                      <a:srgbClr val="D4F2EF"/>
                    </a:solidFill>
                  </a:tcPr>
                </a:tc>
                <a:tc>
                  <a:txBody>
                    <a:bodyPr/>
                    <a:lstStyle/>
                    <a:p>
                      <a:pPr algn="l"/>
                      <a:r>
                        <a:rPr lang="en-GB" sz="1600">
                          <a:solidFill>
                            <a:schemeClr val="tx1"/>
                          </a:solidFill>
                        </a:rPr>
                        <a:t>Personalised learning when you need it, tailored to your role </a:t>
                      </a:r>
                    </a:p>
                    <a:p>
                      <a:pPr algn="l"/>
                      <a:endParaRPr lang="en-GB" sz="1600">
                        <a:solidFill>
                          <a:schemeClr val="tx1"/>
                        </a:solidFill>
                      </a:endParaRPr>
                    </a:p>
                    <a:p>
                      <a:pPr algn="l"/>
                      <a:r>
                        <a:rPr lang="en-GB" sz="1600">
                          <a:solidFill>
                            <a:schemeClr val="tx1"/>
                          </a:solidFill>
                        </a:rPr>
                        <a:t>Support and management of learning built into our structures and digital systems</a:t>
                      </a:r>
                    </a:p>
                  </a:txBody>
                  <a:tcPr anchor="ctr">
                    <a:solidFill>
                      <a:srgbClr val="D4F2EF"/>
                    </a:solidFill>
                  </a:tcPr>
                </a:tc>
                <a:extLst>
                  <a:ext uri="{0D108BD9-81ED-4DB2-BD59-A6C34878D82A}">
                    <a16:rowId xmlns:a16="http://schemas.microsoft.com/office/drawing/2014/main" val="65181918"/>
                  </a:ext>
                </a:extLst>
              </a:tr>
              <a:tr h="597922">
                <a:tc>
                  <a:txBody>
                    <a:bodyPr/>
                    <a:lstStyle/>
                    <a:p>
                      <a:pPr algn="l"/>
                      <a:r>
                        <a:rPr lang="en-GB" sz="1600"/>
                        <a:t>Time-consuming administration, managing multiple learners, compliance and validation</a:t>
                      </a:r>
                    </a:p>
                  </a:txBody>
                  <a:tcPr anchor="ctr">
                    <a:solidFill>
                      <a:srgbClr val="EDF8FA"/>
                    </a:solidFill>
                  </a:tcPr>
                </a:tc>
                <a:tc>
                  <a:txBody>
                    <a:bodyPr/>
                    <a:lstStyle/>
                    <a:p>
                      <a:pPr algn="l"/>
                      <a:r>
                        <a:rPr lang="en-GB" sz="1600"/>
                        <a:t>Existing skills recognised and sign off built in, no separate validation required</a:t>
                      </a:r>
                    </a:p>
                    <a:p>
                      <a:pPr algn="l"/>
                      <a:endParaRPr lang="en-GB" sz="1600"/>
                    </a:p>
                    <a:p>
                      <a:pPr algn="l"/>
                      <a:r>
                        <a:rPr lang="en-GB" sz="1600"/>
                        <a:t>New digital learning systems to support learners and reduce administration including easy to manage and report compliance</a:t>
                      </a:r>
                    </a:p>
                  </a:txBody>
                  <a:tcPr anchor="ctr">
                    <a:solidFill>
                      <a:srgbClr val="EDF8FA"/>
                    </a:solidFill>
                  </a:tcPr>
                </a:tc>
                <a:extLst>
                  <a:ext uri="{0D108BD9-81ED-4DB2-BD59-A6C34878D82A}">
                    <a16:rowId xmlns:a16="http://schemas.microsoft.com/office/drawing/2014/main" val="4201966140"/>
                  </a:ext>
                </a:extLst>
              </a:tr>
              <a:tr h="588118">
                <a:tc>
                  <a:txBody>
                    <a:bodyPr/>
                    <a:lstStyle/>
                    <a:p>
                      <a:pPr algn="l"/>
                      <a:r>
                        <a:rPr lang="en-GB" sz="1600"/>
                        <a:t>An off-putting digital learning experience</a:t>
                      </a:r>
                    </a:p>
                  </a:txBody>
                  <a:tcPr anchor="ctr">
                    <a:solidFill>
                      <a:srgbClr val="D4F2EF"/>
                    </a:solidFill>
                  </a:tcPr>
                </a:tc>
                <a:tc>
                  <a:txBody>
                    <a:bodyPr/>
                    <a:lstStyle/>
                    <a:p>
                      <a:pPr algn="l"/>
                      <a:r>
                        <a:rPr lang="en-GB" sz="1600"/>
                        <a:t>Digital first (but not digital only) approach, revitalised learning modules including bite sized learning, all in one place </a:t>
                      </a:r>
                    </a:p>
                  </a:txBody>
                  <a:tcPr anchor="ctr">
                    <a:solidFill>
                      <a:srgbClr val="D4F2EF"/>
                    </a:solidFill>
                  </a:tcPr>
                </a:tc>
                <a:extLst>
                  <a:ext uri="{0D108BD9-81ED-4DB2-BD59-A6C34878D82A}">
                    <a16:rowId xmlns:a16="http://schemas.microsoft.com/office/drawing/2014/main" val="3906670993"/>
                  </a:ext>
                </a:extLst>
              </a:tr>
              <a:tr h="597922">
                <a:tc>
                  <a:txBody>
                    <a:bodyPr/>
                    <a:lstStyle/>
                    <a:p>
                      <a:pPr algn="l"/>
                      <a:r>
                        <a:rPr lang="en-GB" sz="1600"/>
                        <a:t>Wood badge for almost every volunteer role</a:t>
                      </a:r>
                    </a:p>
                  </a:txBody>
                  <a:tcPr anchor="ctr">
                    <a:solidFill>
                      <a:srgbClr val="EDF8FA"/>
                    </a:solidFill>
                  </a:tcPr>
                </a:tc>
                <a:tc>
                  <a:txBody>
                    <a:bodyPr/>
                    <a:lstStyle/>
                    <a:p>
                      <a:pPr algn="l"/>
                      <a:r>
                        <a:rPr lang="en-GB" sz="1600" dirty="0"/>
                        <a:t>Wood badge is optional and available to all </a:t>
                      </a:r>
                    </a:p>
                  </a:txBody>
                  <a:tcPr anchor="ctr">
                    <a:solidFill>
                      <a:srgbClr val="EDF8FA"/>
                    </a:solidFill>
                  </a:tcPr>
                </a:tc>
                <a:extLst>
                  <a:ext uri="{0D108BD9-81ED-4DB2-BD59-A6C34878D82A}">
                    <a16:rowId xmlns:a16="http://schemas.microsoft.com/office/drawing/2014/main" val="1880203115"/>
                  </a:ext>
                </a:extLst>
              </a:tr>
            </a:tbl>
          </a:graphicData>
        </a:graphic>
      </p:graphicFrame>
    </p:spTree>
    <p:extLst>
      <p:ext uri="{BB962C8B-B14F-4D97-AF65-F5344CB8AC3E}">
        <p14:creationId xmlns:p14="http://schemas.microsoft.com/office/powerpoint/2010/main" val="1173445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More engaging learning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769106" y="1812881"/>
            <a:ext cx="4764156" cy="4503385"/>
          </a:xfrm>
        </p:spPr>
        <p:txBody>
          <a:bodyPr>
            <a:normAutofit lnSpcReduction="10000"/>
          </a:bodyPr>
          <a:lstStyle/>
          <a:p>
            <a:pPr>
              <a:lnSpc>
                <a:spcPct val="100000"/>
              </a:lnSpc>
            </a:pPr>
            <a:r>
              <a:rPr lang="en-GB" sz="2000" dirty="0"/>
              <a:t>A new learning tool will form part of the new digital system supporting this change. Features include:</a:t>
            </a:r>
          </a:p>
          <a:p>
            <a:pPr>
              <a:lnSpc>
                <a:spcPct val="100000"/>
              </a:lnSpc>
            </a:pPr>
            <a:endParaRPr lang="en-GB" sz="2000" dirty="0"/>
          </a:p>
          <a:p>
            <a:pPr marL="353700" indent="-342900">
              <a:lnSpc>
                <a:spcPct val="100000"/>
              </a:lnSpc>
              <a:buClr>
                <a:schemeClr val="bg2"/>
              </a:buClr>
              <a:buFont typeface="Arial" panose="020B0604020202020204" pitchFamily="34" charset="0"/>
              <a:buChar char="•"/>
            </a:pPr>
            <a:r>
              <a:rPr lang="en-GB" sz="2000" dirty="0"/>
              <a:t>Learning accessible all in one place</a:t>
            </a:r>
          </a:p>
          <a:p>
            <a:pPr marL="353700" indent="-342900">
              <a:lnSpc>
                <a:spcPct val="100000"/>
              </a:lnSpc>
              <a:buClr>
                <a:schemeClr val="bg2"/>
              </a:buClr>
              <a:buFont typeface="Arial" panose="020B0604020202020204" pitchFamily="34" charset="0"/>
              <a:buChar char="•"/>
            </a:pPr>
            <a:endParaRPr lang="en-GB" sz="2000" dirty="0"/>
          </a:p>
          <a:p>
            <a:pPr marL="353700" indent="-342900">
              <a:buClr>
                <a:schemeClr val="bg2"/>
              </a:buClr>
              <a:buFont typeface="Arial" panose="020B0604020202020204" pitchFamily="34" charset="0"/>
              <a:buChar char="•"/>
            </a:pPr>
            <a:r>
              <a:rPr lang="en-GB" sz="2000" dirty="0"/>
              <a:t>Improved accessibility features and support for all</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r>
              <a:rPr lang="en-GB" sz="2000" dirty="0"/>
              <a:t>Easy reporting and management of learning, including compliance</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r>
              <a:rPr lang="en-GB" sz="2000" dirty="0"/>
              <a:t>Recognition of learning previously completed in Scouting </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r>
              <a:rPr lang="en-GB" sz="2000" dirty="0"/>
              <a:t>Updated and improved Core Learning</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547690" y="1035291"/>
            <a:ext cx="5206988" cy="400110"/>
          </a:xfrm>
          <a:prstGeom prst="rect">
            <a:avLst/>
          </a:prstGeom>
          <a:noFill/>
        </p:spPr>
        <p:txBody>
          <a:bodyPr wrap="square">
            <a:spAutoFit/>
          </a:bodyPr>
          <a:lstStyle/>
          <a:p>
            <a:pPr marL="64770">
              <a:spcBef>
                <a:spcPts val="2145"/>
              </a:spcBef>
            </a:pPr>
            <a:r>
              <a:rPr lang="en-GB" sz="2000">
                <a:solidFill>
                  <a:schemeClr val="bg2"/>
                </a:solidFill>
                <a:latin typeface="Nunito Sans Black" panose="00000A00000000000000" pitchFamily="2" charset="0"/>
                <a:cs typeface="Nunito Sans Black"/>
              </a:rPr>
              <a:t>Digital systems supporting this change</a:t>
            </a:r>
          </a:p>
        </p:txBody>
      </p:sp>
      <p:pic>
        <p:nvPicPr>
          <p:cNvPr id="7" name="Picture Placeholder 6" descr="A picture containing person, outdoor, sky, person&#10;&#10;Description automatically generated">
            <a:extLst>
              <a:ext uri="{FF2B5EF4-FFF2-40B4-BE49-F238E27FC236}">
                <a16:creationId xmlns:a16="http://schemas.microsoft.com/office/drawing/2014/main" id="{D1ACBCFF-C4A2-AE7B-08E1-54DD1608A1F5}"/>
              </a:ext>
            </a:extLst>
          </p:cNvPr>
          <p:cNvPicPr>
            <a:picLocks noGrp="1" noChangeAspect="1"/>
          </p:cNvPicPr>
          <p:nvPr>
            <p:ph type="pic" sz="quarter" idx="12"/>
          </p:nvPr>
        </p:nvPicPr>
        <p:blipFill rotWithShape="1">
          <a:blip r:embed="rId3"/>
          <a:srcRect l="20378" r="20378"/>
          <a:stretch/>
        </p:blipFill>
        <p:spPr>
          <a:xfrm>
            <a:off x="345675" y="827541"/>
            <a:ext cx="5175741" cy="5822709"/>
          </a:xfrm>
        </p:spPr>
      </p:pic>
    </p:spTree>
    <p:extLst>
      <p:ext uri="{BB962C8B-B14F-4D97-AF65-F5344CB8AC3E}">
        <p14:creationId xmlns:p14="http://schemas.microsoft.com/office/powerpoint/2010/main" val="3151427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More engaging learning</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46744" cy="830997"/>
          </a:xfrm>
          <a:prstGeom prst="rect">
            <a:avLst/>
          </a:prstGeom>
          <a:noFill/>
        </p:spPr>
        <p:txBody>
          <a:bodyPr wrap="square">
            <a:spAutoFit/>
          </a:bodyPr>
          <a:lstStyle/>
          <a:p>
            <a:pPr marL="64770">
              <a:spcBef>
                <a:spcPts val="2145"/>
              </a:spcBef>
            </a:pPr>
            <a:r>
              <a:rPr lang="en-GB" sz="2400">
                <a:solidFill>
                  <a:schemeClr val="bg2"/>
                </a:solidFill>
                <a:latin typeface="Nunito Sans Black" panose="00000A00000000000000" pitchFamily="2" charset="0"/>
                <a:cs typeface="Nunito Sans Black"/>
              </a:rPr>
              <a:t>We want to get to a place where our volunteers might say…</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812696"/>
            <a:ext cx="10681251" cy="1984591"/>
          </a:xfrm>
        </p:spPr>
        <p:txBody>
          <a:bodyPr>
            <a:normAutofit lnSpcReduction="10000"/>
          </a:bodyPr>
          <a:lstStyle/>
          <a:p>
            <a:pPr algn="ctr">
              <a:lnSpc>
                <a:spcPct val="100000"/>
              </a:lnSpc>
            </a:pPr>
            <a:r>
              <a:rPr lang="en-GB" sz="4400"/>
              <a:t>“The training I’ve completed so far has been so helpful and easy to absorb - I’ve really enjoyed it”</a:t>
            </a:r>
          </a:p>
        </p:txBody>
      </p:sp>
      <p:pic>
        <p:nvPicPr>
          <p:cNvPr id="3074" name="Picture 2">
            <a:extLst>
              <a:ext uri="{FF2B5EF4-FFF2-40B4-BE49-F238E27FC236}">
                <a16:creationId xmlns:a16="http://schemas.microsoft.com/office/drawing/2014/main" id="{3BF0A2A7-9042-CC02-4A37-FBEC17995490}"/>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458200" y="3734097"/>
            <a:ext cx="3155156" cy="31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108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025281"/>
          </a:xfrm>
        </p:spPr>
        <p:txBody>
          <a:bodyPr>
            <a:normAutofit/>
          </a:bodyPr>
          <a:lstStyle/>
          <a:p>
            <a:r>
              <a:rPr lang="en-GB" dirty="0"/>
              <a:t>Our Volunteer Journey</a:t>
            </a:r>
          </a:p>
        </p:txBody>
      </p:sp>
    </p:spTree>
    <p:extLst>
      <p:ext uri="{BB962C8B-B14F-4D97-AF65-F5344CB8AC3E}">
        <p14:creationId xmlns:p14="http://schemas.microsoft.com/office/powerpoint/2010/main" val="1865631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Our Volunteer Journey</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accent5"/>
                </a:solidFill>
                <a:latin typeface="Nunito Sans Black" panose="00000A00000000000000" pitchFamily="2" charset="0"/>
                <a:cs typeface="Nunito Sans Black"/>
              </a:rPr>
              <a:t>What have we learnt?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326256" cy="4766985"/>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a:latin typeface="Nunito Sans"/>
              </a:rPr>
              <a:t>In our research with volunteers, we have learnt that: </a:t>
            </a:r>
            <a:endParaRPr lang="en-US"/>
          </a:p>
          <a:p>
            <a:pPr marL="10795" defTabSz="914400"/>
            <a:endParaRPr lang="en-GB" sz="2000" kern="0">
              <a:solidFill>
                <a:sysClr val="windowText" lastClr="000000"/>
              </a:solidFill>
            </a:endParaRPr>
          </a:p>
          <a:p>
            <a:pPr marL="353695" indent="-342900" defTabSz="914400">
              <a:buClr>
                <a:schemeClr val="accent5"/>
              </a:buClr>
              <a:buFont typeface="Arial" panose="020B0604020202020204" pitchFamily="34" charset="0"/>
              <a:buChar char="•"/>
            </a:pPr>
            <a:r>
              <a:rPr lang="en-GB" sz="2000" kern="0">
                <a:latin typeface="Nunito Sans"/>
              </a:rPr>
              <a:t>We have too many roles, these are often fixed and can feel like work </a:t>
            </a:r>
          </a:p>
          <a:p>
            <a:pPr marL="353695" indent="-342900" defTabSz="914400">
              <a:buClr>
                <a:schemeClr val="accent5"/>
              </a:buClr>
              <a:buFont typeface="Arial" panose="020B0604020202020204" pitchFamily="34" charset="0"/>
              <a:buChar char="•"/>
            </a:pPr>
            <a:endParaRPr lang="en-GB" sz="2000" kern="0">
              <a:solidFill>
                <a:sysClr val="windowText" lastClr="000000"/>
              </a:solidFill>
            </a:endParaRPr>
          </a:p>
          <a:p>
            <a:pPr marL="353700" indent="-342900" defTabSz="914400">
              <a:buClr>
                <a:schemeClr val="accent5"/>
              </a:buClr>
              <a:buFont typeface="Arial" panose="020B0604020202020204" pitchFamily="34" charset="0"/>
              <a:buChar char="•"/>
            </a:pPr>
            <a:r>
              <a:rPr lang="en-GB" sz="2000" kern="0">
                <a:latin typeface="Nunito Sans"/>
              </a:rPr>
              <a:t>New volunteers find it hard to understand the expectations of different roles which can put them off joining</a:t>
            </a:r>
          </a:p>
          <a:p>
            <a:pPr marL="353695" indent="-342900" defTabSz="914400">
              <a:buClr>
                <a:schemeClr val="accent5"/>
              </a:buClr>
              <a:buFont typeface="Arial" panose="020B0604020202020204" pitchFamily="34" charset="0"/>
              <a:buChar char="•"/>
            </a:pPr>
            <a:endParaRPr lang="en-GB" sz="2000" kern="0">
              <a:solidFill>
                <a:sysClr val="windowText" lastClr="000000"/>
              </a:solidFill>
            </a:endParaRPr>
          </a:p>
          <a:p>
            <a:pPr marL="353695" indent="-342900" defTabSz="914400">
              <a:buClr>
                <a:schemeClr val="accent5"/>
              </a:buClr>
              <a:buFont typeface="Arial" panose="020B0604020202020204" pitchFamily="34" charset="0"/>
              <a:buChar char="•"/>
            </a:pPr>
            <a:r>
              <a:rPr lang="en-GB" sz="2000" kern="0">
                <a:latin typeface="Nunito Sans"/>
              </a:rPr>
              <a:t>We have a small number of people/roles with lots of responsibility and stress placed on them </a:t>
            </a:r>
            <a:endParaRPr lang="en-GB" sz="2000" kern="0"/>
          </a:p>
          <a:p>
            <a:pPr marL="353695" indent="-342900" defTabSz="914400">
              <a:buClr>
                <a:schemeClr val="accent5"/>
              </a:buClr>
              <a:buFont typeface="Arial" panose="020B0604020202020204" pitchFamily="34" charset="0"/>
              <a:buChar char="•"/>
            </a:pPr>
            <a:endParaRPr lang="en-GB" sz="2000" kern="0">
              <a:solidFill>
                <a:sysClr val="windowText" lastClr="000000"/>
              </a:solidFill>
            </a:endParaRPr>
          </a:p>
          <a:p>
            <a:pPr marL="353695" indent="-342900" defTabSz="914400">
              <a:buClr>
                <a:schemeClr val="accent5"/>
              </a:buClr>
              <a:buFont typeface="Arial" panose="020B0604020202020204" pitchFamily="34" charset="0"/>
              <a:buChar char="•"/>
            </a:pPr>
            <a:r>
              <a:rPr lang="en-GB" sz="2000" kern="0">
                <a:latin typeface="Nunito Sans"/>
              </a:rPr>
              <a:t>The digital systems which manage volunteers are inefficient and time consuming to use</a:t>
            </a: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kern="0">
              <a:solidFill>
                <a:sysClr val="windowText" lastClr="000000"/>
              </a:solidFill>
            </a:endParaRPr>
          </a:p>
        </p:txBody>
      </p:sp>
      <p:pic>
        <p:nvPicPr>
          <p:cNvPr id="5" name="Picture 4">
            <a:extLst>
              <a:ext uri="{FF2B5EF4-FFF2-40B4-BE49-F238E27FC236}">
                <a16:creationId xmlns:a16="http://schemas.microsoft.com/office/drawing/2014/main" id="{4FA3FF7A-6E2D-DA15-904E-3B9E470D6952}"/>
              </a:ext>
            </a:extLst>
          </p:cNvPr>
          <p:cNvPicPr>
            <a:picLocks noChangeAspect="1"/>
          </p:cNvPicPr>
          <p:nvPr/>
        </p:nvPicPr>
        <p:blipFill rotWithShape="1">
          <a:blip r:embed="rId3">
            <a:extLst>
              <a:ext uri="{28A0092B-C50C-407E-A947-70E740481C1C}">
                <a14:useLocalDpi xmlns:a14="http://schemas.microsoft.com/office/drawing/2010/main" val="0"/>
              </a:ext>
            </a:extLst>
          </a:blip>
          <a:srcRect l="27539" r="13242"/>
          <a:stretch/>
        </p:blipFill>
        <p:spPr>
          <a:xfrm>
            <a:off x="6857998" y="903098"/>
            <a:ext cx="4988327" cy="5769059"/>
          </a:xfrm>
          <a:prstGeom prst="rect">
            <a:avLst/>
          </a:prstGeom>
        </p:spPr>
      </p:pic>
    </p:spTree>
    <p:extLst>
      <p:ext uri="{BB962C8B-B14F-4D97-AF65-F5344CB8AC3E}">
        <p14:creationId xmlns:p14="http://schemas.microsoft.com/office/powerpoint/2010/main" val="1208382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Our Volunteer Journey</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accent5"/>
                </a:solidFill>
                <a:latin typeface="Nunito Sans Black" panose="00000A00000000000000" pitchFamily="2" charset="0"/>
                <a:cs typeface="Nunito Sans Black"/>
              </a:rPr>
              <a:t>What’s changing? </a:t>
            </a:r>
          </a:p>
        </p:txBody>
      </p:sp>
      <p:graphicFrame>
        <p:nvGraphicFramePr>
          <p:cNvPr id="5" name="Table 5">
            <a:extLst>
              <a:ext uri="{FF2B5EF4-FFF2-40B4-BE49-F238E27FC236}">
                <a16:creationId xmlns:a16="http://schemas.microsoft.com/office/drawing/2014/main" id="{31F01913-80A6-6DCB-7E76-333CAE3563B3}"/>
              </a:ext>
            </a:extLst>
          </p:cNvPr>
          <p:cNvGraphicFramePr>
            <a:graphicFrameLocks noGrp="1"/>
          </p:cNvGraphicFramePr>
          <p:nvPr>
            <p:extLst>
              <p:ext uri="{D42A27DB-BD31-4B8C-83A1-F6EECF244321}">
                <p14:modId xmlns:p14="http://schemas.microsoft.com/office/powerpoint/2010/main" val="1109954218"/>
              </p:ext>
            </p:extLst>
          </p:nvPr>
        </p:nvGraphicFramePr>
        <p:xfrm>
          <a:off x="903356" y="1779421"/>
          <a:ext cx="10385288" cy="4175481"/>
        </p:xfrm>
        <a:graphic>
          <a:graphicData uri="http://schemas.openxmlformats.org/drawingml/2006/table">
            <a:tbl>
              <a:tblPr firstRow="1" bandRow="1">
                <a:tableStyleId>{7DF18680-E054-41AD-8BC1-D1AEF772440D}</a:tableStyleId>
              </a:tblPr>
              <a:tblGrid>
                <a:gridCol w="5311914">
                  <a:extLst>
                    <a:ext uri="{9D8B030D-6E8A-4147-A177-3AD203B41FA5}">
                      <a16:colId xmlns:a16="http://schemas.microsoft.com/office/drawing/2014/main" val="1439058804"/>
                    </a:ext>
                  </a:extLst>
                </a:gridCol>
                <a:gridCol w="5073374">
                  <a:extLst>
                    <a:ext uri="{9D8B030D-6E8A-4147-A177-3AD203B41FA5}">
                      <a16:colId xmlns:a16="http://schemas.microsoft.com/office/drawing/2014/main" val="2546983992"/>
                    </a:ext>
                  </a:extLst>
                </a:gridCol>
              </a:tblGrid>
              <a:tr h="656525">
                <a:tc>
                  <a:txBody>
                    <a:bodyPr/>
                    <a:lstStyle/>
                    <a:p>
                      <a:pPr algn="l"/>
                      <a:r>
                        <a:rPr lang="en-GB"/>
                        <a:t>From</a:t>
                      </a:r>
                    </a:p>
                  </a:txBody>
                  <a:tcPr anchor="ctr"/>
                </a:tc>
                <a:tc>
                  <a:txBody>
                    <a:bodyPr/>
                    <a:lstStyle/>
                    <a:p>
                      <a:pPr algn="l"/>
                      <a:r>
                        <a:rPr lang="en-GB"/>
                        <a:t>To</a:t>
                      </a:r>
                    </a:p>
                  </a:txBody>
                  <a:tcPr anchor="ctr"/>
                </a:tc>
                <a:extLst>
                  <a:ext uri="{0D108BD9-81ED-4DB2-BD59-A6C34878D82A}">
                    <a16:rowId xmlns:a16="http://schemas.microsoft.com/office/drawing/2014/main" val="3914787521"/>
                  </a:ext>
                </a:extLst>
              </a:tr>
              <a:tr h="656525">
                <a:tc>
                  <a:txBody>
                    <a:bodyPr/>
                    <a:lstStyle/>
                    <a:p>
                      <a:pPr algn="l"/>
                      <a:r>
                        <a:rPr lang="en-GB" sz="1600">
                          <a:solidFill>
                            <a:schemeClr val="tx1"/>
                          </a:solidFill>
                        </a:rPr>
                        <a:t>Individual, inflexible and fixed roles </a:t>
                      </a:r>
                    </a:p>
                  </a:txBody>
                  <a:tcPr anchor="ctr"/>
                </a:tc>
                <a:tc>
                  <a:txBody>
                    <a:bodyPr/>
                    <a:lstStyle/>
                    <a:p>
                      <a:pPr algn="l"/>
                      <a:r>
                        <a:rPr lang="en-GB" sz="1600">
                          <a:solidFill>
                            <a:schemeClr val="tx1"/>
                          </a:solidFill>
                        </a:rPr>
                        <a:t>Volunteers working in teams, on tasks with a clear purpose</a:t>
                      </a:r>
                    </a:p>
                  </a:txBody>
                  <a:tcPr anchor="ctr"/>
                </a:tc>
                <a:extLst>
                  <a:ext uri="{0D108BD9-81ED-4DB2-BD59-A6C34878D82A}">
                    <a16:rowId xmlns:a16="http://schemas.microsoft.com/office/drawing/2014/main" val="65181918"/>
                  </a:ext>
                </a:extLst>
              </a:tr>
              <a:tr h="656525">
                <a:tc>
                  <a:txBody>
                    <a:bodyPr/>
                    <a:lstStyle/>
                    <a:p>
                      <a:pPr algn="l"/>
                      <a:r>
                        <a:rPr lang="en-GB" sz="1600"/>
                        <a:t>Unclear expectations for new and current volunteers</a:t>
                      </a:r>
                    </a:p>
                  </a:txBody>
                  <a:tcPr anchor="ctr"/>
                </a:tc>
                <a:tc>
                  <a:txBody>
                    <a:bodyPr/>
                    <a:lstStyle/>
                    <a:p>
                      <a:pPr algn="l"/>
                      <a:r>
                        <a:rPr lang="en-GB" sz="1600"/>
                        <a:t>Clearer roles with titles that people inside and outside Scouting understand</a:t>
                      </a:r>
                    </a:p>
                  </a:txBody>
                  <a:tcPr anchor="ctr"/>
                </a:tc>
                <a:extLst>
                  <a:ext uri="{0D108BD9-81ED-4DB2-BD59-A6C34878D82A}">
                    <a16:rowId xmlns:a16="http://schemas.microsoft.com/office/drawing/2014/main" val="4201966140"/>
                  </a:ext>
                </a:extLst>
              </a:tr>
              <a:tr h="645761">
                <a:tc>
                  <a:txBody>
                    <a:bodyPr/>
                    <a:lstStyle/>
                    <a:p>
                      <a:pPr algn="l"/>
                      <a:r>
                        <a:rPr lang="en-GB" sz="1600"/>
                        <a:t>A small number of people/roles with lots of responsibility and stress</a:t>
                      </a:r>
                    </a:p>
                  </a:txBody>
                  <a:tcPr anchor="ctr"/>
                </a:tc>
                <a:tc>
                  <a:txBody>
                    <a:bodyPr/>
                    <a:lstStyle/>
                    <a:p>
                      <a:pPr algn="l"/>
                      <a:r>
                        <a:rPr lang="en-GB" sz="1600"/>
                        <a:t>Improved team structures with clearer responsibilities, new digital systems to reduce administration</a:t>
                      </a:r>
                    </a:p>
                  </a:txBody>
                  <a:tcPr anchor="ctr"/>
                </a:tc>
                <a:extLst>
                  <a:ext uri="{0D108BD9-81ED-4DB2-BD59-A6C34878D82A}">
                    <a16:rowId xmlns:a16="http://schemas.microsoft.com/office/drawing/2014/main" val="3906670993"/>
                  </a:ext>
                </a:extLst>
              </a:tr>
              <a:tr h="656525">
                <a:tc>
                  <a:txBody>
                    <a:bodyPr/>
                    <a:lstStyle/>
                    <a:p>
                      <a:pPr algn="l"/>
                      <a:r>
                        <a:rPr lang="en-GB" sz="1600"/>
                        <a:t>Ineffective and time-consuming digital systems for volunteers</a:t>
                      </a:r>
                    </a:p>
                  </a:txBody>
                  <a:tcPr anchor="ctr"/>
                </a:tc>
                <a:tc>
                  <a:txBody>
                    <a:bodyPr/>
                    <a:lstStyle/>
                    <a:p>
                      <a:pPr algn="l"/>
                      <a:r>
                        <a:rPr lang="en-GB" sz="1600"/>
                        <a:t>New digital easy-to-use systems to support volunteers and volunteer managers</a:t>
                      </a:r>
                    </a:p>
                  </a:txBody>
                  <a:tcPr anchor="ctr"/>
                </a:tc>
                <a:extLst>
                  <a:ext uri="{0D108BD9-81ED-4DB2-BD59-A6C34878D82A}">
                    <a16:rowId xmlns:a16="http://schemas.microsoft.com/office/drawing/2014/main" val="1880203115"/>
                  </a:ext>
                </a:extLst>
              </a:tr>
              <a:tr h="903620">
                <a:tc>
                  <a:txBody>
                    <a:bodyPr/>
                    <a:lstStyle/>
                    <a:p>
                      <a:pPr algn="l"/>
                      <a:r>
                        <a:rPr lang="en-GB" sz="1600"/>
                        <a:t>Volunteering can feel like work</a:t>
                      </a:r>
                    </a:p>
                  </a:txBody>
                  <a:tcPr anchor="ctr"/>
                </a:tc>
                <a:tc>
                  <a:txBody>
                    <a:bodyPr/>
                    <a:lstStyle/>
                    <a:p>
                      <a:pPr algn="l"/>
                      <a:r>
                        <a:rPr lang="en-GB" sz="1600"/>
                        <a:t>Structures and teams which allow for individuals to contribute in a way that matches their skills, interests and availability</a:t>
                      </a:r>
                    </a:p>
                  </a:txBody>
                  <a:tcPr anchor="ctr"/>
                </a:tc>
                <a:extLst>
                  <a:ext uri="{0D108BD9-81ED-4DB2-BD59-A6C34878D82A}">
                    <a16:rowId xmlns:a16="http://schemas.microsoft.com/office/drawing/2014/main" val="2683550513"/>
                  </a:ext>
                </a:extLst>
              </a:tr>
            </a:tbl>
          </a:graphicData>
        </a:graphic>
      </p:graphicFrame>
    </p:spTree>
    <p:extLst>
      <p:ext uri="{BB962C8B-B14F-4D97-AF65-F5344CB8AC3E}">
        <p14:creationId xmlns:p14="http://schemas.microsoft.com/office/powerpoint/2010/main" val="158998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Our Volunteer Journey</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accent5"/>
                </a:solidFill>
                <a:latin typeface="Nunito Sans Black" panose="00000A00000000000000" pitchFamily="2" charset="0"/>
                <a:cs typeface="Nunito Sans Black"/>
              </a:rPr>
              <a:t>What’s changing? </a:t>
            </a:r>
          </a:p>
        </p:txBody>
      </p:sp>
      <p:sp>
        <p:nvSpPr>
          <p:cNvPr id="6" name="Text Placeholder 8">
            <a:extLst>
              <a:ext uri="{FF2B5EF4-FFF2-40B4-BE49-F238E27FC236}">
                <a16:creationId xmlns:a16="http://schemas.microsoft.com/office/drawing/2014/main" id="{4506C49B-B3BD-E51A-EF9A-AE9FE70A18F1}"/>
              </a:ext>
            </a:extLst>
          </p:cNvPr>
          <p:cNvSpPr txBox="1">
            <a:spLocks/>
          </p:cNvSpPr>
          <p:nvPr/>
        </p:nvSpPr>
        <p:spPr>
          <a:xfrm>
            <a:off x="345674" y="1406507"/>
            <a:ext cx="6777021" cy="5119423"/>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latin typeface="Nunito Sans"/>
              </a:rPr>
              <a:t>In addition:</a:t>
            </a:r>
          </a:p>
          <a:p>
            <a:pPr marL="10795" defTabSz="914400"/>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latin typeface="Nunito Sans"/>
              </a:rPr>
              <a:t>There have been significant changes in Charity Governance by all regulators over the past few years. </a:t>
            </a:r>
          </a:p>
          <a:p>
            <a:pPr marL="353695" indent="-342900" defTabSz="914400">
              <a:buClr>
                <a:schemeClr val="accent5"/>
              </a:buClr>
              <a:buFont typeface="Arial" panose="020B0604020202020204" pitchFamily="34" charset="0"/>
              <a:buChar char="•"/>
            </a:pPr>
            <a:endParaRPr lang="en-GB" sz="2000" kern="0" dirty="0">
              <a:solidFill>
                <a:sysClr val="windowText" lastClr="000000"/>
              </a:solidFill>
              <a:latin typeface="Nunito Sans"/>
            </a:endParaRPr>
          </a:p>
          <a:p>
            <a:pPr marL="353695" indent="-342900" defTabSz="914400">
              <a:buClr>
                <a:schemeClr val="accent5"/>
              </a:buClr>
              <a:buFont typeface="Arial" panose="020B0604020202020204" pitchFamily="34" charset="0"/>
              <a:buChar char="•"/>
            </a:pPr>
            <a:r>
              <a:rPr lang="en-GB" sz="2000" kern="0" dirty="0">
                <a:solidFill>
                  <a:sysClr val="windowText" lastClr="000000"/>
                </a:solidFill>
                <a:latin typeface="Nunito Sans"/>
              </a:rPr>
              <a:t>As part of this; </a:t>
            </a:r>
          </a:p>
          <a:p>
            <a:pPr marL="742950" lvl="1" indent="-285750" defTabSz="914400">
              <a:lnSpc>
                <a:spcPct val="90000"/>
              </a:lnSpc>
              <a:spcBef>
                <a:spcPts val="1000"/>
              </a:spcBef>
              <a:spcAft>
                <a:spcPts val="1000"/>
              </a:spcAft>
              <a:buClr>
                <a:schemeClr val="accent5"/>
              </a:buClr>
              <a:buFont typeface="Arial" panose="020B0604020202020204" pitchFamily="34" charset="0"/>
              <a:buChar char="•"/>
            </a:pPr>
            <a:r>
              <a:rPr lang="en-GB" sz="2000" dirty="0">
                <a:solidFill>
                  <a:srgbClr val="404040"/>
                </a:solidFill>
                <a:latin typeface="Nunito Sans"/>
              </a:rPr>
              <a:t>Executive Committees will be changing to Trustee Boards </a:t>
            </a:r>
            <a:endParaRPr lang="en-GB" sz="1600" dirty="0">
              <a:solidFill>
                <a:srgbClr val="404040"/>
              </a:solidFill>
              <a:latin typeface="Nunito Sans"/>
            </a:endParaRPr>
          </a:p>
          <a:p>
            <a:pPr marL="742950" lvl="1" indent="-285750" defTabSz="914400">
              <a:lnSpc>
                <a:spcPct val="90000"/>
              </a:lnSpc>
              <a:spcBef>
                <a:spcPts val="1000"/>
              </a:spcBef>
              <a:spcAft>
                <a:spcPts val="1000"/>
              </a:spcAft>
              <a:buClr>
                <a:schemeClr val="accent5"/>
              </a:buClr>
              <a:buFont typeface="Arial" panose="020B0604020202020204" pitchFamily="34" charset="0"/>
              <a:buChar char="•"/>
            </a:pPr>
            <a:r>
              <a:rPr lang="en-GB" sz="2000" dirty="0">
                <a:solidFill>
                  <a:srgbClr val="404040"/>
                </a:solidFill>
                <a:latin typeface="Nunito Sans"/>
              </a:rPr>
              <a:t>The Trustee Board will be focused on </a:t>
            </a:r>
            <a:r>
              <a:rPr lang="en-GB" sz="2000" b="0" i="0" dirty="0">
                <a:solidFill>
                  <a:srgbClr val="404040"/>
                </a:solidFill>
                <a:effectLst/>
                <a:latin typeface="Nunito Sans" panose="00000500000000000000" pitchFamily="2" charset="0"/>
              </a:rPr>
              <a:t>making sure the charity is well managed, risks are assessed and mitigated, buildings and equipment are in good working order, and everyone follows legal requirements and Policy, Organisation and Rules (POR).</a:t>
            </a:r>
          </a:p>
          <a:p>
            <a:pPr marL="742950" lvl="1" indent="-285750" defTabSz="914400">
              <a:lnSpc>
                <a:spcPct val="90000"/>
              </a:lnSpc>
              <a:spcBef>
                <a:spcPts val="1000"/>
              </a:spcBef>
              <a:spcAft>
                <a:spcPts val="1000"/>
              </a:spcAft>
              <a:buClr>
                <a:schemeClr val="accent5"/>
              </a:buClr>
              <a:buFont typeface="Arial" panose="020B0604020202020204" pitchFamily="34" charset="0"/>
              <a:buChar char="•"/>
            </a:pPr>
            <a:r>
              <a:rPr lang="en-GB" sz="2000" b="0" i="0" dirty="0">
                <a:solidFill>
                  <a:srgbClr val="404040"/>
                </a:solidFill>
                <a:effectLst/>
                <a:latin typeface="Nunito Sans" panose="00000500000000000000" pitchFamily="2" charset="0"/>
              </a:rPr>
              <a:t>Their support helps other volunteers run a fantastic programme that gives young people skills for life</a:t>
            </a:r>
            <a:endParaRPr lang="en-GB" sz="2000" dirty="0">
              <a:solidFill>
                <a:srgbClr val="404040"/>
              </a:solidFill>
              <a:latin typeface="Nunito San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1895"/>
          <a:stretch/>
        </p:blipFill>
        <p:spPr>
          <a:xfrm>
            <a:off x="7624572" y="1103153"/>
            <a:ext cx="4567428" cy="5356459"/>
          </a:xfrm>
          <a:prstGeom prst="rect">
            <a:avLst/>
          </a:prstGeom>
        </p:spPr>
      </p:pic>
    </p:spTree>
    <p:extLst>
      <p:ext uri="{BB962C8B-B14F-4D97-AF65-F5344CB8AC3E}">
        <p14:creationId xmlns:p14="http://schemas.microsoft.com/office/powerpoint/2010/main" val="129264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CAF66274-8747-F32E-F3F0-B7D03230F6F5}"/>
              </a:ext>
            </a:extLst>
          </p:cNvPr>
          <p:cNvPicPr>
            <a:picLocks noChangeAspect="1"/>
          </p:cNvPicPr>
          <p:nvPr/>
        </p:nvPicPr>
        <p:blipFill rotWithShape="1">
          <a:blip r:embed="rId3"/>
          <a:srcRect l="38985" t="-157" r="7628" b="-157"/>
          <a:stretch/>
        </p:blipFill>
        <p:spPr>
          <a:xfrm>
            <a:off x="345676" y="836372"/>
            <a:ext cx="4762106" cy="5857322"/>
          </a:xfrm>
          <a:prstGeom prst="rect">
            <a:avLst/>
          </a:prstGeom>
        </p:spPr>
      </p:pic>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Our Volunteer Journey</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545640" y="2099701"/>
            <a:ext cx="4764156" cy="3873026"/>
          </a:xfrm>
        </p:spPr>
        <p:txBody>
          <a:bodyPr vert="horz" lIns="0" tIns="0" rIns="0" bIns="0" rtlCol="0" anchor="t">
            <a:normAutofit/>
          </a:bodyPr>
          <a:lstStyle/>
          <a:p>
            <a:pPr marL="10795"/>
            <a:r>
              <a:rPr lang="en-GB" sz="2000" dirty="0">
                <a:latin typeface="Nunito Sans"/>
              </a:rPr>
              <a:t>A new membership system will form part of the new digital system supporting this change. Features include:  </a:t>
            </a:r>
            <a:endParaRPr lang="en-GB" sz="2000" dirty="0"/>
          </a:p>
          <a:p>
            <a:pPr marL="10795">
              <a:lnSpc>
                <a:spcPct val="100000"/>
              </a:lnSpc>
              <a:buClr>
                <a:schemeClr val="accent5"/>
              </a:buClr>
            </a:pPr>
            <a:endParaRPr lang="en-GB" sz="2000" dirty="0"/>
          </a:p>
          <a:p>
            <a:pPr marL="353695" indent="-342900">
              <a:lnSpc>
                <a:spcPct val="100000"/>
              </a:lnSpc>
              <a:buClr>
                <a:schemeClr val="accent5"/>
              </a:buClr>
              <a:buFont typeface="Arial" panose="020B0604020202020204" pitchFamily="34" charset="0"/>
              <a:buChar char="•"/>
            </a:pPr>
            <a:r>
              <a:rPr lang="en-GB" sz="2000" dirty="0">
                <a:latin typeface="Nunito Sans"/>
              </a:rPr>
              <a:t>Easier and improved management of</a:t>
            </a:r>
            <a:endParaRPr lang="en-GB" sz="2000" dirty="0">
              <a:solidFill>
                <a:srgbClr val="404040"/>
              </a:solidFill>
              <a:latin typeface="Nunito Sans"/>
            </a:endParaRPr>
          </a:p>
          <a:p>
            <a:pPr marL="742950" lvl="1" indent="-285750">
              <a:lnSpc>
                <a:spcPct val="90000"/>
              </a:lnSpc>
              <a:spcBef>
                <a:spcPts val="1000"/>
              </a:spcBef>
              <a:buClr>
                <a:schemeClr val="accent5"/>
              </a:buClr>
              <a:buSzPct val="125000"/>
              <a:buFont typeface="Arial" panose="020B0604020202020204" pitchFamily="34" charset="0"/>
              <a:buChar char="•"/>
            </a:pPr>
            <a:r>
              <a:rPr lang="en-GB" sz="2000" dirty="0">
                <a:solidFill>
                  <a:srgbClr val="404040"/>
                </a:solidFill>
                <a:latin typeface="Nunito Sans"/>
              </a:rPr>
              <a:t>Volunteer Roles</a:t>
            </a:r>
          </a:p>
          <a:p>
            <a:pPr marL="742950" lvl="1" indent="-285750">
              <a:lnSpc>
                <a:spcPct val="90000"/>
              </a:lnSpc>
              <a:spcBef>
                <a:spcPts val="1000"/>
              </a:spcBef>
              <a:buClr>
                <a:schemeClr val="accent5"/>
              </a:buClr>
              <a:buSzPct val="125000"/>
              <a:buFont typeface="Arial" panose="020B0604020202020204" pitchFamily="34" charset="0"/>
              <a:buChar char="•"/>
            </a:pPr>
            <a:r>
              <a:rPr lang="en-GB" sz="2000" dirty="0">
                <a:solidFill>
                  <a:srgbClr val="404040"/>
                </a:solidFill>
                <a:latin typeface="Nunito Sans"/>
              </a:rPr>
              <a:t>Permits</a:t>
            </a:r>
          </a:p>
          <a:p>
            <a:pPr marL="742950" lvl="1" indent="-285750">
              <a:lnSpc>
                <a:spcPct val="90000"/>
              </a:lnSpc>
              <a:spcBef>
                <a:spcPts val="1000"/>
              </a:spcBef>
              <a:buClr>
                <a:schemeClr val="accent5"/>
              </a:buClr>
              <a:buSzPct val="125000"/>
              <a:buFont typeface="Arial" panose="020B0604020202020204" pitchFamily="34" charset="0"/>
              <a:buChar char="•"/>
            </a:pPr>
            <a:r>
              <a:rPr lang="en-GB" sz="2000" dirty="0">
                <a:solidFill>
                  <a:srgbClr val="404040"/>
                </a:solidFill>
                <a:latin typeface="Nunito Sans"/>
              </a:rPr>
              <a:t>Awards</a:t>
            </a:r>
          </a:p>
          <a:p>
            <a:pPr marL="742950" lvl="1" indent="-285750">
              <a:lnSpc>
                <a:spcPct val="90000"/>
              </a:lnSpc>
              <a:spcBef>
                <a:spcPts val="1000"/>
              </a:spcBef>
              <a:buClr>
                <a:schemeClr val="accent5"/>
              </a:buClr>
              <a:buSzPct val="125000"/>
              <a:buFont typeface="Arial" panose="020B0604020202020204" pitchFamily="34" charset="0"/>
              <a:buChar char="•"/>
            </a:pPr>
            <a:r>
              <a:rPr lang="en-GB" sz="2000" dirty="0">
                <a:solidFill>
                  <a:srgbClr val="404040"/>
                </a:solidFill>
                <a:latin typeface="Nunito Sans"/>
              </a:rPr>
              <a:t>Nights Away Notifications</a:t>
            </a:r>
            <a:endParaRPr lang="en-GB" sz="2000" dirty="0"/>
          </a:p>
          <a:p>
            <a:pPr marL="353695" indent="-342900">
              <a:lnSpc>
                <a:spcPct val="100000"/>
              </a:lnSpc>
              <a:buClr>
                <a:schemeClr val="accent5"/>
              </a:buClr>
              <a:buFont typeface="Arial" panose="020B0604020202020204" pitchFamily="34" charset="0"/>
              <a:buChar char="•"/>
            </a:pPr>
            <a:endParaRPr lang="en-GB" sz="2000" dirty="0"/>
          </a:p>
          <a:p>
            <a:pPr marL="353695" indent="-342900">
              <a:lnSpc>
                <a:spcPct val="100000"/>
              </a:lnSpc>
              <a:buClr>
                <a:schemeClr val="accent5"/>
              </a:buClr>
              <a:buFont typeface="Arial" panose="020B0604020202020204" pitchFamily="34" charset="0"/>
              <a:buChar char="•"/>
            </a:pPr>
            <a:r>
              <a:rPr lang="en-GB" sz="2000" dirty="0">
                <a:latin typeface="Nunito Sans"/>
              </a:rPr>
              <a:t>Additional features added over time</a:t>
            </a:r>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324224" y="1185309"/>
            <a:ext cx="5206988" cy="400110"/>
          </a:xfrm>
          <a:prstGeom prst="rect">
            <a:avLst/>
          </a:prstGeom>
          <a:noFill/>
        </p:spPr>
        <p:txBody>
          <a:bodyPr wrap="square">
            <a:spAutoFit/>
          </a:bodyPr>
          <a:lstStyle/>
          <a:p>
            <a:pPr marL="64770">
              <a:spcBef>
                <a:spcPts val="2145"/>
              </a:spcBef>
            </a:pPr>
            <a:r>
              <a:rPr lang="en-GB" sz="2000">
                <a:solidFill>
                  <a:schemeClr val="accent5"/>
                </a:solidFill>
                <a:latin typeface="Nunito Sans Black" panose="00000A00000000000000" pitchFamily="2" charset="0"/>
                <a:cs typeface="Nunito Sans Black"/>
              </a:rPr>
              <a:t>Digital systems supporting this change</a:t>
            </a:r>
          </a:p>
        </p:txBody>
      </p:sp>
    </p:spTree>
    <p:extLst>
      <p:ext uri="{BB962C8B-B14F-4D97-AF65-F5344CB8AC3E}">
        <p14:creationId xmlns:p14="http://schemas.microsoft.com/office/powerpoint/2010/main" val="314700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025281"/>
          </a:xfrm>
        </p:spPr>
        <p:txBody>
          <a:bodyPr>
            <a:normAutofit/>
          </a:bodyPr>
          <a:lstStyle/>
          <a:p>
            <a:r>
              <a:rPr lang="en-GB"/>
              <a:t>Why we’re transforming volunteering </a:t>
            </a:r>
          </a:p>
        </p:txBody>
      </p:sp>
    </p:spTree>
    <p:extLst>
      <p:ext uri="{BB962C8B-B14F-4D97-AF65-F5344CB8AC3E}">
        <p14:creationId xmlns:p14="http://schemas.microsoft.com/office/powerpoint/2010/main" val="3331665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Our Volunteer Journey</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46744" cy="830997"/>
          </a:xfrm>
          <a:prstGeom prst="rect">
            <a:avLst/>
          </a:prstGeom>
          <a:noFill/>
        </p:spPr>
        <p:txBody>
          <a:bodyPr wrap="square">
            <a:spAutoFit/>
          </a:bodyPr>
          <a:lstStyle/>
          <a:p>
            <a:pPr marL="64770">
              <a:spcBef>
                <a:spcPts val="2145"/>
              </a:spcBef>
            </a:pPr>
            <a:r>
              <a:rPr lang="en-GB" sz="2400">
                <a:solidFill>
                  <a:schemeClr val="accent5"/>
                </a:solidFill>
                <a:latin typeface="Nunito Sans Black" panose="00000A00000000000000" pitchFamily="2" charset="0"/>
                <a:cs typeface="Nunito Sans Black"/>
              </a:rPr>
              <a:t>We want to get to a place where our volunteers might say…</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812696"/>
            <a:ext cx="10681251" cy="1984591"/>
          </a:xfrm>
        </p:spPr>
        <p:txBody>
          <a:bodyPr>
            <a:normAutofit lnSpcReduction="10000"/>
          </a:bodyPr>
          <a:lstStyle/>
          <a:p>
            <a:pPr algn="ctr">
              <a:lnSpc>
                <a:spcPct val="100000"/>
              </a:lnSpc>
            </a:pPr>
            <a:r>
              <a:rPr lang="en-GB" sz="4400"/>
              <a:t>“I receive regular support in a way that is safe, open, and honest. I feel respected and seen”</a:t>
            </a:r>
          </a:p>
        </p:txBody>
      </p:sp>
      <p:pic>
        <p:nvPicPr>
          <p:cNvPr id="4098" name="Picture 2">
            <a:extLst>
              <a:ext uri="{FF2B5EF4-FFF2-40B4-BE49-F238E27FC236}">
                <a16:creationId xmlns:a16="http://schemas.microsoft.com/office/drawing/2014/main" id="{17ED7951-4ABF-1C6D-1F78-F70C5361D9FF}"/>
              </a:ext>
            </a:extLst>
          </p:cNvPr>
          <p:cNvPicPr>
            <a:picLocks noChangeAspect="1" noChangeArrowheads="1"/>
          </p:cNvPicPr>
          <p:nvPr/>
        </p:nvPicPr>
        <p:blipFill>
          <a:blip r:embed="rId3">
            <a:clrChange>
              <a:clrFrom>
                <a:srgbClr val="FFE8BF"/>
              </a:clrFrom>
              <a:clrTo>
                <a:srgbClr val="FFE8BF">
                  <a:alpha val="0"/>
                </a:srgbClr>
              </a:clrTo>
            </a:clrChange>
            <a:extLst>
              <a:ext uri="{28A0092B-C50C-407E-A947-70E740481C1C}">
                <a14:useLocalDpi xmlns:a14="http://schemas.microsoft.com/office/drawing/2010/main" val="0"/>
              </a:ext>
            </a:extLst>
          </a:blip>
          <a:srcRect/>
          <a:stretch>
            <a:fillRect/>
          </a:stretch>
        </p:blipFill>
        <p:spPr bwMode="auto">
          <a:xfrm>
            <a:off x="8029575" y="3483905"/>
            <a:ext cx="3407050" cy="338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64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025281"/>
          </a:xfrm>
        </p:spPr>
        <p:txBody>
          <a:bodyPr>
            <a:normAutofit/>
          </a:bodyPr>
          <a:lstStyle/>
          <a:p>
            <a:r>
              <a:rPr lang="en-GB"/>
              <a:t>How is this being delivered?</a:t>
            </a:r>
          </a:p>
        </p:txBody>
      </p:sp>
    </p:spTree>
    <p:extLst>
      <p:ext uri="{BB962C8B-B14F-4D97-AF65-F5344CB8AC3E}">
        <p14:creationId xmlns:p14="http://schemas.microsoft.com/office/powerpoint/2010/main" val="3091182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How is this being delivered?</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849105"/>
            <a:ext cx="5326256" cy="4502943"/>
          </a:xfrm>
        </p:spPr>
        <p:txBody>
          <a:bodyPr>
            <a:normAutofit/>
          </a:bodyPr>
          <a:lstStyle/>
          <a:p>
            <a:pPr marL="353700" indent="-342900">
              <a:lnSpc>
                <a:spcPct val="100000"/>
              </a:lnSpc>
              <a:buFont typeface="Arial" panose="020B0604020202020204" pitchFamily="34" charset="0"/>
              <a:buChar char="•"/>
            </a:pPr>
            <a:r>
              <a:rPr lang="en-GB" sz="2000"/>
              <a:t>Each local County/Area/Region (Scotland) has appointed a Transformation Lead</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Transformation Leads will be working with County and District teams in your area to translate the ‘big picture’ plans and helping to make these work in your local area</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10 Counties/Areas/Regions (Scotland) have been chosen as Early Adopter areas, these areas will go-live with the changes early to ensure that the transition for everyone is as smooth as possible </a:t>
            </a:r>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177022" y="1049790"/>
            <a:ext cx="4988327"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Leading change locally</a:t>
            </a:r>
          </a:p>
        </p:txBody>
      </p:sp>
      <p:pic>
        <p:nvPicPr>
          <p:cNvPr id="10" name="Picture 9" descr="A group of people&#10;&#10;Description automatically generated with low confidence">
            <a:extLst>
              <a:ext uri="{FF2B5EF4-FFF2-40B4-BE49-F238E27FC236}">
                <a16:creationId xmlns:a16="http://schemas.microsoft.com/office/drawing/2014/main" id="{795A1299-99DD-3D26-DE4A-6EFC72D1C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76140"/>
            <a:ext cx="5750325" cy="3831155"/>
          </a:xfrm>
          <a:prstGeom prst="rect">
            <a:avLst/>
          </a:prstGeom>
        </p:spPr>
      </p:pic>
    </p:spTree>
    <p:extLst>
      <p:ext uri="{BB962C8B-B14F-4D97-AF65-F5344CB8AC3E}">
        <p14:creationId xmlns:p14="http://schemas.microsoft.com/office/powerpoint/2010/main" val="2419719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How is this being delivered? </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545640" y="2099701"/>
            <a:ext cx="4764156" cy="3873026"/>
          </a:xfrm>
        </p:spPr>
        <p:txBody>
          <a:bodyPr vert="horz" lIns="0" tIns="0" rIns="0" bIns="0" rtlCol="0" anchor="t">
            <a:normAutofit/>
          </a:bodyPr>
          <a:lstStyle/>
          <a:p>
            <a:pPr marL="353695" indent="-342900">
              <a:lnSpc>
                <a:spcPct val="100000"/>
              </a:lnSpc>
              <a:buFont typeface="Arial" panose="020B0604020202020204" pitchFamily="34" charset="0"/>
              <a:buChar char="•"/>
            </a:pPr>
            <a:r>
              <a:rPr lang="en-GB" sz="2000" dirty="0"/>
              <a:t>The changes will come in an iterative way, building on each other to improve our Volunteer Experience</a:t>
            </a:r>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r>
              <a:rPr lang="en-GB" sz="2000" dirty="0"/>
              <a:t>There will be a period of adjustment for everyone – Some changes might be more relevant to your role than others</a:t>
            </a:r>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r>
              <a:rPr lang="en-GB" sz="2000" dirty="0"/>
              <a:t>Imbedding the changes to the way we do things, and the use of new digital systems will take time</a:t>
            </a:r>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324224" y="1501541"/>
            <a:ext cx="5206988" cy="400110"/>
          </a:xfrm>
          <a:prstGeom prst="rect">
            <a:avLst/>
          </a:prstGeom>
          <a:noFill/>
        </p:spPr>
        <p:txBody>
          <a:bodyPr wrap="square">
            <a:spAutoFit/>
          </a:bodyPr>
          <a:lstStyle/>
          <a:p>
            <a:pPr marL="64770">
              <a:spcBef>
                <a:spcPts val="2145"/>
              </a:spcBef>
            </a:pPr>
            <a:r>
              <a:rPr lang="en-GB" sz="2000">
                <a:solidFill>
                  <a:schemeClr val="tx2"/>
                </a:solidFill>
                <a:latin typeface="Nunito Sans Black" panose="00000A00000000000000" pitchFamily="2" charset="0"/>
                <a:cs typeface="Nunito Sans Black"/>
              </a:rPr>
              <a:t>Leading Change Locally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1541"/>
            <a:ext cx="6143324" cy="4095549"/>
          </a:xfrm>
          <a:prstGeom prst="rect">
            <a:avLst/>
          </a:prstGeom>
        </p:spPr>
      </p:pic>
    </p:spTree>
    <p:extLst>
      <p:ext uri="{BB962C8B-B14F-4D97-AF65-F5344CB8AC3E}">
        <p14:creationId xmlns:p14="http://schemas.microsoft.com/office/powerpoint/2010/main" val="1134374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How is this being delivered?</a:t>
            </a:r>
          </a:p>
        </p:txBody>
      </p:sp>
      <p:sp>
        <p:nvSpPr>
          <p:cNvPr id="5" name="TextBox 4">
            <a:extLst>
              <a:ext uri="{FF2B5EF4-FFF2-40B4-BE49-F238E27FC236}">
                <a16:creationId xmlns:a16="http://schemas.microsoft.com/office/drawing/2014/main" id="{3769605A-F399-3017-1FFA-F84B8287A0D1}"/>
              </a:ext>
            </a:extLst>
          </p:cNvPr>
          <p:cNvSpPr txBox="1"/>
          <p:nvPr/>
        </p:nvSpPr>
        <p:spPr>
          <a:xfrm>
            <a:off x="186647" y="823586"/>
            <a:ext cx="5909353"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When will I see the changes?</a:t>
            </a:r>
          </a:p>
        </p:txBody>
      </p:sp>
      <p:cxnSp>
        <p:nvCxnSpPr>
          <p:cNvPr id="4" name="Straight Arrow Connector 3">
            <a:extLst>
              <a:ext uri="{FF2B5EF4-FFF2-40B4-BE49-F238E27FC236}">
                <a16:creationId xmlns:a16="http://schemas.microsoft.com/office/drawing/2014/main" id="{F8075728-A294-3470-55C9-48527F7235D3}"/>
              </a:ext>
            </a:extLst>
          </p:cNvPr>
          <p:cNvCxnSpPr>
            <a:cxnSpLocks/>
          </p:cNvCxnSpPr>
          <p:nvPr/>
        </p:nvCxnSpPr>
        <p:spPr>
          <a:xfrm flipV="1">
            <a:off x="698412" y="5079803"/>
            <a:ext cx="2826235" cy="5554"/>
          </a:xfrm>
          <a:prstGeom prst="straightConnector1">
            <a:avLst/>
          </a:prstGeom>
          <a:ln w="57150">
            <a:solidFill>
              <a:srgbClr val="00A793"/>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0F4935D-5F63-6E6E-85B9-8676618D7E60}"/>
              </a:ext>
            </a:extLst>
          </p:cNvPr>
          <p:cNvCxnSpPr>
            <a:cxnSpLocks/>
            <a:stCxn id="37" idx="6"/>
            <a:endCxn id="38" idx="6"/>
          </p:cNvCxnSpPr>
          <p:nvPr/>
        </p:nvCxnSpPr>
        <p:spPr>
          <a:xfrm>
            <a:off x="3740647" y="5074694"/>
            <a:ext cx="5245107" cy="7455"/>
          </a:xfrm>
          <a:prstGeom prst="straightConnector1">
            <a:avLst/>
          </a:prstGeom>
          <a:ln w="57150">
            <a:solidFill>
              <a:srgbClr val="7414D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A0BA15-4D6C-FDDE-D5E2-8ED98F7AEFA4}"/>
              </a:ext>
            </a:extLst>
          </p:cNvPr>
          <p:cNvCxnSpPr>
            <a:cxnSpLocks/>
            <a:stCxn id="38" idx="2"/>
          </p:cNvCxnSpPr>
          <p:nvPr/>
        </p:nvCxnSpPr>
        <p:spPr>
          <a:xfrm flipV="1">
            <a:off x="8769754" y="5079803"/>
            <a:ext cx="3004456" cy="2346"/>
          </a:xfrm>
          <a:prstGeom prst="straightConnector1">
            <a:avLst/>
          </a:prstGeom>
          <a:ln w="57150">
            <a:solidFill>
              <a:srgbClr val="003982"/>
            </a:solidFill>
          </a:ln>
        </p:spPr>
        <p:style>
          <a:lnRef idx="1">
            <a:schemeClr val="accent1"/>
          </a:lnRef>
          <a:fillRef idx="0">
            <a:schemeClr val="accent1"/>
          </a:fillRef>
          <a:effectRef idx="0">
            <a:schemeClr val="accent1"/>
          </a:effectRef>
          <a:fontRef idx="minor">
            <a:schemeClr val="tx1"/>
          </a:fontRef>
        </p:style>
      </p:cxnSp>
      <p:sp>
        <p:nvSpPr>
          <p:cNvPr id="9" name="Up Arrow Callout 100">
            <a:extLst>
              <a:ext uri="{FF2B5EF4-FFF2-40B4-BE49-F238E27FC236}">
                <a16:creationId xmlns:a16="http://schemas.microsoft.com/office/drawing/2014/main" id="{4EBE8C0A-F2BD-EF32-C639-2B98729DE7D1}"/>
              </a:ext>
            </a:extLst>
          </p:cNvPr>
          <p:cNvSpPr/>
          <p:nvPr/>
        </p:nvSpPr>
        <p:spPr>
          <a:xfrm>
            <a:off x="807531" y="4546599"/>
            <a:ext cx="2717116" cy="456617"/>
          </a:xfrm>
          <a:prstGeom prst="downArrowCallout">
            <a:avLst>
              <a:gd name="adj1" fmla="val 50000"/>
              <a:gd name="adj2" fmla="val 25000"/>
              <a:gd name="adj3" fmla="val 25000"/>
              <a:gd name="adj4" fmla="val 64977"/>
            </a:avLst>
          </a:prstGeom>
          <a:solidFill>
            <a:srgbClr val="00A793"/>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lang="en-GB" sz="1200" b="1" kern="0">
                <a:solidFill>
                  <a:srgbClr val="FFFFFF"/>
                </a:solidFill>
                <a:latin typeface="Nunito Sans"/>
              </a:rPr>
              <a:t>SEPT - DEC 22</a:t>
            </a:r>
            <a:endParaRPr kumimoji="0" lang="en-GB" sz="1200" b="1" i="0" u="none" strike="noStrike" kern="0" cap="none" spc="0" normalizeH="0" baseline="0" noProof="0">
              <a:ln>
                <a:noFill/>
              </a:ln>
              <a:solidFill>
                <a:srgbClr val="FFFFFF"/>
              </a:solidFill>
              <a:effectLst/>
              <a:uLnTx/>
              <a:uFillTx/>
              <a:latin typeface="Nunito Sans"/>
              <a:ea typeface="+mn-ea"/>
              <a:cs typeface="+mn-cs"/>
            </a:endParaRPr>
          </a:p>
        </p:txBody>
      </p:sp>
      <p:sp>
        <p:nvSpPr>
          <p:cNvPr id="33" name="TextBox 32">
            <a:extLst>
              <a:ext uri="{FF2B5EF4-FFF2-40B4-BE49-F238E27FC236}">
                <a16:creationId xmlns:a16="http://schemas.microsoft.com/office/drawing/2014/main" id="{DBEC092C-38C0-EC4D-FEF0-4C270981F071}"/>
              </a:ext>
            </a:extLst>
          </p:cNvPr>
          <p:cNvSpPr txBox="1"/>
          <p:nvPr/>
        </p:nvSpPr>
        <p:spPr>
          <a:xfrm>
            <a:off x="321854" y="5197537"/>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2022</a:t>
            </a:r>
            <a:endParaRPr lang="en-GB" sz="1800" b="1">
              <a:latin typeface="Nunito Sans"/>
            </a:endParaRPr>
          </a:p>
        </p:txBody>
      </p:sp>
      <p:sp>
        <p:nvSpPr>
          <p:cNvPr id="34" name="Up Arrow Callout 100">
            <a:extLst>
              <a:ext uri="{FF2B5EF4-FFF2-40B4-BE49-F238E27FC236}">
                <a16:creationId xmlns:a16="http://schemas.microsoft.com/office/drawing/2014/main" id="{BBB79BD5-FF08-F926-AD34-A4992E2FDE30}"/>
              </a:ext>
            </a:extLst>
          </p:cNvPr>
          <p:cNvSpPr/>
          <p:nvPr/>
        </p:nvSpPr>
        <p:spPr>
          <a:xfrm>
            <a:off x="3740647" y="4546599"/>
            <a:ext cx="5029107"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Nunito Sans"/>
                <a:ea typeface="+mn-ea"/>
                <a:cs typeface="+mn-cs"/>
              </a:rPr>
              <a:t>JAN - NOV 23</a:t>
            </a:r>
          </a:p>
        </p:txBody>
      </p:sp>
      <p:sp>
        <p:nvSpPr>
          <p:cNvPr id="35" name="Flowchart: Connector 34">
            <a:extLst>
              <a:ext uri="{FF2B5EF4-FFF2-40B4-BE49-F238E27FC236}">
                <a16:creationId xmlns:a16="http://schemas.microsoft.com/office/drawing/2014/main" id="{9A065B8D-5802-FD8E-E390-B229DD852829}"/>
              </a:ext>
            </a:extLst>
          </p:cNvPr>
          <p:cNvSpPr/>
          <p:nvPr/>
        </p:nvSpPr>
        <p:spPr>
          <a:xfrm>
            <a:off x="11675510" y="4972647"/>
            <a:ext cx="216000" cy="216000"/>
          </a:xfrm>
          <a:prstGeom prst="flowChartConnector">
            <a:avLst/>
          </a:prstGeom>
          <a:solidFill>
            <a:srgbClr val="003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a:extLst>
              <a:ext uri="{FF2B5EF4-FFF2-40B4-BE49-F238E27FC236}">
                <a16:creationId xmlns:a16="http://schemas.microsoft.com/office/drawing/2014/main" id="{AFDCA5CB-160C-7B14-D59B-F497443A2869}"/>
              </a:ext>
            </a:extLst>
          </p:cNvPr>
          <p:cNvSpPr/>
          <p:nvPr/>
        </p:nvSpPr>
        <p:spPr>
          <a:xfrm>
            <a:off x="591532" y="4972647"/>
            <a:ext cx="216000" cy="216000"/>
          </a:xfrm>
          <a:prstGeom prst="flowChartConnector">
            <a:avLst/>
          </a:prstGeom>
          <a:solidFill>
            <a:srgbClr val="00A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Connector 36">
            <a:extLst>
              <a:ext uri="{FF2B5EF4-FFF2-40B4-BE49-F238E27FC236}">
                <a16:creationId xmlns:a16="http://schemas.microsoft.com/office/drawing/2014/main" id="{69D24FDE-10F6-F72A-DF61-FB80032B2901}"/>
              </a:ext>
            </a:extLst>
          </p:cNvPr>
          <p:cNvSpPr/>
          <p:nvPr/>
        </p:nvSpPr>
        <p:spPr>
          <a:xfrm>
            <a:off x="3524647" y="4966694"/>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Connector 37">
            <a:extLst>
              <a:ext uri="{FF2B5EF4-FFF2-40B4-BE49-F238E27FC236}">
                <a16:creationId xmlns:a16="http://schemas.microsoft.com/office/drawing/2014/main" id="{6AA4D502-9360-4DCA-9062-523DABA77293}"/>
              </a:ext>
            </a:extLst>
          </p:cNvPr>
          <p:cNvSpPr/>
          <p:nvPr/>
        </p:nvSpPr>
        <p:spPr>
          <a:xfrm>
            <a:off x="8769754" y="4974149"/>
            <a:ext cx="216000" cy="21600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5E4698DD-1C67-22C3-89C5-B4E85C9562BA}"/>
              </a:ext>
            </a:extLst>
          </p:cNvPr>
          <p:cNvSpPr txBox="1"/>
          <p:nvPr/>
        </p:nvSpPr>
        <p:spPr>
          <a:xfrm>
            <a:off x="3254969" y="5202553"/>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2023</a:t>
            </a:r>
            <a:endParaRPr lang="en-GB" sz="1800" b="1">
              <a:latin typeface="Nunito Sans"/>
            </a:endParaRPr>
          </a:p>
        </p:txBody>
      </p:sp>
      <p:sp>
        <p:nvSpPr>
          <p:cNvPr id="41" name="Rectangle: Rounded Corners 40">
            <a:extLst>
              <a:ext uri="{FF2B5EF4-FFF2-40B4-BE49-F238E27FC236}">
                <a16:creationId xmlns:a16="http://schemas.microsoft.com/office/drawing/2014/main" id="{EF93BA71-2EEA-DE59-A356-A57FD19127F6}"/>
              </a:ext>
            </a:extLst>
          </p:cNvPr>
          <p:cNvSpPr/>
          <p:nvPr/>
        </p:nvSpPr>
        <p:spPr>
          <a:xfrm>
            <a:off x="3740647" y="2186612"/>
            <a:ext cx="5029107" cy="2087213"/>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245" indent="-171450" defTabSz="914400">
              <a:buClr>
                <a:srgbClr val="7414DC"/>
              </a:buClr>
              <a:buFont typeface="Arial" panose="020B0604020202020204" pitchFamily="34" charset="0"/>
              <a:buChar char="•"/>
            </a:pPr>
            <a:r>
              <a:rPr lang="en-GB" sz="1400" kern="0">
                <a:solidFill>
                  <a:schemeClr val="tx1"/>
                </a:solidFill>
                <a:latin typeface="Nunito Sans"/>
              </a:rPr>
              <a:t>More detail will be shared on the specifics of the Volunteer Experience changes </a:t>
            </a:r>
          </a:p>
          <a:p>
            <a:pPr marL="182245" indent="-171450" defTabSz="914400">
              <a:buClr>
                <a:srgbClr val="7414DC"/>
              </a:buClr>
              <a:buFont typeface="Arial" panose="020B0604020202020204" pitchFamily="34" charset="0"/>
              <a:buChar char="•"/>
            </a:pPr>
            <a:endParaRPr lang="en-GB" sz="14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400" kern="0">
                <a:solidFill>
                  <a:schemeClr val="tx1"/>
                </a:solidFill>
                <a:latin typeface="Nunito Sans"/>
              </a:rPr>
              <a:t>Parts of the changes will start being introduced and embedded in your local area</a:t>
            </a:r>
          </a:p>
        </p:txBody>
      </p:sp>
      <p:sp>
        <p:nvSpPr>
          <p:cNvPr id="42" name="Rectangle: Rounded Corners 41">
            <a:extLst>
              <a:ext uri="{FF2B5EF4-FFF2-40B4-BE49-F238E27FC236}">
                <a16:creationId xmlns:a16="http://schemas.microsoft.com/office/drawing/2014/main" id="{CA5B68F0-0579-5D6E-72D8-E8EF4FBEB333}"/>
              </a:ext>
            </a:extLst>
          </p:cNvPr>
          <p:cNvSpPr/>
          <p:nvPr/>
        </p:nvSpPr>
        <p:spPr>
          <a:xfrm>
            <a:off x="810768" y="2186611"/>
            <a:ext cx="2713879" cy="2035426"/>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245" indent="-171450" defTabSz="914400">
              <a:buClr>
                <a:srgbClr val="00A793"/>
              </a:buClr>
              <a:buFont typeface="Arial" panose="020B0604020202020204" pitchFamily="34" charset="0"/>
              <a:buChar char="•"/>
            </a:pPr>
            <a:r>
              <a:rPr lang="en-GB" sz="1400" kern="0">
                <a:solidFill>
                  <a:schemeClr val="tx1"/>
                </a:solidFill>
                <a:latin typeface="Nunito Sans"/>
              </a:rPr>
              <a:t>You’ll start hearing about the changes locally</a:t>
            </a:r>
          </a:p>
        </p:txBody>
      </p:sp>
      <p:sp>
        <p:nvSpPr>
          <p:cNvPr id="43" name="Up Arrow Callout 100">
            <a:extLst>
              <a:ext uri="{FF2B5EF4-FFF2-40B4-BE49-F238E27FC236}">
                <a16:creationId xmlns:a16="http://schemas.microsoft.com/office/drawing/2014/main" id="{64858D3B-97C6-7C75-D15B-CAEA262E76DD}"/>
              </a:ext>
            </a:extLst>
          </p:cNvPr>
          <p:cNvSpPr/>
          <p:nvPr/>
        </p:nvSpPr>
        <p:spPr>
          <a:xfrm>
            <a:off x="8985754" y="4544277"/>
            <a:ext cx="2677850" cy="456617"/>
          </a:xfrm>
          <a:prstGeom prst="downArrowCallout">
            <a:avLst>
              <a:gd name="adj1" fmla="val 50000"/>
              <a:gd name="adj2" fmla="val 25000"/>
              <a:gd name="adj3" fmla="val 25000"/>
              <a:gd name="adj4" fmla="val 64977"/>
            </a:avLst>
          </a:prstGeom>
          <a:solidFill>
            <a:srgbClr val="003982"/>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latin typeface="Nunito Sans"/>
              </a:rPr>
              <a:t>DEC 23 – MAR 24</a:t>
            </a:r>
            <a:endParaRPr lang="en-US"/>
          </a:p>
        </p:txBody>
      </p:sp>
      <p:sp>
        <p:nvSpPr>
          <p:cNvPr id="44" name="Rectangle: Rounded Corners 43">
            <a:extLst>
              <a:ext uri="{FF2B5EF4-FFF2-40B4-BE49-F238E27FC236}">
                <a16:creationId xmlns:a16="http://schemas.microsoft.com/office/drawing/2014/main" id="{E511A64E-9BC4-D75C-2068-6C54D91B372A}"/>
              </a:ext>
            </a:extLst>
          </p:cNvPr>
          <p:cNvSpPr/>
          <p:nvPr/>
        </p:nvSpPr>
        <p:spPr>
          <a:xfrm>
            <a:off x="8985754" y="2186611"/>
            <a:ext cx="2677850" cy="2087213"/>
          </a:xfrm>
          <a:prstGeom prst="roundRect">
            <a:avLst/>
          </a:prstGeom>
          <a:noFill/>
          <a:ln>
            <a:solidFill>
              <a:srgbClr val="0039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914400">
              <a:buClr>
                <a:srgbClr val="7414DC"/>
              </a:buClr>
              <a:buFont typeface="Arial" panose="020B0604020202020204" pitchFamily="34" charset="0"/>
              <a:buChar char="•"/>
            </a:pPr>
            <a:r>
              <a:rPr lang="en-GB" sz="1400" kern="0">
                <a:solidFill>
                  <a:schemeClr val="tx1"/>
                </a:solidFill>
                <a:latin typeface="Nunito Sans"/>
              </a:rPr>
              <a:t>Changes will continue being introduced and embedded in your local area</a:t>
            </a:r>
          </a:p>
          <a:p>
            <a:pPr marL="182245" indent="-171450" defTabSz="914400">
              <a:buClr>
                <a:schemeClr val="accent5"/>
              </a:buClr>
              <a:buFont typeface="Arial" panose="020B0604020202020204" pitchFamily="34" charset="0"/>
              <a:buChar char="•"/>
            </a:pPr>
            <a:endParaRPr lang="en-GB" sz="1400" kern="0">
              <a:solidFill>
                <a:schemeClr val="tx1"/>
              </a:solidFill>
              <a:latin typeface="Nunito Sans"/>
            </a:endParaRPr>
          </a:p>
          <a:p>
            <a:pPr marL="182245" indent="-171450" defTabSz="914400">
              <a:buClr>
                <a:schemeClr val="accent5"/>
              </a:buClr>
              <a:buFont typeface="Arial" panose="020B0604020202020204" pitchFamily="34" charset="0"/>
              <a:buChar char="•"/>
            </a:pPr>
            <a:r>
              <a:rPr lang="en-GB" sz="1400" kern="0">
                <a:solidFill>
                  <a:schemeClr val="tx1"/>
                </a:solidFill>
                <a:latin typeface="Nunito Sans"/>
              </a:rPr>
              <a:t>All areas will go live with new digital systems in Feb 24</a:t>
            </a:r>
          </a:p>
        </p:txBody>
      </p:sp>
      <p:grpSp>
        <p:nvGrpSpPr>
          <p:cNvPr id="45" name="Group 44">
            <a:extLst>
              <a:ext uri="{FF2B5EF4-FFF2-40B4-BE49-F238E27FC236}">
                <a16:creationId xmlns:a16="http://schemas.microsoft.com/office/drawing/2014/main" id="{B70F747D-074B-57B7-A539-728B932FCDBB}"/>
              </a:ext>
            </a:extLst>
          </p:cNvPr>
          <p:cNvGrpSpPr/>
          <p:nvPr/>
        </p:nvGrpSpPr>
        <p:grpSpPr>
          <a:xfrm>
            <a:off x="9631549" y="5221604"/>
            <a:ext cx="1346062" cy="458970"/>
            <a:chOff x="6603717" y="3850309"/>
            <a:chExt cx="1346062" cy="458970"/>
          </a:xfrm>
        </p:grpSpPr>
        <p:sp>
          <p:nvSpPr>
            <p:cNvPr id="46" name="Up Arrow Callout 100">
              <a:extLst>
                <a:ext uri="{FF2B5EF4-FFF2-40B4-BE49-F238E27FC236}">
                  <a16:creationId xmlns:a16="http://schemas.microsoft.com/office/drawing/2014/main" id="{ACCFCA1A-8FD4-2CB0-B4DB-4CEA3C9E1FAF}"/>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003982"/>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a typeface="+mn-ea"/>
                <a:cs typeface="+mn-cs"/>
              </a:endParaRPr>
            </a:p>
          </p:txBody>
        </p:sp>
        <p:sp>
          <p:nvSpPr>
            <p:cNvPr id="47" name="TextBox 46">
              <a:extLst>
                <a:ext uri="{FF2B5EF4-FFF2-40B4-BE49-F238E27FC236}">
                  <a16:creationId xmlns:a16="http://schemas.microsoft.com/office/drawing/2014/main" id="{8C09AC18-1E0F-56EE-1DAF-4C82471D5342}"/>
                </a:ext>
              </a:extLst>
            </p:cNvPr>
            <p:cNvSpPr txBox="1"/>
            <p:nvPr/>
          </p:nvSpPr>
          <p:spPr>
            <a:xfrm>
              <a:off x="6901170" y="4032280"/>
              <a:ext cx="734364" cy="276999"/>
            </a:xfrm>
            <a:prstGeom prst="rect">
              <a:avLst/>
            </a:prstGeom>
            <a:noFill/>
          </p:spPr>
          <p:txBody>
            <a:bodyPr wrap="square" lIns="91440" tIns="45720" rIns="91440" bIns="45720" rtlCol="0" anchor="t">
              <a:spAutoFit/>
            </a:bodyPr>
            <a:lstStyle/>
            <a:p>
              <a:pPr algn="ctr"/>
              <a:r>
                <a:rPr lang="en-GB" sz="1200" b="1" kern="0">
                  <a:solidFill>
                    <a:srgbClr val="FFFFFF"/>
                  </a:solidFill>
                  <a:latin typeface="Nunito Sans"/>
                </a:rPr>
                <a:t>FEB</a:t>
              </a:r>
              <a:r>
                <a:rPr kumimoji="0" lang="en-GB" sz="1200" b="1" i="0" u="none" strike="noStrike" kern="0" cap="none" spc="0" normalizeH="0" baseline="0" noProof="0">
                  <a:ln>
                    <a:noFill/>
                  </a:ln>
                  <a:solidFill>
                    <a:srgbClr val="FFFFFF"/>
                  </a:solidFill>
                  <a:effectLst/>
                  <a:uLnTx/>
                  <a:uFillTx/>
                  <a:latin typeface="Nunito Sans"/>
                  <a:ea typeface="+mn-ea"/>
                  <a:cs typeface="+mn-cs"/>
                </a:rPr>
                <a:t> </a:t>
              </a:r>
              <a:r>
                <a:rPr lang="en-GB" sz="1200" b="1" kern="0">
                  <a:solidFill>
                    <a:srgbClr val="FFFFFF"/>
                  </a:solidFill>
                  <a:latin typeface="Nunito Sans"/>
                </a:rPr>
                <a:t>24</a:t>
              </a:r>
              <a:endParaRPr lang="en-US">
                <a:ea typeface="+mn-ea"/>
                <a:cs typeface="+mn-cs"/>
              </a:endParaRPr>
            </a:p>
          </p:txBody>
        </p:sp>
      </p:grpSp>
      <p:sp>
        <p:nvSpPr>
          <p:cNvPr id="48" name="TextBox 47">
            <a:extLst>
              <a:ext uri="{FF2B5EF4-FFF2-40B4-BE49-F238E27FC236}">
                <a16:creationId xmlns:a16="http://schemas.microsoft.com/office/drawing/2014/main" id="{9D39644B-783C-30E3-A221-6BC8F335F4C5}"/>
              </a:ext>
            </a:extLst>
          </p:cNvPr>
          <p:cNvSpPr txBox="1"/>
          <p:nvPr/>
        </p:nvSpPr>
        <p:spPr>
          <a:xfrm>
            <a:off x="9201149" y="5675759"/>
            <a:ext cx="221932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Go-live of new digital systems for all</a:t>
            </a:r>
            <a:r>
              <a:rPr lang="en-US" b="1"/>
              <a:t>​</a:t>
            </a:r>
            <a:r>
              <a:rPr lang="en-US"/>
              <a:t>​</a:t>
            </a:r>
          </a:p>
        </p:txBody>
      </p:sp>
      <p:sp>
        <p:nvSpPr>
          <p:cNvPr id="52" name="TextBox 51">
            <a:extLst>
              <a:ext uri="{FF2B5EF4-FFF2-40B4-BE49-F238E27FC236}">
                <a16:creationId xmlns:a16="http://schemas.microsoft.com/office/drawing/2014/main" id="{43772EE9-21C6-44A7-0E25-FADE67993CFC}"/>
              </a:ext>
            </a:extLst>
          </p:cNvPr>
          <p:cNvSpPr txBox="1"/>
          <p:nvPr/>
        </p:nvSpPr>
        <p:spPr>
          <a:xfrm>
            <a:off x="6468468" y="5717058"/>
            <a:ext cx="257004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t>Go-live of new digital systems</a:t>
            </a:r>
          </a:p>
          <a:p>
            <a:pPr algn="ctr"/>
            <a:r>
              <a:rPr lang="en-GB" b="1" dirty="0"/>
              <a:t>For </a:t>
            </a:r>
            <a:r>
              <a:rPr lang="en-GB" b="1" dirty="0">
                <a:ea typeface="+mn-lt"/>
                <a:cs typeface="+mn-lt"/>
              </a:rPr>
              <a:t>Early Adopter Cohort </a:t>
            </a:r>
            <a:endParaRPr lang="en-GB" b="1" dirty="0"/>
          </a:p>
        </p:txBody>
      </p:sp>
      <p:grpSp>
        <p:nvGrpSpPr>
          <p:cNvPr id="60" name="Group 59">
            <a:extLst>
              <a:ext uri="{FF2B5EF4-FFF2-40B4-BE49-F238E27FC236}">
                <a16:creationId xmlns:a16="http://schemas.microsoft.com/office/drawing/2014/main" id="{B77C3EBA-E5AF-B825-86E8-2E3B177B0C54}"/>
              </a:ext>
            </a:extLst>
          </p:cNvPr>
          <p:cNvGrpSpPr/>
          <p:nvPr/>
        </p:nvGrpSpPr>
        <p:grpSpPr>
          <a:xfrm>
            <a:off x="7080461" y="5222079"/>
            <a:ext cx="1751394" cy="456617"/>
            <a:chOff x="4220231" y="5675759"/>
            <a:chExt cx="1751394" cy="456617"/>
          </a:xfrm>
        </p:grpSpPr>
        <p:grpSp>
          <p:nvGrpSpPr>
            <p:cNvPr id="58" name="Group 57">
              <a:extLst>
                <a:ext uri="{FF2B5EF4-FFF2-40B4-BE49-F238E27FC236}">
                  <a16:creationId xmlns:a16="http://schemas.microsoft.com/office/drawing/2014/main" id="{0D8D1BAD-F2EB-4F22-03D0-E072E5FE7358}"/>
                </a:ext>
              </a:extLst>
            </p:cNvPr>
            <p:cNvGrpSpPr/>
            <p:nvPr/>
          </p:nvGrpSpPr>
          <p:grpSpPr>
            <a:xfrm>
              <a:off x="4625563" y="5675759"/>
              <a:ext cx="1346062" cy="456617"/>
              <a:chOff x="2644840" y="5765567"/>
              <a:chExt cx="1346062" cy="456617"/>
            </a:xfrm>
          </p:grpSpPr>
          <p:grpSp>
            <p:nvGrpSpPr>
              <p:cNvPr id="54" name="Group 53">
                <a:extLst>
                  <a:ext uri="{FF2B5EF4-FFF2-40B4-BE49-F238E27FC236}">
                    <a16:creationId xmlns:a16="http://schemas.microsoft.com/office/drawing/2014/main" id="{1ECCC143-C1C5-753E-7E8C-8356947682FC}"/>
                  </a:ext>
                </a:extLst>
              </p:cNvPr>
              <p:cNvGrpSpPr/>
              <p:nvPr/>
            </p:nvGrpSpPr>
            <p:grpSpPr>
              <a:xfrm>
                <a:off x="2644840" y="5765567"/>
                <a:ext cx="1346062" cy="456617"/>
                <a:chOff x="6603717" y="3850309"/>
                <a:chExt cx="1346062" cy="456617"/>
              </a:xfrm>
            </p:grpSpPr>
            <p:sp>
              <p:nvSpPr>
                <p:cNvPr id="55" name="Up Arrow Callout 100">
                  <a:extLst>
                    <a:ext uri="{FF2B5EF4-FFF2-40B4-BE49-F238E27FC236}">
                      <a16:creationId xmlns:a16="http://schemas.microsoft.com/office/drawing/2014/main" id="{65E6107F-6AE6-09A3-FA58-2079F7BC7495}"/>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ndParaRPr>
                </a:p>
              </p:txBody>
            </p:sp>
            <p:sp>
              <p:nvSpPr>
                <p:cNvPr id="56" name="TextBox 55">
                  <a:extLst>
                    <a:ext uri="{FF2B5EF4-FFF2-40B4-BE49-F238E27FC236}">
                      <a16:creationId xmlns:a16="http://schemas.microsoft.com/office/drawing/2014/main" id="{E0BD0013-13CF-126A-4514-C4F339C417A7}"/>
                    </a:ext>
                  </a:extLst>
                </p:cNvPr>
                <p:cNvSpPr txBox="1"/>
                <p:nvPr/>
              </p:nvSpPr>
              <p:spPr>
                <a:xfrm>
                  <a:off x="6886343" y="4029927"/>
                  <a:ext cx="795737" cy="276999"/>
                </a:xfrm>
                <a:prstGeom prst="rect">
                  <a:avLst/>
                </a:prstGeom>
                <a:solidFill>
                  <a:srgbClr val="7414DC"/>
                </a:solidFill>
              </p:spPr>
              <p:txBody>
                <a:bodyPr wrap="square" rtlCol="0">
                  <a:spAutoFit/>
                </a:bodyPr>
                <a:lstStyle/>
                <a:p>
                  <a:r>
                    <a:rPr kumimoji="0" lang="en-GB" sz="1200" b="1" i="0" u="none" strike="noStrike" kern="0" cap="none" spc="0" normalizeH="0" baseline="0" noProof="0">
                      <a:ln>
                        <a:noFill/>
                      </a:ln>
                      <a:solidFill>
                        <a:srgbClr val="FFFFFF"/>
                      </a:solidFill>
                      <a:effectLst/>
                      <a:uLnTx/>
                      <a:uFillTx/>
                      <a:latin typeface="Nunito Sans"/>
                      <a:ea typeface="+mn-ea"/>
                      <a:cs typeface="+mn-cs"/>
                    </a:rPr>
                    <a:t>NO</a:t>
                  </a:r>
                  <a:r>
                    <a:rPr lang="en-GB" sz="1200" b="1" kern="0">
                      <a:solidFill>
                        <a:srgbClr val="FFFFFF"/>
                      </a:solidFill>
                      <a:latin typeface="Nunito Sans"/>
                    </a:rPr>
                    <a:t>V</a:t>
                  </a:r>
                  <a:r>
                    <a:rPr kumimoji="0" lang="en-GB" sz="1200" b="1" i="0" u="none" strike="noStrike" kern="0" cap="none" spc="0" normalizeH="0" baseline="0" noProof="0">
                      <a:ln>
                        <a:noFill/>
                      </a:ln>
                      <a:solidFill>
                        <a:srgbClr val="FFFFFF"/>
                      </a:solidFill>
                      <a:effectLst/>
                      <a:uLnTx/>
                      <a:uFillTx/>
                      <a:latin typeface="Nunito Sans"/>
                      <a:ea typeface="+mn-ea"/>
                      <a:cs typeface="+mn-cs"/>
                    </a:rPr>
                    <a:t> 23</a:t>
                  </a:r>
                  <a:endParaRPr kumimoji="0" lang="en-GB" sz="1200" b="1" i="0" u="none" strike="noStrike" kern="0" cap="none" spc="0" normalizeH="0" baseline="0" noProof="0">
                    <a:ln>
                      <a:noFill/>
                    </a:ln>
                    <a:solidFill>
                      <a:srgbClr val="FFFFFF"/>
                    </a:solidFill>
                    <a:effectLst/>
                    <a:uLnTx/>
                    <a:uFillTx/>
                    <a:latin typeface="Nunito Sans"/>
                  </a:endParaRPr>
                </a:p>
              </p:txBody>
            </p:sp>
          </p:grpSp>
          <p:sp>
            <p:nvSpPr>
              <p:cNvPr id="57" name="Rectangle 56">
                <a:extLst>
                  <a:ext uri="{FF2B5EF4-FFF2-40B4-BE49-F238E27FC236}">
                    <a16:creationId xmlns:a16="http://schemas.microsoft.com/office/drawing/2014/main" id="{95F70A07-C22F-3FF6-84C9-FCD5BD87949D}"/>
                  </a:ext>
                </a:extLst>
              </p:cNvPr>
              <p:cNvSpPr/>
              <p:nvPr/>
            </p:nvSpPr>
            <p:spPr>
              <a:xfrm>
                <a:off x="3585570" y="5906823"/>
                <a:ext cx="405332" cy="30873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8934B475-AAC3-DB85-A85A-54F64E0D3284}"/>
                </a:ext>
              </a:extLst>
            </p:cNvPr>
            <p:cNvGrpSpPr/>
            <p:nvPr/>
          </p:nvGrpSpPr>
          <p:grpSpPr>
            <a:xfrm>
              <a:off x="4220231" y="5675759"/>
              <a:ext cx="1346062" cy="456617"/>
              <a:chOff x="6603717" y="3850309"/>
              <a:chExt cx="1346062" cy="456617"/>
            </a:xfrm>
          </p:grpSpPr>
          <p:sp>
            <p:nvSpPr>
              <p:cNvPr id="50" name="Up Arrow Callout 100">
                <a:extLst>
                  <a:ext uri="{FF2B5EF4-FFF2-40B4-BE49-F238E27FC236}">
                    <a16:creationId xmlns:a16="http://schemas.microsoft.com/office/drawing/2014/main" id="{A2585C91-F9E7-01E8-215A-5F60F423F7ED}"/>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ndParaRPr>
              </a:p>
            </p:txBody>
          </p:sp>
          <p:sp>
            <p:nvSpPr>
              <p:cNvPr id="51" name="TextBox 50">
                <a:extLst>
                  <a:ext uri="{FF2B5EF4-FFF2-40B4-BE49-F238E27FC236}">
                    <a16:creationId xmlns:a16="http://schemas.microsoft.com/office/drawing/2014/main" id="{C67B5CE7-232B-83CB-3365-5B8167481580}"/>
                  </a:ext>
                </a:extLst>
              </p:cNvPr>
              <p:cNvSpPr txBox="1"/>
              <p:nvPr/>
            </p:nvSpPr>
            <p:spPr>
              <a:xfrm>
                <a:off x="6886343" y="4029927"/>
                <a:ext cx="795737" cy="276999"/>
              </a:xfrm>
              <a:prstGeom prst="rect">
                <a:avLst/>
              </a:prstGeom>
              <a:solidFill>
                <a:srgbClr val="7414DC"/>
              </a:solidFill>
            </p:spPr>
            <p:txBody>
              <a:bodyPr wrap="square" rtlCol="0">
                <a:spAutoFit/>
              </a:bodyPr>
              <a:lstStyle/>
              <a:p>
                <a:r>
                  <a:rPr kumimoji="0" lang="en-GB" sz="1200" b="1" i="0" u="none" strike="noStrike" kern="0" cap="none" spc="0" normalizeH="0" baseline="0" noProof="0">
                    <a:ln>
                      <a:noFill/>
                    </a:ln>
                    <a:solidFill>
                      <a:srgbClr val="FFFFFF"/>
                    </a:solidFill>
                    <a:effectLst/>
                    <a:uLnTx/>
                    <a:uFillTx/>
                    <a:latin typeface="Nunito Sans"/>
                    <a:ea typeface="+mn-ea"/>
                    <a:cs typeface="+mn-cs"/>
                  </a:rPr>
                  <a:t>NO</a:t>
                </a:r>
                <a:r>
                  <a:rPr lang="en-GB" sz="1200" b="1" kern="0">
                    <a:solidFill>
                      <a:srgbClr val="FFFFFF"/>
                    </a:solidFill>
                    <a:latin typeface="Nunito Sans"/>
                  </a:rPr>
                  <a:t>V</a:t>
                </a:r>
                <a:r>
                  <a:rPr kumimoji="0" lang="en-GB" sz="1200" b="1" i="0" u="none" strike="noStrike" kern="0" cap="none" spc="0" normalizeH="0" baseline="0" noProof="0">
                    <a:ln>
                      <a:noFill/>
                    </a:ln>
                    <a:solidFill>
                      <a:srgbClr val="FFFFFF"/>
                    </a:solidFill>
                    <a:effectLst/>
                    <a:uLnTx/>
                    <a:uFillTx/>
                    <a:latin typeface="Nunito Sans"/>
                    <a:ea typeface="+mn-ea"/>
                    <a:cs typeface="+mn-cs"/>
                  </a:rPr>
                  <a:t> 23</a:t>
                </a:r>
                <a:endParaRPr kumimoji="0" lang="en-GB" sz="1200" b="1" i="0" u="none" strike="noStrike" kern="0" cap="none" spc="0" normalizeH="0" baseline="0" noProof="0">
                  <a:ln>
                    <a:noFill/>
                  </a:ln>
                  <a:solidFill>
                    <a:srgbClr val="FFFFFF"/>
                  </a:solidFill>
                  <a:effectLst/>
                  <a:uLnTx/>
                  <a:uFillTx/>
                  <a:latin typeface="Nunito Sans"/>
                </a:endParaRPr>
              </a:p>
            </p:txBody>
          </p:sp>
        </p:grpSp>
        <p:sp>
          <p:nvSpPr>
            <p:cNvPr id="59" name="Rectangle 58">
              <a:extLst>
                <a:ext uri="{FF2B5EF4-FFF2-40B4-BE49-F238E27FC236}">
                  <a16:creationId xmlns:a16="http://schemas.microsoft.com/office/drawing/2014/main" id="{CE14DEED-AF51-0DC3-ECBF-769E1EEF5085}"/>
                </a:ext>
              </a:extLst>
            </p:cNvPr>
            <p:cNvSpPr/>
            <p:nvPr/>
          </p:nvSpPr>
          <p:spPr>
            <a:xfrm>
              <a:off x="4306733" y="5676979"/>
              <a:ext cx="854228" cy="15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a:extLst>
              <a:ext uri="{FF2B5EF4-FFF2-40B4-BE49-F238E27FC236}">
                <a16:creationId xmlns:a16="http://schemas.microsoft.com/office/drawing/2014/main" id="{A56C455B-0688-8C88-AF97-9E61BC463362}"/>
              </a:ext>
            </a:extLst>
          </p:cNvPr>
          <p:cNvSpPr txBox="1"/>
          <p:nvPr/>
        </p:nvSpPr>
        <p:spPr>
          <a:xfrm>
            <a:off x="8513025" y="5191580"/>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2024</a:t>
            </a:r>
            <a:endParaRPr lang="en-GB" sz="1800" b="1">
              <a:latin typeface="Nunito Sans"/>
            </a:endParaRPr>
          </a:p>
        </p:txBody>
      </p:sp>
      <p:cxnSp>
        <p:nvCxnSpPr>
          <p:cNvPr id="61" name="Straight Arrow Connector 60">
            <a:extLst>
              <a:ext uri="{FF2B5EF4-FFF2-40B4-BE49-F238E27FC236}">
                <a16:creationId xmlns:a16="http://schemas.microsoft.com/office/drawing/2014/main" id="{C0A68419-5EB0-117A-93FF-1BBE5FF07982}"/>
              </a:ext>
            </a:extLst>
          </p:cNvPr>
          <p:cNvCxnSpPr>
            <a:cxnSpLocks/>
          </p:cNvCxnSpPr>
          <p:nvPr/>
        </p:nvCxnSpPr>
        <p:spPr>
          <a:xfrm>
            <a:off x="8877754" y="5062239"/>
            <a:ext cx="0" cy="101354"/>
          </a:xfrm>
          <a:prstGeom prst="straightConnector1">
            <a:avLst/>
          </a:prstGeom>
          <a:ln w="57150">
            <a:solidFill>
              <a:srgbClr val="0039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043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How is this being delivered?</a:t>
            </a:r>
          </a:p>
        </p:txBody>
      </p:sp>
      <p:sp>
        <p:nvSpPr>
          <p:cNvPr id="5" name="TextBox 4">
            <a:extLst>
              <a:ext uri="{FF2B5EF4-FFF2-40B4-BE49-F238E27FC236}">
                <a16:creationId xmlns:a16="http://schemas.microsoft.com/office/drawing/2014/main" id="{3769605A-F399-3017-1FFA-F84B8287A0D1}"/>
              </a:ext>
            </a:extLst>
          </p:cNvPr>
          <p:cNvSpPr txBox="1"/>
          <p:nvPr/>
        </p:nvSpPr>
        <p:spPr>
          <a:xfrm>
            <a:off x="186647" y="823586"/>
            <a:ext cx="5909353"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When will I see the changes (Early Adopters)? </a:t>
            </a:r>
          </a:p>
        </p:txBody>
      </p:sp>
      <p:cxnSp>
        <p:nvCxnSpPr>
          <p:cNvPr id="4" name="Straight Arrow Connector 3">
            <a:extLst>
              <a:ext uri="{FF2B5EF4-FFF2-40B4-BE49-F238E27FC236}">
                <a16:creationId xmlns:a16="http://schemas.microsoft.com/office/drawing/2014/main" id="{F8075728-A294-3470-55C9-48527F7235D3}"/>
              </a:ext>
            </a:extLst>
          </p:cNvPr>
          <p:cNvCxnSpPr>
            <a:cxnSpLocks/>
          </p:cNvCxnSpPr>
          <p:nvPr/>
        </p:nvCxnSpPr>
        <p:spPr>
          <a:xfrm flipV="1">
            <a:off x="698412" y="5079803"/>
            <a:ext cx="2826235" cy="5554"/>
          </a:xfrm>
          <a:prstGeom prst="straightConnector1">
            <a:avLst/>
          </a:prstGeom>
          <a:ln w="57150">
            <a:solidFill>
              <a:srgbClr val="00A793"/>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0F4935D-5F63-6E6E-85B9-8676618D7E60}"/>
              </a:ext>
            </a:extLst>
          </p:cNvPr>
          <p:cNvCxnSpPr>
            <a:cxnSpLocks/>
            <a:stCxn id="37" idx="6"/>
            <a:endCxn id="38" idx="6"/>
          </p:cNvCxnSpPr>
          <p:nvPr/>
        </p:nvCxnSpPr>
        <p:spPr>
          <a:xfrm>
            <a:off x="3740647" y="5074694"/>
            <a:ext cx="4643481" cy="18261"/>
          </a:xfrm>
          <a:prstGeom prst="straightConnector1">
            <a:avLst/>
          </a:prstGeom>
          <a:ln w="57150">
            <a:solidFill>
              <a:srgbClr val="7414D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A0BA15-4D6C-FDDE-D5E2-8ED98F7AEFA4}"/>
              </a:ext>
            </a:extLst>
          </p:cNvPr>
          <p:cNvCxnSpPr>
            <a:cxnSpLocks/>
          </p:cNvCxnSpPr>
          <p:nvPr/>
        </p:nvCxnSpPr>
        <p:spPr>
          <a:xfrm flipV="1">
            <a:off x="8276128" y="5079803"/>
            <a:ext cx="3498082" cy="5306"/>
          </a:xfrm>
          <a:prstGeom prst="straightConnector1">
            <a:avLst/>
          </a:prstGeom>
          <a:ln w="57150">
            <a:solidFill>
              <a:srgbClr val="003982"/>
            </a:solidFill>
          </a:ln>
        </p:spPr>
        <p:style>
          <a:lnRef idx="1">
            <a:schemeClr val="accent1"/>
          </a:lnRef>
          <a:fillRef idx="0">
            <a:schemeClr val="accent1"/>
          </a:fillRef>
          <a:effectRef idx="0">
            <a:schemeClr val="accent1"/>
          </a:effectRef>
          <a:fontRef idx="minor">
            <a:schemeClr val="tx1"/>
          </a:fontRef>
        </p:style>
      </p:cxnSp>
      <p:sp>
        <p:nvSpPr>
          <p:cNvPr id="9" name="Up Arrow Callout 100">
            <a:extLst>
              <a:ext uri="{FF2B5EF4-FFF2-40B4-BE49-F238E27FC236}">
                <a16:creationId xmlns:a16="http://schemas.microsoft.com/office/drawing/2014/main" id="{4EBE8C0A-F2BD-EF32-C639-2B98729DE7D1}"/>
              </a:ext>
            </a:extLst>
          </p:cNvPr>
          <p:cNvSpPr/>
          <p:nvPr/>
        </p:nvSpPr>
        <p:spPr>
          <a:xfrm>
            <a:off x="807531" y="4546599"/>
            <a:ext cx="2717116" cy="456617"/>
          </a:xfrm>
          <a:prstGeom prst="downArrowCallout">
            <a:avLst>
              <a:gd name="adj1" fmla="val 50000"/>
              <a:gd name="adj2" fmla="val 25000"/>
              <a:gd name="adj3" fmla="val 25000"/>
              <a:gd name="adj4" fmla="val 64977"/>
            </a:avLst>
          </a:prstGeom>
          <a:solidFill>
            <a:srgbClr val="00A793"/>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lang="en-GB" sz="1200" b="1" kern="0">
                <a:solidFill>
                  <a:srgbClr val="FFFFFF"/>
                </a:solidFill>
                <a:latin typeface="Nunito Sans"/>
              </a:rPr>
              <a:t>SEPT - DEC 22</a:t>
            </a:r>
            <a:endParaRPr kumimoji="0" lang="en-GB" sz="1200" b="1" i="0" u="none" strike="noStrike" kern="0" cap="none" spc="0" normalizeH="0" baseline="0" noProof="0">
              <a:ln>
                <a:noFill/>
              </a:ln>
              <a:solidFill>
                <a:srgbClr val="FFFFFF"/>
              </a:solidFill>
              <a:effectLst/>
              <a:uLnTx/>
              <a:uFillTx/>
              <a:latin typeface="Nunito Sans"/>
              <a:ea typeface="+mn-ea"/>
              <a:cs typeface="+mn-cs"/>
            </a:endParaRPr>
          </a:p>
        </p:txBody>
      </p:sp>
      <p:sp>
        <p:nvSpPr>
          <p:cNvPr id="33" name="TextBox 32">
            <a:extLst>
              <a:ext uri="{FF2B5EF4-FFF2-40B4-BE49-F238E27FC236}">
                <a16:creationId xmlns:a16="http://schemas.microsoft.com/office/drawing/2014/main" id="{DBEC092C-38C0-EC4D-FEF0-4C270981F071}"/>
              </a:ext>
            </a:extLst>
          </p:cNvPr>
          <p:cNvSpPr txBox="1"/>
          <p:nvPr/>
        </p:nvSpPr>
        <p:spPr>
          <a:xfrm>
            <a:off x="321854" y="5197537"/>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2022</a:t>
            </a:r>
            <a:endParaRPr lang="en-GB" sz="1800" b="1">
              <a:latin typeface="Nunito Sans"/>
            </a:endParaRPr>
          </a:p>
        </p:txBody>
      </p:sp>
      <p:sp>
        <p:nvSpPr>
          <p:cNvPr id="34" name="Up Arrow Callout 100">
            <a:extLst>
              <a:ext uri="{FF2B5EF4-FFF2-40B4-BE49-F238E27FC236}">
                <a16:creationId xmlns:a16="http://schemas.microsoft.com/office/drawing/2014/main" id="{BBB79BD5-FF08-F926-AD34-A4992E2FDE30}"/>
              </a:ext>
            </a:extLst>
          </p:cNvPr>
          <p:cNvSpPr/>
          <p:nvPr/>
        </p:nvSpPr>
        <p:spPr>
          <a:xfrm>
            <a:off x="3740647" y="4546599"/>
            <a:ext cx="4427481"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Nunito Sans"/>
                <a:ea typeface="+mn-ea"/>
                <a:cs typeface="+mn-cs"/>
              </a:rPr>
              <a:t>JAN - NOV 23</a:t>
            </a:r>
          </a:p>
        </p:txBody>
      </p:sp>
      <p:sp>
        <p:nvSpPr>
          <p:cNvPr id="35" name="Flowchart: Connector 34">
            <a:extLst>
              <a:ext uri="{FF2B5EF4-FFF2-40B4-BE49-F238E27FC236}">
                <a16:creationId xmlns:a16="http://schemas.microsoft.com/office/drawing/2014/main" id="{9A065B8D-5802-FD8E-E390-B229DD852829}"/>
              </a:ext>
            </a:extLst>
          </p:cNvPr>
          <p:cNvSpPr/>
          <p:nvPr/>
        </p:nvSpPr>
        <p:spPr>
          <a:xfrm>
            <a:off x="11675510" y="4972647"/>
            <a:ext cx="216000" cy="216000"/>
          </a:xfrm>
          <a:prstGeom prst="flowChartConnector">
            <a:avLst/>
          </a:prstGeom>
          <a:solidFill>
            <a:srgbClr val="003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a:extLst>
              <a:ext uri="{FF2B5EF4-FFF2-40B4-BE49-F238E27FC236}">
                <a16:creationId xmlns:a16="http://schemas.microsoft.com/office/drawing/2014/main" id="{AFDCA5CB-160C-7B14-D59B-F497443A2869}"/>
              </a:ext>
            </a:extLst>
          </p:cNvPr>
          <p:cNvSpPr/>
          <p:nvPr/>
        </p:nvSpPr>
        <p:spPr>
          <a:xfrm>
            <a:off x="591532" y="4972647"/>
            <a:ext cx="216000" cy="216000"/>
          </a:xfrm>
          <a:prstGeom prst="flowChartConnector">
            <a:avLst/>
          </a:prstGeom>
          <a:solidFill>
            <a:srgbClr val="00A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Connector 36">
            <a:extLst>
              <a:ext uri="{FF2B5EF4-FFF2-40B4-BE49-F238E27FC236}">
                <a16:creationId xmlns:a16="http://schemas.microsoft.com/office/drawing/2014/main" id="{69D24FDE-10F6-F72A-DF61-FB80032B2901}"/>
              </a:ext>
            </a:extLst>
          </p:cNvPr>
          <p:cNvSpPr/>
          <p:nvPr/>
        </p:nvSpPr>
        <p:spPr>
          <a:xfrm>
            <a:off x="3524647" y="4966694"/>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Connector 37">
            <a:extLst>
              <a:ext uri="{FF2B5EF4-FFF2-40B4-BE49-F238E27FC236}">
                <a16:creationId xmlns:a16="http://schemas.microsoft.com/office/drawing/2014/main" id="{6AA4D502-9360-4DCA-9062-523DABA77293}"/>
              </a:ext>
            </a:extLst>
          </p:cNvPr>
          <p:cNvSpPr/>
          <p:nvPr/>
        </p:nvSpPr>
        <p:spPr>
          <a:xfrm>
            <a:off x="8168128" y="4984955"/>
            <a:ext cx="216000" cy="21600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5E4698DD-1C67-22C3-89C5-B4E85C9562BA}"/>
              </a:ext>
            </a:extLst>
          </p:cNvPr>
          <p:cNvSpPr txBox="1"/>
          <p:nvPr/>
        </p:nvSpPr>
        <p:spPr>
          <a:xfrm>
            <a:off x="3254969" y="5202553"/>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2023</a:t>
            </a:r>
            <a:endParaRPr lang="en-GB" sz="1800" b="1">
              <a:latin typeface="Nunito Sans"/>
            </a:endParaRPr>
          </a:p>
        </p:txBody>
      </p:sp>
      <p:sp>
        <p:nvSpPr>
          <p:cNvPr id="41" name="Rectangle: Rounded Corners 40">
            <a:extLst>
              <a:ext uri="{FF2B5EF4-FFF2-40B4-BE49-F238E27FC236}">
                <a16:creationId xmlns:a16="http://schemas.microsoft.com/office/drawing/2014/main" id="{EF93BA71-2EEA-DE59-A356-A57FD19127F6}"/>
              </a:ext>
            </a:extLst>
          </p:cNvPr>
          <p:cNvSpPr/>
          <p:nvPr/>
        </p:nvSpPr>
        <p:spPr>
          <a:xfrm>
            <a:off x="3740647" y="2186612"/>
            <a:ext cx="4427481" cy="2087213"/>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245" indent="-171450" defTabSz="914400">
              <a:buClr>
                <a:srgbClr val="7414DC"/>
              </a:buClr>
              <a:buFont typeface="Arial" panose="020B0604020202020204" pitchFamily="34" charset="0"/>
              <a:buChar char="•"/>
            </a:pPr>
            <a:r>
              <a:rPr lang="en-GB" sz="1400" kern="0">
                <a:solidFill>
                  <a:schemeClr val="tx1"/>
                </a:solidFill>
                <a:latin typeface="Nunito Sans"/>
              </a:rPr>
              <a:t>More detail will be shared on the specifics of the Volunteer Experience changes </a:t>
            </a:r>
          </a:p>
          <a:p>
            <a:pPr marL="182245" indent="-171450" defTabSz="914400">
              <a:buClr>
                <a:srgbClr val="7414DC"/>
              </a:buClr>
              <a:buFont typeface="Arial" panose="020B0604020202020204" pitchFamily="34" charset="0"/>
              <a:buChar char="•"/>
            </a:pPr>
            <a:endParaRPr lang="en-GB" sz="14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400" kern="0">
                <a:solidFill>
                  <a:schemeClr val="tx1"/>
                </a:solidFill>
                <a:latin typeface="Nunito Sans"/>
              </a:rPr>
              <a:t>Parts of the changes will start being introduced and embedded in your local area</a:t>
            </a:r>
          </a:p>
          <a:p>
            <a:pPr marL="182245" indent="-171450" defTabSz="914400">
              <a:buClr>
                <a:srgbClr val="7414DC"/>
              </a:buClr>
              <a:buFont typeface="Arial" panose="020B0604020202020204" pitchFamily="34" charset="0"/>
              <a:buChar char="•"/>
            </a:pPr>
            <a:endParaRPr lang="en-GB" sz="14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400" kern="0">
                <a:solidFill>
                  <a:schemeClr val="tx1"/>
                </a:solidFill>
                <a:latin typeface="Nunito Sans"/>
              </a:rPr>
              <a:t>The new digital systems will go-live early in November 23</a:t>
            </a:r>
          </a:p>
        </p:txBody>
      </p:sp>
      <p:sp>
        <p:nvSpPr>
          <p:cNvPr id="42" name="Rectangle: Rounded Corners 41">
            <a:extLst>
              <a:ext uri="{FF2B5EF4-FFF2-40B4-BE49-F238E27FC236}">
                <a16:creationId xmlns:a16="http://schemas.microsoft.com/office/drawing/2014/main" id="{CA5B68F0-0579-5D6E-72D8-E8EF4FBEB333}"/>
              </a:ext>
            </a:extLst>
          </p:cNvPr>
          <p:cNvSpPr/>
          <p:nvPr/>
        </p:nvSpPr>
        <p:spPr>
          <a:xfrm>
            <a:off x="810768" y="2186611"/>
            <a:ext cx="2713879" cy="2035426"/>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245" indent="-171450" defTabSz="914400">
              <a:buClr>
                <a:srgbClr val="00A793"/>
              </a:buClr>
              <a:buFont typeface="Arial" panose="020B0604020202020204" pitchFamily="34" charset="0"/>
              <a:buChar char="•"/>
            </a:pPr>
            <a:r>
              <a:rPr lang="en-GB" sz="1400" kern="0">
                <a:solidFill>
                  <a:schemeClr val="tx1"/>
                </a:solidFill>
                <a:latin typeface="Nunito Sans"/>
              </a:rPr>
              <a:t>You’ll start hearing about the changes locally</a:t>
            </a:r>
          </a:p>
        </p:txBody>
      </p:sp>
      <p:sp>
        <p:nvSpPr>
          <p:cNvPr id="43" name="Up Arrow Callout 100">
            <a:extLst>
              <a:ext uri="{FF2B5EF4-FFF2-40B4-BE49-F238E27FC236}">
                <a16:creationId xmlns:a16="http://schemas.microsoft.com/office/drawing/2014/main" id="{64858D3B-97C6-7C75-D15B-CAEA262E76DD}"/>
              </a:ext>
            </a:extLst>
          </p:cNvPr>
          <p:cNvSpPr/>
          <p:nvPr/>
        </p:nvSpPr>
        <p:spPr>
          <a:xfrm>
            <a:off x="8384128" y="4544277"/>
            <a:ext cx="3279476" cy="456617"/>
          </a:xfrm>
          <a:prstGeom prst="downArrowCallout">
            <a:avLst>
              <a:gd name="adj1" fmla="val 50000"/>
              <a:gd name="adj2" fmla="val 25000"/>
              <a:gd name="adj3" fmla="val 25000"/>
              <a:gd name="adj4" fmla="val 64977"/>
            </a:avLst>
          </a:prstGeom>
          <a:solidFill>
            <a:srgbClr val="003982"/>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latin typeface="Nunito Sans"/>
              </a:rPr>
              <a:t>DEC 23 – MAR 24</a:t>
            </a:r>
            <a:endParaRPr lang="en-US"/>
          </a:p>
        </p:txBody>
      </p:sp>
      <p:sp>
        <p:nvSpPr>
          <p:cNvPr id="44" name="Rectangle: Rounded Corners 43">
            <a:extLst>
              <a:ext uri="{FF2B5EF4-FFF2-40B4-BE49-F238E27FC236}">
                <a16:creationId xmlns:a16="http://schemas.microsoft.com/office/drawing/2014/main" id="{E511A64E-9BC4-D75C-2068-6C54D91B372A}"/>
              </a:ext>
            </a:extLst>
          </p:cNvPr>
          <p:cNvSpPr/>
          <p:nvPr/>
        </p:nvSpPr>
        <p:spPr>
          <a:xfrm>
            <a:off x="8384127" y="2186611"/>
            <a:ext cx="3279477" cy="2087213"/>
          </a:xfrm>
          <a:prstGeom prst="roundRect">
            <a:avLst/>
          </a:prstGeom>
          <a:noFill/>
          <a:ln>
            <a:solidFill>
              <a:srgbClr val="0039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914400">
              <a:buClr>
                <a:srgbClr val="003982"/>
              </a:buClr>
              <a:buFont typeface="Arial" panose="020B0604020202020204" pitchFamily="34" charset="0"/>
              <a:buChar char="•"/>
            </a:pPr>
            <a:r>
              <a:rPr lang="en-GB" sz="1400" kern="0">
                <a:solidFill>
                  <a:schemeClr val="tx1"/>
                </a:solidFill>
                <a:latin typeface="Nunito Sans"/>
              </a:rPr>
              <a:t>Getting accustomed to the new digital systems</a:t>
            </a:r>
          </a:p>
          <a:p>
            <a:pPr marL="182245" indent="-171450" defTabSz="914400">
              <a:buClr>
                <a:srgbClr val="003982"/>
              </a:buClr>
              <a:buFont typeface="Arial" panose="020B0604020202020204" pitchFamily="34" charset="0"/>
              <a:buChar char="•"/>
            </a:pPr>
            <a:endParaRPr lang="en-GB" sz="1400" kern="0">
              <a:solidFill>
                <a:schemeClr val="tx1"/>
              </a:solidFill>
              <a:latin typeface="Nunito Sans"/>
            </a:endParaRPr>
          </a:p>
          <a:p>
            <a:pPr marL="182245" indent="-171450" defTabSz="914400">
              <a:buClr>
                <a:srgbClr val="003982"/>
              </a:buClr>
              <a:buFont typeface="Arial" panose="020B0604020202020204" pitchFamily="34" charset="0"/>
              <a:buChar char="•"/>
            </a:pPr>
            <a:r>
              <a:rPr lang="en-GB" sz="1400" kern="0">
                <a:solidFill>
                  <a:schemeClr val="tx1"/>
                </a:solidFill>
                <a:latin typeface="Nunito Sans"/>
              </a:rPr>
              <a:t>Providing feedback to improve and inform the transition for the other areas </a:t>
            </a:r>
          </a:p>
        </p:txBody>
      </p:sp>
      <p:grpSp>
        <p:nvGrpSpPr>
          <p:cNvPr id="45" name="Group 44">
            <a:extLst>
              <a:ext uri="{FF2B5EF4-FFF2-40B4-BE49-F238E27FC236}">
                <a16:creationId xmlns:a16="http://schemas.microsoft.com/office/drawing/2014/main" id="{B70F747D-074B-57B7-A539-728B932FCDBB}"/>
              </a:ext>
            </a:extLst>
          </p:cNvPr>
          <p:cNvGrpSpPr/>
          <p:nvPr/>
        </p:nvGrpSpPr>
        <p:grpSpPr>
          <a:xfrm>
            <a:off x="9631549" y="5221604"/>
            <a:ext cx="1346062" cy="458970"/>
            <a:chOff x="6603717" y="3850309"/>
            <a:chExt cx="1346062" cy="458970"/>
          </a:xfrm>
        </p:grpSpPr>
        <p:sp>
          <p:nvSpPr>
            <p:cNvPr id="46" name="Up Arrow Callout 100">
              <a:extLst>
                <a:ext uri="{FF2B5EF4-FFF2-40B4-BE49-F238E27FC236}">
                  <a16:creationId xmlns:a16="http://schemas.microsoft.com/office/drawing/2014/main" id="{ACCFCA1A-8FD4-2CB0-B4DB-4CEA3C9E1FAF}"/>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003982"/>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a typeface="+mn-ea"/>
                <a:cs typeface="+mn-cs"/>
              </a:endParaRPr>
            </a:p>
          </p:txBody>
        </p:sp>
        <p:sp>
          <p:nvSpPr>
            <p:cNvPr id="47" name="TextBox 46">
              <a:extLst>
                <a:ext uri="{FF2B5EF4-FFF2-40B4-BE49-F238E27FC236}">
                  <a16:creationId xmlns:a16="http://schemas.microsoft.com/office/drawing/2014/main" id="{8C09AC18-1E0F-56EE-1DAF-4C82471D5342}"/>
                </a:ext>
              </a:extLst>
            </p:cNvPr>
            <p:cNvSpPr txBox="1"/>
            <p:nvPr/>
          </p:nvSpPr>
          <p:spPr>
            <a:xfrm>
              <a:off x="6901170" y="4032280"/>
              <a:ext cx="734364" cy="276999"/>
            </a:xfrm>
            <a:prstGeom prst="rect">
              <a:avLst/>
            </a:prstGeom>
            <a:noFill/>
          </p:spPr>
          <p:txBody>
            <a:bodyPr wrap="square" lIns="91440" tIns="45720" rIns="91440" bIns="45720" rtlCol="0" anchor="t">
              <a:spAutoFit/>
            </a:bodyPr>
            <a:lstStyle/>
            <a:p>
              <a:pPr algn="ctr"/>
              <a:r>
                <a:rPr lang="en-GB" sz="1200" b="1" kern="0">
                  <a:solidFill>
                    <a:srgbClr val="FFFFFF"/>
                  </a:solidFill>
                  <a:latin typeface="Nunito Sans"/>
                </a:rPr>
                <a:t>FEB</a:t>
              </a:r>
              <a:r>
                <a:rPr kumimoji="0" lang="en-GB" sz="1200" b="1" i="0" u="none" strike="noStrike" kern="0" cap="none" spc="0" normalizeH="0" baseline="0" noProof="0">
                  <a:ln>
                    <a:noFill/>
                  </a:ln>
                  <a:solidFill>
                    <a:srgbClr val="FFFFFF"/>
                  </a:solidFill>
                  <a:effectLst/>
                  <a:uLnTx/>
                  <a:uFillTx/>
                  <a:latin typeface="Nunito Sans"/>
                  <a:ea typeface="+mn-ea"/>
                  <a:cs typeface="+mn-cs"/>
                </a:rPr>
                <a:t> </a:t>
              </a:r>
              <a:r>
                <a:rPr lang="en-GB" sz="1200" b="1" kern="0">
                  <a:solidFill>
                    <a:srgbClr val="FFFFFF"/>
                  </a:solidFill>
                  <a:latin typeface="Nunito Sans"/>
                </a:rPr>
                <a:t>24</a:t>
              </a:r>
              <a:endParaRPr lang="en-US">
                <a:ea typeface="+mn-ea"/>
                <a:cs typeface="+mn-cs"/>
              </a:endParaRPr>
            </a:p>
          </p:txBody>
        </p:sp>
      </p:grpSp>
      <p:sp>
        <p:nvSpPr>
          <p:cNvPr id="48" name="TextBox 47">
            <a:extLst>
              <a:ext uri="{FF2B5EF4-FFF2-40B4-BE49-F238E27FC236}">
                <a16:creationId xmlns:a16="http://schemas.microsoft.com/office/drawing/2014/main" id="{9D39644B-783C-30E3-A221-6BC8F335F4C5}"/>
              </a:ext>
            </a:extLst>
          </p:cNvPr>
          <p:cNvSpPr txBox="1"/>
          <p:nvPr/>
        </p:nvSpPr>
        <p:spPr>
          <a:xfrm>
            <a:off x="9201149" y="5675759"/>
            <a:ext cx="221932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Go-live of new digital systems for all</a:t>
            </a:r>
            <a:r>
              <a:rPr lang="en-US" b="1"/>
              <a:t>​</a:t>
            </a:r>
            <a:r>
              <a:rPr lang="en-US"/>
              <a:t>​</a:t>
            </a:r>
          </a:p>
        </p:txBody>
      </p:sp>
      <p:sp>
        <p:nvSpPr>
          <p:cNvPr id="52" name="TextBox 51">
            <a:extLst>
              <a:ext uri="{FF2B5EF4-FFF2-40B4-BE49-F238E27FC236}">
                <a16:creationId xmlns:a16="http://schemas.microsoft.com/office/drawing/2014/main" id="{43772EE9-21C6-44A7-0E25-FADE67993CFC}"/>
              </a:ext>
            </a:extLst>
          </p:cNvPr>
          <p:cNvSpPr txBox="1"/>
          <p:nvPr/>
        </p:nvSpPr>
        <p:spPr>
          <a:xfrm>
            <a:off x="6658756" y="5717058"/>
            <a:ext cx="2219326"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Go-live of new digital systems</a:t>
            </a:r>
          </a:p>
          <a:p>
            <a:pPr algn="ctr"/>
            <a:r>
              <a:rPr lang="en-GB" b="1"/>
              <a:t>For </a:t>
            </a:r>
            <a:r>
              <a:rPr lang="en-GB" b="1">
                <a:ea typeface="+mn-lt"/>
                <a:cs typeface="+mn-lt"/>
              </a:rPr>
              <a:t>Early Adopter Cohort </a:t>
            </a:r>
            <a:endParaRPr lang="en-GB" b="1"/>
          </a:p>
        </p:txBody>
      </p:sp>
      <p:grpSp>
        <p:nvGrpSpPr>
          <p:cNvPr id="60" name="Group 59">
            <a:extLst>
              <a:ext uri="{FF2B5EF4-FFF2-40B4-BE49-F238E27FC236}">
                <a16:creationId xmlns:a16="http://schemas.microsoft.com/office/drawing/2014/main" id="{B77C3EBA-E5AF-B825-86E8-2E3B177B0C54}"/>
              </a:ext>
            </a:extLst>
          </p:cNvPr>
          <p:cNvGrpSpPr/>
          <p:nvPr/>
        </p:nvGrpSpPr>
        <p:grpSpPr>
          <a:xfrm>
            <a:off x="7080461" y="5222079"/>
            <a:ext cx="1751394" cy="456617"/>
            <a:chOff x="4220231" y="5675759"/>
            <a:chExt cx="1751394" cy="456617"/>
          </a:xfrm>
        </p:grpSpPr>
        <p:grpSp>
          <p:nvGrpSpPr>
            <p:cNvPr id="58" name="Group 57">
              <a:extLst>
                <a:ext uri="{FF2B5EF4-FFF2-40B4-BE49-F238E27FC236}">
                  <a16:creationId xmlns:a16="http://schemas.microsoft.com/office/drawing/2014/main" id="{0D8D1BAD-F2EB-4F22-03D0-E072E5FE7358}"/>
                </a:ext>
              </a:extLst>
            </p:cNvPr>
            <p:cNvGrpSpPr/>
            <p:nvPr/>
          </p:nvGrpSpPr>
          <p:grpSpPr>
            <a:xfrm>
              <a:off x="4625563" y="5675759"/>
              <a:ext cx="1346062" cy="456617"/>
              <a:chOff x="2644840" y="5765567"/>
              <a:chExt cx="1346062" cy="456617"/>
            </a:xfrm>
          </p:grpSpPr>
          <p:grpSp>
            <p:nvGrpSpPr>
              <p:cNvPr id="54" name="Group 53">
                <a:extLst>
                  <a:ext uri="{FF2B5EF4-FFF2-40B4-BE49-F238E27FC236}">
                    <a16:creationId xmlns:a16="http://schemas.microsoft.com/office/drawing/2014/main" id="{1ECCC143-C1C5-753E-7E8C-8356947682FC}"/>
                  </a:ext>
                </a:extLst>
              </p:cNvPr>
              <p:cNvGrpSpPr/>
              <p:nvPr/>
            </p:nvGrpSpPr>
            <p:grpSpPr>
              <a:xfrm>
                <a:off x="2644840" y="5765567"/>
                <a:ext cx="1346062" cy="456617"/>
                <a:chOff x="6603717" y="3850309"/>
                <a:chExt cx="1346062" cy="456617"/>
              </a:xfrm>
            </p:grpSpPr>
            <p:sp>
              <p:nvSpPr>
                <p:cNvPr id="55" name="Up Arrow Callout 100">
                  <a:extLst>
                    <a:ext uri="{FF2B5EF4-FFF2-40B4-BE49-F238E27FC236}">
                      <a16:creationId xmlns:a16="http://schemas.microsoft.com/office/drawing/2014/main" id="{65E6107F-6AE6-09A3-FA58-2079F7BC7495}"/>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ndParaRPr>
                </a:p>
              </p:txBody>
            </p:sp>
            <p:sp>
              <p:nvSpPr>
                <p:cNvPr id="56" name="TextBox 55">
                  <a:extLst>
                    <a:ext uri="{FF2B5EF4-FFF2-40B4-BE49-F238E27FC236}">
                      <a16:creationId xmlns:a16="http://schemas.microsoft.com/office/drawing/2014/main" id="{E0BD0013-13CF-126A-4514-C4F339C417A7}"/>
                    </a:ext>
                  </a:extLst>
                </p:cNvPr>
                <p:cNvSpPr txBox="1"/>
                <p:nvPr/>
              </p:nvSpPr>
              <p:spPr>
                <a:xfrm>
                  <a:off x="6886343" y="4029927"/>
                  <a:ext cx="795737" cy="276999"/>
                </a:xfrm>
                <a:prstGeom prst="rect">
                  <a:avLst/>
                </a:prstGeom>
                <a:solidFill>
                  <a:srgbClr val="7414DC"/>
                </a:solidFill>
              </p:spPr>
              <p:txBody>
                <a:bodyPr wrap="square" rtlCol="0">
                  <a:spAutoFit/>
                </a:bodyPr>
                <a:lstStyle/>
                <a:p>
                  <a:r>
                    <a:rPr kumimoji="0" lang="en-GB" sz="1200" b="1" i="0" u="none" strike="noStrike" kern="0" cap="none" spc="0" normalizeH="0" baseline="0" noProof="0">
                      <a:ln>
                        <a:noFill/>
                      </a:ln>
                      <a:solidFill>
                        <a:srgbClr val="FFFFFF"/>
                      </a:solidFill>
                      <a:effectLst/>
                      <a:uLnTx/>
                      <a:uFillTx/>
                      <a:latin typeface="Nunito Sans"/>
                      <a:ea typeface="+mn-ea"/>
                      <a:cs typeface="+mn-cs"/>
                    </a:rPr>
                    <a:t>NO</a:t>
                  </a:r>
                  <a:r>
                    <a:rPr lang="en-GB" sz="1200" b="1" kern="0">
                      <a:solidFill>
                        <a:srgbClr val="FFFFFF"/>
                      </a:solidFill>
                      <a:latin typeface="Nunito Sans"/>
                    </a:rPr>
                    <a:t>V</a:t>
                  </a:r>
                  <a:r>
                    <a:rPr kumimoji="0" lang="en-GB" sz="1200" b="1" i="0" u="none" strike="noStrike" kern="0" cap="none" spc="0" normalizeH="0" baseline="0" noProof="0">
                      <a:ln>
                        <a:noFill/>
                      </a:ln>
                      <a:solidFill>
                        <a:srgbClr val="FFFFFF"/>
                      </a:solidFill>
                      <a:effectLst/>
                      <a:uLnTx/>
                      <a:uFillTx/>
                      <a:latin typeface="Nunito Sans"/>
                      <a:ea typeface="+mn-ea"/>
                      <a:cs typeface="+mn-cs"/>
                    </a:rPr>
                    <a:t> 23</a:t>
                  </a:r>
                  <a:endParaRPr kumimoji="0" lang="en-GB" sz="1200" b="1" i="0" u="none" strike="noStrike" kern="0" cap="none" spc="0" normalizeH="0" baseline="0" noProof="0">
                    <a:ln>
                      <a:noFill/>
                    </a:ln>
                    <a:solidFill>
                      <a:srgbClr val="FFFFFF"/>
                    </a:solidFill>
                    <a:effectLst/>
                    <a:uLnTx/>
                    <a:uFillTx/>
                    <a:latin typeface="Nunito Sans"/>
                  </a:endParaRPr>
                </a:p>
              </p:txBody>
            </p:sp>
          </p:grpSp>
          <p:sp>
            <p:nvSpPr>
              <p:cNvPr id="57" name="Rectangle 56">
                <a:extLst>
                  <a:ext uri="{FF2B5EF4-FFF2-40B4-BE49-F238E27FC236}">
                    <a16:creationId xmlns:a16="http://schemas.microsoft.com/office/drawing/2014/main" id="{95F70A07-C22F-3FF6-84C9-FCD5BD87949D}"/>
                  </a:ext>
                </a:extLst>
              </p:cNvPr>
              <p:cNvSpPr/>
              <p:nvPr/>
            </p:nvSpPr>
            <p:spPr>
              <a:xfrm>
                <a:off x="3585570" y="5906823"/>
                <a:ext cx="405332" cy="30873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8934B475-AAC3-DB85-A85A-54F64E0D3284}"/>
                </a:ext>
              </a:extLst>
            </p:cNvPr>
            <p:cNvGrpSpPr/>
            <p:nvPr/>
          </p:nvGrpSpPr>
          <p:grpSpPr>
            <a:xfrm>
              <a:off x="4220231" y="5675759"/>
              <a:ext cx="1346062" cy="456617"/>
              <a:chOff x="6603717" y="3850309"/>
              <a:chExt cx="1346062" cy="456617"/>
            </a:xfrm>
          </p:grpSpPr>
          <p:sp>
            <p:nvSpPr>
              <p:cNvPr id="50" name="Up Arrow Callout 100">
                <a:extLst>
                  <a:ext uri="{FF2B5EF4-FFF2-40B4-BE49-F238E27FC236}">
                    <a16:creationId xmlns:a16="http://schemas.microsoft.com/office/drawing/2014/main" id="{A2585C91-F9E7-01E8-215A-5F60F423F7ED}"/>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ndParaRPr>
              </a:p>
            </p:txBody>
          </p:sp>
          <p:sp>
            <p:nvSpPr>
              <p:cNvPr id="51" name="TextBox 50">
                <a:extLst>
                  <a:ext uri="{FF2B5EF4-FFF2-40B4-BE49-F238E27FC236}">
                    <a16:creationId xmlns:a16="http://schemas.microsoft.com/office/drawing/2014/main" id="{C67B5CE7-232B-83CB-3365-5B8167481580}"/>
                  </a:ext>
                </a:extLst>
              </p:cNvPr>
              <p:cNvSpPr txBox="1"/>
              <p:nvPr/>
            </p:nvSpPr>
            <p:spPr>
              <a:xfrm>
                <a:off x="6886343" y="4029927"/>
                <a:ext cx="795737" cy="276999"/>
              </a:xfrm>
              <a:prstGeom prst="rect">
                <a:avLst/>
              </a:prstGeom>
              <a:solidFill>
                <a:srgbClr val="7414DC"/>
              </a:solidFill>
            </p:spPr>
            <p:txBody>
              <a:bodyPr wrap="square" rtlCol="0">
                <a:spAutoFit/>
              </a:bodyPr>
              <a:lstStyle/>
              <a:p>
                <a:r>
                  <a:rPr kumimoji="0" lang="en-GB" sz="1200" b="1" i="0" u="none" strike="noStrike" kern="0" cap="none" spc="0" normalizeH="0" baseline="0" noProof="0">
                    <a:ln>
                      <a:noFill/>
                    </a:ln>
                    <a:solidFill>
                      <a:srgbClr val="FFFFFF"/>
                    </a:solidFill>
                    <a:effectLst/>
                    <a:uLnTx/>
                    <a:uFillTx/>
                    <a:latin typeface="Nunito Sans"/>
                    <a:ea typeface="+mn-ea"/>
                    <a:cs typeface="+mn-cs"/>
                  </a:rPr>
                  <a:t>NO</a:t>
                </a:r>
                <a:r>
                  <a:rPr lang="en-GB" sz="1200" b="1" kern="0">
                    <a:solidFill>
                      <a:srgbClr val="FFFFFF"/>
                    </a:solidFill>
                    <a:latin typeface="Nunito Sans"/>
                  </a:rPr>
                  <a:t>V</a:t>
                </a:r>
                <a:r>
                  <a:rPr kumimoji="0" lang="en-GB" sz="1200" b="1" i="0" u="none" strike="noStrike" kern="0" cap="none" spc="0" normalizeH="0" baseline="0" noProof="0">
                    <a:ln>
                      <a:noFill/>
                    </a:ln>
                    <a:solidFill>
                      <a:srgbClr val="FFFFFF"/>
                    </a:solidFill>
                    <a:effectLst/>
                    <a:uLnTx/>
                    <a:uFillTx/>
                    <a:latin typeface="Nunito Sans"/>
                    <a:ea typeface="+mn-ea"/>
                    <a:cs typeface="+mn-cs"/>
                  </a:rPr>
                  <a:t> 23</a:t>
                </a:r>
                <a:endParaRPr kumimoji="0" lang="en-GB" sz="1200" b="1" i="0" u="none" strike="noStrike" kern="0" cap="none" spc="0" normalizeH="0" baseline="0" noProof="0">
                  <a:ln>
                    <a:noFill/>
                  </a:ln>
                  <a:solidFill>
                    <a:srgbClr val="FFFFFF"/>
                  </a:solidFill>
                  <a:effectLst/>
                  <a:uLnTx/>
                  <a:uFillTx/>
                  <a:latin typeface="Nunito Sans"/>
                </a:endParaRPr>
              </a:p>
            </p:txBody>
          </p:sp>
        </p:grpSp>
        <p:sp>
          <p:nvSpPr>
            <p:cNvPr id="59" name="Rectangle 58">
              <a:extLst>
                <a:ext uri="{FF2B5EF4-FFF2-40B4-BE49-F238E27FC236}">
                  <a16:creationId xmlns:a16="http://schemas.microsoft.com/office/drawing/2014/main" id="{CE14DEED-AF51-0DC3-ECBF-769E1EEF5085}"/>
                </a:ext>
              </a:extLst>
            </p:cNvPr>
            <p:cNvSpPr/>
            <p:nvPr/>
          </p:nvSpPr>
          <p:spPr>
            <a:xfrm>
              <a:off x="4306733" y="5676979"/>
              <a:ext cx="854228" cy="15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a:extLst>
              <a:ext uri="{FF2B5EF4-FFF2-40B4-BE49-F238E27FC236}">
                <a16:creationId xmlns:a16="http://schemas.microsoft.com/office/drawing/2014/main" id="{A56C455B-0688-8C88-AF97-9E61BC463362}"/>
              </a:ext>
            </a:extLst>
          </p:cNvPr>
          <p:cNvSpPr txBox="1"/>
          <p:nvPr/>
        </p:nvSpPr>
        <p:spPr>
          <a:xfrm>
            <a:off x="8513025" y="5191580"/>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2024</a:t>
            </a:r>
            <a:endParaRPr lang="en-GB" sz="1800" b="1">
              <a:latin typeface="Nunito Sans"/>
            </a:endParaRPr>
          </a:p>
        </p:txBody>
      </p:sp>
      <p:cxnSp>
        <p:nvCxnSpPr>
          <p:cNvPr id="61" name="Straight Arrow Connector 60">
            <a:extLst>
              <a:ext uri="{FF2B5EF4-FFF2-40B4-BE49-F238E27FC236}">
                <a16:creationId xmlns:a16="http://schemas.microsoft.com/office/drawing/2014/main" id="{C0A68419-5EB0-117A-93FF-1BBE5FF07982}"/>
              </a:ext>
            </a:extLst>
          </p:cNvPr>
          <p:cNvCxnSpPr>
            <a:cxnSpLocks/>
          </p:cNvCxnSpPr>
          <p:nvPr/>
        </p:nvCxnSpPr>
        <p:spPr>
          <a:xfrm>
            <a:off x="8877754" y="5062239"/>
            <a:ext cx="0" cy="101354"/>
          </a:xfrm>
          <a:prstGeom prst="straightConnector1">
            <a:avLst/>
          </a:prstGeom>
          <a:ln w="57150">
            <a:solidFill>
              <a:srgbClr val="0039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006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Why we’re transforming volunteering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579559" y="1622200"/>
            <a:ext cx="5282556" cy="4315957"/>
          </a:xfrm>
        </p:spPr>
        <p:txBody>
          <a:bodyPr/>
          <a:lstStyle/>
          <a:p>
            <a:pPr marL="353700" indent="-342900">
              <a:lnSpc>
                <a:spcPct val="100000"/>
              </a:lnSpc>
              <a:buFont typeface="Arial" panose="020B0604020202020204" pitchFamily="34" charset="0"/>
              <a:buChar char="•"/>
            </a:pPr>
            <a:r>
              <a:rPr lang="en-GB" sz="2000"/>
              <a:t>Our Skills for Life strategy </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To provide more young people, and the ones we already have, with skills for life, we need more volunteers </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Every volunteer deserves to feel valued during their time with Scouts</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The world is changing, and volunteers want more flexibility in the time they give</a:t>
            </a:r>
          </a:p>
          <a:p>
            <a:pPr marL="353700" indent="-342900">
              <a:lnSpc>
                <a:spcPct val="100000"/>
              </a:lnSpc>
              <a:buFont typeface="Arial" panose="020B0604020202020204" pitchFamily="34" charset="0"/>
              <a:buChar char="•"/>
            </a:pPr>
            <a:endParaRPr lang="en-GB" sz="2000"/>
          </a:p>
          <a:p>
            <a:pPr>
              <a:lnSpc>
                <a:spcPct val="100000"/>
              </a:lnSpc>
            </a:pPr>
            <a:r>
              <a:rPr lang="en-GB" sz="2000" b="1"/>
              <a:t>Ultimately…..</a:t>
            </a:r>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F0B1A19D-2845-583F-A022-382706C97303}"/>
              </a:ext>
            </a:extLst>
          </p:cNvPr>
          <p:cNvSpPr txBox="1"/>
          <p:nvPr/>
        </p:nvSpPr>
        <p:spPr>
          <a:xfrm>
            <a:off x="345674" y="982069"/>
            <a:ext cx="4962131"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Why we’re transforming volunteering</a:t>
            </a:r>
          </a:p>
        </p:txBody>
      </p:sp>
      <p:pic>
        <p:nvPicPr>
          <p:cNvPr id="11" name="Picture 10" descr="A picture containing person, indoor&#10;&#10;Description automatically generated">
            <a:extLst>
              <a:ext uri="{FF2B5EF4-FFF2-40B4-BE49-F238E27FC236}">
                <a16:creationId xmlns:a16="http://schemas.microsoft.com/office/drawing/2014/main" id="{61A672F3-4894-2FDF-3CAF-5B57DD78F3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3506"/>
            <a:ext cx="5840600" cy="3893344"/>
          </a:xfrm>
          <a:prstGeom prst="rect">
            <a:avLst/>
          </a:prstGeom>
        </p:spPr>
      </p:pic>
    </p:spTree>
    <p:extLst>
      <p:ext uri="{BB962C8B-B14F-4D97-AF65-F5344CB8AC3E}">
        <p14:creationId xmlns:p14="http://schemas.microsoft.com/office/powerpoint/2010/main" val="414067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Why we’re transforming volunteering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4EC7F9C-2217-3339-84A0-554850FDB79D}"/>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CF4EB8C-0DCC-298B-6482-7B885C1498D3}"/>
                </a:ext>
              </a:extLst>
            </p:cNvPr>
            <p:cNvPicPr>
              <a:picLocks noChangeAspect="1"/>
            </p:cNvPicPr>
            <p:nvPr/>
          </p:nvPicPr>
          <p:blipFill>
            <a:blip r:embed="rId3"/>
            <a:stretch>
              <a:fillRect/>
            </a:stretch>
          </p:blipFill>
          <p:spPr>
            <a:xfrm>
              <a:off x="0" y="0"/>
              <a:ext cx="12192000" cy="6858000"/>
            </a:xfrm>
            <a:prstGeom prst="rect">
              <a:avLst/>
            </a:prstGeom>
            <a:solidFill>
              <a:schemeClr val="accent6"/>
            </a:solidFill>
            <a:ln>
              <a:solidFill>
                <a:schemeClr val="accent6"/>
              </a:solidFill>
            </a:ln>
          </p:spPr>
        </p:pic>
        <p:pic>
          <p:nvPicPr>
            <p:cNvPr id="19" name="Graphic 18" descr="Star with solid fill">
              <a:extLst>
                <a:ext uri="{FF2B5EF4-FFF2-40B4-BE49-F238E27FC236}">
                  <a16:creationId xmlns:a16="http://schemas.microsoft.com/office/drawing/2014/main" id="{5BC246F9-BC7B-BD32-1999-2FFB1C4DAF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9543" y="1065937"/>
              <a:ext cx="914400" cy="914400"/>
            </a:xfrm>
            <a:prstGeom prst="rect">
              <a:avLst/>
            </a:prstGeom>
          </p:spPr>
        </p:pic>
        <p:pic>
          <p:nvPicPr>
            <p:cNvPr id="20" name="Picture 19">
              <a:extLst>
                <a:ext uri="{FF2B5EF4-FFF2-40B4-BE49-F238E27FC236}">
                  <a16:creationId xmlns:a16="http://schemas.microsoft.com/office/drawing/2014/main" id="{B9FCE67B-4D31-0368-4B58-55358B22D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9651" y="5915956"/>
              <a:ext cx="2594185" cy="731572"/>
            </a:xfrm>
            <a:prstGeom prst="rect">
              <a:avLst/>
            </a:prstGeom>
          </p:spPr>
        </p:pic>
        <p:sp>
          <p:nvSpPr>
            <p:cNvPr id="21" name="Title 1">
              <a:extLst>
                <a:ext uri="{FF2B5EF4-FFF2-40B4-BE49-F238E27FC236}">
                  <a16:creationId xmlns:a16="http://schemas.microsoft.com/office/drawing/2014/main" id="{A6AC89C8-2751-7CED-F4BF-792464DE627F}"/>
                </a:ext>
              </a:extLst>
            </p:cNvPr>
            <p:cNvSpPr txBox="1">
              <a:spLocks/>
            </p:cNvSpPr>
            <p:nvPr/>
          </p:nvSpPr>
          <p:spPr>
            <a:xfrm>
              <a:off x="1214473" y="791818"/>
              <a:ext cx="9763053" cy="548239"/>
            </a:xfrm>
            <a:prstGeom prst="rect">
              <a:avLst/>
            </a:prstGeom>
          </p:spPr>
          <p:txBody>
            <a:bodyPr wrap="square" lIns="0" tIns="0" rIns="0" bIns="0" anchor="b">
              <a:no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pPr algn="ctr"/>
              <a:r>
                <a:rPr lang="en-GB" sz="3600" b="1">
                  <a:solidFill>
                    <a:srgbClr val="FFFF00"/>
                  </a:solidFill>
                  <a:latin typeface="Nunito Sans Black" pitchFamily="2" charset="0"/>
                  <a:cs typeface="Calibri Light"/>
                </a:rPr>
                <a:t>Making volunteering easier and more fun is how we reach our North star...</a:t>
              </a:r>
              <a:endParaRPr lang="en-GB" sz="3600" b="1">
                <a:solidFill>
                  <a:srgbClr val="FFFF00"/>
                </a:solidFill>
                <a:latin typeface="Nunito Sans Black" pitchFamily="2" charset="0"/>
              </a:endParaRPr>
            </a:p>
          </p:txBody>
        </p:sp>
        <p:sp>
          <p:nvSpPr>
            <p:cNvPr id="22" name="TextBox 21">
              <a:extLst>
                <a:ext uri="{FF2B5EF4-FFF2-40B4-BE49-F238E27FC236}">
                  <a16:creationId xmlns:a16="http://schemas.microsoft.com/office/drawing/2014/main" id="{CF2CCE0A-B4EF-F118-8153-D3164BA152B0}"/>
                </a:ext>
              </a:extLst>
            </p:cNvPr>
            <p:cNvSpPr txBox="1"/>
            <p:nvPr/>
          </p:nvSpPr>
          <p:spPr>
            <a:xfrm>
              <a:off x="474695" y="4720229"/>
              <a:ext cx="4735257"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Recruit more volunteers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and retain current ones</a:t>
              </a:r>
            </a:p>
          </p:txBody>
        </p:sp>
        <p:sp>
          <p:nvSpPr>
            <p:cNvPr id="23" name="TextBox 22">
              <a:extLst>
                <a:ext uri="{FF2B5EF4-FFF2-40B4-BE49-F238E27FC236}">
                  <a16:creationId xmlns:a16="http://schemas.microsoft.com/office/drawing/2014/main" id="{8F4D9015-A20A-5FA0-267D-3B3D4FADC68C}"/>
                </a:ext>
              </a:extLst>
            </p:cNvPr>
            <p:cNvSpPr txBox="1"/>
            <p:nvPr/>
          </p:nvSpPr>
          <p:spPr>
            <a:xfrm>
              <a:off x="4839736" y="3404991"/>
              <a:ext cx="4611654"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Consistently and safely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deliver a great programme</a:t>
              </a:r>
            </a:p>
          </p:txBody>
        </p:sp>
        <p:sp>
          <p:nvSpPr>
            <p:cNvPr id="24" name="Content Placeholder 5">
              <a:extLst>
                <a:ext uri="{FF2B5EF4-FFF2-40B4-BE49-F238E27FC236}">
                  <a16:creationId xmlns:a16="http://schemas.microsoft.com/office/drawing/2014/main" id="{BFCF7E74-FB0A-4D37-A07D-68BD63E5D8F1}"/>
                </a:ext>
              </a:extLst>
            </p:cNvPr>
            <p:cNvSpPr txBox="1">
              <a:spLocks/>
            </p:cNvSpPr>
            <p:nvPr/>
          </p:nvSpPr>
          <p:spPr>
            <a:xfrm>
              <a:off x="9475994" y="1973808"/>
              <a:ext cx="2594184" cy="1101648"/>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rPr>
                <a:t>More young people gaining skills for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p:txBody>
        </p:sp>
      </p:grpSp>
    </p:spTree>
    <p:extLst>
      <p:ext uri="{BB962C8B-B14F-4D97-AF65-F5344CB8AC3E}">
        <p14:creationId xmlns:p14="http://schemas.microsoft.com/office/powerpoint/2010/main" val="2100255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Why we’re transforming volunteering</a:t>
            </a:r>
          </a:p>
        </p:txBody>
      </p:sp>
      <p:cxnSp>
        <p:nvCxnSpPr>
          <p:cNvPr id="19" name="Straight Connector 18">
            <a:extLst>
              <a:ext uri="{FF2B5EF4-FFF2-40B4-BE49-F238E27FC236}">
                <a16:creationId xmlns:a16="http://schemas.microsoft.com/office/drawing/2014/main" id="{6E330CA1-E103-9A7C-4ADD-5226513E9A9C}"/>
              </a:ext>
            </a:extLst>
          </p:cNvPr>
          <p:cNvCxnSpPr>
            <a:cxnSpLocks/>
          </p:cNvCxnSpPr>
          <p:nvPr/>
        </p:nvCxnSpPr>
        <p:spPr>
          <a:xfrm>
            <a:off x="3922641" y="1676396"/>
            <a:ext cx="0" cy="4923183"/>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D65A65-C0FE-AAAE-509B-A777A662DF42}"/>
              </a:ext>
            </a:extLst>
          </p:cNvPr>
          <p:cNvCxnSpPr>
            <a:cxnSpLocks/>
          </p:cNvCxnSpPr>
          <p:nvPr/>
        </p:nvCxnSpPr>
        <p:spPr>
          <a:xfrm>
            <a:off x="8511961" y="1677088"/>
            <a:ext cx="0" cy="4923183"/>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F9A2E49-C19B-ACA0-DA6A-0FE7B580947C}"/>
              </a:ext>
            </a:extLst>
          </p:cNvPr>
          <p:cNvSpPr txBox="1"/>
          <p:nvPr/>
        </p:nvSpPr>
        <p:spPr>
          <a:xfrm>
            <a:off x="761997" y="1680433"/>
            <a:ext cx="3001613" cy="1384995"/>
          </a:xfrm>
          <a:prstGeom prst="rect">
            <a:avLst/>
          </a:prstGeom>
          <a:noFill/>
        </p:spPr>
        <p:txBody>
          <a:bodyPr wrap="square" rtlCol="0">
            <a:spAutoFit/>
          </a:bodyPr>
          <a:lstStyle/>
          <a:p>
            <a:r>
              <a:rPr lang="en-GB" sz="2400">
                <a:latin typeface="Nunito Sans Black" panose="00000A00000000000000" pitchFamily="2" charset="0"/>
              </a:rPr>
              <a:t>All volunteers invited to have their say</a:t>
            </a:r>
          </a:p>
          <a:p>
            <a:r>
              <a:rPr lang="en-GB" sz="1200">
                <a:latin typeface="Nunito Sans Black" panose="00000A00000000000000" pitchFamily="2" charset="0"/>
              </a:rPr>
              <a:t>Over 5,000 so far</a:t>
            </a:r>
          </a:p>
        </p:txBody>
      </p:sp>
      <p:sp>
        <p:nvSpPr>
          <p:cNvPr id="23" name="TextBox 22">
            <a:extLst>
              <a:ext uri="{FF2B5EF4-FFF2-40B4-BE49-F238E27FC236}">
                <a16:creationId xmlns:a16="http://schemas.microsoft.com/office/drawing/2014/main" id="{08A713DF-C69B-46E3-D8DB-B339D063BEA0}"/>
              </a:ext>
            </a:extLst>
          </p:cNvPr>
          <p:cNvSpPr txBox="1"/>
          <p:nvPr/>
        </p:nvSpPr>
        <p:spPr>
          <a:xfrm>
            <a:off x="761996" y="3659614"/>
            <a:ext cx="3001613" cy="830997"/>
          </a:xfrm>
          <a:prstGeom prst="rect">
            <a:avLst/>
          </a:prstGeom>
          <a:noFill/>
        </p:spPr>
        <p:txBody>
          <a:bodyPr wrap="square" rtlCol="0">
            <a:spAutoFit/>
          </a:bodyPr>
          <a:lstStyle/>
          <a:p>
            <a:r>
              <a:rPr lang="en-GB" sz="2400">
                <a:latin typeface="Nunito Sans Black" panose="00000A00000000000000" pitchFamily="2" charset="0"/>
              </a:rPr>
              <a:t>Members of the public</a:t>
            </a:r>
            <a:endParaRPr lang="en-GB" sz="1200">
              <a:latin typeface="Nunito Sans Black" panose="00000A00000000000000" pitchFamily="2" charset="0"/>
            </a:endParaRPr>
          </a:p>
        </p:txBody>
      </p:sp>
      <p:sp>
        <p:nvSpPr>
          <p:cNvPr id="24" name="TextBox 23">
            <a:extLst>
              <a:ext uri="{FF2B5EF4-FFF2-40B4-BE49-F238E27FC236}">
                <a16:creationId xmlns:a16="http://schemas.microsoft.com/office/drawing/2014/main" id="{C090FE51-51A3-9F6D-12A4-C3C1580E8632}"/>
              </a:ext>
            </a:extLst>
          </p:cNvPr>
          <p:cNvSpPr txBox="1"/>
          <p:nvPr/>
        </p:nvSpPr>
        <p:spPr>
          <a:xfrm>
            <a:off x="761998" y="5084798"/>
            <a:ext cx="3001612" cy="830997"/>
          </a:xfrm>
          <a:prstGeom prst="rect">
            <a:avLst/>
          </a:prstGeom>
          <a:noFill/>
        </p:spPr>
        <p:txBody>
          <a:bodyPr wrap="square" rtlCol="0">
            <a:spAutoFit/>
          </a:bodyPr>
          <a:lstStyle/>
          <a:p>
            <a:r>
              <a:rPr lang="en-GB" sz="2400">
                <a:latin typeface="Nunito Sans Black" panose="00000A00000000000000" pitchFamily="2" charset="0"/>
              </a:rPr>
              <a:t>Volunteers who’ve left us</a:t>
            </a:r>
            <a:endParaRPr lang="en-GB" sz="1200">
              <a:latin typeface="Nunito Sans Black" panose="00000A00000000000000" pitchFamily="2" charset="0"/>
            </a:endParaRPr>
          </a:p>
        </p:txBody>
      </p:sp>
      <p:sp>
        <p:nvSpPr>
          <p:cNvPr id="25" name="TextBox 24">
            <a:extLst>
              <a:ext uri="{FF2B5EF4-FFF2-40B4-BE49-F238E27FC236}">
                <a16:creationId xmlns:a16="http://schemas.microsoft.com/office/drawing/2014/main" id="{25AC5EC8-18D4-FDAD-DF8C-8DC165A6B9FD}"/>
              </a:ext>
            </a:extLst>
          </p:cNvPr>
          <p:cNvSpPr txBox="1"/>
          <p:nvPr/>
        </p:nvSpPr>
        <p:spPr>
          <a:xfrm>
            <a:off x="4716495" y="1636063"/>
            <a:ext cx="3001613" cy="461665"/>
          </a:xfrm>
          <a:prstGeom prst="rect">
            <a:avLst/>
          </a:prstGeom>
          <a:noFill/>
        </p:spPr>
        <p:txBody>
          <a:bodyPr wrap="square" rtlCol="0">
            <a:spAutoFit/>
          </a:bodyPr>
          <a:lstStyle/>
          <a:p>
            <a:r>
              <a:rPr lang="en-GB" sz="2400">
                <a:latin typeface="Nunito Sans Black" panose="00000A00000000000000" pitchFamily="2" charset="0"/>
              </a:rPr>
              <a:t>All UK nations</a:t>
            </a:r>
            <a:endParaRPr lang="en-GB" sz="1200">
              <a:latin typeface="Nunito Sans Black" panose="00000A00000000000000" pitchFamily="2" charset="0"/>
            </a:endParaRPr>
          </a:p>
        </p:txBody>
      </p:sp>
      <p:sp>
        <p:nvSpPr>
          <p:cNvPr id="26" name="TextBox 25">
            <a:extLst>
              <a:ext uri="{FF2B5EF4-FFF2-40B4-BE49-F238E27FC236}">
                <a16:creationId xmlns:a16="http://schemas.microsoft.com/office/drawing/2014/main" id="{31A182B2-BE02-9CA0-238C-342941D84636}"/>
              </a:ext>
            </a:extLst>
          </p:cNvPr>
          <p:cNvSpPr txBox="1"/>
          <p:nvPr/>
        </p:nvSpPr>
        <p:spPr>
          <a:xfrm>
            <a:off x="4716495" y="2527199"/>
            <a:ext cx="3001612" cy="1200329"/>
          </a:xfrm>
          <a:prstGeom prst="rect">
            <a:avLst/>
          </a:prstGeom>
          <a:noFill/>
        </p:spPr>
        <p:txBody>
          <a:bodyPr wrap="square" rtlCol="0">
            <a:spAutoFit/>
          </a:bodyPr>
          <a:lstStyle/>
          <a:p>
            <a:r>
              <a:rPr lang="en-GB" sz="2400">
                <a:latin typeface="Nunito Sans Black" panose="00000A00000000000000" pitchFamily="2" charset="0"/>
              </a:rPr>
              <a:t>Those we want to welcome into scouting</a:t>
            </a:r>
            <a:endParaRPr lang="en-GB" sz="1200">
              <a:latin typeface="Nunito Sans Black" panose="00000A00000000000000" pitchFamily="2" charset="0"/>
            </a:endParaRPr>
          </a:p>
        </p:txBody>
      </p:sp>
      <p:sp>
        <p:nvSpPr>
          <p:cNvPr id="27" name="TextBox 26">
            <a:extLst>
              <a:ext uri="{FF2B5EF4-FFF2-40B4-BE49-F238E27FC236}">
                <a16:creationId xmlns:a16="http://schemas.microsoft.com/office/drawing/2014/main" id="{82238AEF-F880-F912-73C0-E95BD2DD74B3}"/>
              </a:ext>
            </a:extLst>
          </p:cNvPr>
          <p:cNvSpPr txBox="1"/>
          <p:nvPr/>
        </p:nvSpPr>
        <p:spPr>
          <a:xfrm>
            <a:off x="4716495" y="4157000"/>
            <a:ext cx="3001612" cy="830997"/>
          </a:xfrm>
          <a:prstGeom prst="rect">
            <a:avLst/>
          </a:prstGeom>
          <a:noFill/>
        </p:spPr>
        <p:txBody>
          <a:bodyPr wrap="square" rtlCol="0">
            <a:spAutoFit/>
          </a:bodyPr>
          <a:lstStyle/>
          <a:p>
            <a:r>
              <a:rPr lang="en-GB" sz="2400">
                <a:latin typeface="Nunito Sans Black" panose="00000A00000000000000" pitchFamily="2" charset="0"/>
              </a:rPr>
              <a:t>British Scouting Overseas</a:t>
            </a:r>
            <a:endParaRPr lang="en-GB" sz="1200">
              <a:latin typeface="Nunito Sans Black" panose="00000A00000000000000" pitchFamily="2" charset="0"/>
            </a:endParaRPr>
          </a:p>
        </p:txBody>
      </p:sp>
      <p:sp>
        <p:nvSpPr>
          <p:cNvPr id="28" name="TextBox 27">
            <a:extLst>
              <a:ext uri="{FF2B5EF4-FFF2-40B4-BE49-F238E27FC236}">
                <a16:creationId xmlns:a16="http://schemas.microsoft.com/office/drawing/2014/main" id="{2E0ADD76-5212-FFE4-77DD-C61EF3668826}"/>
              </a:ext>
            </a:extLst>
          </p:cNvPr>
          <p:cNvSpPr txBox="1"/>
          <p:nvPr/>
        </p:nvSpPr>
        <p:spPr>
          <a:xfrm>
            <a:off x="4716495" y="5420847"/>
            <a:ext cx="3001612" cy="830997"/>
          </a:xfrm>
          <a:prstGeom prst="rect">
            <a:avLst/>
          </a:prstGeom>
          <a:noFill/>
        </p:spPr>
        <p:txBody>
          <a:bodyPr wrap="square" rtlCol="0">
            <a:spAutoFit/>
          </a:bodyPr>
          <a:lstStyle/>
          <a:p>
            <a:r>
              <a:rPr lang="en-GB" sz="2400">
                <a:latin typeface="Nunito Sans Black" panose="00000A00000000000000" pitchFamily="2" charset="0"/>
              </a:rPr>
              <a:t>Other volunteering organisations</a:t>
            </a:r>
            <a:endParaRPr lang="en-GB" sz="1200">
              <a:latin typeface="Nunito Sans Black" panose="00000A00000000000000" pitchFamily="2" charset="0"/>
            </a:endParaRPr>
          </a:p>
        </p:txBody>
      </p:sp>
      <p:sp>
        <p:nvSpPr>
          <p:cNvPr id="29" name="TextBox 28">
            <a:extLst>
              <a:ext uri="{FF2B5EF4-FFF2-40B4-BE49-F238E27FC236}">
                <a16:creationId xmlns:a16="http://schemas.microsoft.com/office/drawing/2014/main" id="{E1083B9F-CF7E-28B2-BC68-7173B6AB6A68}"/>
              </a:ext>
            </a:extLst>
          </p:cNvPr>
          <p:cNvSpPr txBox="1"/>
          <p:nvPr/>
        </p:nvSpPr>
        <p:spPr>
          <a:xfrm>
            <a:off x="8977069" y="1636063"/>
            <a:ext cx="3001612" cy="461665"/>
          </a:xfrm>
          <a:prstGeom prst="rect">
            <a:avLst/>
          </a:prstGeom>
          <a:noFill/>
        </p:spPr>
        <p:txBody>
          <a:bodyPr wrap="square" rtlCol="0">
            <a:spAutoFit/>
          </a:bodyPr>
          <a:lstStyle/>
          <a:p>
            <a:r>
              <a:rPr lang="en-GB" sz="2400">
                <a:latin typeface="Nunito Sans Black" panose="00000A00000000000000" pitchFamily="2" charset="0"/>
              </a:rPr>
              <a:t>Young People</a:t>
            </a:r>
            <a:endParaRPr lang="en-GB" sz="1200">
              <a:latin typeface="Nunito Sans Black" panose="00000A00000000000000" pitchFamily="2" charset="0"/>
            </a:endParaRPr>
          </a:p>
        </p:txBody>
      </p:sp>
      <p:sp>
        <p:nvSpPr>
          <p:cNvPr id="30" name="TextBox 29">
            <a:extLst>
              <a:ext uri="{FF2B5EF4-FFF2-40B4-BE49-F238E27FC236}">
                <a16:creationId xmlns:a16="http://schemas.microsoft.com/office/drawing/2014/main" id="{6807921A-3877-C832-D10B-0EE5C8D86AD7}"/>
              </a:ext>
            </a:extLst>
          </p:cNvPr>
          <p:cNvSpPr txBox="1"/>
          <p:nvPr/>
        </p:nvSpPr>
        <p:spPr>
          <a:xfrm>
            <a:off x="8977069" y="2527199"/>
            <a:ext cx="3001612" cy="1200329"/>
          </a:xfrm>
          <a:prstGeom prst="rect">
            <a:avLst/>
          </a:prstGeom>
          <a:noFill/>
        </p:spPr>
        <p:txBody>
          <a:bodyPr wrap="square" rtlCol="0">
            <a:spAutoFit/>
          </a:bodyPr>
          <a:lstStyle/>
          <a:p>
            <a:r>
              <a:rPr lang="en-GB" sz="2400">
                <a:latin typeface="Nunito Sans Black" panose="00000A00000000000000" pitchFamily="2" charset="0"/>
              </a:rPr>
              <a:t>Wide range of backgrounds and communities</a:t>
            </a:r>
            <a:endParaRPr lang="en-GB" sz="1200">
              <a:latin typeface="Nunito Sans Black" panose="00000A00000000000000" pitchFamily="2" charset="0"/>
            </a:endParaRPr>
          </a:p>
        </p:txBody>
      </p:sp>
      <p:sp>
        <p:nvSpPr>
          <p:cNvPr id="31" name="TextBox 30">
            <a:extLst>
              <a:ext uri="{FF2B5EF4-FFF2-40B4-BE49-F238E27FC236}">
                <a16:creationId xmlns:a16="http://schemas.microsoft.com/office/drawing/2014/main" id="{2C0C1120-C86B-46F1-5CE6-92A58EBAC4A8}"/>
              </a:ext>
            </a:extLst>
          </p:cNvPr>
          <p:cNvSpPr txBox="1"/>
          <p:nvPr/>
        </p:nvSpPr>
        <p:spPr>
          <a:xfrm>
            <a:off x="8977069" y="4157000"/>
            <a:ext cx="3001612" cy="830997"/>
          </a:xfrm>
          <a:prstGeom prst="rect">
            <a:avLst/>
          </a:prstGeom>
          <a:noFill/>
        </p:spPr>
        <p:txBody>
          <a:bodyPr wrap="square" rtlCol="0">
            <a:spAutoFit/>
          </a:bodyPr>
          <a:lstStyle/>
          <a:p>
            <a:r>
              <a:rPr lang="en-GB" sz="2400">
                <a:latin typeface="Nunito Sans Black" panose="00000A00000000000000" pitchFamily="2" charset="0"/>
              </a:rPr>
              <a:t>Groups and sections</a:t>
            </a:r>
            <a:endParaRPr lang="en-GB" sz="1200">
              <a:latin typeface="Nunito Sans Black" panose="00000A00000000000000" pitchFamily="2" charset="0"/>
            </a:endParaRPr>
          </a:p>
        </p:txBody>
      </p:sp>
      <p:sp>
        <p:nvSpPr>
          <p:cNvPr id="32" name="TextBox 31">
            <a:extLst>
              <a:ext uri="{FF2B5EF4-FFF2-40B4-BE49-F238E27FC236}">
                <a16:creationId xmlns:a16="http://schemas.microsoft.com/office/drawing/2014/main" id="{00AE7DA1-6B1D-5FE1-40F7-69F555446A42}"/>
              </a:ext>
            </a:extLst>
          </p:cNvPr>
          <p:cNvSpPr txBox="1"/>
          <p:nvPr/>
        </p:nvSpPr>
        <p:spPr>
          <a:xfrm>
            <a:off x="8977069" y="5420846"/>
            <a:ext cx="3001612" cy="830997"/>
          </a:xfrm>
          <a:prstGeom prst="rect">
            <a:avLst/>
          </a:prstGeom>
          <a:noFill/>
        </p:spPr>
        <p:txBody>
          <a:bodyPr wrap="square" rtlCol="0">
            <a:spAutoFit/>
          </a:bodyPr>
          <a:lstStyle/>
          <a:p>
            <a:r>
              <a:rPr lang="en-GB" sz="2400">
                <a:latin typeface="Nunito Sans Black" panose="00000A00000000000000" pitchFamily="2" charset="0"/>
              </a:rPr>
              <a:t>Volunteer managers</a:t>
            </a:r>
            <a:endParaRPr lang="en-GB" sz="1200">
              <a:latin typeface="Nunito Sans Black" panose="00000A00000000000000" pitchFamily="2" charset="0"/>
            </a:endParaRPr>
          </a:p>
        </p:txBody>
      </p:sp>
      <p:sp>
        <p:nvSpPr>
          <p:cNvPr id="35" name="TextBox 34">
            <a:extLst>
              <a:ext uri="{FF2B5EF4-FFF2-40B4-BE49-F238E27FC236}">
                <a16:creationId xmlns:a16="http://schemas.microsoft.com/office/drawing/2014/main" id="{0144AE20-2DBF-F39D-1019-FBDE243AFB94}"/>
              </a:ext>
            </a:extLst>
          </p:cNvPr>
          <p:cNvSpPr txBox="1"/>
          <p:nvPr/>
        </p:nvSpPr>
        <p:spPr>
          <a:xfrm>
            <a:off x="206525" y="935899"/>
            <a:ext cx="8166286"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Throughout 2019 and 2020 we spoke to…</a:t>
            </a:r>
          </a:p>
        </p:txBody>
      </p:sp>
    </p:spTree>
    <p:extLst>
      <p:ext uri="{BB962C8B-B14F-4D97-AF65-F5344CB8AC3E}">
        <p14:creationId xmlns:p14="http://schemas.microsoft.com/office/powerpoint/2010/main" val="3729790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Why we’re transforming volunteering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785114" y="1620000"/>
            <a:ext cx="4764156" cy="4503385"/>
          </a:xfrm>
        </p:spPr>
        <p:txBody>
          <a:bodyPr>
            <a:normAutofit/>
          </a:bodyPr>
          <a:lstStyle/>
          <a:p>
            <a:pPr>
              <a:lnSpc>
                <a:spcPct val="100000"/>
              </a:lnSpc>
            </a:pPr>
            <a:r>
              <a:rPr lang="en-GB" sz="2000"/>
              <a:t>Leaders deeply enjoy volunteering and providing young people with skills for life</a:t>
            </a:r>
          </a:p>
          <a:p>
            <a:pPr>
              <a:lnSpc>
                <a:spcPct val="100000"/>
              </a:lnSpc>
            </a:pPr>
            <a:endParaRPr lang="en-GB" sz="2000"/>
          </a:p>
          <a:p>
            <a:pPr>
              <a:lnSpc>
                <a:spcPct val="100000"/>
              </a:lnSpc>
            </a:pPr>
            <a:r>
              <a:rPr lang="en-GB" sz="2000"/>
              <a:t>However, challenges to this still exist: </a:t>
            </a:r>
          </a:p>
          <a:p>
            <a:pPr>
              <a:lnSpc>
                <a:spcPct val="100000"/>
              </a:lnSpc>
            </a:pPr>
            <a:endParaRPr lang="en-GB" sz="2000"/>
          </a:p>
          <a:p>
            <a:pPr marL="353700" indent="-342900">
              <a:lnSpc>
                <a:spcPct val="100000"/>
              </a:lnSpc>
              <a:buFont typeface="Arial" panose="020B0604020202020204" pitchFamily="34" charset="0"/>
              <a:buChar char="•"/>
            </a:pPr>
            <a:r>
              <a:rPr lang="en-GB" sz="2000"/>
              <a:t>Only 30% of potential volunteers want to give time regularly</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Current volunteers spend lots of time carrying out administrative tasks</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Some of our current processes, role structures and training doesn’t support easier recruitment of new volunteers</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6547691" y="1035291"/>
            <a:ext cx="2742084" cy="400110"/>
          </a:xfrm>
          <a:prstGeom prst="rect">
            <a:avLst/>
          </a:prstGeom>
          <a:noFill/>
        </p:spPr>
        <p:txBody>
          <a:bodyPr wrap="square">
            <a:spAutoFit/>
          </a:bodyPr>
          <a:lstStyle/>
          <a:p>
            <a:pPr marL="64770">
              <a:spcBef>
                <a:spcPts val="2145"/>
              </a:spcBef>
            </a:pPr>
            <a:r>
              <a:rPr lang="en-GB" sz="2000">
                <a:solidFill>
                  <a:srgbClr val="7413DC"/>
                </a:solidFill>
                <a:latin typeface="Nunito Sans Black" panose="00000A00000000000000" pitchFamily="2" charset="0"/>
                <a:cs typeface="Nunito Sans Black"/>
              </a:rPr>
              <a:t>What did we learn? </a:t>
            </a:r>
          </a:p>
        </p:txBody>
      </p:sp>
      <p:pic>
        <p:nvPicPr>
          <p:cNvPr id="8" name="Picture 12">
            <a:extLst>
              <a:ext uri="{FF2B5EF4-FFF2-40B4-BE49-F238E27FC236}">
                <a16:creationId xmlns:a16="http://schemas.microsoft.com/office/drawing/2014/main" id="{80F6F02E-9542-AAB8-B524-D48E9563C5F4}"/>
              </a:ext>
            </a:extLst>
          </p:cNvPr>
          <p:cNvPicPr>
            <a:picLocks noChangeAspect="1"/>
          </p:cNvPicPr>
          <p:nvPr/>
        </p:nvPicPr>
        <p:blipFill>
          <a:blip r:embed="rId3"/>
          <a:stretch>
            <a:fillRect/>
          </a:stretch>
        </p:blipFill>
        <p:spPr>
          <a:xfrm>
            <a:off x="345675" y="856353"/>
            <a:ext cx="5162156" cy="5840325"/>
          </a:xfrm>
          <a:prstGeom prst="rect">
            <a:avLst/>
          </a:prstGeom>
        </p:spPr>
      </p:pic>
    </p:spTree>
    <p:extLst>
      <p:ext uri="{BB962C8B-B14F-4D97-AF65-F5344CB8AC3E}">
        <p14:creationId xmlns:p14="http://schemas.microsoft.com/office/powerpoint/2010/main" val="670969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7D1D3-237D-DEA9-F970-F4FDD810B238}"/>
              </a:ext>
            </a:extLst>
          </p:cNvPr>
          <p:cNvSpPr>
            <a:spLocks noGrp="1"/>
          </p:cNvSpPr>
          <p:nvPr>
            <p:ph type="ctrTitle"/>
          </p:nvPr>
        </p:nvSpPr>
        <p:spPr/>
        <p:txBody>
          <a:bodyPr/>
          <a:lstStyle/>
          <a:p>
            <a:r>
              <a:rPr lang="en-GB"/>
              <a:t>Transforming our Volunteer Experience</a:t>
            </a:r>
          </a:p>
        </p:txBody>
      </p:sp>
      <p:sp>
        <p:nvSpPr>
          <p:cNvPr id="3" name="Subtitle 2">
            <a:extLst>
              <a:ext uri="{FF2B5EF4-FFF2-40B4-BE49-F238E27FC236}">
                <a16:creationId xmlns:a16="http://schemas.microsoft.com/office/drawing/2014/main" id="{7B534ADA-CCF9-0649-FBF0-D813F7BF8A85}"/>
              </a:ext>
            </a:extLst>
          </p:cNvPr>
          <p:cNvSpPr>
            <a:spLocks noGrp="1"/>
          </p:cNvSpPr>
          <p:nvPr>
            <p:ph type="subTitle" idx="4"/>
          </p:nvPr>
        </p:nvSpPr>
        <p:spPr/>
        <p:txBody>
          <a:bodyPr/>
          <a:lstStyle/>
          <a:p>
            <a:r>
              <a:rPr lang="en-GB"/>
              <a:t>Why we’re transforming volunteering</a:t>
            </a:r>
          </a:p>
        </p:txBody>
      </p:sp>
      <p:sp>
        <p:nvSpPr>
          <p:cNvPr id="4" name="Text Placeholder 3">
            <a:extLst>
              <a:ext uri="{FF2B5EF4-FFF2-40B4-BE49-F238E27FC236}">
                <a16:creationId xmlns:a16="http://schemas.microsoft.com/office/drawing/2014/main" id="{324C9034-545E-82DC-D48A-0C6EC0938862}"/>
              </a:ext>
            </a:extLst>
          </p:cNvPr>
          <p:cNvSpPr>
            <a:spLocks noGrp="1"/>
          </p:cNvSpPr>
          <p:nvPr>
            <p:ph type="body" sz="quarter" idx="14"/>
          </p:nvPr>
        </p:nvSpPr>
        <p:spPr>
          <a:xfrm>
            <a:off x="1007165" y="2035663"/>
            <a:ext cx="10045147" cy="3385542"/>
          </a:xfrm>
        </p:spPr>
        <p:txBody>
          <a:bodyPr/>
          <a:lstStyle/>
          <a:p>
            <a:pPr algn="ctr">
              <a:lnSpc>
                <a:spcPct val="100000"/>
              </a:lnSpc>
            </a:pPr>
            <a:r>
              <a:rPr lang="en-GB" sz="4400">
                <a:latin typeface="Nunito Sans Black" panose="00000A00000000000000" pitchFamily="2" charset="0"/>
              </a:rPr>
              <a:t>We cannot grow to meet our ambitions for young people, from section level to the whole of the UK, without making some </a:t>
            </a:r>
            <a:r>
              <a:rPr lang="en-GB" sz="4400" u="sng">
                <a:latin typeface="Nunito Sans Black" panose="00000A00000000000000" pitchFamily="2" charset="0"/>
              </a:rPr>
              <a:t>fundamental changes </a:t>
            </a:r>
          </a:p>
        </p:txBody>
      </p:sp>
    </p:spTree>
    <p:extLst>
      <p:ext uri="{BB962C8B-B14F-4D97-AF65-F5344CB8AC3E}">
        <p14:creationId xmlns:p14="http://schemas.microsoft.com/office/powerpoint/2010/main" val="3116672130"/>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7EFE293DA0574781BC2ECE904F4719" ma:contentTypeVersion="15" ma:contentTypeDescription="Create a new document." ma:contentTypeScope="" ma:versionID="24094689abf715c71ad285220361ada2">
  <xsd:schema xmlns:xsd="http://www.w3.org/2001/XMLSchema" xmlns:xs="http://www.w3.org/2001/XMLSchema" xmlns:p="http://schemas.microsoft.com/office/2006/metadata/properties" xmlns:ns2="b8794ff2-5743-48aa-b936-75e29ee18ac3" xmlns:ns3="ea0024ab-ab65-466d-9e06-7d1947fad7d8" targetNamespace="http://schemas.microsoft.com/office/2006/metadata/properties" ma:root="true" ma:fieldsID="415ceebd380b213ff777fbee1240e748" ns2:_="" ns3:_="">
    <xsd:import namespace="b8794ff2-5743-48aa-b936-75e29ee18ac3"/>
    <xsd:import namespace="ea0024ab-ab65-466d-9e06-7d1947fad7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94ff2-5743-48aa-b936-75e29ee18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0024ab-ab65-466d-9e06-7d1947fad7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9ff760-f50c-480b-83ab-bde4803c26e0}" ma:internalName="TaxCatchAll" ma:showField="CatchAllData" ma:web="ea0024ab-ab65-466d-9e06-7d1947fad7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a0024ab-ab65-466d-9e06-7d1947fad7d8">
      <UserInfo>
        <DisplayName>Robert Groves</DisplayName>
        <AccountId>2596</AccountId>
        <AccountType/>
      </UserInfo>
      <UserInfo>
        <DisplayName>Kirsty Waugh</DisplayName>
        <AccountId>2552</AccountId>
        <AccountType/>
      </UserInfo>
      <UserInfo>
        <DisplayName>James Booker</DisplayName>
        <AccountId>2373</AccountId>
        <AccountType/>
      </UserInfo>
      <UserInfo>
        <DisplayName>Craig Turpie</DisplayName>
        <AccountId>2230</AccountId>
        <AccountType/>
      </UserInfo>
      <UserInfo>
        <DisplayName>Laura Wyatt-Smith</DisplayName>
        <AccountId>2328</AccountId>
        <AccountType/>
      </UserInfo>
      <UserInfo>
        <DisplayName>Hermione Clulow</DisplayName>
        <AccountId>204</AccountId>
        <AccountType/>
      </UserInfo>
      <UserInfo>
        <DisplayName>Melissa Gannaway</DisplayName>
        <AccountId>1073</AccountId>
        <AccountType/>
      </UserInfo>
      <UserInfo>
        <DisplayName>Jack Caine</DisplayName>
        <AccountId>56</AccountId>
        <AccountType/>
      </UserInfo>
      <UserInfo>
        <DisplayName>Sam Morris</DisplayName>
        <AccountId>422</AccountId>
        <AccountType/>
      </UserInfo>
      <UserInfo>
        <DisplayName>Andrew Sutherland</DisplayName>
        <AccountId>72</AccountId>
        <AccountType/>
      </UserInfo>
      <UserInfo>
        <DisplayName>Susan Wallace</DisplayName>
        <AccountId>2533</AccountId>
        <AccountType/>
      </UserInfo>
      <UserInfo>
        <DisplayName>Hamish Stout</DisplayName>
        <AccountId>192</AccountId>
        <AccountType/>
      </UserInfo>
      <UserInfo>
        <DisplayName>Shaid Karim</DisplayName>
        <AccountId>2483</AccountId>
        <AccountType/>
      </UserInfo>
      <UserInfo>
        <DisplayName>Katie Miller</DisplayName>
        <AccountId>18</AccountId>
        <AccountType/>
      </UserInfo>
      <UserInfo>
        <DisplayName>Eleanor Coker</DisplayName>
        <AccountId>1402</AccountId>
        <AccountType/>
      </UserInfo>
      <UserInfo>
        <DisplayName>Ben Powlesland</DisplayName>
        <AccountId>842</AccountId>
        <AccountType/>
      </UserInfo>
      <UserInfo>
        <DisplayName>Matthew Cobble</DisplayName>
        <AccountId>146</AccountId>
        <AccountType/>
      </UserInfo>
      <UserInfo>
        <DisplayName>Anders Wulff</DisplayName>
        <AccountId>2108</AccountId>
        <AccountType/>
      </UserInfo>
      <UserInfo>
        <DisplayName>Alex Harvey</DisplayName>
        <AccountId>982</AccountId>
        <AccountType/>
      </UserInfo>
      <UserInfo>
        <DisplayName>Heather Smith</DisplayName>
        <AccountId>2026</AccountId>
        <AccountType/>
      </UserInfo>
      <UserInfo>
        <DisplayName>Alison Fell</DisplayName>
        <AccountId>2340</AccountId>
        <AccountType/>
      </UserInfo>
      <UserInfo>
        <DisplayName>Lara Burns</DisplayName>
        <AccountId>1132</AccountId>
        <AccountType/>
      </UserInfo>
      <UserInfo>
        <DisplayName>Bebbe Hron</DisplayName>
        <AccountId>2457</AccountId>
        <AccountType/>
      </UserInfo>
      <UserInfo>
        <DisplayName>Kester Sharpe</DisplayName>
        <AccountId>808</AccountId>
        <AccountType/>
      </UserInfo>
      <UserInfo>
        <DisplayName>Rebecca Young</DisplayName>
        <AccountId>2745</AccountId>
        <AccountType/>
      </UserInfo>
      <UserInfo>
        <DisplayName>Amy Grisdale</DisplayName>
        <AccountId>1059</AccountId>
        <AccountType/>
      </UserInfo>
    </SharedWithUsers>
    <lcf76f155ced4ddcb4097134ff3c332f xmlns="b8794ff2-5743-48aa-b936-75e29ee18ac3">
      <Terms xmlns="http://schemas.microsoft.com/office/infopath/2007/PartnerControls"/>
    </lcf76f155ced4ddcb4097134ff3c332f>
    <TaxCatchAll xmlns="ea0024ab-ab65-466d-9e06-7d1947fad7d8" xsi:nil="true"/>
  </documentManagement>
</p:properties>
</file>

<file path=customXml/itemProps1.xml><?xml version="1.0" encoding="utf-8"?>
<ds:datastoreItem xmlns:ds="http://schemas.openxmlformats.org/officeDocument/2006/customXml" ds:itemID="{EDBD9C7C-EFD3-4C42-B3AC-D4B9679C92A5}">
  <ds:schemaRefs>
    <ds:schemaRef ds:uri="b8794ff2-5743-48aa-b936-75e29ee18ac3"/>
    <ds:schemaRef ds:uri="ea0024ab-ab65-466d-9e06-7d1947fad7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3.xml><?xml version="1.0" encoding="utf-8"?>
<ds:datastoreItem xmlns:ds="http://schemas.openxmlformats.org/officeDocument/2006/customXml" ds:itemID="{8E3F7C96-A926-416F-8489-B53183D70031}">
  <ds:schemaRefs>
    <ds:schemaRef ds:uri="b8794ff2-5743-48aa-b936-75e29ee18ac3"/>
    <ds:schemaRef ds:uri="ea0024ab-ab65-466d-9e06-7d1947fad7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276</TotalTime>
  <Words>2145</Words>
  <Application>Microsoft Office PowerPoint</Application>
  <PresentationFormat>Widescreen</PresentationFormat>
  <Paragraphs>417</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Calibri</vt:lpstr>
      <vt:lpstr>Nunito Sans Black</vt:lpstr>
      <vt:lpstr>Nunito Sans</vt:lpstr>
      <vt:lpstr>Nunito Sans ExtraBold</vt:lpstr>
      <vt:lpstr>Arial</vt:lpstr>
      <vt:lpstr>Office Theme</vt:lpstr>
      <vt:lpstr>PowerPoint Presentation</vt:lpstr>
      <vt:lpstr>Transforming our Volunteer Experience</vt:lpstr>
      <vt:lpstr>Transforming our Volunteer Experience</vt:lpstr>
      <vt:lpstr>Transforming our Volunteer Experience</vt:lpstr>
      <vt:lpstr>Transforming our Volunteer Experience</vt:lpstr>
      <vt:lpstr>PowerPoint Presentation</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lpstr>Transforming our Volunteer Experience</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3</cp:revision>
  <dcterms:created xsi:type="dcterms:W3CDTF">2019-10-08T08:48:13Z</dcterms:created>
  <dcterms:modified xsi:type="dcterms:W3CDTF">2022-12-23T12:56:35Z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0x0101001D7EFE293DA0574781BC2ECE904F4719</vt:lpwstr>
  </property>
  <property fmtid="{D5CDD505-2E9C-101B-9397-08002B2CF9AE}" pid="6" name="MediaServiceImageTags">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