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bookmarkIdSeed="3">
  <p:sldMasterIdLst>
    <p:sldMasterId id="2147483834" r:id="rId1"/>
  </p:sldMasterIdLst>
  <p:notesMasterIdLst>
    <p:notesMasterId r:id="rId32"/>
  </p:notesMasterIdLst>
  <p:sldIdLst>
    <p:sldId id="320" r:id="rId2"/>
    <p:sldId id="329" r:id="rId3"/>
    <p:sldId id="733" r:id="rId4"/>
    <p:sldId id="896" r:id="rId5"/>
    <p:sldId id="1044" r:id="rId6"/>
    <p:sldId id="1082" r:id="rId7"/>
    <p:sldId id="899" r:id="rId8"/>
    <p:sldId id="900" r:id="rId9"/>
    <p:sldId id="926" r:id="rId10"/>
    <p:sldId id="918" r:id="rId11"/>
    <p:sldId id="1085" r:id="rId12"/>
    <p:sldId id="920" r:id="rId13"/>
    <p:sldId id="1083" r:id="rId14"/>
    <p:sldId id="1030" r:id="rId15"/>
    <p:sldId id="1025" r:id="rId16"/>
    <p:sldId id="1031" r:id="rId17"/>
    <p:sldId id="1040" r:id="rId18"/>
    <p:sldId id="1089" r:id="rId19"/>
    <p:sldId id="1052" r:id="rId20"/>
    <p:sldId id="1088" r:id="rId21"/>
    <p:sldId id="1087" r:id="rId22"/>
    <p:sldId id="1016" r:id="rId23"/>
    <p:sldId id="1055" r:id="rId24"/>
    <p:sldId id="1068" r:id="rId25"/>
    <p:sldId id="1011" r:id="rId26"/>
    <p:sldId id="1086" r:id="rId27"/>
    <p:sldId id="1084" r:id="rId28"/>
    <p:sldId id="1060" r:id="rId29"/>
    <p:sldId id="1061" r:id="rId30"/>
    <p:sldId id="1066" r:id="rId31"/>
  </p:sldIdLst>
  <p:sldSz cx="12192000" cy="6858000"/>
  <p:notesSz cx="16256000" cy="9144000"/>
  <p:embeddedFontLst>
    <p:embeddedFont>
      <p:font typeface="Nunito Sans" panose="00000500000000000000" pitchFamily="2" charset="0"/>
      <p:regular r:id="rId33"/>
      <p:bold r:id="rId34"/>
      <p:italic r:id="rId35"/>
      <p:boldItalic r:id="rId36"/>
    </p:embeddedFont>
    <p:embeddedFont>
      <p:font typeface="Nunito Sans Black" panose="00000A00000000000000" pitchFamily="2" charset="0"/>
      <p:bold r:id="rId37"/>
      <p:boldItalic r:id="rId38"/>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486"/>
    <a:srgbClr val="FF912A"/>
    <a:srgbClr val="FFFFFF"/>
    <a:srgbClr val="00A794"/>
    <a:srgbClr val="7414DC"/>
    <a:srgbClr val="00A793"/>
    <a:srgbClr val="006DDF"/>
    <a:srgbClr val="FFB4E5"/>
    <a:srgbClr val="205A41"/>
    <a:srgbClr val="23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B4694-7EE5-47DB-81BA-9F96B672E40D}" v="836" dt="2024-06-25T11:59:52.913"/>
    <p1510:client id="{1B291E5F-C9BD-4064-B35A-9A461EEE6471}" v="1515" dt="2024-06-25T14:50:12.435"/>
    <p1510:client id="{3D6FA771-E083-47B0-891F-B57CDABA593B}" v="175" dt="2024-06-25T13:16:05.48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78"/>
      </p:cViewPr>
      <p:guideLst>
        <p:guide orient="horz" pos="2160"/>
        <p:guide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thescouts.sharepoint.com/sites/VolunteerExperience/Shared%20Documents/Change%20and%20Infrastructure/Change%20Management/Change%20Readiness/Dec%202023%20Change%20Readiness%20Meetings/Transformation%20Lead%20Heat%20Map%20Dec%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scouts.sharepoint.com/sites/VolunteerExperience/Shared%20Documents/Change%20and%20Infrastructure/Change%20Management/Change%20Readiness/Dec%202023%20Change%20Readiness%20Meetings/Transformation%20Lead%20Heat%20Map%20Dec%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[Transformation Lead Heat Map Dec 23.xlsx]Overall RAGs!PivotTable1</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00B050"/>
          </a:solidFill>
          <a:ln w="19050">
            <a:solidFill>
              <a:schemeClr val="lt1"/>
            </a:solidFill>
          </a:ln>
          <a:effectLst/>
        </c:spPr>
      </c:pivotFmt>
      <c:pivotFmt>
        <c:idx val="6"/>
        <c:spPr>
          <a:solidFill>
            <a:srgbClr val="FFC000"/>
          </a:solidFill>
          <a:ln w="19050">
            <a:solidFill>
              <a:schemeClr val="lt1"/>
            </a:solidFill>
          </a:ln>
          <a:effectLst/>
        </c:spPr>
      </c:pivotFmt>
      <c:pivotFmt>
        <c:idx val="7"/>
        <c:spPr>
          <a:solidFill>
            <a:srgbClr val="FF0000"/>
          </a:solidFill>
          <a:ln w="19050">
            <a:solidFill>
              <a:schemeClr val="lt1"/>
            </a:solidFill>
          </a:ln>
          <a:effectLst/>
        </c:spPr>
      </c:pivotFmt>
      <c:pivotFmt>
        <c:idx val="8"/>
        <c:spPr>
          <a:solidFill>
            <a:schemeClr val="bg1">
              <a:lumMod val="75000"/>
            </a:schemeClr>
          </a:solidFill>
          <a:ln w="19050">
            <a:solidFill>
              <a:schemeClr val="lt1"/>
            </a:solidFill>
          </a:ln>
          <a:effectLst/>
        </c:spPr>
      </c:pivotFmt>
      <c:pivotFmt>
        <c:idx val="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00B050"/>
          </a:solidFill>
          <a:ln w="19050">
            <a:solidFill>
              <a:schemeClr val="lt1"/>
            </a:solidFill>
          </a:ln>
          <a:effectLst/>
        </c:spPr>
      </c:pivotFmt>
      <c:pivotFmt>
        <c:idx val="11"/>
        <c:spPr>
          <a:solidFill>
            <a:srgbClr val="FFC000"/>
          </a:solidFill>
          <a:ln w="19050">
            <a:solidFill>
              <a:schemeClr val="lt1"/>
            </a:solidFill>
          </a:ln>
          <a:effectLst/>
        </c:spPr>
      </c:pivotFmt>
      <c:pivotFmt>
        <c:idx val="12"/>
        <c:spPr>
          <a:solidFill>
            <a:srgbClr val="FF0000"/>
          </a:solidFill>
          <a:ln w="19050">
            <a:solidFill>
              <a:schemeClr val="lt1"/>
            </a:solidFill>
          </a:ln>
          <a:effectLst/>
        </c:spPr>
      </c:pivotFmt>
      <c:pivotFmt>
        <c:idx val="13"/>
        <c:spPr>
          <a:solidFill>
            <a:schemeClr val="bg1">
              <a:lumMod val="75000"/>
            </a:schemeClr>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00B050"/>
          </a:solidFill>
          <a:ln w="19050">
            <a:solidFill>
              <a:schemeClr val="lt1"/>
            </a:solidFill>
          </a:ln>
          <a:effectLst/>
        </c:spPr>
      </c:pivotFmt>
      <c:pivotFmt>
        <c:idx val="16"/>
        <c:spPr>
          <a:solidFill>
            <a:srgbClr val="FFC000"/>
          </a:solidFill>
          <a:ln w="19050">
            <a:solidFill>
              <a:schemeClr val="lt1"/>
            </a:solidFill>
          </a:ln>
          <a:effectLst/>
        </c:spPr>
      </c:pivotFmt>
      <c:pivotFmt>
        <c:idx val="17"/>
        <c:spPr>
          <a:solidFill>
            <a:srgbClr val="FF0000"/>
          </a:solidFill>
          <a:ln w="19050">
            <a:solidFill>
              <a:schemeClr val="lt1"/>
            </a:solidFill>
          </a:ln>
          <a:effectLst/>
        </c:spPr>
      </c:pivotFmt>
      <c:pivotFmt>
        <c:idx val="18"/>
        <c:spPr>
          <a:solidFill>
            <a:schemeClr val="bg1">
              <a:lumMod val="75000"/>
            </a:schemeClr>
          </a:solidFill>
          <a:ln w="19050">
            <a:solidFill>
              <a:schemeClr val="lt1"/>
            </a:solidFill>
          </a:ln>
          <a:effectLst/>
        </c:spPr>
      </c:pivotFmt>
    </c:pivotFmts>
    <c:plotArea>
      <c:layout/>
      <c:pieChart>
        <c:varyColors val="1"/>
        <c:ser>
          <c:idx val="0"/>
          <c:order val="0"/>
          <c:tx>
            <c:strRef>
              <c:f>'Overall RAGs'!$D$3</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78FB-4F25-89CA-0AE4FB56F450}"/>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78FB-4F25-89CA-0AE4FB56F450}"/>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8FB-4F25-89CA-0AE4FB56F450}"/>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78FB-4F25-89CA-0AE4FB56F45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RAGs'!$C$4:$C$8</c:f>
              <c:strCache>
                <c:ptCount val="4"/>
                <c:pt idx="0">
                  <c:v>Green</c:v>
                </c:pt>
                <c:pt idx="1">
                  <c:v>Amber</c:v>
                </c:pt>
                <c:pt idx="2">
                  <c:v>Red</c:v>
                </c:pt>
                <c:pt idx="3">
                  <c:v>Grey</c:v>
                </c:pt>
              </c:strCache>
            </c:strRef>
          </c:cat>
          <c:val>
            <c:numRef>
              <c:f>'Overall RAGs'!$D$4:$D$8</c:f>
              <c:numCache>
                <c:formatCode>General</c:formatCode>
                <c:ptCount val="4"/>
                <c:pt idx="0">
                  <c:v>4</c:v>
                </c:pt>
                <c:pt idx="1">
                  <c:v>38</c:v>
                </c:pt>
                <c:pt idx="2">
                  <c:v>31</c:v>
                </c:pt>
                <c:pt idx="3">
                  <c:v>15</c:v>
                </c:pt>
              </c:numCache>
            </c:numRef>
          </c:val>
          <c:extLst>
            <c:ext xmlns:c16="http://schemas.microsoft.com/office/drawing/2014/chart" uri="{C3380CC4-5D6E-409C-BE32-E72D297353CC}">
              <c16:uniqueId val="{00000008-78FB-4F25-89CA-0AE4FB56F45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[Transformation Lead Heat Map Dec 23.xlsx]Overall RAGs!PivotTable2</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B050"/>
          </a:solidFill>
          <a:ln w="19050">
            <a:solidFill>
              <a:schemeClr val="lt1"/>
            </a:solidFill>
          </a:ln>
          <a:effectLst/>
        </c:spPr>
      </c:pivotFmt>
      <c:pivotFmt>
        <c:idx val="2"/>
        <c:spPr>
          <a:solidFill>
            <a:srgbClr val="FFC000"/>
          </a:solidFill>
          <a:ln w="19050">
            <a:solidFill>
              <a:schemeClr val="lt1"/>
            </a:solidFill>
          </a:ln>
          <a:effectLst/>
        </c:spPr>
      </c:pivotFmt>
      <c:pivotFmt>
        <c:idx val="3"/>
        <c:spPr>
          <a:solidFill>
            <a:srgbClr val="FF0000"/>
          </a:solidFill>
          <a:ln w="19050">
            <a:solidFill>
              <a:schemeClr val="lt1"/>
            </a:solidFill>
          </a:ln>
          <a:effectLst/>
        </c:spPr>
      </c:pivotFmt>
      <c:pivotFmt>
        <c:idx val="4"/>
        <c:spPr>
          <a:solidFill>
            <a:schemeClr val="bg1">
              <a:lumMod val="75000"/>
            </a:schemeClr>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00B050"/>
          </a:solidFill>
          <a:ln w="19050">
            <a:solidFill>
              <a:schemeClr val="lt1"/>
            </a:solidFill>
          </a:ln>
          <a:effectLst/>
        </c:spPr>
      </c:pivotFmt>
      <c:pivotFmt>
        <c:idx val="7"/>
        <c:spPr>
          <a:solidFill>
            <a:srgbClr val="FFC000"/>
          </a:solidFill>
          <a:ln w="19050">
            <a:solidFill>
              <a:schemeClr val="lt1"/>
            </a:solidFill>
          </a:ln>
          <a:effectLst/>
        </c:spPr>
      </c:pivotFmt>
      <c:pivotFmt>
        <c:idx val="8"/>
        <c:spPr>
          <a:solidFill>
            <a:srgbClr val="FF0000"/>
          </a:solidFill>
          <a:ln w="19050">
            <a:solidFill>
              <a:schemeClr val="lt1"/>
            </a:solidFill>
          </a:ln>
          <a:effectLst/>
        </c:spPr>
      </c:pivotFmt>
      <c:pivotFmt>
        <c:idx val="9"/>
        <c:spPr>
          <a:solidFill>
            <a:schemeClr val="bg1">
              <a:lumMod val="75000"/>
            </a:schemeClr>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00B050"/>
          </a:solidFill>
          <a:ln w="19050">
            <a:solidFill>
              <a:schemeClr val="lt1"/>
            </a:solidFill>
          </a:ln>
          <a:effectLst/>
        </c:spPr>
      </c:pivotFmt>
      <c:pivotFmt>
        <c:idx val="12"/>
        <c:spPr>
          <a:solidFill>
            <a:srgbClr val="FFC000"/>
          </a:solidFill>
          <a:ln w="19050">
            <a:solidFill>
              <a:schemeClr val="lt1"/>
            </a:solidFill>
          </a:ln>
          <a:effectLst/>
        </c:spPr>
      </c:pivotFmt>
      <c:pivotFmt>
        <c:idx val="13"/>
        <c:spPr>
          <a:solidFill>
            <a:srgbClr val="FF0000"/>
          </a:solidFill>
          <a:ln w="19050">
            <a:solidFill>
              <a:schemeClr val="lt1"/>
            </a:solidFill>
          </a:ln>
          <a:effectLst/>
        </c:spPr>
      </c:pivotFmt>
      <c:pivotFmt>
        <c:idx val="14"/>
        <c:spPr>
          <a:solidFill>
            <a:schemeClr val="bg1">
              <a:lumMod val="75000"/>
            </a:schemeClr>
          </a:solidFill>
          <a:ln w="19050">
            <a:solidFill>
              <a:schemeClr val="lt1"/>
            </a:solidFill>
          </a:ln>
          <a:effectLst/>
        </c:spPr>
      </c:pivotFmt>
    </c:pivotFmts>
    <c:plotArea>
      <c:layout/>
      <c:pieChart>
        <c:varyColors val="1"/>
        <c:ser>
          <c:idx val="0"/>
          <c:order val="0"/>
          <c:tx>
            <c:strRef>
              <c:f>'Overall RAGs'!$I$3</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6F94-4F63-B05B-60FFB2640C6D}"/>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6F94-4F63-B05B-60FFB2640C6D}"/>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6F94-4F63-B05B-60FFB2640C6D}"/>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6F94-4F63-B05B-60FFB2640C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RAGs'!$H$4:$H$8</c:f>
              <c:strCache>
                <c:ptCount val="4"/>
                <c:pt idx="0">
                  <c:v>Green</c:v>
                </c:pt>
                <c:pt idx="1">
                  <c:v>Amber</c:v>
                </c:pt>
                <c:pt idx="2">
                  <c:v>Red</c:v>
                </c:pt>
                <c:pt idx="3">
                  <c:v>Grey</c:v>
                </c:pt>
              </c:strCache>
            </c:strRef>
          </c:cat>
          <c:val>
            <c:numRef>
              <c:f>'Overall RAGs'!$I$4:$I$8</c:f>
              <c:numCache>
                <c:formatCode>General</c:formatCode>
                <c:ptCount val="4"/>
                <c:pt idx="0">
                  <c:v>24</c:v>
                </c:pt>
                <c:pt idx="1">
                  <c:v>42</c:v>
                </c:pt>
                <c:pt idx="2">
                  <c:v>7</c:v>
                </c:pt>
                <c:pt idx="3">
                  <c:v>15</c:v>
                </c:pt>
              </c:numCache>
            </c:numRef>
          </c:val>
          <c:extLst>
            <c:ext xmlns:c16="http://schemas.microsoft.com/office/drawing/2014/chart" uri="{C3380CC4-5D6E-409C-BE32-E72D297353CC}">
              <c16:uniqueId val="{00000008-6F94-4F63-B05B-60FFB2640C6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3"/>
              </a:solidFill>
              <a:ln w="19050">
                <a:solidFill>
                  <a:schemeClr val="lt1"/>
                </a:solidFill>
              </a:ln>
              <a:effectLst/>
            </c:spPr>
            <c:extLst>
              <c:ext xmlns:c16="http://schemas.microsoft.com/office/drawing/2014/chart" uri="{C3380CC4-5D6E-409C-BE32-E72D297353CC}">
                <c16:uniqueId val="{00000007-DEF7-4A61-8031-0765690DC1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DEF7-4A61-8031-0765690DC104}"/>
              </c:ext>
            </c:extLst>
          </c:dPt>
          <c:dPt>
            <c:idx val="2"/>
            <c:bubble3D val="0"/>
            <c:spPr>
              <a:solidFill>
                <a:srgbClr val="FF912A"/>
              </a:solidFill>
              <a:ln w="19050">
                <a:solidFill>
                  <a:schemeClr val="lt1"/>
                </a:solidFill>
              </a:ln>
              <a:effectLst/>
            </c:spPr>
            <c:extLst>
              <c:ext xmlns:c16="http://schemas.microsoft.com/office/drawing/2014/chart" uri="{C3380CC4-5D6E-409C-BE32-E72D297353CC}">
                <c16:uniqueId val="{00000005-DEF7-4A61-8031-0765690DC104}"/>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6-DEF7-4A61-8031-0765690DC104}"/>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8-F5AF-4AD2-878D-6EA58E7C1B1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Sheet1!$B$2:$F$2</c:f>
              <c:numCache>
                <c:formatCode>General</c:formatCode>
                <c:ptCount val="5"/>
                <c:pt idx="0">
                  <c:v>6</c:v>
                </c:pt>
                <c:pt idx="1">
                  <c:v>34</c:v>
                </c:pt>
                <c:pt idx="2">
                  <c:v>28</c:v>
                </c:pt>
                <c:pt idx="3">
                  <c:v>6</c:v>
                </c:pt>
                <c:pt idx="4">
                  <c:v>13</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Current Readiness</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Blue</c:v>
                      </c:pt>
                      <c:pt idx="1">
                        <c:v>Green</c:v>
                      </c:pt>
                      <c:pt idx="2">
                        <c:v>Amber</c:v>
                      </c:pt>
                      <c:pt idx="3">
                        <c:v>Red</c:v>
                      </c:pt>
                      <c:pt idx="4">
                        <c:v>No Response</c:v>
                      </c:pt>
                    </c:strCache>
                  </c:strRef>
                </c15:cat>
              </c15:filteredCategoryTitle>
            </c:ext>
            <c:ext xmlns:c16="http://schemas.microsoft.com/office/drawing/2014/chart" uri="{C3380CC4-5D6E-409C-BE32-E72D297353CC}">
              <c16:uniqueId val="{00000000-DEF7-4A61-8031-0765690DC104}"/>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5CB-4231-8FDA-D74241A36537}"/>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45CB-4231-8FDA-D74241A36537}"/>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45CB-4231-8FDA-D74241A36537}"/>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45CB-4231-8FDA-D74241A3653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Sheet1!$B$3:$E$3</c:f>
              <c:numCache>
                <c:formatCode>General</c:formatCode>
                <c:ptCount val="4"/>
                <c:pt idx="0">
                  <c:v>33</c:v>
                </c:pt>
                <c:pt idx="1">
                  <c:v>44</c:v>
                </c:pt>
                <c:pt idx="2">
                  <c:v>8</c:v>
                </c:pt>
                <c:pt idx="3">
                  <c:v>3</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Predicated RAG at go-live</c:v>
                      </c:pt>
                    </c:strCache>
                  </c:strRef>
                </c15:tx>
              </c15:filteredSeriesTitle>
            </c:ext>
            <c:ext xmlns:c15="http://schemas.microsoft.com/office/drawing/2012/chart" uri="{02D57815-91ED-43cb-92C2-25804820EDAC}">
              <c15:filteredCategoryTitle>
                <c15:cat>
                  <c:strRef>
                    <c:extLst>
                      <c:ext uri="{02D57815-91ED-43cb-92C2-25804820EDAC}">
                        <c15:formulaRef>
                          <c15:sqref>Sheet1!$B$1:$E$1</c15:sqref>
                        </c15:formulaRef>
                      </c:ext>
                    </c:extLst>
                    <c:strCache>
                      <c:ptCount val="4"/>
                      <c:pt idx="0">
                        <c:v>Green</c:v>
                      </c:pt>
                      <c:pt idx="1">
                        <c:v>Amber</c:v>
                      </c:pt>
                      <c:pt idx="2">
                        <c:v>Red</c:v>
                      </c:pt>
                      <c:pt idx="3">
                        <c:v>No Response</c:v>
                      </c:pt>
                    </c:strCache>
                  </c:strRef>
                </c15:cat>
              </c15:filteredCategoryTitle>
            </c:ext>
            <c:ext xmlns:c16="http://schemas.microsoft.com/office/drawing/2014/chart" uri="{C3380CC4-5D6E-409C-BE32-E72D297353CC}">
              <c16:uniqueId val="{00000008-45CB-4231-8FDA-D74241A36537}"/>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E4E-44DE-B080-340815D5FEB1}"/>
              </c:ext>
            </c:extLst>
          </c:dPt>
          <c:dPt>
            <c:idx val="1"/>
            <c:bubble3D val="0"/>
            <c:spPr>
              <a:solidFill>
                <a:srgbClr val="FF912A"/>
              </a:solidFill>
              <a:ln w="19050">
                <a:solidFill>
                  <a:schemeClr val="lt1"/>
                </a:solidFill>
              </a:ln>
              <a:effectLst/>
            </c:spPr>
            <c:extLst>
              <c:ext xmlns:c16="http://schemas.microsoft.com/office/drawing/2014/chart" uri="{C3380CC4-5D6E-409C-BE32-E72D297353CC}">
                <c16:uniqueId val="{00000003-CE4E-44DE-B080-340815D5FEB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CE4E-44DE-B080-340815D5FEB1}"/>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CE4E-44DE-B080-340815D5FEB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Sheet1!$B$2:$E$2</c:f>
              <c:numCache>
                <c:formatCode>General</c:formatCode>
                <c:ptCount val="4"/>
                <c:pt idx="0">
                  <c:v>12</c:v>
                </c:pt>
                <c:pt idx="1">
                  <c:v>51</c:v>
                </c:pt>
                <c:pt idx="2">
                  <c:v>22</c:v>
                </c:pt>
                <c:pt idx="3">
                  <c:v>3</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RAG Overall</c:v>
                      </c:pt>
                    </c:strCache>
                  </c:strRef>
                </c15:tx>
              </c15:filteredSeriesTitle>
            </c:ext>
            <c:ext xmlns:c15="http://schemas.microsoft.com/office/drawing/2012/chart" uri="{02D57815-91ED-43cb-92C2-25804820EDAC}">
              <c15:filteredCategoryTitle>
                <c15:cat>
                  <c:strRef>
                    <c:extLst>
                      <c:ext uri="{02D57815-91ED-43cb-92C2-25804820EDAC}">
                        <c15:formulaRef>
                          <c15:sqref>Sheet1!$B$1:$E$1</c15:sqref>
                        </c15:formulaRef>
                      </c:ext>
                    </c:extLst>
                    <c:strCache>
                      <c:ptCount val="4"/>
                      <c:pt idx="0">
                        <c:v>Green</c:v>
                      </c:pt>
                      <c:pt idx="1">
                        <c:v>Amber</c:v>
                      </c:pt>
                      <c:pt idx="2">
                        <c:v>Red</c:v>
                      </c:pt>
                      <c:pt idx="3">
                        <c:v>No Response</c:v>
                      </c:pt>
                    </c:strCache>
                  </c:strRef>
                </c15:cat>
              </c15:filteredCategoryTitle>
            </c:ext>
            <c:ext xmlns:c16="http://schemas.microsoft.com/office/drawing/2014/chart" uri="{C3380CC4-5D6E-409C-BE32-E72D297353CC}">
              <c16:uniqueId val="{00000008-CE4E-44DE-B080-340815D5FEB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AF2-4828-8D6F-51C3310893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F2-4828-8D6F-51C331089369}"/>
              </c:ext>
            </c:extLst>
          </c:dPt>
          <c:dPt>
            <c:idx val="2"/>
            <c:bubble3D val="0"/>
            <c:spPr>
              <a:solidFill>
                <a:srgbClr val="FF912A"/>
              </a:solidFill>
              <a:ln w="19050">
                <a:solidFill>
                  <a:schemeClr val="lt1"/>
                </a:solidFill>
              </a:ln>
              <a:effectLst/>
            </c:spPr>
            <c:extLst>
              <c:ext xmlns:c16="http://schemas.microsoft.com/office/drawing/2014/chart" uri="{C3380CC4-5D6E-409C-BE32-E72D297353CC}">
                <c16:uniqueId val="{00000005-BAF2-4828-8D6F-51C331089369}"/>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BAF2-4828-8D6F-51C331089369}"/>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8-7971-4887-846C-B6A65CE31892}"/>
              </c:ext>
            </c:extLst>
          </c:dPt>
          <c:dLbls>
            <c:dLbl>
              <c:idx val="0"/>
              <c:delete val="1"/>
              <c:extLst>
                <c:ext xmlns:c15="http://schemas.microsoft.com/office/drawing/2012/chart" uri="{CE6537A1-D6FC-4f65-9D91-7224C49458BB}"/>
                <c:ext xmlns:c16="http://schemas.microsoft.com/office/drawing/2014/chart" uri="{C3380CC4-5D6E-409C-BE32-E72D297353CC}">
                  <c16:uniqueId val="{00000001-BAF2-4828-8D6F-51C33108936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Sheet1!$B$3:$F$3</c:f>
              <c:numCache>
                <c:formatCode>General</c:formatCode>
                <c:ptCount val="5"/>
                <c:pt idx="0">
                  <c:v>0</c:v>
                </c:pt>
                <c:pt idx="1">
                  <c:v>28</c:v>
                </c:pt>
                <c:pt idx="2">
                  <c:v>44</c:v>
                </c:pt>
                <c:pt idx="3">
                  <c:v>2</c:v>
                </c:pt>
                <c:pt idx="4">
                  <c:v>13</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Expected Readiness</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Blue</c:v>
                      </c:pt>
                      <c:pt idx="1">
                        <c:v>Green</c:v>
                      </c:pt>
                      <c:pt idx="2">
                        <c:v>Amber</c:v>
                      </c:pt>
                      <c:pt idx="3">
                        <c:v>Red</c:v>
                      </c:pt>
                      <c:pt idx="4">
                        <c:v>No Response</c:v>
                      </c:pt>
                    </c:strCache>
                  </c:strRef>
                </c15:cat>
              </c15:filteredCategoryTitle>
            </c:ext>
            <c:ext xmlns:c16="http://schemas.microsoft.com/office/drawing/2014/chart" uri="{C3380CC4-5D6E-409C-BE32-E72D297353CC}">
              <c16:uniqueId val="{00000008-BAF2-4828-8D6F-51C33108936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Sheet1!$B$2:$B$13</c:f>
              <c:numCache>
                <c:formatCode>General</c:formatCode>
                <c:ptCount val="12"/>
                <c:pt idx="0">
                  <c:v>22</c:v>
                </c:pt>
                <c:pt idx="1">
                  <c:v>12</c:v>
                </c:pt>
                <c:pt idx="2">
                  <c:v>10</c:v>
                </c:pt>
                <c:pt idx="3">
                  <c:v>11</c:v>
                </c:pt>
                <c:pt idx="4">
                  <c:v>4</c:v>
                </c:pt>
                <c:pt idx="5">
                  <c:v>13</c:v>
                </c:pt>
                <c:pt idx="6">
                  <c:v>3</c:v>
                </c:pt>
                <c:pt idx="7">
                  <c:v>27</c:v>
                </c:pt>
                <c:pt idx="8">
                  <c:v>29</c:v>
                </c:pt>
                <c:pt idx="9">
                  <c:v>37</c:v>
                </c:pt>
                <c:pt idx="10">
                  <c:v>30</c:v>
                </c:pt>
                <c:pt idx="11">
                  <c:v>58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Green</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15:cat>
              </c15:filteredCategoryTitle>
            </c:ext>
            <c:ext xmlns:c16="http://schemas.microsoft.com/office/drawing/2014/chart" uri="{C3380CC4-5D6E-409C-BE32-E72D297353CC}">
              <c16:uniqueId val="{00000000-4714-4D32-87AA-681D311AB06B}"/>
            </c:ext>
          </c:extLst>
        </c:ser>
        <c:ser>
          <c:idx val="1"/>
          <c:order val="1"/>
          <c:spPr>
            <a:solidFill>
              <a:srgbClr val="FF91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Sheet1!$C$2:$C$13</c:f>
              <c:numCache>
                <c:formatCode>General</c:formatCode>
                <c:ptCount val="12"/>
                <c:pt idx="0">
                  <c:v>43</c:v>
                </c:pt>
                <c:pt idx="1">
                  <c:v>20</c:v>
                </c:pt>
                <c:pt idx="2">
                  <c:v>40</c:v>
                </c:pt>
                <c:pt idx="3">
                  <c:v>37</c:v>
                </c:pt>
                <c:pt idx="4">
                  <c:v>48</c:v>
                </c:pt>
                <c:pt idx="5">
                  <c:v>36</c:v>
                </c:pt>
                <c:pt idx="6">
                  <c:v>44</c:v>
                </c:pt>
                <c:pt idx="7">
                  <c:v>53</c:v>
                </c:pt>
                <c:pt idx="8">
                  <c:v>52</c:v>
                </c:pt>
                <c:pt idx="9">
                  <c:v>42</c:v>
                </c:pt>
                <c:pt idx="10">
                  <c:v>22</c:v>
                </c:pt>
                <c:pt idx="11">
                  <c:v>25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Amber</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15:cat>
              </c15:filteredCategoryTitle>
            </c:ext>
            <c:ext xmlns:c16="http://schemas.microsoft.com/office/drawing/2014/chart" uri="{C3380CC4-5D6E-409C-BE32-E72D297353CC}">
              <c16:uniqueId val="{00000001-4714-4D32-87AA-681D311AB06B}"/>
            </c:ext>
          </c:extLst>
        </c:ser>
        <c:ser>
          <c:idx val="2"/>
          <c:order val="2"/>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Sheet1!$D$2:$D$13</c:f>
              <c:numCache>
                <c:formatCode>General</c:formatCode>
                <c:ptCount val="12"/>
                <c:pt idx="0">
                  <c:v>19</c:v>
                </c:pt>
                <c:pt idx="1">
                  <c:v>52</c:v>
                </c:pt>
                <c:pt idx="2">
                  <c:v>34</c:v>
                </c:pt>
                <c:pt idx="3">
                  <c:v>36</c:v>
                </c:pt>
                <c:pt idx="4">
                  <c:v>32</c:v>
                </c:pt>
                <c:pt idx="5">
                  <c:v>35</c:v>
                </c:pt>
                <c:pt idx="6">
                  <c:v>37</c:v>
                </c:pt>
                <c:pt idx="7">
                  <c:v>4</c:v>
                </c:pt>
                <c:pt idx="8">
                  <c:v>3</c:v>
                </c:pt>
                <c:pt idx="9">
                  <c:v>5</c:v>
                </c:pt>
                <c:pt idx="10">
                  <c:v>32</c:v>
                </c:pt>
                <c:pt idx="11">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Red</c:v>
                      </c:pt>
                    </c:strCache>
                  </c:strRef>
                </c15:tx>
              </c15:filteredSeriesTitle>
            </c:ext>
            <c:ext xmlns:c15="http://schemas.microsoft.com/office/drawing/2012/chart" uri="{02D57815-91ED-43cb-92C2-25804820EDAC}">
              <c15:filteredCategoryTitle>
                <c15:cat>
                  <c:strRef>
                    <c:extLst>
                      <c:ext uri="{02D57815-91ED-43cb-92C2-25804820EDAC}">
                        <c15:formulaRef>
                          <c15:sqref>Sheet1!$A$2:$A$13</c15:sqref>
                        </c15:formulaRef>
                      </c:ext>
                    </c:extLst>
                    <c:strCache>
                      <c:ptCount val="12"/>
                      <c:pt idx="0">
                        <c:v>Trustee Boards operating with new purpose</c:v>
                      </c:pt>
                      <c:pt idx="1">
                        <c:v>Trustee Boards managing risks of change</c:v>
                      </c:pt>
                      <c:pt idx="2">
                        <c:v>Local support structure for changes</c:v>
                      </c:pt>
                      <c:pt idx="3">
                        <c:v>Local processes reviewed</c:v>
                      </c:pt>
                      <c:pt idx="4">
                        <c:v>Ready to add accreditations</c:v>
                      </c:pt>
                      <c:pt idx="5">
                        <c:v>Role Title conversations</c:v>
                      </c:pt>
                      <c:pt idx="6">
                        <c:v>Districts &amp; Groups confirmed new structure</c:v>
                      </c:pt>
                      <c:pt idx="7">
                        <c:v>County confirmed new structure</c:v>
                      </c:pt>
                      <c:pt idx="8">
                        <c:v>Appointments Progress</c:v>
                      </c:pt>
                      <c:pt idx="9">
                        <c:v>Updating email addresses</c:v>
                      </c:pt>
                      <c:pt idx="10">
                        <c:v>Communcation</c:v>
                      </c:pt>
                      <c:pt idx="11">
                        <c:v>Change Plan</c:v>
                      </c:pt>
                    </c:strCache>
                  </c:strRef>
                </c15:cat>
              </c15:filteredCategoryTitle>
            </c:ext>
            <c:ext xmlns:c16="http://schemas.microsoft.com/office/drawing/2014/chart" uri="{C3380CC4-5D6E-409C-BE32-E72D297353CC}">
              <c16:uniqueId val="{00000002-4714-4D32-87AA-681D311AB06B}"/>
            </c:ext>
          </c:extLst>
        </c:ser>
        <c:dLbls>
          <c:dLblPos val="ctr"/>
          <c:showLegendKey val="0"/>
          <c:showVal val="1"/>
          <c:showCatName val="0"/>
          <c:showSerName val="0"/>
          <c:showPercent val="0"/>
          <c:showBubbleSize val="0"/>
        </c:dLbls>
        <c:gapWidth val="182"/>
        <c:overlap val="100"/>
        <c:axId val="2061773248"/>
        <c:axId val="2092027488"/>
      </c:barChart>
      <c:catAx>
        <c:axId val="206177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027488"/>
        <c:crosses val="autoZero"/>
        <c:auto val="1"/>
        <c:lblAlgn val="ctr"/>
        <c:lblOffset val="100"/>
        <c:noMultiLvlLbl val="0"/>
      </c:catAx>
      <c:valAx>
        <c:axId val="2092027488"/>
        <c:scaling>
          <c:orientation val="minMax"/>
          <c:max val="84"/>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177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A-F05A-4336-98A1-B76DAE1105D7}"/>
                </c:ext>
              </c:extLst>
            </c:dLbl>
            <c:dLbl>
              <c:idx val="7"/>
              <c:delete val="1"/>
              <c:extLst>
                <c:ext xmlns:c15="http://schemas.microsoft.com/office/drawing/2012/chart" uri="{CE6537A1-D6FC-4f65-9D91-7224C49458BB}"/>
                <c:ext xmlns:c16="http://schemas.microsoft.com/office/drawing/2014/chart" uri="{C3380CC4-5D6E-409C-BE32-E72D297353CC}">
                  <c16:uniqueId val="{00000009-F05A-4336-98A1-B76DAE1105D7}"/>
                </c:ext>
              </c:extLst>
            </c:dLbl>
            <c:dLbl>
              <c:idx val="8"/>
              <c:delete val="1"/>
              <c:extLst>
                <c:ext xmlns:c15="http://schemas.microsoft.com/office/drawing/2012/chart" uri="{CE6537A1-D6FC-4f65-9D91-7224C49458BB}"/>
                <c:ext xmlns:c16="http://schemas.microsoft.com/office/drawing/2014/chart" uri="{C3380CC4-5D6E-409C-BE32-E72D297353CC}">
                  <c16:uniqueId val="{00000008-F05A-4336-98A1-B76DAE1105D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Sheet1!$C$4:$C$12</c:f>
              <c:numCache>
                <c:formatCode>General</c:formatCode>
                <c:ptCount val="9"/>
                <c:pt idx="0">
                  <c:v>19</c:v>
                </c:pt>
                <c:pt idx="1">
                  <c:v>18</c:v>
                </c:pt>
                <c:pt idx="2">
                  <c:v>3</c:v>
                </c:pt>
                <c:pt idx="3">
                  <c:v>0</c:v>
                </c:pt>
                <c:pt idx="4">
                  <c:v>6</c:v>
                </c:pt>
                <c:pt idx="5">
                  <c:v>30</c:v>
                </c:pt>
                <c:pt idx="6">
                  <c:v>35</c:v>
                </c:pt>
                <c:pt idx="7">
                  <c:v>0</c:v>
                </c:pt>
                <c:pt idx="8">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Blue</c:v>
                      </c:pt>
                    </c:strCache>
                  </c:strRef>
                </c15:tx>
              </c15:filteredSeriesTitle>
            </c:ext>
            <c:ext xmlns:c15="http://schemas.microsoft.com/office/drawing/2012/chart" uri="{02D57815-91ED-43cb-92C2-25804820EDAC}">
              <c15:filteredCategoryTitle>
                <c15:cat>
                  <c:strRef>
                    <c:extLst>
                      <c:ext uri="{02D57815-91ED-43cb-92C2-25804820EDAC}">
                        <c15:formulaRef>
                          <c15:sqref>Sheet1!$B$4:$B$12</c15:sqref>
                        </c15:formulaRef>
                      </c:ext>
                    </c:extLst>
                    <c:strCache>
                      <c:ptCount val="9"/>
                      <c:pt idx="0">
                        <c:v>Trustee Board Changes</c:v>
                      </c:pt>
                      <c:pt idx="1">
                        <c:v>New ways of working</c:v>
                      </c:pt>
                      <c:pt idx="2">
                        <c:v>Accreditations</c:v>
                      </c:pt>
                      <c:pt idx="3">
                        <c:v>Group Teams</c:v>
                      </c:pt>
                      <c:pt idx="4">
                        <c:v>District Teams</c:v>
                      </c:pt>
                      <c:pt idx="5">
                        <c:v>County Team</c:v>
                      </c:pt>
                      <c:pt idx="6">
                        <c:v>Updating Email Addresses</c:v>
                      </c:pt>
                      <c:pt idx="7">
                        <c:v>Communicating Change</c:v>
                      </c:pt>
                      <c:pt idx="8">
                        <c:v>Change Plan</c:v>
                      </c:pt>
                    </c:strCache>
                  </c:strRef>
                </c15:cat>
              </c15:filteredCategoryTitle>
            </c:ext>
            <c:ext xmlns:c16="http://schemas.microsoft.com/office/drawing/2014/chart" uri="{C3380CC4-5D6E-409C-BE32-E72D297353CC}">
              <c16:uniqueId val="{00000000-F05A-4336-98A1-B76DAE1105D7}"/>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Sheet1!$D$4:$D$12</c:f>
              <c:numCache>
                <c:formatCode>General</c:formatCode>
                <c:ptCount val="9"/>
                <c:pt idx="0">
                  <c:v>29</c:v>
                </c:pt>
                <c:pt idx="1">
                  <c:v>25</c:v>
                </c:pt>
                <c:pt idx="2">
                  <c:v>17</c:v>
                </c:pt>
                <c:pt idx="3">
                  <c:v>17</c:v>
                </c:pt>
                <c:pt idx="4">
                  <c:v>13</c:v>
                </c:pt>
                <c:pt idx="5">
                  <c:v>20</c:v>
                </c:pt>
                <c:pt idx="6">
                  <c:v>25</c:v>
                </c:pt>
                <c:pt idx="7">
                  <c:v>30</c:v>
                </c:pt>
                <c:pt idx="8">
                  <c:v>55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Green</c:v>
                      </c:pt>
                    </c:strCache>
                  </c:strRef>
                </c15:tx>
              </c15:filteredSeriesTitle>
            </c:ext>
            <c:ext xmlns:c15="http://schemas.microsoft.com/office/drawing/2012/chart" uri="{02D57815-91ED-43cb-92C2-25804820EDAC}">
              <c15:filteredCategoryTitle>
                <c15:cat>
                  <c:strRef>
                    <c:extLst>
                      <c:ext uri="{02D57815-91ED-43cb-92C2-25804820EDAC}">
                        <c15:formulaRef>
                          <c15:sqref>Sheet1!$B$4:$B$12</c15:sqref>
                        </c15:formulaRef>
                      </c:ext>
                    </c:extLst>
                    <c:strCache>
                      <c:ptCount val="9"/>
                      <c:pt idx="0">
                        <c:v>Trustee Board Changes</c:v>
                      </c:pt>
                      <c:pt idx="1">
                        <c:v>New ways of working</c:v>
                      </c:pt>
                      <c:pt idx="2">
                        <c:v>Accreditations</c:v>
                      </c:pt>
                      <c:pt idx="3">
                        <c:v>Group Teams</c:v>
                      </c:pt>
                      <c:pt idx="4">
                        <c:v>District Teams</c:v>
                      </c:pt>
                      <c:pt idx="5">
                        <c:v>County Team</c:v>
                      </c:pt>
                      <c:pt idx="6">
                        <c:v>Updating Email Addresses</c:v>
                      </c:pt>
                      <c:pt idx="7">
                        <c:v>Communicating Change</c:v>
                      </c:pt>
                      <c:pt idx="8">
                        <c:v>Change Plan</c:v>
                      </c:pt>
                    </c:strCache>
                  </c:strRef>
                </c15:cat>
              </c15:filteredCategoryTitle>
            </c:ext>
            <c:ext xmlns:c16="http://schemas.microsoft.com/office/drawing/2014/chart" uri="{C3380CC4-5D6E-409C-BE32-E72D297353CC}">
              <c16:uniqueId val="{00000001-F05A-4336-98A1-B76DAE1105D7}"/>
            </c:ext>
          </c:extLst>
        </c:ser>
        <c:ser>
          <c:idx val="2"/>
          <c:order val="2"/>
          <c:spPr>
            <a:solidFill>
              <a:srgbClr val="FF91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Sheet1!$E$4:$E$12</c:f>
              <c:numCache>
                <c:formatCode>General</c:formatCode>
                <c:ptCount val="9"/>
                <c:pt idx="0">
                  <c:v>24</c:v>
                </c:pt>
                <c:pt idx="1">
                  <c:v>23</c:v>
                </c:pt>
                <c:pt idx="2">
                  <c:v>31</c:v>
                </c:pt>
                <c:pt idx="3">
                  <c:v>33</c:v>
                </c:pt>
                <c:pt idx="4">
                  <c:v>41</c:v>
                </c:pt>
                <c:pt idx="5">
                  <c:v>22</c:v>
                </c:pt>
                <c:pt idx="6">
                  <c:v>12</c:v>
                </c:pt>
                <c:pt idx="7">
                  <c:v>26</c:v>
                </c:pt>
                <c:pt idx="8">
                  <c:v>19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Amber</c:v>
                      </c:pt>
                    </c:strCache>
                  </c:strRef>
                </c15:tx>
              </c15:filteredSeriesTitle>
            </c:ext>
            <c:ext xmlns:c15="http://schemas.microsoft.com/office/drawing/2012/chart" uri="{02D57815-91ED-43cb-92C2-25804820EDAC}">
              <c15:filteredCategoryTitle>
                <c15:cat>
                  <c:strRef>
                    <c:extLst>
                      <c:ext uri="{02D57815-91ED-43cb-92C2-25804820EDAC}">
                        <c15:formulaRef>
                          <c15:sqref>Sheet1!$B$4:$B$12</c15:sqref>
                        </c15:formulaRef>
                      </c:ext>
                    </c:extLst>
                    <c:strCache>
                      <c:ptCount val="9"/>
                      <c:pt idx="0">
                        <c:v>Trustee Board Changes</c:v>
                      </c:pt>
                      <c:pt idx="1">
                        <c:v>New ways of working</c:v>
                      </c:pt>
                      <c:pt idx="2">
                        <c:v>Accreditations</c:v>
                      </c:pt>
                      <c:pt idx="3">
                        <c:v>Group Teams</c:v>
                      </c:pt>
                      <c:pt idx="4">
                        <c:v>District Teams</c:v>
                      </c:pt>
                      <c:pt idx="5">
                        <c:v>County Team</c:v>
                      </c:pt>
                      <c:pt idx="6">
                        <c:v>Updating Email Addresses</c:v>
                      </c:pt>
                      <c:pt idx="7">
                        <c:v>Communicating Change</c:v>
                      </c:pt>
                      <c:pt idx="8">
                        <c:v>Change Plan</c:v>
                      </c:pt>
                    </c:strCache>
                  </c:strRef>
                </c15:cat>
              </c15:filteredCategoryTitle>
            </c:ext>
            <c:ext xmlns:c16="http://schemas.microsoft.com/office/drawing/2014/chart" uri="{C3380CC4-5D6E-409C-BE32-E72D297353CC}">
              <c16:uniqueId val="{00000002-F05A-4336-98A1-B76DAE1105D7}"/>
            </c:ext>
          </c:extLst>
        </c:ser>
        <c:ser>
          <c:idx val="3"/>
          <c:order val="3"/>
          <c:spPr>
            <a:solidFill>
              <a:schemeClr val="accent1"/>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B-F05A-4336-98A1-B76DAE1105D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Sheet1!$F$4:$F$12</c:f>
              <c:numCache>
                <c:formatCode>General</c:formatCode>
                <c:ptCount val="9"/>
                <c:pt idx="0">
                  <c:v>2</c:v>
                </c:pt>
                <c:pt idx="1">
                  <c:v>8</c:v>
                </c:pt>
                <c:pt idx="2">
                  <c:v>23</c:v>
                </c:pt>
                <c:pt idx="3">
                  <c:v>24</c:v>
                </c:pt>
                <c:pt idx="4">
                  <c:v>14</c:v>
                </c:pt>
                <c:pt idx="5">
                  <c:v>2</c:v>
                </c:pt>
                <c:pt idx="6">
                  <c:v>2</c:v>
                </c:pt>
                <c:pt idx="7">
                  <c:v>18</c:v>
                </c:pt>
                <c:pt idx="8">
                  <c:v>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Red</c:v>
                      </c:pt>
                    </c:strCache>
                  </c:strRef>
                </c15:tx>
              </c15:filteredSeriesTitle>
            </c:ext>
            <c:ext xmlns:c15="http://schemas.microsoft.com/office/drawing/2012/chart" uri="{02D57815-91ED-43cb-92C2-25804820EDAC}">
              <c15:filteredCategoryTitle>
                <c15:cat>
                  <c:strRef>
                    <c:extLst>
                      <c:ext uri="{02D57815-91ED-43cb-92C2-25804820EDAC}">
                        <c15:formulaRef>
                          <c15:sqref>Sheet1!$B$4:$B$12</c15:sqref>
                        </c15:formulaRef>
                      </c:ext>
                    </c:extLst>
                    <c:strCache>
                      <c:ptCount val="9"/>
                      <c:pt idx="0">
                        <c:v>Trustee Board Changes</c:v>
                      </c:pt>
                      <c:pt idx="1">
                        <c:v>New ways of working</c:v>
                      </c:pt>
                      <c:pt idx="2">
                        <c:v>Accreditations</c:v>
                      </c:pt>
                      <c:pt idx="3">
                        <c:v>Group Teams</c:v>
                      </c:pt>
                      <c:pt idx="4">
                        <c:v>District Teams</c:v>
                      </c:pt>
                      <c:pt idx="5">
                        <c:v>County Team</c:v>
                      </c:pt>
                      <c:pt idx="6">
                        <c:v>Updating Email Addresses</c:v>
                      </c:pt>
                      <c:pt idx="7">
                        <c:v>Communicating Change</c:v>
                      </c:pt>
                      <c:pt idx="8">
                        <c:v>Change Plan</c:v>
                      </c:pt>
                    </c:strCache>
                  </c:strRef>
                </c15:cat>
              </c15:filteredCategoryTitle>
            </c:ext>
            <c:ext xmlns:c16="http://schemas.microsoft.com/office/drawing/2014/chart" uri="{C3380CC4-5D6E-409C-BE32-E72D297353CC}">
              <c16:uniqueId val="{00000003-F05A-4336-98A1-B76DAE1105D7}"/>
            </c:ext>
          </c:extLst>
        </c:ser>
        <c:ser>
          <c:idx val="4"/>
          <c:order val="4"/>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Sheet1!$G$4:$G$12</c:f>
              <c:numCache>
                <c:formatCode>General</c:formatCode>
                <c:ptCount val="9"/>
                <c:pt idx="0">
                  <c:v>13</c:v>
                </c:pt>
                <c:pt idx="1">
                  <c:v>13</c:v>
                </c:pt>
                <c:pt idx="2">
                  <c:v>13</c:v>
                </c:pt>
                <c:pt idx="3">
                  <c:v>13</c:v>
                </c:pt>
                <c:pt idx="4">
                  <c:v>13</c:v>
                </c:pt>
                <c:pt idx="5">
                  <c:v>13</c:v>
                </c:pt>
                <c:pt idx="6">
                  <c:v>13</c:v>
                </c:pt>
                <c:pt idx="7">
                  <c:v>13</c:v>
                </c:pt>
                <c:pt idx="8">
                  <c:v>13</c:v>
                </c:pt>
              </c:numCache>
            </c:numRef>
          </c:val>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No Response</c:v>
                      </c:pt>
                    </c:strCache>
                  </c:strRef>
                </c15:tx>
              </c15:filteredSeriesTitle>
            </c:ext>
            <c:ext xmlns:c15="http://schemas.microsoft.com/office/drawing/2012/chart" uri="{02D57815-91ED-43cb-92C2-25804820EDAC}">
              <c15:filteredCategoryTitle>
                <c15:cat>
                  <c:strRef>
                    <c:extLst>
                      <c:ext uri="{02D57815-91ED-43cb-92C2-25804820EDAC}">
                        <c15:formulaRef>
                          <c15:sqref>Sheet1!$B$4:$B$12</c15:sqref>
                        </c15:formulaRef>
                      </c:ext>
                    </c:extLst>
                    <c:strCache>
                      <c:ptCount val="9"/>
                      <c:pt idx="0">
                        <c:v>Trustee Board Changes</c:v>
                      </c:pt>
                      <c:pt idx="1">
                        <c:v>New ways of working</c:v>
                      </c:pt>
                      <c:pt idx="2">
                        <c:v>Accreditations</c:v>
                      </c:pt>
                      <c:pt idx="3">
                        <c:v>Group Teams</c:v>
                      </c:pt>
                      <c:pt idx="4">
                        <c:v>District Teams</c:v>
                      </c:pt>
                      <c:pt idx="5">
                        <c:v>County Team</c:v>
                      </c:pt>
                      <c:pt idx="6">
                        <c:v>Updating Email Addresses</c:v>
                      </c:pt>
                      <c:pt idx="7">
                        <c:v>Communicating Change</c:v>
                      </c:pt>
                      <c:pt idx="8">
                        <c:v>Change Plan</c:v>
                      </c:pt>
                    </c:strCache>
                  </c:strRef>
                </c15:cat>
              </c15:filteredCategoryTitle>
            </c:ext>
            <c:ext xmlns:c16="http://schemas.microsoft.com/office/drawing/2014/chart" uri="{C3380CC4-5D6E-409C-BE32-E72D297353CC}">
              <c16:uniqueId val="{0000000C-F05A-4336-98A1-B76DAE1105D7}"/>
            </c:ext>
          </c:extLst>
        </c:ser>
        <c:dLbls>
          <c:dLblPos val="ctr"/>
          <c:showLegendKey val="0"/>
          <c:showVal val="1"/>
          <c:showCatName val="0"/>
          <c:showSerName val="0"/>
          <c:showPercent val="0"/>
          <c:showBubbleSize val="0"/>
        </c:dLbls>
        <c:gapWidth val="182"/>
        <c:overlap val="100"/>
        <c:axId val="2061773248"/>
        <c:axId val="2092027488"/>
      </c:barChart>
      <c:catAx>
        <c:axId val="206177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027488"/>
        <c:crosses val="autoZero"/>
        <c:auto val="1"/>
        <c:lblAlgn val="ctr"/>
        <c:lblOffset val="100"/>
        <c:noMultiLvlLbl val="0"/>
      </c:catAx>
      <c:valAx>
        <c:axId val="2092027488"/>
        <c:scaling>
          <c:orientation val="minMax"/>
          <c:max val="84"/>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177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26/06/2024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3177988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57C0-2F8D-D534-3E87-49DCF2B2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3913-B73F-93B6-9363-F62EF55F8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ACDD4-50D5-D5AA-39A3-9DD41F180652}"/>
              </a:ext>
            </a:extLst>
          </p:cNvPr>
          <p:cNvSpPr>
            <a:spLocks noGrp="1"/>
          </p:cNvSpPr>
          <p:nvPr>
            <p:ph type="body" idx="1"/>
          </p:nvPr>
        </p:nvSpPr>
        <p:spPr/>
        <p:txBody>
          <a:bodyPr/>
          <a:lstStyle/>
          <a:p>
            <a:endParaRPr lang="en-US">
              <a:latin typeface="Nunito Sans"/>
            </a:endParaRPr>
          </a:p>
        </p:txBody>
      </p:sp>
      <p:sp>
        <p:nvSpPr>
          <p:cNvPr id="4" name="Slide Number Placeholder 3">
            <a:extLst>
              <a:ext uri="{FF2B5EF4-FFF2-40B4-BE49-F238E27FC236}">
                <a16:creationId xmlns:a16="http://schemas.microsoft.com/office/drawing/2014/main" id="{C18E4606-9DCB-8B39-AFED-C529869634F2}"/>
              </a:ext>
            </a:extLst>
          </p:cNvPr>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345701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a:p>
        </p:txBody>
      </p:sp>
    </p:spTree>
    <p:extLst>
      <p:ext uri="{BB962C8B-B14F-4D97-AF65-F5344CB8AC3E}">
        <p14:creationId xmlns:p14="http://schemas.microsoft.com/office/powerpoint/2010/main" val="176993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2151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15</a:t>
            </a:fld>
            <a:endParaRPr lang="en-GB"/>
          </a:p>
        </p:txBody>
      </p:sp>
    </p:spTree>
    <p:extLst>
      <p:ext uri="{BB962C8B-B14F-4D97-AF65-F5344CB8AC3E}">
        <p14:creationId xmlns:p14="http://schemas.microsoft.com/office/powerpoint/2010/main" val="3888663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16</a:t>
            </a:fld>
            <a:endParaRPr lang="en-GB"/>
          </a:p>
        </p:txBody>
      </p:sp>
    </p:spTree>
    <p:extLst>
      <p:ext uri="{BB962C8B-B14F-4D97-AF65-F5344CB8AC3E}">
        <p14:creationId xmlns:p14="http://schemas.microsoft.com/office/powerpoint/2010/main" val="2927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17</a:t>
            </a:fld>
            <a:endParaRPr lang="en-GB"/>
          </a:p>
        </p:txBody>
      </p:sp>
    </p:spTree>
    <p:extLst>
      <p:ext uri="{BB962C8B-B14F-4D97-AF65-F5344CB8AC3E}">
        <p14:creationId xmlns:p14="http://schemas.microsoft.com/office/powerpoint/2010/main" val="348039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19</a:t>
            </a:fld>
            <a:endParaRPr lang="en-GB"/>
          </a:p>
        </p:txBody>
      </p:sp>
    </p:spTree>
    <p:extLst>
      <p:ext uri="{BB962C8B-B14F-4D97-AF65-F5344CB8AC3E}">
        <p14:creationId xmlns:p14="http://schemas.microsoft.com/office/powerpoint/2010/main" val="324906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F89B-1A88-87E6-BE4B-C27998B9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DC04C-0259-ACF1-6BFC-6EBE51489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C52E2-7CC9-7468-B3B7-522D449A1A2D}"/>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123292F0-A768-174E-467E-834E4E353095}"/>
              </a:ext>
            </a:extLst>
          </p:cNvPr>
          <p:cNvSpPr>
            <a:spLocks noGrp="1"/>
          </p:cNvSpPr>
          <p:nvPr>
            <p:ph type="sldNum" sz="quarter" idx="5"/>
          </p:nvPr>
        </p:nvSpPr>
        <p:spPr/>
        <p:txBody>
          <a:bodyPr/>
          <a:lstStyle/>
          <a:p>
            <a:fld id="{DC81CCE8-8669-844C-8A1E-83EDDE9464AC}" type="slidenum">
              <a:rPr lang="en-GB" smtClean="0"/>
              <a:pPr/>
              <a:t>22</a:t>
            </a:fld>
            <a:endParaRPr lang="en-GB"/>
          </a:p>
        </p:txBody>
      </p:sp>
    </p:spTree>
    <p:extLst>
      <p:ext uri="{BB962C8B-B14F-4D97-AF65-F5344CB8AC3E}">
        <p14:creationId xmlns:p14="http://schemas.microsoft.com/office/powerpoint/2010/main" val="398127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4D930-CCC0-1A13-36DC-25B0C73A1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D72BB-959A-38F5-319C-A573C449A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1C0D6-79BF-2480-4CE6-E76A4A5E04B3}"/>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6B63B9DB-284F-1162-5C32-48CDAB5569AC}"/>
              </a:ext>
            </a:extLst>
          </p:cNvPr>
          <p:cNvSpPr>
            <a:spLocks noGrp="1"/>
          </p:cNvSpPr>
          <p:nvPr>
            <p:ph type="sldNum" sz="quarter" idx="5"/>
          </p:nvPr>
        </p:nvSpPr>
        <p:spPr/>
        <p:txBody>
          <a:bodyPr/>
          <a:lstStyle/>
          <a:p>
            <a:fld id="{DC81CCE8-8669-844C-8A1E-83EDDE9464AC}" type="slidenum">
              <a:rPr lang="en-GB" smtClean="0"/>
              <a:pPr/>
              <a:t>23</a:t>
            </a:fld>
            <a:endParaRPr lang="en-GB"/>
          </a:p>
        </p:txBody>
      </p:sp>
    </p:spTree>
    <p:extLst>
      <p:ext uri="{BB962C8B-B14F-4D97-AF65-F5344CB8AC3E}">
        <p14:creationId xmlns:p14="http://schemas.microsoft.com/office/powerpoint/2010/main" val="163017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F89B-1A88-87E6-BE4B-C27998B9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DC04C-0259-ACF1-6BFC-6EBE51489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C52E2-7CC9-7468-B3B7-522D449A1A2D}"/>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123292F0-A768-174E-467E-834E4E353095}"/>
              </a:ext>
            </a:extLst>
          </p:cNvPr>
          <p:cNvSpPr>
            <a:spLocks noGrp="1"/>
          </p:cNvSpPr>
          <p:nvPr>
            <p:ph type="sldNum" sz="quarter" idx="5"/>
          </p:nvPr>
        </p:nvSpPr>
        <p:spPr/>
        <p:txBody>
          <a:bodyPr/>
          <a:lstStyle/>
          <a:p>
            <a:fld id="{DC81CCE8-8669-844C-8A1E-83EDDE9464AC}" type="slidenum">
              <a:rPr lang="en-GB" smtClean="0"/>
              <a:pPr/>
              <a:t>24</a:t>
            </a:fld>
            <a:endParaRPr lang="en-GB"/>
          </a:p>
        </p:txBody>
      </p:sp>
    </p:spTree>
    <p:extLst>
      <p:ext uri="{BB962C8B-B14F-4D97-AF65-F5344CB8AC3E}">
        <p14:creationId xmlns:p14="http://schemas.microsoft.com/office/powerpoint/2010/main" val="2703915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4F89B-1A88-87E6-BE4B-C27998B92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DC04C-0259-ACF1-6BFC-6EBE51489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C52E2-7CC9-7468-B3B7-522D449A1A2D}"/>
              </a:ext>
            </a:extLst>
          </p:cNvPr>
          <p:cNvSpPr>
            <a:spLocks noGrp="1"/>
          </p:cNvSpPr>
          <p:nvPr>
            <p:ph type="body" idx="1"/>
          </p:nvPr>
        </p:nvSpPr>
        <p:spPr/>
        <p:txBody>
          <a:bodyPr/>
          <a:lstStyle/>
          <a:p>
            <a:pPr fontAlgn="base"/>
            <a:endParaRPr lang="en-US"/>
          </a:p>
        </p:txBody>
      </p:sp>
      <p:sp>
        <p:nvSpPr>
          <p:cNvPr id="4" name="Slide Number Placeholder 3">
            <a:extLst>
              <a:ext uri="{FF2B5EF4-FFF2-40B4-BE49-F238E27FC236}">
                <a16:creationId xmlns:a16="http://schemas.microsoft.com/office/drawing/2014/main" id="{123292F0-A768-174E-467E-834E4E353095}"/>
              </a:ext>
            </a:extLst>
          </p:cNvPr>
          <p:cNvSpPr>
            <a:spLocks noGrp="1"/>
          </p:cNvSpPr>
          <p:nvPr>
            <p:ph type="sldNum" sz="quarter" idx="5"/>
          </p:nvPr>
        </p:nvSpPr>
        <p:spPr/>
        <p:txBody>
          <a:bodyPr/>
          <a:lstStyle/>
          <a:p>
            <a:fld id="{DC81CCE8-8669-844C-8A1E-83EDDE9464AC}" type="slidenum">
              <a:rPr lang="en-GB" smtClean="0"/>
              <a:pPr/>
              <a:t>25</a:t>
            </a:fld>
            <a:endParaRPr lang="en-GB"/>
          </a:p>
        </p:txBody>
      </p:sp>
    </p:spTree>
    <p:extLst>
      <p:ext uri="{BB962C8B-B14F-4D97-AF65-F5344CB8AC3E}">
        <p14:creationId xmlns:p14="http://schemas.microsoft.com/office/powerpoint/2010/main" val="269961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8D074-28D4-5F26-5CC3-43540C324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2029B-4CBA-9791-FB5E-A93295763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C644D-1422-E0BD-69C3-F43E20D0D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8CB061-1947-AA6B-AAB5-D3E865C3F4CB}"/>
              </a:ext>
            </a:extLst>
          </p:cNvPr>
          <p:cNvSpPr>
            <a:spLocks noGrp="1"/>
          </p:cNvSpPr>
          <p:nvPr>
            <p:ph type="sldNum" sz="quarter" idx="5"/>
          </p:nvPr>
        </p:nvSpPr>
        <p:spPr/>
        <p:txBody>
          <a:bodyPr/>
          <a:lstStyle/>
          <a:p>
            <a:fld id="{DC81CCE8-8669-844C-8A1E-83EDDE9464AC}" type="slidenum">
              <a:rPr lang="en-GB" smtClean="0"/>
              <a:pPr/>
              <a:t>26</a:t>
            </a:fld>
            <a:endParaRPr lang="en-GB"/>
          </a:p>
        </p:txBody>
      </p:sp>
    </p:spTree>
    <p:extLst>
      <p:ext uri="{BB962C8B-B14F-4D97-AF65-F5344CB8AC3E}">
        <p14:creationId xmlns:p14="http://schemas.microsoft.com/office/powerpoint/2010/main" val="316342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27</a:t>
            </a:fld>
            <a:endParaRPr lang="en-GB"/>
          </a:p>
        </p:txBody>
      </p:sp>
    </p:spTree>
    <p:extLst>
      <p:ext uri="{BB962C8B-B14F-4D97-AF65-F5344CB8AC3E}">
        <p14:creationId xmlns:p14="http://schemas.microsoft.com/office/powerpoint/2010/main" val="362565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28</a:t>
            </a:fld>
            <a:endParaRPr lang="en-GB"/>
          </a:p>
        </p:txBody>
      </p:sp>
    </p:spTree>
    <p:extLst>
      <p:ext uri="{BB962C8B-B14F-4D97-AF65-F5344CB8AC3E}">
        <p14:creationId xmlns:p14="http://schemas.microsoft.com/office/powerpoint/2010/main" val="3280540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29</a:t>
            </a:fld>
            <a:endParaRPr lang="en-GB"/>
          </a:p>
        </p:txBody>
      </p:sp>
    </p:spTree>
    <p:extLst>
      <p:ext uri="{BB962C8B-B14F-4D97-AF65-F5344CB8AC3E}">
        <p14:creationId xmlns:p14="http://schemas.microsoft.com/office/powerpoint/2010/main" val="72930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17273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250723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26109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09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9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1CCE8-8669-844C-8A1E-83EDDE9464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2885110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6/26/2024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6/26/2024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84689" y="360617"/>
            <a:ext cx="1745932" cy="4920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6/26/2024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extLst>
      <p:ext uri="{BB962C8B-B14F-4D97-AF65-F5344CB8AC3E}">
        <p14:creationId xmlns:p14="http://schemas.microsoft.com/office/powerpoint/2010/main" val="29446619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0B93-D5A9-C64C-B9E3-99F0DE57CF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25826E-1172-9040-B965-877B3DAB4D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9FCB17-8BA5-D243-ABFF-5AD120C4A2C3}"/>
              </a:ext>
            </a:extLst>
          </p:cNvPr>
          <p:cNvSpPr>
            <a:spLocks noGrp="1"/>
          </p:cNvSpPr>
          <p:nvPr>
            <p:ph type="dt" sz="half" idx="10"/>
          </p:nvPr>
        </p:nvSpPr>
        <p:spPr/>
        <p:txBody>
          <a:bodyPr/>
          <a:lstStyle/>
          <a:p>
            <a:fld id="{A45B43EB-0F14-8440-952E-EC24169DF45A}" type="datetimeFigureOut">
              <a:rPr lang="en-US" smtClean="0">
                <a:solidFill>
                  <a:prstClr val="black">
                    <a:tint val="75000"/>
                  </a:prstClr>
                </a:solidFill>
              </a:rPr>
              <a:pPr/>
              <a:t>6/26/2024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DB9A1EF-0CBD-5246-A34E-CF7D2486DA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3EC30AC-82E2-F74F-872A-AA11E96816F0}"/>
              </a:ext>
            </a:extLst>
          </p:cNvPr>
          <p:cNvSpPr>
            <a:spLocks noGrp="1"/>
          </p:cNvSpPr>
          <p:nvPr>
            <p:ph type="sldNum" sz="quarter" idx="12"/>
          </p:nvPr>
        </p:nvSpPr>
        <p:spPr/>
        <p:txBody>
          <a:bodyPr/>
          <a:lstStyle/>
          <a:p>
            <a:fld id="{B41D449C-94DD-4940-9A2C-8439EE4FA5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83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AE4D-6B07-D827-3FF2-A6531701F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8E686-0706-8432-A431-BD68EB25F9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1AE5F8-DF20-DF48-C7F6-8B826D699B5A}"/>
              </a:ext>
            </a:extLst>
          </p:cNvPr>
          <p:cNvSpPr>
            <a:spLocks noGrp="1"/>
          </p:cNvSpPr>
          <p:nvPr>
            <p:ph type="dt" sz="half" idx="10"/>
          </p:nvPr>
        </p:nvSpPr>
        <p:spPr/>
        <p:txBody>
          <a:bodyPr/>
          <a:lstStyle/>
          <a:p>
            <a:fld id="{93F8A453-9656-46B6-9853-6BA8E18B3AD2}" type="datetimeFigureOut">
              <a:rPr lang="en-GB" smtClean="0"/>
              <a:t>26/06/2024</a:t>
            </a:fld>
            <a:endParaRPr lang="en-GB"/>
          </a:p>
        </p:txBody>
      </p:sp>
      <p:sp>
        <p:nvSpPr>
          <p:cNvPr id="5" name="Footer Placeholder 4">
            <a:extLst>
              <a:ext uri="{FF2B5EF4-FFF2-40B4-BE49-F238E27FC236}">
                <a16:creationId xmlns:a16="http://schemas.microsoft.com/office/drawing/2014/main" id="{7BAAA13C-4139-CF11-B502-FACB03A1FB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A710F-0FA5-6E4A-0BB5-5968E9142B4F}"/>
              </a:ext>
            </a:extLst>
          </p:cNvPr>
          <p:cNvSpPr>
            <a:spLocks noGrp="1"/>
          </p:cNvSpPr>
          <p:nvPr>
            <p:ph type="sldNum" sz="quarter" idx="12"/>
          </p:nvPr>
        </p:nvSpPr>
        <p:spPr/>
        <p:txBody>
          <a:bodyPr/>
          <a:lstStyle/>
          <a:p>
            <a:fld id="{1A752BB4-3315-41AD-9BD1-A96594056D31}" type="slidenum">
              <a:rPr lang="en-GB" smtClean="0"/>
              <a:t>‹#›</a:t>
            </a:fld>
            <a:endParaRPr lang="en-GB"/>
          </a:p>
        </p:txBody>
      </p:sp>
    </p:spTree>
    <p:extLst>
      <p:ext uri="{BB962C8B-B14F-4D97-AF65-F5344CB8AC3E}">
        <p14:creationId xmlns:p14="http://schemas.microsoft.com/office/powerpoint/2010/main" val="35144601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12_Title and media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34B393-18D5-78DD-FC7F-DB26E7F2C3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
        <p:nvSpPr>
          <p:cNvPr id="5" name="Title 5">
            <a:extLst>
              <a:ext uri="{FF2B5EF4-FFF2-40B4-BE49-F238E27FC236}">
                <a16:creationId xmlns:a16="http://schemas.microsoft.com/office/drawing/2014/main" id="{E33F6D90-F493-B2A8-5EFC-1FE7799E7015}"/>
              </a:ext>
            </a:extLst>
          </p:cNvPr>
          <p:cNvSpPr>
            <a:spLocks noGrp="1"/>
          </p:cNvSpPr>
          <p:nvPr>
            <p:ph type="title" hasCustomPrompt="1"/>
          </p:nvPr>
        </p:nvSpPr>
        <p:spPr>
          <a:xfrm>
            <a:off x="345675" y="554977"/>
            <a:ext cx="3120539" cy="297705"/>
          </a:xfrm>
          <a:prstGeom prst="rect">
            <a:avLst/>
          </a:prstGeom>
        </p:spPr>
        <p:txBody>
          <a:bodyPr/>
          <a:lstStyle>
            <a:lvl1pPr>
              <a:defRPr b="0">
                <a:solidFill>
                  <a:schemeClr val="tx1"/>
                </a:solidFill>
              </a:defRPr>
            </a:lvl1pPr>
          </a:lstStyle>
          <a:p>
            <a:pPr marL="0" indent="0">
              <a:buNone/>
              <a:tabLst/>
            </a:pPr>
            <a:r>
              <a:rPr lang="en-GB" sz="1200" b="1">
                <a:solidFill>
                  <a:schemeClr val="bg1"/>
                </a:solidFill>
              </a:rPr>
              <a:t>Page header here</a:t>
            </a:r>
          </a:p>
        </p:txBody>
      </p:sp>
    </p:spTree>
    <p:extLst>
      <p:ext uri="{BB962C8B-B14F-4D97-AF65-F5344CB8AC3E}">
        <p14:creationId xmlns:p14="http://schemas.microsoft.com/office/powerpoint/2010/main" val="293934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theme" Target="../theme/theme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59" r:id="rId3"/>
    <p:sldLayoutId id="2147483706" r:id="rId4"/>
    <p:sldLayoutId id="2147483891" r:id="rId5"/>
    <p:sldLayoutId id="2147483691" r:id="rId6"/>
    <p:sldLayoutId id="2147483894" r:id="rId7"/>
    <p:sldLayoutId id="2147483895" r:id="rId8"/>
    <p:sldLayoutId id="2147483896" r:id="rId9"/>
    <p:sldLayoutId id="2147483897" r:id="rId10"/>
    <p:sldLayoutId id="2147484037"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864" r:id="rId53"/>
    <p:sldLayoutId id="2147483865" r:id="rId54"/>
    <p:sldLayoutId id="2147483866" r:id="rId55"/>
    <p:sldLayoutId id="2147483860" r:id="rId56"/>
    <p:sldLayoutId id="2147483867" r:id="rId57"/>
    <p:sldLayoutId id="2147483868" r:id="rId58"/>
    <p:sldLayoutId id="2147484024" r:id="rId59"/>
    <p:sldLayoutId id="2147484025" r:id="rId60"/>
    <p:sldLayoutId id="2147484026" r:id="rId61"/>
    <p:sldLayoutId id="2147484027" r:id="rId62"/>
    <p:sldLayoutId id="2147483869" r:id="rId63"/>
    <p:sldLayoutId id="2147483870" r:id="rId64"/>
    <p:sldLayoutId id="2147483871" r:id="rId65"/>
    <p:sldLayoutId id="2147483872" r:id="rId66"/>
    <p:sldLayoutId id="2147483873" r:id="rId67"/>
    <p:sldLayoutId id="2147483713" r:id="rId68"/>
    <p:sldLayoutId id="2147484028" r:id="rId69"/>
    <p:sldLayoutId id="2147484029" r:id="rId70"/>
    <p:sldLayoutId id="2147484030" r:id="rId71"/>
    <p:sldLayoutId id="2147484031" r:id="rId72"/>
    <p:sldLayoutId id="2147484032" r:id="rId73"/>
    <p:sldLayoutId id="2147484033" r:id="rId74"/>
    <p:sldLayoutId id="2147483874" r:id="rId75"/>
    <p:sldLayoutId id="2147483714" r:id="rId76"/>
    <p:sldLayoutId id="2147483875" r:id="rId77"/>
    <p:sldLayoutId id="2147483715" r:id="rId78"/>
    <p:sldLayoutId id="2147483721" r:id="rId79"/>
    <p:sldLayoutId id="2147483876" r:id="rId80"/>
    <p:sldLayoutId id="2147483995" r:id="rId81"/>
    <p:sldLayoutId id="2147483681" r:id="rId82"/>
    <p:sldLayoutId id="2147483877" r:id="rId83"/>
    <p:sldLayoutId id="2147483692" r:id="rId84"/>
    <p:sldLayoutId id="2147483996" r:id="rId85"/>
    <p:sldLayoutId id="2147483997" r:id="rId86"/>
    <p:sldLayoutId id="2147483998" r:id="rId87"/>
    <p:sldLayoutId id="2147483999" r:id="rId88"/>
    <p:sldLayoutId id="2147484000" r:id="rId89"/>
    <p:sldLayoutId id="2147484001" r:id="rId90"/>
    <p:sldLayoutId id="2147484002" r:id="rId91"/>
    <p:sldLayoutId id="2147484003" r:id="rId92"/>
    <p:sldLayoutId id="2147484004" r:id="rId93"/>
    <p:sldLayoutId id="2147484005" r:id="rId94"/>
    <p:sldLayoutId id="2147484006" r:id="rId95"/>
    <p:sldLayoutId id="2147484007" r:id="rId96"/>
    <p:sldLayoutId id="2147484008" r:id="rId97"/>
    <p:sldLayoutId id="2147484009" r:id="rId98"/>
    <p:sldLayoutId id="2147484010" r:id="rId99"/>
    <p:sldLayoutId id="2147484011" r:id="rId100"/>
    <p:sldLayoutId id="2147484012" r:id="rId101"/>
    <p:sldLayoutId id="2147484013" r:id="rId102"/>
    <p:sldLayoutId id="2147484014" r:id="rId103"/>
    <p:sldLayoutId id="2147484015" r:id="rId104"/>
    <p:sldLayoutId id="2147484016" r:id="rId105"/>
    <p:sldLayoutId id="2147484017" r:id="rId106"/>
    <p:sldLayoutId id="2147484018" r:id="rId107"/>
    <p:sldLayoutId id="2147484019" r:id="rId108"/>
    <p:sldLayoutId id="2147483711" r:id="rId109"/>
    <p:sldLayoutId id="2147483878" r:id="rId110"/>
    <p:sldLayoutId id="2147483683" r:id="rId111"/>
    <p:sldLayoutId id="2147483707" r:id="rId112"/>
    <p:sldLayoutId id="2147483697" r:id="rId113"/>
    <p:sldLayoutId id="2147483708" r:id="rId114"/>
    <p:sldLayoutId id="2147483701" r:id="rId115"/>
    <p:sldLayoutId id="2147483709" r:id="rId116"/>
    <p:sldLayoutId id="2147483702" r:id="rId117"/>
    <p:sldLayoutId id="2147483710" r:id="rId118"/>
    <p:sldLayoutId id="2147483687" r:id="rId119"/>
    <p:sldLayoutId id="2147483712" r:id="rId120"/>
    <p:sldLayoutId id="2147483699" r:id="rId121"/>
    <p:sldLayoutId id="2147483716" r:id="rId122"/>
    <p:sldLayoutId id="2147483717" r:id="rId123"/>
    <p:sldLayoutId id="2147483698" r:id="rId124"/>
    <p:sldLayoutId id="2147483722" r:id="rId125"/>
    <p:sldLayoutId id="2147483723" r:id="rId126"/>
    <p:sldLayoutId id="2147483700" r:id="rId127"/>
    <p:sldLayoutId id="2147483718" r:id="rId128"/>
    <p:sldLayoutId id="2147483719" r:id="rId129"/>
    <p:sldLayoutId id="2147483720" r:id="rId130"/>
    <p:sldLayoutId id="2147483689" r:id="rId131"/>
    <p:sldLayoutId id="2147483696" r:id="rId132"/>
    <p:sldLayoutId id="2147483703" r:id="rId133"/>
    <p:sldLayoutId id="2147483704" r:id="rId134"/>
    <p:sldLayoutId id="2147483705" r:id="rId135"/>
    <p:sldLayoutId id="2147484039" r:id="rId136"/>
    <p:sldLayoutId id="2147484020" r:id="rId137"/>
    <p:sldLayoutId id="2147483724" r:id="rId138"/>
    <p:sldLayoutId id="2147484038" r:id="rId139"/>
    <p:sldLayoutId id="2147484040" r:id="rId140"/>
    <p:sldLayoutId id="2147484041" r:id="rId141"/>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9.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hyperlink" Target="https://www.scouts.org.uk/volunteers/running-things-locally/recruiting-and-managing-volunteers/welcome-managers-in-scou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4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897724" y="4874317"/>
            <a:ext cx="8396551" cy="720940"/>
          </a:xfrm>
        </p:spPr>
        <p:txBody>
          <a:bodyPr vert="horz" lIns="0" tIns="0" rIns="0" bIns="0" rtlCol="0" anchor="t">
            <a:noAutofit/>
          </a:bodyPr>
          <a:lstStyle/>
          <a:p>
            <a:r>
              <a:rPr lang="en-GB"/>
              <a:t>Transformation Lead Call</a:t>
            </a: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87C273-51ED-12B6-BDD7-7A28E31A4BF8}"/>
              </a:ext>
            </a:extLst>
          </p:cNvPr>
          <p:cNvSpPr txBox="1"/>
          <p:nvPr/>
        </p:nvSpPr>
        <p:spPr>
          <a:xfrm>
            <a:off x="6308034" y="1928356"/>
            <a:ext cx="5719824" cy="4747453"/>
          </a:xfrm>
          <a:prstGeom prst="rect">
            <a:avLst/>
          </a:prstGeom>
          <a:noFill/>
        </p:spPr>
        <p:txBody>
          <a:bodyPr wrap="square" lIns="68580" tIns="34290" rIns="68580" bIns="34290" rtlCol="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Communicating Locally</a:t>
            </a:r>
          </a:p>
          <a:p>
            <a:pPr marL="9525">
              <a:spcBef>
                <a:spcPts val="600"/>
              </a:spcBef>
              <a:spcAft>
                <a:spcPts val="600"/>
              </a:spcAft>
              <a:buClr>
                <a:srgbClr val="7414DC"/>
              </a:buClr>
              <a:buSzPct val="125000"/>
              <a:defRPr/>
            </a:pPr>
            <a:r>
              <a:rPr lang="en-GB" sz="1800">
                <a:latin typeface="Nunito Sans"/>
                <a:ea typeface="Calibri"/>
                <a:cs typeface="Calibri"/>
              </a:rPr>
              <a:t>Some areas haven’t yet communicated with or cascaded to their Districts or Groups</a:t>
            </a:r>
          </a:p>
          <a:p>
            <a:pPr marL="9525">
              <a:spcBef>
                <a:spcPts val="600"/>
              </a:spcBef>
              <a:spcAft>
                <a:spcPts val="600"/>
              </a:spcAft>
              <a:buClr>
                <a:srgbClr val="7414DC"/>
              </a:buClr>
              <a:buSzPct val="125000"/>
              <a:defRPr/>
            </a:pPr>
            <a:r>
              <a:rPr lang="en-GB" sz="1800" b="1">
                <a:latin typeface="Nunito Sans"/>
                <a:ea typeface="Calibri"/>
                <a:cs typeface="Calibri"/>
              </a:rPr>
              <a:t>District &amp; Group Readiness</a:t>
            </a:r>
          </a:p>
          <a:p>
            <a:pPr marL="9525">
              <a:spcBef>
                <a:spcPts val="600"/>
              </a:spcBef>
              <a:spcAft>
                <a:spcPts val="600"/>
              </a:spcAft>
              <a:buClr>
                <a:srgbClr val="7414DC"/>
              </a:buClr>
              <a:buSzPct val="125000"/>
              <a:defRPr/>
            </a:pPr>
            <a:r>
              <a:rPr lang="en-GB" sz="1800">
                <a:latin typeface="Nunito Sans"/>
                <a:ea typeface="Calibri"/>
                <a:cs typeface="Calibri"/>
              </a:rPr>
              <a:t>District and Group readiness is still a key area to work on, though great progress has been made</a:t>
            </a:r>
          </a:p>
          <a:p>
            <a:pPr marL="9525">
              <a:spcBef>
                <a:spcPts val="600"/>
              </a:spcBef>
              <a:spcAft>
                <a:spcPts val="600"/>
              </a:spcAft>
              <a:buClr>
                <a:srgbClr val="7414DC"/>
              </a:buClr>
              <a:buSzPct val="125000"/>
              <a:defRPr/>
            </a:pPr>
            <a:r>
              <a:rPr lang="en-GB" sz="1800" b="1">
                <a:latin typeface="Nunito Sans"/>
                <a:ea typeface="Calibri"/>
                <a:cs typeface="Calibri"/>
              </a:rPr>
              <a:t>Accreditations</a:t>
            </a:r>
          </a:p>
          <a:p>
            <a:pPr marL="9525">
              <a:spcBef>
                <a:spcPts val="600"/>
              </a:spcBef>
              <a:spcAft>
                <a:spcPts val="600"/>
              </a:spcAft>
              <a:buClr>
                <a:srgbClr val="7414DC"/>
              </a:buClr>
              <a:buSzPct val="125000"/>
              <a:defRPr/>
            </a:pPr>
            <a:r>
              <a:rPr lang="en-GB" sz="1800">
                <a:latin typeface="Nunito Sans"/>
                <a:ea typeface="Calibri"/>
                <a:cs typeface="Calibri"/>
              </a:rPr>
              <a:t>Some uncertainty around how accreditations will work</a:t>
            </a:r>
          </a:p>
          <a:p>
            <a:pPr marL="9525">
              <a:spcBef>
                <a:spcPts val="600"/>
              </a:spcBef>
              <a:spcAft>
                <a:spcPts val="600"/>
              </a:spcAft>
              <a:buClr>
                <a:srgbClr val="7414DC"/>
              </a:buClr>
              <a:buSzPct val="125000"/>
              <a:defRPr/>
            </a:pPr>
            <a:r>
              <a:rPr lang="en-GB" sz="1800" b="1">
                <a:latin typeface="Nunito Sans"/>
                <a:ea typeface="Calibri"/>
                <a:cs typeface="Calibri"/>
              </a:rPr>
              <a:t>Timing with digital system</a:t>
            </a:r>
          </a:p>
          <a:p>
            <a:pPr marL="9525">
              <a:spcBef>
                <a:spcPts val="600"/>
              </a:spcBef>
              <a:spcAft>
                <a:spcPts val="600"/>
              </a:spcAft>
              <a:buClr>
                <a:srgbClr val="7414DC"/>
              </a:buClr>
              <a:buSzPct val="125000"/>
              <a:defRPr/>
            </a:pPr>
            <a:r>
              <a:rPr lang="en-GB" sz="1800">
                <a:latin typeface="Nunito Sans"/>
                <a:ea typeface="Calibri"/>
                <a:cs typeface="Calibri"/>
              </a:rPr>
              <a:t>Several areas holding back from doing any further work until the launch date of the digital system is confirmed</a:t>
            </a:r>
          </a:p>
        </p:txBody>
      </p:sp>
      <p:sp>
        <p:nvSpPr>
          <p:cNvPr id="2" name="object 5">
            <a:extLst>
              <a:ext uri="{FF2B5EF4-FFF2-40B4-BE49-F238E27FC236}">
                <a16:creationId xmlns:a16="http://schemas.microsoft.com/office/drawing/2014/main" id="{776549CA-103D-CC93-8E18-660470A9F589}"/>
              </a:ext>
            </a:extLst>
          </p:cNvPr>
          <p:cNvSpPr txBox="1"/>
          <p:nvPr/>
        </p:nvSpPr>
        <p:spPr>
          <a:xfrm>
            <a:off x="6308034" y="925687"/>
            <a:ext cx="5840896" cy="492443"/>
          </a:xfrm>
          <a:prstGeom prst="rect">
            <a:avLst/>
          </a:prstGeom>
        </p:spPr>
        <p:txBody>
          <a:bodyPr vert="horz" wrap="square" lIns="0" tIns="0" rIns="0" bIns="0" rtlCol="0" anchor="t">
            <a:spAutoFit/>
          </a:bodyPr>
          <a:lstStyle/>
          <a:p>
            <a:pPr marL="0" lvl="1" defTabSz="685784"/>
            <a:r>
              <a:rPr lang="en-GB" sz="3200" kern="0">
                <a:solidFill>
                  <a:srgbClr val="7413DC"/>
                </a:solidFill>
                <a:latin typeface="Nunito Sans Black"/>
                <a:cs typeface="Calibri"/>
              </a:rPr>
              <a:t>Key Themes</a:t>
            </a:r>
            <a:endParaRPr lang="en-US" sz="3200"/>
          </a:p>
        </p:txBody>
      </p:sp>
      <p:pic>
        <p:nvPicPr>
          <p:cNvPr id="4" name="Picture 5" descr="A picture containing person&#10;&#10;Description automatically generated">
            <a:extLst>
              <a:ext uri="{FF2B5EF4-FFF2-40B4-BE49-F238E27FC236}">
                <a16:creationId xmlns:a16="http://schemas.microsoft.com/office/drawing/2014/main" id="{8D67F868-9AD1-9834-6853-40473B4AA6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46605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Go-Live Support Teams</a:t>
            </a:r>
            <a:endParaRPr lang="en-US"/>
          </a:p>
        </p:txBody>
      </p:sp>
    </p:spTree>
    <p:extLst>
      <p:ext uri="{BB962C8B-B14F-4D97-AF65-F5344CB8AC3E}">
        <p14:creationId xmlns:p14="http://schemas.microsoft.com/office/powerpoint/2010/main" val="12165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E45D-D2A9-F71C-7E05-F8733C31986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7F42A21-32C5-E98F-28E8-C9706200213E}"/>
              </a:ext>
            </a:extLst>
          </p:cNvPr>
          <p:cNvSpPr txBox="1"/>
          <p:nvPr/>
        </p:nvSpPr>
        <p:spPr>
          <a:xfrm>
            <a:off x="369652" y="829483"/>
            <a:ext cx="5580574"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Go-Live Support Teams</a:t>
            </a:r>
            <a:endParaRPr lang="en-GB" sz="2800" kern="0">
              <a:latin typeface="Nunito Sans Black"/>
              <a:cs typeface="Calibri"/>
            </a:endParaRPr>
          </a:p>
        </p:txBody>
      </p:sp>
      <p:sp>
        <p:nvSpPr>
          <p:cNvPr id="5" name="TextBox 2">
            <a:extLst>
              <a:ext uri="{FF2B5EF4-FFF2-40B4-BE49-F238E27FC236}">
                <a16:creationId xmlns:a16="http://schemas.microsoft.com/office/drawing/2014/main" id="{626CF744-92E1-1562-AAE5-D00F7A651602}"/>
              </a:ext>
            </a:extLst>
          </p:cNvPr>
          <p:cNvSpPr txBox="1"/>
          <p:nvPr/>
        </p:nvSpPr>
        <p:spPr>
          <a:xfrm>
            <a:off x="369652" y="2089408"/>
            <a:ext cx="5359196" cy="3754874"/>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a:spcBef>
                <a:spcPts val="600"/>
              </a:spcBef>
              <a:spcAft>
                <a:spcPts val="600"/>
              </a:spcAft>
              <a:buClr>
                <a:srgbClr val="7414DC"/>
              </a:buClr>
              <a:buSzPct val="125000"/>
              <a:defRPr/>
            </a:pPr>
            <a:r>
              <a:rPr lang="en-GB" sz="1800">
                <a:latin typeface="Nunito Sans"/>
                <a:ea typeface="Calibri"/>
                <a:cs typeface="Calibri"/>
              </a:rPr>
              <a:t>This is the team local volunteers will go to first to ask questions about changes to local processes or the new digital tools</a:t>
            </a:r>
          </a:p>
          <a:p>
            <a:pPr marL="9525">
              <a:spcBef>
                <a:spcPts val="600"/>
              </a:spcBef>
              <a:spcAft>
                <a:spcPts val="600"/>
              </a:spcAft>
              <a:buClr>
                <a:srgbClr val="7414DC"/>
              </a:buClr>
              <a:buSzPct val="125000"/>
              <a:defRPr/>
            </a:pPr>
            <a:endParaRPr lang="en-GB" sz="1800">
              <a:latin typeface="Nunito Sans"/>
              <a:ea typeface="Calibri"/>
              <a:cs typeface="Calibri"/>
            </a:endParaRPr>
          </a:p>
          <a:p>
            <a:pPr marL="9525">
              <a:spcBef>
                <a:spcPts val="600"/>
              </a:spcBef>
              <a:spcAft>
                <a:spcPts val="600"/>
              </a:spcAft>
              <a:buClr>
                <a:srgbClr val="7414DC"/>
              </a:buClr>
              <a:buSzPct val="125000"/>
              <a:defRPr/>
            </a:pPr>
            <a:r>
              <a:rPr lang="en-GB" sz="1800">
                <a:latin typeface="Nunito Sans"/>
                <a:ea typeface="Calibri"/>
                <a:cs typeface="Calibri"/>
              </a:rPr>
              <a:t>We’ll be holding an online introduction for all of those interested in being part of this role in mid-July.</a:t>
            </a:r>
            <a:endParaRPr lang="en-GB" sz="1800">
              <a:highlight>
                <a:srgbClr val="FFFF00"/>
              </a:highlight>
              <a:latin typeface="Nunito Sans"/>
              <a:ea typeface="Calibri"/>
              <a:cs typeface="Calibri"/>
            </a:endParaRPr>
          </a:p>
          <a:p>
            <a:pPr marL="9525">
              <a:spcBef>
                <a:spcPts val="600"/>
              </a:spcBef>
              <a:spcAft>
                <a:spcPts val="600"/>
              </a:spcAft>
              <a:buClr>
                <a:srgbClr val="7414DC"/>
              </a:buClr>
              <a:buSzPct val="125000"/>
              <a:defRPr/>
            </a:pPr>
            <a:endParaRPr lang="en-GB" sz="1800">
              <a:highlight>
                <a:srgbClr val="FFFF00"/>
              </a:highlight>
              <a:latin typeface="Nunito Sans"/>
              <a:ea typeface="Calibri"/>
              <a:cs typeface="Calibri"/>
            </a:endParaRPr>
          </a:p>
          <a:p>
            <a:pPr marL="9525">
              <a:spcBef>
                <a:spcPts val="600"/>
              </a:spcBef>
              <a:spcAft>
                <a:spcPts val="600"/>
              </a:spcAft>
              <a:buClr>
                <a:srgbClr val="7414DC"/>
              </a:buClr>
              <a:buSzPct val="125000"/>
              <a:defRPr/>
            </a:pPr>
            <a:r>
              <a:rPr lang="en-GB" sz="1800">
                <a:latin typeface="Nunito Sans"/>
                <a:ea typeface="Calibri"/>
                <a:cs typeface="Calibri"/>
              </a:rPr>
              <a:t>Let us know who is on your team - you already have via the link from our last newsletter </a:t>
            </a:r>
            <a:br>
              <a:rPr lang="en-GB" sz="1800">
                <a:latin typeface="Nunito Sans"/>
                <a:ea typeface="Calibri"/>
                <a:cs typeface="Calibri"/>
              </a:rPr>
            </a:br>
            <a:r>
              <a:rPr lang="en-GB" sz="1200">
                <a:latin typeface="Nunito Sans"/>
                <a:ea typeface="Calibri"/>
                <a:cs typeface="Calibri"/>
              </a:rPr>
              <a:t>(You can add more people or change them later)</a:t>
            </a:r>
            <a:endParaRPr lang="en-GB" sz="1800">
              <a:latin typeface="Nunito Sans"/>
              <a:ea typeface="Calibri"/>
              <a:cs typeface="Calibri"/>
            </a:endParaRPr>
          </a:p>
        </p:txBody>
      </p:sp>
      <p:pic>
        <p:nvPicPr>
          <p:cNvPr id="7" name="Picture 6" descr="A person standing in front of a computer&#10;&#10;Description automatically generated with low confidence">
            <a:extLst>
              <a:ext uri="{FF2B5EF4-FFF2-40B4-BE49-F238E27FC236}">
                <a16:creationId xmlns:a16="http://schemas.microsoft.com/office/drawing/2014/main" id="{FE6B5E7B-F33A-2C63-D5DF-6CE82A187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5999" y="0"/>
            <a:ext cx="6096001" cy="6858000"/>
          </a:xfrm>
          <a:prstGeom prst="rect">
            <a:avLst/>
          </a:prstGeom>
        </p:spPr>
      </p:pic>
    </p:spTree>
    <p:extLst>
      <p:ext uri="{BB962C8B-B14F-4D97-AF65-F5344CB8AC3E}">
        <p14:creationId xmlns:p14="http://schemas.microsoft.com/office/powerpoint/2010/main" val="154651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Data Readiness</a:t>
            </a:r>
            <a:endParaRPr lang="en-US"/>
          </a:p>
        </p:txBody>
      </p:sp>
    </p:spTree>
    <p:extLst>
      <p:ext uri="{BB962C8B-B14F-4D97-AF65-F5344CB8AC3E}">
        <p14:creationId xmlns:p14="http://schemas.microsoft.com/office/powerpoint/2010/main" val="177280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6DA0673A-3780-0BD8-83D8-CA29FB84DAA6}"/>
              </a:ext>
            </a:extLst>
          </p:cNvPr>
          <p:cNvSpPr txBox="1"/>
          <p:nvPr/>
        </p:nvSpPr>
        <p:spPr>
          <a:xfrm>
            <a:off x="368815" y="902101"/>
            <a:ext cx="5209003"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Report Sharing</a:t>
            </a:r>
          </a:p>
        </p:txBody>
      </p:sp>
      <p:sp>
        <p:nvSpPr>
          <p:cNvPr id="4" name="TextBox 3">
            <a:extLst>
              <a:ext uri="{FF2B5EF4-FFF2-40B4-BE49-F238E27FC236}">
                <a16:creationId xmlns:a16="http://schemas.microsoft.com/office/drawing/2014/main" id="{1983021B-2DFD-5913-0D69-4315E52A291E}"/>
              </a:ext>
            </a:extLst>
          </p:cNvPr>
          <p:cNvSpPr txBox="1"/>
          <p:nvPr/>
        </p:nvSpPr>
        <p:spPr>
          <a:xfrm>
            <a:off x="466196" y="2474892"/>
            <a:ext cx="5111622" cy="1908215"/>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a:latin typeface="Nunito Sans"/>
                <a:ea typeface="Calibri"/>
                <a:cs typeface="Calibri"/>
              </a:rPr>
              <a:t>In the first week of July, alongside your usual compliance reports, all County &amp; District Lead Volunteers and Transformation Leads will get a report showing some key data migration issues.</a:t>
            </a:r>
          </a:p>
          <a:p>
            <a:pPr marL="9525">
              <a:spcBef>
                <a:spcPts val="600"/>
              </a:spcBef>
              <a:spcAft>
                <a:spcPts val="600"/>
              </a:spcAft>
              <a:buClr>
                <a:srgbClr val="7414DC"/>
              </a:buClr>
              <a:buSzPct val="125000"/>
              <a:defRPr/>
            </a:pPr>
            <a:r>
              <a:rPr lang="en-GB" sz="1800">
                <a:latin typeface="Nunito Sans"/>
                <a:ea typeface="Calibri"/>
                <a:cs typeface="Calibri"/>
              </a:rPr>
              <a:t>An updated report will be shared again at the beginning of September.</a:t>
            </a:r>
          </a:p>
        </p:txBody>
      </p:sp>
      <p:pic>
        <p:nvPicPr>
          <p:cNvPr id="7" name="Picture 3" descr="A group of kids sitting on the floor&#10;&#10;Description automatically generated with medium confidence">
            <a:extLst>
              <a:ext uri="{FF2B5EF4-FFF2-40B4-BE49-F238E27FC236}">
                <a16:creationId xmlns:a16="http://schemas.microsoft.com/office/drawing/2014/main" id="{12E229D3-E3AF-4829-E69C-C6D6F37EE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343997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6DA0673A-3780-0BD8-83D8-CA29FB84DAA6}"/>
              </a:ext>
            </a:extLst>
          </p:cNvPr>
          <p:cNvSpPr txBox="1"/>
          <p:nvPr/>
        </p:nvSpPr>
        <p:spPr>
          <a:xfrm>
            <a:off x="6511937" y="984116"/>
            <a:ext cx="4087170"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Data Readiness</a:t>
            </a:r>
          </a:p>
        </p:txBody>
      </p:sp>
      <p:sp>
        <p:nvSpPr>
          <p:cNvPr id="6" name="TextBox 5">
            <a:extLst>
              <a:ext uri="{FF2B5EF4-FFF2-40B4-BE49-F238E27FC236}">
                <a16:creationId xmlns:a16="http://schemas.microsoft.com/office/drawing/2014/main" id="{1983021B-2DFD-5913-0D69-4315E52A291E}"/>
              </a:ext>
            </a:extLst>
          </p:cNvPr>
          <p:cNvSpPr txBox="1"/>
          <p:nvPr/>
        </p:nvSpPr>
        <p:spPr>
          <a:xfrm>
            <a:off x="6458928" y="1867748"/>
            <a:ext cx="5348767" cy="4462760"/>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a:latin typeface="Nunito Sans"/>
                <a:ea typeface="Calibri"/>
                <a:cs typeface="Calibri"/>
              </a:rPr>
              <a:t>Make sure each volunteer’s records on Compass are as up to date as possible – this is extremely important to support a smooth migration.</a:t>
            </a:r>
          </a:p>
          <a:p>
            <a:pPr marL="9525">
              <a:spcBef>
                <a:spcPts val="600"/>
              </a:spcBef>
              <a:spcAft>
                <a:spcPts val="600"/>
              </a:spcAft>
              <a:buClr>
                <a:srgbClr val="7414DC"/>
              </a:buClr>
              <a:buSzPct val="125000"/>
              <a:defRPr/>
            </a:pPr>
            <a:r>
              <a:rPr lang="en-GB" sz="1800">
                <a:latin typeface="Nunito Sans"/>
                <a:ea typeface="Calibri"/>
                <a:cs typeface="Calibri"/>
              </a:rPr>
              <a:t>Without up-to-date records when volunteers migrate across, local line managers will need to support volunteers to: </a:t>
            </a:r>
          </a:p>
          <a:p>
            <a:pPr marL="352425" indent="-34290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Contact the Support Centre to create a username</a:t>
            </a:r>
          </a:p>
          <a:p>
            <a:pPr marL="352425" indent="-34290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Update role(s) which have mapped incorrectly </a:t>
            </a:r>
          </a:p>
          <a:p>
            <a:pPr marL="352425" indent="-34290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Update missing information which needs adding to the new system</a:t>
            </a:r>
          </a:p>
          <a:p>
            <a:pPr marL="352425" indent="-34290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Undertake learning that they have already completed</a:t>
            </a:r>
          </a:p>
        </p:txBody>
      </p:sp>
      <p:pic>
        <p:nvPicPr>
          <p:cNvPr id="3" name="Picture 12">
            <a:extLst>
              <a:ext uri="{FF2B5EF4-FFF2-40B4-BE49-F238E27FC236}">
                <a16:creationId xmlns:a16="http://schemas.microsoft.com/office/drawing/2014/main" id="{76B5DB1F-E3C1-9E22-958A-7B154139EB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55" y="0"/>
            <a:ext cx="6096000" cy="6858000"/>
          </a:xfrm>
          <a:prstGeom prst="rect">
            <a:avLst/>
          </a:prstGeom>
        </p:spPr>
      </p:pic>
    </p:spTree>
    <p:extLst>
      <p:ext uri="{BB962C8B-B14F-4D97-AF65-F5344CB8AC3E}">
        <p14:creationId xmlns:p14="http://schemas.microsoft.com/office/powerpoint/2010/main" val="420743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87514" y="564187"/>
            <a:ext cx="4754884" cy="923330"/>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How to get Compass updated</a:t>
            </a:r>
          </a:p>
        </p:txBody>
      </p:sp>
      <p:sp>
        <p:nvSpPr>
          <p:cNvPr id="7" name="TextBox 6">
            <a:extLst>
              <a:ext uri="{FF2B5EF4-FFF2-40B4-BE49-F238E27FC236}">
                <a16:creationId xmlns:a16="http://schemas.microsoft.com/office/drawing/2014/main" id="{9A0CB2B0-D753-ADB9-73EC-175EE9469EC2}"/>
              </a:ext>
            </a:extLst>
          </p:cNvPr>
          <p:cNvSpPr txBox="1"/>
          <p:nvPr/>
        </p:nvSpPr>
        <p:spPr>
          <a:xfrm>
            <a:off x="387514" y="2457336"/>
            <a:ext cx="5284416" cy="2523768"/>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a:latin typeface="Nunito Sans"/>
                <a:ea typeface="Calibri"/>
                <a:cs typeface="Calibri"/>
              </a:rPr>
              <a:t>Now we’re going to run through:</a:t>
            </a:r>
          </a:p>
          <a:p>
            <a:pPr marL="9525">
              <a:spcBef>
                <a:spcPts val="600"/>
              </a:spcBef>
              <a:spcAft>
                <a:spcPts val="600"/>
              </a:spcAft>
              <a:buClr>
                <a:srgbClr val="7414DC"/>
              </a:buClr>
              <a:buSzPct val="125000"/>
              <a:defRPr/>
            </a:pPr>
            <a:endParaRPr lang="en-GB" sz="1800">
              <a:latin typeface="Nunito Sans"/>
              <a:ea typeface="Calibri"/>
              <a:cs typeface="Calibri"/>
            </a:endParaRP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What to update on Compass</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Why these need updating</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How to update them</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Where to get information or reports</a:t>
            </a:r>
          </a:p>
        </p:txBody>
      </p:sp>
      <p:pic>
        <p:nvPicPr>
          <p:cNvPr id="8" name="Picture 15" descr="A picture containing text, person, person, indoor&#10;&#10;Description automatically generated">
            <a:extLst>
              <a:ext uri="{FF2B5EF4-FFF2-40B4-BE49-F238E27FC236}">
                <a16:creationId xmlns:a16="http://schemas.microsoft.com/office/drawing/2014/main" id="{10FF186D-91BC-F76E-BD25-7F40B2C40F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1423" y="0"/>
            <a:ext cx="6220577" cy="6858000"/>
          </a:xfrm>
          <a:prstGeom prst="rect">
            <a:avLst/>
          </a:prstGeom>
        </p:spPr>
      </p:pic>
    </p:spTree>
    <p:extLst>
      <p:ext uri="{BB962C8B-B14F-4D97-AF65-F5344CB8AC3E}">
        <p14:creationId xmlns:p14="http://schemas.microsoft.com/office/powerpoint/2010/main" val="293050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89B2A66B-8CD2-D58B-EE33-2C92B529A06B}"/>
              </a:ext>
            </a:extLst>
          </p:cNvPr>
          <p:cNvSpPr txBox="1"/>
          <p:nvPr/>
        </p:nvSpPr>
        <p:spPr>
          <a:xfrm>
            <a:off x="6373316" y="845197"/>
            <a:ext cx="4754884" cy="769441"/>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Email Addresses</a:t>
            </a:r>
          </a:p>
          <a:p>
            <a:pPr marL="0" lvl="1" defTabSz="685784"/>
            <a:r>
              <a:rPr lang="en-GB" sz="2000" kern="0">
                <a:solidFill>
                  <a:srgbClr val="FF0000"/>
                </a:solidFill>
                <a:latin typeface="Nunito Sans Black"/>
                <a:cs typeface="Calibri"/>
              </a:rPr>
              <a:t>Essential</a:t>
            </a:r>
            <a:endParaRPr lang="en-GB" sz="1800" kern="0">
              <a:solidFill>
                <a:srgbClr val="FF0000"/>
              </a:solidFill>
              <a:latin typeface="Nunito Sans Black"/>
              <a:cs typeface="Calibri"/>
            </a:endParaRPr>
          </a:p>
        </p:txBody>
      </p:sp>
      <p:sp>
        <p:nvSpPr>
          <p:cNvPr id="4" name="TextBox 3">
            <a:extLst>
              <a:ext uri="{FF2B5EF4-FFF2-40B4-BE49-F238E27FC236}">
                <a16:creationId xmlns:a16="http://schemas.microsoft.com/office/drawing/2014/main" id="{9A0CB2B0-D753-ADB9-73EC-175EE9469EC2}"/>
              </a:ext>
            </a:extLst>
          </p:cNvPr>
          <p:cNvSpPr txBox="1"/>
          <p:nvPr/>
        </p:nvSpPr>
        <p:spPr>
          <a:xfrm>
            <a:off x="6373316" y="1843831"/>
            <a:ext cx="5500029" cy="4924425"/>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What:</a:t>
            </a:r>
          </a:p>
          <a:p>
            <a:pPr marL="9525">
              <a:spcBef>
                <a:spcPts val="600"/>
              </a:spcBef>
              <a:spcAft>
                <a:spcPts val="600"/>
              </a:spcAft>
              <a:buClr>
                <a:srgbClr val="7414DC"/>
              </a:buClr>
              <a:buSzPct val="125000"/>
              <a:defRPr/>
            </a:pPr>
            <a:r>
              <a:rPr lang="en-GB" sz="1800">
                <a:latin typeface="Nunito Sans"/>
                <a:ea typeface="Calibri"/>
                <a:cs typeface="Calibri"/>
              </a:rPr>
              <a:t>Add missing emails and correct duplicate emails – volunteers need a personal (not role-specific) email</a:t>
            </a:r>
          </a:p>
          <a:p>
            <a:pPr marL="9525">
              <a:spcBef>
                <a:spcPts val="600"/>
              </a:spcBef>
              <a:spcAft>
                <a:spcPts val="600"/>
              </a:spcAft>
              <a:buClr>
                <a:srgbClr val="7414DC"/>
              </a:buClr>
              <a:buSzPct val="125000"/>
              <a:defRPr/>
            </a:pPr>
            <a:r>
              <a:rPr lang="en-GB" sz="1800" b="1">
                <a:latin typeface="Nunito Sans"/>
                <a:ea typeface="Calibri"/>
                <a:cs typeface="Calibri"/>
              </a:rPr>
              <a:t>Why:</a:t>
            </a:r>
          </a:p>
          <a:p>
            <a:pPr marL="9525">
              <a:spcBef>
                <a:spcPts val="600"/>
              </a:spcBef>
              <a:spcAft>
                <a:spcPts val="600"/>
              </a:spcAft>
              <a:buClr>
                <a:srgbClr val="7414DC"/>
              </a:buClr>
              <a:buSzPct val="125000"/>
              <a:defRPr/>
            </a:pPr>
            <a:r>
              <a:rPr lang="en-GB" sz="1800">
                <a:latin typeface="Nunito Sans"/>
                <a:ea typeface="Calibri"/>
                <a:cs typeface="Calibri"/>
              </a:rPr>
              <a:t>2,314 volunteers have no email address. 4,486 volunteers only have a duplicated email address.</a:t>
            </a:r>
          </a:p>
          <a:p>
            <a:pPr marL="9525">
              <a:spcBef>
                <a:spcPts val="600"/>
              </a:spcBef>
              <a:spcAft>
                <a:spcPts val="600"/>
              </a:spcAft>
              <a:buClr>
                <a:srgbClr val="7414DC"/>
              </a:buClr>
              <a:buSzPct val="125000"/>
              <a:defRPr/>
            </a:pPr>
            <a:r>
              <a:rPr lang="en-GB" sz="1800">
                <a:latin typeface="Nunito Sans"/>
                <a:ea typeface="Calibri"/>
                <a:cs typeface="Calibri"/>
              </a:rPr>
              <a:t>Usernames need to be generated for each person and that needs to be a unique email address.</a:t>
            </a:r>
          </a:p>
          <a:p>
            <a:pPr marL="9525">
              <a:spcBef>
                <a:spcPts val="600"/>
              </a:spcBef>
              <a:spcAft>
                <a:spcPts val="600"/>
              </a:spcAft>
              <a:buClr>
                <a:srgbClr val="7414DC"/>
              </a:buClr>
              <a:buSzPct val="125000"/>
              <a:defRPr/>
            </a:pPr>
            <a:r>
              <a:rPr lang="en-GB" sz="1800">
                <a:latin typeface="Nunito Sans"/>
                <a:ea typeface="Calibri"/>
                <a:cs typeface="Calibri"/>
              </a:rPr>
              <a:t>It also makes sure communications are sent to the right email.</a:t>
            </a:r>
          </a:p>
          <a:p>
            <a:pPr marL="9525">
              <a:spcBef>
                <a:spcPts val="600"/>
              </a:spcBef>
              <a:spcAft>
                <a:spcPts val="600"/>
              </a:spcAft>
              <a:buClr>
                <a:srgbClr val="7414DC"/>
              </a:buClr>
              <a:buSzPct val="125000"/>
              <a:defRPr/>
            </a:pPr>
            <a:r>
              <a:rPr lang="en-GB" sz="1800" b="1">
                <a:latin typeface="Nunito Sans"/>
                <a:ea typeface="Calibri"/>
                <a:cs typeface="Calibri"/>
              </a:rPr>
              <a:t>How: </a:t>
            </a:r>
          </a:p>
          <a:p>
            <a:pPr marL="9525">
              <a:spcBef>
                <a:spcPts val="600"/>
              </a:spcBef>
              <a:spcAft>
                <a:spcPts val="600"/>
              </a:spcAft>
              <a:buClr>
                <a:srgbClr val="7414DC"/>
              </a:buClr>
              <a:buSzPct val="125000"/>
              <a:defRPr/>
            </a:pPr>
            <a:r>
              <a:rPr lang="en-GB" sz="1800">
                <a:latin typeface="Nunito Sans"/>
                <a:ea typeface="Calibri"/>
                <a:cs typeface="Calibri"/>
              </a:rPr>
              <a:t>Missing and duplicates shared in upcoming report</a:t>
            </a:r>
          </a:p>
          <a:p>
            <a:pPr marL="9525">
              <a:spcBef>
                <a:spcPts val="600"/>
              </a:spcBef>
              <a:spcAft>
                <a:spcPts val="600"/>
              </a:spcAft>
              <a:buClr>
                <a:srgbClr val="7414DC"/>
              </a:buClr>
              <a:buSzPct val="125000"/>
              <a:defRPr/>
            </a:pPr>
            <a:r>
              <a:rPr lang="en-GB" sz="1800">
                <a:latin typeface="Nunito Sans"/>
                <a:ea typeface="Calibri"/>
                <a:cs typeface="Calibri"/>
              </a:rPr>
              <a:t>Role-specific requires individual checking</a:t>
            </a:r>
          </a:p>
        </p:txBody>
      </p:sp>
      <p:pic>
        <p:nvPicPr>
          <p:cNvPr id="5" name="Picture 4" descr="two-cubs-learning-digital-skills-jpg.jpg">
            <a:extLst>
              <a:ext uri="{FF2B5EF4-FFF2-40B4-BE49-F238E27FC236}">
                <a16:creationId xmlns:a16="http://schemas.microsoft.com/office/drawing/2014/main" id="{643B250A-117A-F879-7C9E-A20F52D25C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Tree>
    <p:extLst>
      <p:ext uri="{BB962C8B-B14F-4D97-AF65-F5344CB8AC3E}">
        <p14:creationId xmlns:p14="http://schemas.microsoft.com/office/powerpoint/2010/main" val="118985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3A9E9-9B47-590B-6599-16408362C501}"/>
              </a:ext>
            </a:extLst>
          </p:cNvPr>
          <p:cNvSpPr>
            <a:spLocks noGrp="1"/>
          </p:cNvSpPr>
          <p:nvPr>
            <p:ph type="subTitle" idx="4"/>
          </p:nvPr>
        </p:nvSpPr>
        <p:spPr/>
        <p:txBody>
          <a:bodyPr/>
          <a:lstStyle/>
          <a:p>
            <a:r>
              <a:rPr lang="en-GB"/>
              <a:t>Email addresses</a:t>
            </a:r>
          </a:p>
        </p:txBody>
      </p:sp>
      <p:pic>
        <p:nvPicPr>
          <p:cNvPr id="2" name="Picture 1">
            <a:extLst>
              <a:ext uri="{FF2B5EF4-FFF2-40B4-BE49-F238E27FC236}">
                <a16:creationId xmlns:a16="http://schemas.microsoft.com/office/drawing/2014/main" id="{5EAE5BF2-877A-6D9C-4631-4668FA2FA75E}"/>
              </a:ext>
            </a:extLst>
          </p:cNvPr>
          <p:cNvPicPr>
            <a:picLocks noChangeAspect="1"/>
          </p:cNvPicPr>
          <p:nvPr/>
        </p:nvPicPr>
        <p:blipFill>
          <a:blip r:embed="rId2"/>
          <a:stretch>
            <a:fillRect/>
          </a:stretch>
        </p:blipFill>
        <p:spPr>
          <a:xfrm>
            <a:off x="509617" y="1691122"/>
            <a:ext cx="3879503" cy="2945328"/>
          </a:xfrm>
          <a:prstGeom prst="rect">
            <a:avLst/>
          </a:prstGeom>
          <a:ln>
            <a:solidFill>
              <a:schemeClr val="tx1"/>
            </a:solidFill>
          </a:ln>
        </p:spPr>
      </p:pic>
      <p:sp>
        <p:nvSpPr>
          <p:cNvPr id="4" name="TextBox 3">
            <a:extLst>
              <a:ext uri="{FF2B5EF4-FFF2-40B4-BE49-F238E27FC236}">
                <a16:creationId xmlns:a16="http://schemas.microsoft.com/office/drawing/2014/main" id="{687ECC81-AC6F-301E-D8CB-5C05EFC93A52}"/>
              </a:ext>
            </a:extLst>
          </p:cNvPr>
          <p:cNvSpPr txBox="1"/>
          <p:nvPr/>
        </p:nvSpPr>
        <p:spPr>
          <a:xfrm>
            <a:off x="426489" y="1047404"/>
            <a:ext cx="4140200" cy="507831"/>
          </a:xfrm>
          <a:prstGeom prst="rect">
            <a:avLst/>
          </a:prstGeom>
          <a:noFill/>
        </p:spPr>
        <p:txBody>
          <a:bodyPr wrap="square" rtlCol="0">
            <a:spAutoFit/>
          </a:bodyPr>
          <a:lstStyle/>
          <a:p>
            <a:r>
              <a:rPr lang="en-GB" b="1"/>
              <a:t>Can easily find missing email addresses from Compass appointments report</a:t>
            </a:r>
          </a:p>
        </p:txBody>
      </p:sp>
      <p:sp>
        <p:nvSpPr>
          <p:cNvPr id="6" name="TextBox 5">
            <a:extLst>
              <a:ext uri="{FF2B5EF4-FFF2-40B4-BE49-F238E27FC236}">
                <a16:creationId xmlns:a16="http://schemas.microsoft.com/office/drawing/2014/main" id="{002FE863-C9C2-85AA-AE1D-44A623C95346}"/>
              </a:ext>
            </a:extLst>
          </p:cNvPr>
          <p:cNvSpPr txBox="1"/>
          <p:nvPr/>
        </p:nvSpPr>
        <p:spPr>
          <a:xfrm>
            <a:off x="5064183" y="1036733"/>
            <a:ext cx="4140200" cy="507831"/>
          </a:xfrm>
          <a:prstGeom prst="rect">
            <a:avLst/>
          </a:prstGeom>
          <a:noFill/>
        </p:spPr>
        <p:txBody>
          <a:bodyPr wrap="square" rtlCol="0">
            <a:spAutoFit/>
          </a:bodyPr>
          <a:lstStyle/>
          <a:p>
            <a:r>
              <a:rPr lang="en-GB" b="1"/>
              <a:t>Can also find duplicate email addresses from Compass appointments report</a:t>
            </a:r>
          </a:p>
        </p:txBody>
      </p:sp>
      <p:pic>
        <p:nvPicPr>
          <p:cNvPr id="8" name="Picture 7">
            <a:extLst>
              <a:ext uri="{FF2B5EF4-FFF2-40B4-BE49-F238E27FC236}">
                <a16:creationId xmlns:a16="http://schemas.microsoft.com/office/drawing/2014/main" id="{27D1851A-F6C0-ECB0-4142-CF44621F22D3}"/>
              </a:ext>
            </a:extLst>
          </p:cNvPr>
          <p:cNvPicPr>
            <a:picLocks noChangeAspect="1"/>
          </p:cNvPicPr>
          <p:nvPr/>
        </p:nvPicPr>
        <p:blipFill>
          <a:blip r:embed="rId3"/>
          <a:stretch>
            <a:fillRect/>
          </a:stretch>
        </p:blipFill>
        <p:spPr>
          <a:xfrm>
            <a:off x="5147310" y="1691121"/>
            <a:ext cx="5372100" cy="2774950"/>
          </a:xfrm>
          <a:prstGeom prst="rect">
            <a:avLst/>
          </a:prstGeom>
          <a:ln>
            <a:solidFill>
              <a:schemeClr val="tx1"/>
            </a:solidFill>
          </a:ln>
        </p:spPr>
      </p:pic>
      <p:pic>
        <p:nvPicPr>
          <p:cNvPr id="9" name="Picture 8">
            <a:extLst>
              <a:ext uri="{FF2B5EF4-FFF2-40B4-BE49-F238E27FC236}">
                <a16:creationId xmlns:a16="http://schemas.microsoft.com/office/drawing/2014/main" id="{6C755751-18B2-FC4E-5560-4912E265B808}"/>
              </a:ext>
            </a:extLst>
          </p:cNvPr>
          <p:cNvPicPr>
            <a:picLocks noChangeAspect="1"/>
          </p:cNvPicPr>
          <p:nvPr/>
        </p:nvPicPr>
        <p:blipFill rotWithShape="1">
          <a:blip r:embed="rId4"/>
          <a:srcRect b="-4945"/>
          <a:stretch/>
        </p:blipFill>
        <p:spPr>
          <a:xfrm>
            <a:off x="5523927" y="5208305"/>
            <a:ext cx="4008467" cy="1455545"/>
          </a:xfrm>
          <a:prstGeom prst="rect">
            <a:avLst/>
          </a:prstGeom>
          <a:ln>
            <a:solidFill>
              <a:schemeClr val="tx1"/>
            </a:solidFill>
          </a:ln>
        </p:spPr>
      </p:pic>
      <p:pic>
        <p:nvPicPr>
          <p:cNvPr id="11" name="Picture 10">
            <a:extLst>
              <a:ext uri="{FF2B5EF4-FFF2-40B4-BE49-F238E27FC236}">
                <a16:creationId xmlns:a16="http://schemas.microsoft.com/office/drawing/2014/main" id="{F0853B4D-90B9-F76D-D076-1B8127B5E674}"/>
              </a:ext>
            </a:extLst>
          </p:cNvPr>
          <p:cNvPicPr>
            <a:picLocks noChangeAspect="1"/>
          </p:cNvPicPr>
          <p:nvPr/>
        </p:nvPicPr>
        <p:blipFill>
          <a:blip r:embed="rId5"/>
          <a:stretch>
            <a:fillRect/>
          </a:stretch>
        </p:blipFill>
        <p:spPr>
          <a:xfrm>
            <a:off x="1383727" y="5208306"/>
            <a:ext cx="3947502" cy="1455546"/>
          </a:xfrm>
          <a:prstGeom prst="rect">
            <a:avLst/>
          </a:prstGeom>
          <a:ln>
            <a:solidFill>
              <a:schemeClr val="tx1"/>
            </a:solidFill>
          </a:ln>
        </p:spPr>
      </p:pic>
      <p:sp>
        <p:nvSpPr>
          <p:cNvPr id="12" name="TextBox 11">
            <a:extLst>
              <a:ext uri="{FF2B5EF4-FFF2-40B4-BE49-F238E27FC236}">
                <a16:creationId xmlns:a16="http://schemas.microsoft.com/office/drawing/2014/main" id="{9C41CD2A-2570-BA4A-0E77-44FEC9FA8309}"/>
              </a:ext>
            </a:extLst>
          </p:cNvPr>
          <p:cNvSpPr txBox="1"/>
          <p:nvPr/>
        </p:nvSpPr>
        <p:spPr>
          <a:xfrm>
            <a:off x="1383727" y="4772337"/>
            <a:ext cx="4140200" cy="300082"/>
          </a:xfrm>
          <a:prstGeom prst="rect">
            <a:avLst/>
          </a:prstGeom>
          <a:noFill/>
        </p:spPr>
        <p:txBody>
          <a:bodyPr wrap="square" rtlCol="0">
            <a:spAutoFit/>
          </a:bodyPr>
          <a:lstStyle/>
          <a:p>
            <a:r>
              <a:rPr lang="en-GB" b="1"/>
              <a:t>Correct Email Setup Examples:</a:t>
            </a:r>
          </a:p>
        </p:txBody>
      </p:sp>
    </p:spTree>
    <p:extLst>
      <p:ext uri="{BB962C8B-B14F-4D97-AF65-F5344CB8AC3E}">
        <p14:creationId xmlns:p14="http://schemas.microsoft.com/office/powerpoint/2010/main" val="152184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6DA0673A-3780-0BD8-83D8-CA29FB84DAA6}"/>
              </a:ext>
            </a:extLst>
          </p:cNvPr>
          <p:cNvSpPr txBox="1"/>
          <p:nvPr/>
        </p:nvSpPr>
        <p:spPr>
          <a:xfrm>
            <a:off x="376172" y="758833"/>
            <a:ext cx="5209003" cy="769441"/>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Training Validation</a:t>
            </a:r>
          </a:p>
          <a:p>
            <a:pPr marL="0" lvl="1" defTabSz="685784"/>
            <a:r>
              <a:rPr lang="en-GB" sz="2000" kern="0">
                <a:solidFill>
                  <a:srgbClr val="FF0000"/>
                </a:solidFill>
                <a:latin typeface="Nunito Sans Black"/>
                <a:cs typeface="Calibri"/>
              </a:rPr>
              <a:t>Essential</a:t>
            </a:r>
          </a:p>
        </p:txBody>
      </p:sp>
      <p:pic>
        <p:nvPicPr>
          <p:cNvPr id="2" name="Picture 1">
            <a:extLst>
              <a:ext uri="{FF2B5EF4-FFF2-40B4-BE49-F238E27FC236}">
                <a16:creationId xmlns:a16="http://schemas.microsoft.com/office/drawing/2014/main" id="{30BBE2FD-D4B4-3A03-CA70-18E88E6D5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680" y="0"/>
            <a:ext cx="6088320" cy="6858000"/>
          </a:xfrm>
          <a:prstGeom prst="rect">
            <a:avLst/>
          </a:prstGeom>
        </p:spPr>
      </p:pic>
      <p:sp>
        <p:nvSpPr>
          <p:cNvPr id="3" name="TextBox 2">
            <a:extLst>
              <a:ext uri="{FF2B5EF4-FFF2-40B4-BE49-F238E27FC236}">
                <a16:creationId xmlns:a16="http://schemas.microsoft.com/office/drawing/2014/main" id="{8B5D41E0-0103-CAB6-4D58-FC238E519648}"/>
              </a:ext>
            </a:extLst>
          </p:cNvPr>
          <p:cNvSpPr txBox="1"/>
          <p:nvPr/>
        </p:nvSpPr>
        <p:spPr>
          <a:xfrm>
            <a:off x="376172" y="1866480"/>
            <a:ext cx="5500029" cy="4708981"/>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What:</a:t>
            </a:r>
          </a:p>
          <a:p>
            <a:pPr marL="9525">
              <a:spcBef>
                <a:spcPts val="600"/>
              </a:spcBef>
              <a:spcAft>
                <a:spcPts val="600"/>
              </a:spcAft>
              <a:buClr>
                <a:srgbClr val="7414DC"/>
              </a:buClr>
              <a:buSzPct val="125000"/>
              <a:defRPr/>
            </a:pPr>
            <a:r>
              <a:rPr lang="en-GB" sz="1800">
                <a:latin typeface="Nunito Sans"/>
                <a:ea typeface="Calibri"/>
                <a:cs typeface="Calibri"/>
              </a:rPr>
              <a:t>Make sure all completed training is shown as validated on Compass</a:t>
            </a:r>
          </a:p>
          <a:p>
            <a:pPr marL="9525">
              <a:spcBef>
                <a:spcPts val="600"/>
              </a:spcBef>
              <a:spcAft>
                <a:spcPts val="600"/>
              </a:spcAft>
              <a:buClr>
                <a:srgbClr val="7414DC"/>
              </a:buClr>
              <a:buSzPct val="125000"/>
              <a:defRPr/>
            </a:pPr>
            <a:r>
              <a:rPr lang="en-GB" sz="1800" b="1">
                <a:latin typeface="Nunito Sans"/>
                <a:ea typeface="Calibri"/>
                <a:cs typeface="Calibri"/>
              </a:rPr>
              <a:t>Why:</a:t>
            </a:r>
          </a:p>
          <a:p>
            <a:pPr marL="9525">
              <a:spcBef>
                <a:spcPts val="600"/>
              </a:spcBef>
              <a:spcAft>
                <a:spcPts val="600"/>
              </a:spcAft>
              <a:buClr>
                <a:srgbClr val="7414DC"/>
              </a:buClr>
              <a:buSzPct val="125000"/>
              <a:defRPr/>
            </a:pPr>
            <a:r>
              <a:rPr lang="en-GB" sz="1800">
                <a:latin typeface="Nunito Sans"/>
                <a:ea typeface="Calibri"/>
                <a:cs typeface="Calibri"/>
              </a:rPr>
              <a:t>Training modules not showing on Compass as validated will not be migrated</a:t>
            </a:r>
          </a:p>
          <a:p>
            <a:pPr marL="9525">
              <a:spcBef>
                <a:spcPts val="600"/>
              </a:spcBef>
              <a:spcAft>
                <a:spcPts val="600"/>
              </a:spcAft>
              <a:buClr>
                <a:srgbClr val="7414DC"/>
              </a:buClr>
              <a:buSzPct val="125000"/>
              <a:defRPr/>
            </a:pPr>
            <a:r>
              <a:rPr lang="en-GB" sz="1800">
                <a:latin typeface="Nunito Sans"/>
                <a:ea typeface="Calibri"/>
                <a:cs typeface="Calibri"/>
              </a:rPr>
              <a:t>The learning requirements for each volunteer on the new system will be determined from what is migrated</a:t>
            </a:r>
          </a:p>
          <a:p>
            <a:pPr marL="9525">
              <a:spcBef>
                <a:spcPts val="600"/>
              </a:spcBef>
              <a:spcAft>
                <a:spcPts val="600"/>
              </a:spcAft>
              <a:buClr>
                <a:srgbClr val="7414DC"/>
              </a:buClr>
              <a:buSzPct val="125000"/>
              <a:defRPr/>
            </a:pPr>
            <a:r>
              <a:rPr lang="en-GB" sz="1800" b="1">
                <a:latin typeface="Nunito Sans"/>
                <a:ea typeface="Calibri"/>
                <a:cs typeface="Calibri"/>
              </a:rPr>
              <a:t>How:</a:t>
            </a:r>
          </a:p>
          <a:p>
            <a:pPr marL="9525">
              <a:spcBef>
                <a:spcPts val="600"/>
              </a:spcBef>
              <a:spcAft>
                <a:spcPts val="600"/>
              </a:spcAft>
              <a:buClr>
                <a:srgbClr val="7414DC"/>
              </a:buClr>
              <a:buSzPct val="125000"/>
              <a:defRPr/>
            </a:pPr>
            <a:r>
              <a:rPr lang="en-GB" sz="1800">
                <a:latin typeface="Nunito Sans"/>
                <a:ea typeface="Calibri"/>
                <a:cs typeface="Calibri"/>
              </a:rPr>
              <a:t>Use the Compliance Assistant and the Training Assistant </a:t>
            </a:r>
            <a:r>
              <a:rPr lang="en-GB" sz="1200">
                <a:latin typeface="Nunito Sans"/>
                <a:ea typeface="Calibri"/>
                <a:cs typeface="Calibri"/>
              </a:rPr>
              <a:t>(links on </a:t>
            </a:r>
            <a:r>
              <a:rPr lang="en-GB" sz="1200">
                <a:latin typeface="Nunito Sans"/>
                <a:ea typeface="Calibri"/>
                <a:cs typeface="Calibri"/>
                <a:hlinkClick r:id="rId4"/>
              </a:rPr>
              <a:t>https://www.scouts.org.uk/volunteers/running-things-locally/recruiting-and-managing-volunteers/welcome-managers-in-scouting</a:t>
            </a:r>
            <a:r>
              <a:rPr lang="en-GB" sz="1200">
                <a:latin typeface="Nunito Sans"/>
                <a:ea typeface="Calibri"/>
                <a:cs typeface="Calibri"/>
              </a:rPr>
              <a:t>) </a:t>
            </a:r>
          </a:p>
        </p:txBody>
      </p:sp>
    </p:spTree>
    <p:extLst>
      <p:ext uri="{BB962C8B-B14F-4D97-AF65-F5344CB8AC3E}">
        <p14:creationId xmlns:p14="http://schemas.microsoft.com/office/powerpoint/2010/main" val="339525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29200" y="1737404"/>
            <a:ext cx="5766800" cy="3414396"/>
          </a:xfrm>
          <a:prstGeom prst="rect">
            <a:avLst/>
          </a:prstGeom>
        </p:spPr>
        <p:txBody>
          <a:bodyPr vert="horz" wrap="square" lIns="0" tIns="272415" rIns="0" bIns="0" rtlCol="0" anchor="t">
            <a:spAutoFit/>
          </a:bodyPr>
          <a:lstStyle/>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Craig Turpie,</a:t>
            </a:r>
            <a:r>
              <a:rPr lang="en-GB" sz="1800">
                <a:latin typeface="Nunito Sans"/>
                <a:cs typeface="Calibri"/>
              </a:rPr>
              <a:t> Deputy UK Chief Volunteer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Jack Caine, </a:t>
            </a:r>
            <a:r>
              <a:rPr lang="en-GB" sz="1800">
                <a:latin typeface="Nunito Sans"/>
                <a:cs typeface="Calibri"/>
              </a:rPr>
              <a:t>UK Lead Volunteer for People</a:t>
            </a:r>
            <a:endParaRPr lang="en-GB" sz="1800" b="1">
              <a:latin typeface="Nunito Sans"/>
              <a:cs typeface="Calibri"/>
            </a:endParaRP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Andrew Sutherland, </a:t>
            </a:r>
            <a:r>
              <a:rPr lang="en-GB" sz="1800">
                <a:latin typeface="Nunito Sans"/>
                <a:cs typeface="Calibri"/>
              </a:rPr>
              <a:t>Deputy Programme Sponsor</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Rebecca Young, </a:t>
            </a:r>
            <a:r>
              <a:rPr lang="en-GB" sz="1800">
                <a:latin typeface="Nunito Sans"/>
                <a:cs typeface="Calibri"/>
              </a:rPr>
              <a:t>Head of Digital Delivery</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Hamish Stout,</a:t>
            </a:r>
            <a:r>
              <a:rPr lang="en-GB" sz="1800">
                <a:latin typeface="Nunito Sans"/>
                <a:cs typeface="Calibri"/>
              </a:rPr>
              <a:t> Project Sponsor, Change and Infrastructure</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Elizabeth Stormfield &amp; Rob Groves, </a:t>
            </a:r>
            <a:r>
              <a:rPr lang="en-GB" sz="1800">
                <a:latin typeface="Nunito Sans"/>
                <a:cs typeface="Calibri"/>
              </a:rPr>
              <a:t>Change Team</a:t>
            </a:r>
          </a:p>
          <a:p>
            <a:pPr marL="285750" lvl="1" indent="-285750">
              <a:spcBef>
                <a:spcPts val="600"/>
              </a:spcBef>
              <a:spcAft>
                <a:spcPts val="600"/>
              </a:spcAft>
              <a:buClr>
                <a:srgbClr val="7414DC"/>
              </a:buClr>
              <a:buSzPct val="125000"/>
              <a:buFont typeface="Arial"/>
              <a:buChar char="•"/>
              <a:tabLst>
                <a:tab pos="523399" algn="l"/>
                <a:tab pos="523875" algn="l"/>
              </a:tabLst>
            </a:pPr>
            <a:r>
              <a:rPr lang="en-GB" sz="1800" b="1">
                <a:latin typeface="Nunito Sans"/>
                <a:cs typeface="Calibri"/>
              </a:rPr>
              <a:t>Adam Ray, </a:t>
            </a:r>
            <a:r>
              <a:rPr lang="en-GB" sz="1800">
                <a:latin typeface="Nunito Sans"/>
                <a:cs typeface="Calibri"/>
              </a:rPr>
              <a:t>Communications Manager</a:t>
            </a:r>
          </a:p>
        </p:txBody>
      </p:sp>
      <p:sp>
        <p:nvSpPr>
          <p:cNvPr id="3" name="TextBox 2">
            <a:extLst>
              <a:ext uri="{FF2B5EF4-FFF2-40B4-BE49-F238E27FC236}">
                <a16:creationId xmlns:a16="http://schemas.microsoft.com/office/drawing/2014/main" id="{C442F3DC-9009-C8F9-A8ED-6C3994E56C41}"/>
              </a:ext>
            </a:extLst>
          </p:cNvPr>
          <p:cNvSpPr txBox="1"/>
          <p:nvPr/>
        </p:nvSpPr>
        <p:spPr>
          <a:xfrm>
            <a:off x="170949" y="581975"/>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pic>
        <p:nvPicPr>
          <p:cNvPr id="4" name="Picture 16" descr="A person giving a presentation to an audience&#10;&#10;Description automatically generated">
            <a:extLst>
              <a:ext uri="{FF2B5EF4-FFF2-40B4-BE49-F238E27FC236}">
                <a16:creationId xmlns:a16="http://schemas.microsoft.com/office/drawing/2014/main" id="{B438E189-9D8C-8268-A3E4-D6E14F9902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4001" y="0"/>
            <a:ext cx="5888000" cy="6858000"/>
          </a:xfrm>
          <a:prstGeom prst="rect">
            <a:avLst/>
          </a:prstGeom>
        </p:spPr>
      </p:pic>
    </p:spTree>
    <p:extLst>
      <p:ext uri="{BB962C8B-B14F-4D97-AF65-F5344CB8AC3E}">
        <p14:creationId xmlns:p14="http://schemas.microsoft.com/office/powerpoint/2010/main" val="398137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3A9E9-9B47-590B-6599-16408362C501}"/>
              </a:ext>
            </a:extLst>
          </p:cNvPr>
          <p:cNvSpPr>
            <a:spLocks noGrp="1"/>
          </p:cNvSpPr>
          <p:nvPr>
            <p:ph type="subTitle" idx="4"/>
          </p:nvPr>
        </p:nvSpPr>
        <p:spPr/>
        <p:txBody>
          <a:bodyPr/>
          <a:lstStyle/>
          <a:p>
            <a:r>
              <a:rPr lang="en-GB"/>
              <a:t>Compliance Assistant Report – sample columns</a:t>
            </a:r>
          </a:p>
        </p:txBody>
      </p:sp>
      <p:pic>
        <p:nvPicPr>
          <p:cNvPr id="2" name="Picture 1">
            <a:extLst>
              <a:ext uri="{FF2B5EF4-FFF2-40B4-BE49-F238E27FC236}">
                <a16:creationId xmlns:a16="http://schemas.microsoft.com/office/drawing/2014/main" id="{D804A25F-1362-F63D-0B8D-653D6D41B256}"/>
              </a:ext>
            </a:extLst>
          </p:cNvPr>
          <p:cNvPicPr>
            <a:picLocks noChangeAspect="1"/>
          </p:cNvPicPr>
          <p:nvPr/>
        </p:nvPicPr>
        <p:blipFill>
          <a:blip r:embed="rId2"/>
          <a:stretch>
            <a:fillRect/>
          </a:stretch>
        </p:blipFill>
        <p:spPr>
          <a:xfrm>
            <a:off x="0" y="1319490"/>
            <a:ext cx="12192000" cy="3504123"/>
          </a:xfrm>
          <a:prstGeom prst="rect">
            <a:avLst/>
          </a:prstGeom>
        </p:spPr>
      </p:pic>
    </p:spTree>
    <p:extLst>
      <p:ext uri="{BB962C8B-B14F-4D97-AF65-F5344CB8AC3E}">
        <p14:creationId xmlns:p14="http://schemas.microsoft.com/office/powerpoint/2010/main" val="295590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3A9E9-9B47-590B-6599-16408362C501}"/>
              </a:ext>
            </a:extLst>
          </p:cNvPr>
          <p:cNvSpPr>
            <a:spLocks noGrp="1"/>
          </p:cNvSpPr>
          <p:nvPr>
            <p:ph type="subTitle" idx="4"/>
          </p:nvPr>
        </p:nvSpPr>
        <p:spPr/>
        <p:txBody>
          <a:bodyPr/>
          <a:lstStyle/>
          <a:p>
            <a:r>
              <a:rPr lang="en-GB"/>
              <a:t>Training Assistant Report – sample columns</a:t>
            </a:r>
          </a:p>
        </p:txBody>
      </p:sp>
      <p:sp>
        <p:nvSpPr>
          <p:cNvPr id="6" name="TextBox 5">
            <a:extLst>
              <a:ext uri="{FF2B5EF4-FFF2-40B4-BE49-F238E27FC236}">
                <a16:creationId xmlns:a16="http://schemas.microsoft.com/office/drawing/2014/main" id="{7F025683-1F47-ACE8-007B-DC77149208D3}"/>
              </a:ext>
            </a:extLst>
          </p:cNvPr>
          <p:cNvSpPr txBox="1"/>
          <p:nvPr/>
        </p:nvSpPr>
        <p:spPr>
          <a:xfrm>
            <a:off x="9360130" y="6508865"/>
            <a:ext cx="2146742" cy="276999"/>
          </a:xfrm>
          <a:prstGeom prst="rect">
            <a:avLst/>
          </a:prstGeom>
          <a:noFill/>
        </p:spPr>
        <p:txBody>
          <a:bodyPr wrap="none" rtlCol="0">
            <a:spAutoFit/>
          </a:bodyPr>
          <a:lstStyle/>
          <a:p>
            <a:r>
              <a:rPr lang="en-GB" sz="1200"/>
              <a:t>R = Required   V = Validated</a:t>
            </a:r>
          </a:p>
        </p:txBody>
      </p:sp>
      <p:pic>
        <p:nvPicPr>
          <p:cNvPr id="5" name="Picture 4">
            <a:extLst>
              <a:ext uri="{FF2B5EF4-FFF2-40B4-BE49-F238E27FC236}">
                <a16:creationId xmlns:a16="http://schemas.microsoft.com/office/drawing/2014/main" id="{50FA5C7F-1ABD-A546-3BDF-29BF75A05C92}"/>
              </a:ext>
            </a:extLst>
          </p:cNvPr>
          <p:cNvPicPr>
            <a:picLocks noChangeAspect="1"/>
          </p:cNvPicPr>
          <p:nvPr/>
        </p:nvPicPr>
        <p:blipFill>
          <a:blip r:embed="rId2"/>
          <a:stretch>
            <a:fillRect/>
          </a:stretch>
        </p:blipFill>
        <p:spPr>
          <a:xfrm>
            <a:off x="800677" y="878668"/>
            <a:ext cx="10590645" cy="5557302"/>
          </a:xfrm>
          <a:prstGeom prst="rect">
            <a:avLst/>
          </a:prstGeom>
          <a:ln>
            <a:solidFill>
              <a:schemeClr val="tx1"/>
            </a:solidFill>
          </a:ln>
        </p:spPr>
      </p:pic>
    </p:spTree>
    <p:extLst>
      <p:ext uri="{BB962C8B-B14F-4D97-AF65-F5344CB8AC3E}">
        <p14:creationId xmlns:p14="http://schemas.microsoft.com/office/powerpoint/2010/main" val="240489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B8D6-3F4C-7227-5480-29C76DA253FF}"/>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946279E3-C3A7-A4B3-90E0-272C5E48369B}"/>
              </a:ext>
            </a:extLst>
          </p:cNvPr>
          <p:cNvSpPr txBox="1"/>
          <p:nvPr/>
        </p:nvSpPr>
        <p:spPr>
          <a:xfrm>
            <a:off x="6633569" y="1154520"/>
            <a:ext cx="4856066" cy="1231106"/>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Assessors with multiple variants</a:t>
            </a:r>
          </a:p>
          <a:p>
            <a:pPr marL="0" lvl="1" defTabSz="685784"/>
            <a:r>
              <a:rPr lang="en-GB" sz="2000" kern="0">
                <a:solidFill>
                  <a:srgbClr val="FF0000"/>
                </a:solidFill>
                <a:latin typeface="Nunito Sans Black"/>
                <a:cs typeface="Calibri"/>
              </a:rPr>
              <a:t>Essential</a:t>
            </a:r>
          </a:p>
        </p:txBody>
      </p:sp>
      <p:pic>
        <p:nvPicPr>
          <p:cNvPr id="4" name="Picture 11">
            <a:extLst>
              <a:ext uri="{FF2B5EF4-FFF2-40B4-BE49-F238E27FC236}">
                <a16:creationId xmlns:a16="http://schemas.microsoft.com/office/drawing/2014/main" id="{3E3C988D-139E-2EE7-EAF0-EA1E4855E2FE}"/>
              </a:ext>
            </a:extLst>
          </p:cNvPr>
          <p:cNvPicPr>
            <a:picLocks noChangeAspect="1"/>
          </p:cNvPicPr>
          <p:nvPr/>
        </p:nvPicPr>
        <p:blipFill rotWithShape="1">
          <a:blip r:embed="rId3"/>
          <a:srcRect r="8863" b="220"/>
          <a:stretch/>
        </p:blipFill>
        <p:spPr>
          <a:xfrm>
            <a:off x="1" y="0"/>
            <a:ext cx="6095999" cy="6858000"/>
          </a:xfrm>
          <a:prstGeom prst="rect">
            <a:avLst/>
          </a:prstGeom>
        </p:spPr>
      </p:pic>
      <p:sp>
        <p:nvSpPr>
          <p:cNvPr id="2" name="TextBox 1">
            <a:extLst>
              <a:ext uri="{FF2B5EF4-FFF2-40B4-BE49-F238E27FC236}">
                <a16:creationId xmlns:a16="http://schemas.microsoft.com/office/drawing/2014/main" id="{0BEC57BD-FCD0-00E7-E8FC-F0B8BCBD4AD6}"/>
              </a:ext>
            </a:extLst>
          </p:cNvPr>
          <p:cNvSpPr txBox="1"/>
          <p:nvPr/>
        </p:nvSpPr>
        <p:spPr>
          <a:xfrm>
            <a:off x="6633569" y="2395240"/>
            <a:ext cx="5378322" cy="4462760"/>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What:</a:t>
            </a:r>
          </a:p>
          <a:p>
            <a:pPr marL="9525">
              <a:spcBef>
                <a:spcPts val="600"/>
              </a:spcBef>
              <a:spcAft>
                <a:spcPts val="600"/>
              </a:spcAft>
              <a:buClr>
                <a:srgbClr val="7414DC"/>
              </a:buClr>
              <a:buSzPct val="125000"/>
              <a:defRPr/>
            </a:pPr>
            <a:r>
              <a:rPr lang="en-GB" sz="1800">
                <a:latin typeface="Nunito Sans"/>
                <a:ea typeface="Calibri"/>
                <a:cs typeface="Calibri"/>
              </a:rPr>
              <a:t>307 Assessors have one Assessor role with multiple variants, rather than one role per Assessor skill. This needs updating.</a:t>
            </a:r>
          </a:p>
          <a:p>
            <a:pPr marL="9525">
              <a:spcBef>
                <a:spcPts val="600"/>
              </a:spcBef>
              <a:spcAft>
                <a:spcPts val="600"/>
              </a:spcAft>
              <a:buClr>
                <a:srgbClr val="7414DC"/>
              </a:buClr>
              <a:buSzPct val="125000"/>
              <a:defRPr/>
            </a:pPr>
            <a:r>
              <a:rPr lang="en-GB" sz="1800">
                <a:latin typeface="Nunito Sans"/>
                <a:ea typeface="Calibri"/>
                <a:cs typeface="Calibri"/>
              </a:rPr>
              <a:t>For example:</a:t>
            </a:r>
          </a:p>
          <a:p>
            <a:pPr marL="9525">
              <a:spcBef>
                <a:spcPts val="600"/>
              </a:spcBef>
              <a:spcAft>
                <a:spcPts val="600"/>
              </a:spcAft>
              <a:buClr>
                <a:srgbClr val="7414DC"/>
              </a:buClr>
              <a:buSzPct val="125000"/>
              <a:defRPr/>
            </a:pPr>
            <a:endParaRPr lang="en-GB" sz="1800">
              <a:latin typeface="Nunito Sans"/>
              <a:ea typeface="Calibri"/>
              <a:cs typeface="Calibri"/>
            </a:endParaRPr>
          </a:p>
          <a:p>
            <a:pPr marL="9525">
              <a:spcBef>
                <a:spcPts val="600"/>
              </a:spcBef>
              <a:spcAft>
                <a:spcPts val="600"/>
              </a:spcAft>
              <a:buClr>
                <a:srgbClr val="7414DC"/>
              </a:buClr>
              <a:buSzPct val="125000"/>
              <a:defRPr/>
            </a:pPr>
            <a:r>
              <a:rPr lang="en-GB" sz="1800" b="1">
                <a:latin typeface="Nunito Sans"/>
                <a:ea typeface="Calibri"/>
                <a:cs typeface="Calibri"/>
              </a:rPr>
              <a:t>Why:</a:t>
            </a:r>
          </a:p>
          <a:p>
            <a:pPr marL="9525">
              <a:spcBef>
                <a:spcPts val="600"/>
              </a:spcBef>
              <a:spcAft>
                <a:spcPts val="600"/>
              </a:spcAft>
              <a:buClr>
                <a:srgbClr val="7414DC"/>
              </a:buClr>
              <a:buSzPct val="125000"/>
              <a:defRPr/>
            </a:pPr>
            <a:r>
              <a:rPr lang="en-GB" sz="1800">
                <a:latin typeface="Nunito Sans"/>
                <a:ea typeface="Calibri"/>
                <a:cs typeface="Calibri"/>
              </a:rPr>
              <a:t>Where there are multiple variants, only the first will be migrated – the others must be manually input after migration.</a:t>
            </a:r>
          </a:p>
          <a:p>
            <a:pPr marL="9525">
              <a:spcBef>
                <a:spcPts val="600"/>
              </a:spcBef>
              <a:spcAft>
                <a:spcPts val="600"/>
              </a:spcAft>
              <a:buClr>
                <a:srgbClr val="7414DC"/>
              </a:buClr>
              <a:buSzPct val="125000"/>
              <a:defRPr/>
            </a:pPr>
            <a:r>
              <a:rPr lang="en-GB" sz="1800" b="1">
                <a:latin typeface="Nunito Sans"/>
                <a:ea typeface="Calibri"/>
                <a:cs typeface="Calibri"/>
              </a:rPr>
              <a:t>How: </a:t>
            </a:r>
          </a:p>
          <a:p>
            <a:pPr marL="9525">
              <a:spcBef>
                <a:spcPts val="600"/>
              </a:spcBef>
              <a:spcAft>
                <a:spcPts val="600"/>
              </a:spcAft>
              <a:buClr>
                <a:srgbClr val="7414DC"/>
              </a:buClr>
              <a:buSzPct val="125000"/>
              <a:defRPr/>
            </a:pPr>
            <a:r>
              <a:rPr lang="en-GB" sz="1600">
                <a:latin typeface="Nunito Sans"/>
                <a:ea typeface="Calibri"/>
                <a:cs typeface="Calibri"/>
              </a:rPr>
              <a:t>Use the report in early July to highlight changes needed.</a:t>
            </a:r>
          </a:p>
        </p:txBody>
      </p:sp>
      <p:pic>
        <p:nvPicPr>
          <p:cNvPr id="6" name="Picture 5">
            <a:extLst>
              <a:ext uri="{FF2B5EF4-FFF2-40B4-BE49-F238E27FC236}">
                <a16:creationId xmlns:a16="http://schemas.microsoft.com/office/drawing/2014/main" id="{8CC0B8D2-89B0-5827-B379-A0C4C8E3C7AD}"/>
              </a:ext>
            </a:extLst>
          </p:cNvPr>
          <p:cNvPicPr>
            <a:picLocks noChangeAspect="1"/>
          </p:cNvPicPr>
          <p:nvPr/>
        </p:nvPicPr>
        <p:blipFill rotWithShape="1">
          <a:blip r:embed="rId4"/>
          <a:srcRect b="73575"/>
          <a:stretch/>
        </p:blipFill>
        <p:spPr>
          <a:xfrm>
            <a:off x="8136176" y="3831884"/>
            <a:ext cx="3875715" cy="814930"/>
          </a:xfrm>
          <a:prstGeom prst="rect">
            <a:avLst/>
          </a:prstGeom>
        </p:spPr>
      </p:pic>
    </p:spTree>
    <p:extLst>
      <p:ext uri="{BB962C8B-B14F-4D97-AF65-F5344CB8AC3E}">
        <p14:creationId xmlns:p14="http://schemas.microsoft.com/office/powerpoint/2010/main" val="303211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24B-37AD-B550-9DE9-1799174F7964}"/>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89B2A66B-8CD2-D58B-EE33-2C92B529A06B}"/>
              </a:ext>
            </a:extLst>
          </p:cNvPr>
          <p:cNvSpPr txBox="1"/>
          <p:nvPr/>
        </p:nvSpPr>
        <p:spPr>
          <a:xfrm>
            <a:off x="387514" y="893948"/>
            <a:ext cx="4754884" cy="769441"/>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Accurate Roles</a:t>
            </a:r>
          </a:p>
          <a:p>
            <a:pPr marL="0" lvl="1" defTabSz="685784"/>
            <a:r>
              <a:rPr lang="en-GB" sz="2000" kern="0">
                <a:solidFill>
                  <a:schemeClr val="accent4"/>
                </a:solidFill>
                <a:latin typeface="Nunito Sans Black"/>
                <a:cs typeface="Calibri"/>
              </a:rPr>
              <a:t>Preferred</a:t>
            </a:r>
          </a:p>
        </p:txBody>
      </p:sp>
      <p:pic>
        <p:nvPicPr>
          <p:cNvPr id="2" name="Picture 1">
            <a:extLst>
              <a:ext uri="{FF2B5EF4-FFF2-40B4-BE49-F238E27FC236}">
                <a16:creationId xmlns:a16="http://schemas.microsoft.com/office/drawing/2014/main" id="{B3649229-C8FA-ABFA-06AE-654845D874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1463" y="0"/>
            <a:ext cx="6270538" cy="6858000"/>
          </a:xfrm>
          <a:prstGeom prst="rect">
            <a:avLst/>
          </a:prstGeom>
        </p:spPr>
      </p:pic>
      <p:sp>
        <p:nvSpPr>
          <p:cNvPr id="4" name="TextBox 3">
            <a:extLst>
              <a:ext uri="{FF2B5EF4-FFF2-40B4-BE49-F238E27FC236}">
                <a16:creationId xmlns:a16="http://schemas.microsoft.com/office/drawing/2014/main" id="{B69C6663-EB95-FDFF-FEC2-4F9B4B5C584D}"/>
              </a:ext>
            </a:extLst>
          </p:cNvPr>
          <p:cNvSpPr txBox="1"/>
          <p:nvPr/>
        </p:nvSpPr>
        <p:spPr>
          <a:xfrm>
            <a:off x="297186" y="1899610"/>
            <a:ext cx="5500029" cy="4493538"/>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What:</a:t>
            </a:r>
          </a:p>
          <a:p>
            <a:pPr marL="9525">
              <a:spcBef>
                <a:spcPts val="600"/>
              </a:spcBef>
              <a:spcAft>
                <a:spcPts val="600"/>
              </a:spcAft>
              <a:buClr>
                <a:srgbClr val="7414DC"/>
              </a:buClr>
              <a:buSzPct val="125000"/>
              <a:defRPr/>
            </a:pPr>
            <a:r>
              <a:rPr lang="en-GB" sz="1800">
                <a:latin typeface="Nunito Sans"/>
                <a:ea typeface="Calibri"/>
                <a:cs typeface="Calibri"/>
              </a:rPr>
              <a:t>Close roles that are no longer active.</a:t>
            </a:r>
          </a:p>
          <a:p>
            <a:pPr marL="9525">
              <a:spcBef>
                <a:spcPts val="600"/>
              </a:spcBef>
              <a:spcAft>
                <a:spcPts val="600"/>
              </a:spcAft>
              <a:buClr>
                <a:srgbClr val="7414DC"/>
              </a:buClr>
              <a:buSzPct val="125000"/>
              <a:defRPr/>
            </a:pPr>
            <a:r>
              <a:rPr lang="en-GB" sz="1800">
                <a:latin typeface="Nunito Sans"/>
                <a:ea typeface="Calibri"/>
                <a:cs typeface="Calibri"/>
              </a:rPr>
              <a:t>Close Occasional Helper or PVG-only roles that are no longer active.</a:t>
            </a:r>
          </a:p>
          <a:p>
            <a:pPr marL="9525">
              <a:spcBef>
                <a:spcPts val="600"/>
              </a:spcBef>
              <a:spcAft>
                <a:spcPts val="600"/>
              </a:spcAft>
              <a:buClr>
                <a:srgbClr val="7414DC"/>
              </a:buClr>
              <a:buSzPct val="125000"/>
              <a:defRPr/>
            </a:pPr>
            <a:r>
              <a:rPr lang="en-GB" sz="1800">
                <a:latin typeface="Nunito Sans"/>
                <a:ea typeface="Calibri"/>
                <a:cs typeface="Calibri"/>
              </a:rPr>
              <a:t>Also, note that the same multiple variants points applies, as for Assessors.</a:t>
            </a:r>
          </a:p>
          <a:p>
            <a:pPr marL="9525">
              <a:spcBef>
                <a:spcPts val="600"/>
              </a:spcBef>
              <a:spcAft>
                <a:spcPts val="600"/>
              </a:spcAft>
              <a:buClr>
                <a:srgbClr val="7414DC"/>
              </a:buClr>
              <a:buSzPct val="125000"/>
              <a:defRPr/>
            </a:pPr>
            <a:r>
              <a:rPr lang="en-GB" sz="1800" b="1">
                <a:latin typeface="Nunito Sans"/>
                <a:ea typeface="Calibri"/>
                <a:cs typeface="Calibri"/>
              </a:rPr>
              <a:t>Why:</a:t>
            </a:r>
          </a:p>
          <a:p>
            <a:pPr marL="9525">
              <a:spcBef>
                <a:spcPts val="600"/>
              </a:spcBef>
              <a:spcAft>
                <a:spcPts val="600"/>
              </a:spcAft>
              <a:buClr>
                <a:srgbClr val="7414DC"/>
              </a:buClr>
              <a:buSzPct val="125000"/>
              <a:defRPr/>
            </a:pPr>
            <a:r>
              <a:rPr lang="en-GB" sz="1800">
                <a:latin typeface="Nunito Sans"/>
                <a:ea typeface="Calibri"/>
                <a:cs typeface="Calibri"/>
              </a:rPr>
              <a:t>To minimise the number of wrongly allocated, or unallocated, roles after migration</a:t>
            </a:r>
          </a:p>
          <a:p>
            <a:pPr marL="9525">
              <a:spcBef>
                <a:spcPts val="600"/>
              </a:spcBef>
              <a:spcAft>
                <a:spcPts val="600"/>
              </a:spcAft>
              <a:buClr>
                <a:srgbClr val="7414DC"/>
              </a:buClr>
              <a:buSzPct val="125000"/>
              <a:defRPr/>
            </a:pPr>
            <a:r>
              <a:rPr lang="en-GB" sz="1800" b="1">
                <a:latin typeface="Nunito Sans"/>
                <a:ea typeface="Calibri"/>
                <a:cs typeface="Calibri"/>
              </a:rPr>
              <a:t>How: </a:t>
            </a:r>
          </a:p>
          <a:p>
            <a:pPr marL="9525">
              <a:spcBef>
                <a:spcPts val="600"/>
              </a:spcBef>
              <a:spcAft>
                <a:spcPts val="600"/>
              </a:spcAft>
              <a:buClr>
                <a:srgbClr val="7414DC"/>
              </a:buClr>
              <a:buSzPct val="125000"/>
              <a:defRPr/>
            </a:pPr>
            <a:r>
              <a:rPr lang="en-GB" sz="1800">
                <a:latin typeface="Nunito Sans"/>
                <a:ea typeface="Calibri"/>
                <a:cs typeface="Calibri"/>
              </a:rPr>
              <a:t>Action for Group, District and County Lead Volunteers</a:t>
            </a:r>
          </a:p>
        </p:txBody>
      </p:sp>
    </p:spTree>
    <p:extLst>
      <p:ext uri="{BB962C8B-B14F-4D97-AF65-F5344CB8AC3E}">
        <p14:creationId xmlns:p14="http://schemas.microsoft.com/office/powerpoint/2010/main" val="70790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B8D6-3F4C-7227-5480-29C76DA253FF}"/>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946279E3-C3A7-A4B3-90E0-272C5E48369B}"/>
              </a:ext>
            </a:extLst>
          </p:cNvPr>
          <p:cNvSpPr txBox="1"/>
          <p:nvPr/>
        </p:nvSpPr>
        <p:spPr>
          <a:xfrm>
            <a:off x="6444417" y="1008746"/>
            <a:ext cx="5316459" cy="769441"/>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Wrong roles at section level</a:t>
            </a:r>
          </a:p>
          <a:p>
            <a:pPr marL="0" lvl="1" defTabSz="685784"/>
            <a:r>
              <a:rPr lang="en-GB" sz="2000" kern="0">
                <a:solidFill>
                  <a:schemeClr val="accent4"/>
                </a:solidFill>
                <a:latin typeface="Nunito Sans Black"/>
                <a:cs typeface="Calibri"/>
              </a:rPr>
              <a:t>Preferred</a:t>
            </a:r>
          </a:p>
        </p:txBody>
      </p:sp>
      <p:pic>
        <p:nvPicPr>
          <p:cNvPr id="2" name="Picture 10" descr="A picture containing person, outdoor, young, child&#10;&#10;Description automatically generated">
            <a:extLst>
              <a:ext uri="{FF2B5EF4-FFF2-40B4-BE49-F238E27FC236}">
                <a16:creationId xmlns:a16="http://schemas.microsoft.com/office/drawing/2014/main" id="{19545A3D-A4E6-CB6C-9169-09AD70AB7D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 t="-31"/>
          <a:stretch/>
        </p:blipFill>
        <p:spPr>
          <a:xfrm>
            <a:off x="0" y="0"/>
            <a:ext cx="6096000" cy="6858000"/>
          </a:xfrm>
          <a:prstGeom prst="rect">
            <a:avLst/>
          </a:prstGeom>
        </p:spPr>
      </p:pic>
      <p:sp>
        <p:nvSpPr>
          <p:cNvPr id="4" name="TextBox 3">
            <a:extLst>
              <a:ext uri="{FF2B5EF4-FFF2-40B4-BE49-F238E27FC236}">
                <a16:creationId xmlns:a16="http://schemas.microsoft.com/office/drawing/2014/main" id="{2879A280-6DE0-2D70-6B6E-FB539A337471}"/>
              </a:ext>
            </a:extLst>
          </p:cNvPr>
          <p:cNvSpPr txBox="1"/>
          <p:nvPr/>
        </p:nvSpPr>
        <p:spPr>
          <a:xfrm>
            <a:off x="6367549" y="1830223"/>
            <a:ext cx="5760720" cy="4062651"/>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What:</a:t>
            </a:r>
          </a:p>
          <a:p>
            <a:pPr marL="9525">
              <a:spcBef>
                <a:spcPts val="600"/>
              </a:spcBef>
              <a:spcAft>
                <a:spcPts val="600"/>
              </a:spcAft>
              <a:buClr>
                <a:srgbClr val="7414DC"/>
              </a:buClr>
              <a:buSzPct val="125000"/>
              <a:defRPr/>
            </a:pPr>
            <a:r>
              <a:rPr lang="en-GB" sz="1800">
                <a:latin typeface="Nunito Sans"/>
                <a:ea typeface="Calibri"/>
                <a:cs typeface="Calibri"/>
              </a:rPr>
              <a:t>Some Section team members on Compass show as SASU members or Supporters rather than Section Leaders, Assistant Section Leaders.</a:t>
            </a:r>
          </a:p>
          <a:p>
            <a:pPr marL="9525">
              <a:spcBef>
                <a:spcPts val="600"/>
              </a:spcBef>
              <a:spcAft>
                <a:spcPts val="600"/>
              </a:spcAft>
              <a:buClr>
                <a:srgbClr val="7414DC"/>
              </a:buClr>
              <a:buSzPct val="125000"/>
              <a:defRPr/>
            </a:pPr>
            <a:r>
              <a:rPr lang="en-GB" sz="1800">
                <a:latin typeface="Nunito Sans"/>
                <a:ea typeface="Calibri"/>
                <a:cs typeface="Calibri"/>
              </a:rPr>
              <a:t>Also a few Unit Leader roles (for Explorers) are held at County level</a:t>
            </a:r>
          </a:p>
          <a:p>
            <a:pPr marL="9525">
              <a:spcBef>
                <a:spcPts val="600"/>
              </a:spcBef>
              <a:spcAft>
                <a:spcPts val="600"/>
              </a:spcAft>
              <a:buClr>
                <a:srgbClr val="7414DC"/>
              </a:buClr>
              <a:buSzPct val="125000"/>
              <a:defRPr/>
            </a:pPr>
            <a:r>
              <a:rPr lang="en-GB" sz="1800" b="1">
                <a:latin typeface="Nunito Sans"/>
                <a:ea typeface="Calibri"/>
                <a:cs typeface="Calibri"/>
              </a:rPr>
              <a:t>Why:</a:t>
            </a:r>
          </a:p>
          <a:p>
            <a:pPr marL="9525">
              <a:spcBef>
                <a:spcPts val="600"/>
              </a:spcBef>
              <a:spcAft>
                <a:spcPts val="600"/>
              </a:spcAft>
              <a:buClr>
                <a:srgbClr val="7414DC"/>
              </a:buClr>
              <a:buSzPct val="125000"/>
              <a:defRPr/>
            </a:pPr>
            <a:r>
              <a:rPr lang="en-GB" sz="1800">
                <a:latin typeface="Nunito Sans"/>
                <a:ea typeface="Calibri"/>
                <a:cs typeface="Calibri"/>
              </a:rPr>
              <a:t>There are 759 of these who will not transition.  And SASUs will not be migrated.</a:t>
            </a:r>
          </a:p>
          <a:p>
            <a:pPr marL="9525">
              <a:spcBef>
                <a:spcPts val="600"/>
              </a:spcBef>
              <a:spcAft>
                <a:spcPts val="600"/>
              </a:spcAft>
              <a:buClr>
                <a:srgbClr val="7414DC"/>
              </a:buClr>
              <a:buSzPct val="125000"/>
              <a:defRPr/>
            </a:pPr>
            <a:r>
              <a:rPr lang="en-GB" sz="1800" b="1">
                <a:latin typeface="Nunito Sans"/>
                <a:ea typeface="Calibri"/>
                <a:cs typeface="Calibri"/>
              </a:rPr>
              <a:t>How: </a:t>
            </a:r>
          </a:p>
          <a:p>
            <a:pPr marL="9525">
              <a:spcBef>
                <a:spcPts val="600"/>
              </a:spcBef>
              <a:spcAft>
                <a:spcPts val="600"/>
              </a:spcAft>
              <a:buClr>
                <a:srgbClr val="7414DC"/>
              </a:buClr>
              <a:buSzPct val="125000"/>
              <a:defRPr/>
            </a:pPr>
            <a:r>
              <a:rPr lang="en-GB" sz="1800">
                <a:latin typeface="Nunito Sans"/>
                <a:ea typeface="Calibri"/>
                <a:cs typeface="Calibri"/>
              </a:rPr>
              <a:t>Move to correct roles in the Section, or in a SASU.</a:t>
            </a:r>
          </a:p>
        </p:txBody>
      </p:sp>
      <p:pic>
        <p:nvPicPr>
          <p:cNvPr id="11" name="Picture 10">
            <a:extLst>
              <a:ext uri="{FF2B5EF4-FFF2-40B4-BE49-F238E27FC236}">
                <a16:creationId xmlns:a16="http://schemas.microsoft.com/office/drawing/2014/main" id="{E75D3791-FB59-F0E7-AC6E-1FF826D83418}"/>
              </a:ext>
            </a:extLst>
          </p:cNvPr>
          <p:cNvPicPr>
            <a:picLocks noChangeAspect="1"/>
          </p:cNvPicPr>
          <p:nvPr/>
        </p:nvPicPr>
        <p:blipFill>
          <a:blip r:embed="rId4"/>
          <a:stretch>
            <a:fillRect/>
          </a:stretch>
        </p:blipFill>
        <p:spPr>
          <a:xfrm>
            <a:off x="0" y="6170028"/>
            <a:ext cx="12192000" cy="621171"/>
          </a:xfrm>
          <a:prstGeom prst="rect">
            <a:avLst/>
          </a:prstGeom>
          <a:ln>
            <a:solidFill>
              <a:schemeClr val="tx1"/>
            </a:solidFill>
          </a:ln>
        </p:spPr>
      </p:pic>
    </p:spTree>
    <p:extLst>
      <p:ext uri="{BB962C8B-B14F-4D97-AF65-F5344CB8AC3E}">
        <p14:creationId xmlns:p14="http://schemas.microsoft.com/office/powerpoint/2010/main" val="427134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1B8D6-3F4C-7227-5480-29C76DA253FF}"/>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946279E3-C3A7-A4B3-90E0-272C5E48369B}"/>
              </a:ext>
            </a:extLst>
          </p:cNvPr>
          <p:cNvSpPr txBox="1"/>
          <p:nvPr/>
        </p:nvSpPr>
        <p:spPr>
          <a:xfrm>
            <a:off x="408614" y="589660"/>
            <a:ext cx="5230185" cy="769441"/>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Section roles at wrong level</a:t>
            </a:r>
          </a:p>
          <a:p>
            <a:pPr marL="0" lvl="1" defTabSz="685784"/>
            <a:r>
              <a:rPr lang="en-GB" sz="2000" kern="0">
                <a:solidFill>
                  <a:schemeClr val="accent4"/>
                </a:solidFill>
                <a:latin typeface="Nunito Sans Black"/>
                <a:cs typeface="Calibri"/>
              </a:rPr>
              <a:t>Preferred</a:t>
            </a:r>
          </a:p>
        </p:txBody>
      </p:sp>
      <p:pic>
        <p:nvPicPr>
          <p:cNvPr id="4" name="Picture 3" descr="A picture containing person, outdoor, grass, cellphone&#10;&#10;Description automatically generated">
            <a:extLst>
              <a:ext uri="{FF2B5EF4-FFF2-40B4-BE49-F238E27FC236}">
                <a16:creationId xmlns:a16="http://schemas.microsoft.com/office/drawing/2014/main" id="{B91B5915-B71D-979F-6274-23361FECCB31}"/>
              </a:ext>
            </a:extLst>
          </p:cNvPr>
          <p:cNvPicPr>
            <a:picLocks noChangeAspect="1"/>
          </p:cNvPicPr>
          <p:nvPr/>
        </p:nvPicPr>
        <p:blipFill>
          <a:blip r:embed="rId3"/>
          <a:stretch>
            <a:fillRect/>
          </a:stretch>
        </p:blipFill>
        <p:spPr>
          <a:xfrm flipH="1">
            <a:off x="6103435" y="0"/>
            <a:ext cx="6088565" cy="6858929"/>
          </a:xfrm>
          <a:prstGeom prst="rect">
            <a:avLst/>
          </a:prstGeom>
        </p:spPr>
      </p:pic>
      <p:sp>
        <p:nvSpPr>
          <p:cNvPr id="2" name="TextBox 1">
            <a:extLst>
              <a:ext uri="{FF2B5EF4-FFF2-40B4-BE49-F238E27FC236}">
                <a16:creationId xmlns:a16="http://schemas.microsoft.com/office/drawing/2014/main" id="{8D10424C-B5A7-C2D2-7EB5-FE46BF23EE3F}"/>
              </a:ext>
            </a:extLst>
          </p:cNvPr>
          <p:cNvSpPr txBox="1"/>
          <p:nvPr/>
        </p:nvSpPr>
        <p:spPr>
          <a:xfrm>
            <a:off x="273691" y="1613118"/>
            <a:ext cx="5500029" cy="3631763"/>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b="1">
                <a:latin typeface="Nunito Sans"/>
                <a:ea typeface="Calibri"/>
                <a:cs typeface="Calibri"/>
              </a:rPr>
              <a:t>What:</a:t>
            </a:r>
          </a:p>
          <a:p>
            <a:pPr marL="9525">
              <a:spcBef>
                <a:spcPts val="600"/>
              </a:spcBef>
              <a:spcAft>
                <a:spcPts val="600"/>
              </a:spcAft>
              <a:buClr>
                <a:srgbClr val="7414DC"/>
              </a:buClr>
              <a:buSzPct val="125000"/>
              <a:defRPr/>
            </a:pPr>
            <a:r>
              <a:rPr lang="en-GB" sz="1800">
                <a:latin typeface="Nunito Sans"/>
                <a:ea typeface="Calibri"/>
                <a:cs typeface="Calibri"/>
              </a:rPr>
              <a:t>Many roles show at District or Group level instead of as part of a Section (Section Leaders and Assistant Section Leaders, Section Assistant).</a:t>
            </a:r>
          </a:p>
          <a:p>
            <a:pPr marL="9525">
              <a:spcBef>
                <a:spcPts val="600"/>
              </a:spcBef>
              <a:spcAft>
                <a:spcPts val="600"/>
              </a:spcAft>
              <a:buClr>
                <a:srgbClr val="7414DC"/>
              </a:buClr>
              <a:buSzPct val="125000"/>
              <a:defRPr/>
            </a:pPr>
            <a:r>
              <a:rPr lang="en-GB" sz="1800" b="1">
                <a:latin typeface="Nunito Sans"/>
                <a:ea typeface="Calibri"/>
                <a:cs typeface="Calibri"/>
              </a:rPr>
              <a:t>Why:</a:t>
            </a:r>
          </a:p>
          <a:p>
            <a:pPr marL="9525">
              <a:spcBef>
                <a:spcPts val="600"/>
              </a:spcBef>
              <a:spcAft>
                <a:spcPts val="600"/>
              </a:spcAft>
              <a:buClr>
                <a:srgbClr val="7414DC"/>
              </a:buClr>
              <a:buSzPct val="125000"/>
              <a:defRPr/>
            </a:pPr>
            <a:r>
              <a:rPr lang="en-GB" sz="1800">
                <a:latin typeface="Nunito Sans"/>
                <a:ea typeface="Calibri"/>
                <a:cs typeface="Calibri"/>
              </a:rPr>
              <a:t>There are 2,800 of these. These will not migrate to the new system because they are not in sections that will migrate.</a:t>
            </a:r>
          </a:p>
          <a:p>
            <a:pPr marL="9525">
              <a:spcBef>
                <a:spcPts val="600"/>
              </a:spcBef>
              <a:spcAft>
                <a:spcPts val="600"/>
              </a:spcAft>
              <a:buClr>
                <a:srgbClr val="7414DC"/>
              </a:buClr>
              <a:buSzPct val="125000"/>
              <a:defRPr/>
            </a:pPr>
            <a:r>
              <a:rPr lang="en-GB" sz="1800" b="1">
                <a:latin typeface="Nunito Sans"/>
                <a:ea typeface="Calibri"/>
                <a:cs typeface="Calibri"/>
              </a:rPr>
              <a:t>How: </a:t>
            </a:r>
          </a:p>
          <a:p>
            <a:pPr marL="9525">
              <a:spcBef>
                <a:spcPts val="600"/>
              </a:spcBef>
              <a:spcAft>
                <a:spcPts val="600"/>
              </a:spcAft>
              <a:buClr>
                <a:srgbClr val="7414DC"/>
              </a:buClr>
              <a:buSzPct val="125000"/>
              <a:defRPr/>
            </a:pPr>
            <a:r>
              <a:rPr lang="en-GB" sz="1800">
                <a:latin typeface="Nunito Sans"/>
                <a:ea typeface="Calibri"/>
                <a:cs typeface="Calibri"/>
              </a:rPr>
              <a:t>We will tell you who they are!!</a:t>
            </a:r>
          </a:p>
        </p:txBody>
      </p:sp>
      <p:pic>
        <p:nvPicPr>
          <p:cNvPr id="11" name="Picture 10">
            <a:extLst>
              <a:ext uri="{FF2B5EF4-FFF2-40B4-BE49-F238E27FC236}">
                <a16:creationId xmlns:a16="http://schemas.microsoft.com/office/drawing/2014/main" id="{0DCDCC40-F092-A4C6-A93E-C08A168FF437}"/>
              </a:ext>
            </a:extLst>
          </p:cNvPr>
          <p:cNvPicPr>
            <a:picLocks noChangeAspect="1"/>
          </p:cNvPicPr>
          <p:nvPr/>
        </p:nvPicPr>
        <p:blipFill rotWithShape="1">
          <a:blip r:embed="rId4"/>
          <a:srcRect t="27878"/>
          <a:stretch/>
        </p:blipFill>
        <p:spPr>
          <a:xfrm>
            <a:off x="0" y="5837257"/>
            <a:ext cx="12192000" cy="862166"/>
          </a:xfrm>
          <a:prstGeom prst="rect">
            <a:avLst/>
          </a:prstGeom>
          <a:ln>
            <a:solidFill>
              <a:schemeClr val="tx1"/>
            </a:solidFill>
          </a:ln>
        </p:spPr>
      </p:pic>
    </p:spTree>
    <p:extLst>
      <p:ext uri="{BB962C8B-B14F-4D97-AF65-F5344CB8AC3E}">
        <p14:creationId xmlns:p14="http://schemas.microsoft.com/office/powerpoint/2010/main" val="350039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49150-F23A-D2BF-ADA1-CB1B652CCBA3}"/>
            </a:ext>
          </a:extLst>
        </p:cNvPr>
        <p:cNvGrpSpPr/>
        <p:nvPr/>
      </p:nvGrpSpPr>
      <p:grpSpPr>
        <a:xfrm>
          <a:off x="0" y="0"/>
          <a:ext cx="0" cy="0"/>
          <a:chOff x="0" y="0"/>
          <a:chExt cx="0" cy="0"/>
        </a:xfrm>
      </p:grpSpPr>
      <p:sp>
        <p:nvSpPr>
          <p:cNvPr id="3" name="object 5">
            <a:extLst>
              <a:ext uri="{FF2B5EF4-FFF2-40B4-BE49-F238E27FC236}">
                <a16:creationId xmlns:a16="http://schemas.microsoft.com/office/drawing/2014/main" id="{6DA0673A-3780-0BD8-83D8-CA29FB84DAA6}"/>
              </a:ext>
            </a:extLst>
          </p:cNvPr>
          <p:cNvSpPr txBox="1"/>
          <p:nvPr/>
        </p:nvSpPr>
        <p:spPr>
          <a:xfrm>
            <a:off x="368815" y="902101"/>
            <a:ext cx="5209003"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Report Sharing</a:t>
            </a:r>
          </a:p>
        </p:txBody>
      </p:sp>
      <p:sp>
        <p:nvSpPr>
          <p:cNvPr id="4" name="TextBox 3">
            <a:extLst>
              <a:ext uri="{FF2B5EF4-FFF2-40B4-BE49-F238E27FC236}">
                <a16:creationId xmlns:a16="http://schemas.microsoft.com/office/drawing/2014/main" id="{1983021B-2DFD-5913-0D69-4315E52A291E}"/>
              </a:ext>
            </a:extLst>
          </p:cNvPr>
          <p:cNvSpPr txBox="1"/>
          <p:nvPr/>
        </p:nvSpPr>
        <p:spPr>
          <a:xfrm>
            <a:off x="368815" y="1676077"/>
            <a:ext cx="5422374" cy="4893647"/>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1800">
                <a:latin typeface="Nunito Sans"/>
                <a:ea typeface="Calibri"/>
                <a:cs typeface="Calibri"/>
              </a:rPr>
              <a:t>In the first week of July, alongside your usual compliance reports, all County &amp; District Lead Volunteers and Transformation Leads will get a report showing the following: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Wrong roles held at Section level i.e. SASU or Supporter</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Section roles held at wrong level i.e. Section Assistants at Group or District Level</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Assessors with multiple variants in a single role </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Roles with no email address recorded or where emails have been undelivered centrally</a:t>
            </a:r>
          </a:p>
          <a:p>
            <a:pPr marL="295275" indent="-285750">
              <a:spcBef>
                <a:spcPts val="600"/>
              </a:spcBef>
              <a:spcAft>
                <a:spcPts val="600"/>
              </a:spcAft>
              <a:buClr>
                <a:srgbClr val="7414DC"/>
              </a:buClr>
              <a:buSzPct val="125000"/>
              <a:buFont typeface="Arial" panose="020B0604020202020204" pitchFamily="34" charset="0"/>
              <a:buChar char="•"/>
              <a:defRPr/>
            </a:pPr>
            <a:r>
              <a:rPr lang="en-GB" sz="1800">
                <a:latin typeface="Nunito Sans"/>
                <a:ea typeface="Calibri"/>
                <a:cs typeface="Calibri"/>
              </a:rPr>
              <a:t>Duplicated email addresses</a:t>
            </a:r>
          </a:p>
          <a:p>
            <a:pPr marL="9525">
              <a:spcBef>
                <a:spcPts val="600"/>
              </a:spcBef>
              <a:spcAft>
                <a:spcPts val="600"/>
              </a:spcAft>
              <a:buClr>
                <a:srgbClr val="7414DC"/>
              </a:buClr>
              <a:buSzPct val="125000"/>
              <a:defRPr/>
            </a:pPr>
            <a:r>
              <a:rPr lang="en-GB" sz="1800">
                <a:latin typeface="Nunito Sans"/>
                <a:ea typeface="Calibri"/>
                <a:cs typeface="Calibri"/>
              </a:rPr>
              <a:t>Along with instructions on what needs to be done with each of these</a:t>
            </a:r>
          </a:p>
        </p:txBody>
      </p:sp>
      <p:pic>
        <p:nvPicPr>
          <p:cNvPr id="7" name="Picture 3" descr="A group of kids sitting on the floor&#10;&#10;Description automatically generated with medium confidence">
            <a:extLst>
              <a:ext uri="{FF2B5EF4-FFF2-40B4-BE49-F238E27FC236}">
                <a16:creationId xmlns:a16="http://schemas.microsoft.com/office/drawing/2014/main" id="{12E229D3-E3AF-4829-E69C-C6D6F37EE9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49783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591269" y="5103719"/>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solidFill>
                  <a:schemeClr val="tx2"/>
                </a:solidFill>
              </a:rPr>
              <a:t>Any Questions?</a:t>
            </a:r>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3111" y="2805223"/>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5190" y="1079802"/>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157101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p>
        </p:txBody>
      </p:sp>
      <p:pic>
        <p:nvPicPr>
          <p:cNvPr id="3" name="Graphic 2" descr="Business Growth outline">
            <a:extLst>
              <a:ext uri="{FF2B5EF4-FFF2-40B4-BE49-F238E27FC236}">
                <a16:creationId xmlns:a16="http://schemas.microsoft.com/office/drawing/2014/main" id="{98C9BE0E-C6B0-4532-6FF0-4B3ACFE56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7684" y="1411051"/>
            <a:ext cx="2700000" cy="2700000"/>
          </a:xfrm>
          <a:prstGeom prst="rect">
            <a:avLst/>
          </a:prstGeom>
        </p:spPr>
      </p:pic>
      <p:pic>
        <p:nvPicPr>
          <p:cNvPr id="12" name="Graphic 11" descr="Aspiration outline">
            <a:extLst>
              <a:ext uri="{FF2B5EF4-FFF2-40B4-BE49-F238E27FC236}">
                <a16:creationId xmlns:a16="http://schemas.microsoft.com/office/drawing/2014/main" id="{B4D33C0C-DA3C-2397-9760-6CE3E0E7CD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4590" y="3263226"/>
            <a:ext cx="2700000" cy="2700000"/>
          </a:xfrm>
          <a:prstGeom prst="rect">
            <a:avLst/>
          </a:prstGeom>
        </p:spPr>
      </p:pic>
    </p:spTree>
    <p:extLst>
      <p:ext uri="{BB962C8B-B14F-4D97-AF65-F5344CB8AC3E}">
        <p14:creationId xmlns:p14="http://schemas.microsoft.com/office/powerpoint/2010/main" val="3666527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70DC908-3191-58D8-6655-620E2932D20E}"/>
              </a:ext>
            </a:extLst>
          </p:cNvPr>
          <p:cNvSpPr txBox="1"/>
          <p:nvPr/>
        </p:nvSpPr>
        <p:spPr>
          <a:xfrm>
            <a:off x="471070" y="936709"/>
            <a:ext cx="5432917"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we’re doing:</a:t>
            </a:r>
            <a:endParaRPr lang="en-US"/>
          </a:p>
        </p:txBody>
      </p:sp>
      <p:sp>
        <p:nvSpPr>
          <p:cNvPr id="2" name="TextBox 1">
            <a:extLst>
              <a:ext uri="{FF2B5EF4-FFF2-40B4-BE49-F238E27FC236}">
                <a16:creationId xmlns:a16="http://schemas.microsoft.com/office/drawing/2014/main" id="{CA3FB270-3770-4FAD-EEB0-18799BC09A20}"/>
              </a:ext>
            </a:extLst>
          </p:cNvPr>
          <p:cNvSpPr txBox="1"/>
          <p:nvPr/>
        </p:nvSpPr>
        <p:spPr>
          <a:xfrm>
            <a:off x="358487" y="2636555"/>
            <a:ext cx="5432917" cy="2623795"/>
          </a:xfrm>
          <a:prstGeom prst="rect">
            <a:avLst/>
          </a:prstGeom>
          <a:noFill/>
        </p:spPr>
        <p:txBody>
          <a:bodyPr wrap="square" lIns="68580" tIns="34290" rIns="68580" bIns="3429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Producing more reports, tools and support for data readiness</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Data Migration webpage covering all personal, learning and role migration details will be shared along with the Data Migration Issues Report</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Building webpages walking through process changes during Compass freeze</a:t>
            </a:r>
          </a:p>
        </p:txBody>
      </p:sp>
      <p:cxnSp>
        <p:nvCxnSpPr>
          <p:cNvPr id="3" name="Straight Connector 2">
            <a:extLst>
              <a:ext uri="{FF2B5EF4-FFF2-40B4-BE49-F238E27FC236}">
                <a16:creationId xmlns:a16="http://schemas.microsoft.com/office/drawing/2014/main" id="{0FACBB8F-093A-1F87-1FC5-018802DA1E22}"/>
              </a:ext>
            </a:extLst>
          </p:cNvPr>
          <p:cNvCxnSpPr>
            <a:cxnSpLocks/>
          </p:cNvCxnSpPr>
          <p:nvPr/>
        </p:nvCxnSpPr>
        <p:spPr>
          <a:xfrm>
            <a:off x="6096000" y="0"/>
            <a:ext cx="0" cy="6858000"/>
          </a:xfrm>
          <a:prstGeom prst="line">
            <a:avLst/>
          </a:prstGeom>
          <a:ln w="12700">
            <a:solidFill>
              <a:srgbClr val="7414DC"/>
            </a:solidFill>
            <a:prstDash val="solid"/>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9D8C4253-E771-0A72-D5C0-B100F08C2171}"/>
              </a:ext>
            </a:extLst>
          </p:cNvPr>
          <p:cNvSpPr txBox="1"/>
          <p:nvPr/>
        </p:nvSpPr>
        <p:spPr>
          <a:xfrm>
            <a:off x="6400598" y="2459584"/>
            <a:ext cx="5320332" cy="2977738"/>
          </a:xfrm>
          <a:prstGeom prst="rect">
            <a:avLst/>
          </a:prstGeom>
          <a:noFill/>
        </p:spPr>
        <p:txBody>
          <a:bodyPr wrap="square" lIns="68580" tIns="34290" rIns="68580" bIns="3429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Ensure local data readiness - Transformation Leads need to make sure they have a phone number recorded on Compass</a:t>
            </a:r>
          </a:p>
          <a:p>
            <a:pPr marL="356870" indent="-347345">
              <a:spcBef>
                <a:spcPts val="1200"/>
              </a:spcBef>
              <a:spcAft>
                <a:spcPts val="1200"/>
              </a:spcAft>
              <a:buClr>
                <a:srgbClr val="7414DC"/>
              </a:buClr>
              <a:buSzPct val="125000"/>
              <a:buFont typeface="Arial" panose="020B0604020202020204" pitchFamily="34" charset="0"/>
              <a:buChar char="•"/>
            </a:pPr>
            <a:r>
              <a:rPr lang="en-GB" sz="1800">
                <a:latin typeface="Nunito Sans"/>
              </a:rPr>
              <a:t>Continue working with your Districts and/or Groups to be ready for migration</a:t>
            </a:r>
          </a:p>
          <a:p>
            <a:pPr marL="353695" indent="-342900">
              <a:spcBef>
                <a:spcPts val="600"/>
              </a:spcBef>
              <a:spcAft>
                <a:spcPts val="600"/>
              </a:spcAft>
              <a:buClr>
                <a:srgbClr val="7414DC"/>
              </a:buClr>
              <a:buSzPct val="125000"/>
              <a:buFont typeface="Arial" panose="020B0604020202020204" pitchFamily="34" charset="0"/>
              <a:buChar char="•"/>
              <a:defRPr/>
            </a:pPr>
            <a:r>
              <a:rPr lang="en-GB" sz="1800">
                <a:solidFill>
                  <a:srgbClr val="000000"/>
                </a:solidFill>
              </a:rPr>
              <a:t>Recruit and share with us the members of your Go-Live Support Team</a:t>
            </a:r>
          </a:p>
          <a:p>
            <a:pPr marL="353695" indent="-342900">
              <a:spcBef>
                <a:spcPts val="600"/>
              </a:spcBef>
              <a:spcAft>
                <a:spcPts val="600"/>
              </a:spcAft>
              <a:buClr>
                <a:srgbClr val="7414DC"/>
              </a:buClr>
              <a:buSzPct val="125000"/>
              <a:buFont typeface="Arial" panose="020B0604020202020204" pitchFamily="34" charset="0"/>
              <a:buChar char="•"/>
              <a:defRPr/>
            </a:pPr>
            <a:endParaRPr lang="en-GB" sz="1800">
              <a:solidFill>
                <a:srgbClr val="000000"/>
              </a:solidFill>
            </a:endParaRPr>
          </a:p>
        </p:txBody>
      </p:sp>
      <p:sp>
        <p:nvSpPr>
          <p:cNvPr id="7" name="object 5">
            <a:extLst>
              <a:ext uri="{FF2B5EF4-FFF2-40B4-BE49-F238E27FC236}">
                <a16:creationId xmlns:a16="http://schemas.microsoft.com/office/drawing/2014/main" id="{E4D0B2EB-3EE9-7AD1-C9AC-DB948EFE7F6D}"/>
              </a:ext>
            </a:extLst>
          </p:cNvPr>
          <p:cNvSpPr txBox="1"/>
          <p:nvPr/>
        </p:nvSpPr>
        <p:spPr>
          <a:xfrm>
            <a:off x="6559826" y="936709"/>
            <a:ext cx="5161104" cy="46166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you can do:</a:t>
            </a:r>
            <a:endParaRPr lang="en-US"/>
          </a:p>
        </p:txBody>
      </p:sp>
    </p:spTree>
    <p:extLst>
      <p:ext uri="{BB962C8B-B14F-4D97-AF65-F5344CB8AC3E}">
        <p14:creationId xmlns:p14="http://schemas.microsoft.com/office/powerpoint/2010/main" val="143053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EDEDE6-62BF-59AC-D32D-EBA2CA68BE37}"/>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5">
            <a:extLst>
              <a:ext uri="{FF2B5EF4-FFF2-40B4-BE49-F238E27FC236}">
                <a16:creationId xmlns:a16="http://schemas.microsoft.com/office/drawing/2014/main" id="{4DA679D9-28C7-A1B3-F5D5-A9FD12A0CF16}"/>
              </a:ext>
            </a:extLst>
          </p:cNvPr>
          <p:cNvSpPr txBox="1"/>
          <p:nvPr/>
        </p:nvSpPr>
        <p:spPr>
          <a:xfrm>
            <a:off x="6498674" y="2304811"/>
            <a:ext cx="5348030" cy="3739485"/>
          </a:xfrm>
          <a:prstGeom prst="rect">
            <a:avLst/>
          </a:prstGeom>
        </p:spPr>
        <p:txBody>
          <a:bodyPr vert="horz" wrap="square" lIns="0" tIns="0" rIns="0" bIns="0" rtlCol="0" anchor="t">
            <a:spAutoFit/>
          </a:bodyPr>
          <a:lstStyle/>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Update on Digital System</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Open Forum</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Change Readiness overview</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Go-Live Support Teams </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Data Readiness</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Open Forum</a:t>
            </a:r>
          </a:p>
          <a:p>
            <a:pPr marL="457200" lvl="1" indent="-457200">
              <a:spcBef>
                <a:spcPts val="1500"/>
              </a:spcBef>
              <a:buClr>
                <a:srgbClr val="7414DC"/>
              </a:buClr>
              <a:buSzPct val="100000"/>
              <a:buAutoNum type="arabicPeriod"/>
              <a:tabLst>
                <a:tab pos="523399" algn="l"/>
                <a:tab pos="523875" algn="l"/>
              </a:tabLst>
            </a:pPr>
            <a:r>
              <a:rPr lang="en-GB" sz="2400" b="1">
                <a:solidFill>
                  <a:srgbClr val="7414DC"/>
                </a:solidFill>
                <a:latin typeface="Nunito Sans"/>
                <a:cs typeface="Calibri"/>
              </a:rPr>
              <a:t>Next Steps &amp; Close</a:t>
            </a:r>
          </a:p>
        </p:txBody>
      </p:sp>
      <p:sp>
        <p:nvSpPr>
          <p:cNvPr id="8" name="TextBox 7">
            <a:extLst>
              <a:ext uri="{FF2B5EF4-FFF2-40B4-BE49-F238E27FC236}">
                <a16:creationId xmlns:a16="http://schemas.microsoft.com/office/drawing/2014/main" id="{EB01AC4D-5059-D568-699E-D21D3E8BC53A}"/>
              </a:ext>
            </a:extLst>
          </p:cNvPr>
          <p:cNvSpPr txBox="1"/>
          <p:nvPr/>
        </p:nvSpPr>
        <p:spPr>
          <a:xfrm>
            <a:off x="6419900" y="1150589"/>
            <a:ext cx="4453509"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we’ll cover</a:t>
            </a:r>
            <a:endParaRPr lang="en-US" sz="2800">
              <a:solidFill>
                <a:srgbClr val="7413DC"/>
              </a:solidFill>
              <a:latin typeface="Nunito Sans Black"/>
              <a:cs typeface="Calibri"/>
            </a:endParaRPr>
          </a:p>
        </p:txBody>
      </p:sp>
      <p:pic>
        <p:nvPicPr>
          <p:cNvPr id="9" name="Picture 8">
            <a:extLst>
              <a:ext uri="{FF2B5EF4-FFF2-40B4-BE49-F238E27FC236}">
                <a16:creationId xmlns:a16="http://schemas.microsoft.com/office/drawing/2014/main" id="{7CA8019B-74B8-65D5-5F51-8CC3EAF56F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1337" y="892445"/>
            <a:ext cx="6498674" cy="5359268"/>
          </a:xfrm>
          <a:prstGeom prst="rect">
            <a:avLst/>
          </a:prstGeom>
        </p:spPr>
      </p:pic>
    </p:spTree>
    <p:extLst>
      <p:ext uri="{BB962C8B-B14F-4D97-AF65-F5344CB8AC3E}">
        <p14:creationId xmlns:p14="http://schemas.microsoft.com/office/powerpoint/2010/main" val="79548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51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Update on Digital System</a:t>
            </a:r>
            <a:endParaRPr lang="en-US"/>
          </a:p>
        </p:txBody>
      </p:sp>
    </p:spTree>
    <p:extLst>
      <p:ext uri="{BB962C8B-B14F-4D97-AF65-F5344CB8AC3E}">
        <p14:creationId xmlns:p14="http://schemas.microsoft.com/office/powerpoint/2010/main" val="33442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591269" y="5103719"/>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solidFill>
                  <a:schemeClr val="tx2"/>
                </a:solidFill>
              </a:rPr>
              <a:t>Any Questions?</a:t>
            </a:r>
          </a:p>
        </p:txBody>
      </p:sp>
      <p:pic>
        <p:nvPicPr>
          <p:cNvPr id="3" name="Graphic 2" descr="Thought bubble outline">
            <a:extLst>
              <a:ext uri="{FF2B5EF4-FFF2-40B4-BE49-F238E27FC236}">
                <a16:creationId xmlns:a16="http://schemas.microsoft.com/office/drawing/2014/main" id="{CCCB41DA-79BD-0D05-4368-0E61B5A9A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3111" y="2805223"/>
            <a:ext cx="2700000" cy="2700000"/>
          </a:xfrm>
          <a:prstGeom prst="rect">
            <a:avLst/>
          </a:prstGeom>
        </p:spPr>
      </p:pic>
      <p:pic>
        <p:nvPicPr>
          <p:cNvPr id="8" name="Graphic 7" descr="Lightbulb and gear outline">
            <a:extLst>
              <a:ext uri="{FF2B5EF4-FFF2-40B4-BE49-F238E27FC236}">
                <a16:creationId xmlns:a16="http://schemas.microsoft.com/office/drawing/2014/main" id="{F561D2E0-CE73-0719-9B77-E9FA5B7C70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5190" y="1079802"/>
            <a:ext cx="2700000" cy="2700000"/>
          </a:xfrm>
          <a:prstGeom prst="rect">
            <a:avLst/>
          </a:prstGeom>
        </p:spPr>
      </p:pic>
      <p:pic>
        <p:nvPicPr>
          <p:cNvPr id="10" name="Graphic 9" descr="Chat bubble outline">
            <a:extLst>
              <a:ext uri="{FF2B5EF4-FFF2-40B4-BE49-F238E27FC236}">
                <a16:creationId xmlns:a16="http://schemas.microsoft.com/office/drawing/2014/main" id="{969CDB01-52C8-EE15-65C3-FDDA999CF7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3011" y="1138510"/>
            <a:ext cx="2700000" cy="2700000"/>
          </a:xfrm>
          <a:prstGeom prst="rect">
            <a:avLst/>
          </a:prstGeom>
        </p:spPr>
      </p:pic>
    </p:spTree>
    <p:extLst>
      <p:ext uri="{BB962C8B-B14F-4D97-AF65-F5344CB8AC3E}">
        <p14:creationId xmlns:p14="http://schemas.microsoft.com/office/powerpoint/2010/main" val="395715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Change Readiness overview</a:t>
            </a:r>
            <a:endParaRPr lang="en-US"/>
          </a:p>
        </p:txBody>
      </p:sp>
    </p:spTree>
    <p:extLst>
      <p:ext uri="{BB962C8B-B14F-4D97-AF65-F5344CB8AC3E}">
        <p14:creationId xmlns:p14="http://schemas.microsoft.com/office/powerpoint/2010/main" val="78259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
            <a:extLst>
              <a:ext uri="{FF2B5EF4-FFF2-40B4-BE49-F238E27FC236}">
                <a16:creationId xmlns:a16="http://schemas.microsoft.com/office/drawing/2014/main" id="{77A0E57E-8A15-A43D-A3A4-F92C9E7359BF}"/>
              </a:ext>
            </a:extLst>
          </p:cNvPr>
          <p:cNvSpPr txBox="1"/>
          <p:nvPr/>
        </p:nvSpPr>
        <p:spPr>
          <a:xfrm>
            <a:off x="4474898" y="3875472"/>
            <a:ext cx="3242200" cy="369333"/>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088486"/>
                </a:solidFill>
                <a:latin typeface="Nunito Sans Black"/>
                <a:cs typeface="Nunito Sans Black"/>
              </a:rPr>
              <a:t>Predicted RAG at Go-Live</a:t>
            </a:r>
            <a:endParaRPr kumimoji="0" lang="en-GB" sz="1800" b="1" i="0" u="none" strike="noStrike" kern="1200" cap="none" spc="0" normalizeH="0" baseline="0" noProof="0">
              <a:ln>
                <a:noFill/>
              </a:ln>
              <a:solidFill>
                <a:srgbClr val="088486"/>
              </a:solidFill>
              <a:effectLst/>
              <a:uLnTx/>
              <a:uFillTx/>
              <a:latin typeface="Nunito Sans Black"/>
              <a:ea typeface="+mn-ea"/>
              <a:cs typeface="Nunito Sans Black"/>
            </a:endParaRPr>
          </a:p>
        </p:txBody>
      </p:sp>
      <p:sp>
        <p:nvSpPr>
          <p:cNvPr id="17" name="TextBox 1">
            <a:extLst>
              <a:ext uri="{FF2B5EF4-FFF2-40B4-BE49-F238E27FC236}">
                <a16:creationId xmlns:a16="http://schemas.microsoft.com/office/drawing/2014/main" id="{1063B863-45B8-31BC-2027-97B9B27B7A62}"/>
              </a:ext>
            </a:extLst>
          </p:cNvPr>
          <p:cNvSpPr txBox="1"/>
          <p:nvPr/>
        </p:nvSpPr>
        <p:spPr>
          <a:xfrm>
            <a:off x="4298457" y="824315"/>
            <a:ext cx="3805289"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088486"/>
                </a:solidFill>
                <a:latin typeface="Nunito Sans Black"/>
                <a:cs typeface="Nunito Sans Black"/>
              </a:rPr>
              <a:t>Overall RAG - Progress so far</a:t>
            </a:r>
            <a:endParaRPr kumimoji="0" lang="en-GB" sz="1800" b="1" i="0" u="none" strike="noStrike" kern="1200" cap="none" spc="0" normalizeH="0" baseline="0" noProof="0">
              <a:ln>
                <a:noFill/>
              </a:ln>
              <a:solidFill>
                <a:srgbClr val="088486"/>
              </a:solidFill>
              <a:effectLst/>
              <a:uLnTx/>
              <a:uFillTx/>
              <a:latin typeface="Nunito Sans Black"/>
              <a:ea typeface="+mn-ea"/>
              <a:cs typeface="Nunito Sans Black"/>
            </a:endParaRPr>
          </a:p>
        </p:txBody>
      </p:sp>
      <p:cxnSp>
        <p:nvCxnSpPr>
          <p:cNvPr id="20" name="Straight Connector 19">
            <a:extLst>
              <a:ext uri="{FF2B5EF4-FFF2-40B4-BE49-F238E27FC236}">
                <a16:creationId xmlns:a16="http://schemas.microsoft.com/office/drawing/2014/main" id="{2E67F060-9975-E243-E3E1-B9B81D76C3D9}"/>
              </a:ext>
            </a:extLst>
          </p:cNvPr>
          <p:cNvCxnSpPr>
            <a:cxnSpLocks/>
          </p:cNvCxnSpPr>
          <p:nvPr/>
        </p:nvCxnSpPr>
        <p:spPr>
          <a:xfrm flipV="1">
            <a:off x="0" y="3820500"/>
            <a:ext cx="12192000" cy="9760"/>
          </a:xfrm>
          <a:prstGeom prst="line">
            <a:avLst/>
          </a:prstGeom>
          <a:ln w="2857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4" name="object 5">
            <a:extLst>
              <a:ext uri="{FF2B5EF4-FFF2-40B4-BE49-F238E27FC236}">
                <a16:creationId xmlns:a16="http://schemas.microsoft.com/office/drawing/2014/main" id="{C3225671-50E1-BD32-A1B7-A4AD63CEBEDC}"/>
              </a:ext>
            </a:extLst>
          </p:cNvPr>
          <p:cNvSpPr txBox="1"/>
          <p:nvPr/>
        </p:nvSpPr>
        <p:spPr>
          <a:xfrm>
            <a:off x="249818" y="361786"/>
            <a:ext cx="7128993" cy="461665"/>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000" kern="0">
                <a:solidFill>
                  <a:srgbClr val="7413DC"/>
                </a:solidFill>
                <a:latin typeface="Nunito Sans Black"/>
                <a:cs typeface="Calibri"/>
              </a:rPr>
              <a:t>Change Readiness Overview</a:t>
            </a:r>
            <a:endParaRPr kumimoji="0" lang="en-US" sz="1350" b="0" i="0" u="none" strike="noStrike" kern="1200" cap="none" spc="0" normalizeH="0" baseline="0" noProof="0">
              <a:ln>
                <a:noFill/>
              </a:ln>
              <a:solidFill>
                <a:srgbClr val="000000"/>
              </a:solidFill>
              <a:effectLst/>
              <a:uLnTx/>
              <a:uFillTx/>
              <a:latin typeface="Nunito Sans"/>
              <a:ea typeface="+mn-ea"/>
              <a:cs typeface="+mn-cs"/>
            </a:endParaRPr>
          </a:p>
        </p:txBody>
      </p:sp>
      <p:grpSp>
        <p:nvGrpSpPr>
          <p:cNvPr id="31" name="Group 30">
            <a:extLst>
              <a:ext uri="{FF2B5EF4-FFF2-40B4-BE49-F238E27FC236}">
                <a16:creationId xmlns:a16="http://schemas.microsoft.com/office/drawing/2014/main" id="{CBCA8104-135F-687C-6431-0D6C7798645E}"/>
              </a:ext>
            </a:extLst>
          </p:cNvPr>
          <p:cNvGrpSpPr/>
          <p:nvPr/>
        </p:nvGrpSpPr>
        <p:grpSpPr>
          <a:xfrm>
            <a:off x="351045" y="1147686"/>
            <a:ext cx="3600000" cy="2735811"/>
            <a:chOff x="7380377" y="1004111"/>
            <a:chExt cx="3600000" cy="2735811"/>
          </a:xfrm>
        </p:grpSpPr>
        <p:graphicFrame>
          <p:nvGraphicFramePr>
            <p:cNvPr id="9" name="Chart 8">
              <a:extLst>
                <a:ext uri="{FF2B5EF4-FFF2-40B4-BE49-F238E27FC236}">
                  <a16:creationId xmlns:a16="http://schemas.microsoft.com/office/drawing/2014/main" id="{56B9F94B-6E7D-5C4C-20FE-66EE75188B51}"/>
                </a:ext>
                <a:ext uri="{147F2762-F138-4A5C-976F-8EAC2B608ADB}">
                  <a16:predDERef xmlns:a16="http://schemas.microsoft.com/office/drawing/2014/main" pred="{83FE5017-BF4D-5FF0-15A7-22E64D14CED5}"/>
                </a:ext>
              </a:extLst>
            </p:cNvPr>
            <p:cNvGraphicFramePr>
              <a:graphicFrameLocks/>
            </p:cNvGraphicFramePr>
            <p:nvPr>
              <p:extLst>
                <p:ext uri="{D42A27DB-BD31-4B8C-83A1-F6EECF244321}">
                  <p14:modId xmlns:p14="http://schemas.microsoft.com/office/powerpoint/2010/main" val="3194910536"/>
                </p:ext>
              </p:extLst>
            </p:nvPr>
          </p:nvGraphicFramePr>
          <p:xfrm>
            <a:off x="7380377" y="1219922"/>
            <a:ext cx="360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1">
              <a:extLst>
                <a:ext uri="{FF2B5EF4-FFF2-40B4-BE49-F238E27FC236}">
                  <a16:creationId xmlns:a16="http://schemas.microsoft.com/office/drawing/2014/main" id="{90E4F786-28B3-8423-31BE-38C980601FE5}"/>
                </a:ext>
              </a:extLst>
            </p:cNvPr>
            <p:cNvSpPr txBox="1"/>
            <p:nvPr/>
          </p:nvSpPr>
          <p:spPr>
            <a:xfrm>
              <a:off x="8645098" y="1004111"/>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Nov 23</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32" name="Group 31">
            <a:extLst>
              <a:ext uri="{FF2B5EF4-FFF2-40B4-BE49-F238E27FC236}">
                <a16:creationId xmlns:a16="http://schemas.microsoft.com/office/drawing/2014/main" id="{9B0E3408-A735-366D-DDDB-0A3E6624E451}"/>
              </a:ext>
            </a:extLst>
          </p:cNvPr>
          <p:cNvGrpSpPr/>
          <p:nvPr/>
        </p:nvGrpSpPr>
        <p:grpSpPr>
          <a:xfrm>
            <a:off x="351045" y="4203303"/>
            <a:ext cx="3600000" cy="2753725"/>
            <a:chOff x="7380377" y="4045560"/>
            <a:chExt cx="3600000" cy="2753725"/>
          </a:xfrm>
        </p:grpSpPr>
        <p:graphicFrame>
          <p:nvGraphicFramePr>
            <p:cNvPr id="15" name="Chart 14">
              <a:extLst>
                <a:ext uri="{FF2B5EF4-FFF2-40B4-BE49-F238E27FC236}">
                  <a16:creationId xmlns:a16="http://schemas.microsoft.com/office/drawing/2014/main" id="{4E284F7F-E75E-5FC8-2D81-717AC2F59D01}"/>
                </a:ext>
                <a:ext uri="{147F2762-F138-4A5C-976F-8EAC2B608ADB}">
                  <a16:predDERef xmlns:a16="http://schemas.microsoft.com/office/drawing/2014/main" pred="{6AC26394-CD25-63FD-E7E3-9C07E3956E6E}"/>
                </a:ext>
              </a:extLst>
            </p:cNvPr>
            <p:cNvGraphicFramePr>
              <a:graphicFrameLocks/>
            </p:cNvGraphicFramePr>
            <p:nvPr>
              <p:extLst>
                <p:ext uri="{D42A27DB-BD31-4B8C-83A1-F6EECF244321}">
                  <p14:modId xmlns:p14="http://schemas.microsoft.com/office/powerpoint/2010/main" val="1424539744"/>
                </p:ext>
              </p:extLst>
            </p:nvPr>
          </p:nvGraphicFramePr>
          <p:xfrm>
            <a:off x="7380377" y="4279285"/>
            <a:ext cx="36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4C284CCE-C1FF-BB69-7B37-4D9607DEA8C7}"/>
                </a:ext>
              </a:extLst>
            </p:cNvPr>
            <p:cNvSpPr txBox="1"/>
            <p:nvPr/>
          </p:nvSpPr>
          <p:spPr>
            <a:xfrm>
              <a:off x="8645097" y="4045560"/>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Nov 23</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30" name="Group 29">
            <a:extLst>
              <a:ext uri="{FF2B5EF4-FFF2-40B4-BE49-F238E27FC236}">
                <a16:creationId xmlns:a16="http://schemas.microsoft.com/office/drawing/2014/main" id="{CAF40492-B517-9481-31FC-27477B2B3FF4}"/>
              </a:ext>
            </a:extLst>
          </p:cNvPr>
          <p:cNvGrpSpPr/>
          <p:nvPr/>
        </p:nvGrpSpPr>
        <p:grpSpPr>
          <a:xfrm>
            <a:off x="8264768" y="1147686"/>
            <a:ext cx="3600000" cy="2721722"/>
            <a:chOff x="1563616" y="1018200"/>
            <a:chExt cx="3600000" cy="2721722"/>
          </a:xfrm>
        </p:grpSpPr>
        <p:graphicFrame>
          <p:nvGraphicFramePr>
            <p:cNvPr id="7" name="Chart 6">
              <a:extLst>
                <a:ext uri="{FF2B5EF4-FFF2-40B4-BE49-F238E27FC236}">
                  <a16:creationId xmlns:a16="http://schemas.microsoft.com/office/drawing/2014/main" id="{CCE8C129-7ED7-299F-F518-0F4A6D3275EC}"/>
                </a:ext>
              </a:extLst>
            </p:cNvPr>
            <p:cNvGraphicFramePr/>
            <p:nvPr>
              <p:extLst>
                <p:ext uri="{D42A27DB-BD31-4B8C-83A1-F6EECF244321}">
                  <p14:modId xmlns:p14="http://schemas.microsoft.com/office/powerpoint/2010/main" val="2675085858"/>
                </p:ext>
              </p:extLst>
            </p:nvPr>
          </p:nvGraphicFramePr>
          <p:xfrm>
            <a:off x="1563616" y="1219922"/>
            <a:ext cx="3600000" cy="2520000"/>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1">
              <a:extLst>
                <a:ext uri="{FF2B5EF4-FFF2-40B4-BE49-F238E27FC236}">
                  <a16:creationId xmlns:a16="http://schemas.microsoft.com/office/drawing/2014/main" id="{6A40D13C-33C9-8210-3C9B-C733DE4CE159}"/>
                </a:ext>
              </a:extLst>
            </p:cNvPr>
            <p:cNvSpPr txBox="1"/>
            <p:nvPr/>
          </p:nvSpPr>
          <p:spPr>
            <a:xfrm>
              <a:off x="2794678" y="1018200"/>
              <a:ext cx="1132413"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June 24</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29" name="Group 28">
            <a:extLst>
              <a:ext uri="{FF2B5EF4-FFF2-40B4-BE49-F238E27FC236}">
                <a16:creationId xmlns:a16="http://schemas.microsoft.com/office/drawing/2014/main" id="{8407E020-A100-910F-C32F-3EB4C996BD82}"/>
              </a:ext>
            </a:extLst>
          </p:cNvPr>
          <p:cNvGrpSpPr/>
          <p:nvPr/>
        </p:nvGrpSpPr>
        <p:grpSpPr>
          <a:xfrm>
            <a:off x="4295998" y="4203303"/>
            <a:ext cx="3600000" cy="2752375"/>
            <a:chOff x="1563616" y="4045560"/>
            <a:chExt cx="3600000" cy="2752375"/>
          </a:xfrm>
        </p:grpSpPr>
        <p:graphicFrame>
          <p:nvGraphicFramePr>
            <p:cNvPr id="8" name="Chart 7">
              <a:extLst>
                <a:ext uri="{FF2B5EF4-FFF2-40B4-BE49-F238E27FC236}">
                  <a16:creationId xmlns:a16="http://schemas.microsoft.com/office/drawing/2014/main" id="{7FD11029-51B0-003E-8D0D-2AE0DEBDA1D2}"/>
                </a:ext>
              </a:extLst>
            </p:cNvPr>
            <p:cNvGraphicFramePr/>
            <p:nvPr>
              <p:extLst>
                <p:ext uri="{D42A27DB-BD31-4B8C-83A1-F6EECF244321}">
                  <p14:modId xmlns:p14="http://schemas.microsoft.com/office/powerpoint/2010/main" val="1607760520"/>
                </p:ext>
              </p:extLst>
            </p:nvPr>
          </p:nvGraphicFramePr>
          <p:xfrm>
            <a:off x="1563616" y="4277935"/>
            <a:ext cx="3600000" cy="2520000"/>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1">
              <a:extLst>
                <a:ext uri="{FF2B5EF4-FFF2-40B4-BE49-F238E27FC236}">
                  <a16:creationId xmlns:a16="http://schemas.microsoft.com/office/drawing/2014/main" id="{3D5AD9F7-CF3E-405E-9D12-232D30508702}"/>
                </a:ext>
              </a:extLst>
            </p:cNvPr>
            <p:cNvSpPr txBox="1"/>
            <p:nvPr/>
          </p:nvSpPr>
          <p:spPr>
            <a:xfrm>
              <a:off x="2775111" y="4045560"/>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Jan 24</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2" name="Group 1">
            <a:extLst>
              <a:ext uri="{FF2B5EF4-FFF2-40B4-BE49-F238E27FC236}">
                <a16:creationId xmlns:a16="http://schemas.microsoft.com/office/drawing/2014/main" id="{9EEE24F6-1E33-20E4-464D-933C328B6219}"/>
              </a:ext>
            </a:extLst>
          </p:cNvPr>
          <p:cNvGrpSpPr/>
          <p:nvPr/>
        </p:nvGrpSpPr>
        <p:grpSpPr>
          <a:xfrm>
            <a:off x="4295998" y="1147686"/>
            <a:ext cx="3600000" cy="2721722"/>
            <a:chOff x="1563616" y="1018200"/>
            <a:chExt cx="3600000" cy="2721722"/>
          </a:xfrm>
        </p:grpSpPr>
        <p:graphicFrame>
          <p:nvGraphicFramePr>
            <p:cNvPr id="3" name="Chart 2">
              <a:extLst>
                <a:ext uri="{FF2B5EF4-FFF2-40B4-BE49-F238E27FC236}">
                  <a16:creationId xmlns:a16="http://schemas.microsoft.com/office/drawing/2014/main" id="{4ECFDFD3-B615-0152-B23C-A941849C0699}"/>
                </a:ext>
              </a:extLst>
            </p:cNvPr>
            <p:cNvGraphicFramePr/>
            <p:nvPr>
              <p:extLst>
                <p:ext uri="{D42A27DB-BD31-4B8C-83A1-F6EECF244321}">
                  <p14:modId xmlns:p14="http://schemas.microsoft.com/office/powerpoint/2010/main" val="574164515"/>
                </p:ext>
              </p:extLst>
            </p:nvPr>
          </p:nvGraphicFramePr>
          <p:xfrm>
            <a:off x="1563616" y="1219922"/>
            <a:ext cx="3600000" cy="2520000"/>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1">
              <a:extLst>
                <a:ext uri="{FF2B5EF4-FFF2-40B4-BE49-F238E27FC236}">
                  <a16:creationId xmlns:a16="http://schemas.microsoft.com/office/drawing/2014/main" id="{7858635A-6736-D7FB-8B73-109FB1C30116}"/>
                </a:ext>
              </a:extLst>
            </p:cNvPr>
            <p:cNvSpPr txBox="1"/>
            <p:nvPr/>
          </p:nvSpPr>
          <p:spPr>
            <a:xfrm>
              <a:off x="2794678" y="1018200"/>
              <a:ext cx="1067427"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Jan 24</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grpSp>
        <p:nvGrpSpPr>
          <p:cNvPr id="5" name="Group 4">
            <a:extLst>
              <a:ext uri="{FF2B5EF4-FFF2-40B4-BE49-F238E27FC236}">
                <a16:creationId xmlns:a16="http://schemas.microsoft.com/office/drawing/2014/main" id="{F0D59A92-1E06-FDAD-7D2B-673ED1F5ABBF}"/>
              </a:ext>
            </a:extLst>
          </p:cNvPr>
          <p:cNvGrpSpPr/>
          <p:nvPr/>
        </p:nvGrpSpPr>
        <p:grpSpPr>
          <a:xfrm>
            <a:off x="8264768" y="4203303"/>
            <a:ext cx="3600000" cy="2726858"/>
            <a:chOff x="1563616" y="1018200"/>
            <a:chExt cx="3600000" cy="2726858"/>
          </a:xfrm>
        </p:grpSpPr>
        <p:graphicFrame>
          <p:nvGraphicFramePr>
            <p:cNvPr id="6" name="Chart 5">
              <a:extLst>
                <a:ext uri="{FF2B5EF4-FFF2-40B4-BE49-F238E27FC236}">
                  <a16:creationId xmlns:a16="http://schemas.microsoft.com/office/drawing/2014/main" id="{CDCF59DC-A06E-03EE-1968-7AE7D516380C}"/>
                </a:ext>
              </a:extLst>
            </p:cNvPr>
            <p:cNvGraphicFramePr/>
            <p:nvPr>
              <p:extLst>
                <p:ext uri="{D42A27DB-BD31-4B8C-83A1-F6EECF244321}">
                  <p14:modId xmlns:p14="http://schemas.microsoft.com/office/powerpoint/2010/main" val="1817673109"/>
                </p:ext>
              </p:extLst>
            </p:nvPr>
          </p:nvGraphicFramePr>
          <p:xfrm>
            <a:off x="1563616" y="1225058"/>
            <a:ext cx="3600000" cy="2520000"/>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1">
              <a:extLst>
                <a:ext uri="{FF2B5EF4-FFF2-40B4-BE49-F238E27FC236}">
                  <a16:creationId xmlns:a16="http://schemas.microsoft.com/office/drawing/2014/main" id="{9A64A628-BF04-6CEF-3E5C-B7540CDE691A}"/>
                </a:ext>
              </a:extLst>
            </p:cNvPr>
            <p:cNvSpPr txBox="1"/>
            <p:nvPr/>
          </p:nvSpPr>
          <p:spPr>
            <a:xfrm>
              <a:off x="2794678" y="1018200"/>
              <a:ext cx="1132413" cy="369332"/>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4770" marR="0" lvl="0" indent="0" algn="ctr" defTabSz="685800" rtl="0" eaLnBrk="1" fontAlgn="auto" latinLnBrk="0" hangingPunct="1">
                <a:lnSpc>
                  <a:spcPct val="100000"/>
                </a:lnSpc>
                <a:spcBef>
                  <a:spcPts val="2145"/>
                </a:spcBef>
                <a:spcAft>
                  <a:spcPts val="0"/>
                </a:spcAft>
                <a:buClrTx/>
                <a:buSzTx/>
                <a:buFontTx/>
                <a:buNone/>
                <a:tabLst/>
                <a:defRPr/>
              </a:pPr>
              <a:r>
                <a:rPr lang="en-GB" sz="1800" b="1">
                  <a:solidFill>
                    <a:srgbClr val="7413DC"/>
                  </a:solidFill>
                  <a:latin typeface="Nunito Sans Black"/>
                  <a:cs typeface="Nunito Sans Black"/>
                </a:rPr>
                <a:t>June 24</a:t>
              </a:r>
              <a:endParaRPr kumimoji="0" lang="en-GB" sz="1800" b="1" i="0" u="none" strike="noStrike" kern="1200" cap="none" spc="0" normalizeH="0" baseline="0" noProof="0">
                <a:ln>
                  <a:noFill/>
                </a:ln>
                <a:solidFill>
                  <a:srgbClr val="7413DC"/>
                </a:solidFill>
                <a:effectLst/>
                <a:uLnTx/>
                <a:uFillTx/>
                <a:latin typeface="Nunito Sans Black"/>
                <a:ea typeface="+mn-ea"/>
                <a:cs typeface="Nunito Sans Black"/>
              </a:endParaRPr>
            </a:p>
          </p:txBody>
        </p:sp>
      </p:grpSp>
    </p:spTree>
    <p:extLst>
      <p:ext uri="{BB962C8B-B14F-4D97-AF65-F5344CB8AC3E}">
        <p14:creationId xmlns:p14="http://schemas.microsoft.com/office/powerpoint/2010/main" val="164398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CB9661B-1519-DCA0-6738-418C59E1CB80}"/>
              </a:ext>
            </a:extLst>
          </p:cNvPr>
          <p:cNvSpPr txBox="1"/>
          <p:nvPr/>
        </p:nvSpPr>
        <p:spPr>
          <a:xfrm>
            <a:off x="256986" y="475957"/>
            <a:ext cx="7128993" cy="461665"/>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000" kern="0">
                <a:solidFill>
                  <a:srgbClr val="7413DC"/>
                </a:solidFill>
                <a:latin typeface="Nunito Sans Black"/>
                <a:cs typeface="Calibri"/>
              </a:rPr>
              <a:t>Change Readiness Overview – Jan 24</a:t>
            </a:r>
            <a:endParaRPr kumimoji="0" lang="en-US" sz="1350" b="0" i="0" u="none" strike="noStrike" kern="1200" cap="none" spc="0" normalizeH="0" baseline="0" noProof="0">
              <a:ln>
                <a:noFill/>
              </a:ln>
              <a:solidFill>
                <a:srgbClr val="000000"/>
              </a:solidFill>
              <a:effectLst/>
              <a:uLnTx/>
              <a:uFillTx/>
              <a:latin typeface="Nunito Sans"/>
              <a:ea typeface="+mn-ea"/>
              <a:cs typeface="+mn-cs"/>
            </a:endParaRPr>
          </a:p>
        </p:txBody>
      </p:sp>
      <p:graphicFrame>
        <p:nvGraphicFramePr>
          <p:cNvPr id="6" name="Chart 5">
            <a:extLst>
              <a:ext uri="{FF2B5EF4-FFF2-40B4-BE49-F238E27FC236}">
                <a16:creationId xmlns:a16="http://schemas.microsoft.com/office/drawing/2014/main" id="{F05D75E3-ECAB-F3B9-929A-C931C151F5C5}"/>
              </a:ext>
            </a:extLst>
          </p:cNvPr>
          <p:cNvGraphicFramePr/>
          <p:nvPr/>
        </p:nvGraphicFramePr>
        <p:xfrm>
          <a:off x="256986" y="1161341"/>
          <a:ext cx="1161136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35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a:extLst>
              <a:ext uri="{FF2B5EF4-FFF2-40B4-BE49-F238E27FC236}">
                <a16:creationId xmlns:a16="http://schemas.microsoft.com/office/drawing/2014/main" id="{0CB9661B-1519-DCA0-6738-418C59E1CB80}"/>
              </a:ext>
            </a:extLst>
          </p:cNvPr>
          <p:cNvSpPr txBox="1"/>
          <p:nvPr/>
        </p:nvSpPr>
        <p:spPr>
          <a:xfrm>
            <a:off x="256986" y="475957"/>
            <a:ext cx="7128993" cy="461665"/>
          </a:xfrm>
          <a:prstGeom prst="rect">
            <a:avLst/>
          </a:prstGeom>
        </p:spPr>
        <p:txBody>
          <a:bodyPr vert="horz" wrap="squar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000" kern="0">
                <a:solidFill>
                  <a:srgbClr val="7413DC"/>
                </a:solidFill>
                <a:latin typeface="Nunito Sans Black"/>
                <a:cs typeface="Calibri"/>
              </a:rPr>
              <a:t>Change Readiness Overview – June 24</a:t>
            </a:r>
            <a:endParaRPr kumimoji="0" lang="en-US" sz="1350" b="0" i="0" u="none" strike="noStrike" kern="1200" cap="none" spc="0" normalizeH="0" baseline="0" noProof="0">
              <a:ln>
                <a:noFill/>
              </a:ln>
              <a:solidFill>
                <a:srgbClr val="000000"/>
              </a:solidFill>
              <a:effectLst/>
              <a:uLnTx/>
              <a:uFillTx/>
              <a:latin typeface="Nunito Sans"/>
              <a:ea typeface="+mn-ea"/>
              <a:cs typeface="+mn-cs"/>
            </a:endParaRPr>
          </a:p>
        </p:txBody>
      </p:sp>
      <p:graphicFrame>
        <p:nvGraphicFramePr>
          <p:cNvPr id="5" name="Chart 4">
            <a:extLst>
              <a:ext uri="{FF2B5EF4-FFF2-40B4-BE49-F238E27FC236}">
                <a16:creationId xmlns:a16="http://schemas.microsoft.com/office/drawing/2014/main" id="{BD1211F1-406D-B58A-6198-9104A678A9DA}"/>
              </a:ext>
            </a:extLst>
          </p:cNvPr>
          <p:cNvGraphicFramePr/>
          <p:nvPr>
            <p:extLst>
              <p:ext uri="{D42A27DB-BD31-4B8C-83A1-F6EECF244321}">
                <p14:modId xmlns:p14="http://schemas.microsoft.com/office/powerpoint/2010/main" val="1530249125"/>
              </p:ext>
            </p:extLst>
          </p:nvPr>
        </p:nvGraphicFramePr>
        <p:xfrm>
          <a:off x="256986" y="1161341"/>
          <a:ext cx="1161136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768058"/>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scouts-powerpoint-template-small-file</Template>
  <TotalTime>0</TotalTime>
  <Words>1153</Words>
  <Application>Microsoft Office PowerPoint</Application>
  <PresentationFormat>Widescreen</PresentationFormat>
  <Paragraphs>172</Paragraphs>
  <Slides>30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Nunito Sans</vt:lpstr>
      <vt:lpstr>Arial</vt:lpstr>
      <vt:lpstr>Calibri</vt:lpstr>
      <vt:lpstr>Nunito 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2024-06-26T09:04:11Z</dcterms:created>
  <dcterms:modified xsi:type="dcterms:W3CDTF">2024-06-26T09:04:48Z</dcterms:modified>
</cp:coreProperties>
</file>