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CB_FC856B8E.xml" ContentType="application/vnd.ms-powerpoint.comments+xml"/>
  <Override PartName="/ppt/comments/modernComment_1BA_5C384616.xml" ContentType="application/vnd.ms-powerpoint.comments+xml"/>
  <Override PartName="/ppt/comments/modernComment_1BB_E91F3A6E.xml" ContentType="application/vnd.ms-powerpoint.comments+xml"/>
  <Override PartName="/ppt/comments/modernComment_1BD_4CB45F19.xml" ContentType="application/vnd.ms-powerpoint.comments+xml"/>
  <Override PartName="/ppt/comments/modernComment_1BF_7D71A892.xml" ContentType="application/vnd.ms-powerpoint.comments+xml"/>
  <Override PartName="/ppt/comments/modernComment_1D9_9CC46EC0.xml" ContentType="application/vnd.ms-powerpoint.comments+xml"/>
  <Override PartName="/ppt/comments/modernComment_1C1_7F948D3D.xml" ContentType="application/vnd.ms-powerpoint.comments+xml"/>
  <Override PartName="/ppt/comments/modernComment_1E8_FFE9D4F3.xml" ContentType="application/vnd.ms-powerpoint.comments+xml"/>
  <Override PartName="/ppt/comments/modernComment_1E5_9B8C9DFD.xml" ContentType="application/vnd.ms-powerpoint.comments+xml"/>
  <Override PartName="/ppt/comments/modernComment_1A4_9E461CB1.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Lst>
  <p:notesMasterIdLst>
    <p:notesMasterId r:id="rId4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omments/modernComment_1A4_9E461CB1.xml><?xml version="1.0" encoding="utf-8"?>
<p188:cmLst xmlns:a="http://schemas.openxmlformats.org/drawingml/2006/main" xmlns:r="http://schemas.openxmlformats.org/officeDocument/2006/relationships" xmlns:p188="http://schemas.microsoft.com/office/powerpoint/2018/8/main">
  <p188:cm id="{493319F3-33E2-4301-ABED-22A82E260B2C}" authorId="{3D79F3C7-D0F4-A591-84AB-43B7BEC64F9F}" status="resolved" created="2023-02-13T11:48:23.058" complete="100000">
    <ac:txMkLst xmlns:ac="http://schemas.microsoft.com/office/drawing/2013/main/command">
      <pc:docMk xmlns:pc="http://schemas.microsoft.com/office/powerpoint/2013/main/command"/>
      <pc:sldMk xmlns:pc="http://schemas.microsoft.com/office/powerpoint/2013/main/command" cId="2655394993" sldId="420"/>
      <ac:spMk id="2" creationId="{CA3FB270-3770-4FAD-EEB0-18799BC09A20}"/>
      <ac:txMk cp="0">
        <ac:context len="436" hash="3966533450"/>
      </ac:txMk>
    </ac:txMkLst>
    <p188:pos x="4196861" y="4278923"/>
    <p188:replyLst>
      <p188:reply id="{EE37831F-EE6A-4BF3-9EDF-273DB6168808}" authorId="{1EDE143A-CD14-B44C-8B24-E7A126DBF7FE}" created="2023-02-13T11:58:50.092">
        <p188:txBody>
          <a:bodyPr/>
          <a:lstStyle/>
          <a:p>
            <a:r>
              <a:rPr lang="en-GB"/>
              <a:t>Updated</a:t>
            </a:r>
          </a:p>
        </p188:txBody>
      </p188:reply>
    </p188:replyLst>
    <p188:txBody>
      <a:bodyPr/>
      <a:lstStyle/>
      <a:p>
        <a:r>
          <a:rPr lang="en-US"/>
          <a:t>[@Robert Groves] Can we try and minimise use of acronyms?</a:t>
        </a:r>
      </a:p>
    </p188:txBody>
  </p188:cm>
</p188:cmLst>
</file>

<file path=ppt/comments/modernComment_1BA_5C384616.xml><?xml version="1.0" encoding="utf-8"?>
<p188:cmLst xmlns:a="http://schemas.openxmlformats.org/drawingml/2006/main" xmlns:r="http://schemas.openxmlformats.org/officeDocument/2006/relationships" xmlns:p188="http://schemas.microsoft.com/office/powerpoint/2018/8/main">
  <p188:cm id="{9B8A1759-A3F6-4C47-B334-3448F13ED3FD}" authorId="{3D79F3C7-D0F4-A591-84AB-43B7BEC64F9F}" status="resolved" created="2023-02-13T11:29:38.575" complete="100000">
    <ac:txMkLst xmlns:ac="http://schemas.microsoft.com/office/drawing/2013/main/command">
      <pc:docMk xmlns:pc="http://schemas.microsoft.com/office/powerpoint/2013/main/command"/>
      <pc:sldMk xmlns:pc="http://schemas.microsoft.com/office/powerpoint/2013/main/command" cId="1547191830" sldId="442"/>
      <ac:spMk id="50" creationId="{956C76C3-9F47-68A1-3B1A-82C1B85D1BD0}"/>
      <ac:txMk cp="75" len="99">
        <ac:context len="436" hash="3966533450"/>
      </ac:txMk>
    </ac:txMkLst>
    <p188:pos x="4801809" y="1765904"/>
    <p188:replyLst>
      <p188:reply id="{CE12E637-77EC-4F3C-A6FB-74A3EA5E5671}" authorId="{1EDE143A-CD14-B44C-8B24-E7A126DBF7FE}" created="2023-02-13T11:32:05.395">
        <p188:txBody>
          <a:bodyPr/>
          <a:lstStyle/>
          <a:p>
            <a:r>
              <a:rPr lang="en-GB"/>
              <a:t>Made a slight adjust, does that read better? </a:t>
            </a:r>
          </a:p>
        </p188:txBody>
      </p188:reply>
      <p188:reply id="{D041CEF8-3181-44BE-A0BA-B61D5A145A65}" authorId="{3D79F3C7-D0F4-A591-84AB-43B7BEC64F9F}" created="2023-02-13T11:53:38.175">
        <p188:txBody>
          <a:bodyPr/>
          <a:lstStyle/>
          <a:p>
            <a:r>
              <a:rPr lang="en-US"/>
              <a:t>Fine.</a:t>
            </a:r>
          </a:p>
        </p188:txBody>
      </p188:reply>
    </p188:replyLst>
    <p188:txBody>
      <a:bodyPr/>
      <a:lstStyle/>
      <a:p>
        <a:r>
          <a:rPr lang="en-US"/>
          <a:t>[@Robert Groves] Concerned with how this is articulated. The Transformation Leads will not be using the draft team descriptions to start planning what 'their' teams will look like. They should be using the draft team descriptions with Districts and Groups to help them understand the approach and begin thinking about what their teams will look like in the future, and how they will transition from current to new. </a:t>
        </a:r>
      </a:p>
    </p188:txBody>
  </p188:cm>
</p188:cmLst>
</file>

<file path=ppt/comments/modernComment_1BB_E91F3A6E.xml><?xml version="1.0" encoding="utf-8"?>
<p188:cmLst xmlns:a="http://schemas.openxmlformats.org/drawingml/2006/main" xmlns:r="http://schemas.openxmlformats.org/officeDocument/2006/relationships" xmlns:p188="http://schemas.microsoft.com/office/powerpoint/2018/8/main">
  <p188:cm id="{B54E30BC-E83B-48E0-9809-0E3B395CF895}" authorId="{3D79F3C7-D0F4-A591-84AB-43B7BEC64F9F}" status="resolved" created="2023-02-13T11:31:06.890" complete="100000">
    <ac:txMkLst xmlns:ac="http://schemas.microsoft.com/office/drawing/2013/main/command">
      <pc:docMk xmlns:pc="http://schemas.microsoft.com/office/powerpoint/2013/main/command"/>
      <pc:sldMk xmlns:pc="http://schemas.microsoft.com/office/powerpoint/2013/main/command" cId="3911137902" sldId="443"/>
      <ac:spMk id="44" creationId="{9E0D8071-8557-FD18-D6E7-35F9C33644E8}"/>
      <ac:txMk cp="2">
        <ac:context len="332" hash="1902228983"/>
      </ac:txMk>
    </ac:txMkLst>
    <p188:pos x="2080380" y="2032000"/>
    <p188:replyLst>
      <p188:reply id="{B27DFA5B-2D40-4413-9BDA-B8F1CFC52325}" authorId="{1EDE143A-CD14-B44C-8B24-E7A126DBF7FE}" created="2023-02-13T11:33:54.919">
        <p188:txBody>
          <a:bodyPr/>
          <a:lstStyle/>
          <a:p>
            <a:r>
              <a:rPr lang="en-GB"/>
              <a:t>They'll be delivered on the March TL call and shared after</a:t>
            </a:r>
          </a:p>
        </p188:txBody>
      </p188:reply>
      <p188:reply id="{DE047CC1-75F1-4879-B0DE-0ACBC8063DCC}" authorId="{3D79F3C7-D0F4-A591-84AB-43B7BEC64F9F}" created="2023-02-13T11:53:58.879">
        <p188:txBody>
          <a:bodyPr/>
          <a:lstStyle/>
          <a:p>
            <a:r>
              <a:rPr lang="en-US"/>
              <a:t>Fine.</a:t>
            </a:r>
          </a:p>
        </p188:txBody>
      </p188:reply>
    </p188:replyLst>
    <p188:txBody>
      <a:bodyPr/>
      <a:lstStyle/>
      <a:p>
        <a:r>
          <a:rPr lang="en-US"/>
          <a:t>[@Robert Groves] Can we add who this will be sent to and what medium? Presumably being sent by email for download? Will it be on Transformation Leads Hub or elsewhere on the website?</a:t>
        </a:r>
      </a:p>
    </p188:txBody>
  </p188:cm>
  <p188:cm id="{2031455F-F1CD-4037-A28A-5568921B7C6F}" authorId="{3D79F3C7-D0F4-A591-84AB-43B7BEC64F9F}" status="resolved" created="2023-02-13T11:31:34.750" complete="100000">
    <ac:txMkLst xmlns:ac="http://schemas.microsoft.com/office/drawing/2013/main/command">
      <pc:docMk xmlns:pc="http://schemas.microsoft.com/office/powerpoint/2013/main/command"/>
      <pc:sldMk xmlns:pc="http://schemas.microsoft.com/office/powerpoint/2013/main/command" cId="3911137902" sldId="443"/>
      <ac:spMk id="44" creationId="{9E0D8071-8557-FD18-D6E7-35F9C33644E8}"/>
      <ac:txMk cp="201">
        <ac:context len="332" hash="1902228983"/>
      </ac:txMk>
    </ac:txMkLst>
    <p188:pos x="4777619" y="4535714"/>
    <p188:replyLst>
      <p188:reply id="{2AD7FE89-0099-42B6-91F5-A11A98D38072}" authorId="{1EDE143A-CD14-B44C-8B24-E7A126DBF7FE}" created="2023-02-13T11:33:27.830">
        <p188:txBody>
          <a:bodyPr/>
          <a:lstStyle/>
          <a:p>
            <a:r>
              <a:rPr lang="en-GB"/>
              <a:t>That will just be networking time on TL calls </a:t>
            </a:r>
          </a:p>
        </p188:txBody>
      </p188:reply>
      <p188:reply id="{366A4E89-D8E6-4CFD-982D-C4705DB3079F}" authorId="{3D79F3C7-D0F4-A591-84AB-43B7BEC64F9F}" created="2023-02-13T11:54:51.271">
        <p188:txBody>
          <a:bodyPr/>
          <a:lstStyle/>
          <a:p>
            <a:r>
              <a:rPr lang="en-US"/>
              <a:t>Can we make that clear, so they don't interpret it as us organising regional meetings for them to attend?</a:t>
            </a:r>
          </a:p>
        </p188:txBody>
      </p188:reply>
      <p188:reply id="{425AA5D1-F4D8-46BF-9FAD-D65885710A0A}" authorId="{1EDE143A-CD14-B44C-8B24-E7A126DBF7FE}" created="2023-02-13T11:57:30.495">
        <p188:txBody>
          <a:bodyPr/>
          <a:lstStyle/>
          <a:p>
            <a:r>
              <a:rPr lang="en-GB"/>
              <a:t>Updated!</a:t>
            </a:r>
          </a:p>
        </p188:txBody>
      </p188:reply>
    </p188:replyLst>
    <p188:txBody>
      <a:bodyPr/>
      <a:lstStyle/>
      <a:p>
        <a:r>
          <a:rPr lang="en-US"/>
          <a:t>[@Robert Groves] What does this mean?</a:t>
        </a:r>
      </a:p>
    </p188:txBody>
  </p188:cm>
</p188:cmLst>
</file>

<file path=ppt/comments/modernComment_1BD_4CB45F19.xml><?xml version="1.0" encoding="utf-8"?>
<p188:cmLst xmlns:a="http://schemas.openxmlformats.org/drawingml/2006/main" xmlns:r="http://schemas.openxmlformats.org/officeDocument/2006/relationships" xmlns:p188="http://schemas.microsoft.com/office/powerpoint/2018/8/main">
  <p188:cm id="{210AEBE3-8B42-4DCD-9B1B-B96EF50B5EAB}" authorId="{3D79F3C7-D0F4-A591-84AB-43B7BEC64F9F}" status="resolved" created="2023-02-13T11:35:15.943" complete="100000">
    <pc:sldMkLst xmlns:pc="http://schemas.microsoft.com/office/powerpoint/2013/main/command">
      <pc:docMk/>
      <pc:sldMk cId="1286889241" sldId="445"/>
    </pc:sldMkLst>
    <p188:replyLst>
      <p188:reply id="{18201B3B-E060-4DBC-9354-1BCE48339381}" authorId="{1EDE143A-CD14-B44C-8B24-E7A126DBF7FE}" created="2023-02-13T11:37:01.534">
        <p188:txBody>
          <a:bodyPr/>
          <a:lstStyle/>
          <a:p>
            <a:r>
              <a:rPr lang="en-GB"/>
              <a:t>We'll be following up with a more detailed breakdown of 'what is happening when' - roughly what each resource is and who it is for. 
This will likely be a web page so we can easily keep it updated </a:t>
            </a:r>
          </a:p>
        </p188:txBody>
      </p188:reply>
      <p188:reply id="{1124AC7F-F962-4D61-B3EC-22229B9D4FF2}" authorId="{3D79F3C7-D0F4-A591-84AB-43B7BEC64F9F}" created="2023-02-13T11:55:45.210">
        <p188:txBody>
          <a:bodyPr/>
          <a:lstStyle/>
          <a:p>
            <a:r>
              <a:rPr lang="en-US"/>
              <a:t>Thanks. We just need to help TLs understand if this will be information available to all in the Movement, or just still for TLs.</a:t>
            </a:r>
          </a:p>
        </p188:txBody>
      </p188:reply>
    </p188:replyLst>
    <p188:txBody>
      <a:bodyPr/>
      <a:lstStyle/>
      <a:p>
        <a:r>
          <a:rPr lang="en-US"/>
          <a:t>[@Robert Groves] This is a good slide. Might be helpful to be clear who that audiences are for the videos e.g. are they for all members, and are they being pushed from the centre? If so, areas will need to motor between now and April if they've not been warming up their Districts, Groups etc.</a:t>
        </a:r>
      </a:p>
    </p188:txBody>
  </p188:cm>
</p188:cmLst>
</file>

<file path=ppt/comments/modernComment_1BF_7D71A892.xml><?xml version="1.0" encoding="utf-8"?>
<p188:cmLst xmlns:a="http://schemas.openxmlformats.org/drawingml/2006/main" xmlns:r="http://schemas.openxmlformats.org/officeDocument/2006/relationships" xmlns:p188="http://schemas.microsoft.com/office/powerpoint/2018/8/main">
  <p188:cm id="{F9AB86BD-2ECF-4842-8D86-847BE1BF5513}" authorId="{3D79F3C7-D0F4-A591-84AB-43B7BEC64F9F}" status="resolved" created="2023-02-13T11:36:26.039" complete="100000">
    <ac:deMkLst xmlns:ac="http://schemas.microsoft.com/office/drawing/2013/main/command">
      <pc:docMk xmlns:pc="http://schemas.microsoft.com/office/powerpoint/2013/main/command"/>
      <pc:sldMk xmlns:pc="http://schemas.microsoft.com/office/powerpoint/2013/main/command" cId="2104600722" sldId="447"/>
      <ac:spMk id="5" creationId="{B0E11DE2-2451-DEA4-C6FB-62D219BA908A}"/>
    </ac:deMkLst>
    <p188:replyLst>
      <p188:reply id="{40520C7D-7C59-4498-A63F-456353EB9D95}" authorId="{1EDE143A-CD14-B44C-8B24-E7A126DBF7FE}" created="2023-02-13T11:41:11.780">
        <p188:txBody>
          <a:bodyPr/>
          <a:lstStyle/>
          <a:p>
            <a:r>
              <a:rPr lang="en-GB"/>
              <a:t>Just extended that part</a:t>
            </a:r>
          </a:p>
        </p188:txBody>
      </p188:reply>
      <p188:reply id="{1CBA64C3-0BA5-4DE0-8F2D-362F63C04BE3}" authorId="{3D79F3C7-D0F4-A591-84AB-43B7BEC64F9F}" created="2023-02-13T11:56:21.086">
        <p188:txBody>
          <a:bodyPr/>
          <a:lstStyle/>
          <a:p>
            <a:r>
              <a:rPr lang="en-US"/>
              <a:t>Thanks.</a:t>
            </a:r>
          </a:p>
        </p188:txBody>
      </p188:reply>
    </p188:replyLst>
    <p188:txBody>
      <a:bodyPr/>
      <a:lstStyle/>
      <a:p>
        <a:r>
          <a:rPr lang="en-US"/>
          <a:t>[@Robert Groves] On the continue, should we not add that we expect them to use / share the new video resources?</a:t>
        </a:r>
      </a:p>
    </p188:txBody>
  </p188:cm>
  <p188:cm id="{6503BB19-E5E0-4514-AE49-09900825F496}" authorId="{3D79F3C7-D0F4-A591-84AB-43B7BEC64F9F}" status="resolved" created="2023-02-13T11:37:22.603" complete="100000">
    <ac:deMkLst xmlns:ac="http://schemas.microsoft.com/office/drawing/2013/main/command">
      <pc:docMk xmlns:pc="http://schemas.microsoft.com/office/powerpoint/2013/main/command"/>
      <pc:sldMk xmlns:pc="http://schemas.microsoft.com/office/powerpoint/2013/main/command" cId="2104600722" sldId="447"/>
      <ac:spMk id="6" creationId="{438010F5-4475-5DDF-5D54-8A9C58E934EC}"/>
    </ac:deMkLst>
    <p188:replyLst>
      <p188:reply id="{6DB3E5A8-79C8-40D7-92CE-42B441032AC8}" authorId="{1EDE143A-CD14-B44C-8B24-E7A126DBF7FE}" created="2023-02-13T11:41:51.119">
        <p188:txBody>
          <a:bodyPr/>
          <a:lstStyle/>
          <a:p>
            <a:r>
              <a:rPr lang="en-GB"/>
              <a:t>We'll have this as part of the follow up web page 'guide' that will break these down in a bit more detail </a:t>
            </a:r>
          </a:p>
        </p188:txBody>
      </p188:reply>
      <p188:reply id="{0EA81FA4-61B4-4922-8A8F-3D2AEE624722}" authorId="{3D79F3C7-D0F4-A591-84AB-43B7BEC64F9F}" created="2023-02-13T11:56:08.195">
        <p188:txBody>
          <a:bodyPr/>
          <a:lstStyle/>
          <a:p>
            <a:r>
              <a:rPr lang="en-US"/>
              <a:t>Still have no clue what this means in reality.</a:t>
            </a:r>
          </a:p>
        </p188:txBody>
      </p188:reply>
      <p188:reply id="{059FD064-EF40-4CC4-87B0-2A468CC9949C}" authorId="{1EDE143A-CD14-B44C-8B24-E7A126DBF7FE}" created="2023-02-13T12:00:04.518">
        <p188:txBody>
          <a:bodyPr/>
          <a:lstStyle/>
          <a:p>
            <a:r>
              <a:rPr lang="en-GB"/>
              <a:t>Part of Marchs TL call will include talking about our volunteering culture, what this is and how it works </a:t>
            </a:r>
          </a:p>
        </p188:txBody>
      </p188:reply>
    </p188:replyLst>
    <p188:txBody>
      <a:bodyPr/>
      <a:lstStyle/>
      <a:p>
        <a:r>
          <a:rPr lang="en-US"/>
          <a:t>[@Robert Groves] Start introducing Our Volunteering Culture to your volunteers sounds abstract. Would be good to clarify what this means in real terms.</a:t>
        </a:r>
      </a:p>
    </p188:txBody>
  </p188:cm>
</p188:cmLst>
</file>

<file path=ppt/comments/modernComment_1C1_7F948D3D.xml><?xml version="1.0" encoding="utf-8"?>
<p188:cmLst xmlns:a="http://schemas.openxmlformats.org/drawingml/2006/main" xmlns:r="http://schemas.openxmlformats.org/officeDocument/2006/relationships" xmlns:p188="http://schemas.microsoft.com/office/powerpoint/2018/8/main">
  <p188:cm id="{B4047667-ECB0-4D51-BDF7-E02FB72228FB}" authorId="{3D79F3C7-D0F4-A591-84AB-43B7BEC64F9F}" status="resolved" created="2023-02-13T11:40:53.436" complete="100000">
    <ac:deMkLst xmlns:ac="http://schemas.microsoft.com/office/drawing/2013/main/command">
      <pc:docMk xmlns:pc="http://schemas.microsoft.com/office/powerpoint/2013/main/command"/>
      <pc:sldMk xmlns:pc="http://schemas.microsoft.com/office/powerpoint/2013/main/command" cId="2140441917" sldId="449"/>
      <ac:spMk id="44" creationId="{9E0D8071-8557-FD18-D6E7-35F9C33644E8}"/>
    </ac:deMkLst>
    <p188:replyLst>
      <p188:reply id="{8ABD40F9-23C0-4518-9575-DB913DB1A7FF}" authorId="{1EDE143A-CD14-B44C-8B24-E7A126DBF7FE}" created="2023-02-13T11:43:53.516">
        <p188:txBody>
          <a:bodyPr/>
          <a:lstStyle/>
          <a:p>
            <a:r>
              <a:rPr lang="en-GB"/>
              <a:t>I've changed the wording slightly, essentially this is just 'Feb' for now </a:t>
            </a:r>
          </a:p>
        </p188:txBody>
      </p188:reply>
      <p188:reply id="{6F17D207-4D49-4AAE-9778-8EC402FC4C8B}" authorId="{3D79F3C7-D0F4-A591-84AB-43B7BEC64F9F}" created="2023-02-13T11:56:59.321">
        <p188:txBody>
          <a:bodyPr/>
          <a:lstStyle/>
          <a:p>
            <a:r>
              <a:rPr lang="en-US"/>
              <a:t>Thanks.</a:t>
            </a:r>
          </a:p>
        </p188:txBody>
      </p188:reply>
    </p188:replyLst>
    <p188:txBody>
      <a:bodyPr/>
      <a:lstStyle/>
      <a:p>
        <a:r>
          <a:rPr lang="en-US"/>
          <a:t>[@Robert Groves] This looks good. If I was a TL, I would read this as 'will the dates at which each County transitions be given to us by UK HQ?'</a:t>
        </a:r>
      </a:p>
    </p188:txBody>
  </p188:cm>
</p188:cmLst>
</file>

<file path=ppt/comments/modernComment_1CB_FC856B8E.xml><?xml version="1.0" encoding="utf-8"?>
<p188:cmLst xmlns:a="http://schemas.openxmlformats.org/drawingml/2006/main" xmlns:r="http://schemas.openxmlformats.org/officeDocument/2006/relationships" xmlns:p188="http://schemas.microsoft.com/office/powerpoint/2018/8/main">
  <p188:cm id="{57B0A971-8787-43D0-B60B-F66C257C1F58}" authorId="{3D79F3C7-D0F4-A591-84AB-43B7BEC64F9F}" status="resolved" created="2023-02-13T11:32:18.579" complete="100000">
    <ac:txMkLst xmlns:ac="http://schemas.microsoft.com/office/drawing/2013/main/command">
      <pc:docMk xmlns:pc="http://schemas.microsoft.com/office/powerpoint/2013/main/command"/>
      <pc:sldMk xmlns:pc="http://schemas.microsoft.com/office/powerpoint/2013/main/command" cId="4236602254" sldId="459"/>
      <ac:spMk id="3" creationId="{FCD37DFF-4FCA-09BA-2CC7-D5D35697167A}"/>
      <ac:txMk cp="168" len="102">
        <ac:context len="274" hash="1084785897"/>
      </ac:txMk>
    </ac:txMkLst>
    <p188:pos x="3168952" y="3241523"/>
    <p188:replyLst>
      <p188:reply id="{84CD3BC3-2F37-494F-9F95-DC0E73290CA1}" authorId="{1EDE143A-CD14-B44C-8B24-E7A126DBF7FE}" created="2023-02-13T11:34:18.885">
        <p188:txBody>
          <a:bodyPr/>
          <a:lstStyle/>
          <a:p>
            <a:r>
              <a:rPr lang="en-GB"/>
              <a:t>Added</a:t>
            </a:r>
          </a:p>
        </p188:txBody>
      </p188:reply>
    </p188:replyLst>
    <p188:txBody>
      <a:bodyPr/>
      <a:lstStyle/>
      <a:p>
        <a:r>
          <a:rPr lang="en-US"/>
          <a:t>[@Robert Groves] For the avoidance of doubt, can we add the years where we state March and April?</a:t>
        </a:r>
      </a:p>
    </p188:txBody>
  </p188:cm>
</p188:cmLst>
</file>

<file path=ppt/comments/modernComment_1D9_9CC46EC0.xml><?xml version="1.0" encoding="utf-8"?>
<p188:cmLst xmlns:a="http://schemas.openxmlformats.org/drawingml/2006/main" xmlns:r="http://schemas.openxmlformats.org/officeDocument/2006/relationships" xmlns:p188="http://schemas.microsoft.com/office/powerpoint/2018/8/main">
  <p188:cm id="{85439680-E16E-4946-8B5E-242FC87B835B}" authorId="{3D79F3C7-D0F4-A591-84AB-43B7BEC64F9F}" status="resolved" created="2023-02-13T11:39:17.887" complete="100000">
    <ac:deMkLst xmlns:ac="http://schemas.microsoft.com/office/drawing/2013/main/command">
      <pc:docMk xmlns:pc="http://schemas.microsoft.com/office/powerpoint/2013/main/command"/>
      <pc:sldMk xmlns:pc="http://schemas.microsoft.com/office/powerpoint/2013/main/command" cId="2630119104" sldId="473"/>
      <ac:spMk id="44" creationId="{9E0D8071-8557-FD18-D6E7-35F9C33644E8}"/>
    </ac:deMkLst>
    <p188:replyLst>
      <p188:reply id="{0D3344B8-8B10-46DD-9B17-9E996BFB4C43}" authorId="{1EDE143A-CD14-B44C-8B24-E7A126DBF7FE}" created="2023-02-13T11:42:39.961">
        <p188:txBody>
          <a:bodyPr/>
          <a:lstStyle/>
          <a:p>
            <a:r>
              <a:rPr lang="en-GB"/>
              <a:t>Yes just to TLs, expanded that on here</a:t>
            </a:r>
          </a:p>
        </p188:txBody>
      </p188:reply>
      <p188:reply id="{7D916535-550D-425E-B44E-5868F0D90B2C}" authorId="{3D79F3C7-D0F4-A591-84AB-43B7BEC64F9F}" created="2023-02-13T11:56:32.493">
        <p188:txBody>
          <a:bodyPr/>
          <a:lstStyle/>
          <a:p>
            <a:r>
              <a:rPr lang="en-US"/>
              <a:t>Thanks.</a:t>
            </a:r>
          </a:p>
        </p188:txBody>
      </p188:reply>
    </p188:replyLst>
    <p188:txBody>
      <a:bodyPr/>
      <a:lstStyle/>
      <a:p>
        <a:r>
          <a:rPr lang="en-US"/>
          <a:t>[@Robert Groves] Can we clarify who we will be sharing the draft plans with? I'm assuming here that it means sharing with TLs?</a:t>
        </a:r>
      </a:p>
    </p188:txBody>
  </p188:cm>
</p188:cmLst>
</file>

<file path=ppt/comments/modernComment_1E5_9B8C9DFD.xml><?xml version="1.0" encoding="utf-8"?>
<p188:cmLst xmlns:a="http://schemas.openxmlformats.org/drawingml/2006/main" xmlns:r="http://schemas.openxmlformats.org/officeDocument/2006/relationships" xmlns:p188="http://schemas.microsoft.com/office/powerpoint/2018/8/main">
  <p188:cm id="{F895AA89-70CC-480C-995A-DC180F2DF958}" authorId="{1EDE143A-CD14-B44C-8B24-E7A126DBF7FE}" status="resolved" created="2023-02-06T14:09:20.305" complete="100000">
    <ac:txMkLst xmlns:ac="http://schemas.microsoft.com/office/drawing/2013/main/command">
      <pc:docMk xmlns:pc="http://schemas.microsoft.com/office/powerpoint/2013/main/command"/>
      <pc:sldMk xmlns:pc="http://schemas.microsoft.com/office/powerpoint/2013/main/command" cId="2609683965" sldId="485"/>
      <ac:spMk id="8" creationId="{6A854B40-CA9B-D3EC-A493-FED23AE69853}"/>
      <ac:txMk cp="0" len="21">
        <ac:context len="22" hash="687906504"/>
      </ac:txMk>
    </ac:txMkLst>
    <p188:pos x="4132070" y="205097"/>
    <p188:replyLst>
      <p188:reply id="{44C80E78-7837-418A-A74C-CFD18DD053E2}" authorId="{9CA3D208-6267-342F-996D-0ED919789A35}" created="2023-02-13T11:58:32.019">
        <p188:txBody>
          <a:bodyPr/>
          <a:lstStyle/>
          <a:p>
            <a:r>
              <a:rPr lang="en-US"/>
              <a:t>done</a:t>
            </a:r>
          </a:p>
        </p188:txBody>
      </p188:reply>
    </p188:replyLst>
    <p188:txBody>
      <a:bodyPr/>
      <a:lstStyle/>
      <a:p>
        <a:r>
          <a:rPr lang="en-GB"/>
          <a:t>Needs check and edit by susan</a:t>
        </a:r>
      </a:p>
    </p188:txBody>
  </p188:cm>
</p188:cmLst>
</file>

<file path=ppt/comments/modernComment_1E8_FFE9D4F3.xml><?xml version="1.0" encoding="utf-8"?>
<p188:cmLst xmlns:a="http://schemas.openxmlformats.org/drawingml/2006/main" xmlns:r="http://schemas.openxmlformats.org/officeDocument/2006/relationships" xmlns:p188="http://schemas.microsoft.com/office/powerpoint/2018/8/main">
  <p188:cm id="{826967DB-6B60-4791-91A5-53568D9AF247}" authorId="{3D79F3C7-D0F4-A591-84AB-43B7BEC64F9F}" status="resolved" created="2023-02-13T11:44:56.974" complete="100000">
    <pc:sldMkLst xmlns:pc="http://schemas.microsoft.com/office/powerpoint/2013/main/command">
      <pc:docMk/>
      <pc:sldMk cId="4293514483" sldId="488"/>
    </pc:sldMkLst>
    <p188:replyLst>
      <p188:reply id="{59F3B47B-645E-4011-827E-134C781BA7F9}" authorId="{1EDE143A-CD14-B44C-8B24-E7A126DBF7FE}" created="2023-02-13T11:45:55.903">
        <p188:txBody>
          <a:bodyPr/>
          <a:lstStyle/>
          <a:p>
            <a:r>
              <a:rPr lang="en-GB"/>
              <a:t>Yeah it's a very quick duplicate just to bring people back into focus is all </a:t>
            </a:r>
          </a:p>
        </p188:txBody>
      </p188:reply>
      <p188:reply id="{67EA8374-7A12-43ED-A04C-EC479846BA0B}" authorId="{3D79F3C7-D0F4-A591-84AB-43B7BEC64F9F}" created="2023-02-13T11:57:15.462">
        <p188:txBody>
          <a:bodyPr/>
          <a:lstStyle/>
          <a:p>
            <a:r>
              <a:rPr lang="en-US"/>
              <a:t>Thanks.</a:t>
            </a:r>
          </a:p>
        </p188:txBody>
      </p188:reply>
    </p188:replyLst>
    <p188:txBody>
      <a:bodyPr/>
      <a:lstStyle/>
      <a:p>
        <a:r>
          <a:rPr lang="en-US"/>
          <a:t>[@Robert Groves] This feels like a duplicate of an earlier slide, so if we keep in, we probably shouldn't dwell on it too long.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8C039-BC27-4CBE-8A06-CAE0779466FE}"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C02376-BCC6-4D81-A1A9-4760181C3382}" type="slidenum">
              <a:rPr lang="en-GB" smtClean="0"/>
              <a:t>‹#›</a:t>
            </a:fld>
            <a:endParaRPr lang="en-GB"/>
          </a:p>
        </p:txBody>
      </p:sp>
    </p:spTree>
    <p:extLst>
      <p:ext uri="{BB962C8B-B14F-4D97-AF65-F5344CB8AC3E}">
        <p14:creationId xmlns:p14="http://schemas.microsoft.com/office/powerpoint/2010/main" val="284007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20388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55697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419212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43758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4037022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831198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Nunito Sans"/>
              </a:rPr>
              <a:t>Early Adopters will be covered this weekend</a:t>
            </a:r>
            <a:endParaRPr lang="en-GB"/>
          </a:p>
          <a:p>
            <a:endParaRPr lang="en-GB"/>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017213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Nunito Sans"/>
              </a:rPr>
              <a:t>Early Adopters will be covered this weekend</a:t>
            </a:r>
            <a:endParaRPr lang="en-GB"/>
          </a:p>
          <a:p>
            <a:endParaRPr lang="en-GB"/>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132730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Nunito Sans"/>
              </a:rPr>
              <a:t>Early Adopters will be covered this weekend</a:t>
            </a:r>
            <a:endParaRPr lang="en-GB"/>
          </a:p>
          <a:p>
            <a:endParaRPr lang="en-GB"/>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54181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Nunito Sans"/>
              </a:rPr>
              <a:t>Early Adopters will be covered this weekend</a:t>
            </a:r>
            <a:endParaRPr lang="en-GB"/>
          </a:p>
          <a:p>
            <a:endParaRPr lang="en-GB"/>
          </a:p>
          <a:p>
            <a:endParaRPr lang="en-GB"/>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157293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Rob</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76308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73998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Rob</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524889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Rob</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577707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Rob</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260505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Rob</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744676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Nunito Sans"/>
              </a:rPr>
              <a:t>Rob</a:t>
            </a:r>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0640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Rob</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02759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Nunito Sans"/>
              </a:rPr>
              <a:t>Rob</a:t>
            </a:r>
            <a:endParaRPr lang="en-GB" dirty="0"/>
          </a:p>
        </p:txBody>
      </p:sp>
      <p:sp>
        <p:nvSpPr>
          <p:cNvPr id="4" name="Slide Number Placeholder 3"/>
          <p:cNvSpPr>
            <a:spLocks noGrp="1"/>
          </p:cNvSpPr>
          <p:nvPr>
            <p:ph type="sldNum" sz="quarter" idx="5"/>
          </p:nvPr>
        </p:nvSpPr>
        <p:spPr/>
        <p:txBody>
          <a:bodyPr/>
          <a:lstStyle/>
          <a:p>
            <a:fld id="{A4DA806A-0AB2-4936-99EF-3BDC7353D85A}"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1662571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Nunito Sans"/>
              </a:rPr>
              <a:t>Rob</a:t>
            </a:r>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554935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Hamish</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039208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33576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Craig</a:t>
            </a:r>
            <a:endParaRPr lang="en-US" dirty="0">
              <a:cs typeface="Calibri"/>
            </a:endParaRPr>
          </a:p>
        </p:txBody>
      </p:sp>
      <p:sp>
        <p:nvSpPr>
          <p:cNvPr id="4" name="Slide Number Placeholder 3"/>
          <p:cNvSpPr>
            <a:spLocks noGrp="1"/>
          </p:cNvSpPr>
          <p:nvPr>
            <p:ph type="sldNum" sz="quarter" idx="5"/>
          </p:nvPr>
        </p:nvSpPr>
        <p:spPr/>
        <p:txBody>
          <a:bodyPr/>
          <a:lstStyle/>
          <a:p>
            <a:fld id="{A4DA806A-0AB2-4936-99EF-3BDC7353D85A}"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23407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All</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618078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Susan</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3940016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Susan</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2705468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579757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1994668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8455523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Craig</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104271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Hamish</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107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Jack</a:t>
            </a:r>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369659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Jack</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67685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51325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Jack</a:t>
            </a:r>
          </a:p>
          <a:p>
            <a:endParaRPr lang="en-GB" dirty="0"/>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681625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Jack</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59214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extLst>
      <p:ext uri="{BB962C8B-B14F-4D97-AF65-F5344CB8AC3E}">
        <p14:creationId xmlns:p14="http://schemas.microsoft.com/office/powerpoint/2010/main" val="2363158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a:t>Click to insert image</a:t>
            </a:r>
          </a:p>
          <a:p>
            <a:r>
              <a:rPr lang="en-GB"/>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2" name="Text Placeholder 2">
            <a:extLst>
              <a:ext uri="{FF2B5EF4-FFF2-40B4-BE49-F238E27FC236}">
                <a16:creationId xmlns:a16="http://schemas.microsoft.com/office/drawing/2014/main" xmlns=""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sp>
        <p:nvSpPr>
          <p:cNvPr id="28" name="Text Placeholder 27">
            <a:extLst>
              <a:ext uri="{FF2B5EF4-FFF2-40B4-BE49-F238E27FC236}">
                <a16:creationId xmlns:a16="http://schemas.microsoft.com/office/drawing/2014/main" xmlns=""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1780824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172657D-AA9B-4F4D-B5B6-BA102684D61C}"/>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49746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50248021-CDB1-884B-8922-522C04F9E99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1977970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sp>
        <p:nvSpPr>
          <p:cNvPr id="4" name="Date Placeholder 3">
            <a:extLst>
              <a:ext uri="{FF2B5EF4-FFF2-40B4-BE49-F238E27FC236}">
                <a16:creationId xmlns:a16="http://schemas.microsoft.com/office/drawing/2014/main" xmlns="" id="{44C8E871-E152-F649-9F9E-174AD7C348F6}"/>
              </a:ext>
            </a:extLst>
          </p:cNvPr>
          <p:cNvSpPr>
            <a:spLocks noGrp="1"/>
          </p:cNvSpPr>
          <p:nvPr>
            <p:ph type="dt" sz="half" idx="13"/>
          </p:nvPr>
        </p:nvSpPr>
        <p:spPr/>
        <p:txBody>
          <a:bodyPr/>
          <a:lstStyle>
            <a:lvl1pPr>
              <a:defRPr>
                <a:solidFill>
                  <a:schemeClr val="bg1"/>
                </a:solidFill>
              </a:defRPr>
            </a:lvl1pPr>
          </a:lstStyle>
          <a:p>
            <a:r>
              <a:rPr lang="en-GB">
                <a:solidFill>
                  <a:srgbClr val="FFFFFF"/>
                </a:solidFill>
              </a:rPr>
              <a:t>18/02/2018</a:t>
            </a:r>
            <a:endParaRPr lang="mr-IN">
              <a:solidFill>
                <a:srgbClr val="FFFFFF"/>
              </a:solidFill>
            </a:endParaRPr>
          </a:p>
        </p:txBody>
      </p:sp>
      <p:sp>
        <p:nvSpPr>
          <p:cNvPr id="6" name="Footer Placeholder 5">
            <a:extLst>
              <a:ext uri="{FF2B5EF4-FFF2-40B4-BE49-F238E27FC236}">
                <a16:creationId xmlns:a16="http://schemas.microsoft.com/office/drawing/2014/main" xmlns=""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9" name="Slide Number Placeholder 8">
            <a:extLst>
              <a:ext uri="{FF2B5EF4-FFF2-40B4-BE49-F238E27FC236}">
                <a16:creationId xmlns:a16="http://schemas.microsoft.com/office/drawing/2014/main" xmlns=""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41371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375724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9001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FFFFFF"/>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FFFFFF"/>
                </a:solidFill>
                <a:latin typeface="Nunito Sans Black" charset="0"/>
                <a:ea typeface="Nunito Sans Black" charset="0"/>
                <a:cs typeface="Nunito Sans Black" charset="0"/>
              </a:rPr>
              <a:t>Do </a:t>
            </a:r>
            <a:r>
              <a:rPr sz="1350">
                <a:solidFill>
                  <a:srgbClr val="FFFFFF"/>
                </a:solidFill>
                <a:latin typeface="Nunito Sans Black" charset="0"/>
                <a:ea typeface="Nunito Sans Black" charset="0"/>
                <a:cs typeface="Nunito Sans Black" charset="0"/>
              </a:rPr>
              <a:t>more. Share more. </a:t>
            </a:r>
            <a:r>
              <a:rPr sz="1350" spc="-34">
                <a:solidFill>
                  <a:srgbClr val="FFFFFF"/>
                </a:solidFill>
                <a:latin typeface="Nunito Sans Black" charset="0"/>
                <a:ea typeface="Nunito Sans Black" charset="0"/>
                <a:cs typeface="Nunito Sans Black" charset="0"/>
              </a:rPr>
              <a:t>Be</a:t>
            </a:r>
            <a:r>
              <a:rPr sz="1350" spc="-11">
                <a:solidFill>
                  <a:srgbClr val="FFFFFF"/>
                </a:solidFill>
                <a:latin typeface="Nunito Sans Black" charset="0"/>
                <a:ea typeface="Nunito Sans Black" charset="0"/>
                <a:cs typeface="Nunito Sans Black" charset="0"/>
              </a:rPr>
              <a:t> </a:t>
            </a:r>
            <a:r>
              <a:rPr sz="1350">
                <a:solidFill>
                  <a:srgbClr val="FFFFFF"/>
                </a:solidFill>
                <a:latin typeface="Nunito Sans Black" charset="0"/>
                <a:ea typeface="Nunito Sans Black" charset="0"/>
                <a:cs typeface="Nunito Sans Black" charset="0"/>
              </a:rPr>
              <a:t>more.</a:t>
            </a:r>
            <a:endParaRPr sz="1350">
              <a:solidFill>
                <a:srgbClr val="000000"/>
              </a:solidFill>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025502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4764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xmlns=""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a:solidFill>
                  <a:srgbClr val="FFFFFF"/>
                </a:solidFill>
                <a:latin typeface="Nunito Sans" panose="00000500000000000000" pitchFamily="2" charset="0"/>
              </a:rPr>
              <a:t>© </a:t>
            </a:r>
            <a:r>
              <a:rPr lang="en-GB" spc="-4">
                <a:solidFill>
                  <a:srgbClr val="FFFFFF"/>
                </a:solidFill>
                <a:latin typeface="Nunito Sans" panose="00000500000000000000" pitchFamily="2" charset="0"/>
              </a:rPr>
              <a:t>The </a:t>
            </a:r>
            <a:r>
              <a:rPr lang="en-GB" spc="-15">
                <a:solidFill>
                  <a:srgbClr val="FFFFFF"/>
                </a:solidFill>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solidFill>
                  <a:srgbClr val="FFFFFF"/>
                </a:solidFill>
              </a:rPr>
              <a:pPr marL="19050">
                <a:spcBef>
                  <a:spcPts val="83"/>
                </a:spcBef>
              </a:pPr>
              <a:t>‹#›</a:t>
            </a:fld>
            <a:endParaRPr lang="en-GB" spc="26">
              <a:solidFill>
                <a:srgbClr val="FFFFFF"/>
              </a:solidFill>
            </a:endParaRPr>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defTabSz="685800">
              <a:spcBef>
                <a:spcPts val="75"/>
              </a:spcBef>
            </a:pPr>
            <a:r>
              <a:rPr sz="1350" spc="19">
                <a:solidFill>
                  <a:srgbClr val="000000"/>
                </a:solidFill>
                <a:latin typeface="Nunito Sans Black" charset="0"/>
                <a:ea typeface="Nunito Sans Black" charset="0"/>
                <a:cs typeface="Nunito Sans Black" charset="0"/>
              </a:rPr>
              <a:t>Do </a:t>
            </a:r>
            <a:r>
              <a:rPr sz="1350">
                <a:solidFill>
                  <a:srgbClr val="000000"/>
                </a:solidFill>
                <a:latin typeface="Nunito Sans Black" charset="0"/>
                <a:ea typeface="Nunito Sans Black" charset="0"/>
                <a:cs typeface="Nunito Sans Black" charset="0"/>
              </a:rPr>
              <a:t>more. Share more. </a:t>
            </a:r>
            <a:r>
              <a:rPr sz="1350" spc="-34">
                <a:solidFill>
                  <a:srgbClr val="000000"/>
                </a:solidFill>
                <a:latin typeface="Nunito Sans Black" charset="0"/>
                <a:ea typeface="Nunito Sans Black" charset="0"/>
                <a:cs typeface="Nunito Sans Black" charset="0"/>
              </a:rPr>
              <a:t>Be</a:t>
            </a:r>
            <a:r>
              <a:rPr sz="1350" spc="-11">
                <a:solidFill>
                  <a:srgbClr val="000000"/>
                </a:solidFill>
                <a:latin typeface="Nunito Sans Black" charset="0"/>
                <a:ea typeface="Nunito Sans Black" charset="0"/>
                <a:cs typeface="Nunito Sans Black" charset="0"/>
              </a:rPr>
              <a:t> </a:t>
            </a:r>
            <a:r>
              <a:rPr sz="1350">
                <a:solidFill>
                  <a:srgbClr val="000000"/>
                </a:solidFill>
                <a:latin typeface="Nunito Sans Black" charset="0"/>
                <a:ea typeface="Nunito Sans Black" charset="0"/>
                <a:cs typeface="Nunito Sans Black" charset="0"/>
              </a:rPr>
              <a:t>more.</a:t>
            </a:r>
          </a:p>
        </p:txBody>
      </p:sp>
      <p:sp>
        <p:nvSpPr>
          <p:cNvPr id="26" name="Text Placeholder 23">
            <a:extLst>
              <a:ext uri="{FF2B5EF4-FFF2-40B4-BE49-F238E27FC236}">
                <a16:creationId xmlns:a16="http://schemas.microsoft.com/office/drawing/2014/main" xmlns=""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414877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29615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1623111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7" name="Text Placeholder 23">
            <a:extLst>
              <a:ext uri="{FF2B5EF4-FFF2-40B4-BE49-F238E27FC236}">
                <a16:creationId xmlns:a16="http://schemas.microsoft.com/office/drawing/2014/main" xmlns=""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663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5123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26" name="Text Placeholder 23">
            <a:extLst>
              <a:ext uri="{FF2B5EF4-FFF2-40B4-BE49-F238E27FC236}">
                <a16:creationId xmlns:a16="http://schemas.microsoft.com/office/drawing/2014/main" xmlns=""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414760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xmlns=""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876361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4222587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xmlns=""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528922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9243815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43760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724090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547461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defTabSz="685800">
              <a:spcBef>
                <a:spcPts val="75"/>
              </a:spcBef>
            </a:pPr>
            <a:r>
              <a:rPr sz="4050" spc="-4">
                <a:solidFill>
                  <a:srgbClr val="FFFFFF"/>
                </a:solidFill>
                <a:latin typeface="Nunito Sans Black" pitchFamily="2" charset="77"/>
                <a:ea typeface="Nunito Sans Black" charset="0"/>
                <a:cs typeface="Nunito Sans Black" charset="0"/>
              </a:rPr>
              <a:t>Thank</a:t>
            </a:r>
            <a:r>
              <a:rPr sz="4050" spc="-30">
                <a:solidFill>
                  <a:srgbClr val="FFFFFF"/>
                </a:solidFill>
                <a:latin typeface="Nunito Sans Black" pitchFamily="2" charset="77"/>
                <a:ea typeface="Nunito Sans Black" charset="0"/>
                <a:cs typeface="Nunito Sans Black" charset="0"/>
              </a:rPr>
              <a:t> </a:t>
            </a:r>
            <a:r>
              <a:rPr sz="4050" spc="-98">
                <a:solidFill>
                  <a:srgbClr val="FFFFFF"/>
                </a:solidFill>
                <a:latin typeface="Nunito Sans Black" pitchFamily="2" charset="77"/>
                <a:ea typeface="Nunito Sans Black" charset="0"/>
                <a:cs typeface="Nunito Sans Black" charset="0"/>
              </a:rPr>
              <a:t>you</a:t>
            </a:r>
            <a:endParaRPr sz="4050">
              <a:solidFill>
                <a:srgbClr val="000000"/>
              </a:solidFill>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0149994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483197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988702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256321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4151536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18444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14" name="Text Placeholder 13">
            <a:extLst>
              <a:ext uri="{FF2B5EF4-FFF2-40B4-BE49-F238E27FC236}">
                <a16:creationId xmlns:a16="http://schemas.microsoft.com/office/drawing/2014/main" xmlns=""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644281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2732160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831300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3477242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6453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344546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210201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33263044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635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804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933035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724397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9814228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7" name="Media Placeholder 6">
            <a:extLst>
              <a:ext uri="{FF2B5EF4-FFF2-40B4-BE49-F238E27FC236}">
                <a16:creationId xmlns:a16="http://schemas.microsoft.com/office/drawing/2014/main" xmlns=""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7522692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Dwayne Fields</a:t>
            </a:r>
          </a:p>
          <a:p>
            <a:pPr lvl="0"/>
            <a:r>
              <a:rPr lang="en-US"/>
              <a:t>Scout Ambassador</a:t>
            </a:r>
          </a:p>
          <a:p>
            <a:pPr lvl="1"/>
            <a:r>
              <a:rPr lang="en-US"/>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xmlns=""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Helen Glover</a:t>
            </a:r>
          </a:p>
          <a:p>
            <a:pPr lvl="0"/>
            <a:r>
              <a:rPr lang="en-US"/>
              <a:t>Scout Ambassador</a:t>
            </a:r>
          </a:p>
          <a:p>
            <a:pPr lvl="1"/>
            <a:r>
              <a:rPr lang="en-US"/>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Tim Peake</a:t>
            </a:r>
          </a:p>
          <a:p>
            <a:pPr lvl="0"/>
            <a:r>
              <a:rPr lang="en-US"/>
              <a:t>Scout Ambassador </a:t>
            </a:r>
          </a:p>
          <a:p>
            <a:pPr lvl="1"/>
            <a:r>
              <a:rPr lang="en-US"/>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a:t>Bear </a:t>
            </a:r>
            <a:r>
              <a:rPr lang="en-US" err="1"/>
              <a:t>Grylls</a:t>
            </a:r>
            <a:r>
              <a:rPr lang="en-US"/>
              <a:t> </a:t>
            </a:r>
          </a:p>
          <a:p>
            <a:pPr lvl="0"/>
            <a:r>
              <a:rPr lang="en-US"/>
              <a:t>Chief Scout </a:t>
            </a:r>
          </a:p>
          <a:p>
            <a:pPr lvl="1"/>
            <a:r>
              <a:rPr lang="en-US"/>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xmlns=""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1" name="object 19">
            <a:extLst>
              <a:ext uri="{FF2B5EF4-FFF2-40B4-BE49-F238E27FC236}">
                <a16:creationId xmlns:a16="http://schemas.microsoft.com/office/drawing/2014/main" xmlns=""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sp>
        <p:nvSpPr>
          <p:cNvPr id="42" name="object 21">
            <a:extLst>
              <a:ext uri="{FF2B5EF4-FFF2-40B4-BE49-F238E27FC236}">
                <a16:creationId xmlns:a16="http://schemas.microsoft.com/office/drawing/2014/main" xmlns=""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13">
              <a:solidFill>
                <a:srgbClr val="000000"/>
              </a:solidFill>
            </a:endParaRPr>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169462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4" name="Text Placeholder 10">
            <a:extLst>
              <a:ext uri="{FF2B5EF4-FFF2-40B4-BE49-F238E27FC236}">
                <a16:creationId xmlns:a16="http://schemas.microsoft.com/office/drawing/2014/main" xmlns=""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5" name="Text Placeholder 10">
            <a:extLst>
              <a:ext uri="{FF2B5EF4-FFF2-40B4-BE49-F238E27FC236}">
                <a16:creationId xmlns:a16="http://schemas.microsoft.com/office/drawing/2014/main" xmlns=""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40" name="Text Placeholder 10">
            <a:extLst>
              <a:ext uri="{FF2B5EF4-FFF2-40B4-BE49-F238E27FC236}">
                <a16:creationId xmlns:a16="http://schemas.microsoft.com/office/drawing/2014/main" xmlns=""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a:t>Click to edit Master text styles</a:t>
            </a:r>
          </a:p>
          <a:p>
            <a:pPr lvl="1"/>
            <a:r>
              <a:rPr lang="en-US"/>
              <a:t>Second level</a:t>
            </a:r>
          </a:p>
          <a:p>
            <a:pPr lvl="2"/>
            <a:r>
              <a:rPr lang="en-US"/>
              <a:t>Third level</a:t>
            </a:r>
          </a:p>
          <a:p>
            <a:pPr lvl="3"/>
            <a:r>
              <a:rPr lang="en-US"/>
              <a:t>Fourth level</a:t>
            </a:r>
          </a:p>
          <a:p>
            <a:pPr lvl="1"/>
            <a:endParaRPr lang="en-US"/>
          </a:p>
        </p:txBody>
      </p:sp>
      <p:sp>
        <p:nvSpPr>
          <p:cNvPr id="38" name="Picture Placeholder 5">
            <a:extLst>
              <a:ext uri="{FF2B5EF4-FFF2-40B4-BE49-F238E27FC236}">
                <a16:creationId xmlns:a16="http://schemas.microsoft.com/office/drawing/2014/main" xmlns=""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1" name="Picture Placeholder 5">
            <a:extLst>
              <a:ext uri="{FF2B5EF4-FFF2-40B4-BE49-F238E27FC236}">
                <a16:creationId xmlns:a16="http://schemas.microsoft.com/office/drawing/2014/main" xmlns=""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2" name="Picture Placeholder 5">
            <a:extLst>
              <a:ext uri="{FF2B5EF4-FFF2-40B4-BE49-F238E27FC236}">
                <a16:creationId xmlns:a16="http://schemas.microsoft.com/office/drawing/2014/main" xmlns=""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sp>
        <p:nvSpPr>
          <p:cNvPr id="44" name="Picture Placeholder 5">
            <a:extLst>
              <a:ext uri="{FF2B5EF4-FFF2-40B4-BE49-F238E27FC236}">
                <a16:creationId xmlns:a16="http://schemas.microsoft.com/office/drawing/2014/main" xmlns=""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a:t>Click to insert image</a:t>
            </a:r>
          </a:p>
          <a:p>
            <a:r>
              <a:rPr lang="en-GB"/>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237590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1941153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
        <p:nvSpPr>
          <p:cNvPr id="6" name="Text Placeholder 5">
            <a:extLst>
              <a:ext uri="{FF2B5EF4-FFF2-40B4-BE49-F238E27FC236}">
                <a16:creationId xmlns:a16="http://schemas.microsoft.com/office/drawing/2014/main" xmlns=""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1454360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spTree>
    <p:extLst>
      <p:ext uri="{BB962C8B-B14F-4D97-AF65-F5344CB8AC3E}">
        <p14:creationId xmlns:p14="http://schemas.microsoft.com/office/powerpoint/2010/main" val="3785274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solidFill>
                  <a:srgbClr val="000000"/>
                </a:solidFill>
              </a:rPr>
              <a:pPr marL="19050">
                <a:spcBef>
                  <a:spcPts val="83"/>
                </a:spcBef>
              </a:pPr>
              <a:t>‹#›</a:t>
            </a:fld>
            <a:endParaRPr lang="uk-UA" spc="26">
              <a:solidFill>
                <a:srgbClr val="000000"/>
              </a:solidFill>
            </a:endParaRPr>
          </a:p>
        </p:txBody>
      </p:sp>
    </p:spTree>
    <p:extLst>
      <p:ext uri="{BB962C8B-B14F-4D97-AF65-F5344CB8AC3E}">
        <p14:creationId xmlns:p14="http://schemas.microsoft.com/office/powerpoint/2010/main" val="943650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srgbClr val="000000"/>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smtClean="0">
                <a:solidFill>
                  <a:srgbClr val="000000">
                    <a:tint val="75000"/>
                  </a:srgbClr>
                </a:solidFill>
              </a:rPr>
              <a:pPr/>
              <a:t>3/6/2023</a:t>
            </a:fld>
            <a:endParaRPr>
              <a:solidFill>
                <a:srgbClr val="000000">
                  <a:tint val="75000"/>
                </a:srgb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srgbClr val="000000"/>
                </a:solidFill>
              </a:rPr>
              <a:t>Page </a:t>
            </a:r>
            <a:fld id="{81D60167-4931-47E6-BA6A-407CBD079E47}" type="slidenum">
              <a:rPr dirty="0">
                <a:solidFill>
                  <a:srgbClr val="000000"/>
                </a:solidFill>
              </a:rPr>
              <a:pPr marL="66675">
                <a:spcBef>
                  <a:spcPts val="83"/>
                </a:spcBef>
              </a:pPr>
              <a:t>‹#›</a:t>
            </a:fld>
            <a:r>
              <a:rPr>
                <a:solidFill>
                  <a:srgbClr val="000000"/>
                </a:solidFill>
              </a:rPr>
              <a:t> of</a:t>
            </a:r>
            <a:r>
              <a:rPr spc="-71">
                <a:solidFill>
                  <a:srgbClr val="000000"/>
                </a:solidFill>
              </a:rPr>
              <a:t> </a:t>
            </a:r>
            <a:r>
              <a:rPr>
                <a:solidFill>
                  <a:srgbClr val="000000"/>
                </a:solidFill>
              </a:rPr>
              <a:t>33</a:t>
            </a:r>
          </a:p>
        </p:txBody>
      </p:sp>
    </p:spTree>
    <p:extLst>
      <p:ext uri="{BB962C8B-B14F-4D97-AF65-F5344CB8AC3E}">
        <p14:creationId xmlns:p14="http://schemas.microsoft.com/office/powerpoint/2010/main" val="3554382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3" name="Holder 3"/>
          <p:cNvSpPr>
            <a:spLocks noGrp="1"/>
          </p:cNvSpPr>
          <p:nvPr>
            <p:ph type="subTitle" idx="4"/>
          </p:nvPr>
        </p:nvSpPr>
        <p:spPr>
          <a:xfrm>
            <a:off x="1752409" y="3957565"/>
            <a:ext cx="8687181" cy="623248"/>
          </a:xfrm>
          <a:prstGeom prst="rect">
            <a:avLst/>
          </a:prstGeom>
        </p:spPr>
        <p:txBody>
          <a:bodyPr wrap="square" lIns="0" tIns="0" rIns="0" bIns="0">
            <a:spAutoFit/>
          </a:bodyPr>
          <a:lstStyle>
            <a:lvl1pPr>
              <a:defRPr sz="4050" b="1" i="0">
                <a:solidFill>
                  <a:schemeClr val="bg1"/>
                </a:solidFill>
                <a:latin typeface="Nunito Sans Black"/>
                <a:cs typeface="Nunito Sans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D4A12C18-D1A5-40F6-9266-72CAC6BCF757}" type="datetime1">
              <a:rPr lang="en-US" smtClean="0">
                <a:solidFill>
                  <a:prstClr val="black">
                    <a:tint val="75000"/>
                  </a:prstClr>
                </a:solidFill>
              </a:rPr>
              <a:pPr/>
              <a:t>3/6/2023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prstClr val="black"/>
                </a:solidFill>
              </a:rPr>
              <a:t>Page </a:t>
            </a:r>
            <a:fld id="{81D60167-4931-47E6-BA6A-407CBD079E47}" type="slidenum">
              <a:rPr dirty="0">
                <a:solidFill>
                  <a:prstClr val="black"/>
                </a:solidFill>
              </a:rPr>
              <a:pPr marL="66675">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183870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prstClr val="black"/>
              </a:solidFill>
            </a:endParaRPr>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461665"/>
          </a:xfrm>
        </p:spPr>
        <p:txBody>
          <a:bodyPr lIns="0" tIns="0" rIns="0" bIns="0"/>
          <a:lstStyle>
            <a:lvl1pPr>
              <a:defRPr sz="3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17DE3A3-D4CB-4798-ACCC-E025244C8A4C}" type="datetime1">
              <a:rPr lang="en-US" smtClean="0">
                <a:solidFill>
                  <a:prstClr val="black">
                    <a:tint val="75000"/>
                  </a:prstClr>
                </a:solidFill>
              </a:rPr>
              <a:pPr/>
              <a:t>3/6/2023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prstClr val="black"/>
                </a:solidFill>
              </a:rPr>
              <a:t>Page </a:t>
            </a:r>
            <a:fld id="{81D60167-4931-47E6-BA6A-407CBD079E47}" type="slidenum">
              <a:rPr dirty="0">
                <a:solidFill>
                  <a:prstClr val="black"/>
                </a:solidFill>
              </a:rPr>
              <a:pPr marL="66675">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5378069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prstClr val="black"/>
              </a:solidFill>
            </a:endParaRPr>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sz="half" idx="2"/>
          </p:nvPr>
        </p:nvSpPr>
        <p:spPr>
          <a:xfrm>
            <a:off x="609600" y="1577340"/>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F8142BD-2B4D-4946-91EB-FC31221DFEE5}" type="datetime1">
              <a:rPr lang="en-US" smtClean="0">
                <a:solidFill>
                  <a:prstClr val="black">
                    <a:tint val="75000"/>
                  </a:prstClr>
                </a:solidFill>
              </a:rPr>
              <a:pPr/>
              <a:t>3/6/2023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prstClr val="black"/>
                </a:solidFill>
              </a:rPr>
              <a:t>Page </a:t>
            </a:r>
            <a:fld id="{81D60167-4931-47E6-BA6A-407CBD079E47}" type="slidenum">
              <a:rPr dirty="0">
                <a:solidFill>
                  <a:prstClr val="black"/>
                </a:solidFill>
              </a:rPr>
              <a:pPr marL="66675">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1419941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6256000" h="9144000">
                <a:moveTo>
                  <a:pt x="0" y="9144000"/>
                </a:moveTo>
                <a:lnTo>
                  <a:pt x="16255746" y="9144000"/>
                </a:lnTo>
                <a:lnTo>
                  <a:pt x="16255746" y="0"/>
                </a:lnTo>
                <a:lnTo>
                  <a:pt x="0" y="0"/>
                </a:lnTo>
                <a:lnTo>
                  <a:pt x="0" y="9144000"/>
                </a:lnTo>
                <a:close/>
              </a:path>
            </a:pathLst>
          </a:custGeom>
          <a:solidFill>
            <a:srgbClr val="7413DC"/>
          </a:solidFill>
        </p:spPr>
        <p:txBody>
          <a:bodyPr wrap="square" lIns="0" tIns="0" rIns="0" bIns="0" rtlCol="0"/>
          <a:lstStyle/>
          <a:p>
            <a:pPr defTabSz="685800"/>
            <a:endParaRPr sz="1050">
              <a:solidFill>
                <a:prstClr val="black"/>
              </a:solidFill>
            </a:endParaRPr>
          </a:p>
        </p:txBody>
      </p:sp>
      <p:sp>
        <p:nvSpPr>
          <p:cNvPr id="2" name="Holder 2"/>
          <p:cNvSpPr>
            <a:spLocks noGrp="1"/>
          </p:cNvSpPr>
          <p:nvPr>
            <p:ph type="title"/>
          </p:nvPr>
        </p:nvSpPr>
        <p:spPr>
          <a:xfrm>
            <a:off x="3623023" y="986599"/>
            <a:ext cx="4945952" cy="369332"/>
          </a:xfrm>
        </p:spPr>
        <p:txBody>
          <a:bodyPr lIns="0" tIns="0" rIns="0" bIns="0"/>
          <a:lstStyle>
            <a:lvl1pPr>
              <a:defRPr sz="2400" b="1" i="0">
                <a:solidFill>
                  <a:srgbClr val="7413DC"/>
                </a:solidFill>
                <a:latin typeface="Nunito Sans Black"/>
                <a:cs typeface="Nunito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FFFA35D-27D3-4C44-A44C-B71912A4B12C}" type="datetime1">
              <a:rPr lang="en-US" smtClean="0">
                <a:solidFill>
                  <a:prstClr val="black">
                    <a:tint val="75000"/>
                  </a:prstClr>
                </a:solidFill>
              </a:rPr>
              <a:pPr/>
              <a:t>3/6/2023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prstClr val="black"/>
                </a:solidFill>
              </a:rPr>
              <a:t>Page </a:t>
            </a:r>
            <a:fld id="{81D60167-4931-47E6-BA6A-407CBD079E47}" type="slidenum">
              <a:rPr dirty="0">
                <a:solidFill>
                  <a:prstClr val="black"/>
                </a:solidFill>
              </a:rPr>
              <a:pPr marL="66675">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17880778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084689" y="360617"/>
            <a:ext cx="1745932" cy="49206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defTabSz="685800"/>
            <a:endParaRPr sz="105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980BB6D-08D0-4C35-91CC-B48B79209B42}" type="datetime1">
              <a:rPr lang="en-US" smtClean="0">
                <a:solidFill>
                  <a:prstClr val="black">
                    <a:tint val="75000"/>
                  </a:prstClr>
                </a:solidFill>
              </a:rPr>
              <a:pPr/>
              <a:t>3/6/2023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50" b="0" i="0">
                <a:solidFill>
                  <a:schemeClr val="tx1"/>
                </a:solidFill>
                <a:latin typeface="Nunito Sans"/>
                <a:cs typeface="Nunito Sans"/>
              </a:defRPr>
            </a:lvl1pPr>
          </a:lstStyle>
          <a:p>
            <a:pPr marL="66675">
              <a:spcBef>
                <a:spcPts val="83"/>
              </a:spcBef>
            </a:pPr>
            <a:r>
              <a:rPr>
                <a:solidFill>
                  <a:prstClr val="black"/>
                </a:solidFill>
              </a:rPr>
              <a:t>Page </a:t>
            </a:r>
            <a:fld id="{81D60167-4931-47E6-BA6A-407CBD079E47}" type="slidenum">
              <a:rPr dirty="0">
                <a:solidFill>
                  <a:prstClr val="black"/>
                </a:solidFill>
              </a:rPr>
              <a:pPr marL="66675">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4190656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5527041" y="8503920"/>
            <a:ext cx="5201920"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a:xfrm>
            <a:off x="609600" y="6377941"/>
            <a:ext cx="2804160" cy="215444"/>
          </a:xfrm>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a:xfrm>
            <a:off x="14522857" y="8691423"/>
            <a:ext cx="831215"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FFFFFF"/>
                </a:solidFill>
              </a:rPr>
              <a:pPr marL="19049">
                <a:spcBef>
                  <a:spcPts val="83"/>
                </a:spcBef>
              </a:pPr>
              <a:t>‹#›</a:t>
            </a:fld>
            <a:endParaRPr lang="uk-UA" spc="26">
              <a:solidFill>
                <a:srgbClr val="FFFFFF"/>
              </a:solidFill>
            </a:endParaRPr>
          </a:p>
        </p:txBody>
      </p:sp>
      <p:grpSp>
        <p:nvGrpSpPr>
          <p:cNvPr id="20" name="Group 19">
            <a:extLst>
              <a:ext uri="{FF2B5EF4-FFF2-40B4-BE49-F238E27FC236}">
                <a16:creationId xmlns:a16="http://schemas.microsoft.com/office/drawing/2014/main" xmlns="" id="{0A31EF12-2A4A-2A4F-A864-E57F1522B63E}"/>
              </a:ext>
            </a:extLst>
          </p:cNvPr>
          <p:cNvGrpSpPr/>
          <p:nvPr userDrawn="1"/>
        </p:nvGrpSpPr>
        <p:grpSpPr>
          <a:xfrm>
            <a:off x="4206002" y="1581153"/>
            <a:ext cx="3787619" cy="2765276"/>
            <a:chOff x="1243080" y="996480"/>
            <a:chExt cx="7627680" cy="5568840"/>
          </a:xfrm>
          <a:solidFill>
            <a:schemeClr val="bg1"/>
          </a:solidFill>
        </p:grpSpPr>
        <p:sp>
          <p:nvSpPr>
            <p:cNvPr id="21" name="Freeform 1">
              <a:extLst>
                <a:ext uri="{FF2B5EF4-FFF2-40B4-BE49-F238E27FC236}">
                  <a16:creationId xmlns:a16="http://schemas.microsoft.com/office/drawing/2014/main" xmlns="" id="{DEB88F54-A389-4C45-A9A2-FF7AFC03E9E4}"/>
                </a:ext>
              </a:extLst>
            </p:cNvPr>
            <p:cNvSpPr/>
            <p:nvPr/>
          </p:nvSpPr>
          <p:spPr>
            <a:xfrm>
              <a:off x="1243080" y="4809960"/>
              <a:ext cx="1350360" cy="1744200"/>
            </a:xfrm>
            <a:custGeom>
              <a:avLst/>
              <a:gdLst/>
              <a:ahLst/>
              <a:cxnLst/>
              <a:rect l="0" t="0" r="r" b="b"/>
              <a:pathLst>
                <a:path w="3751" h="4845">
                  <a:moveTo>
                    <a:pt x="0" y="4094"/>
                  </a:moveTo>
                  <a:lnTo>
                    <a:pt x="0" y="4094"/>
                  </a:lnTo>
                  <a:cubicBezTo>
                    <a:pt x="625" y="3375"/>
                    <a:pt x="625" y="3375"/>
                    <a:pt x="625" y="3375"/>
                  </a:cubicBezTo>
                  <a:cubicBezTo>
                    <a:pt x="1063" y="3719"/>
                    <a:pt x="1500" y="3937"/>
                    <a:pt x="2032" y="3937"/>
                  </a:cubicBezTo>
                  <a:cubicBezTo>
                    <a:pt x="2469" y="3937"/>
                    <a:pt x="2719" y="3781"/>
                    <a:pt x="2719" y="3500"/>
                  </a:cubicBezTo>
                  <a:cubicBezTo>
                    <a:pt x="2719" y="3469"/>
                    <a:pt x="2719" y="3469"/>
                    <a:pt x="2719" y="3469"/>
                  </a:cubicBezTo>
                  <a:cubicBezTo>
                    <a:pt x="2719" y="3219"/>
                    <a:pt x="2563" y="3094"/>
                    <a:pt x="1782" y="2875"/>
                  </a:cubicBezTo>
                  <a:cubicBezTo>
                    <a:pt x="813" y="2625"/>
                    <a:pt x="188" y="2375"/>
                    <a:pt x="188" y="1437"/>
                  </a:cubicBezTo>
                  <a:cubicBezTo>
                    <a:pt x="188" y="1406"/>
                    <a:pt x="188" y="1406"/>
                    <a:pt x="188" y="1406"/>
                  </a:cubicBezTo>
                  <a:cubicBezTo>
                    <a:pt x="188" y="562"/>
                    <a:pt x="875" y="0"/>
                    <a:pt x="1844" y="0"/>
                  </a:cubicBezTo>
                  <a:cubicBezTo>
                    <a:pt x="2532" y="0"/>
                    <a:pt x="3125" y="219"/>
                    <a:pt x="3594" y="594"/>
                  </a:cubicBezTo>
                  <a:cubicBezTo>
                    <a:pt x="3063" y="1375"/>
                    <a:pt x="3063" y="1375"/>
                    <a:pt x="3063" y="1375"/>
                  </a:cubicBezTo>
                  <a:cubicBezTo>
                    <a:pt x="2656" y="1094"/>
                    <a:pt x="2250" y="906"/>
                    <a:pt x="1844" y="906"/>
                  </a:cubicBezTo>
                  <a:cubicBezTo>
                    <a:pt x="1438" y="906"/>
                    <a:pt x="1219" y="1094"/>
                    <a:pt x="1219" y="1312"/>
                  </a:cubicBezTo>
                  <a:cubicBezTo>
                    <a:pt x="1219" y="1344"/>
                    <a:pt x="1219" y="1344"/>
                    <a:pt x="1219" y="1344"/>
                  </a:cubicBezTo>
                  <a:cubicBezTo>
                    <a:pt x="1219" y="1656"/>
                    <a:pt x="1438" y="1750"/>
                    <a:pt x="2250" y="1969"/>
                  </a:cubicBezTo>
                  <a:cubicBezTo>
                    <a:pt x="3219" y="2219"/>
                    <a:pt x="3750" y="2562"/>
                    <a:pt x="3750" y="3375"/>
                  </a:cubicBezTo>
                  <a:lnTo>
                    <a:pt x="3750" y="3375"/>
                  </a:lnTo>
                  <a:cubicBezTo>
                    <a:pt x="3750" y="4312"/>
                    <a:pt x="3031" y="4844"/>
                    <a:pt x="2032" y="4844"/>
                  </a:cubicBezTo>
                  <a:cubicBezTo>
                    <a:pt x="1313" y="4844"/>
                    <a:pt x="563" y="4594"/>
                    <a:pt x="0" y="4094"/>
                  </a:cubicBezTo>
                </a:path>
              </a:pathLst>
            </a:custGeom>
            <a:grpFill/>
            <a:ln>
              <a:noFill/>
            </a:ln>
          </p:spPr>
        </p:sp>
        <p:sp>
          <p:nvSpPr>
            <p:cNvPr id="22" name="Freeform 2">
              <a:extLst>
                <a:ext uri="{FF2B5EF4-FFF2-40B4-BE49-F238E27FC236}">
                  <a16:creationId xmlns:a16="http://schemas.microsoft.com/office/drawing/2014/main" xmlns="" id="{6D1F7898-22B2-9145-9E39-DD14DEFDB648}"/>
                </a:ext>
              </a:extLst>
            </p:cNvPr>
            <p:cNvSpPr/>
            <p:nvPr/>
          </p:nvSpPr>
          <p:spPr>
            <a:xfrm>
              <a:off x="2728080" y="5203800"/>
              <a:ext cx="1215360" cy="1361520"/>
            </a:xfrm>
            <a:custGeom>
              <a:avLst/>
              <a:gdLst/>
              <a:ahLst/>
              <a:cxnLst/>
              <a:rect l="0" t="0" r="r" b="b"/>
              <a:pathLst>
                <a:path w="3376" h="3782">
                  <a:moveTo>
                    <a:pt x="0" y="1906"/>
                  </a:moveTo>
                  <a:lnTo>
                    <a:pt x="0" y="1906"/>
                  </a:lnTo>
                  <a:cubicBezTo>
                    <a:pt x="0" y="1875"/>
                    <a:pt x="0" y="1875"/>
                    <a:pt x="0" y="1875"/>
                  </a:cubicBezTo>
                  <a:cubicBezTo>
                    <a:pt x="0" y="843"/>
                    <a:pt x="813" y="0"/>
                    <a:pt x="1907" y="0"/>
                  </a:cubicBezTo>
                  <a:cubicBezTo>
                    <a:pt x="2594" y="0"/>
                    <a:pt x="3032" y="250"/>
                    <a:pt x="3344" y="625"/>
                  </a:cubicBezTo>
                  <a:cubicBezTo>
                    <a:pt x="2719" y="1281"/>
                    <a:pt x="2719" y="1281"/>
                    <a:pt x="2719" y="1281"/>
                  </a:cubicBezTo>
                  <a:cubicBezTo>
                    <a:pt x="2500" y="1031"/>
                    <a:pt x="2282" y="906"/>
                    <a:pt x="1907" y="906"/>
                  </a:cubicBezTo>
                  <a:cubicBezTo>
                    <a:pt x="1407" y="906"/>
                    <a:pt x="1032" y="1343"/>
                    <a:pt x="1032" y="1875"/>
                  </a:cubicBezTo>
                  <a:lnTo>
                    <a:pt x="1032" y="1875"/>
                  </a:lnTo>
                  <a:cubicBezTo>
                    <a:pt x="1032" y="2437"/>
                    <a:pt x="1375" y="2875"/>
                    <a:pt x="1938" y="2875"/>
                  </a:cubicBezTo>
                  <a:cubicBezTo>
                    <a:pt x="2282" y="2875"/>
                    <a:pt x="2532" y="2750"/>
                    <a:pt x="2782" y="2500"/>
                  </a:cubicBezTo>
                  <a:cubicBezTo>
                    <a:pt x="3375" y="3125"/>
                    <a:pt x="3375" y="3125"/>
                    <a:pt x="3375" y="3125"/>
                  </a:cubicBezTo>
                  <a:cubicBezTo>
                    <a:pt x="3032" y="3500"/>
                    <a:pt x="2625" y="3781"/>
                    <a:pt x="1907" y="3781"/>
                  </a:cubicBezTo>
                  <a:cubicBezTo>
                    <a:pt x="813" y="3781"/>
                    <a:pt x="0" y="2937"/>
                    <a:pt x="0" y="1906"/>
                  </a:cubicBezTo>
                </a:path>
              </a:pathLst>
            </a:custGeom>
            <a:grpFill/>
            <a:ln>
              <a:noFill/>
            </a:ln>
          </p:spPr>
        </p:sp>
        <p:sp>
          <p:nvSpPr>
            <p:cNvPr id="23" name="Freeform 3">
              <a:extLst>
                <a:ext uri="{FF2B5EF4-FFF2-40B4-BE49-F238E27FC236}">
                  <a16:creationId xmlns:a16="http://schemas.microsoft.com/office/drawing/2014/main" xmlns="" id="{6960CF06-76DC-0746-BE5A-1FA0408F5325}"/>
                </a:ext>
              </a:extLst>
            </p:cNvPr>
            <p:cNvSpPr/>
            <p:nvPr/>
          </p:nvSpPr>
          <p:spPr>
            <a:xfrm>
              <a:off x="4010760" y="5203800"/>
              <a:ext cx="1417320" cy="1361520"/>
            </a:xfrm>
            <a:custGeom>
              <a:avLst/>
              <a:gdLst/>
              <a:ahLst/>
              <a:cxnLst/>
              <a:rect l="0" t="0" r="r" b="b"/>
              <a:pathLst>
                <a:path w="3937" h="3782">
                  <a:moveTo>
                    <a:pt x="0" y="1906"/>
                  </a:moveTo>
                  <a:lnTo>
                    <a:pt x="0" y="1906"/>
                  </a:lnTo>
                  <a:cubicBezTo>
                    <a:pt x="0" y="1875"/>
                    <a:pt x="0" y="1875"/>
                    <a:pt x="0" y="1875"/>
                  </a:cubicBezTo>
                  <a:cubicBezTo>
                    <a:pt x="0" y="843"/>
                    <a:pt x="844" y="0"/>
                    <a:pt x="1969" y="0"/>
                  </a:cubicBezTo>
                  <a:cubicBezTo>
                    <a:pt x="3093" y="0"/>
                    <a:pt x="3936" y="843"/>
                    <a:pt x="3936" y="1875"/>
                  </a:cubicBezTo>
                  <a:lnTo>
                    <a:pt x="3936" y="1875"/>
                  </a:lnTo>
                  <a:cubicBezTo>
                    <a:pt x="3936" y="2937"/>
                    <a:pt x="3093" y="3781"/>
                    <a:pt x="1969" y="3781"/>
                  </a:cubicBezTo>
                  <a:cubicBezTo>
                    <a:pt x="844" y="3781"/>
                    <a:pt x="0" y="2937"/>
                    <a:pt x="0" y="1906"/>
                  </a:cubicBezTo>
                  <a:moveTo>
                    <a:pt x="2906" y="1906"/>
                  </a:moveTo>
                  <a:lnTo>
                    <a:pt x="2906" y="1906"/>
                  </a:lnTo>
                  <a:cubicBezTo>
                    <a:pt x="2906" y="1875"/>
                    <a:pt x="2906" y="1875"/>
                    <a:pt x="2906" y="1875"/>
                  </a:cubicBezTo>
                  <a:cubicBezTo>
                    <a:pt x="2906" y="1343"/>
                    <a:pt x="2531" y="906"/>
                    <a:pt x="1969" y="906"/>
                  </a:cubicBezTo>
                  <a:cubicBezTo>
                    <a:pt x="1375" y="906"/>
                    <a:pt x="1031" y="1343"/>
                    <a:pt x="1031" y="1875"/>
                  </a:cubicBezTo>
                  <a:lnTo>
                    <a:pt x="1031" y="1875"/>
                  </a:lnTo>
                  <a:cubicBezTo>
                    <a:pt x="1031" y="2437"/>
                    <a:pt x="1406" y="2875"/>
                    <a:pt x="1969" y="2875"/>
                  </a:cubicBezTo>
                  <a:cubicBezTo>
                    <a:pt x="2562" y="2875"/>
                    <a:pt x="2906" y="2437"/>
                    <a:pt x="2906" y="1906"/>
                  </a:cubicBezTo>
                </a:path>
              </a:pathLst>
            </a:custGeom>
            <a:grpFill/>
            <a:ln>
              <a:noFill/>
            </a:ln>
          </p:spPr>
        </p:sp>
        <p:sp>
          <p:nvSpPr>
            <p:cNvPr id="24" name="Freeform 4">
              <a:extLst>
                <a:ext uri="{FF2B5EF4-FFF2-40B4-BE49-F238E27FC236}">
                  <a16:creationId xmlns:a16="http://schemas.microsoft.com/office/drawing/2014/main" xmlns="" id="{432D0A89-4BCC-514C-AE92-8A39DD402801}"/>
                </a:ext>
              </a:extLst>
            </p:cNvPr>
            <p:cNvSpPr/>
            <p:nvPr/>
          </p:nvSpPr>
          <p:spPr>
            <a:xfrm>
              <a:off x="5574240" y="5226120"/>
              <a:ext cx="1192680" cy="1328040"/>
            </a:xfrm>
            <a:custGeom>
              <a:avLst/>
              <a:gdLst/>
              <a:ahLst/>
              <a:cxnLst/>
              <a:rect l="0" t="0" r="r" b="b"/>
              <a:pathLst>
                <a:path w="3313" h="3689">
                  <a:moveTo>
                    <a:pt x="0" y="2344"/>
                  </a:moveTo>
                  <a:lnTo>
                    <a:pt x="0" y="2344"/>
                  </a:lnTo>
                  <a:cubicBezTo>
                    <a:pt x="0" y="0"/>
                    <a:pt x="0" y="0"/>
                    <a:pt x="0" y="0"/>
                  </a:cubicBezTo>
                  <a:cubicBezTo>
                    <a:pt x="1000" y="0"/>
                    <a:pt x="1000" y="0"/>
                    <a:pt x="1000" y="0"/>
                  </a:cubicBezTo>
                  <a:cubicBezTo>
                    <a:pt x="1000" y="2031"/>
                    <a:pt x="1000" y="2031"/>
                    <a:pt x="1000" y="2031"/>
                  </a:cubicBezTo>
                  <a:cubicBezTo>
                    <a:pt x="1000" y="2531"/>
                    <a:pt x="1250" y="2781"/>
                    <a:pt x="1625" y="2781"/>
                  </a:cubicBezTo>
                  <a:cubicBezTo>
                    <a:pt x="2031" y="2781"/>
                    <a:pt x="2281" y="2531"/>
                    <a:pt x="2281" y="2031"/>
                  </a:cubicBezTo>
                  <a:cubicBezTo>
                    <a:pt x="2281" y="0"/>
                    <a:pt x="2281" y="0"/>
                    <a:pt x="2281" y="0"/>
                  </a:cubicBezTo>
                  <a:cubicBezTo>
                    <a:pt x="3312" y="0"/>
                    <a:pt x="3312" y="0"/>
                    <a:pt x="3312" y="0"/>
                  </a:cubicBezTo>
                  <a:cubicBezTo>
                    <a:pt x="3312" y="3625"/>
                    <a:pt x="3312" y="3625"/>
                    <a:pt x="3312" y="3625"/>
                  </a:cubicBezTo>
                  <a:cubicBezTo>
                    <a:pt x="2281" y="3625"/>
                    <a:pt x="2281" y="3625"/>
                    <a:pt x="2281" y="3625"/>
                  </a:cubicBezTo>
                  <a:cubicBezTo>
                    <a:pt x="2281" y="3125"/>
                    <a:pt x="2281" y="3125"/>
                    <a:pt x="2281" y="3125"/>
                  </a:cubicBezTo>
                  <a:cubicBezTo>
                    <a:pt x="2031" y="3406"/>
                    <a:pt x="1750" y="3688"/>
                    <a:pt x="1218" y="3688"/>
                  </a:cubicBezTo>
                  <a:cubicBezTo>
                    <a:pt x="437" y="3688"/>
                    <a:pt x="0" y="3188"/>
                    <a:pt x="0" y="2344"/>
                  </a:cubicBezTo>
                </a:path>
              </a:pathLst>
            </a:custGeom>
            <a:grpFill/>
            <a:ln>
              <a:noFill/>
            </a:ln>
          </p:spPr>
        </p:sp>
        <p:sp>
          <p:nvSpPr>
            <p:cNvPr id="25" name="Freeform 5">
              <a:extLst>
                <a:ext uri="{FF2B5EF4-FFF2-40B4-BE49-F238E27FC236}">
                  <a16:creationId xmlns:a16="http://schemas.microsoft.com/office/drawing/2014/main" xmlns="" id="{4B31D90D-D7AE-EE41-8772-2E4B0329C70F}"/>
                </a:ext>
              </a:extLst>
            </p:cNvPr>
            <p:cNvSpPr/>
            <p:nvPr/>
          </p:nvSpPr>
          <p:spPr>
            <a:xfrm>
              <a:off x="6980400" y="4899960"/>
              <a:ext cx="675360" cy="1654200"/>
            </a:xfrm>
            <a:custGeom>
              <a:avLst/>
              <a:gdLst/>
              <a:ahLst/>
              <a:cxnLst/>
              <a:rect l="0" t="0" r="r" b="b"/>
              <a:pathLst>
                <a:path w="1876" h="4595">
                  <a:moveTo>
                    <a:pt x="0" y="3500"/>
                  </a:moveTo>
                  <a:lnTo>
                    <a:pt x="0" y="3500"/>
                  </a:lnTo>
                  <a:cubicBezTo>
                    <a:pt x="0" y="0"/>
                    <a:pt x="0" y="0"/>
                    <a:pt x="0" y="0"/>
                  </a:cubicBezTo>
                  <a:cubicBezTo>
                    <a:pt x="1031" y="0"/>
                    <a:pt x="1031" y="0"/>
                    <a:pt x="1031" y="0"/>
                  </a:cubicBezTo>
                  <a:cubicBezTo>
                    <a:pt x="1031" y="906"/>
                    <a:pt x="1031" y="906"/>
                    <a:pt x="1031" y="906"/>
                  </a:cubicBezTo>
                  <a:cubicBezTo>
                    <a:pt x="1875" y="906"/>
                    <a:pt x="1875" y="906"/>
                    <a:pt x="1875" y="906"/>
                  </a:cubicBezTo>
                  <a:cubicBezTo>
                    <a:pt x="1875" y="1781"/>
                    <a:pt x="1875" y="1781"/>
                    <a:pt x="1875" y="1781"/>
                  </a:cubicBezTo>
                  <a:cubicBezTo>
                    <a:pt x="1031" y="1781"/>
                    <a:pt x="1031" y="1781"/>
                    <a:pt x="1031" y="1781"/>
                  </a:cubicBezTo>
                  <a:cubicBezTo>
                    <a:pt x="1031" y="3344"/>
                    <a:pt x="1031" y="3344"/>
                    <a:pt x="1031" y="3344"/>
                  </a:cubicBezTo>
                  <a:cubicBezTo>
                    <a:pt x="1031" y="3562"/>
                    <a:pt x="1125" y="3687"/>
                    <a:pt x="1344" y="3687"/>
                  </a:cubicBezTo>
                  <a:cubicBezTo>
                    <a:pt x="1531" y="3687"/>
                    <a:pt x="1719" y="3656"/>
                    <a:pt x="1844" y="3562"/>
                  </a:cubicBezTo>
                  <a:cubicBezTo>
                    <a:pt x="1844" y="4375"/>
                    <a:pt x="1844" y="4375"/>
                    <a:pt x="1844" y="4375"/>
                  </a:cubicBezTo>
                  <a:cubicBezTo>
                    <a:pt x="1656" y="4531"/>
                    <a:pt x="1406" y="4594"/>
                    <a:pt x="1031" y="4594"/>
                  </a:cubicBezTo>
                  <a:cubicBezTo>
                    <a:pt x="406" y="4594"/>
                    <a:pt x="0" y="4344"/>
                    <a:pt x="0" y="3500"/>
                  </a:cubicBezTo>
                </a:path>
              </a:pathLst>
            </a:custGeom>
            <a:grpFill/>
            <a:ln>
              <a:noFill/>
            </a:ln>
          </p:spPr>
        </p:sp>
        <p:sp>
          <p:nvSpPr>
            <p:cNvPr id="26" name="Freeform 6">
              <a:extLst>
                <a:ext uri="{FF2B5EF4-FFF2-40B4-BE49-F238E27FC236}">
                  <a16:creationId xmlns:a16="http://schemas.microsoft.com/office/drawing/2014/main" xmlns="" id="{F62C6D1A-96EE-7949-AF28-D36EB5E50BE0}"/>
                </a:ext>
              </a:extLst>
            </p:cNvPr>
            <p:cNvSpPr/>
            <p:nvPr/>
          </p:nvSpPr>
          <p:spPr>
            <a:xfrm>
              <a:off x="7812720" y="5214960"/>
              <a:ext cx="1058040" cy="1339200"/>
            </a:xfrm>
            <a:custGeom>
              <a:avLst/>
              <a:gdLst/>
              <a:ahLst/>
              <a:cxnLst/>
              <a:rect l="0" t="0" r="r" b="b"/>
              <a:pathLst>
                <a:path w="2939" h="3720">
                  <a:moveTo>
                    <a:pt x="0" y="3187"/>
                  </a:moveTo>
                  <a:lnTo>
                    <a:pt x="0" y="3187"/>
                  </a:lnTo>
                  <a:cubicBezTo>
                    <a:pt x="438" y="2500"/>
                    <a:pt x="438" y="2500"/>
                    <a:pt x="438" y="2500"/>
                  </a:cubicBezTo>
                  <a:cubicBezTo>
                    <a:pt x="844" y="2781"/>
                    <a:pt x="1250" y="2937"/>
                    <a:pt x="1594" y="2937"/>
                  </a:cubicBezTo>
                  <a:cubicBezTo>
                    <a:pt x="1875" y="2937"/>
                    <a:pt x="2032" y="2844"/>
                    <a:pt x="2032" y="2656"/>
                  </a:cubicBezTo>
                  <a:lnTo>
                    <a:pt x="2032" y="2656"/>
                  </a:lnTo>
                  <a:cubicBezTo>
                    <a:pt x="2032" y="2437"/>
                    <a:pt x="1657" y="2344"/>
                    <a:pt x="1282" y="2250"/>
                  </a:cubicBezTo>
                  <a:cubicBezTo>
                    <a:pt x="782" y="2094"/>
                    <a:pt x="188" y="1844"/>
                    <a:pt x="188" y="1156"/>
                  </a:cubicBezTo>
                  <a:cubicBezTo>
                    <a:pt x="188" y="1125"/>
                    <a:pt x="188" y="1125"/>
                    <a:pt x="188" y="1125"/>
                  </a:cubicBezTo>
                  <a:cubicBezTo>
                    <a:pt x="188" y="406"/>
                    <a:pt x="782" y="0"/>
                    <a:pt x="1532" y="0"/>
                  </a:cubicBezTo>
                  <a:cubicBezTo>
                    <a:pt x="1969" y="0"/>
                    <a:pt x="2469" y="156"/>
                    <a:pt x="2875" y="406"/>
                  </a:cubicBezTo>
                  <a:cubicBezTo>
                    <a:pt x="2469" y="1125"/>
                    <a:pt x="2469" y="1125"/>
                    <a:pt x="2469" y="1125"/>
                  </a:cubicBezTo>
                  <a:cubicBezTo>
                    <a:pt x="2125" y="906"/>
                    <a:pt x="1750" y="781"/>
                    <a:pt x="1500" y="781"/>
                  </a:cubicBezTo>
                  <a:cubicBezTo>
                    <a:pt x="1250" y="781"/>
                    <a:pt x="1125" y="875"/>
                    <a:pt x="1125" y="1031"/>
                  </a:cubicBezTo>
                  <a:lnTo>
                    <a:pt x="1125" y="1031"/>
                  </a:lnTo>
                  <a:cubicBezTo>
                    <a:pt x="1125" y="1250"/>
                    <a:pt x="1469" y="1344"/>
                    <a:pt x="1844" y="1469"/>
                  </a:cubicBezTo>
                  <a:cubicBezTo>
                    <a:pt x="2375" y="1656"/>
                    <a:pt x="2938" y="1875"/>
                    <a:pt x="2938" y="2562"/>
                  </a:cubicBezTo>
                  <a:lnTo>
                    <a:pt x="2938" y="2562"/>
                  </a:lnTo>
                  <a:cubicBezTo>
                    <a:pt x="2938" y="3375"/>
                    <a:pt x="2344" y="3719"/>
                    <a:pt x="1563" y="3719"/>
                  </a:cubicBezTo>
                  <a:cubicBezTo>
                    <a:pt x="1063" y="3719"/>
                    <a:pt x="500" y="3562"/>
                    <a:pt x="0" y="3187"/>
                  </a:cubicBezTo>
                </a:path>
              </a:pathLst>
            </a:custGeom>
            <a:grpFill/>
            <a:ln>
              <a:noFill/>
            </a:ln>
          </p:spPr>
        </p:sp>
        <p:sp>
          <p:nvSpPr>
            <p:cNvPr id="27" name="Freeform 7">
              <a:extLst>
                <a:ext uri="{FF2B5EF4-FFF2-40B4-BE49-F238E27FC236}">
                  <a16:creationId xmlns:a16="http://schemas.microsoft.com/office/drawing/2014/main" xmlns="" id="{C10398C2-BEC5-7F4A-BC5F-337A1FE6E5C1}"/>
                </a:ext>
              </a:extLst>
            </p:cNvPr>
            <p:cNvSpPr/>
            <p:nvPr/>
          </p:nvSpPr>
          <p:spPr>
            <a:xfrm>
              <a:off x="3144600" y="2076480"/>
              <a:ext cx="1395360" cy="934200"/>
            </a:xfrm>
            <a:custGeom>
              <a:avLst/>
              <a:gdLst/>
              <a:ahLst/>
              <a:cxnLst/>
              <a:rect l="0" t="0" r="r" b="b"/>
              <a:pathLst>
                <a:path w="3876" h="2595">
                  <a:moveTo>
                    <a:pt x="2843" y="1281"/>
                  </a:moveTo>
                  <a:lnTo>
                    <a:pt x="2843" y="1281"/>
                  </a:lnTo>
                  <a:cubicBezTo>
                    <a:pt x="3125" y="1750"/>
                    <a:pt x="3281" y="2250"/>
                    <a:pt x="3312" y="2594"/>
                  </a:cubicBezTo>
                  <a:cubicBezTo>
                    <a:pt x="3875" y="2594"/>
                    <a:pt x="3875" y="2594"/>
                    <a:pt x="3875" y="2594"/>
                  </a:cubicBezTo>
                  <a:cubicBezTo>
                    <a:pt x="3812" y="2188"/>
                    <a:pt x="3656" y="1563"/>
                    <a:pt x="3281" y="1000"/>
                  </a:cubicBezTo>
                  <a:cubicBezTo>
                    <a:pt x="2843" y="344"/>
                    <a:pt x="2312" y="0"/>
                    <a:pt x="1687" y="0"/>
                  </a:cubicBezTo>
                  <a:cubicBezTo>
                    <a:pt x="1656" y="0"/>
                    <a:pt x="1656" y="0"/>
                    <a:pt x="1656" y="0"/>
                  </a:cubicBezTo>
                  <a:cubicBezTo>
                    <a:pt x="1187" y="0"/>
                    <a:pt x="750" y="219"/>
                    <a:pt x="437" y="594"/>
                  </a:cubicBezTo>
                  <a:cubicBezTo>
                    <a:pt x="125" y="969"/>
                    <a:pt x="0" y="1500"/>
                    <a:pt x="125" y="1969"/>
                  </a:cubicBezTo>
                  <a:cubicBezTo>
                    <a:pt x="625" y="1875"/>
                    <a:pt x="625" y="1875"/>
                    <a:pt x="625" y="1875"/>
                  </a:cubicBezTo>
                  <a:cubicBezTo>
                    <a:pt x="562" y="1531"/>
                    <a:pt x="656" y="1188"/>
                    <a:pt x="843" y="906"/>
                  </a:cubicBezTo>
                  <a:cubicBezTo>
                    <a:pt x="1062" y="656"/>
                    <a:pt x="1343" y="531"/>
                    <a:pt x="1656" y="531"/>
                  </a:cubicBezTo>
                  <a:cubicBezTo>
                    <a:pt x="1687" y="531"/>
                    <a:pt x="1687" y="531"/>
                    <a:pt x="1687" y="531"/>
                  </a:cubicBezTo>
                  <a:cubicBezTo>
                    <a:pt x="2218" y="531"/>
                    <a:pt x="2625" y="938"/>
                    <a:pt x="2843" y="1281"/>
                  </a:cubicBezTo>
                </a:path>
              </a:pathLst>
            </a:custGeom>
            <a:grpFill/>
            <a:ln>
              <a:noFill/>
            </a:ln>
          </p:spPr>
        </p:sp>
        <p:sp>
          <p:nvSpPr>
            <p:cNvPr id="28" name="Freeform 8">
              <a:extLst>
                <a:ext uri="{FF2B5EF4-FFF2-40B4-BE49-F238E27FC236}">
                  <a16:creationId xmlns:a16="http://schemas.microsoft.com/office/drawing/2014/main" xmlns="" id="{03C6F4E2-F701-B743-8012-F7F5E389F747}"/>
                </a:ext>
              </a:extLst>
            </p:cNvPr>
            <p:cNvSpPr/>
            <p:nvPr/>
          </p:nvSpPr>
          <p:spPr>
            <a:xfrm>
              <a:off x="4528080" y="3539160"/>
              <a:ext cx="1057680" cy="900000"/>
            </a:xfrm>
            <a:custGeom>
              <a:avLst/>
              <a:gdLst/>
              <a:ahLst/>
              <a:cxnLst/>
              <a:rect l="0" t="0" r="r" b="b"/>
              <a:pathLst>
                <a:path w="2938" h="2500">
                  <a:moveTo>
                    <a:pt x="2843" y="936"/>
                  </a:moveTo>
                  <a:lnTo>
                    <a:pt x="2843" y="936"/>
                  </a:lnTo>
                  <a:cubicBezTo>
                    <a:pt x="2656" y="656"/>
                    <a:pt x="2499" y="312"/>
                    <a:pt x="2437" y="0"/>
                  </a:cubicBezTo>
                  <a:cubicBezTo>
                    <a:pt x="1874" y="0"/>
                    <a:pt x="1874" y="0"/>
                    <a:pt x="1874" y="0"/>
                  </a:cubicBezTo>
                  <a:cubicBezTo>
                    <a:pt x="1937" y="250"/>
                    <a:pt x="2031" y="656"/>
                    <a:pt x="2343" y="1124"/>
                  </a:cubicBezTo>
                  <a:cubicBezTo>
                    <a:pt x="2156" y="1436"/>
                    <a:pt x="1812" y="1717"/>
                    <a:pt x="1469" y="1905"/>
                  </a:cubicBezTo>
                  <a:lnTo>
                    <a:pt x="1469" y="1905"/>
                  </a:lnTo>
                  <a:lnTo>
                    <a:pt x="1469" y="1905"/>
                  </a:lnTo>
                  <a:cubicBezTo>
                    <a:pt x="1125" y="1717"/>
                    <a:pt x="813" y="1436"/>
                    <a:pt x="625" y="1124"/>
                  </a:cubicBezTo>
                  <a:cubicBezTo>
                    <a:pt x="907" y="656"/>
                    <a:pt x="1032" y="250"/>
                    <a:pt x="1063" y="0"/>
                  </a:cubicBezTo>
                  <a:cubicBezTo>
                    <a:pt x="532" y="0"/>
                    <a:pt x="532" y="0"/>
                    <a:pt x="532" y="0"/>
                  </a:cubicBezTo>
                  <a:cubicBezTo>
                    <a:pt x="469" y="312"/>
                    <a:pt x="313" y="656"/>
                    <a:pt x="94" y="936"/>
                  </a:cubicBezTo>
                  <a:cubicBezTo>
                    <a:pt x="0" y="1061"/>
                    <a:pt x="0" y="1061"/>
                    <a:pt x="0" y="1061"/>
                  </a:cubicBezTo>
                  <a:cubicBezTo>
                    <a:pt x="63" y="1217"/>
                    <a:pt x="63" y="1217"/>
                    <a:pt x="63" y="1217"/>
                  </a:cubicBezTo>
                  <a:cubicBezTo>
                    <a:pt x="313" y="1717"/>
                    <a:pt x="813" y="2186"/>
                    <a:pt x="1375" y="2436"/>
                  </a:cubicBezTo>
                  <a:cubicBezTo>
                    <a:pt x="1469" y="2499"/>
                    <a:pt x="1469" y="2499"/>
                    <a:pt x="1469" y="2499"/>
                  </a:cubicBezTo>
                  <a:lnTo>
                    <a:pt x="1469" y="2499"/>
                  </a:lnTo>
                  <a:lnTo>
                    <a:pt x="1469" y="2499"/>
                  </a:lnTo>
                  <a:cubicBezTo>
                    <a:pt x="1593" y="2436"/>
                    <a:pt x="1593" y="2436"/>
                    <a:pt x="1593" y="2436"/>
                  </a:cubicBezTo>
                  <a:cubicBezTo>
                    <a:pt x="2124" y="2186"/>
                    <a:pt x="2656" y="1717"/>
                    <a:pt x="2874" y="1217"/>
                  </a:cubicBezTo>
                  <a:cubicBezTo>
                    <a:pt x="2937" y="1061"/>
                    <a:pt x="2937" y="1061"/>
                    <a:pt x="2937" y="1061"/>
                  </a:cubicBezTo>
                  <a:lnTo>
                    <a:pt x="2843" y="936"/>
                  </a:lnTo>
                </a:path>
              </a:pathLst>
            </a:custGeom>
            <a:grpFill/>
            <a:ln>
              <a:noFill/>
            </a:ln>
          </p:spPr>
        </p:sp>
        <p:sp>
          <p:nvSpPr>
            <p:cNvPr id="29" name="Freeform 9">
              <a:extLst>
                <a:ext uri="{FF2B5EF4-FFF2-40B4-BE49-F238E27FC236}">
                  <a16:creationId xmlns:a16="http://schemas.microsoft.com/office/drawing/2014/main" xmlns="" id="{3D162103-1B09-5B48-904D-23A667E7BAED}"/>
                </a:ext>
              </a:extLst>
            </p:cNvPr>
            <p:cNvSpPr/>
            <p:nvPr/>
          </p:nvSpPr>
          <p:spPr>
            <a:xfrm>
              <a:off x="5585400" y="2076480"/>
              <a:ext cx="1384200" cy="934200"/>
            </a:xfrm>
            <a:custGeom>
              <a:avLst/>
              <a:gdLst/>
              <a:ahLst/>
              <a:cxnLst/>
              <a:rect l="0" t="0" r="r" b="b"/>
              <a:pathLst>
                <a:path w="3845" h="2595">
                  <a:moveTo>
                    <a:pt x="1031" y="1281"/>
                  </a:moveTo>
                  <a:lnTo>
                    <a:pt x="1031" y="1281"/>
                  </a:lnTo>
                  <a:cubicBezTo>
                    <a:pt x="719" y="1750"/>
                    <a:pt x="594" y="2250"/>
                    <a:pt x="531" y="2594"/>
                  </a:cubicBezTo>
                  <a:cubicBezTo>
                    <a:pt x="0" y="2594"/>
                    <a:pt x="0" y="2594"/>
                    <a:pt x="0" y="2594"/>
                  </a:cubicBezTo>
                  <a:cubicBezTo>
                    <a:pt x="62" y="2188"/>
                    <a:pt x="219" y="1563"/>
                    <a:pt x="594" y="1000"/>
                  </a:cubicBezTo>
                  <a:cubicBezTo>
                    <a:pt x="1000" y="344"/>
                    <a:pt x="1562" y="0"/>
                    <a:pt x="2187" y="0"/>
                  </a:cubicBezTo>
                  <a:lnTo>
                    <a:pt x="2187" y="0"/>
                  </a:lnTo>
                  <a:cubicBezTo>
                    <a:pt x="2656" y="0"/>
                    <a:pt x="3125" y="219"/>
                    <a:pt x="3406" y="594"/>
                  </a:cubicBezTo>
                  <a:cubicBezTo>
                    <a:pt x="3750" y="969"/>
                    <a:pt x="3844" y="1500"/>
                    <a:pt x="3750" y="1969"/>
                  </a:cubicBezTo>
                  <a:cubicBezTo>
                    <a:pt x="3219" y="1875"/>
                    <a:pt x="3219" y="1875"/>
                    <a:pt x="3219" y="1875"/>
                  </a:cubicBezTo>
                  <a:cubicBezTo>
                    <a:pt x="3312" y="1531"/>
                    <a:pt x="3219" y="1188"/>
                    <a:pt x="3000" y="906"/>
                  </a:cubicBezTo>
                  <a:cubicBezTo>
                    <a:pt x="2812" y="656"/>
                    <a:pt x="2500" y="531"/>
                    <a:pt x="2187" y="531"/>
                  </a:cubicBezTo>
                  <a:lnTo>
                    <a:pt x="2187" y="531"/>
                  </a:lnTo>
                  <a:cubicBezTo>
                    <a:pt x="1625" y="531"/>
                    <a:pt x="1250" y="938"/>
                    <a:pt x="1031" y="1281"/>
                  </a:cubicBezTo>
                </a:path>
              </a:pathLst>
            </a:custGeom>
            <a:grpFill/>
            <a:ln>
              <a:noFill/>
            </a:ln>
          </p:spPr>
        </p:sp>
        <p:sp>
          <p:nvSpPr>
            <p:cNvPr id="30" name="Freeform 10">
              <a:extLst>
                <a:ext uri="{FF2B5EF4-FFF2-40B4-BE49-F238E27FC236}">
                  <a16:creationId xmlns:a16="http://schemas.microsoft.com/office/drawing/2014/main" xmlns="" id="{57A6DEAB-B584-364B-A8DA-8D001296BD57}"/>
                </a:ext>
              </a:extLst>
            </p:cNvPr>
            <p:cNvSpPr/>
            <p:nvPr/>
          </p:nvSpPr>
          <p:spPr>
            <a:xfrm>
              <a:off x="4393080" y="996480"/>
              <a:ext cx="1338840" cy="2014200"/>
            </a:xfrm>
            <a:custGeom>
              <a:avLst/>
              <a:gdLst/>
              <a:ahLst/>
              <a:cxnLst/>
              <a:rect l="0" t="0" r="r" b="b"/>
              <a:pathLst>
                <a:path w="3719" h="5595">
                  <a:moveTo>
                    <a:pt x="938" y="5594"/>
                  </a:moveTo>
                  <a:lnTo>
                    <a:pt x="938" y="5594"/>
                  </a:lnTo>
                  <a:cubicBezTo>
                    <a:pt x="1469" y="5594"/>
                    <a:pt x="1469" y="5594"/>
                    <a:pt x="1469" y="5594"/>
                  </a:cubicBezTo>
                  <a:cubicBezTo>
                    <a:pt x="1407" y="5000"/>
                    <a:pt x="1157" y="4438"/>
                    <a:pt x="938" y="3969"/>
                  </a:cubicBezTo>
                  <a:cubicBezTo>
                    <a:pt x="719" y="3500"/>
                    <a:pt x="532" y="3063"/>
                    <a:pt x="532" y="2594"/>
                  </a:cubicBezTo>
                  <a:cubicBezTo>
                    <a:pt x="532" y="2094"/>
                    <a:pt x="813" y="1563"/>
                    <a:pt x="1313" y="1219"/>
                  </a:cubicBezTo>
                  <a:cubicBezTo>
                    <a:pt x="1407" y="1125"/>
                    <a:pt x="1625" y="969"/>
                    <a:pt x="1844" y="750"/>
                  </a:cubicBezTo>
                  <a:cubicBezTo>
                    <a:pt x="2062" y="969"/>
                    <a:pt x="2312" y="1125"/>
                    <a:pt x="2406" y="1219"/>
                  </a:cubicBezTo>
                  <a:cubicBezTo>
                    <a:pt x="2874" y="1563"/>
                    <a:pt x="3187" y="2094"/>
                    <a:pt x="3187" y="2594"/>
                  </a:cubicBezTo>
                  <a:cubicBezTo>
                    <a:pt x="3187" y="3063"/>
                    <a:pt x="2968" y="3500"/>
                    <a:pt x="2781" y="3969"/>
                  </a:cubicBezTo>
                  <a:cubicBezTo>
                    <a:pt x="2562" y="4438"/>
                    <a:pt x="2312" y="5000"/>
                    <a:pt x="2249" y="5594"/>
                  </a:cubicBezTo>
                  <a:cubicBezTo>
                    <a:pt x="2781" y="5594"/>
                    <a:pt x="2781" y="5594"/>
                    <a:pt x="2781" y="5594"/>
                  </a:cubicBezTo>
                  <a:cubicBezTo>
                    <a:pt x="2843" y="5094"/>
                    <a:pt x="3062" y="4625"/>
                    <a:pt x="3249" y="4188"/>
                  </a:cubicBezTo>
                  <a:cubicBezTo>
                    <a:pt x="3499" y="3656"/>
                    <a:pt x="3718" y="3156"/>
                    <a:pt x="3718" y="2594"/>
                  </a:cubicBezTo>
                  <a:cubicBezTo>
                    <a:pt x="3718" y="1938"/>
                    <a:pt x="3343" y="1250"/>
                    <a:pt x="2718" y="781"/>
                  </a:cubicBezTo>
                  <a:cubicBezTo>
                    <a:pt x="2656" y="719"/>
                    <a:pt x="2281" y="438"/>
                    <a:pt x="2062" y="188"/>
                  </a:cubicBezTo>
                  <a:cubicBezTo>
                    <a:pt x="1844" y="0"/>
                    <a:pt x="1844" y="0"/>
                    <a:pt x="1844" y="0"/>
                  </a:cubicBezTo>
                  <a:cubicBezTo>
                    <a:pt x="1657" y="188"/>
                    <a:pt x="1657" y="188"/>
                    <a:pt x="1657" y="188"/>
                  </a:cubicBezTo>
                  <a:cubicBezTo>
                    <a:pt x="1438" y="438"/>
                    <a:pt x="1063" y="719"/>
                    <a:pt x="1000" y="781"/>
                  </a:cubicBezTo>
                  <a:cubicBezTo>
                    <a:pt x="375" y="1250"/>
                    <a:pt x="0" y="1938"/>
                    <a:pt x="0" y="2594"/>
                  </a:cubicBezTo>
                  <a:cubicBezTo>
                    <a:pt x="0" y="3156"/>
                    <a:pt x="219" y="3656"/>
                    <a:pt x="469" y="4188"/>
                  </a:cubicBezTo>
                  <a:cubicBezTo>
                    <a:pt x="657" y="4625"/>
                    <a:pt x="875" y="5094"/>
                    <a:pt x="938" y="5594"/>
                  </a:cubicBezTo>
                </a:path>
              </a:pathLst>
            </a:custGeom>
            <a:grpFill/>
            <a:ln>
              <a:noFill/>
            </a:ln>
          </p:spPr>
        </p:sp>
        <p:sp>
          <p:nvSpPr>
            <p:cNvPr id="31" name="Freeform 11">
              <a:extLst>
                <a:ext uri="{FF2B5EF4-FFF2-40B4-BE49-F238E27FC236}">
                  <a16:creationId xmlns:a16="http://schemas.microsoft.com/office/drawing/2014/main" xmlns="" id="{F27CDA6D-C6BF-8747-A748-820356AE67A1}"/>
                </a:ext>
              </a:extLst>
            </p:cNvPr>
            <p:cNvSpPr/>
            <p:nvPr/>
          </p:nvSpPr>
          <p:spPr>
            <a:xfrm>
              <a:off x="3965760" y="3179160"/>
              <a:ext cx="2182320" cy="191520"/>
            </a:xfrm>
            <a:custGeom>
              <a:avLst/>
              <a:gdLst/>
              <a:ahLst/>
              <a:cxnLst/>
              <a:rect l="0" t="0" r="r" b="b"/>
              <a:pathLst>
                <a:path w="6062" h="532">
                  <a:moveTo>
                    <a:pt x="0" y="531"/>
                  </a:moveTo>
                  <a:lnTo>
                    <a:pt x="6061" y="531"/>
                  </a:lnTo>
                  <a:lnTo>
                    <a:pt x="6061" y="0"/>
                  </a:lnTo>
                  <a:lnTo>
                    <a:pt x="0" y="0"/>
                  </a:lnTo>
                  <a:lnTo>
                    <a:pt x="0" y="531"/>
                  </a:lnTo>
                </a:path>
              </a:pathLst>
            </a:custGeom>
            <a:grpFill/>
            <a:ln>
              <a:noFill/>
            </a:ln>
          </p:spPr>
        </p:sp>
      </p:grpSp>
      <p:sp>
        <p:nvSpPr>
          <p:cNvPr id="8" name="Text Placeholder 7">
            <a:extLst>
              <a:ext uri="{FF2B5EF4-FFF2-40B4-BE49-F238E27FC236}">
                <a16:creationId xmlns:a16="http://schemas.microsoft.com/office/drawing/2014/main" xmlns="" id="{B9BF7824-4379-834E-86BB-B51DDD0B2DAC}"/>
              </a:ext>
            </a:extLst>
          </p:cNvPr>
          <p:cNvSpPr>
            <a:spLocks noGrp="1"/>
          </p:cNvSpPr>
          <p:nvPr>
            <p:ph type="body" sz="quarter" idx="10" hasCustomPrompt="1"/>
          </p:nvPr>
        </p:nvSpPr>
        <p:spPr>
          <a:xfrm>
            <a:off x="1981339" y="4569518"/>
            <a:ext cx="8229325" cy="1019175"/>
          </a:xfrm>
        </p:spPr>
        <p:txBody>
          <a:bodyPr>
            <a:noAutofit/>
          </a:bodyPr>
          <a:lstStyle>
            <a:lvl1pPr marL="0" algn="ctr" defTabSz="685783" rtl="0" eaLnBrk="1" latinLnBrk="0" hangingPunct="1">
              <a:defRPr lang="en-US" sz="4050" b="1" kern="1200" dirty="0" smtClean="0">
                <a:solidFill>
                  <a:schemeClr val="bg1"/>
                </a:solidFill>
                <a:latin typeface="Nunito Sans ExtraBold" pitchFamily="2" charset="77"/>
                <a:ea typeface="+mn-ea"/>
                <a:cs typeface="+mn-cs"/>
              </a:defRPr>
            </a:lvl1pPr>
          </a:lstStyle>
          <a:p>
            <a:pPr lvl="0"/>
            <a:r>
              <a:rPr lang="en-US"/>
              <a:t>Insert name here</a:t>
            </a:r>
          </a:p>
        </p:txBody>
      </p:sp>
    </p:spTree>
    <p:extLst>
      <p:ext uri="{BB962C8B-B14F-4D97-AF65-F5344CB8AC3E}">
        <p14:creationId xmlns:p14="http://schemas.microsoft.com/office/powerpoint/2010/main" val="231501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FFFFFF"/>
                </a:solidFill>
              </a:rPr>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36671268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xmlns="" id="{E5E26ECD-11FC-8644-AECC-2BF6CAFD4C03}"/>
              </a:ext>
            </a:extLst>
          </p:cNvPr>
          <p:cNvSpPr>
            <a:spLocks noGrp="1"/>
          </p:cNvSpPr>
          <p:nvPr>
            <p:ph type="pic" sz="quarter" idx="12" hasCustomPrompt="1"/>
          </p:nvPr>
        </p:nvSpPr>
        <p:spPr>
          <a:xfrm>
            <a:off x="0" y="2505670"/>
            <a:ext cx="6096000" cy="1846659"/>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6" y="41859"/>
            <a:ext cx="5750325" cy="492443"/>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6" y="534301"/>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783"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3108960" y="4783455"/>
            <a:ext cx="2926080"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solidFill>
                  <a:srgbClr val="000000"/>
                </a:solidFill>
              </a:rPr>
              <a:t>18/02/2018</a:t>
            </a:r>
          </a:p>
        </p:txBody>
      </p:sp>
      <p:sp>
        <p:nvSpPr>
          <p:cNvPr id="6" name="Holder 6"/>
          <p:cNvSpPr>
            <a:spLocks noGrp="1"/>
          </p:cNvSpPr>
          <p:nvPr>
            <p:ph type="sldNum" sz="quarter" idx="7"/>
          </p:nvPr>
        </p:nvSpPr>
        <p:spPr>
          <a:xfrm>
            <a:off x="8169108" y="4888925"/>
            <a:ext cx="467558" cy="115416"/>
          </a:xfrm>
        </p:spPr>
        <p:txBody>
          <a:bodyPr lIns="0" tIns="0" rIns="0" bIns="0"/>
          <a:lstStyle>
            <a:lvl1pPr>
              <a:defRPr sz="750" b="1" i="0">
                <a:solidFill>
                  <a:schemeClr val="tx1"/>
                </a:solidFill>
                <a:latin typeface="Nunito Sans" charset="0"/>
                <a:ea typeface="Nunito Sans" charset="0"/>
                <a:cs typeface="Nunito Sans" charset="0"/>
              </a:defRPr>
            </a:lvl1pPr>
          </a:lstStyle>
          <a:p>
            <a:pPr marL="19049">
              <a:spcBef>
                <a:spcPts val="83"/>
              </a:spcBef>
            </a:pPr>
            <a:fld id="{81D60167-4931-47E6-BA6A-407CBD079E47}" type="slidenum">
              <a:rPr lang="uk-UA" spc="26" smtClean="0">
                <a:solidFill>
                  <a:srgbClr val="000000"/>
                </a:solidFill>
              </a:rPr>
              <a:pPr marL="19049">
                <a:spcBef>
                  <a:spcPts val="83"/>
                </a:spcBef>
              </a:pPr>
              <a:t>‹#›</a:t>
            </a:fld>
            <a:endParaRPr lang="uk-UA" spc="26">
              <a:solidFill>
                <a:srgbClr val="000000"/>
              </a:solidFill>
            </a:endParaRPr>
          </a:p>
        </p:txBody>
      </p:sp>
      <p:sp>
        <p:nvSpPr>
          <p:cNvPr id="9" name="Text Placeholder 8">
            <a:extLst>
              <a:ext uri="{FF2B5EF4-FFF2-40B4-BE49-F238E27FC236}">
                <a16:creationId xmlns:a16="http://schemas.microsoft.com/office/drawing/2014/main" xmlns="" id="{F2137783-675F-904F-87FC-0AE0AE96C6C2}"/>
              </a:ext>
            </a:extLst>
          </p:cNvPr>
          <p:cNvSpPr>
            <a:spLocks noGrp="1"/>
          </p:cNvSpPr>
          <p:nvPr>
            <p:ph type="body" sz="quarter" idx="10"/>
          </p:nvPr>
        </p:nvSpPr>
        <p:spPr>
          <a:xfrm>
            <a:off x="7292442" y="1620001"/>
            <a:ext cx="3767138" cy="295465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801" cy="492324"/>
          </a:xfrm>
          <a:prstGeom prst="rect">
            <a:avLst/>
          </a:prstGeom>
        </p:spPr>
      </p:pic>
    </p:spTree>
    <p:extLst>
      <p:ext uri="{BB962C8B-B14F-4D97-AF65-F5344CB8AC3E}">
        <p14:creationId xmlns:p14="http://schemas.microsoft.com/office/powerpoint/2010/main" val="93677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solidFill>
                  <a:srgbClr val="FFFFFF"/>
                </a:solidFill>
              </a:rPr>
              <a:t>© </a:t>
            </a:r>
            <a:r>
              <a:rPr lang="en-US" spc="-4">
                <a:solidFill>
                  <a:srgbClr val="FFFFFF"/>
                </a:solidFill>
              </a:rPr>
              <a:t>The </a:t>
            </a:r>
            <a:r>
              <a:rPr lang="en-US" spc="-15">
                <a:solidFill>
                  <a:srgbClr val="FFFFFF"/>
                </a:solidFill>
              </a:rPr>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solidFill>
                  <a:srgbClr val="000000"/>
                </a:solidFill>
              </a:rPr>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solidFill>
                  <a:srgbClr val="FFFFFF"/>
                </a:solidFill>
              </a:rPr>
              <a:pPr marL="19050">
                <a:spcBef>
                  <a:spcPts val="83"/>
                </a:spcBef>
              </a:pPr>
              <a:t>‹#›</a:t>
            </a:fld>
            <a:endParaRPr lang="uk-UA" spc="26">
              <a:solidFill>
                <a:srgbClr val="FFFFFF"/>
              </a:solidFill>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150080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a:solidFill>
                  <a:srgbClr val="000000"/>
                </a:solidFill>
              </a:rPr>
              <a:t>18/02/2018</a:t>
            </a:r>
            <a:endParaRPr lang="mr-IN">
              <a:solidFill>
                <a:srgbClr val="000000"/>
              </a:solidFill>
            </a:endParaRPr>
          </a:p>
        </p:txBody>
      </p:sp>
      <p:sp>
        <p:nvSpPr>
          <p:cNvPr id="23" name="Title 10">
            <a:extLst>
              <a:ext uri="{FF2B5EF4-FFF2-40B4-BE49-F238E27FC236}">
                <a16:creationId xmlns:a16="http://schemas.microsoft.com/office/drawing/2014/main" xmlns=""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a:t>Name Surname</a:t>
            </a:r>
          </a:p>
        </p:txBody>
      </p:sp>
      <p:sp>
        <p:nvSpPr>
          <p:cNvPr id="24" name="Text Placeholder 27">
            <a:extLst>
              <a:ext uri="{FF2B5EF4-FFF2-40B4-BE49-F238E27FC236}">
                <a16:creationId xmlns:a16="http://schemas.microsoft.com/office/drawing/2014/main" xmlns=""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5" name="Text Placeholder 2">
            <a:extLst>
              <a:ext uri="{FF2B5EF4-FFF2-40B4-BE49-F238E27FC236}">
                <a16:creationId xmlns:a16="http://schemas.microsoft.com/office/drawing/2014/main" xmlns=""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19794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a:solidFill>
                  <a:srgbClr val="FFFFFF"/>
                </a:solidFill>
              </a:rPr>
              <a:t>18/02/2018</a:t>
            </a:r>
            <a:endParaRPr lang="mr-IN">
              <a:solidFill>
                <a:srgbClr val="FFFFFF"/>
              </a:solidFill>
            </a:endParaRPr>
          </a:p>
        </p:txBody>
      </p:sp>
      <p:sp>
        <p:nvSpPr>
          <p:cNvPr id="23" name="Title 10">
            <a:extLst>
              <a:ext uri="{FF2B5EF4-FFF2-40B4-BE49-F238E27FC236}">
                <a16:creationId xmlns:a16="http://schemas.microsoft.com/office/drawing/2014/main" xmlns=""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a:t>Name Surname</a:t>
            </a:r>
          </a:p>
        </p:txBody>
      </p:sp>
      <p:sp>
        <p:nvSpPr>
          <p:cNvPr id="25" name="Text Placeholder 27">
            <a:extLst>
              <a:ext uri="{FF2B5EF4-FFF2-40B4-BE49-F238E27FC236}">
                <a16:creationId xmlns:a16="http://schemas.microsoft.com/office/drawing/2014/main" xmlns=""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A presentation by</a:t>
            </a:r>
          </a:p>
        </p:txBody>
      </p:sp>
      <p:sp>
        <p:nvSpPr>
          <p:cNvPr id="26" name="Text Placeholder 2">
            <a:extLst>
              <a:ext uri="{FF2B5EF4-FFF2-40B4-BE49-F238E27FC236}">
                <a16:creationId xmlns:a16="http://schemas.microsoft.com/office/drawing/2014/main" xmlns=""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7844013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defTabSz="685800">
              <a:spcBef>
                <a:spcPts val="83"/>
              </a:spcBef>
            </a:pPr>
            <a:r>
              <a:rPr lang="en-US" spc="56">
                <a:solidFill>
                  <a:srgbClr val="000000"/>
                </a:solidFill>
              </a:rPr>
              <a:t>© </a:t>
            </a:r>
            <a:r>
              <a:rPr lang="en-US" spc="-4">
                <a:solidFill>
                  <a:srgbClr val="000000"/>
                </a:solidFill>
              </a:rPr>
              <a:t>The </a:t>
            </a:r>
            <a:r>
              <a:rPr lang="en-US" spc="-15">
                <a:solidFill>
                  <a:srgbClr val="000000"/>
                </a:solidFill>
              </a:rPr>
              <a:t>Scout Association</a:t>
            </a:r>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a:solidFill>
                  <a:srgbClr val="000000"/>
                </a:solidFill>
              </a:rPr>
              <a:t>18/02/2018</a:t>
            </a:r>
            <a:endParaRPr lang="mr-IN">
              <a:solidFill>
                <a:srgbClr val="000000"/>
              </a:solidFill>
            </a:endParaRPr>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defTabSz="685800">
              <a:spcBef>
                <a:spcPts val="83"/>
              </a:spcBef>
            </a:pPr>
            <a:fld id="{81D60167-4931-47E6-BA6A-407CBD079E47}" type="slidenum">
              <a:rPr lang="uk-UA" spc="26" smtClean="0">
                <a:solidFill>
                  <a:srgbClr val="000000"/>
                </a:solidFill>
              </a:rPr>
              <a:pPr marL="19050" defTabSz="685800">
                <a:spcBef>
                  <a:spcPts val="83"/>
                </a:spcBef>
              </a:pPr>
              <a:t>‹#›</a:t>
            </a:fld>
            <a:endParaRPr lang="uk-UA" spc="26">
              <a:solidFill>
                <a:srgbClr val="000000"/>
              </a:solidFill>
            </a:endParaRPr>
          </a:p>
        </p:txBody>
      </p:sp>
      <p:sp>
        <p:nvSpPr>
          <p:cNvPr id="2" name="Text Placeholder 1">
            <a:extLst>
              <a:ext uri="{FF2B5EF4-FFF2-40B4-BE49-F238E27FC236}">
                <a16:creationId xmlns:a16="http://schemas.microsoft.com/office/drawing/2014/main" xmlns=""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xmlns=""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rgbClr val="000000"/>
                </a:solidFill>
              </a:rPr>
              <a:t>Presentation title</a:t>
            </a:r>
          </a:p>
        </p:txBody>
      </p:sp>
      <p:sp>
        <p:nvSpPr>
          <p:cNvPr id="9" name="Holder 3">
            <a:extLst>
              <a:ext uri="{FF2B5EF4-FFF2-40B4-BE49-F238E27FC236}">
                <a16:creationId xmlns:a16="http://schemas.microsoft.com/office/drawing/2014/main" xmlns=""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defTabSz="685800">
              <a:spcBef>
                <a:spcPts val="30"/>
              </a:spcBef>
              <a:buClr>
                <a:srgbClr val="7414DC"/>
              </a:buClr>
            </a:pPr>
            <a:r>
              <a:rPr lang="en-GB" sz="1350">
                <a:solidFill>
                  <a:srgbClr val="000000"/>
                </a:solidFill>
              </a:rPr>
              <a:t>Page heading</a:t>
            </a:r>
          </a:p>
        </p:txBody>
      </p:sp>
    </p:spTree>
    <p:extLst>
      <p:ext uri="{BB962C8B-B14F-4D97-AF65-F5344CB8AC3E}">
        <p14:creationId xmlns:p14="http://schemas.microsoft.com/office/powerpoint/2010/main" val="3836914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4294967295" pos="3840">
          <p15:clr>
            <a:srgbClr val="F26B43"/>
          </p15:clr>
        </p15:guide>
        <p15:guide id="4294967295" pos="227">
          <p15:clr>
            <a:srgbClr val="F26B43"/>
          </p15:clr>
        </p15:guide>
        <p15:guide id="4294967295" orient="horz" pos="4163">
          <p15:clr>
            <a:srgbClr val="F26B43"/>
          </p15:clr>
        </p15:guide>
        <p15:guide id="4294967295" orient="horz" pos="227">
          <p15:clr>
            <a:srgbClr val="F26B43"/>
          </p15:clr>
        </p15:guide>
        <p15:guide id="4294967295" pos="7452">
          <p15:clr>
            <a:srgbClr val="F26B43"/>
          </p15:clr>
        </p15:guide>
        <p15:guide id="4294967295"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23" y="986599"/>
            <a:ext cx="4945952" cy="492443"/>
          </a:xfrm>
          <a:prstGeom prst="rect">
            <a:avLst/>
          </a:prstGeom>
        </p:spPr>
        <p:txBody>
          <a:bodyPr wrap="square" lIns="0" tIns="0" rIns="0" bIns="0">
            <a:spAutoFit/>
          </a:bodyPr>
          <a:lstStyle>
            <a:lvl1pPr>
              <a:defRPr sz="3200" b="1" i="0">
                <a:solidFill>
                  <a:srgbClr val="7413DC"/>
                </a:solidFill>
                <a:latin typeface="Nunito Sans Black"/>
                <a:cs typeface="Nunito Sans Black"/>
              </a:defRPr>
            </a:lvl1pPr>
          </a:lstStyle>
          <a:p>
            <a:endParaRPr/>
          </a:p>
        </p:txBody>
      </p:sp>
      <p:sp>
        <p:nvSpPr>
          <p:cNvPr id="3" name="Holder 3"/>
          <p:cNvSpPr>
            <a:spLocks noGrp="1"/>
          </p:cNvSpPr>
          <p:nvPr>
            <p:ph type="body" idx="1"/>
          </p:nvPr>
        </p:nvSpPr>
        <p:spPr>
          <a:xfrm>
            <a:off x="520445" y="1816608"/>
            <a:ext cx="11151108" cy="615553"/>
          </a:xfrm>
          <a:prstGeom prst="rect">
            <a:avLst/>
          </a:prstGeom>
        </p:spPr>
        <p:txBody>
          <a:bodyPr wrap="square" lIns="0" tIns="0" rIns="0" bIns="0">
            <a:spAutoFit/>
          </a:bodyPr>
          <a:lstStyle>
            <a:lvl1pPr>
              <a:defRPr sz="4000" b="0" i="0">
                <a:solidFill>
                  <a:schemeClr val="tx1"/>
                </a:solidFill>
                <a:latin typeface="Nunito Sans"/>
                <a:cs typeface="Nunito Sans"/>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pPr defTabSz="685800"/>
            <a:endParaRPr sz="1350">
              <a:solidFill>
                <a:prstClr val="black">
                  <a:tint val="75000"/>
                </a:prstClr>
              </a:solidFill>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pPr defTabSz="685800"/>
            <a:fld id="{B294464F-98B3-404C-85F7-DFE056AC4D6F}" type="datetime1">
              <a:rPr lang="en-US" sz="1350" smtClean="0">
                <a:solidFill>
                  <a:prstClr val="black">
                    <a:tint val="75000"/>
                  </a:prstClr>
                </a:solidFill>
              </a:rPr>
              <a:pPr defTabSz="685800"/>
              <a:t>3/6/2023</a:t>
            </a:fld>
            <a:endParaRPr lang="en-US" sz="1350">
              <a:solidFill>
                <a:prstClr val="black">
                  <a:tint val="75000"/>
                </a:prstClr>
              </a:solidFill>
            </a:endParaRPr>
          </a:p>
        </p:txBody>
      </p:sp>
      <p:sp>
        <p:nvSpPr>
          <p:cNvPr id="6" name="Holder 6"/>
          <p:cNvSpPr>
            <a:spLocks noGrp="1"/>
          </p:cNvSpPr>
          <p:nvPr>
            <p:ph type="sldNum" sz="quarter" idx="7"/>
          </p:nvPr>
        </p:nvSpPr>
        <p:spPr>
          <a:xfrm>
            <a:off x="10892143" y="6518567"/>
            <a:ext cx="623411" cy="230832"/>
          </a:xfrm>
          <a:prstGeom prst="rect">
            <a:avLst/>
          </a:prstGeom>
        </p:spPr>
        <p:txBody>
          <a:bodyPr wrap="square" lIns="0" tIns="0" rIns="0" bIns="0">
            <a:spAutoFit/>
          </a:bodyPr>
          <a:lstStyle>
            <a:lvl1pPr>
              <a:defRPr sz="750" b="0" i="0">
                <a:solidFill>
                  <a:schemeClr val="tx1"/>
                </a:solidFill>
                <a:latin typeface="Nunito Sans"/>
                <a:cs typeface="Nunito Sans"/>
              </a:defRPr>
            </a:lvl1pPr>
          </a:lstStyle>
          <a:p>
            <a:pPr marL="66675" defTabSz="685800">
              <a:spcBef>
                <a:spcPts val="83"/>
              </a:spcBef>
            </a:pPr>
            <a:r>
              <a:rPr>
                <a:solidFill>
                  <a:prstClr val="black"/>
                </a:solidFill>
              </a:rPr>
              <a:t>Page </a:t>
            </a:r>
            <a:fld id="{81D60167-4931-47E6-BA6A-407CBD079E47}" type="slidenum">
              <a:rPr dirty="0">
                <a:solidFill>
                  <a:prstClr val="black"/>
                </a:solidFill>
              </a:rPr>
              <a:pPr marL="66675" defTabSz="685800">
                <a:spcBef>
                  <a:spcPts val="83"/>
                </a:spcBef>
              </a:pPr>
              <a:t>‹#›</a:t>
            </a:fld>
            <a:r>
              <a:rPr>
                <a:solidFill>
                  <a:prstClr val="black"/>
                </a:solidFill>
              </a:rPr>
              <a:t> of</a:t>
            </a:r>
            <a:r>
              <a:rPr spc="-71">
                <a:solidFill>
                  <a:prstClr val="black"/>
                </a:solidFill>
              </a:rPr>
              <a:t> </a:t>
            </a:r>
            <a:r>
              <a:rPr>
                <a:solidFill>
                  <a:prstClr val="black"/>
                </a:solidFill>
              </a:rPr>
              <a:t>33</a:t>
            </a:r>
          </a:p>
        </p:txBody>
      </p:sp>
    </p:spTree>
    <p:extLst>
      <p:ext uri="{BB962C8B-B14F-4D97-AF65-F5344CB8AC3E}">
        <p14:creationId xmlns:p14="http://schemas.microsoft.com/office/powerpoint/2010/main" val="1378544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microsoft.com/office/2018/10/relationships/comments" Target="../comments/modernComment_1BF_7D71A89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microsoft.com/office/2018/10/relationships/comments" Target="../comments/modernComment_1D9_9CC46EC0.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microsoft.com/office/2018/10/relationships/comments" Target="../comments/modernComment_1C1_7F948D3D.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E8_FFE9D4F3.xml"/><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microsoft.com/office/2018/10/relationships/comments" Target="../comments/modernComment_1E5_9B8C9DFD.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1A4_9E461CB1.xml"/><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60.xml"/><Relationship Id="rId5" Type="http://schemas.openxmlformats.org/officeDocument/2006/relationships/image" Target="../media/image32.png"/><Relationship Id="rId4" Type="http://schemas.openxmlformats.org/officeDocument/2006/relationships/hyperlink" Target="https://www.facebook.com/groups/scoutstransformation"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CB_FC856B8E.xml"/><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microsoft.com/office/2018/10/relationships/comments" Target="../comments/modernComment_1BA_5C38461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microsoft.com/office/2018/10/relationships/comments" Target="../comments/modernComment_1BB_E91F3A6E.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microsoft.com/office/2018/10/relationships/comments" Target="../comments/modernComment_1BD_4CB45F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C1EAEB7-B331-C443-8021-BFFE8DD4BBBE}"/>
              </a:ext>
            </a:extLst>
          </p:cNvPr>
          <p:cNvSpPr>
            <a:spLocks noGrp="1"/>
          </p:cNvSpPr>
          <p:nvPr>
            <p:ph type="body" sz="quarter" idx="10"/>
          </p:nvPr>
        </p:nvSpPr>
        <p:spPr/>
        <p:txBody>
          <a:bodyPr vert="horz" lIns="0" tIns="0" rIns="0" bIns="0" rtlCol="0" anchor="t">
            <a:noAutofit/>
          </a:bodyPr>
          <a:lstStyle/>
          <a:p>
            <a:r>
              <a:rPr lang="en-GB">
                <a:latin typeface="Nunito Sans Black"/>
              </a:rPr>
              <a:t>Welcome to the </a:t>
            </a:r>
            <a:endParaRPr lang="en-GB"/>
          </a:p>
          <a:p>
            <a:r>
              <a:rPr lang="en-GB">
                <a:latin typeface="Nunito Sans Black"/>
              </a:rPr>
              <a:t>Transformation Leads call</a:t>
            </a:r>
          </a:p>
        </p:txBody>
      </p:sp>
    </p:spTree>
    <p:extLst>
      <p:ext uri="{BB962C8B-B14F-4D97-AF65-F5344CB8AC3E}">
        <p14:creationId xmlns:p14="http://schemas.microsoft.com/office/powerpoint/2010/main" val="2147344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124"/>
            <a:ext cx="11500787" cy="571434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b"/>
          <a:lstStyle/>
          <a:p>
            <a:pPr marL="10795" defTabSz="685800">
              <a:buClr>
                <a:srgbClr val="00A793"/>
              </a:buClr>
            </a:pPr>
            <a:endParaRPr lang="en-GB" b="1" kern="0">
              <a:solidFill>
                <a:srgbClr val="000000"/>
              </a:solidFill>
            </a:endParaRPr>
          </a:p>
        </p:txBody>
      </p:sp>
      <p:sp>
        <p:nvSpPr>
          <p:cNvPr id="48" name="TextBox 47">
            <a:extLst>
              <a:ext uri="{FF2B5EF4-FFF2-40B4-BE49-F238E27FC236}">
                <a16:creationId xmlns:a16="http://schemas.microsoft.com/office/drawing/2014/main" xmlns="" id="{32E21CC1-6628-2FCB-8BFA-D32AAE36E16D}"/>
              </a:ext>
            </a:extLst>
          </p:cNvPr>
          <p:cNvSpPr txBox="1"/>
          <p:nvPr/>
        </p:nvSpPr>
        <p:spPr>
          <a:xfrm>
            <a:off x="202671" y="202182"/>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April</a:t>
            </a:r>
          </a:p>
        </p:txBody>
      </p:sp>
      <p:sp>
        <p:nvSpPr>
          <p:cNvPr id="6" name="TextBox 5">
            <a:extLst>
              <a:ext uri="{FF2B5EF4-FFF2-40B4-BE49-F238E27FC236}">
                <a16:creationId xmlns:a16="http://schemas.microsoft.com/office/drawing/2014/main" xmlns="" id="{438010F5-4475-5DDF-5D54-8A9C58E934EC}"/>
              </a:ext>
            </a:extLst>
          </p:cNvPr>
          <p:cNvSpPr txBox="1"/>
          <p:nvPr/>
        </p:nvSpPr>
        <p:spPr>
          <a:xfrm>
            <a:off x="569843" y="1729409"/>
            <a:ext cx="5526157" cy="4873061"/>
          </a:xfrm>
          <a:prstGeom prst="rect">
            <a:avLst/>
          </a:prstGeom>
          <a:noFill/>
        </p:spPr>
        <p:txBody>
          <a:bodyPr wrap="square" lIns="91440" tIns="45720" rIns="91440" bIns="45720" numCol="1" rtlCol="0" anchor="ctr">
            <a:noAutofit/>
          </a:bodyPr>
          <a:lstStyle/>
          <a:p>
            <a:pPr marL="182245" indent="-171450" defTabSz="685800">
              <a:buClr>
                <a:srgbClr val="00A793"/>
              </a:buClr>
              <a:buFont typeface="Arial" panose="020B0604020202020204" pitchFamily="34" charset="0"/>
              <a:buChar char="•"/>
            </a:pPr>
            <a:r>
              <a:rPr lang="en-GB" kern="0" dirty="0">
                <a:solidFill>
                  <a:srgbClr val="000000"/>
                </a:solidFill>
              </a:rPr>
              <a:t>Use the team resources to finalise the plan of what your new teams will look like</a:t>
            </a:r>
          </a:p>
          <a:p>
            <a:pPr marL="10795" defTabSz="685800">
              <a:buClr>
                <a:srgbClr val="00A793"/>
              </a:buCl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Start introducing Our Volunteering Culture to your volunteers</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Start introducing use of teams in Groups, Districts, Counties</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Start introducing the Trustee Board changes via AGMs for Groups/Districts/Counties/Regions/Areas… </a:t>
            </a:r>
          </a:p>
        </p:txBody>
      </p:sp>
      <p:pic>
        <p:nvPicPr>
          <p:cNvPr id="14" name="Picture 13">
            <a:extLst>
              <a:ext uri="{FF2B5EF4-FFF2-40B4-BE49-F238E27FC236}">
                <a16:creationId xmlns:a16="http://schemas.microsoft.com/office/drawing/2014/main" xmlns="" id="{51E3247A-2C66-7C9C-9C9B-BB317D59181F}"/>
              </a:ext>
            </a:extLst>
          </p:cNvPr>
          <p:cNvPicPr>
            <a:picLocks noChangeAspect="1"/>
          </p:cNvPicPr>
          <p:nvPr/>
        </p:nvPicPr>
        <p:blipFill rotWithShape="1">
          <a:blip r:embed="rId3"/>
          <a:srcRect b="85139"/>
          <a:stretch/>
        </p:blipFill>
        <p:spPr>
          <a:xfrm>
            <a:off x="353282" y="897512"/>
            <a:ext cx="11500787" cy="831898"/>
          </a:xfrm>
          <a:prstGeom prst="rect">
            <a:avLst/>
          </a:prstGeom>
        </p:spPr>
      </p:pic>
      <p:sp>
        <p:nvSpPr>
          <p:cNvPr id="5" name="TextBox 4">
            <a:extLst>
              <a:ext uri="{FF2B5EF4-FFF2-40B4-BE49-F238E27FC236}">
                <a16:creationId xmlns:a16="http://schemas.microsoft.com/office/drawing/2014/main" xmlns="" id="{B0E11DE2-2451-DEA4-C6FB-62D219BA908A}"/>
              </a:ext>
            </a:extLst>
          </p:cNvPr>
          <p:cNvSpPr txBox="1"/>
          <p:nvPr/>
        </p:nvSpPr>
        <p:spPr>
          <a:xfrm>
            <a:off x="6103675" y="1782757"/>
            <a:ext cx="5526157" cy="4873061"/>
          </a:xfrm>
          <a:prstGeom prst="rect">
            <a:avLst/>
          </a:prstGeom>
          <a:noFill/>
        </p:spPr>
        <p:txBody>
          <a:bodyPr wrap="square" lIns="91440" tIns="45720" rIns="91440" bIns="45720" numCol="1" rtlCol="0" anchor="ctr">
            <a:noAutofit/>
          </a:bodyPr>
          <a:lstStyle/>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informing your area about the upcoming changes through events, local emails and more, using the new videos and other resources to support this </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delivering briefings for District &amp; Group Chairs on the Trustee Board Changes</a:t>
            </a:r>
            <a:endParaRPr lang="en-GB" kern="0" dirty="0">
              <a:solidFill>
                <a:srgbClr val="FF0000"/>
              </a:solidFill>
            </a:endParaRPr>
          </a:p>
        </p:txBody>
      </p:sp>
    </p:spTree>
    <p:extLst>
      <p:ext uri="{BB962C8B-B14F-4D97-AF65-F5344CB8AC3E}">
        <p14:creationId xmlns:p14="http://schemas.microsoft.com/office/powerpoint/2010/main" val="4035804601"/>
      </p:ext>
    </p:extLst>
  </p:cSld>
  <p:clrMapOvr>
    <a:masterClrMapping/>
  </p:clrMapOvr>
  <p:extLst>
    <p:ext uri="{6950BFC3-D8DA-4A85-94F7-54DA5524770B}">
      <p188:commentRel xmlns:p188="http://schemas.microsoft.com/office/powerpoint/2018/8/main" xmlns="" r:id="rId4"/>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May</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a:solidFill>
                  <a:srgbClr val="00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Mapping of current training modules to new Growing Roots base learning content (The learning every member will need to complete)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Digital Skills Tool Launch and supporting resources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Time to share how work is progressing in your areas and tips for success along with support for any challenges being faced</a:t>
              </a: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E5C6D3DC-167D-92B6-5568-1613AC3C2B47}"/>
              </a:ext>
            </a:extLst>
          </p:cNvPr>
          <p:cNvSpPr txBox="1"/>
          <p:nvPr/>
        </p:nvSpPr>
        <p:spPr>
          <a:xfrm>
            <a:off x="6469324" y="1636385"/>
            <a:ext cx="5274365" cy="4939581"/>
          </a:xfrm>
          <a:prstGeom prst="rect">
            <a:avLst/>
          </a:prstGeom>
          <a:noFill/>
        </p:spPr>
        <p:txBody>
          <a:bodyPr wrap="square" lIns="91440" tIns="45720" rIns="91440" bIns="45720" rtlCol="0" anchor="ctr">
            <a:normAutofit/>
          </a:bodyPr>
          <a:lstStyle/>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Use mapping of current training to new learning to support your local planning and compliance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Ensure all local members are aware of upcoming changes and what they need to do</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Get to know the Digital Skills Tool and plan how you will introduce this in your area</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Our Volunteering Culture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use of teams in Groups, Districts, Counties etc.</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the Trustee Board changes via Group/Districts/County AGMs</a:t>
            </a:r>
          </a:p>
        </p:txBody>
      </p:sp>
      <p:cxnSp>
        <p:nvCxnSpPr>
          <p:cNvPr id="4" name="Straight Connector 3">
            <a:extLst>
              <a:ext uri="{FF2B5EF4-FFF2-40B4-BE49-F238E27FC236}">
                <a16:creationId xmlns:a16="http://schemas.microsoft.com/office/drawing/2014/main" xmlns="" id="{0EE3DA8B-A5EF-0DE1-0CDA-00B94DF86C27}"/>
              </a:ext>
            </a:extLst>
          </p:cNvPr>
          <p:cNvCxnSpPr/>
          <p:nvPr/>
        </p:nvCxnSpPr>
        <p:spPr>
          <a:xfrm>
            <a:off x="6334540" y="4018390"/>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622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June</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a:solidFill>
                  <a:srgbClr val="00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indent="-285750" defTabSz="685800">
                <a:spcBef>
                  <a:spcPts val="600"/>
                </a:spcBef>
                <a:spcAft>
                  <a:spcPts val="600"/>
                </a:spcAft>
                <a:buClr>
                  <a:srgbClr val="00A793"/>
                </a:buClr>
                <a:buFont typeface="Arial" panose="020B0604020202020204" pitchFamily="34" charset="0"/>
                <a:buChar char="•"/>
              </a:pPr>
              <a:endParaRPr lang="en-GB" kern="0" dirty="0">
                <a:solidFill>
                  <a:srgbClr val="FF0000"/>
                </a:solidFill>
              </a:endParaRPr>
            </a:p>
            <a:p>
              <a:pPr marL="296545" indent="-2857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Sharing with Transformation Leads draft plans on how Branching Out will look and work</a:t>
              </a:r>
            </a:p>
            <a:p>
              <a:pPr marL="296545" indent="-2857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Sharing with Transformation Leads draft plans for how the Wood Badge will change</a:t>
              </a: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E5C6D3DC-167D-92B6-5568-1613AC3C2B47}"/>
              </a:ext>
            </a:extLst>
          </p:cNvPr>
          <p:cNvSpPr txBox="1"/>
          <p:nvPr/>
        </p:nvSpPr>
        <p:spPr>
          <a:xfrm>
            <a:off x="6469324" y="1636385"/>
            <a:ext cx="5274365" cy="4939581"/>
          </a:xfrm>
          <a:prstGeom prst="rect">
            <a:avLst/>
          </a:prstGeom>
          <a:noFill/>
        </p:spPr>
        <p:txBody>
          <a:bodyPr wrap="square" lIns="91440" tIns="45720" rIns="91440" bIns="45720" rtlCol="0" anchor="ctr">
            <a:normAutofit/>
          </a:bodyPr>
          <a:lstStyle/>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ensuring all local members are aware of upcoming changes and what they need to do</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Our Volunteering Culture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use of teams in Groups, Districts, Counties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the Trustee Board changes via Group/Districts/County AGMs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to introduce the Digital Skills Tool in your area and increase usage</a:t>
            </a:r>
            <a:endParaRPr lang="en-GB" kern="0" dirty="0">
              <a:solidFill>
                <a:srgbClr val="7414DC"/>
              </a:solidFill>
            </a:endParaRPr>
          </a:p>
        </p:txBody>
      </p:sp>
    </p:spTree>
    <p:extLst>
      <p:ext uri="{BB962C8B-B14F-4D97-AF65-F5344CB8AC3E}">
        <p14:creationId xmlns:p14="http://schemas.microsoft.com/office/powerpoint/2010/main" val="534848558"/>
      </p:ext>
    </p:extLst>
  </p:cSld>
  <p:clrMapOvr>
    <a:masterClrMapping/>
  </p:clrMapOvr>
  <p:extLst>
    <p:ext uri="{6950BFC3-D8DA-4A85-94F7-54DA5524770B}">
      <p188:commentRel xmlns:p188="http://schemas.microsoft.com/office/powerpoint/2018/8/main" xmlns="" r:id="rId5"/>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July - September</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6"/>
            <a:chOff x="6334540" y="888235"/>
            <a:chExt cx="5504178" cy="5760958"/>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8"/>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defTabSz="685800">
                <a:buClr>
                  <a:srgbClr val="00A793"/>
                </a:buClr>
              </a:pPr>
              <a:endParaRPr lang="en-GB" kern="0">
                <a:solidFill>
                  <a:srgbClr val="00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dirty="0">
                <a:solidFill>
                  <a:srgbClr val="000000"/>
                </a:solidFill>
              </a:endParaRPr>
            </a:p>
            <a:p>
              <a:pPr marL="10795" defTabSz="685800">
                <a:buClr>
                  <a:srgbClr val="00A793"/>
                </a:buClr>
              </a:pPr>
              <a:r>
                <a:rPr lang="en-GB" b="1" kern="0" dirty="0">
                  <a:solidFill>
                    <a:srgbClr val="000000"/>
                  </a:solidFill>
                </a:rPr>
                <a:t>July</a:t>
              </a:r>
            </a:p>
            <a:p>
              <a:pPr marL="182245" indent="-171450" defTabSz="685800">
                <a:buClr>
                  <a:srgbClr val="00A793"/>
                </a:buClr>
                <a:buFont typeface="Arial" panose="020B0604020202020204" pitchFamily="34" charset="0"/>
                <a:buChar char="•"/>
              </a:pPr>
              <a:r>
                <a:rPr lang="en-GB" kern="0" dirty="0">
                  <a:solidFill>
                    <a:srgbClr val="000000"/>
                  </a:solidFill>
                </a:rPr>
                <a:t>POR - This will be the final version of POR for Counties to use prior to their transition and will apply in every County until their transition to the new digital solutions in February</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0795" defTabSz="685800">
                <a:buClr>
                  <a:srgbClr val="00A793"/>
                </a:buClr>
              </a:pPr>
              <a:r>
                <a:rPr lang="en-GB" b="1" kern="0" dirty="0">
                  <a:solidFill>
                    <a:srgbClr val="000000"/>
                  </a:solidFill>
                </a:rPr>
                <a:t>September</a:t>
              </a:r>
            </a:p>
            <a:p>
              <a:pPr marL="296545" indent="-285750" defTabSz="685800">
                <a:buClr>
                  <a:srgbClr val="00A793"/>
                </a:buClr>
                <a:buFont typeface="Arial" panose="020B0604020202020204" pitchFamily="34" charset="0"/>
                <a:buChar char="•"/>
              </a:pPr>
              <a:r>
                <a:rPr lang="en-GB" kern="0" dirty="0">
                  <a:solidFill>
                    <a:srgbClr val="000000"/>
                  </a:solidFill>
                </a:rPr>
                <a:t>Growing Roots (Role Specific) learning content</a:t>
              </a:r>
            </a:p>
            <a:p>
              <a:pPr marL="10795" defTabSz="685800">
                <a:buClr>
                  <a:srgbClr val="00A793"/>
                </a:buClr>
              </a:pPr>
              <a:endParaRPr lang="en-GB" b="1" kern="0" dirty="0">
                <a:solidFill>
                  <a:srgbClr val="000000"/>
                </a:solidFill>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F999EB1E-473C-F4F0-9F03-24B5C8C9059A}"/>
              </a:ext>
            </a:extLst>
          </p:cNvPr>
          <p:cNvSpPr txBox="1"/>
          <p:nvPr/>
        </p:nvSpPr>
        <p:spPr>
          <a:xfrm>
            <a:off x="6453808" y="1662889"/>
            <a:ext cx="5274365" cy="4939581"/>
          </a:xfrm>
          <a:prstGeom prst="rect">
            <a:avLst/>
          </a:prstGeom>
          <a:noFill/>
        </p:spPr>
        <p:txBody>
          <a:bodyPr wrap="square" lIns="91440" tIns="45720" rIns="91440" bIns="45720" rtlCol="0" anchor="ctr">
            <a:normAutofit/>
          </a:bodyPr>
          <a:lstStyle/>
          <a:p>
            <a:pPr marL="182245" indent="-171450" defTabSz="685800">
              <a:buClr>
                <a:srgbClr val="00A793"/>
              </a:buClr>
              <a:buFont typeface="Arial" panose="020B0604020202020204" pitchFamily="34" charset="0"/>
              <a:buChar char="•"/>
            </a:pPr>
            <a:r>
              <a:rPr lang="en-GB" kern="0" dirty="0">
                <a:solidFill>
                  <a:srgbClr val="000000"/>
                </a:solidFill>
              </a:rPr>
              <a:t>Utilise additional mapping of current training to new learning to further support planning</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0795" defTabSz="685800">
              <a:buClr>
                <a:srgbClr val="00A793"/>
              </a:buClr>
            </a:pPr>
            <a:endParaRPr lang="en-GB" b="1"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Our Volunteering Culture</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use of teams in Groups, Districts, Counties</a:t>
            </a:r>
          </a:p>
          <a:p>
            <a:pPr marL="10795" defTabSz="685800">
              <a:buClr>
                <a:srgbClr val="00A793"/>
              </a:buCl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introducing the Trustee Board changes via Group/Districts/County AGMs</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to introduce the Digital Skills Tool in your area and increase usage</a:t>
            </a:r>
          </a:p>
        </p:txBody>
      </p:sp>
      <p:cxnSp>
        <p:nvCxnSpPr>
          <p:cNvPr id="4" name="Straight Connector 3">
            <a:extLst>
              <a:ext uri="{FF2B5EF4-FFF2-40B4-BE49-F238E27FC236}">
                <a16:creationId xmlns:a16="http://schemas.microsoft.com/office/drawing/2014/main" xmlns="" id="{D947FCFE-1183-2351-308F-DE92632D541B}"/>
              </a:ext>
            </a:extLst>
          </p:cNvPr>
          <p:cNvCxnSpPr/>
          <p:nvPr/>
        </p:nvCxnSpPr>
        <p:spPr>
          <a:xfrm>
            <a:off x="6334540" y="273458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91038"/>
      </p:ext>
    </p:extLst>
  </p:cSld>
  <p:clrMapOvr>
    <a:masterClrMapping/>
  </p:clrMapOvr>
  <p:extLst>
    <p:ext uri="{6950BFC3-D8DA-4A85-94F7-54DA5524770B}">
      <p188:commentRel xmlns:p188="http://schemas.microsoft.com/office/powerpoint/2018/8/main" xmlns=""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Aims for September</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sp>
        <p:nvSpPr>
          <p:cNvPr id="4" name="Text Placeholder 3">
            <a:extLst>
              <a:ext uri="{FF2B5EF4-FFF2-40B4-BE49-F238E27FC236}">
                <a16:creationId xmlns:a16="http://schemas.microsoft.com/office/drawing/2014/main" xmlns="" id="{C35CD72E-B8E4-139C-9A71-05D63AAE6D5D}"/>
              </a:ext>
            </a:extLst>
          </p:cNvPr>
          <p:cNvSpPr>
            <a:spLocks noGrp="1"/>
          </p:cNvSpPr>
          <p:nvPr>
            <p:ph type="body" sz="quarter" idx="14"/>
          </p:nvPr>
        </p:nvSpPr>
        <p:spPr>
          <a:xfrm>
            <a:off x="392656" y="1089145"/>
            <a:ext cx="11406687" cy="5522666"/>
          </a:xfrm>
        </p:spPr>
        <p:txBody>
          <a:bodyPr vert="horz" wrap="square" lIns="0" tIns="0" rIns="0" bIns="0" rtlCol="0" anchor="t">
            <a:spAutoFit/>
          </a:bodyPr>
          <a:lstStyle/>
          <a:p>
            <a:pPr marL="342900" indent="-342900" fontAlgn="base">
              <a:spcAft>
                <a:spcPts val="600"/>
              </a:spcAft>
              <a:tabLst>
                <a:tab pos="457200" algn="l"/>
              </a:tabLst>
            </a:pPr>
            <a:r>
              <a:rPr lang="en-GB" sz="1800" b="1" dirty="0">
                <a:solidFill>
                  <a:schemeClr val="tx2"/>
                </a:solidFill>
                <a:latin typeface="Nunito Sans"/>
                <a:ea typeface="Nunito Sans" panose="00000500000000000000" pitchFamily="2" charset="0"/>
                <a:cs typeface="Nunito Sans" panose="00000500000000000000" pitchFamily="2" charset="0"/>
              </a:rPr>
              <a:t>Understood </a:t>
            </a:r>
            <a:r>
              <a:rPr lang="en-GB" sz="1800" b="1" dirty="0">
                <a:solidFill>
                  <a:schemeClr val="tx2"/>
                </a:solidFill>
                <a:effectLst/>
                <a:latin typeface="Nunito Sans"/>
                <a:ea typeface="Nunito Sans" panose="00000500000000000000" pitchFamily="2" charset="0"/>
                <a:cs typeface="Nunito Sans" panose="00000500000000000000" pitchFamily="2" charset="0"/>
              </a:rPr>
              <a:t>–</a:t>
            </a:r>
            <a:r>
              <a:rPr lang="en-GB" sz="1800" b="1" dirty="0">
                <a:solidFill>
                  <a:schemeClr val="tx2"/>
                </a:solidFill>
                <a:latin typeface="Nunito Sans"/>
                <a:ea typeface="Nunito Sans" panose="00000500000000000000" pitchFamily="2" charset="0"/>
                <a:cs typeface="Nunito Sans" panose="00000500000000000000" pitchFamily="2" charset="0"/>
              </a:rPr>
              <a:t>  </a:t>
            </a:r>
            <a:endParaRPr lang="en-GB" sz="1800" b="1" dirty="0">
              <a:solidFill>
                <a:schemeClr val="tx2"/>
              </a:solidFill>
              <a:effectLst/>
              <a:latin typeface="Nunito Sans"/>
              <a:ea typeface="Nunito Sans" panose="00000500000000000000" pitchFamily="2" charset="0"/>
              <a:cs typeface="Nunito Sans" panose="00000500000000000000" pitchFamily="2" charset="0"/>
            </a:endParaRPr>
          </a:p>
          <a:p>
            <a:pPr marL="285750" indent="-285750" fontAlgn="base">
              <a:spcAft>
                <a:spcPts val="600"/>
              </a:spcAft>
              <a:buFont typeface="Arial" panose="020B0604020202020204" pitchFamily="34" charset="0"/>
              <a:buChar char="•"/>
              <a:tabLst>
                <a:tab pos="457200" algn="l"/>
              </a:tabLst>
            </a:pPr>
            <a:r>
              <a:rPr lang="en-GB" sz="1800" dirty="0">
                <a:latin typeface="Nunito Sans" panose="00000500000000000000" pitchFamily="2" charset="0"/>
              </a:rPr>
              <a:t>Your volunteers are aware of Our Volunteering Culture and the new team structures</a:t>
            </a:r>
          </a:p>
          <a:p>
            <a:pPr marL="285750" indent="-285750" fontAlgn="base">
              <a:spcAft>
                <a:spcPts val="600"/>
              </a:spcAft>
              <a:buFont typeface="Arial" panose="020B0604020202020204" pitchFamily="34" charset="0"/>
              <a:buChar char="•"/>
              <a:tabLst>
                <a:tab pos="457200" algn="l"/>
              </a:tabLst>
            </a:pPr>
            <a:r>
              <a:rPr lang="en-GB" sz="1800" dirty="0">
                <a:latin typeface="Nunito Sans" panose="00000500000000000000" pitchFamily="2" charset="0"/>
              </a:rPr>
              <a:t>Your volunteers understand Our Volunteering Culture; they understand how to set up the new District and County team structures, what tasks each team does, and the team responsibilities of Sections and Groups</a:t>
            </a:r>
          </a:p>
          <a:p>
            <a:pPr marL="285750" indent="-285750" fontAlgn="base">
              <a:spcAft>
                <a:spcPts val="600"/>
              </a:spcAft>
              <a:buFont typeface="Arial" panose="020B0604020202020204" pitchFamily="34" charset="0"/>
              <a:buChar char="•"/>
              <a:tabLst>
                <a:tab pos="457200" algn="l"/>
              </a:tabLst>
            </a:pPr>
            <a:r>
              <a:rPr lang="en-GB" sz="1800" dirty="0">
                <a:latin typeface="Nunito Sans" panose="00000500000000000000" pitchFamily="2" charset="0"/>
              </a:rPr>
              <a:t>Your Executive Committee members understand the purpose and tasks of Trustee Boards</a:t>
            </a:r>
          </a:p>
          <a:p>
            <a:pPr marL="0" fontAlgn="base">
              <a:spcAft>
                <a:spcPts val="600"/>
              </a:spcAft>
              <a:tabLst>
                <a:tab pos="457200" algn="l"/>
              </a:tabLst>
            </a:pPr>
            <a:r>
              <a:rPr lang="en-US" sz="1800" b="1" dirty="0">
                <a:solidFill>
                  <a:schemeClr val="accent3"/>
                </a:solidFill>
                <a:latin typeface="Nunito Sans"/>
                <a:ea typeface="Nunito Sans" panose="00000500000000000000" pitchFamily="2" charset="0"/>
                <a:cs typeface="Nunito Sans" panose="00000500000000000000" pitchFamily="2" charset="0"/>
              </a:rPr>
              <a:t>Planned - </a:t>
            </a:r>
          </a:p>
          <a:p>
            <a:pPr marL="285750" indent="-285750" fontAlgn="base">
              <a:spcAft>
                <a:spcPts val="600"/>
              </a:spcAft>
              <a:buClr>
                <a:schemeClr val="accent3"/>
              </a:buClr>
              <a:buFont typeface="Arial" panose="020B0604020202020204" pitchFamily="34" charset="0"/>
              <a:buChar char="•"/>
              <a:tabLst>
                <a:tab pos="457200" algn="l"/>
              </a:tabLst>
            </a:pPr>
            <a:r>
              <a:rPr lang="en-GB" sz="1800" dirty="0">
                <a:latin typeface="Nunito Sans" panose="00000500000000000000" pitchFamily="2" charset="0"/>
              </a:rPr>
              <a:t>Your volunteers have planned how they are going to set up their new teams and what steps to take to implement Our Volunteering Culture</a:t>
            </a:r>
          </a:p>
          <a:p>
            <a:pPr marL="285750" indent="-285750" fontAlgn="base">
              <a:spcAft>
                <a:spcPts val="600"/>
              </a:spcAft>
              <a:buClr>
                <a:schemeClr val="accent3"/>
              </a:buClr>
              <a:buFont typeface="Arial" panose="020B0604020202020204" pitchFamily="34" charset="0"/>
              <a:buChar char="•"/>
              <a:tabLst>
                <a:tab pos="457200" algn="l"/>
              </a:tabLst>
            </a:pPr>
            <a:r>
              <a:rPr lang="en-GB" sz="1800" dirty="0">
                <a:latin typeface="Nunito Sans" panose="00000500000000000000" pitchFamily="2" charset="0"/>
              </a:rPr>
              <a:t>Your Executive Committees have planned how they will become Trustee Boards</a:t>
            </a:r>
          </a:p>
          <a:p>
            <a:pPr marL="0" lvl="0" fontAlgn="base">
              <a:spcAft>
                <a:spcPts val="600"/>
              </a:spcAft>
              <a:tabLst>
                <a:tab pos="457200" algn="l"/>
              </a:tabLst>
            </a:pPr>
            <a:r>
              <a:rPr lang="en-GB" sz="1800" b="1" dirty="0">
                <a:solidFill>
                  <a:schemeClr val="accent2"/>
                </a:solidFill>
                <a:latin typeface="Nunito Sans"/>
                <a:ea typeface="Nunito Sans" panose="00000500000000000000" pitchFamily="2" charset="0"/>
                <a:cs typeface="Nunito Sans" panose="00000500000000000000" pitchFamily="2" charset="0"/>
              </a:rPr>
              <a:t>Now Delivering</a:t>
            </a:r>
            <a:r>
              <a:rPr lang="en-GB" sz="1800" b="1" dirty="0">
                <a:solidFill>
                  <a:schemeClr val="accent2"/>
                </a:solidFill>
                <a:effectLst/>
                <a:latin typeface="Nunito Sans"/>
                <a:ea typeface="Nunito Sans" panose="00000500000000000000" pitchFamily="2" charset="0"/>
                <a:cs typeface="Nunito Sans" panose="00000500000000000000" pitchFamily="2" charset="0"/>
              </a:rPr>
              <a:t> -</a:t>
            </a:r>
          </a:p>
          <a:p>
            <a:pPr marL="285750" lvl="0" indent="-285750" fontAlgn="base">
              <a:spcAft>
                <a:spcPts val="600"/>
              </a:spcAft>
              <a:buClr>
                <a:schemeClr val="accent2"/>
              </a:buClr>
              <a:buFont typeface="Arial" panose="020B0604020202020204" pitchFamily="34" charset="0"/>
              <a:buChar char="•"/>
              <a:tabLst>
                <a:tab pos="457200" algn="l"/>
              </a:tabLst>
            </a:pPr>
            <a:r>
              <a:rPr lang="en-GB" sz="1800" dirty="0">
                <a:latin typeface="Nunito Sans" panose="00000500000000000000" pitchFamily="2" charset="0"/>
              </a:rPr>
              <a:t>Your volunteers are implementing Our Volunteering Culture, setting up the new District and County team structures (or be on the way to having this structure), and are operating in a team-based volunteering way</a:t>
            </a:r>
          </a:p>
          <a:p>
            <a:pPr marL="285750" lvl="0" indent="-285750" fontAlgn="base">
              <a:spcAft>
                <a:spcPts val="600"/>
              </a:spcAft>
              <a:buClr>
                <a:schemeClr val="accent2"/>
              </a:buClr>
              <a:buFont typeface="Arial" panose="020B0604020202020204" pitchFamily="34" charset="0"/>
              <a:buChar char="•"/>
              <a:tabLst>
                <a:tab pos="457200" algn="l"/>
              </a:tabLst>
            </a:pPr>
            <a:r>
              <a:rPr lang="en-GB" sz="1800" dirty="0">
                <a:latin typeface="Nunito Sans" panose="00000500000000000000" pitchFamily="2" charset="0"/>
              </a:rPr>
              <a:t>Your Executive Committees will have become Trustee Boards (or are on the way to), and are operating in this way </a:t>
            </a:r>
          </a:p>
        </p:txBody>
      </p:sp>
      <p:pic>
        <p:nvPicPr>
          <p:cNvPr id="15" name="Picture 14">
            <a:extLst>
              <a:ext uri="{FF2B5EF4-FFF2-40B4-BE49-F238E27FC236}">
                <a16:creationId xmlns:a16="http://schemas.microsoft.com/office/drawing/2014/main" xmlns="" id="{06B2068C-23D7-3FC3-9837-8B1FAEF1D841}"/>
              </a:ext>
            </a:extLst>
          </p:cNvPr>
          <p:cNvPicPr>
            <a:picLocks noChangeAspect="1"/>
          </p:cNvPicPr>
          <p:nvPr/>
        </p:nvPicPr>
        <p:blipFill>
          <a:blip r:embed="rId3"/>
          <a:stretch>
            <a:fillRect/>
          </a:stretch>
        </p:blipFill>
        <p:spPr>
          <a:xfrm>
            <a:off x="4747456" y="319640"/>
            <a:ext cx="4295033" cy="851865"/>
          </a:xfrm>
          <a:prstGeom prst="rect">
            <a:avLst/>
          </a:prstGeom>
        </p:spPr>
      </p:pic>
    </p:spTree>
    <p:extLst>
      <p:ext uri="{BB962C8B-B14F-4D97-AF65-F5344CB8AC3E}">
        <p14:creationId xmlns:p14="http://schemas.microsoft.com/office/powerpoint/2010/main" val="29204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October</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indent="-285750" defTabSz="685800">
                <a:buClr>
                  <a:srgbClr val="00A793"/>
                </a:buClr>
                <a:buFont typeface="Arial" panose="020B0604020202020204" pitchFamily="34" charset="0"/>
                <a:buChar char="•"/>
              </a:pPr>
              <a:endParaRPr lang="en-GB" kern="0">
                <a:solidFill>
                  <a:srgbClr val="00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95" defTabSz="685800">
                <a:buClr>
                  <a:srgbClr val="00A793"/>
                </a:buClr>
              </a:pPr>
              <a:r>
                <a:rPr lang="en-GB" b="1" kern="0" dirty="0">
                  <a:solidFill>
                    <a:srgbClr val="000000"/>
                  </a:solidFill>
                </a:rPr>
                <a:t>Guidance on:</a:t>
              </a:r>
            </a:p>
            <a:p>
              <a:pPr marL="296545" indent="-285750" defTabSz="685800">
                <a:buClr>
                  <a:srgbClr val="00A793"/>
                </a:buClr>
                <a:buFont typeface="Arial" panose="020B0604020202020204" pitchFamily="34" charset="0"/>
                <a:buChar char="•"/>
              </a:pPr>
              <a:r>
                <a:rPr lang="en-GB" kern="0" dirty="0">
                  <a:solidFill>
                    <a:srgbClr val="000000"/>
                  </a:solidFill>
                </a:rPr>
                <a:t>Team (Self) Reviews</a:t>
              </a:r>
            </a:p>
            <a:p>
              <a:pPr marL="296545" indent="-285750" defTabSz="685800">
                <a:buClr>
                  <a:srgbClr val="00A793"/>
                </a:buClr>
                <a:buFont typeface="Arial" panose="020B0604020202020204" pitchFamily="34" charset="0"/>
                <a:buChar char="•"/>
              </a:pPr>
              <a:r>
                <a:rPr lang="en-GB" kern="0" dirty="0">
                  <a:solidFill>
                    <a:srgbClr val="000000"/>
                  </a:solidFill>
                </a:rPr>
                <a:t>Permits &amp; Nights Away</a:t>
              </a:r>
            </a:p>
            <a:p>
              <a:pPr marL="296545" indent="-285750" defTabSz="685800">
                <a:buClr>
                  <a:srgbClr val="00A793"/>
                </a:buClr>
                <a:buFont typeface="Arial" panose="020B0604020202020204" pitchFamily="34" charset="0"/>
                <a:buChar char="•"/>
              </a:pPr>
              <a:r>
                <a:rPr lang="en-GB" kern="0" dirty="0">
                  <a:solidFill>
                    <a:srgbClr val="000000"/>
                  </a:solidFill>
                </a:rPr>
                <a:t>New welcome processes</a:t>
              </a:r>
            </a:p>
            <a:p>
              <a:pPr marL="296545" indent="-285750" defTabSz="685800">
                <a:buClr>
                  <a:srgbClr val="00A793"/>
                </a:buClr>
                <a:buFont typeface="Arial" panose="020B0604020202020204" pitchFamily="34" charset="0"/>
                <a:buChar char="•"/>
              </a:pPr>
              <a:r>
                <a:rPr lang="en-GB" kern="0" dirty="0">
                  <a:solidFill>
                    <a:srgbClr val="000000"/>
                  </a:solidFill>
                </a:rPr>
                <a:t>Changes to disclosure process</a:t>
              </a:r>
            </a:p>
            <a:p>
              <a:pPr marL="296545" indent="-285750" defTabSz="685800">
                <a:buClr>
                  <a:srgbClr val="00A793"/>
                </a:buClr>
                <a:buFont typeface="Arial" panose="020B0604020202020204" pitchFamily="34" charset="0"/>
                <a:buChar char="•"/>
              </a:pPr>
              <a:r>
                <a:rPr lang="en-GB" kern="0" dirty="0">
                  <a:solidFill>
                    <a:srgbClr val="000000"/>
                  </a:solidFill>
                </a:rPr>
                <a:t>Using the new recruitment tool</a:t>
              </a:r>
            </a:p>
            <a:p>
              <a:pPr marL="296545" indent="-285750" defTabSz="685800">
                <a:buClr>
                  <a:srgbClr val="00A793"/>
                </a:buClr>
                <a:buFont typeface="Arial" panose="020B0604020202020204" pitchFamily="34" charset="0"/>
                <a:buChar char="•"/>
              </a:pPr>
              <a:r>
                <a:rPr lang="en-GB" kern="0" dirty="0">
                  <a:solidFill>
                    <a:srgbClr val="000000"/>
                  </a:solidFill>
                </a:rPr>
                <a:t>Further areas of change coming with digital tools</a:t>
              </a:r>
            </a:p>
            <a:p>
              <a:pPr marL="10795" defTabSz="685800">
                <a:buClr>
                  <a:srgbClr val="00A793"/>
                </a:buClr>
              </a:pPr>
              <a:endParaRPr lang="en-GB" b="1" kern="0" dirty="0">
                <a:solidFill>
                  <a:srgbClr val="000000"/>
                </a:solidFill>
              </a:endParaRPr>
            </a:p>
            <a:p>
              <a:pPr marL="10795" defTabSz="685800">
                <a:buClr>
                  <a:srgbClr val="00A793"/>
                </a:buClr>
              </a:pPr>
              <a:r>
                <a:rPr lang="en-GB" b="1" kern="0" dirty="0">
                  <a:solidFill>
                    <a:srgbClr val="000000"/>
                  </a:solidFill>
                </a:rPr>
                <a:t>POR</a:t>
              </a:r>
            </a:p>
            <a:p>
              <a:pPr marL="182245" indent="-171450" defTabSz="685800">
                <a:buClr>
                  <a:srgbClr val="00A793"/>
                </a:buClr>
                <a:buFont typeface="Arial" panose="020B0604020202020204" pitchFamily="34" charset="0"/>
                <a:buChar char="•"/>
              </a:pPr>
              <a:r>
                <a:rPr lang="en-GB" dirty="0">
                  <a:solidFill>
                    <a:srgbClr val="000000"/>
                  </a:solidFill>
                </a:rPr>
                <a:t>All changes needed by a County from the point of their transition</a:t>
              </a:r>
            </a:p>
            <a:p>
              <a:pPr marL="182245" indent="-171450" defTabSz="685800">
                <a:buClr>
                  <a:srgbClr val="00A793"/>
                </a:buClr>
                <a:buFont typeface="Arial" panose="020B0604020202020204" pitchFamily="34" charset="0"/>
                <a:buChar char="•"/>
              </a:pPr>
              <a:endParaRPr lang="en-GB" dirty="0">
                <a:solidFill>
                  <a:srgbClr val="000000"/>
                </a:solidFill>
              </a:endParaRPr>
            </a:p>
            <a:p>
              <a:pPr marL="182245" indent="-171450" defTabSz="685800">
                <a:buClr>
                  <a:srgbClr val="00A793"/>
                </a:buClr>
                <a:buFont typeface="Arial" panose="020B0604020202020204" pitchFamily="34" charset="0"/>
                <a:buChar char="•"/>
              </a:pPr>
              <a:r>
                <a:rPr lang="en-GB" dirty="0">
                  <a:solidFill>
                    <a:srgbClr val="000000"/>
                  </a:solidFill>
                </a:rPr>
                <a:t>This will be the version of POR for Counties to use from the time of their transition</a:t>
              </a:r>
              <a:endParaRPr lang="en-GB" kern="0" dirty="0">
                <a:solidFill>
                  <a:srgbClr val="000000"/>
                </a:solidFill>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8" name="TextBox 7">
            <a:extLst>
              <a:ext uri="{FF2B5EF4-FFF2-40B4-BE49-F238E27FC236}">
                <a16:creationId xmlns:a16="http://schemas.microsoft.com/office/drawing/2014/main" xmlns="" id="{4CF95D13-65C4-93FD-0907-071397B95A15}"/>
              </a:ext>
            </a:extLst>
          </p:cNvPr>
          <p:cNvSpPr txBox="1"/>
          <p:nvPr/>
        </p:nvSpPr>
        <p:spPr>
          <a:xfrm>
            <a:off x="6449446" y="1649637"/>
            <a:ext cx="5274365" cy="4939581"/>
          </a:xfrm>
          <a:prstGeom prst="rect">
            <a:avLst/>
          </a:prstGeom>
          <a:noFill/>
        </p:spPr>
        <p:txBody>
          <a:bodyPr wrap="square" lIns="91440" tIns="45720" rIns="91440" bIns="45720" rtlCol="0" anchor="ctr">
            <a:normAutofit/>
          </a:bodyPr>
          <a:lstStyle/>
          <a:p>
            <a:pPr marL="296545" indent="-285750" defTabSz="685800">
              <a:buClr>
                <a:srgbClr val="00A793"/>
              </a:buClr>
              <a:buFont typeface="Arial" panose="020B0604020202020204" pitchFamily="34" charset="0"/>
              <a:buChar char="•"/>
            </a:pPr>
            <a:r>
              <a:rPr lang="en-GB" kern="0" dirty="0">
                <a:solidFill>
                  <a:srgbClr val="000000"/>
                </a:solidFill>
              </a:rPr>
              <a:t>Provide additional support to Districts and Groups which are continuing to move to the new team-based volunteering model</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000000"/>
                </a:solidFill>
              </a:rPr>
              <a:t>Provide additional support to Districts and Groups which are continuing to move to Trustee Boards </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000000"/>
                </a:solidFill>
              </a:rPr>
              <a:t>Use the POR version for post-transition and new guidance to prepare teams for transition </a:t>
            </a:r>
          </a:p>
          <a:p>
            <a:pPr marL="10795" defTabSz="685800">
              <a:buClr>
                <a:srgbClr val="00A793"/>
              </a:buCl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embedding Our Volunteering Culture into new teams</a:t>
            </a:r>
          </a:p>
        </p:txBody>
      </p:sp>
      <p:cxnSp>
        <p:nvCxnSpPr>
          <p:cNvPr id="2" name="Straight Connector 1">
            <a:extLst>
              <a:ext uri="{FF2B5EF4-FFF2-40B4-BE49-F238E27FC236}">
                <a16:creationId xmlns:a16="http://schemas.microsoft.com/office/drawing/2014/main" xmlns="" id="{853805ED-4B5D-B6B4-B338-0028DA35B7C9}"/>
              </a:ext>
            </a:extLst>
          </p:cNvPr>
          <p:cNvCxnSpPr/>
          <p:nvPr/>
        </p:nvCxnSpPr>
        <p:spPr>
          <a:xfrm>
            <a:off x="6334540" y="4929809"/>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592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November – January 2024</a:t>
            </a:r>
            <a:endParaRPr lang="en-US" sz="1350">
              <a:solidFill>
                <a:srgbClr val="000000"/>
              </a:solidFill>
            </a:endParaRP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indent="-285750" defTabSz="685800">
                <a:buClr>
                  <a:srgbClr val="00A793"/>
                </a:buClr>
                <a:buFont typeface="Arial" panose="020B0604020202020204" pitchFamily="34" charset="0"/>
                <a:buChar char="•"/>
              </a:pPr>
              <a:r>
                <a:rPr lang="en-GB" kern="0" dirty="0">
                  <a:solidFill>
                    <a:srgbClr val="000000"/>
                  </a:solidFill>
                </a:rPr>
                <a:t>Prepare for systems go live</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000000"/>
                  </a:solidFill>
                </a:rPr>
                <a:t>Prepare for migration of members to the new systems</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000000"/>
                  </a:solidFill>
                </a:rPr>
                <a:t>Attend training on digital tools, absorb user guides and disseminate information</a:t>
              </a:r>
            </a:p>
            <a:p>
              <a:pPr marL="10795" defTabSz="685800">
                <a:buClr>
                  <a:srgbClr val="00A793"/>
                </a:buCl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000000"/>
                  </a:solidFill>
                  <a:ea typeface="+mn-lt"/>
                  <a:cs typeface="+mn-lt"/>
                </a:rPr>
                <a:t>Field questions and support your local transition</a:t>
              </a:r>
            </a:p>
            <a:p>
              <a:pPr marL="296545" indent="-285750" defTabSz="685800">
                <a:buClr>
                  <a:srgbClr val="00A793"/>
                </a:buClr>
                <a:buFont typeface="Arial" panose="020B0604020202020204" pitchFamily="34" charset="0"/>
                <a:buChar char="•"/>
              </a:pPr>
              <a:endParaRPr lang="en-GB" kern="0" dirty="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296545" indent="-285750" defTabSz="685800">
                <a:buClr>
                  <a:srgbClr val="00A793"/>
                </a:buClr>
                <a:buFont typeface="Arial" panose="020B0604020202020204" pitchFamily="34" charset="0"/>
                <a:buChar char="•"/>
              </a:pPr>
              <a:endParaRPr lang="en-GB" kern="0" dirty="0">
                <a:solidFill>
                  <a:srgbClr val="000000"/>
                </a:solidFill>
              </a:endParaRPr>
            </a:p>
            <a:p>
              <a:pPr marL="296545" indent="-2857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embedding Our Volunteering Culture into new teams</a:t>
              </a: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dirty="0">
                <a:solidFill>
                  <a:srgbClr val="000000"/>
                </a:solidFill>
              </a:endParaRPr>
            </a:p>
            <a:p>
              <a:pPr marL="10795" defTabSz="685800">
                <a:buClr>
                  <a:srgbClr val="00A793"/>
                </a:buClr>
              </a:pPr>
              <a:endParaRPr lang="en-GB" b="1" kern="0" dirty="0">
                <a:solidFill>
                  <a:srgbClr val="000000"/>
                </a:solidFill>
              </a:endParaRPr>
            </a:p>
            <a:p>
              <a:pPr marL="10795" defTabSz="685800">
                <a:buClr>
                  <a:srgbClr val="00A793"/>
                </a:buClr>
              </a:pPr>
              <a:r>
                <a:rPr lang="en-GB" b="1" kern="0" dirty="0">
                  <a:solidFill>
                    <a:srgbClr val="000000"/>
                  </a:solidFill>
                </a:rPr>
                <a:t>Details of transition plan</a:t>
              </a:r>
            </a:p>
            <a:p>
              <a:pPr marL="10795" defTabSz="685800">
                <a:buClr>
                  <a:srgbClr val="00A793"/>
                </a:buClr>
              </a:pPr>
              <a:endParaRPr lang="en-GB" b="1" kern="0" dirty="0">
                <a:solidFill>
                  <a:srgbClr val="000000"/>
                </a:solidFill>
              </a:endParaRPr>
            </a:p>
            <a:p>
              <a:pPr marL="10795" defTabSz="685800">
                <a:buClr>
                  <a:srgbClr val="00A793"/>
                </a:buClr>
              </a:pPr>
              <a:r>
                <a:rPr lang="en-GB" b="1" kern="0" dirty="0">
                  <a:solidFill>
                    <a:srgbClr val="000000"/>
                  </a:solidFill>
                </a:rPr>
                <a:t>User guides on digital solutions</a:t>
              </a:r>
            </a:p>
            <a:p>
              <a:pPr marL="10795" defTabSz="685800">
                <a:buClr>
                  <a:srgbClr val="00A793"/>
                </a:buClr>
              </a:pPr>
              <a:endParaRPr lang="en-GB" b="1" kern="0" dirty="0">
                <a:solidFill>
                  <a:srgbClr val="000000"/>
                </a:solidFill>
              </a:endParaRPr>
            </a:p>
            <a:p>
              <a:pPr marL="10795" defTabSz="685800">
                <a:buClr>
                  <a:srgbClr val="00A793"/>
                </a:buClr>
              </a:pPr>
              <a:r>
                <a:rPr lang="en-GB" b="1" kern="0" dirty="0">
                  <a:solidFill>
                    <a:srgbClr val="000000"/>
                  </a:solidFill>
                </a:rPr>
                <a:t>Training &amp; Webinars</a:t>
              </a:r>
            </a:p>
            <a:p>
              <a:pPr marL="296545" indent="-285750" defTabSz="685800">
                <a:buClr>
                  <a:srgbClr val="00A793"/>
                </a:buClr>
                <a:buFont typeface="Arial" panose="020B0604020202020204" pitchFamily="34" charset="0"/>
                <a:buChar char="•"/>
              </a:pPr>
              <a:r>
                <a:rPr lang="en-GB" kern="0" dirty="0">
                  <a:solidFill>
                    <a:srgbClr val="000000"/>
                  </a:solidFill>
                </a:rPr>
                <a:t>Digital systems</a:t>
              </a:r>
            </a:p>
            <a:p>
              <a:pPr marL="296545" indent="-285750" defTabSz="685800">
                <a:buClr>
                  <a:srgbClr val="00A793"/>
                </a:buClr>
                <a:buFont typeface="Arial" panose="020B0604020202020204" pitchFamily="34" charset="0"/>
                <a:buChar char="•"/>
              </a:pPr>
              <a:r>
                <a:rPr lang="en-GB" kern="0" dirty="0">
                  <a:solidFill>
                    <a:srgbClr val="000000"/>
                  </a:solidFill>
                </a:rPr>
                <a:t>Welcome Conversations</a:t>
              </a:r>
            </a:p>
            <a:p>
              <a:pPr marL="296545" indent="-285750" defTabSz="685800">
                <a:buClr>
                  <a:srgbClr val="00A793"/>
                </a:buClr>
                <a:buFont typeface="Arial" panose="020B0604020202020204" pitchFamily="34" charset="0"/>
                <a:buChar char="•"/>
              </a:pPr>
              <a:endParaRPr lang="en-GB" b="1" kern="0" dirty="0">
                <a:solidFill>
                  <a:srgbClr val="000000"/>
                </a:solidFill>
              </a:endParaRPr>
            </a:p>
            <a:p>
              <a:pPr marL="10795" defTabSz="685800">
                <a:buClr>
                  <a:srgbClr val="00A793"/>
                </a:buClr>
              </a:pPr>
              <a:r>
                <a:rPr lang="en-GB" b="1" kern="0" dirty="0">
                  <a:solidFill>
                    <a:srgbClr val="000000"/>
                  </a:solidFill>
                </a:rPr>
                <a:t>Early Adopter Learnings</a:t>
              </a: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cxnSp>
        <p:nvCxnSpPr>
          <p:cNvPr id="2" name="Straight Connector 1">
            <a:extLst>
              <a:ext uri="{FF2B5EF4-FFF2-40B4-BE49-F238E27FC236}">
                <a16:creationId xmlns:a16="http://schemas.microsoft.com/office/drawing/2014/main" xmlns="" id="{E7CDC797-D41F-F6F0-987F-F88B254103CB}"/>
              </a:ext>
            </a:extLst>
          </p:cNvPr>
          <p:cNvCxnSpPr/>
          <p:nvPr/>
        </p:nvCxnSpPr>
        <p:spPr>
          <a:xfrm>
            <a:off x="6334540" y="4572000"/>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685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February 2024</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indent="-285750" defTabSz="685800">
                <a:buClr>
                  <a:srgbClr val="00A793"/>
                </a:buClr>
                <a:buFont typeface="Arial" panose="020B0604020202020204" pitchFamily="34" charset="0"/>
                <a:buChar char="•"/>
              </a:pPr>
              <a:r>
                <a:rPr lang="en-GB" kern="0" dirty="0">
                  <a:solidFill>
                    <a:srgbClr val="000000"/>
                  </a:solidFill>
                  <a:ea typeface="+mn-lt"/>
                  <a:cs typeface="+mn-lt"/>
                </a:rPr>
                <a:t>Start utilising the new POR version</a:t>
              </a:r>
            </a:p>
            <a:p>
              <a:pPr marL="296545" indent="-285750" defTabSz="685800">
                <a:buClr>
                  <a:srgbClr val="00A793"/>
                </a:buClr>
                <a:buFont typeface="Arial" panose="020B0604020202020204" pitchFamily="34" charset="0"/>
                <a:buChar char="•"/>
              </a:pPr>
              <a:endParaRPr lang="en-GB" kern="0" dirty="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dirty="0">
                  <a:solidFill>
                    <a:srgbClr val="000000"/>
                  </a:solidFill>
                  <a:ea typeface="+mn-lt"/>
                  <a:cs typeface="+mn-lt"/>
                </a:rPr>
                <a:t>Support your local area to utilise the systems</a:t>
              </a:r>
            </a:p>
            <a:p>
              <a:pPr marL="296545" indent="-285750" defTabSz="685800">
                <a:buClr>
                  <a:srgbClr val="00A793"/>
                </a:buClr>
                <a:buFont typeface="Arial" panose="020B0604020202020204" pitchFamily="34" charset="0"/>
                <a:buChar char="•"/>
              </a:pPr>
              <a:endParaRPr lang="en-GB" kern="0" dirty="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dirty="0">
                  <a:solidFill>
                    <a:srgbClr val="000000"/>
                  </a:solidFill>
                  <a:ea typeface="+mn-lt"/>
                  <a:cs typeface="+mn-lt"/>
                </a:rPr>
                <a:t>Ensure new team structures at all levels are reflected on the membership system accurately </a:t>
              </a:r>
            </a:p>
            <a:p>
              <a:pPr marL="296545" indent="-285750" defTabSz="685800">
                <a:buClr>
                  <a:srgbClr val="00A793"/>
                </a:buClr>
                <a:buFont typeface="Arial" panose="020B0604020202020204" pitchFamily="34" charset="0"/>
                <a:buChar char="•"/>
              </a:pPr>
              <a:endParaRPr lang="en-GB" kern="0" dirty="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dirty="0">
                  <a:solidFill>
                    <a:srgbClr val="000000"/>
                  </a:solidFill>
                  <a:ea typeface="+mn-lt"/>
                  <a:cs typeface="+mn-lt"/>
                </a:rPr>
                <a:t>Field questions and support your local transition</a:t>
              </a:r>
            </a:p>
            <a:p>
              <a:pPr marL="296545" indent="-285750" defTabSz="685800">
                <a:buClr>
                  <a:srgbClr val="00A793"/>
                </a:buClr>
                <a:buFont typeface="Arial" panose="020B0604020202020204" pitchFamily="34" charset="0"/>
                <a:buChar char="•"/>
              </a:pPr>
              <a:endParaRPr lang="en-GB" kern="0" dirty="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dirty="0">
                  <a:solidFill>
                    <a:srgbClr val="7414DC"/>
                  </a:solidFill>
                  <a:ea typeface="+mn-lt"/>
                  <a:cs typeface="+mn-lt"/>
                </a:rPr>
                <a:t>Continue</a:t>
              </a:r>
              <a:r>
                <a:rPr lang="en-GB" kern="0" dirty="0">
                  <a:solidFill>
                    <a:srgbClr val="000000"/>
                  </a:solidFill>
                  <a:ea typeface="+mn-lt"/>
                  <a:cs typeface="+mn-lt"/>
                </a:rPr>
                <a:t> embedding Our Volunteering Culture</a:t>
              </a: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sz="3200" kern="0">
                <a:solidFill>
                  <a:srgbClr val="000000"/>
                </a:solidFill>
              </a:endParaRPr>
            </a:p>
            <a:p>
              <a:pPr marL="10795" algn="ctr" defTabSz="685800">
                <a:buClr>
                  <a:srgbClr val="00A793"/>
                </a:buClr>
              </a:pPr>
              <a:r>
                <a:rPr lang="en-GB" sz="3200" b="1" kern="0">
                  <a:solidFill>
                    <a:srgbClr val="000000"/>
                  </a:solidFill>
                </a:rPr>
                <a:t>Digital Tools Go-Live</a:t>
              </a:r>
            </a:p>
            <a:p>
              <a:pPr marL="10795" defTabSz="685800">
                <a:buClr>
                  <a:srgbClr val="00A793"/>
                </a:buClr>
              </a:pPr>
              <a:endParaRPr lang="en-GB" b="1" kern="0">
                <a:solidFill>
                  <a:srgbClr val="000000"/>
                </a:solidFill>
              </a:endParaRPr>
            </a:p>
            <a:p>
              <a:pPr marL="10795" defTabSz="685800">
                <a:buClr>
                  <a:srgbClr val="00A793"/>
                </a:buClr>
              </a:pPr>
              <a:endParaRPr lang="en-GB" kern="0">
                <a:solidFill>
                  <a:srgbClr val="000000"/>
                </a:solidFill>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cxnSp>
        <p:nvCxnSpPr>
          <p:cNvPr id="2" name="Straight Connector 1">
            <a:extLst>
              <a:ext uri="{FF2B5EF4-FFF2-40B4-BE49-F238E27FC236}">
                <a16:creationId xmlns:a16="http://schemas.microsoft.com/office/drawing/2014/main" xmlns="" id="{264CBF12-D148-3156-8708-2781348DB232}"/>
              </a:ext>
            </a:extLst>
          </p:cNvPr>
          <p:cNvCxnSpPr/>
          <p:nvPr/>
        </p:nvCxnSpPr>
        <p:spPr>
          <a:xfrm>
            <a:off x="6334540" y="496956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10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March 2024 Onwards</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96545" indent="-285750" defTabSz="685800">
                <a:buClr>
                  <a:srgbClr val="00A793"/>
                </a:buClr>
                <a:buFont typeface="Arial" panose="020B0604020202020204" pitchFamily="34" charset="0"/>
                <a:buChar char="•"/>
              </a:pPr>
              <a:endParaRPr lang="en-GB" kern="0">
                <a:solidFill>
                  <a:srgbClr val="000000"/>
                </a:solidFill>
                <a:ea typeface="+mn-lt"/>
                <a:cs typeface="+mn-lt"/>
              </a:endParaRPr>
            </a:p>
            <a:p>
              <a:pPr marL="10795" algn="ctr" defTabSz="685800">
                <a:buClr>
                  <a:srgbClr val="00A793"/>
                </a:buClr>
              </a:pPr>
              <a:r>
                <a:rPr lang="en-GB" sz="2400" kern="0">
                  <a:solidFill>
                    <a:srgbClr val="000000"/>
                  </a:solidFill>
                  <a:ea typeface="+mn-lt"/>
                  <a:cs typeface="+mn-lt"/>
                </a:rPr>
                <a:t>Celebrate your successes!</a:t>
              </a:r>
            </a:p>
            <a:p>
              <a:pPr marL="296545" indent="-285750" defTabSz="685800">
                <a:buClr>
                  <a:srgbClr val="00A793"/>
                </a:buClr>
                <a:buFont typeface="Arial" panose="020B0604020202020204" pitchFamily="34" charset="0"/>
                <a:buChar char="•"/>
              </a:pPr>
              <a:endParaRPr lang="en-GB" kern="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a:solidFill>
                    <a:srgbClr val="000000"/>
                  </a:solidFill>
                  <a:ea typeface="+mn-lt"/>
                  <a:cs typeface="+mn-lt"/>
                </a:rPr>
                <a:t>Feedback on future needs for digital systems</a:t>
              </a:r>
            </a:p>
            <a:p>
              <a:pPr marL="296545" indent="-285750" defTabSz="685800">
                <a:buClr>
                  <a:srgbClr val="00A793"/>
                </a:buClr>
                <a:buFont typeface="Arial" panose="020B0604020202020204" pitchFamily="34" charset="0"/>
                <a:buChar char="•"/>
              </a:pPr>
              <a:endParaRPr lang="en-GB" kern="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a:solidFill>
                    <a:srgbClr val="7414DC"/>
                  </a:solidFill>
                  <a:ea typeface="+mn-lt"/>
                  <a:cs typeface="+mn-lt"/>
                </a:rPr>
                <a:t>Continue</a:t>
              </a:r>
              <a:r>
                <a:rPr lang="en-GB" kern="0">
                  <a:solidFill>
                    <a:srgbClr val="000000"/>
                  </a:solidFill>
                  <a:ea typeface="+mn-lt"/>
                  <a:cs typeface="+mn-lt"/>
                </a:rPr>
                <a:t> embedding use of digital tools into all areas</a:t>
              </a:r>
            </a:p>
            <a:p>
              <a:pPr marL="296545" indent="-285750" defTabSz="685800">
                <a:buClr>
                  <a:srgbClr val="00A793"/>
                </a:buClr>
                <a:buFont typeface="Arial" panose="020B0604020202020204" pitchFamily="34" charset="0"/>
                <a:buChar char="•"/>
              </a:pPr>
              <a:endParaRPr lang="en-GB" kern="0">
                <a:solidFill>
                  <a:srgbClr val="000000"/>
                </a:solidFill>
                <a:ea typeface="+mn-lt"/>
                <a:cs typeface="+mn-lt"/>
              </a:endParaRPr>
            </a:p>
            <a:p>
              <a:pPr marL="296545" indent="-285750" defTabSz="685800">
                <a:buClr>
                  <a:srgbClr val="00A793"/>
                </a:buClr>
                <a:buFont typeface="Arial" panose="020B0604020202020204" pitchFamily="34" charset="0"/>
                <a:buChar char="•"/>
              </a:pPr>
              <a:r>
                <a:rPr lang="en-GB" kern="0">
                  <a:solidFill>
                    <a:srgbClr val="7414DC"/>
                  </a:solidFill>
                  <a:ea typeface="+mn-lt"/>
                  <a:cs typeface="+mn-lt"/>
                </a:rPr>
                <a:t>Continue</a:t>
              </a:r>
              <a:r>
                <a:rPr lang="en-GB" kern="0">
                  <a:solidFill>
                    <a:srgbClr val="000000"/>
                  </a:solidFill>
                  <a:ea typeface="+mn-lt"/>
                  <a:cs typeface="+mn-lt"/>
                </a:rPr>
                <a:t> embedding Our Volunteering Culture</a:t>
              </a: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2" y="874643"/>
            <a:ext cx="5504179" cy="5727827"/>
            <a:chOff x="353282" y="874643"/>
            <a:chExt cx="5504179"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r>
                <a:rPr lang="en-GB" kern="0">
                  <a:solidFill>
                    <a:srgbClr val="000000"/>
                  </a:solidFill>
                </a:rPr>
                <a:t>Ongoing additional support </a:t>
              </a:r>
            </a:p>
            <a:p>
              <a:pPr marL="182245" indent="-171450" defTabSz="685800">
                <a:buClr>
                  <a:srgbClr val="00A793"/>
                </a:buClr>
                <a:buFont typeface="Arial" panose="020B0604020202020204" pitchFamily="34" charset="0"/>
                <a:buChar char="•"/>
              </a:pPr>
              <a:endParaRPr lang="en-GB" kern="0">
                <a:solidFill>
                  <a:srgbClr val="000000"/>
                </a:solidFill>
              </a:endParaRPr>
            </a:p>
            <a:p>
              <a:pPr marL="182245" indent="-171450" defTabSz="685800">
                <a:buClr>
                  <a:srgbClr val="00A793"/>
                </a:buClr>
                <a:buFont typeface="Arial" panose="020B0604020202020204" pitchFamily="34" charset="0"/>
                <a:buChar char="•"/>
              </a:pPr>
              <a:r>
                <a:rPr lang="en-GB" kern="0">
                  <a:solidFill>
                    <a:srgbClr val="000000"/>
                  </a:solidFill>
                </a:rPr>
                <a:t>Further Early Adopter case studies and learnings to support and provide tips</a:t>
              </a:r>
            </a:p>
            <a:p>
              <a:pPr marL="182245" indent="-171450" defTabSz="685800">
                <a:buClr>
                  <a:srgbClr val="00A793"/>
                </a:buClr>
                <a:buFont typeface="Arial" panose="020B0604020202020204" pitchFamily="34" charset="0"/>
                <a:buChar char="•"/>
              </a:pPr>
              <a:endParaRPr lang="en-GB" kern="0">
                <a:solidFill>
                  <a:srgbClr val="000000"/>
                </a:solidFill>
              </a:endParaRPr>
            </a:p>
            <a:p>
              <a:pPr marL="182245" indent="-171450" defTabSz="685800">
                <a:buClr>
                  <a:srgbClr val="00A793"/>
                </a:buClr>
                <a:buFont typeface="Arial" panose="020B0604020202020204" pitchFamily="34" charset="0"/>
                <a:buChar char="•"/>
              </a:pPr>
              <a:r>
                <a:rPr lang="en-GB" kern="0">
                  <a:solidFill>
                    <a:srgbClr val="000000"/>
                  </a:solidFill>
                </a:rPr>
                <a:t>Targeted support for those having difficulty utilising the new digital tools</a:t>
              </a: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cxnSp>
        <p:nvCxnSpPr>
          <p:cNvPr id="2" name="Straight Connector 1">
            <a:extLst>
              <a:ext uri="{FF2B5EF4-FFF2-40B4-BE49-F238E27FC236}">
                <a16:creationId xmlns:a16="http://schemas.microsoft.com/office/drawing/2014/main" xmlns="" id="{2FC1DC5E-897E-43A8-DEAF-091D5E32B65D}"/>
              </a:ext>
            </a:extLst>
          </p:cNvPr>
          <p:cNvCxnSpPr/>
          <p:nvPr/>
        </p:nvCxnSpPr>
        <p:spPr>
          <a:xfrm>
            <a:off x="6334540" y="3790123"/>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960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10524791" cy="1853933"/>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dirty="0">
                <a:latin typeface="Nunito Sans Black"/>
              </a:rPr>
              <a:t>Roadmap for Change -</a:t>
            </a:r>
          </a:p>
          <a:p>
            <a:pPr marL="10795">
              <a:buClr>
                <a:srgbClr val="7414DC"/>
              </a:buClr>
            </a:pPr>
            <a:r>
              <a:rPr dirty="0">
                <a:latin typeface="Nunito Sans Black"/>
              </a:rPr>
              <a:t>Summary</a:t>
            </a:r>
            <a:endParaRPr dirty="0"/>
          </a:p>
        </p:txBody>
      </p:sp>
    </p:spTree>
    <p:extLst>
      <p:ext uri="{BB962C8B-B14F-4D97-AF65-F5344CB8AC3E}">
        <p14:creationId xmlns:p14="http://schemas.microsoft.com/office/powerpoint/2010/main" val="96158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82749" y="1009444"/>
            <a:ext cx="6233237" cy="5314917"/>
          </a:xfrm>
          <a:prstGeom prst="rect">
            <a:avLst/>
          </a:prstGeom>
        </p:spPr>
        <p:txBody>
          <a:bodyPr vert="horz" wrap="square" lIns="0" tIns="272415" rIns="0" bIns="0" rtlCol="0" anchor="t">
            <a:spAutoFit/>
          </a:bodyPr>
          <a:lstStyle/>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Craig </a:t>
            </a:r>
            <a:r>
              <a:rPr lang="en-GB" sz="2000" b="1" err="1">
                <a:solidFill>
                  <a:prstClr val="black"/>
                </a:solidFill>
                <a:latin typeface="Nunito Sans"/>
              </a:rPr>
              <a:t>Turpie</a:t>
            </a:r>
            <a:r>
              <a:rPr lang="en-GB" sz="2000">
                <a:solidFill>
                  <a:prstClr val="black"/>
                </a:solidFill>
                <a:latin typeface="Nunito Sans"/>
              </a:rPr>
              <a:t>, Deputy UK Chief Commissioner</a:t>
            </a:r>
          </a:p>
          <a:p>
            <a:pPr marL="285750" lvl="1" indent="-285750" defTabSz="685800">
              <a:spcBef>
                <a:spcPts val="1500"/>
              </a:spcBef>
              <a:buClr>
                <a:srgbClr val="7414DC"/>
              </a:buClr>
              <a:buSzPct val="125000"/>
              <a:buFont typeface="Arial"/>
              <a:buChar char="•"/>
              <a:tabLst>
                <a:tab pos="523399" algn="l"/>
                <a:tab pos="523875" algn="l"/>
              </a:tabLst>
            </a:pPr>
            <a:r>
              <a:rPr lang="en-GB" sz="2000" b="1" spc="-4">
                <a:solidFill>
                  <a:prstClr val="black"/>
                </a:solidFill>
                <a:latin typeface="Nunito Sans"/>
              </a:rPr>
              <a:t>Jack Caine, </a:t>
            </a:r>
            <a:r>
              <a:rPr lang="en-GB" sz="2000" spc="-4">
                <a:solidFill>
                  <a:prstClr val="black"/>
                </a:solidFill>
                <a:latin typeface="Nunito Sans"/>
              </a:rPr>
              <a:t>UK Commissioner for People</a:t>
            </a:r>
          </a:p>
          <a:p>
            <a:pPr marL="285750" lvl="1" indent="-285750" defTabSz="685800">
              <a:spcBef>
                <a:spcPts val="1500"/>
              </a:spcBef>
              <a:buClr>
                <a:srgbClr val="7414DC"/>
              </a:buClr>
              <a:buSzPct val="125000"/>
              <a:buFont typeface="Arial"/>
              <a:buChar char="•"/>
              <a:tabLst>
                <a:tab pos="523399" algn="l"/>
                <a:tab pos="523875" algn="l"/>
              </a:tabLst>
            </a:pPr>
            <a:r>
              <a:rPr lang="en-GB" sz="2000" b="1" spc="-4">
                <a:solidFill>
                  <a:prstClr val="black"/>
                </a:solidFill>
                <a:latin typeface="Nunito Sans"/>
              </a:rPr>
              <a:t>Lara Burns</a:t>
            </a:r>
            <a:r>
              <a:rPr lang="en-GB" sz="2000" spc="-4">
                <a:solidFill>
                  <a:prstClr val="black"/>
                </a:solidFill>
                <a:latin typeface="Nunito Sans"/>
              </a:rPr>
              <a:t>, Chief Digital Officer and SRO for Volunteer Experience</a:t>
            </a:r>
          </a:p>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Hamish Stout</a:t>
            </a:r>
            <a:r>
              <a:rPr lang="en-GB" sz="2000">
                <a:solidFill>
                  <a:prstClr val="black"/>
                </a:solidFill>
                <a:latin typeface="Nunito Sans"/>
              </a:rPr>
              <a:t>, Deputy UK Commissioner for People (Transformation)</a:t>
            </a:r>
            <a:r>
              <a:rPr lang="en-GB" sz="2000" spc="-4">
                <a:solidFill>
                  <a:prstClr val="black"/>
                </a:solidFill>
                <a:latin typeface="Nunito Sans"/>
              </a:rPr>
              <a:t> </a:t>
            </a:r>
          </a:p>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Helen Mitchell</a:t>
            </a:r>
            <a:r>
              <a:rPr lang="en-GB" sz="2000">
                <a:solidFill>
                  <a:prstClr val="black"/>
                </a:solidFill>
                <a:latin typeface="Nunito Sans"/>
              </a:rPr>
              <a:t>, Interim Communications Manager</a:t>
            </a:r>
          </a:p>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Lauren Golding</a:t>
            </a:r>
            <a:r>
              <a:rPr lang="en-GB" sz="2000">
                <a:solidFill>
                  <a:prstClr val="black"/>
                </a:solidFill>
                <a:latin typeface="Nunito Sans"/>
              </a:rPr>
              <a:t>, Senior Communications Manager</a:t>
            </a:r>
          </a:p>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Bebbe Hron, Lucy Burrows-Smith, Pete Jeffreys,</a:t>
            </a:r>
            <a:r>
              <a:rPr lang="en-GB" sz="2000">
                <a:solidFill>
                  <a:prstClr val="black"/>
                </a:solidFill>
                <a:latin typeface="Nunito Sans"/>
              </a:rPr>
              <a:t> Volunteer Journey Team</a:t>
            </a:r>
          </a:p>
          <a:p>
            <a:pPr marL="285750" lvl="1" indent="-285750" defTabSz="685800">
              <a:spcBef>
                <a:spcPts val="1500"/>
              </a:spcBef>
              <a:buClr>
                <a:srgbClr val="7414DC"/>
              </a:buClr>
              <a:buSzPct val="125000"/>
              <a:buFont typeface="Arial"/>
              <a:buChar char="•"/>
              <a:tabLst>
                <a:tab pos="523399" algn="l"/>
                <a:tab pos="523875" algn="l"/>
              </a:tabLst>
            </a:pPr>
            <a:r>
              <a:rPr lang="en-GB" sz="2000" b="1">
                <a:solidFill>
                  <a:prstClr val="black"/>
                </a:solidFill>
                <a:latin typeface="Nunito Sans"/>
              </a:rPr>
              <a:t>Kirsty Waugh, Susan Wallace, Rob Groves</a:t>
            </a:r>
            <a:r>
              <a:rPr lang="en-GB" sz="2000">
                <a:solidFill>
                  <a:prstClr val="black"/>
                </a:solidFill>
                <a:latin typeface="Nunito Sans"/>
              </a:rPr>
              <a:t>,  Change Team</a:t>
            </a:r>
            <a:endParaRPr lang="en-GB" sz="2000">
              <a:solidFill>
                <a:prstClr val="black"/>
              </a:solidFill>
              <a:cs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1371600"/>
            <a:ext cx="4682939" cy="4682939"/>
          </a:xfrm>
          <a:prstGeom prst="rect">
            <a:avLst/>
          </a:prstGeom>
        </p:spPr>
      </p:pic>
      <p:sp>
        <p:nvSpPr>
          <p:cNvPr id="3" name="TextBox 2">
            <a:extLst>
              <a:ext uri="{FF2B5EF4-FFF2-40B4-BE49-F238E27FC236}">
                <a16:creationId xmlns:a16="http://schemas.microsoft.com/office/drawing/2014/main" xmlns="" id="{C442F3DC-9009-C8F9-A8ED-6C3994E56C41}"/>
              </a:ext>
            </a:extLst>
          </p:cNvPr>
          <p:cNvSpPr txBox="1"/>
          <p:nvPr/>
        </p:nvSpPr>
        <p:spPr>
          <a:xfrm>
            <a:off x="307995" y="384123"/>
            <a:ext cx="3936678" cy="584775"/>
          </a:xfrm>
          <a:prstGeom prst="rect">
            <a:avLst/>
          </a:prstGeom>
          <a:noFill/>
        </p:spPr>
        <p:txBody>
          <a:bodyPr wrap="square">
            <a:spAutoFit/>
          </a:bodyPr>
          <a:lstStyle/>
          <a:p>
            <a:pPr marL="64770" defTabSz="685800">
              <a:spcBef>
                <a:spcPts val="2145"/>
              </a:spcBef>
            </a:pPr>
            <a:r>
              <a:rPr lang="en-GB" sz="3200" dirty="0">
                <a:solidFill>
                  <a:srgbClr val="7413DC"/>
                </a:solidFill>
                <a:latin typeface="Nunito Sans Black" panose="00000A00000000000000" pitchFamily="2" charset="0"/>
                <a:cs typeface="Nunito Sans Black"/>
              </a:rPr>
              <a:t>Who's on the call?</a:t>
            </a:r>
          </a:p>
        </p:txBody>
      </p:sp>
    </p:spTree>
    <p:extLst>
      <p:ext uri="{BB962C8B-B14F-4D97-AF65-F5344CB8AC3E}">
        <p14:creationId xmlns:p14="http://schemas.microsoft.com/office/powerpoint/2010/main" val="1776213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D19F3BF3-0262-9C0D-315C-463CD6826870}"/>
              </a:ext>
            </a:extLst>
          </p:cNvPr>
          <p:cNvSpPr/>
          <p:nvPr/>
        </p:nvSpPr>
        <p:spPr>
          <a:xfrm>
            <a:off x="889173" y="944444"/>
            <a:ext cx="5101200" cy="190321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dirty="0">
                <a:solidFill>
                  <a:srgbClr val="000000"/>
                </a:solidFill>
              </a:rPr>
              <a:t>Change Planning</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Cleaning up Compass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Brief on Trustee Board Changes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Start planning your new teams</a:t>
            </a:r>
          </a:p>
        </p:txBody>
      </p:sp>
      <p:cxnSp>
        <p:nvCxnSpPr>
          <p:cNvPr id="22" name="Straight Arrow Connector 21">
            <a:extLst>
              <a:ext uri="{FF2B5EF4-FFF2-40B4-BE49-F238E27FC236}">
                <a16:creationId xmlns:a16="http://schemas.microsoft.com/office/drawing/2014/main" xmlns="" id="{B7A62716-012D-D038-8FB6-A90F4319477C}"/>
              </a:ext>
            </a:extLst>
          </p:cNvPr>
          <p:cNvCxnSpPr>
            <a:cxnSpLocks/>
            <a:endCxn id="19" idx="2"/>
          </p:cNvCxnSpPr>
          <p:nvPr/>
        </p:nvCxnSpPr>
        <p:spPr>
          <a:xfrm>
            <a:off x="725906" y="3553490"/>
            <a:ext cx="10577101" cy="3581"/>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sp>
        <p:nvSpPr>
          <p:cNvPr id="29" name="Up Arrow Callout 100">
            <a:extLst>
              <a:ext uri="{FF2B5EF4-FFF2-40B4-BE49-F238E27FC236}">
                <a16:creationId xmlns:a16="http://schemas.microsoft.com/office/drawing/2014/main" xmlns="" id="{CB49CEF2-52A9-4016-81BD-84E9A8654D81}"/>
              </a:ext>
            </a:extLst>
          </p:cNvPr>
          <p:cNvSpPr/>
          <p:nvPr/>
        </p:nvSpPr>
        <p:spPr>
          <a:xfrm>
            <a:off x="889173" y="3031728"/>
            <a:ext cx="5101196" cy="456617"/>
          </a:xfrm>
          <a:prstGeom prst="downArrowCallout">
            <a:avLst>
              <a:gd name="adj1" fmla="val 50000"/>
              <a:gd name="adj2" fmla="val 25000"/>
              <a:gd name="adj3" fmla="val 25000"/>
              <a:gd name="adj4" fmla="val 64977"/>
            </a:avLst>
          </a:prstGeom>
          <a:solidFill>
            <a:schemeClr val="tx2"/>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JANUARY – MARCH 23</a:t>
            </a:r>
            <a:endParaRPr lang="en-US" sz="1350">
              <a:solidFill>
                <a:srgbClr val="000000"/>
              </a:solidFill>
            </a:endParaRPr>
          </a:p>
        </p:txBody>
      </p:sp>
      <p:sp>
        <p:nvSpPr>
          <p:cNvPr id="4" name="Up Arrow Callout 100">
            <a:extLst>
              <a:ext uri="{FF2B5EF4-FFF2-40B4-BE49-F238E27FC236}">
                <a16:creationId xmlns:a16="http://schemas.microsoft.com/office/drawing/2014/main" xmlns="" id="{F1E9E029-EE26-F4E9-71CC-FF9E41DFEA8E}"/>
              </a:ext>
            </a:extLst>
          </p:cNvPr>
          <p:cNvSpPr/>
          <p:nvPr/>
        </p:nvSpPr>
        <p:spPr>
          <a:xfrm>
            <a:off x="6201629" y="3023666"/>
            <a:ext cx="5101197"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APRIL – JUNE 23</a:t>
            </a:r>
          </a:p>
        </p:txBody>
      </p:sp>
      <p:sp>
        <p:nvSpPr>
          <p:cNvPr id="8" name="Flowchart: Connector 7">
            <a:extLst>
              <a:ext uri="{FF2B5EF4-FFF2-40B4-BE49-F238E27FC236}">
                <a16:creationId xmlns:a16="http://schemas.microsoft.com/office/drawing/2014/main" xmlns="" id="{C4A86901-598D-A959-4C26-513E1AF63DBD}"/>
              </a:ext>
            </a:extLst>
          </p:cNvPr>
          <p:cNvSpPr/>
          <p:nvPr/>
        </p:nvSpPr>
        <p:spPr>
          <a:xfrm>
            <a:off x="673173" y="3466258"/>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19" name="Flowchart: Connector 18">
            <a:extLst>
              <a:ext uri="{FF2B5EF4-FFF2-40B4-BE49-F238E27FC236}">
                <a16:creationId xmlns:a16="http://schemas.microsoft.com/office/drawing/2014/main" xmlns="" id="{E9A7D35A-D056-75CD-13D0-AD65201F1B4C}"/>
              </a:ext>
            </a:extLst>
          </p:cNvPr>
          <p:cNvSpPr/>
          <p:nvPr/>
        </p:nvSpPr>
        <p:spPr>
          <a:xfrm>
            <a:off x="11303007" y="3449071"/>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High Level Roadmap for Change – 90%</a:t>
            </a:r>
          </a:p>
        </p:txBody>
      </p:sp>
      <p:sp>
        <p:nvSpPr>
          <p:cNvPr id="2" name="Rectangle: Rounded Corners 1">
            <a:extLst>
              <a:ext uri="{FF2B5EF4-FFF2-40B4-BE49-F238E27FC236}">
                <a16:creationId xmlns:a16="http://schemas.microsoft.com/office/drawing/2014/main" xmlns="" id="{3FF113AC-EF4D-E09B-3899-04299074E80B}"/>
              </a:ext>
            </a:extLst>
          </p:cNvPr>
          <p:cNvSpPr/>
          <p:nvPr/>
        </p:nvSpPr>
        <p:spPr>
          <a:xfrm>
            <a:off x="6201629" y="944445"/>
            <a:ext cx="5101378" cy="1901355"/>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dirty="0">
                <a:solidFill>
                  <a:srgbClr val="000000"/>
                </a:solidFill>
              </a:rPr>
              <a:t>Cleaning up Compass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Start introducing Our Volunteering Culture</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Start introducing use of new teams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Start introducing Trustee Board changes</a:t>
            </a:r>
          </a:p>
        </p:txBody>
      </p:sp>
      <p:sp>
        <p:nvSpPr>
          <p:cNvPr id="3" name="Rectangle: Rounded Corners 2">
            <a:extLst>
              <a:ext uri="{FF2B5EF4-FFF2-40B4-BE49-F238E27FC236}">
                <a16:creationId xmlns:a16="http://schemas.microsoft.com/office/drawing/2014/main" xmlns="" id="{CE38157C-C60A-7C4F-6D7C-5C82180E7D1C}"/>
              </a:ext>
            </a:extLst>
          </p:cNvPr>
          <p:cNvSpPr/>
          <p:nvPr/>
        </p:nvSpPr>
        <p:spPr>
          <a:xfrm>
            <a:off x="889173" y="3747403"/>
            <a:ext cx="5101196" cy="2956258"/>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100" kern="0" dirty="0">
              <a:solidFill>
                <a:srgbClr val="000000"/>
              </a:solidFill>
            </a:endParaRPr>
          </a:p>
          <a:p>
            <a:pPr marL="239395" indent="-228600">
              <a:buClr>
                <a:srgbClr val="00A793"/>
              </a:buClr>
              <a:buFontTx/>
              <a:buAutoNum type="arabicPeriod"/>
            </a:pPr>
            <a:endParaRPr lang="en-GB" sz="1100" kern="0" dirty="0">
              <a:solidFill>
                <a:srgbClr val="000000"/>
              </a:solidFill>
            </a:endParaRP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Roadmap for Change</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Change Planning Tool</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Further guidance on Compass clear up</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Trustee Board resource pack</a:t>
            </a:r>
            <a:endParaRPr lang="en-GB" sz="10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7" name="Rectangle: Rounded Corners 6">
            <a:extLst>
              <a:ext uri="{FF2B5EF4-FFF2-40B4-BE49-F238E27FC236}">
                <a16:creationId xmlns:a16="http://schemas.microsoft.com/office/drawing/2014/main" xmlns="" id="{1672FF5C-FA52-B808-1214-7E9BA1340015}"/>
              </a:ext>
            </a:extLst>
          </p:cNvPr>
          <p:cNvSpPr/>
          <p:nvPr/>
        </p:nvSpPr>
        <p:spPr>
          <a:xfrm>
            <a:off x="6201629" y="3769489"/>
            <a:ext cx="5101196" cy="2930591"/>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Our Volunteering Culture Resources</a:t>
            </a:r>
          </a:p>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Team Resources </a:t>
            </a:r>
          </a:p>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Change Resources</a:t>
            </a:r>
          </a:p>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POR update - Trustee Boards</a:t>
            </a:r>
          </a:p>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Digital Skills Tool</a:t>
            </a:r>
          </a:p>
          <a:p>
            <a:pPr marL="182245" indent="-171450" defTabSz="685800">
              <a:spcBef>
                <a:spcPts val="600"/>
              </a:spcBef>
              <a:spcAft>
                <a:spcPts val="600"/>
              </a:spcAft>
              <a:buClr>
                <a:srgbClr val="7414DC"/>
              </a:buClr>
              <a:buFont typeface="Arial" panose="020B0604020202020204" pitchFamily="34" charset="0"/>
              <a:buChar char="•"/>
              <a:defRPr/>
            </a:pPr>
            <a:r>
              <a:rPr lang="en-GB" kern="0" dirty="0">
                <a:solidFill>
                  <a:srgbClr val="000000"/>
                </a:solidFill>
              </a:rPr>
              <a:t>More Growing Roots learning details</a:t>
            </a:r>
          </a:p>
        </p:txBody>
      </p:sp>
      <p:sp>
        <p:nvSpPr>
          <p:cNvPr id="24" name="TextBox 23">
            <a:extLst>
              <a:ext uri="{FF2B5EF4-FFF2-40B4-BE49-F238E27FC236}">
                <a16:creationId xmlns:a16="http://schemas.microsoft.com/office/drawing/2014/main" xmlns="" id="{71953591-2CAF-F745-F6BD-817A911DA103}"/>
              </a:ext>
            </a:extLst>
          </p:cNvPr>
          <p:cNvSpPr txBox="1"/>
          <p:nvPr/>
        </p:nvSpPr>
        <p:spPr>
          <a:xfrm>
            <a:off x="2646" y="1418483"/>
            <a:ext cx="821871" cy="954107"/>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you'll need to do</a:t>
            </a:r>
            <a:endParaRPr lang="en-US" sz="1400">
              <a:solidFill>
                <a:srgbClr val="000000"/>
              </a:solidFill>
            </a:endParaRPr>
          </a:p>
        </p:txBody>
      </p:sp>
      <p:sp>
        <p:nvSpPr>
          <p:cNvPr id="25" name="TextBox 24">
            <a:extLst>
              <a:ext uri="{FF2B5EF4-FFF2-40B4-BE49-F238E27FC236}">
                <a16:creationId xmlns:a16="http://schemas.microsoft.com/office/drawing/2014/main" xmlns="" id="{0EF92DC0-288D-588B-FD00-60CA0AE44A6B}"/>
              </a:ext>
            </a:extLst>
          </p:cNvPr>
          <p:cNvSpPr txBox="1"/>
          <p:nvPr/>
        </p:nvSpPr>
        <p:spPr>
          <a:xfrm>
            <a:off x="-64029" y="4371233"/>
            <a:ext cx="945696" cy="738664"/>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we'll provide</a:t>
            </a:r>
          </a:p>
        </p:txBody>
      </p:sp>
    </p:spTree>
    <p:extLst>
      <p:ext uri="{BB962C8B-B14F-4D97-AF65-F5344CB8AC3E}">
        <p14:creationId xmlns:p14="http://schemas.microsoft.com/office/powerpoint/2010/main" val="2802857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D19F3BF3-0262-9C0D-315C-463CD6826870}"/>
              </a:ext>
            </a:extLst>
          </p:cNvPr>
          <p:cNvSpPr/>
          <p:nvPr/>
        </p:nvSpPr>
        <p:spPr>
          <a:xfrm>
            <a:off x="889173" y="844650"/>
            <a:ext cx="5101200" cy="286183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a:solidFill>
                  <a:srgbClr val="000000"/>
                </a:solidFill>
              </a:rPr>
              <a:t>Start utilising the new POR version</a:t>
            </a:r>
          </a:p>
          <a:p>
            <a:pPr marL="182245" indent="-171450">
              <a:spcBef>
                <a:spcPts val="600"/>
              </a:spcBef>
              <a:spcAft>
                <a:spcPts val="600"/>
              </a:spcAft>
              <a:buClr>
                <a:srgbClr val="7414DC"/>
              </a:buClr>
              <a:buFont typeface="Arial" panose="020B0604020202020204" pitchFamily="34" charset="0"/>
              <a:buChar char="•"/>
            </a:pPr>
            <a:r>
              <a:rPr lang="en-GB" kern="0">
                <a:solidFill>
                  <a:srgbClr val="000000"/>
                </a:solidFill>
              </a:rPr>
              <a:t>Support your local area to utilise the digital tools</a:t>
            </a:r>
          </a:p>
          <a:p>
            <a:pPr marL="182245" indent="-171450">
              <a:spcBef>
                <a:spcPts val="600"/>
              </a:spcBef>
              <a:spcAft>
                <a:spcPts val="600"/>
              </a:spcAft>
              <a:buClr>
                <a:srgbClr val="7414DC"/>
              </a:buClr>
              <a:buFont typeface="Arial" panose="020B0604020202020204" pitchFamily="34" charset="0"/>
              <a:buChar char="•"/>
            </a:pPr>
            <a:r>
              <a:rPr lang="en-GB" kern="0">
                <a:solidFill>
                  <a:srgbClr val="000000"/>
                </a:solidFill>
              </a:rPr>
              <a:t>Ensure new team structures at all levels are reflected on the membership system accurately </a:t>
            </a:r>
          </a:p>
          <a:p>
            <a:pPr marL="182245" indent="-171450">
              <a:spcBef>
                <a:spcPts val="600"/>
              </a:spcBef>
              <a:spcAft>
                <a:spcPts val="600"/>
              </a:spcAft>
              <a:buClr>
                <a:srgbClr val="7414DC"/>
              </a:buClr>
              <a:buFont typeface="Arial" panose="020B0604020202020204" pitchFamily="34" charset="0"/>
              <a:buChar char="•"/>
            </a:pPr>
            <a:r>
              <a:rPr lang="en-GB" kern="0">
                <a:solidFill>
                  <a:srgbClr val="000000"/>
                </a:solidFill>
              </a:rPr>
              <a:t>Continue embedding Our Volunteering Culture</a:t>
            </a:r>
          </a:p>
        </p:txBody>
      </p:sp>
      <p:sp>
        <p:nvSpPr>
          <p:cNvPr id="29" name="Up Arrow Callout 100">
            <a:extLst>
              <a:ext uri="{FF2B5EF4-FFF2-40B4-BE49-F238E27FC236}">
                <a16:creationId xmlns:a16="http://schemas.microsoft.com/office/drawing/2014/main" xmlns="" id="{CB49CEF2-52A9-4016-81BD-84E9A8654D81}"/>
              </a:ext>
            </a:extLst>
          </p:cNvPr>
          <p:cNvSpPr/>
          <p:nvPr/>
        </p:nvSpPr>
        <p:spPr>
          <a:xfrm>
            <a:off x="881667" y="3784467"/>
            <a:ext cx="5101196" cy="456617"/>
          </a:xfrm>
          <a:prstGeom prst="downArrowCallout">
            <a:avLst>
              <a:gd name="adj1" fmla="val 50000"/>
              <a:gd name="adj2" fmla="val 25000"/>
              <a:gd name="adj3" fmla="val 25000"/>
              <a:gd name="adj4" fmla="val 64977"/>
            </a:avLst>
          </a:prstGeom>
          <a:solidFill>
            <a:schemeClr val="tx2"/>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FEBRUARY 24</a:t>
            </a:r>
            <a:endParaRPr lang="en-US" sz="1350">
              <a:solidFill>
                <a:srgbClr val="000000"/>
              </a:solidFill>
            </a:endParaRPr>
          </a:p>
        </p:txBody>
      </p:sp>
      <p:sp>
        <p:nvSpPr>
          <p:cNvPr id="4" name="Up Arrow Callout 100">
            <a:extLst>
              <a:ext uri="{FF2B5EF4-FFF2-40B4-BE49-F238E27FC236}">
                <a16:creationId xmlns:a16="http://schemas.microsoft.com/office/drawing/2014/main" xmlns="" id="{F1E9E029-EE26-F4E9-71CC-FF9E41DFEA8E}"/>
              </a:ext>
            </a:extLst>
          </p:cNvPr>
          <p:cNvSpPr/>
          <p:nvPr/>
        </p:nvSpPr>
        <p:spPr>
          <a:xfrm>
            <a:off x="6194123" y="3776405"/>
            <a:ext cx="5101197"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MARCH 24 Onwards</a:t>
            </a:r>
          </a:p>
        </p:txBody>
      </p:sp>
      <p:grpSp>
        <p:nvGrpSpPr>
          <p:cNvPr id="5" name="Group 4">
            <a:extLst>
              <a:ext uri="{FF2B5EF4-FFF2-40B4-BE49-F238E27FC236}">
                <a16:creationId xmlns:a16="http://schemas.microsoft.com/office/drawing/2014/main" xmlns="" id="{B2E10EC3-B793-91CB-6BD5-F302C53A2F4C}"/>
              </a:ext>
            </a:extLst>
          </p:cNvPr>
          <p:cNvGrpSpPr/>
          <p:nvPr/>
        </p:nvGrpSpPr>
        <p:grpSpPr>
          <a:xfrm>
            <a:off x="673173" y="4191186"/>
            <a:ext cx="10845834" cy="233187"/>
            <a:chOff x="673173" y="3449071"/>
            <a:chExt cx="10845834" cy="233187"/>
          </a:xfrm>
        </p:grpSpPr>
        <p:cxnSp>
          <p:nvCxnSpPr>
            <p:cNvPr id="22" name="Straight Arrow Connector 21">
              <a:extLst>
                <a:ext uri="{FF2B5EF4-FFF2-40B4-BE49-F238E27FC236}">
                  <a16:creationId xmlns:a16="http://schemas.microsoft.com/office/drawing/2014/main" xmlns="" id="{B7A62716-012D-D038-8FB6-A90F4319477C}"/>
                </a:ext>
              </a:extLst>
            </p:cNvPr>
            <p:cNvCxnSpPr>
              <a:cxnSpLocks/>
              <a:endCxn id="19" idx="2"/>
            </p:cNvCxnSpPr>
            <p:nvPr/>
          </p:nvCxnSpPr>
          <p:spPr>
            <a:xfrm>
              <a:off x="725906" y="3553490"/>
              <a:ext cx="10577101" cy="3581"/>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xmlns="" id="{C4A86901-598D-A959-4C26-513E1AF63DBD}"/>
                </a:ext>
              </a:extLst>
            </p:cNvPr>
            <p:cNvSpPr/>
            <p:nvPr/>
          </p:nvSpPr>
          <p:spPr>
            <a:xfrm>
              <a:off x="673173" y="3466258"/>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19" name="Flowchart: Connector 18">
              <a:extLst>
                <a:ext uri="{FF2B5EF4-FFF2-40B4-BE49-F238E27FC236}">
                  <a16:creationId xmlns:a16="http://schemas.microsoft.com/office/drawing/2014/main" xmlns="" id="{E9A7D35A-D056-75CD-13D0-AD65201F1B4C}"/>
                </a:ext>
              </a:extLst>
            </p:cNvPr>
            <p:cNvSpPr/>
            <p:nvPr/>
          </p:nvSpPr>
          <p:spPr>
            <a:xfrm>
              <a:off x="11303007" y="3449071"/>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grpSp>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High Level Roadmap for Change – 90%</a:t>
            </a:r>
          </a:p>
        </p:txBody>
      </p:sp>
      <p:sp>
        <p:nvSpPr>
          <p:cNvPr id="2" name="Rectangle: Rounded Corners 1">
            <a:extLst>
              <a:ext uri="{FF2B5EF4-FFF2-40B4-BE49-F238E27FC236}">
                <a16:creationId xmlns:a16="http://schemas.microsoft.com/office/drawing/2014/main" xmlns="" id="{3FF113AC-EF4D-E09B-3899-04299074E80B}"/>
              </a:ext>
            </a:extLst>
          </p:cNvPr>
          <p:cNvSpPr/>
          <p:nvPr/>
        </p:nvSpPr>
        <p:spPr>
          <a:xfrm>
            <a:off x="6201629" y="846183"/>
            <a:ext cx="5101378" cy="2828848"/>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a:solidFill>
                  <a:srgbClr val="000000"/>
                </a:solidFill>
              </a:rPr>
              <a:t>Continue embedding digital tools into all areas </a:t>
            </a:r>
          </a:p>
          <a:p>
            <a:pPr marL="182245" indent="-171450" defTabSz="685800">
              <a:spcBef>
                <a:spcPts val="600"/>
              </a:spcBef>
              <a:spcAft>
                <a:spcPts val="600"/>
              </a:spcAft>
              <a:buClr>
                <a:srgbClr val="7414DC"/>
              </a:buClr>
              <a:buFont typeface="Arial" panose="020B0604020202020204" pitchFamily="34" charset="0"/>
              <a:buChar char="•"/>
            </a:pPr>
            <a:r>
              <a:rPr lang="en-GB" kern="0">
                <a:solidFill>
                  <a:srgbClr val="000000"/>
                </a:solidFill>
              </a:rPr>
              <a:t>Continue embedding Our Volunteering Culture</a:t>
            </a:r>
          </a:p>
          <a:p>
            <a:pPr marL="182245" indent="-171450" defTabSz="685800">
              <a:spcBef>
                <a:spcPts val="600"/>
              </a:spcBef>
              <a:spcAft>
                <a:spcPts val="600"/>
              </a:spcAft>
              <a:buClr>
                <a:srgbClr val="7414DC"/>
              </a:buClr>
              <a:buFont typeface="Arial" panose="020B0604020202020204" pitchFamily="34" charset="0"/>
              <a:buChar char="•"/>
            </a:pPr>
            <a:r>
              <a:rPr lang="en-GB" kern="0">
                <a:solidFill>
                  <a:srgbClr val="000000"/>
                </a:solidFill>
              </a:rPr>
              <a:t>Feedback on future needs for digital systems</a:t>
            </a:r>
          </a:p>
          <a:p>
            <a:pPr marL="182245" indent="-171450" defTabSz="685800">
              <a:spcBef>
                <a:spcPts val="600"/>
              </a:spcBef>
              <a:spcAft>
                <a:spcPts val="600"/>
              </a:spcAft>
              <a:buClr>
                <a:srgbClr val="7414DC"/>
              </a:buClr>
              <a:buFont typeface="Arial" panose="020B0604020202020204" pitchFamily="34" charset="0"/>
              <a:buChar char="•"/>
            </a:pPr>
            <a:r>
              <a:rPr lang="en-GB" kern="0">
                <a:solidFill>
                  <a:srgbClr val="000000"/>
                </a:solidFill>
              </a:rPr>
              <a:t>Celebrate our successes!</a:t>
            </a:r>
          </a:p>
        </p:txBody>
      </p:sp>
      <p:sp>
        <p:nvSpPr>
          <p:cNvPr id="3" name="Rectangle: Rounded Corners 2">
            <a:extLst>
              <a:ext uri="{FF2B5EF4-FFF2-40B4-BE49-F238E27FC236}">
                <a16:creationId xmlns:a16="http://schemas.microsoft.com/office/drawing/2014/main" xmlns="" id="{CE38157C-C60A-7C4F-6D7C-5C82180E7D1C}"/>
              </a:ext>
            </a:extLst>
          </p:cNvPr>
          <p:cNvSpPr/>
          <p:nvPr/>
        </p:nvSpPr>
        <p:spPr>
          <a:xfrm>
            <a:off x="889173" y="4505091"/>
            <a:ext cx="5101196" cy="219857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100" kern="0" dirty="0">
              <a:solidFill>
                <a:srgbClr val="000000"/>
              </a:solidFill>
            </a:endParaRPr>
          </a:p>
          <a:p>
            <a:pPr marL="239395" indent="-228600">
              <a:buClr>
                <a:srgbClr val="00A793"/>
              </a:buClr>
              <a:buFontTx/>
              <a:buAutoNum type="arabicPeriod"/>
            </a:pPr>
            <a:endParaRPr lang="en-GB" sz="1100" kern="0" dirty="0">
              <a:solidFill>
                <a:srgbClr val="000000"/>
              </a:solidFill>
            </a:endParaRPr>
          </a:p>
          <a:p>
            <a:pPr marL="10795" algn="ctr" defTabSz="685800">
              <a:spcBef>
                <a:spcPts val="600"/>
              </a:spcBef>
              <a:spcAft>
                <a:spcPts val="600"/>
              </a:spcAft>
              <a:buClr>
                <a:srgbClr val="7414DC"/>
              </a:buClr>
            </a:pPr>
            <a:r>
              <a:rPr lang="en-GB" b="1" kern="0" dirty="0">
                <a:solidFill>
                  <a:srgbClr val="000000"/>
                </a:solidFill>
              </a:rPr>
              <a:t>DIGITAL TOOLS GO-LIVE</a:t>
            </a:r>
            <a:endParaRPr lang="en-GB" sz="10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7" name="Rectangle: Rounded Corners 6">
            <a:extLst>
              <a:ext uri="{FF2B5EF4-FFF2-40B4-BE49-F238E27FC236}">
                <a16:creationId xmlns:a16="http://schemas.microsoft.com/office/drawing/2014/main" xmlns="" id="{1672FF5C-FA52-B808-1214-7E9BA1340015}"/>
              </a:ext>
            </a:extLst>
          </p:cNvPr>
          <p:cNvSpPr/>
          <p:nvPr/>
        </p:nvSpPr>
        <p:spPr>
          <a:xfrm>
            <a:off x="6201629" y="4520599"/>
            <a:ext cx="5101196" cy="2179481"/>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Ongoing support</a:t>
            </a:r>
          </a:p>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Early Adopter case studies and learnings</a:t>
            </a:r>
          </a:p>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Targeted support</a:t>
            </a:r>
          </a:p>
        </p:txBody>
      </p:sp>
      <p:sp>
        <p:nvSpPr>
          <p:cNvPr id="24" name="TextBox 23">
            <a:extLst>
              <a:ext uri="{FF2B5EF4-FFF2-40B4-BE49-F238E27FC236}">
                <a16:creationId xmlns:a16="http://schemas.microsoft.com/office/drawing/2014/main" xmlns="" id="{71953591-2CAF-F745-F6BD-817A911DA103}"/>
              </a:ext>
            </a:extLst>
          </p:cNvPr>
          <p:cNvSpPr txBox="1"/>
          <p:nvPr/>
        </p:nvSpPr>
        <p:spPr>
          <a:xfrm>
            <a:off x="22790" y="1831846"/>
            <a:ext cx="821871" cy="954107"/>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you'll need to do</a:t>
            </a:r>
            <a:endParaRPr lang="en-US" sz="1400">
              <a:solidFill>
                <a:srgbClr val="000000"/>
              </a:solidFill>
            </a:endParaRPr>
          </a:p>
        </p:txBody>
      </p:sp>
      <p:sp>
        <p:nvSpPr>
          <p:cNvPr id="25" name="TextBox 24">
            <a:extLst>
              <a:ext uri="{FF2B5EF4-FFF2-40B4-BE49-F238E27FC236}">
                <a16:creationId xmlns:a16="http://schemas.microsoft.com/office/drawing/2014/main" xmlns="" id="{0EF92DC0-288D-588B-FD00-60CA0AE44A6B}"/>
              </a:ext>
            </a:extLst>
          </p:cNvPr>
          <p:cNvSpPr txBox="1"/>
          <p:nvPr/>
        </p:nvSpPr>
        <p:spPr>
          <a:xfrm>
            <a:off x="-39122" y="5110271"/>
            <a:ext cx="945696" cy="738664"/>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we’ll provide</a:t>
            </a:r>
          </a:p>
        </p:txBody>
      </p:sp>
    </p:spTree>
    <p:extLst>
      <p:ext uri="{BB962C8B-B14F-4D97-AF65-F5344CB8AC3E}">
        <p14:creationId xmlns:p14="http://schemas.microsoft.com/office/powerpoint/2010/main" val="4134688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D19F3BF3-0262-9C0D-315C-463CD6826870}"/>
              </a:ext>
            </a:extLst>
          </p:cNvPr>
          <p:cNvSpPr/>
          <p:nvPr/>
        </p:nvSpPr>
        <p:spPr>
          <a:xfrm>
            <a:off x="889173" y="844650"/>
            <a:ext cx="5101200" cy="2861837"/>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dirty="0">
                <a:solidFill>
                  <a:srgbClr val="000000"/>
                </a:solidFill>
              </a:rPr>
              <a:t>Cleaning up Compass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Continue introducing Our Volunteering Culture</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Continue introducing use of new teams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Continue introducing Trustee Board changes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Utilise POR version for post transition to prepare teams for transition</a:t>
            </a:r>
          </a:p>
        </p:txBody>
      </p:sp>
      <p:sp>
        <p:nvSpPr>
          <p:cNvPr id="29" name="Up Arrow Callout 100">
            <a:extLst>
              <a:ext uri="{FF2B5EF4-FFF2-40B4-BE49-F238E27FC236}">
                <a16:creationId xmlns:a16="http://schemas.microsoft.com/office/drawing/2014/main" xmlns="" id="{CB49CEF2-52A9-4016-81BD-84E9A8654D81}"/>
              </a:ext>
            </a:extLst>
          </p:cNvPr>
          <p:cNvSpPr/>
          <p:nvPr/>
        </p:nvSpPr>
        <p:spPr>
          <a:xfrm>
            <a:off x="881667" y="3784467"/>
            <a:ext cx="5101196" cy="456617"/>
          </a:xfrm>
          <a:prstGeom prst="downArrowCallout">
            <a:avLst>
              <a:gd name="adj1" fmla="val 50000"/>
              <a:gd name="adj2" fmla="val 25000"/>
              <a:gd name="adj3" fmla="val 25000"/>
              <a:gd name="adj4" fmla="val 64977"/>
            </a:avLst>
          </a:prstGeom>
          <a:solidFill>
            <a:schemeClr val="tx2"/>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JULY – OCTOBER 23</a:t>
            </a:r>
            <a:endParaRPr lang="en-US" sz="1350">
              <a:solidFill>
                <a:srgbClr val="000000"/>
              </a:solidFill>
            </a:endParaRPr>
          </a:p>
        </p:txBody>
      </p:sp>
      <p:sp>
        <p:nvSpPr>
          <p:cNvPr id="4" name="Up Arrow Callout 100">
            <a:extLst>
              <a:ext uri="{FF2B5EF4-FFF2-40B4-BE49-F238E27FC236}">
                <a16:creationId xmlns:a16="http://schemas.microsoft.com/office/drawing/2014/main" xmlns="" id="{F1E9E029-EE26-F4E9-71CC-FF9E41DFEA8E}"/>
              </a:ext>
            </a:extLst>
          </p:cNvPr>
          <p:cNvSpPr/>
          <p:nvPr/>
        </p:nvSpPr>
        <p:spPr>
          <a:xfrm>
            <a:off x="6194123" y="3776405"/>
            <a:ext cx="5101197" cy="456617"/>
          </a:xfrm>
          <a:prstGeom prst="downArrowCallout">
            <a:avLst>
              <a:gd name="adj1" fmla="val 50000"/>
              <a:gd name="adj2" fmla="val 25000"/>
              <a:gd name="adj3" fmla="val 25000"/>
              <a:gd name="adj4" fmla="val 64977"/>
            </a:avLst>
          </a:prstGeom>
          <a:solidFill>
            <a:srgbClr val="7414DC"/>
          </a:solidFill>
          <a:ln w="19050" cap="flat" cmpd="sng" algn="ctr">
            <a:noFill/>
            <a:prstDash val="solid"/>
          </a:ln>
          <a:effectLst/>
        </p:spPr>
        <p:txBody>
          <a:bodyPr vert="horz" lIns="0" tIns="0" rIns="72000" bIns="0" rtlCol="0" anchor="ctr"/>
          <a:lstStyle/>
          <a:p>
            <a:pPr algn="ctr" defTabSz="685800">
              <a:defRPr/>
            </a:pPr>
            <a:r>
              <a:rPr lang="en-GB" sz="1200" b="1" kern="0">
                <a:solidFill>
                  <a:srgbClr val="FFFFFF"/>
                </a:solidFill>
              </a:rPr>
              <a:t>NOVEMBER 23 – JANUARY 24</a:t>
            </a:r>
          </a:p>
        </p:txBody>
      </p:sp>
      <p:grpSp>
        <p:nvGrpSpPr>
          <p:cNvPr id="5" name="Group 4">
            <a:extLst>
              <a:ext uri="{FF2B5EF4-FFF2-40B4-BE49-F238E27FC236}">
                <a16:creationId xmlns:a16="http://schemas.microsoft.com/office/drawing/2014/main" xmlns="" id="{B2E10EC3-B793-91CB-6BD5-F302C53A2F4C}"/>
              </a:ext>
            </a:extLst>
          </p:cNvPr>
          <p:cNvGrpSpPr/>
          <p:nvPr/>
        </p:nvGrpSpPr>
        <p:grpSpPr>
          <a:xfrm>
            <a:off x="673173" y="4191186"/>
            <a:ext cx="10845834" cy="233187"/>
            <a:chOff x="673173" y="3449071"/>
            <a:chExt cx="10845834" cy="233187"/>
          </a:xfrm>
        </p:grpSpPr>
        <p:cxnSp>
          <p:nvCxnSpPr>
            <p:cNvPr id="22" name="Straight Arrow Connector 21">
              <a:extLst>
                <a:ext uri="{FF2B5EF4-FFF2-40B4-BE49-F238E27FC236}">
                  <a16:creationId xmlns:a16="http://schemas.microsoft.com/office/drawing/2014/main" xmlns="" id="{B7A62716-012D-D038-8FB6-A90F4319477C}"/>
                </a:ext>
              </a:extLst>
            </p:cNvPr>
            <p:cNvCxnSpPr>
              <a:cxnSpLocks/>
              <a:endCxn id="19" idx="2"/>
            </p:cNvCxnSpPr>
            <p:nvPr/>
          </p:nvCxnSpPr>
          <p:spPr>
            <a:xfrm>
              <a:off x="725906" y="3553490"/>
              <a:ext cx="10577101" cy="3581"/>
            </a:xfrm>
            <a:prstGeom prst="straightConnector1">
              <a:avLst/>
            </a:prstGeom>
            <a:ln w="57150">
              <a:solidFill>
                <a:srgbClr val="7414DC"/>
              </a:solidFill>
            </a:ln>
          </p:spPr>
          <p:style>
            <a:lnRef idx="1">
              <a:schemeClr val="accent1"/>
            </a:lnRef>
            <a:fillRef idx="0">
              <a:schemeClr val="accent1"/>
            </a:fillRef>
            <a:effectRef idx="0">
              <a:schemeClr val="accent1"/>
            </a:effectRef>
            <a:fontRef idx="minor">
              <a:schemeClr val="tx1"/>
            </a:fontRef>
          </p:style>
        </p:cxnSp>
        <p:sp>
          <p:nvSpPr>
            <p:cNvPr id="8" name="Flowchart: Connector 7">
              <a:extLst>
                <a:ext uri="{FF2B5EF4-FFF2-40B4-BE49-F238E27FC236}">
                  <a16:creationId xmlns:a16="http://schemas.microsoft.com/office/drawing/2014/main" xmlns="" id="{C4A86901-598D-A959-4C26-513E1AF63DBD}"/>
                </a:ext>
              </a:extLst>
            </p:cNvPr>
            <p:cNvSpPr/>
            <p:nvPr/>
          </p:nvSpPr>
          <p:spPr>
            <a:xfrm>
              <a:off x="673173" y="3466258"/>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19" name="Flowchart: Connector 18">
              <a:extLst>
                <a:ext uri="{FF2B5EF4-FFF2-40B4-BE49-F238E27FC236}">
                  <a16:creationId xmlns:a16="http://schemas.microsoft.com/office/drawing/2014/main" xmlns="" id="{E9A7D35A-D056-75CD-13D0-AD65201F1B4C}"/>
                </a:ext>
              </a:extLst>
            </p:cNvPr>
            <p:cNvSpPr/>
            <p:nvPr/>
          </p:nvSpPr>
          <p:spPr>
            <a:xfrm>
              <a:off x="11303007" y="3449071"/>
              <a:ext cx="216000" cy="216000"/>
            </a:xfrm>
            <a:prstGeom prst="flowChartConnector">
              <a:avLst/>
            </a:prstGeom>
            <a:solidFill>
              <a:srgbClr val="741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grpSp>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High Level Roadmap for Change – 90%</a:t>
            </a:r>
          </a:p>
        </p:txBody>
      </p:sp>
      <p:sp>
        <p:nvSpPr>
          <p:cNvPr id="2" name="Rectangle: Rounded Corners 1">
            <a:extLst>
              <a:ext uri="{FF2B5EF4-FFF2-40B4-BE49-F238E27FC236}">
                <a16:creationId xmlns:a16="http://schemas.microsoft.com/office/drawing/2014/main" xmlns="" id="{3FF113AC-EF4D-E09B-3899-04299074E80B}"/>
              </a:ext>
            </a:extLst>
          </p:cNvPr>
          <p:cNvSpPr/>
          <p:nvPr/>
        </p:nvSpPr>
        <p:spPr>
          <a:xfrm>
            <a:off x="6201629" y="846183"/>
            <a:ext cx="5101378" cy="2828848"/>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spcBef>
                <a:spcPts val="600"/>
              </a:spcBef>
              <a:spcAft>
                <a:spcPts val="600"/>
              </a:spcAft>
              <a:buClr>
                <a:srgbClr val="7414DC"/>
              </a:buClr>
              <a:buFont typeface="Arial" panose="020B0604020202020204" pitchFamily="34" charset="0"/>
              <a:buChar char="•"/>
            </a:pPr>
            <a:r>
              <a:rPr lang="en-GB" kern="0" dirty="0">
                <a:solidFill>
                  <a:srgbClr val="000000"/>
                </a:solidFill>
              </a:rPr>
              <a:t>Cleaning up Compass</a:t>
            </a:r>
          </a:p>
          <a:p>
            <a:pPr marL="182245" indent="-171450">
              <a:spcBef>
                <a:spcPts val="600"/>
              </a:spcBef>
              <a:spcAft>
                <a:spcPts val="600"/>
              </a:spcAft>
              <a:buClr>
                <a:srgbClr val="7414DC"/>
              </a:buClr>
              <a:buFont typeface="Arial" panose="020B0604020202020204" pitchFamily="34" charset="0"/>
              <a:buChar char="•"/>
            </a:pPr>
            <a:r>
              <a:rPr lang="en-GB" kern="0" dirty="0">
                <a:solidFill>
                  <a:srgbClr val="000000"/>
                </a:solidFill>
              </a:rPr>
              <a:t>Provide additional support to those continuing to move to new teams and Trustee Board changes </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Continue embedding Our Volunteering Culture</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Prepare for migration to new digital tools</a:t>
            </a:r>
          </a:p>
        </p:txBody>
      </p:sp>
      <p:sp>
        <p:nvSpPr>
          <p:cNvPr id="3" name="Rectangle: Rounded Corners 2">
            <a:extLst>
              <a:ext uri="{FF2B5EF4-FFF2-40B4-BE49-F238E27FC236}">
                <a16:creationId xmlns:a16="http://schemas.microsoft.com/office/drawing/2014/main" xmlns="" id="{CE38157C-C60A-7C4F-6D7C-5C82180E7D1C}"/>
              </a:ext>
            </a:extLst>
          </p:cNvPr>
          <p:cNvSpPr/>
          <p:nvPr/>
        </p:nvSpPr>
        <p:spPr>
          <a:xfrm>
            <a:off x="889173" y="4505091"/>
            <a:ext cx="5101196" cy="219857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a:buClr>
                <a:srgbClr val="00A793"/>
              </a:buClr>
              <a:buFont typeface="Arial" panose="020B0604020202020204" pitchFamily="34" charset="0"/>
              <a:buChar char="•"/>
            </a:pPr>
            <a:endParaRPr lang="en-GB" sz="1100" kern="0" dirty="0">
              <a:solidFill>
                <a:srgbClr val="000000"/>
              </a:solidFill>
            </a:endParaRP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Final POR edition pre-digital transition</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Further Growing Roots learning details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Further guidance on changes coming with the digital tools</a:t>
            </a:r>
          </a:p>
          <a:p>
            <a:pPr marL="182245" indent="-171450" defTabSz="685800">
              <a:spcBef>
                <a:spcPts val="600"/>
              </a:spcBef>
              <a:spcAft>
                <a:spcPts val="600"/>
              </a:spcAft>
              <a:buClr>
                <a:srgbClr val="7414DC"/>
              </a:buClr>
              <a:buFont typeface="Arial" panose="020B0604020202020204" pitchFamily="34" charset="0"/>
              <a:buChar char="•"/>
            </a:pPr>
            <a:r>
              <a:rPr lang="en-GB" kern="0" dirty="0">
                <a:solidFill>
                  <a:srgbClr val="000000"/>
                </a:solidFill>
              </a:rPr>
              <a:t>October POR edition for use post-transition</a:t>
            </a: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7" name="Rectangle: Rounded Corners 6">
            <a:extLst>
              <a:ext uri="{FF2B5EF4-FFF2-40B4-BE49-F238E27FC236}">
                <a16:creationId xmlns:a16="http://schemas.microsoft.com/office/drawing/2014/main" xmlns="" id="{1672FF5C-FA52-B808-1214-7E9BA1340015}"/>
              </a:ext>
            </a:extLst>
          </p:cNvPr>
          <p:cNvSpPr/>
          <p:nvPr/>
        </p:nvSpPr>
        <p:spPr>
          <a:xfrm>
            <a:off x="6201629" y="4520599"/>
            <a:ext cx="5101196" cy="2179481"/>
          </a:xfrm>
          <a:prstGeom prst="roundRect">
            <a:avLst/>
          </a:prstGeom>
          <a:noFill/>
          <a:ln>
            <a:solidFill>
              <a:srgbClr val="7414D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Transition plan details </a:t>
            </a:r>
          </a:p>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User guides for digital tools</a:t>
            </a:r>
          </a:p>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Training &amp; webinars in preparation for digital transition</a:t>
            </a:r>
          </a:p>
          <a:p>
            <a:pPr marL="182245" indent="-171450" defTabSz="685800">
              <a:spcBef>
                <a:spcPts val="600"/>
              </a:spcBef>
              <a:spcAft>
                <a:spcPts val="600"/>
              </a:spcAft>
              <a:buClr>
                <a:srgbClr val="7414DC"/>
              </a:buClr>
              <a:buFont typeface="Arial" panose="020B0604020202020204" pitchFamily="34" charset="0"/>
              <a:buChar char="•"/>
              <a:defRPr/>
            </a:pPr>
            <a:r>
              <a:rPr lang="en-GB" kern="0">
                <a:solidFill>
                  <a:srgbClr val="000000"/>
                </a:solidFill>
              </a:rPr>
              <a:t>Early Adopter case studies and learnings</a:t>
            </a:r>
          </a:p>
        </p:txBody>
      </p:sp>
      <p:sp>
        <p:nvSpPr>
          <p:cNvPr id="24" name="TextBox 23">
            <a:extLst>
              <a:ext uri="{FF2B5EF4-FFF2-40B4-BE49-F238E27FC236}">
                <a16:creationId xmlns:a16="http://schemas.microsoft.com/office/drawing/2014/main" xmlns="" id="{71953591-2CAF-F745-F6BD-817A911DA103}"/>
              </a:ext>
            </a:extLst>
          </p:cNvPr>
          <p:cNvSpPr txBox="1"/>
          <p:nvPr/>
        </p:nvSpPr>
        <p:spPr>
          <a:xfrm>
            <a:off x="22790" y="1831846"/>
            <a:ext cx="821871" cy="954107"/>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you'll need to do</a:t>
            </a:r>
            <a:endParaRPr lang="en-US" sz="1400">
              <a:solidFill>
                <a:srgbClr val="000000"/>
              </a:solidFill>
            </a:endParaRPr>
          </a:p>
        </p:txBody>
      </p:sp>
      <p:sp>
        <p:nvSpPr>
          <p:cNvPr id="25" name="TextBox 24">
            <a:extLst>
              <a:ext uri="{FF2B5EF4-FFF2-40B4-BE49-F238E27FC236}">
                <a16:creationId xmlns:a16="http://schemas.microsoft.com/office/drawing/2014/main" xmlns="" id="{0EF92DC0-288D-588B-FD00-60CA0AE44A6B}"/>
              </a:ext>
            </a:extLst>
          </p:cNvPr>
          <p:cNvSpPr txBox="1"/>
          <p:nvPr/>
        </p:nvSpPr>
        <p:spPr>
          <a:xfrm>
            <a:off x="-39122" y="5110271"/>
            <a:ext cx="945696" cy="738664"/>
          </a:xfrm>
          <a:prstGeom prst="rect">
            <a:avLst/>
          </a:prstGeom>
          <a:noFill/>
        </p:spPr>
        <p:txBody>
          <a:bodyPr wrap="square" lIns="91440" tIns="45720" rIns="91440" bIns="45720" anchor="t">
            <a:spAutoFit/>
          </a:bodyPr>
          <a:lstStyle/>
          <a:p>
            <a:pPr marL="64770" algn="ctr" defTabSz="685800">
              <a:spcBef>
                <a:spcPts val="2145"/>
              </a:spcBef>
            </a:pPr>
            <a:r>
              <a:rPr lang="en-GB" sz="1400" b="1">
                <a:solidFill>
                  <a:srgbClr val="7413DC"/>
                </a:solidFill>
                <a:latin typeface="Nunito Sans Black"/>
              </a:rPr>
              <a:t>What  we’ll provide</a:t>
            </a:r>
          </a:p>
        </p:txBody>
      </p:sp>
    </p:spTree>
    <p:extLst>
      <p:ext uri="{BB962C8B-B14F-4D97-AF65-F5344CB8AC3E}">
        <p14:creationId xmlns:p14="http://schemas.microsoft.com/office/powerpoint/2010/main" val="2910858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What changes are happening pre-digital tools?</a:t>
            </a:r>
          </a:p>
        </p:txBody>
      </p:sp>
      <p:grpSp>
        <p:nvGrpSpPr>
          <p:cNvPr id="6" name="Group 5">
            <a:extLst>
              <a:ext uri="{FF2B5EF4-FFF2-40B4-BE49-F238E27FC236}">
                <a16:creationId xmlns:a16="http://schemas.microsoft.com/office/drawing/2014/main" xmlns="" id="{482D586E-B4EE-69D2-C716-64C74A13F6DD}"/>
              </a:ext>
            </a:extLst>
          </p:cNvPr>
          <p:cNvGrpSpPr/>
          <p:nvPr/>
        </p:nvGrpSpPr>
        <p:grpSpPr>
          <a:xfrm>
            <a:off x="232074" y="916412"/>
            <a:ext cx="11632602" cy="5734937"/>
            <a:chOff x="279699" y="964037"/>
            <a:chExt cx="11632602" cy="5734937"/>
          </a:xfrm>
        </p:grpSpPr>
        <p:sp>
          <p:nvSpPr>
            <p:cNvPr id="2" name="Rectangle: Rounded Corners 1">
              <a:extLst>
                <a:ext uri="{FF2B5EF4-FFF2-40B4-BE49-F238E27FC236}">
                  <a16:creationId xmlns:a16="http://schemas.microsoft.com/office/drawing/2014/main" xmlns="" id="{F58A4AF5-DDF7-C753-D202-E01CB657BD0E}"/>
                </a:ext>
              </a:extLst>
            </p:cNvPr>
            <p:cNvSpPr/>
            <p:nvPr/>
          </p:nvSpPr>
          <p:spPr>
            <a:xfrm>
              <a:off x="279699" y="964039"/>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Team-Based Approach</a:t>
              </a:r>
            </a:p>
            <a:p>
              <a:pPr marL="10795" algn="ctr">
                <a:buClr>
                  <a:srgbClr val="00A793"/>
                </a:buClr>
              </a:pPr>
              <a:r>
                <a:rPr lang="en-GB" sz="1600" kern="0" dirty="0">
                  <a:solidFill>
                    <a:srgbClr val="000000"/>
                  </a:solidFill>
                </a:rPr>
                <a:t>We will be moving from our current roles and structures to a team-based approach to volunteering</a:t>
              </a:r>
            </a:p>
            <a:p>
              <a:pPr marL="10795" algn="ctr">
                <a:buClr>
                  <a:srgbClr val="00A793"/>
                </a:buClr>
              </a:pPr>
              <a:endParaRPr lang="en-GB" sz="1600" kern="0" dirty="0">
                <a:solidFill>
                  <a:srgbClr val="000000"/>
                </a:solidFill>
              </a:endParaRPr>
            </a:p>
            <a:p>
              <a:pPr marL="10795" algn="ctr"/>
              <a:r>
                <a:rPr lang="en-GB" sz="1600" kern="0" dirty="0">
                  <a:solidFill>
                    <a:srgbClr val="000000"/>
                  </a:solidFill>
                </a:rPr>
                <a:t>This will then be formalised when the new membership system goes live</a:t>
              </a:r>
            </a:p>
            <a:p>
              <a:pPr marL="10795" algn="ctr"/>
              <a:endParaRPr lang="en-GB" sz="1600" kern="0" dirty="0">
                <a:solidFill>
                  <a:srgbClr val="000000"/>
                </a:solidFill>
              </a:endParaRPr>
            </a:p>
            <a:p>
              <a:pPr marL="10795" algn="ctr">
                <a:buClr>
                  <a:srgbClr val="00A793"/>
                </a:buClr>
              </a:pPr>
              <a:r>
                <a:rPr lang="en-GB" sz="1600" kern="0" dirty="0">
                  <a:solidFill>
                    <a:srgbClr val="000000"/>
                  </a:solidFill>
                </a:rPr>
                <a:t>Resources to support this will be made available during April 23</a:t>
              </a:r>
            </a:p>
            <a:p>
              <a:pPr marL="10795">
                <a:buClr>
                  <a:srgbClr val="00A793"/>
                </a:buClr>
              </a:pPr>
              <a:endParaRPr lang="en-GB" kern="0" dirty="0">
                <a:solidFill>
                  <a:srgbClr val="000000"/>
                </a:solidFill>
              </a:endParaRPr>
            </a:p>
            <a:p>
              <a:pPr marL="10795">
                <a:buClr>
                  <a:srgbClr val="00A793"/>
                </a:buCl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3" name="Rectangle: Rounded Corners 2">
              <a:extLst>
                <a:ext uri="{FF2B5EF4-FFF2-40B4-BE49-F238E27FC236}">
                  <a16:creationId xmlns:a16="http://schemas.microsoft.com/office/drawing/2014/main" xmlns="" id="{FCD37DFF-4FCA-09BA-2CC7-D5D35697167A}"/>
                </a:ext>
              </a:extLst>
            </p:cNvPr>
            <p:cNvSpPr/>
            <p:nvPr/>
          </p:nvSpPr>
          <p:spPr>
            <a:xfrm>
              <a:off x="8309693" y="964037"/>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Trustee Boards</a:t>
              </a:r>
            </a:p>
            <a:p>
              <a:pPr marL="10795" algn="ctr">
                <a:buClr>
                  <a:srgbClr val="00A793"/>
                </a:buClr>
                <a:defRPr/>
              </a:pPr>
              <a:r>
                <a:rPr lang="en-GB" sz="1600" kern="0" dirty="0">
                  <a:solidFill>
                    <a:srgbClr val="000000"/>
                  </a:solidFill>
                </a:rPr>
                <a:t>We will be moving from Exec Committees &amp; Exec Committee members to Trustee Boards &amp; Trustees</a:t>
              </a:r>
            </a:p>
            <a:p>
              <a:pPr marL="10795" algn="ctr">
                <a:buClr>
                  <a:srgbClr val="00A793"/>
                </a:buClr>
                <a:defRPr/>
              </a:pPr>
              <a:endParaRPr lang="en-GB" sz="1600" kern="0" dirty="0">
                <a:solidFill>
                  <a:srgbClr val="000000"/>
                </a:solidFill>
              </a:endParaRPr>
            </a:p>
            <a:p>
              <a:pPr marL="10795" algn="ctr">
                <a:buClr>
                  <a:srgbClr val="00A793"/>
                </a:buClr>
                <a:defRPr/>
              </a:pPr>
              <a:r>
                <a:rPr lang="en-GB" sz="1600" kern="0" dirty="0">
                  <a:solidFill>
                    <a:srgbClr val="000000"/>
                  </a:solidFill>
                </a:rPr>
                <a:t>We will be aligning with Charity Commission good practice</a:t>
              </a:r>
            </a:p>
            <a:p>
              <a:pPr marL="10795" algn="ctr">
                <a:defRPr/>
              </a:pPr>
              <a:endParaRPr lang="en-GB" sz="1600" kern="0" dirty="0">
                <a:solidFill>
                  <a:srgbClr val="000000"/>
                </a:solidFill>
              </a:endParaRPr>
            </a:p>
            <a:p>
              <a:pPr marL="10795" algn="ctr">
                <a:buClr>
                  <a:srgbClr val="00A793"/>
                </a:buClr>
                <a:defRPr/>
              </a:pPr>
              <a:r>
                <a:rPr lang="en-GB" sz="1600" kern="0" dirty="0">
                  <a:solidFill>
                    <a:srgbClr val="000000"/>
                  </a:solidFill>
                </a:rPr>
                <a:t>Resources to support this will be shared in March 23 with the finalised POR version releasing in April 23</a:t>
              </a:r>
            </a:p>
          </p:txBody>
        </p:sp>
        <p:sp>
          <p:nvSpPr>
            <p:cNvPr id="5" name="Rectangle: Rounded Corners 4">
              <a:extLst>
                <a:ext uri="{FF2B5EF4-FFF2-40B4-BE49-F238E27FC236}">
                  <a16:creationId xmlns:a16="http://schemas.microsoft.com/office/drawing/2014/main" xmlns="" id="{29F13174-0898-D22C-66FD-2FFFA0FC1D7A}"/>
                </a:ext>
              </a:extLst>
            </p:cNvPr>
            <p:cNvSpPr/>
            <p:nvPr/>
          </p:nvSpPr>
          <p:spPr>
            <a:xfrm>
              <a:off x="4296000" y="964038"/>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Our Volunteering Culture</a:t>
              </a:r>
              <a:endParaRPr lang="en-GB" sz="1350" kern="0" dirty="0">
                <a:solidFill>
                  <a:srgbClr val="000000"/>
                </a:solidFill>
                <a:latin typeface="Nunito Sans ExtraBold" panose="00000900000000000000" pitchFamily="2" charset="0"/>
              </a:endParaRPr>
            </a:p>
            <a:p>
              <a:pPr marL="10795" algn="ctr">
                <a:buClr>
                  <a:srgbClr val="00A793"/>
                </a:buClr>
                <a:defRPr/>
              </a:pPr>
              <a:r>
                <a:rPr lang="en-GB" sz="1600" kern="0" dirty="0">
                  <a:solidFill>
                    <a:srgbClr val="000000"/>
                  </a:solidFill>
                </a:rPr>
                <a:t>We will be introducing "Our Volunteering Culture" into the way we volunteer</a:t>
              </a:r>
            </a:p>
            <a:p>
              <a:pPr marL="10795" algn="ctr">
                <a:defRPr/>
              </a:pPr>
              <a:endParaRPr lang="en-GB" sz="1600" kern="0" dirty="0">
                <a:solidFill>
                  <a:srgbClr val="000000"/>
                </a:solidFill>
              </a:endParaRPr>
            </a:p>
            <a:p>
              <a:pPr marL="10795" algn="ctr">
                <a:defRPr/>
              </a:pPr>
              <a:r>
                <a:rPr lang="en-GB" sz="1600" kern="0" dirty="0">
                  <a:solidFill>
                    <a:srgbClr val="000000"/>
                  </a:solidFill>
                </a:rPr>
                <a:t>This culture change will take some time to embed, so it is important to start this process soon</a:t>
              </a:r>
            </a:p>
            <a:p>
              <a:pPr marL="10795" algn="ctr">
                <a:defRPr/>
              </a:pPr>
              <a:endParaRPr lang="en-GB" sz="1600" kern="0" dirty="0">
                <a:solidFill>
                  <a:srgbClr val="000000"/>
                </a:solidFill>
              </a:endParaRPr>
            </a:p>
            <a:p>
              <a:pPr marL="10795" algn="ctr">
                <a:buClr>
                  <a:srgbClr val="00A793"/>
                </a:buClr>
                <a:defRPr/>
              </a:pPr>
              <a:r>
                <a:rPr lang="en-GB" sz="1600" kern="0" dirty="0">
                  <a:solidFill>
                    <a:srgbClr val="000000"/>
                  </a:solidFill>
                </a:rPr>
                <a:t>Resources to support this will be made available during April 23</a:t>
              </a: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4" name="Rectangle: Rounded Corners 3">
              <a:extLst>
                <a:ext uri="{FF2B5EF4-FFF2-40B4-BE49-F238E27FC236}">
                  <a16:creationId xmlns:a16="http://schemas.microsoft.com/office/drawing/2014/main" xmlns="" id="{271B3AC0-3591-627F-98AA-338ED92747FB}"/>
                </a:ext>
              </a:extLst>
            </p:cNvPr>
            <p:cNvSpPr/>
            <p:nvPr/>
          </p:nvSpPr>
          <p:spPr>
            <a:xfrm>
              <a:off x="279699" y="5194122"/>
              <a:ext cx="11632602" cy="150485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600"/>
                </a:spcAft>
                <a:buClr>
                  <a:srgbClr val="00A793"/>
                </a:buClr>
              </a:pPr>
              <a:r>
                <a:rPr lang="en-GB" kern="0" dirty="0">
                  <a:solidFill>
                    <a:srgbClr val="000000"/>
                  </a:solidFill>
                  <a:latin typeface="Nunito Sans ExtraBold"/>
                </a:rPr>
                <a:t>Additional</a:t>
              </a:r>
            </a:p>
            <a:p>
              <a:pPr marL="296545" indent="-285750" defTabSz="685800">
                <a:buClr>
                  <a:srgbClr val="7414DC"/>
                </a:buClr>
                <a:buSzPct val="125000"/>
                <a:buFont typeface="Arial"/>
                <a:buChar char="•"/>
              </a:pPr>
              <a:r>
                <a:rPr lang="en-GB" sz="1600" kern="0" dirty="0">
                  <a:solidFill>
                    <a:srgbClr val="000000"/>
                  </a:solidFill>
                </a:rPr>
                <a:t>Clarification around the purpose and boundaries of the ‘Occasional Helper’ role</a:t>
              </a:r>
              <a:endParaRPr lang="en-GB" sz="1600" dirty="0">
                <a:solidFill>
                  <a:srgbClr val="000000"/>
                </a:solidFill>
              </a:endParaRPr>
            </a:p>
            <a:p>
              <a:pPr marL="296545" indent="-285750" defTabSz="685800">
                <a:buClr>
                  <a:srgbClr val="7414DC"/>
                </a:buClr>
                <a:buSzPct val="125000"/>
                <a:buFont typeface="Arial"/>
                <a:buChar char="•"/>
              </a:pPr>
              <a:r>
                <a:rPr lang="en-GB" sz="1600" kern="0" dirty="0">
                  <a:solidFill>
                    <a:srgbClr val="000000"/>
                  </a:solidFill>
                </a:rPr>
                <a:t>Mapping of current training to new core learning</a:t>
              </a:r>
            </a:p>
            <a:p>
              <a:pPr marL="296545" indent="-285750" defTabSz="685800">
                <a:buClr>
                  <a:srgbClr val="7414DC"/>
                </a:buClr>
                <a:buSzPct val="125000"/>
                <a:buFont typeface="Arial"/>
                <a:buChar char="•"/>
              </a:pPr>
              <a:r>
                <a:rPr lang="en-GB" sz="1600" kern="0" dirty="0">
                  <a:solidFill>
                    <a:srgbClr val="000000"/>
                  </a:solidFill>
                </a:rPr>
                <a:t>Continued focus on training compliance</a:t>
              </a:r>
              <a:endParaRPr lang="en-GB" sz="1600" kern="0" dirty="0">
                <a:solidFill>
                  <a:srgbClr val="000000"/>
                </a:solidFill>
                <a:latin typeface="Nunito Sans ExtraBold" panose="00000900000000000000" pitchFamily="2" charset="0"/>
              </a:endParaRPr>
            </a:p>
            <a:p>
              <a:pPr marL="10795" algn="ctr" defTabSz="685800">
                <a:buClr>
                  <a:srgbClr val="00A793"/>
                </a:buClr>
              </a:pPr>
              <a:endParaRPr lang="en-GB" sz="2000" kern="0" dirty="0">
                <a:solidFill>
                  <a:srgbClr val="000000"/>
                </a:solidFill>
              </a:endParaRPr>
            </a:p>
            <a:p>
              <a:pPr marL="10795" algn="ctr" defTabSz="685800">
                <a:buClr>
                  <a:srgbClr val="00A793"/>
                </a:buClr>
              </a:pPr>
              <a:endParaRPr lang="en-GB" sz="2000" kern="0" dirty="0">
                <a:solidFill>
                  <a:srgbClr val="000000"/>
                </a:solidFill>
              </a:endParaRPr>
            </a:p>
            <a:p>
              <a:pPr marL="239395" indent="-228600">
                <a:buClr>
                  <a:srgbClr val="00A793"/>
                </a:buClr>
                <a:buFontTx/>
                <a:buAutoNum type="arabicPeriod"/>
              </a:pPr>
              <a:endParaRPr lang="en-GB" sz="10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grpSp>
    </p:spTree>
    <p:extLst>
      <p:ext uri="{BB962C8B-B14F-4D97-AF65-F5344CB8AC3E}">
        <p14:creationId xmlns:p14="http://schemas.microsoft.com/office/powerpoint/2010/main" val="1515660711"/>
      </p:ext>
    </p:extLst>
  </p:cSld>
  <p:clrMapOvr>
    <a:masterClrMapping/>
  </p:clrMapOvr>
  <p:extLst>
    <p:ext uri="{6950BFC3-D8DA-4A85-94F7-54DA5524770B}">
      <p188:commentRel xmlns:p188="http://schemas.microsoft.com/office/powerpoint/2018/8/main" xmlns=""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954107"/>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What changes are happening with the digital tools?</a:t>
            </a:r>
          </a:p>
        </p:txBody>
      </p:sp>
      <p:sp>
        <p:nvSpPr>
          <p:cNvPr id="2" name="Rectangle: Rounded Corners 1">
            <a:extLst>
              <a:ext uri="{FF2B5EF4-FFF2-40B4-BE49-F238E27FC236}">
                <a16:creationId xmlns:a16="http://schemas.microsoft.com/office/drawing/2014/main" xmlns="" id="{F58A4AF5-DDF7-C753-D202-E01CB657BD0E}"/>
              </a:ext>
            </a:extLst>
          </p:cNvPr>
          <p:cNvSpPr/>
          <p:nvPr/>
        </p:nvSpPr>
        <p:spPr>
          <a:xfrm>
            <a:off x="279699" y="1076681"/>
            <a:ext cx="3600000" cy="539038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buClr>
                <a:srgbClr val="00A793"/>
              </a:buClr>
            </a:pPr>
            <a:r>
              <a:rPr lang="en-GB" sz="2000" kern="0" dirty="0">
                <a:solidFill>
                  <a:srgbClr val="000000"/>
                </a:solidFill>
                <a:latin typeface="Nunito Sans ExtraBold" panose="00000900000000000000" pitchFamily="2" charset="0"/>
              </a:rPr>
              <a:t>Warmer Welcome</a:t>
            </a:r>
          </a:p>
          <a:p>
            <a:pPr marL="10795" algn="ctr" defTabSz="685800">
              <a:buClr>
                <a:srgbClr val="00A793"/>
              </a:buClr>
            </a:pPr>
            <a:endParaRPr lang="en-GB" sz="1350" kern="0" dirty="0">
              <a:solidFill>
                <a:srgbClr val="000000"/>
              </a:solidFill>
              <a:latin typeface="Nunito Sans ExtraBold" panose="00000900000000000000" pitchFamily="2" charset="0"/>
            </a:endParaRPr>
          </a:p>
          <a:p>
            <a:pPr marL="10795" algn="ctr" defTabSz="685800">
              <a:buClr>
                <a:srgbClr val="00A793"/>
              </a:buClr>
            </a:pPr>
            <a:r>
              <a:rPr lang="en-GB" sz="2000" kern="0" dirty="0">
                <a:solidFill>
                  <a:srgbClr val="000000"/>
                </a:solidFill>
              </a:rPr>
              <a:t>The formal change to the new appointment process will come at the point of transition to the new digital systems</a:t>
            </a:r>
          </a:p>
          <a:p>
            <a:pPr marL="10795" algn="ctr" defTabSz="685800">
              <a:buClr>
                <a:srgbClr val="00A793"/>
              </a:buClr>
            </a:pPr>
            <a:endParaRPr lang="en-GB" sz="2000" kern="0" dirty="0">
              <a:solidFill>
                <a:srgbClr val="000000"/>
              </a:solidFill>
            </a:endParaRPr>
          </a:p>
          <a:p>
            <a:pPr marL="10795" algn="ctr" defTabSz="685800">
              <a:buClr>
                <a:srgbClr val="00A793"/>
              </a:buClr>
            </a:pPr>
            <a:r>
              <a:rPr lang="en-GB" sz="2000" kern="0" dirty="0">
                <a:solidFill>
                  <a:srgbClr val="000000"/>
                </a:solidFill>
              </a:rPr>
              <a:t>Prior to this, areas are encouraged to utilise the guidance on the Scout website appointment panels page, but care should be taken to ensure this fits within the context of the current POR edition</a:t>
            </a:r>
          </a:p>
          <a:p>
            <a:pPr marL="10795" algn="ctr" defTabSz="685800">
              <a:buClr>
                <a:srgbClr val="00A793"/>
              </a:buClr>
            </a:pPr>
            <a:endParaRPr lang="en-GB" sz="2000" kern="0" dirty="0">
              <a:solidFill>
                <a:srgbClr val="000000"/>
              </a:solidFill>
            </a:endParaRPr>
          </a:p>
          <a:p>
            <a:pPr marL="10795" algn="ctr" defTabSz="685800">
              <a:buClr>
                <a:srgbClr val="00A793"/>
              </a:buClr>
            </a:pPr>
            <a:endParaRPr lang="en-GB" sz="2000" kern="0" dirty="0">
              <a:solidFill>
                <a:srgbClr val="000000"/>
              </a:solidFill>
            </a:endParaRPr>
          </a:p>
          <a:p>
            <a:pPr marL="239395" indent="-228600">
              <a:buClr>
                <a:srgbClr val="00A793"/>
              </a:buClr>
              <a:buFontTx/>
              <a:buAutoNum type="arabicPeriod"/>
            </a:pPr>
            <a:endParaRPr lang="en-GB" sz="10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3" name="Rectangle: Rounded Corners 2">
            <a:extLst>
              <a:ext uri="{FF2B5EF4-FFF2-40B4-BE49-F238E27FC236}">
                <a16:creationId xmlns:a16="http://schemas.microsoft.com/office/drawing/2014/main" xmlns="" id="{FCD37DFF-4FCA-09BA-2CC7-D5D35697167A}"/>
              </a:ext>
            </a:extLst>
          </p:cNvPr>
          <p:cNvSpPr/>
          <p:nvPr/>
        </p:nvSpPr>
        <p:spPr>
          <a:xfrm>
            <a:off x="4296000" y="1076681"/>
            <a:ext cx="3600000" cy="5390380"/>
          </a:xfrm>
          <a:prstGeom prst="round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buClr>
                <a:srgbClr val="00A793"/>
              </a:buClr>
            </a:pPr>
            <a:r>
              <a:rPr lang="en-GB" sz="2000" kern="0">
                <a:solidFill>
                  <a:srgbClr val="000000"/>
                </a:solidFill>
                <a:latin typeface="Nunito Sans ExtraBold" panose="00000900000000000000" pitchFamily="2" charset="0"/>
              </a:rPr>
              <a:t>Learning</a:t>
            </a:r>
          </a:p>
          <a:p>
            <a:pPr marL="10795" algn="ctr" defTabSz="685800">
              <a:buClr>
                <a:srgbClr val="00A793"/>
              </a:buClr>
            </a:pPr>
            <a:endParaRPr lang="en-GB" sz="1350" kern="0">
              <a:solidFill>
                <a:srgbClr val="000000"/>
              </a:solidFill>
              <a:latin typeface="Nunito Sans ExtraBold" panose="00000900000000000000" pitchFamily="2" charset="0"/>
            </a:endParaRPr>
          </a:p>
          <a:p>
            <a:pPr marL="10795" algn="ctr" defTabSz="685800">
              <a:buClr>
                <a:srgbClr val="00A793"/>
              </a:buClr>
            </a:pPr>
            <a:r>
              <a:rPr lang="en-GB" sz="2000" kern="0">
                <a:solidFill>
                  <a:srgbClr val="000000"/>
                </a:solidFill>
              </a:rPr>
              <a:t>The move across to an optional Woodbadge and the new digital learning will come at the point of transition to the new digital systems</a:t>
            </a:r>
          </a:p>
          <a:p>
            <a:pPr marL="10795" algn="ctr" defTabSz="685800">
              <a:buClr>
                <a:srgbClr val="00A793"/>
              </a:buClr>
            </a:pPr>
            <a:endParaRPr lang="en-GB" sz="2000" kern="0">
              <a:solidFill>
                <a:srgbClr val="000000"/>
              </a:solidFill>
            </a:endParaRPr>
          </a:p>
          <a:p>
            <a:pPr marL="10795" algn="ctr" defTabSz="685800">
              <a:buClr>
                <a:srgbClr val="00A793"/>
              </a:buClr>
            </a:pPr>
            <a:r>
              <a:rPr lang="en-GB" sz="2000" kern="0">
                <a:solidFill>
                  <a:srgbClr val="000000"/>
                </a:solidFill>
              </a:rPr>
              <a:t>Prior to this, there will be additional guidance shared around which areas Commissioners should focus on when it comes to compliance</a:t>
            </a:r>
          </a:p>
          <a:p>
            <a:pPr marL="10795" algn="ctr" defTabSz="685800">
              <a:buClr>
                <a:srgbClr val="00A793"/>
              </a:buClr>
            </a:pPr>
            <a:endParaRPr lang="en-GB" sz="2000" kern="0">
              <a:solidFill>
                <a:srgbClr val="000000"/>
              </a:solidFill>
            </a:endParaRPr>
          </a:p>
          <a:p>
            <a:pPr marL="239395" indent="-228600">
              <a:buClr>
                <a:srgbClr val="00A793"/>
              </a:buClr>
              <a:buFontTx/>
              <a:buAutoNum type="arabicPeriod"/>
            </a:pPr>
            <a:endParaRPr lang="en-GB" sz="1000" kern="0">
              <a:solidFill>
                <a:srgbClr val="000000"/>
              </a:solidFill>
            </a:endParaRPr>
          </a:p>
          <a:p>
            <a:pPr marL="182245" marR="3810" lvl="1" indent="-171450">
              <a:buClr>
                <a:srgbClr val="00A793"/>
              </a:buClr>
              <a:buFont typeface="Arial" panose="020B0604020202020204" pitchFamily="34" charset="0"/>
              <a:buChar char="•"/>
            </a:pPr>
            <a:endParaRPr lang="en-GB" sz="1100" kern="0">
              <a:solidFill>
                <a:srgbClr val="000000"/>
              </a:solidFill>
            </a:endParaRPr>
          </a:p>
          <a:p>
            <a:pPr marL="182245" marR="3810" lvl="1" indent="-171450">
              <a:buClr>
                <a:srgbClr val="00A793"/>
              </a:buClr>
              <a:buFont typeface="Arial" panose="020B0604020202020204" pitchFamily="34" charset="0"/>
              <a:buChar char="•"/>
            </a:pPr>
            <a:endParaRPr lang="en-GB" sz="1100" kern="0">
              <a:solidFill>
                <a:srgbClr val="000000"/>
              </a:solidFill>
            </a:endParaRPr>
          </a:p>
        </p:txBody>
      </p:sp>
      <p:sp>
        <p:nvSpPr>
          <p:cNvPr id="5" name="Rectangle: Rounded Corners 4">
            <a:extLst>
              <a:ext uri="{FF2B5EF4-FFF2-40B4-BE49-F238E27FC236}">
                <a16:creationId xmlns:a16="http://schemas.microsoft.com/office/drawing/2014/main" xmlns="" id="{29F13174-0898-D22C-66FD-2FFFA0FC1D7A}"/>
              </a:ext>
            </a:extLst>
          </p:cNvPr>
          <p:cNvSpPr/>
          <p:nvPr/>
        </p:nvSpPr>
        <p:spPr>
          <a:xfrm>
            <a:off x="8312301" y="1076681"/>
            <a:ext cx="3600000" cy="5390380"/>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buClr>
                <a:srgbClr val="00A793"/>
              </a:buClr>
            </a:pPr>
            <a:r>
              <a:rPr lang="en-GB" sz="2000" kern="0">
                <a:solidFill>
                  <a:srgbClr val="000000"/>
                </a:solidFill>
                <a:latin typeface="Nunito Sans ExtraBold" panose="00000900000000000000" pitchFamily="2" charset="0"/>
              </a:rPr>
              <a:t>Volunteer Journey</a:t>
            </a:r>
          </a:p>
          <a:p>
            <a:pPr marL="10795" algn="ctr" defTabSz="685800">
              <a:buClr>
                <a:srgbClr val="00A793"/>
              </a:buClr>
            </a:pPr>
            <a:endParaRPr lang="en-GB" sz="1350" kern="0">
              <a:solidFill>
                <a:srgbClr val="000000"/>
              </a:solidFill>
              <a:latin typeface="Nunito Sans ExtraBold" panose="00000900000000000000" pitchFamily="2" charset="0"/>
            </a:endParaRPr>
          </a:p>
          <a:p>
            <a:pPr marL="10795" algn="ctr" defTabSz="685800">
              <a:buClr>
                <a:srgbClr val="00A793"/>
              </a:buClr>
            </a:pPr>
            <a:r>
              <a:rPr lang="en-GB" sz="2000" kern="0">
                <a:solidFill>
                  <a:srgbClr val="000000"/>
                </a:solidFill>
              </a:rPr>
              <a:t>Digital adoption of new teams and titles will come at the point of transition</a:t>
            </a:r>
          </a:p>
          <a:p>
            <a:pPr marL="10795" algn="ctr" defTabSz="685800">
              <a:buClr>
                <a:srgbClr val="00A793"/>
              </a:buClr>
            </a:pPr>
            <a:endParaRPr lang="en-GB" sz="2000" kern="0">
              <a:solidFill>
                <a:srgbClr val="000000"/>
              </a:solidFill>
            </a:endParaRPr>
          </a:p>
          <a:p>
            <a:pPr marL="10795" algn="ctr" defTabSz="685800">
              <a:buClr>
                <a:srgbClr val="00A793"/>
              </a:buClr>
            </a:pPr>
            <a:r>
              <a:rPr lang="en-GB" sz="2000" kern="0">
                <a:solidFill>
                  <a:srgbClr val="000000"/>
                </a:solidFill>
              </a:rPr>
              <a:t>Compass will not have the new teams and titles available </a:t>
            </a:r>
          </a:p>
          <a:p>
            <a:pPr marL="10795" algn="ctr" defTabSz="685800">
              <a:buClr>
                <a:srgbClr val="00A793"/>
              </a:buClr>
            </a:pPr>
            <a:endParaRPr lang="en-GB" sz="2000" kern="0">
              <a:solidFill>
                <a:srgbClr val="000000"/>
              </a:solidFill>
            </a:endParaRPr>
          </a:p>
          <a:p>
            <a:pPr marL="10795" algn="ctr" defTabSz="685800">
              <a:buClr>
                <a:srgbClr val="00A793"/>
              </a:buClr>
            </a:pPr>
            <a:r>
              <a:rPr lang="en-GB" sz="2000" kern="0">
                <a:solidFill>
                  <a:srgbClr val="000000"/>
                </a:solidFill>
              </a:rPr>
              <a:t>Prior to this, non-digital adoption of teams and titles will be undertaken as noted on the previous slides</a:t>
            </a:r>
          </a:p>
          <a:p>
            <a:pPr marL="239395" indent="-228600">
              <a:buClr>
                <a:srgbClr val="00A793"/>
              </a:buClr>
              <a:buFontTx/>
              <a:buAutoNum type="arabicPeriod"/>
            </a:pPr>
            <a:endParaRPr lang="en-GB" sz="1000" kern="0">
              <a:solidFill>
                <a:srgbClr val="000000"/>
              </a:solidFill>
            </a:endParaRPr>
          </a:p>
          <a:p>
            <a:pPr marL="182245" marR="3810" lvl="1" indent="-171450">
              <a:buClr>
                <a:srgbClr val="00A793"/>
              </a:buClr>
              <a:buFont typeface="Arial" panose="020B0604020202020204" pitchFamily="34" charset="0"/>
              <a:buChar char="•"/>
            </a:pPr>
            <a:endParaRPr lang="en-GB" sz="1100" kern="0">
              <a:solidFill>
                <a:srgbClr val="000000"/>
              </a:solidFill>
            </a:endParaRPr>
          </a:p>
          <a:p>
            <a:pPr marL="182245" marR="3810" lvl="1" indent="-171450">
              <a:buClr>
                <a:srgbClr val="00A793"/>
              </a:buClr>
              <a:buFont typeface="Arial" panose="020B0604020202020204" pitchFamily="34" charset="0"/>
              <a:buChar char="•"/>
            </a:pPr>
            <a:endParaRPr lang="en-GB" sz="1100" kern="0">
              <a:solidFill>
                <a:srgbClr val="000000"/>
              </a:solidFill>
            </a:endParaRPr>
          </a:p>
        </p:txBody>
      </p:sp>
    </p:spTree>
    <p:extLst>
      <p:ext uri="{BB962C8B-B14F-4D97-AF65-F5344CB8AC3E}">
        <p14:creationId xmlns:p14="http://schemas.microsoft.com/office/powerpoint/2010/main" val="3641777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Timeline Overview</a:t>
            </a:r>
          </a:p>
        </p:txBody>
      </p:sp>
      <p:sp>
        <p:nvSpPr>
          <p:cNvPr id="6" name="Arrow: Pentagon 5">
            <a:extLst>
              <a:ext uri="{FF2B5EF4-FFF2-40B4-BE49-F238E27FC236}">
                <a16:creationId xmlns:a16="http://schemas.microsoft.com/office/drawing/2014/main" xmlns="" id="{B7C7B91E-2E13-DAAB-56B7-F78419E41222}"/>
              </a:ext>
            </a:extLst>
          </p:cNvPr>
          <p:cNvSpPr/>
          <p:nvPr/>
        </p:nvSpPr>
        <p:spPr>
          <a:xfrm>
            <a:off x="404804" y="6205937"/>
            <a:ext cx="900535" cy="23191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17" name="Arrow: Pentagon 16">
            <a:extLst>
              <a:ext uri="{FF2B5EF4-FFF2-40B4-BE49-F238E27FC236}">
                <a16:creationId xmlns:a16="http://schemas.microsoft.com/office/drawing/2014/main" xmlns="" id="{1912EA37-D14C-3EE8-D58F-7DBEAF642B79}"/>
              </a:ext>
            </a:extLst>
          </p:cNvPr>
          <p:cNvSpPr/>
          <p:nvPr/>
        </p:nvSpPr>
        <p:spPr>
          <a:xfrm>
            <a:off x="404804" y="6491736"/>
            <a:ext cx="900535" cy="231913"/>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endParaRPr>
          </a:p>
        </p:txBody>
      </p:sp>
      <p:sp>
        <p:nvSpPr>
          <p:cNvPr id="19" name="TextBox 18">
            <a:extLst>
              <a:ext uri="{FF2B5EF4-FFF2-40B4-BE49-F238E27FC236}">
                <a16:creationId xmlns:a16="http://schemas.microsoft.com/office/drawing/2014/main" xmlns="" id="{A6084AC2-FD14-0A19-0665-FB39CE49BD09}"/>
              </a:ext>
            </a:extLst>
          </p:cNvPr>
          <p:cNvSpPr txBox="1"/>
          <p:nvPr/>
        </p:nvSpPr>
        <p:spPr>
          <a:xfrm>
            <a:off x="855071" y="6168005"/>
            <a:ext cx="6096000" cy="307777"/>
          </a:xfrm>
          <a:prstGeom prst="rect">
            <a:avLst/>
          </a:prstGeom>
          <a:noFill/>
        </p:spPr>
        <p:txBody>
          <a:bodyPr wrap="square">
            <a:spAutoFit/>
          </a:bodyPr>
          <a:lstStyle/>
          <a:p>
            <a:pPr marL="433705" defTabSz="685800">
              <a:spcBef>
                <a:spcPts val="600"/>
              </a:spcBef>
              <a:spcAft>
                <a:spcPts val="600"/>
              </a:spcAft>
              <a:buClr>
                <a:srgbClr val="7414DC"/>
              </a:buClr>
              <a:buSzPct val="125000"/>
            </a:pPr>
            <a:r>
              <a:rPr lang="en-GB" sz="1400" dirty="0">
                <a:solidFill>
                  <a:srgbClr val="000000"/>
                </a:solidFill>
              </a:rPr>
              <a:t>Expected time frame of activity</a:t>
            </a:r>
          </a:p>
        </p:txBody>
      </p:sp>
      <p:sp>
        <p:nvSpPr>
          <p:cNvPr id="20" name="TextBox 19">
            <a:extLst>
              <a:ext uri="{FF2B5EF4-FFF2-40B4-BE49-F238E27FC236}">
                <a16:creationId xmlns:a16="http://schemas.microsoft.com/office/drawing/2014/main" xmlns="" id="{720552A0-792D-508A-1647-AD8482F57B3F}"/>
              </a:ext>
            </a:extLst>
          </p:cNvPr>
          <p:cNvSpPr txBox="1"/>
          <p:nvPr/>
        </p:nvSpPr>
        <p:spPr>
          <a:xfrm>
            <a:off x="855071" y="6453803"/>
            <a:ext cx="6096000" cy="307777"/>
          </a:xfrm>
          <a:prstGeom prst="rect">
            <a:avLst/>
          </a:prstGeom>
          <a:noFill/>
        </p:spPr>
        <p:txBody>
          <a:bodyPr wrap="square">
            <a:spAutoFit/>
          </a:bodyPr>
          <a:lstStyle/>
          <a:p>
            <a:pPr marL="433705" defTabSz="685800">
              <a:spcBef>
                <a:spcPts val="600"/>
              </a:spcBef>
              <a:spcAft>
                <a:spcPts val="600"/>
              </a:spcAft>
              <a:buClr>
                <a:srgbClr val="7414DC"/>
              </a:buClr>
              <a:buSzPct val="125000"/>
            </a:pPr>
            <a:r>
              <a:rPr lang="en-GB" sz="1400" dirty="0">
                <a:solidFill>
                  <a:srgbClr val="000000"/>
                </a:solidFill>
              </a:rPr>
              <a:t>Time frame of activity to achieve the ‘Aims for September’</a:t>
            </a:r>
          </a:p>
        </p:txBody>
      </p:sp>
      <p:pic>
        <p:nvPicPr>
          <p:cNvPr id="22" name="Picture 21">
            <a:extLst>
              <a:ext uri="{FF2B5EF4-FFF2-40B4-BE49-F238E27FC236}">
                <a16:creationId xmlns:a16="http://schemas.microsoft.com/office/drawing/2014/main" xmlns="" id="{7EDDFC0A-0754-CB7D-7ED4-6E3752BFE958}"/>
              </a:ext>
            </a:extLst>
          </p:cNvPr>
          <p:cNvPicPr>
            <a:picLocks noChangeAspect="1"/>
          </p:cNvPicPr>
          <p:nvPr/>
        </p:nvPicPr>
        <p:blipFill>
          <a:blip r:embed="rId3"/>
          <a:stretch>
            <a:fillRect/>
          </a:stretch>
        </p:blipFill>
        <p:spPr>
          <a:xfrm>
            <a:off x="761864" y="903120"/>
            <a:ext cx="10668271" cy="5303008"/>
          </a:xfrm>
          <a:prstGeom prst="rect">
            <a:avLst/>
          </a:prstGeom>
        </p:spPr>
      </p:pic>
    </p:spTree>
    <p:extLst>
      <p:ext uri="{BB962C8B-B14F-4D97-AF65-F5344CB8AC3E}">
        <p14:creationId xmlns:p14="http://schemas.microsoft.com/office/powerpoint/2010/main" val="19315880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096000" y="1815548"/>
            <a:ext cx="5607470" cy="3968394"/>
          </a:xfrm>
          <a:prstGeom prst="rect">
            <a:avLst/>
          </a:prstGeom>
        </p:spPr>
        <p:txBody>
          <a:bodyPr vert="horz" wrap="square" lIns="0" tIns="272415" rIns="0" bIns="0" rtlCol="0" anchor="t">
            <a:spAutoFit/>
          </a:bodyPr>
          <a:lstStyle/>
          <a:p>
            <a:pPr marL="719455" indent="-285750" defTabSz="685800">
              <a:spcBef>
                <a:spcPts val="600"/>
              </a:spcBef>
              <a:spcAft>
                <a:spcPts val="600"/>
              </a:spcAft>
              <a:buClr>
                <a:srgbClr val="7414DC"/>
              </a:buClr>
              <a:buSzPct val="125000"/>
              <a:buFont typeface="Arial" panose="020B0604020202020204" pitchFamily="34" charset="0"/>
              <a:buChar char="•"/>
            </a:pPr>
            <a:r>
              <a:rPr lang="en-GB" sz="2000" dirty="0">
                <a:solidFill>
                  <a:prstClr val="black"/>
                </a:solidFill>
                <a:latin typeface="Nunito Sans"/>
              </a:rPr>
              <a:t>This timeline will be updated as we progress with more detail</a:t>
            </a:r>
          </a:p>
          <a:p>
            <a:pPr marL="719455" indent="-285750" defTabSz="685800">
              <a:spcBef>
                <a:spcPts val="600"/>
              </a:spcBef>
              <a:spcAft>
                <a:spcPts val="600"/>
              </a:spcAft>
              <a:buClr>
                <a:srgbClr val="7414DC"/>
              </a:buClr>
              <a:buSzPct val="125000"/>
              <a:buFont typeface="Arial" panose="020B0604020202020204" pitchFamily="34" charset="0"/>
              <a:buChar char="•"/>
            </a:pPr>
            <a:endParaRPr lang="en-GB" sz="2000" dirty="0">
              <a:solidFill>
                <a:prstClr val="black"/>
              </a:solidFill>
              <a:latin typeface="Nunito Sans"/>
            </a:endParaRPr>
          </a:p>
          <a:p>
            <a:pPr marL="719455" indent="-285750" defTabSz="685800">
              <a:spcBef>
                <a:spcPts val="600"/>
              </a:spcBef>
              <a:spcAft>
                <a:spcPts val="600"/>
              </a:spcAft>
              <a:buClr>
                <a:srgbClr val="7414DC"/>
              </a:buClr>
              <a:buSzPct val="125000"/>
              <a:buFont typeface="Arial" panose="020B0604020202020204" pitchFamily="34" charset="0"/>
              <a:buChar char="•"/>
            </a:pPr>
            <a:r>
              <a:rPr lang="en-GB" sz="2000" dirty="0">
                <a:solidFill>
                  <a:prstClr val="black"/>
                </a:solidFill>
                <a:latin typeface="Nunito Sans"/>
              </a:rPr>
              <a:t>We’ll provide the detailed resources relevant to what you need to be doing, at the time it’s needed</a:t>
            </a:r>
          </a:p>
          <a:p>
            <a:pPr marL="719455" indent="-285750" defTabSz="685800">
              <a:spcBef>
                <a:spcPts val="600"/>
              </a:spcBef>
              <a:spcAft>
                <a:spcPts val="600"/>
              </a:spcAft>
              <a:buClr>
                <a:srgbClr val="7414DC"/>
              </a:buClr>
              <a:buSzPct val="125000"/>
              <a:buFont typeface="Arial" panose="020B0604020202020204" pitchFamily="34" charset="0"/>
              <a:buChar char="•"/>
            </a:pPr>
            <a:endParaRPr lang="en-GB" sz="2000" dirty="0">
              <a:solidFill>
                <a:prstClr val="black"/>
              </a:solidFill>
              <a:latin typeface="Nunito Sans"/>
            </a:endParaRPr>
          </a:p>
          <a:p>
            <a:pPr marL="719455" indent="-285750" defTabSz="685800">
              <a:spcBef>
                <a:spcPts val="600"/>
              </a:spcBef>
              <a:spcAft>
                <a:spcPts val="600"/>
              </a:spcAft>
              <a:buClr>
                <a:srgbClr val="7414DC"/>
              </a:buClr>
              <a:buSzPct val="125000"/>
              <a:buFont typeface="Arial" panose="020B0604020202020204" pitchFamily="34" charset="0"/>
              <a:buChar char="•"/>
            </a:pPr>
            <a:r>
              <a:rPr lang="en-GB" sz="2000" dirty="0">
                <a:solidFill>
                  <a:prstClr val="black"/>
                </a:solidFill>
                <a:latin typeface="Nunito Sans"/>
              </a:rPr>
              <a:t>This will let you focus on what needs to be done at that time and prevent volunteers being overloaded with information</a:t>
            </a: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366682" y="1026390"/>
            <a:ext cx="5607470" cy="523220"/>
          </a:xfrm>
          <a:prstGeom prst="rect">
            <a:avLst/>
          </a:prstGeom>
          <a:noFill/>
        </p:spPr>
        <p:txBody>
          <a:bodyPr wrap="square">
            <a:spAutoFit/>
          </a:bodyPr>
          <a:lstStyle/>
          <a:p>
            <a:pPr marL="8890" defTabSz="685800">
              <a:spcBef>
                <a:spcPts val="1500"/>
              </a:spcBef>
              <a:buClr>
                <a:srgbClr val="7030A0"/>
              </a:buClr>
              <a:buSzPct val="140625"/>
              <a:tabLst>
                <a:tab pos="523399" algn="l"/>
                <a:tab pos="523875" algn="l"/>
              </a:tabLst>
            </a:pPr>
            <a:r>
              <a:rPr lang="en-GB" sz="2800" dirty="0">
                <a:solidFill>
                  <a:srgbClr val="7413DC"/>
                </a:solidFill>
                <a:latin typeface="Nunito Sans Black" panose="00000A00000000000000" pitchFamily="2" charset="0"/>
              </a:rPr>
              <a:t>Next Steps</a:t>
            </a:r>
            <a:endParaRPr lang="en-US" sz="2800" dirty="0">
              <a:solidFill>
                <a:srgbClr val="7413DC"/>
              </a:solidFill>
              <a:latin typeface="Nunito Sans Black" panose="00000A00000000000000" pitchFamily="2" charset="0"/>
              <a:cs typeface="Calibri"/>
            </a:endParaRPr>
          </a:p>
        </p:txBody>
      </p:sp>
      <p:pic>
        <p:nvPicPr>
          <p:cNvPr id="2" name="Picture Placeholder 2">
            <a:extLst>
              <a:ext uri="{FF2B5EF4-FFF2-40B4-BE49-F238E27FC236}">
                <a16:creationId xmlns:a16="http://schemas.microsoft.com/office/drawing/2014/main" xmlns="" id="{E0D39A88-A98A-3A97-A263-7CC7328694AE}"/>
              </a:ext>
            </a:extLst>
          </p:cNvPr>
          <p:cNvPicPr>
            <a:picLocks noChangeAspect="1"/>
          </p:cNvPicPr>
          <p:nvPr/>
        </p:nvPicPr>
        <p:blipFill>
          <a:blip r:embed="rId3" cstate="print">
            <a:extLst>
              <a:ext uri="{28A0092B-C50C-407E-A947-70E740481C1C}">
                <a14:useLocalDpi xmlns:a14="http://schemas.microsoft.com/office/drawing/2010/main" val="0"/>
              </a:ext>
            </a:extLst>
          </a:blip>
          <a:srcRect l="20373" r="20373"/>
          <a:stretch>
            <a:fillRect/>
          </a:stretch>
        </p:blipFill>
        <p:spPr>
          <a:xfrm>
            <a:off x="0" y="0"/>
            <a:ext cx="6096000" cy="6858000"/>
          </a:xfrm>
          <a:prstGeom prst="rect">
            <a:avLst/>
          </a:prstGeom>
        </p:spPr>
      </p:pic>
    </p:spTree>
    <p:extLst>
      <p:ext uri="{BB962C8B-B14F-4D97-AF65-F5344CB8AC3E}">
        <p14:creationId xmlns:p14="http://schemas.microsoft.com/office/powerpoint/2010/main" val="1484407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574071"/>
            <a:ext cx="6472283"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Support </a:t>
            </a:r>
          </a:p>
        </p:txBody>
      </p:sp>
      <p:sp>
        <p:nvSpPr>
          <p:cNvPr id="4" name="TextBox 3">
            <a:extLst>
              <a:ext uri="{FF2B5EF4-FFF2-40B4-BE49-F238E27FC236}">
                <a16:creationId xmlns:a16="http://schemas.microsoft.com/office/drawing/2014/main" xmlns="" id="{1D9A68C1-BF91-6511-7005-D6C4141321DB}"/>
              </a:ext>
            </a:extLst>
          </p:cNvPr>
          <p:cNvSpPr txBox="1"/>
          <p:nvPr/>
        </p:nvSpPr>
        <p:spPr>
          <a:xfrm>
            <a:off x="127301" y="1415442"/>
            <a:ext cx="6472283" cy="4532010"/>
          </a:xfrm>
          <a:prstGeom prst="rect">
            <a:avLst/>
          </a:prstGeom>
          <a:noFill/>
        </p:spPr>
        <p:txBody>
          <a:bodyPr wrap="square" lIns="68580" tIns="34290" rIns="68580" bIns="34290" rtlCol="0" anchor="t">
            <a:spAutoFit/>
          </a:bodyPr>
          <a:lstStyle/>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Resources &amp; tools available on the Transformation Lead hub</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Event support requests</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Contact your neighbouring areas or your wider Region to share ideas, plan together and collaborate</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Additional support requests and questions answered through: </a:t>
            </a: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Transformation Lead Facebook Page </a:t>
            </a: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Transformation.Leads@Scouts.org.uk</a:t>
            </a:r>
          </a:p>
        </p:txBody>
      </p:sp>
      <p:pic>
        <p:nvPicPr>
          <p:cNvPr id="6" name="Picture 12">
            <a:extLst>
              <a:ext uri="{FF2B5EF4-FFF2-40B4-BE49-F238E27FC236}">
                <a16:creationId xmlns:a16="http://schemas.microsoft.com/office/drawing/2014/main" xmlns="" id="{A29D10E8-D9B7-6AE6-CAAB-2851047F4754}"/>
              </a:ext>
            </a:extLst>
          </p:cNvPr>
          <p:cNvPicPr>
            <a:picLocks noChangeAspect="1"/>
          </p:cNvPicPr>
          <p:nvPr/>
        </p:nvPicPr>
        <p:blipFill rotWithShape="1">
          <a:blip r:embed="rId3"/>
          <a:srcRect l="17088" r="17088"/>
          <a:stretch/>
        </p:blipFill>
        <p:spPr>
          <a:xfrm>
            <a:off x="6883310" y="934279"/>
            <a:ext cx="5048869" cy="5658678"/>
          </a:xfrm>
          <a:prstGeom prst="rect">
            <a:avLst/>
          </a:prstGeom>
        </p:spPr>
      </p:pic>
    </p:spTree>
    <p:extLst>
      <p:ext uri="{BB962C8B-B14F-4D97-AF65-F5344CB8AC3E}">
        <p14:creationId xmlns:p14="http://schemas.microsoft.com/office/powerpoint/2010/main" val="1725673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dirty="0">
                <a:latin typeface="Nunito Sans Black"/>
              </a:rPr>
              <a:t>Trustee Board changes update</a:t>
            </a:r>
            <a:endParaRPr dirty="0"/>
          </a:p>
        </p:txBody>
      </p:sp>
    </p:spTree>
    <p:extLst>
      <p:ext uri="{BB962C8B-B14F-4D97-AF65-F5344CB8AC3E}">
        <p14:creationId xmlns:p14="http://schemas.microsoft.com/office/powerpoint/2010/main" val="4193917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Trustee Board changes update </a:t>
            </a:r>
          </a:p>
        </p:txBody>
      </p:sp>
      <p:sp>
        <p:nvSpPr>
          <p:cNvPr id="4" name="TextBox 3">
            <a:extLst>
              <a:ext uri="{FF2B5EF4-FFF2-40B4-BE49-F238E27FC236}">
                <a16:creationId xmlns:a16="http://schemas.microsoft.com/office/drawing/2014/main" xmlns="" id="{1D9A68C1-BF91-6511-7005-D6C4141321DB}"/>
              </a:ext>
            </a:extLst>
          </p:cNvPr>
          <p:cNvSpPr txBox="1"/>
          <p:nvPr/>
        </p:nvSpPr>
        <p:spPr>
          <a:xfrm>
            <a:off x="259821" y="1126999"/>
            <a:ext cx="6394175" cy="5529719"/>
          </a:xfrm>
          <a:prstGeom prst="rect">
            <a:avLst/>
          </a:prstGeom>
          <a:noFill/>
        </p:spPr>
        <p:txBody>
          <a:bodyPr wrap="square" lIns="68580" tIns="34290" rIns="68580" bIns="34290" rtlCol="0" anchor="t">
            <a:spAutoFit/>
          </a:bodyPr>
          <a:lstStyle/>
          <a:p>
            <a:pPr marL="10795">
              <a:buClr>
                <a:srgbClr val="003A82"/>
              </a:buClr>
            </a:pPr>
            <a:r>
              <a:rPr lang="en-GB" sz="2000" kern="0">
                <a:solidFill>
                  <a:srgbClr val="000000"/>
                </a:solidFill>
              </a:rPr>
              <a:t>There have been significant changes in Charity Governance by all regulators over the past few years </a:t>
            </a:r>
          </a:p>
          <a:p>
            <a:pPr marL="353695" indent="-342900">
              <a:buClr>
                <a:srgbClr val="003A82"/>
              </a:buClr>
              <a:buFont typeface="Arial" panose="020B0604020202020204" pitchFamily="34" charset="0"/>
              <a:buChar char="•"/>
            </a:pPr>
            <a:endParaRPr lang="en-GB" sz="2000" kern="0">
              <a:solidFill>
                <a:sysClr val="windowText" lastClr="000000"/>
              </a:solidFill>
            </a:endParaRPr>
          </a:p>
          <a:p>
            <a:pPr marL="10795">
              <a:buClr>
                <a:srgbClr val="003A82"/>
              </a:buClr>
            </a:pPr>
            <a:r>
              <a:rPr lang="en-GB" sz="2000" kern="0">
                <a:solidFill>
                  <a:srgbClr val="000000"/>
                </a:solidFill>
              </a:rPr>
              <a:t>To ensure regulatory compliance: </a:t>
            </a:r>
          </a:p>
          <a:p>
            <a:pPr marL="742950" lvl="1" indent="-285750">
              <a:lnSpc>
                <a:spcPct val="90000"/>
              </a:lnSpc>
              <a:spcBef>
                <a:spcPts val="1000"/>
              </a:spcBef>
              <a:spcAft>
                <a:spcPts val="1000"/>
              </a:spcAft>
              <a:buClr>
                <a:srgbClr val="7414DC"/>
              </a:buClr>
              <a:buSzPct val="125000"/>
              <a:buFont typeface="Arial" panose="020B0604020202020204" pitchFamily="34" charset="0"/>
              <a:buChar char="•"/>
            </a:pPr>
            <a:r>
              <a:rPr lang="en-GB" sz="2000">
                <a:solidFill>
                  <a:srgbClr val="404040"/>
                </a:solidFill>
              </a:rPr>
              <a:t>Executive Committees will be changing to Trustee Boards, members of which will be called Trustees</a:t>
            </a:r>
            <a:endParaRPr lang="en-GB" sz="1600">
              <a:solidFill>
                <a:srgbClr val="404040"/>
              </a:solidFill>
            </a:endParaRPr>
          </a:p>
          <a:p>
            <a:pPr marL="742950" lvl="1" indent="-285750">
              <a:lnSpc>
                <a:spcPct val="90000"/>
              </a:lnSpc>
              <a:spcBef>
                <a:spcPts val="1000"/>
              </a:spcBef>
              <a:spcAft>
                <a:spcPts val="1000"/>
              </a:spcAft>
              <a:buClr>
                <a:srgbClr val="7414DC"/>
              </a:buClr>
              <a:buSzPct val="125000"/>
              <a:buFont typeface="Arial" panose="020B0604020202020204" pitchFamily="34" charset="0"/>
              <a:buChar char="•"/>
            </a:pPr>
            <a:r>
              <a:rPr lang="en-GB" sz="2000">
                <a:solidFill>
                  <a:srgbClr val="404040"/>
                </a:solidFill>
              </a:rPr>
              <a:t>The Trustee Board will focus on governance, making sure the charity is well managed, and everyone follows legal requirements and POR</a:t>
            </a:r>
          </a:p>
          <a:p>
            <a:pPr marL="742950" lvl="1" indent="-285750">
              <a:lnSpc>
                <a:spcPct val="90000"/>
              </a:lnSpc>
              <a:spcBef>
                <a:spcPts val="1000"/>
              </a:spcBef>
              <a:spcAft>
                <a:spcPts val="1000"/>
              </a:spcAft>
              <a:buClr>
                <a:srgbClr val="7414DC"/>
              </a:buClr>
              <a:buSzPct val="125000"/>
              <a:buFont typeface="Arial" panose="020B0604020202020204" pitchFamily="34" charset="0"/>
              <a:buChar char="•"/>
            </a:pPr>
            <a:r>
              <a:rPr lang="en-GB" sz="2000">
                <a:solidFill>
                  <a:srgbClr val="404040"/>
                </a:solidFill>
              </a:rPr>
              <a:t>Regulatory good practice is that Trustee Boards should comprise of at least five, but no more than twelve Trustees </a:t>
            </a:r>
          </a:p>
          <a:p>
            <a:pPr marL="742950" lvl="1" indent="-285750">
              <a:lnSpc>
                <a:spcPct val="90000"/>
              </a:lnSpc>
              <a:spcBef>
                <a:spcPts val="1000"/>
              </a:spcBef>
              <a:spcAft>
                <a:spcPts val="1000"/>
              </a:spcAft>
              <a:buClr>
                <a:srgbClr val="7414DC"/>
              </a:buClr>
              <a:buSzPct val="125000"/>
              <a:buFont typeface="Arial" panose="020B0604020202020204" pitchFamily="34" charset="0"/>
              <a:buChar char="•"/>
            </a:pPr>
            <a:r>
              <a:rPr lang="en-GB" sz="2000">
                <a:solidFill>
                  <a:srgbClr val="404040"/>
                </a:solidFill>
              </a:rPr>
              <a:t>Effective governance support will help other volunteers to run a fantastic programme that gives young people skills for life</a:t>
            </a:r>
            <a:endParaRPr lang="en-GB" sz="1350">
              <a:solidFill>
                <a:srgbClr val="000000"/>
              </a:solidFill>
            </a:endParaRPr>
          </a:p>
        </p:txBody>
      </p:sp>
      <p:pic>
        <p:nvPicPr>
          <p:cNvPr id="6" name="Picture 12">
            <a:extLst>
              <a:ext uri="{FF2B5EF4-FFF2-40B4-BE49-F238E27FC236}">
                <a16:creationId xmlns:a16="http://schemas.microsoft.com/office/drawing/2014/main" xmlns="" id="{A29D10E8-D9B7-6AE6-CAAB-2851047F4754}"/>
              </a:ext>
            </a:extLst>
          </p:cNvPr>
          <p:cNvPicPr>
            <a:picLocks noChangeAspect="1"/>
          </p:cNvPicPr>
          <p:nvPr/>
        </p:nvPicPr>
        <p:blipFill rotWithShape="1">
          <a:blip r:embed="rId2"/>
          <a:srcRect l="17088" r="17088"/>
          <a:stretch/>
        </p:blipFill>
        <p:spPr>
          <a:xfrm>
            <a:off x="6883310" y="934279"/>
            <a:ext cx="5048869" cy="5658678"/>
          </a:xfrm>
          <a:prstGeom prst="rect">
            <a:avLst/>
          </a:prstGeom>
        </p:spPr>
      </p:pic>
    </p:spTree>
    <p:extLst>
      <p:ext uri="{BB962C8B-B14F-4D97-AF65-F5344CB8AC3E}">
        <p14:creationId xmlns:p14="http://schemas.microsoft.com/office/powerpoint/2010/main" val="2092398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672900" y="2036586"/>
            <a:ext cx="4856402" cy="2891176"/>
          </a:xfrm>
          <a:prstGeom prst="rect">
            <a:avLst/>
          </a:prstGeom>
        </p:spPr>
        <p:txBody>
          <a:bodyPr vert="horz" wrap="square" lIns="0" tIns="272415" rIns="0" bIns="0" rtlCol="0" anchor="t">
            <a:spAutoFit/>
          </a:bodyPr>
          <a:lstStyle/>
          <a:p>
            <a:pPr marL="285750" lvl="1" indent="-285750" defTabSz="685800">
              <a:spcBef>
                <a:spcPts val="1500"/>
              </a:spcBef>
              <a:buClr>
                <a:srgbClr val="7414DC"/>
              </a:buClr>
              <a:buSzPct val="125000"/>
              <a:buFont typeface="Arial"/>
              <a:buChar char="•"/>
              <a:tabLst>
                <a:tab pos="523399" algn="l"/>
                <a:tab pos="523875" algn="l"/>
              </a:tabLst>
            </a:pPr>
            <a:r>
              <a:rPr lang="en-GB" sz="2400" dirty="0">
                <a:solidFill>
                  <a:prstClr val="black"/>
                </a:solidFill>
                <a:latin typeface="Nunito Sans"/>
                <a:cs typeface="Calibri"/>
              </a:rPr>
              <a:t>Roadmap for Change</a:t>
            </a:r>
            <a:endParaRPr lang="en-US" sz="1350" dirty="0">
              <a:solidFill>
                <a:prstClr val="black"/>
              </a:solidFill>
            </a:endParaRPr>
          </a:p>
          <a:p>
            <a:pPr marL="285750" lvl="1" indent="-285750" defTabSz="685800">
              <a:spcBef>
                <a:spcPts val="1500"/>
              </a:spcBef>
              <a:buClr>
                <a:srgbClr val="7414DC"/>
              </a:buClr>
              <a:buSzPct val="125000"/>
              <a:buFont typeface="Arial"/>
              <a:buChar char="•"/>
              <a:tabLst>
                <a:tab pos="523399" algn="l"/>
                <a:tab pos="523875" algn="l"/>
              </a:tabLst>
              <a:defRPr/>
            </a:pPr>
            <a:r>
              <a:rPr lang="en-GB" sz="2400" dirty="0">
                <a:solidFill>
                  <a:prstClr val="black"/>
                </a:solidFill>
                <a:latin typeface="Nunito Sans"/>
              </a:rPr>
              <a:t>Trustee Board Changes Update</a:t>
            </a:r>
          </a:p>
          <a:p>
            <a:pPr marL="285750" lvl="1" indent="-285750" defTabSz="685800">
              <a:spcBef>
                <a:spcPts val="1500"/>
              </a:spcBef>
              <a:buClr>
                <a:srgbClr val="7414DC"/>
              </a:buClr>
              <a:buSzPct val="125000"/>
              <a:buFont typeface="Arial"/>
              <a:buChar char="•"/>
              <a:tabLst>
                <a:tab pos="523399" algn="l"/>
                <a:tab pos="523875" algn="l"/>
              </a:tabLst>
              <a:defRPr/>
            </a:pPr>
            <a:r>
              <a:rPr lang="en-GB" sz="2400" dirty="0">
                <a:solidFill>
                  <a:prstClr val="black"/>
                </a:solidFill>
                <a:latin typeface="Nunito Sans"/>
                <a:cs typeface="Calibri"/>
              </a:rPr>
              <a:t>Open Forum</a:t>
            </a:r>
          </a:p>
          <a:p>
            <a:pPr marL="285750" lvl="1" indent="-285750" defTabSz="685800">
              <a:spcBef>
                <a:spcPts val="1500"/>
              </a:spcBef>
              <a:buClr>
                <a:srgbClr val="7414DC"/>
              </a:buClr>
              <a:buSzPct val="125000"/>
              <a:buFont typeface="Arial"/>
              <a:buChar char="•"/>
              <a:tabLst>
                <a:tab pos="523399" algn="l"/>
                <a:tab pos="523875" algn="l"/>
              </a:tabLst>
              <a:defRPr/>
            </a:pPr>
            <a:r>
              <a:rPr lang="en-GB" sz="2400" dirty="0">
                <a:solidFill>
                  <a:prstClr val="black"/>
                </a:solidFill>
                <a:latin typeface="Nunito Sans"/>
              </a:rPr>
              <a:t>Change Planning Tool</a:t>
            </a:r>
            <a:endParaRPr lang="en-GB" sz="2400" dirty="0">
              <a:solidFill>
                <a:prstClr val="black"/>
              </a:solidFill>
              <a:latin typeface="Nunito Sans"/>
              <a:cs typeface="Calibri"/>
            </a:endParaRPr>
          </a:p>
          <a:p>
            <a:pPr marL="285750" lvl="1" indent="-285750" defTabSz="685800">
              <a:spcBef>
                <a:spcPts val="1500"/>
              </a:spcBef>
              <a:buClr>
                <a:srgbClr val="7414DC"/>
              </a:buClr>
              <a:buSzPct val="125000"/>
              <a:buFont typeface="Arial"/>
              <a:buChar char="•"/>
              <a:tabLst>
                <a:tab pos="523399" algn="l"/>
                <a:tab pos="523875" algn="l"/>
              </a:tabLst>
            </a:pPr>
            <a:r>
              <a:rPr lang="en-GB" sz="2400" dirty="0">
                <a:solidFill>
                  <a:prstClr val="black"/>
                </a:solidFill>
                <a:latin typeface="Nunito Sans"/>
              </a:rPr>
              <a:t>Next Steps </a:t>
            </a: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544127" y="845691"/>
            <a:ext cx="6094854" cy="584775"/>
          </a:xfrm>
          <a:prstGeom prst="rect">
            <a:avLst/>
          </a:prstGeom>
          <a:noFill/>
        </p:spPr>
        <p:txBody>
          <a:bodyPr wrap="square">
            <a:spAutoFit/>
          </a:bodyPr>
          <a:lstStyle/>
          <a:p>
            <a:pPr marL="8890" defTabSz="685800">
              <a:spcBef>
                <a:spcPts val="1500"/>
              </a:spcBef>
              <a:buClr>
                <a:srgbClr val="7030A0"/>
              </a:buClr>
              <a:buSzPct val="140625"/>
              <a:tabLst>
                <a:tab pos="523399" algn="l"/>
                <a:tab pos="523875" algn="l"/>
              </a:tabLst>
            </a:pPr>
            <a:r>
              <a:rPr lang="en-GB" sz="3200" dirty="0">
                <a:solidFill>
                  <a:srgbClr val="7413DC"/>
                </a:solidFill>
                <a:latin typeface="Nunito Sans Black" panose="00000A00000000000000" pitchFamily="2" charset="0"/>
              </a:rPr>
              <a:t>Purpose</a:t>
            </a:r>
            <a:endParaRPr lang="en-US" sz="3200" dirty="0">
              <a:solidFill>
                <a:srgbClr val="7413DC"/>
              </a:solidFill>
              <a:latin typeface="Nunito Sans Black" panose="00000A00000000000000" pitchFamily="2" charset="0"/>
              <a:cs typeface="Calibri"/>
            </a:endParaRPr>
          </a:p>
        </p:txBody>
      </p:sp>
      <p:pic>
        <p:nvPicPr>
          <p:cNvPr id="8" name="Picture 7" descr="A person giving a presentation to an audience&#10;&#10;Description automatically generated with medium confidence">
            <a:extLst>
              <a:ext uri="{FF2B5EF4-FFF2-40B4-BE49-F238E27FC236}">
                <a16:creationId xmlns:a16="http://schemas.microsoft.com/office/drawing/2014/main" xmlns="" id="{80C81DDD-4DAD-1FF5-352D-1F5D9BE497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1849" y="1196008"/>
            <a:ext cx="3982278" cy="2986709"/>
          </a:xfrm>
          <a:prstGeom prst="rect">
            <a:avLst/>
          </a:prstGeom>
        </p:spPr>
      </p:pic>
      <p:pic>
        <p:nvPicPr>
          <p:cNvPr id="4" name="Picture 3" descr="A group of people sitting in a room&#10;&#10;Description automatically generated with medium confidence">
            <a:extLst>
              <a:ext uri="{FF2B5EF4-FFF2-40B4-BE49-F238E27FC236}">
                <a16:creationId xmlns:a16="http://schemas.microsoft.com/office/drawing/2014/main" xmlns="" id="{961F4516-5274-A2FC-41F7-0E83B3BBB2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8954" y="0"/>
            <a:ext cx="3189356" cy="2392017"/>
          </a:xfrm>
          <a:prstGeom prst="rect">
            <a:avLst/>
          </a:prstGeom>
        </p:spPr>
      </p:pic>
      <p:pic>
        <p:nvPicPr>
          <p:cNvPr id="11" name="Picture 10">
            <a:extLst>
              <a:ext uri="{FF2B5EF4-FFF2-40B4-BE49-F238E27FC236}">
                <a16:creationId xmlns:a16="http://schemas.microsoft.com/office/drawing/2014/main" xmlns="" id="{F9F3B028-5940-7F97-FD56-EF6925D9F4BE}"/>
              </a:ext>
            </a:extLst>
          </p:cNvPr>
          <p:cNvPicPr>
            <a:picLocks noChangeAspect="1"/>
          </p:cNvPicPr>
          <p:nvPr/>
        </p:nvPicPr>
        <p:blipFill>
          <a:blip r:embed="rId5"/>
          <a:stretch>
            <a:fillRect/>
          </a:stretch>
        </p:blipFill>
        <p:spPr>
          <a:xfrm>
            <a:off x="0" y="-791"/>
            <a:ext cx="1692965" cy="1692965"/>
          </a:xfrm>
          <a:prstGeom prst="rect">
            <a:avLst/>
          </a:prstGeom>
        </p:spPr>
      </p:pic>
      <p:pic>
        <p:nvPicPr>
          <p:cNvPr id="14" name="Picture 13">
            <a:extLst>
              <a:ext uri="{FF2B5EF4-FFF2-40B4-BE49-F238E27FC236}">
                <a16:creationId xmlns:a16="http://schemas.microsoft.com/office/drawing/2014/main" xmlns="" id="{D22F2B59-FF3F-6D17-B868-0D1994036C79}"/>
              </a:ext>
            </a:extLst>
          </p:cNvPr>
          <p:cNvPicPr>
            <a:picLocks noChangeAspect="1"/>
          </p:cNvPicPr>
          <p:nvPr/>
        </p:nvPicPr>
        <p:blipFill rotWithShape="1">
          <a:blip r:embed="rId6"/>
          <a:srcRect b="31603"/>
          <a:stretch/>
        </p:blipFill>
        <p:spPr>
          <a:xfrm>
            <a:off x="4552988" y="4061854"/>
            <a:ext cx="1840456" cy="2796146"/>
          </a:xfrm>
          <a:prstGeom prst="rect">
            <a:avLst/>
          </a:prstGeom>
        </p:spPr>
      </p:pic>
      <p:pic>
        <p:nvPicPr>
          <p:cNvPr id="10" name="Picture 9" descr="A group of people sitting around a table playing chess&#10;&#10;Description automatically generated with medium confidence">
            <a:extLst>
              <a:ext uri="{FF2B5EF4-FFF2-40B4-BE49-F238E27FC236}">
                <a16:creationId xmlns:a16="http://schemas.microsoft.com/office/drawing/2014/main" xmlns="" id="{B8A698F5-833C-01D6-C7E0-F17EE8A824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7" y="1916896"/>
            <a:ext cx="3398784" cy="2549088"/>
          </a:xfrm>
          <a:prstGeom prst="rect">
            <a:avLst/>
          </a:prstGeom>
        </p:spPr>
      </p:pic>
      <p:pic>
        <p:nvPicPr>
          <p:cNvPr id="15" name="Picture 14">
            <a:extLst>
              <a:ext uri="{FF2B5EF4-FFF2-40B4-BE49-F238E27FC236}">
                <a16:creationId xmlns:a16="http://schemas.microsoft.com/office/drawing/2014/main" xmlns="" id="{E4D46189-B91A-1DF6-DEC0-B8E011030A59}"/>
              </a:ext>
            </a:extLst>
          </p:cNvPr>
          <p:cNvPicPr>
            <a:picLocks noChangeAspect="1"/>
          </p:cNvPicPr>
          <p:nvPr/>
        </p:nvPicPr>
        <p:blipFill>
          <a:blip r:embed="rId8"/>
          <a:stretch>
            <a:fillRect/>
          </a:stretch>
        </p:blipFill>
        <p:spPr>
          <a:xfrm>
            <a:off x="0" y="4683029"/>
            <a:ext cx="2920079" cy="2190059"/>
          </a:xfrm>
          <a:prstGeom prst="rect">
            <a:avLst/>
          </a:prstGeom>
        </p:spPr>
      </p:pic>
      <p:pic>
        <p:nvPicPr>
          <p:cNvPr id="12" name="Picture 11">
            <a:extLst>
              <a:ext uri="{FF2B5EF4-FFF2-40B4-BE49-F238E27FC236}">
                <a16:creationId xmlns:a16="http://schemas.microsoft.com/office/drawing/2014/main" xmlns="" id="{3F4BBCA1-06C8-8265-9751-41557B06F3BD}"/>
              </a:ext>
            </a:extLst>
          </p:cNvPr>
          <p:cNvPicPr>
            <a:picLocks noChangeAspect="1"/>
          </p:cNvPicPr>
          <p:nvPr/>
        </p:nvPicPr>
        <p:blipFill>
          <a:blip r:embed="rId9"/>
          <a:stretch>
            <a:fillRect/>
          </a:stretch>
        </p:blipFill>
        <p:spPr>
          <a:xfrm>
            <a:off x="2156148" y="3736907"/>
            <a:ext cx="3099421" cy="1925085"/>
          </a:xfrm>
          <a:prstGeom prst="rect">
            <a:avLst/>
          </a:prstGeom>
        </p:spPr>
      </p:pic>
    </p:spTree>
    <p:extLst>
      <p:ext uri="{BB962C8B-B14F-4D97-AF65-F5344CB8AC3E}">
        <p14:creationId xmlns:p14="http://schemas.microsoft.com/office/powerpoint/2010/main" val="580840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xmlns="" id="{B73DD310-DB68-14A5-DBE5-92BC40AFF9F0}"/>
              </a:ext>
            </a:extLst>
          </p:cNvPr>
          <p:cNvSpPr txBox="1"/>
          <p:nvPr/>
        </p:nvSpPr>
        <p:spPr>
          <a:xfrm>
            <a:off x="6366682" y="2007705"/>
            <a:ext cx="5607470" cy="4545475"/>
          </a:xfrm>
          <a:prstGeom prst="rect">
            <a:avLst/>
          </a:prstGeom>
        </p:spPr>
        <p:txBody>
          <a:bodyPr vert="horz" wrap="square" lIns="0" tIns="272415" rIns="0" bIns="0" rtlCol="0" anchor="t">
            <a:spAutoFit/>
          </a:bodyPr>
          <a:lstStyle/>
          <a:p>
            <a:pPr marL="285750" lvl="1" indent="-285750" defTabSz="685800">
              <a:spcBef>
                <a:spcPts val="1500"/>
              </a:spcBef>
              <a:buClr>
                <a:srgbClr val="7414DC"/>
              </a:buClr>
              <a:buSzPct val="125000"/>
              <a:buFont typeface="Arial"/>
              <a:buChar char="•"/>
              <a:tabLst>
                <a:tab pos="523399" algn="l"/>
                <a:tab pos="523875" algn="l"/>
              </a:tabLst>
            </a:pPr>
            <a:r>
              <a:rPr lang="en-GB" sz="2000" dirty="0">
                <a:solidFill>
                  <a:prstClr val="black"/>
                </a:solidFill>
                <a:latin typeface="Nunito Sans"/>
                <a:cs typeface="Calibri"/>
              </a:rPr>
              <a:t>An update will be shared with County Chairs, County Commissioners and equivalents on 21</a:t>
            </a:r>
            <a:r>
              <a:rPr lang="en-GB" sz="2000" baseline="30000" dirty="0">
                <a:solidFill>
                  <a:prstClr val="black"/>
                </a:solidFill>
                <a:latin typeface="Nunito Sans"/>
                <a:cs typeface="Calibri"/>
              </a:rPr>
              <a:t>st</a:t>
            </a:r>
            <a:r>
              <a:rPr lang="en-GB" sz="2000" dirty="0">
                <a:solidFill>
                  <a:prstClr val="black"/>
                </a:solidFill>
                <a:latin typeface="Nunito Sans"/>
                <a:cs typeface="Calibri"/>
              </a:rPr>
              <a:t> February leadership email</a:t>
            </a:r>
          </a:p>
          <a:p>
            <a:pPr marL="285750" lvl="1" indent="-285750" defTabSz="685800">
              <a:spcBef>
                <a:spcPts val="1500"/>
              </a:spcBef>
              <a:buClr>
                <a:srgbClr val="7414DC"/>
              </a:buClr>
              <a:buSzPct val="125000"/>
              <a:buFont typeface="Arial"/>
              <a:buChar char="•"/>
              <a:tabLst>
                <a:tab pos="523399" algn="l"/>
                <a:tab pos="523875" algn="l"/>
              </a:tabLst>
            </a:pPr>
            <a:r>
              <a:rPr lang="en-GB" sz="2000" dirty="0">
                <a:solidFill>
                  <a:prstClr val="black"/>
                </a:solidFill>
                <a:latin typeface="Nunito Sans"/>
                <a:cs typeface="Calibri"/>
              </a:rPr>
              <a:t>An overview of the Trustee Board changes is being shared with County and equivalent Chairs at appropriate meetings</a:t>
            </a:r>
          </a:p>
          <a:p>
            <a:pPr marL="285750" lvl="1" indent="-285750" defTabSz="685800">
              <a:spcBef>
                <a:spcPts val="1500"/>
              </a:spcBef>
              <a:buClr>
                <a:srgbClr val="7414DC"/>
              </a:buClr>
              <a:buSzPct val="125000"/>
              <a:buFont typeface="Arial"/>
              <a:buChar char="•"/>
              <a:tabLst>
                <a:tab pos="523399" algn="l"/>
                <a:tab pos="523875" algn="l"/>
              </a:tabLst>
            </a:pPr>
            <a:r>
              <a:rPr lang="en-GB" sz="2000" dirty="0">
                <a:solidFill>
                  <a:prstClr val="black"/>
                </a:solidFill>
                <a:latin typeface="Nunito Sans"/>
                <a:cs typeface="Calibri"/>
              </a:rPr>
              <a:t>Any further information will be shared with Transformation Leads in the follow up email from this call </a:t>
            </a:r>
          </a:p>
          <a:p>
            <a:pPr marL="285750" lvl="1" indent="-285750" defTabSz="685800">
              <a:spcBef>
                <a:spcPts val="1500"/>
              </a:spcBef>
              <a:buClr>
                <a:srgbClr val="7414DC"/>
              </a:buClr>
              <a:buSzPct val="125000"/>
              <a:buFont typeface="Arial"/>
              <a:buChar char="•"/>
              <a:tabLst>
                <a:tab pos="523399" algn="l"/>
                <a:tab pos="523875" algn="l"/>
              </a:tabLst>
            </a:pPr>
            <a:r>
              <a:rPr lang="en-GB" sz="2000" dirty="0">
                <a:solidFill>
                  <a:prstClr val="black"/>
                </a:solidFill>
                <a:latin typeface="Nunito Sans"/>
                <a:cs typeface="Calibri"/>
              </a:rPr>
              <a:t>March's Transformation Lead call will include a section covering the Trustee Board changes in more detail </a:t>
            </a:r>
            <a:endParaRPr lang="en-US" sz="1200" dirty="0">
              <a:solidFill>
                <a:prstClr val="black"/>
              </a:solidFill>
            </a:endParaRPr>
          </a:p>
        </p:txBody>
      </p:sp>
      <p:sp>
        <p:nvSpPr>
          <p:cNvPr id="6" name="TextBox 5">
            <a:extLst>
              <a:ext uri="{FF2B5EF4-FFF2-40B4-BE49-F238E27FC236}">
                <a16:creationId xmlns:a16="http://schemas.microsoft.com/office/drawing/2014/main" xmlns="" id="{41E59FF2-C726-488B-BBCC-68D8F603E4E6}"/>
              </a:ext>
            </a:extLst>
          </p:cNvPr>
          <p:cNvSpPr txBox="1"/>
          <p:nvPr/>
        </p:nvSpPr>
        <p:spPr>
          <a:xfrm>
            <a:off x="6366682" y="1026390"/>
            <a:ext cx="5607470" cy="523220"/>
          </a:xfrm>
          <a:prstGeom prst="rect">
            <a:avLst/>
          </a:prstGeom>
          <a:noFill/>
        </p:spPr>
        <p:txBody>
          <a:bodyPr wrap="square">
            <a:spAutoFit/>
          </a:bodyPr>
          <a:lstStyle/>
          <a:p>
            <a:pPr marL="8890" defTabSz="685800">
              <a:spcBef>
                <a:spcPts val="1500"/>
              </a:spcBef>
              <a:buClr>
                <a:srgbClr val="7030A0"/>
              </a:buClr>
              <a:buSzPct val="140625"/>
              <a:tabLst>
                <a:tab pos="523399" algn="l"/>
                <a:tab pos="523875" algn="l"/>
              </a:tabLst>
            </a:pPr>
            <a:r>
              <a:rPr lang="en-GB" sz="2800" dirty="0">
                <a:solidFill>
                  <a:srgbClr val="7413DC"/>
                </a:solidFill>
                <a:latin typeface="Nunito Sans Black" panose="00000A00000000000000" pitchFamily="2" charset="0"/>
              </a:rPr>
              <a:t>Trustee Board changes update</a:t>
            </a:r>
            <a:endParaRPr lang="en-US" sz="2800" dirty="0">
              <a:solidFill>
                <a:srgbClr val="7413DC"/>
              </a:solidFill>
              <a:latin typeface="Nunito Sans Black" panose="00000A00000000000000" pitchFamily="2" charset="0"/>
              <a:cs typeface="Calibri"/>
            </a:endParaRPr>
          </a:p>
        </p:txBody>
      </p:sp>
      <p:pic>
        <p:nvPicPr>
          <p:cNvPr id="3" name="Picture 2" descr="A picture containing person, crowd&#10;&#10;Description automatically generated">
            <a:extLst>
              <a:ext uri="{FF2B5EF4-FFF2-40B4-BE49-F238E27FC236}">
                <a16:creationId xmlns:a16="http://schemas.microsoft.com/office/drawing/2014/main" xmlns="" id="{00260DB7-846A-9A19-E5A1-CD9447DD2310}"/>
              </a:ext>
            </a:extLst>
          </p:cNvPr>
          <p:cNvPicPr>
            <a:picLocks noChangeAspect="1"/>
          </p:cNvPicPr>
          <p:nvPr/>
        </p:nvPicPr>
        <p:blipFill rotWithShape="1">
          <a:blip r:embed="rId3"/>
          <a:srcRect l="19525" r="19525"/>
          <a:stretch/>
        </p:blipFill>
        <p:spPr>
          <a:xfrm>
            <a:off x="0" y="0"/>
            <a:ext cx="6096000" cy="6858000"/>
          </a:xfrm>
          <a:prstGeom prst="rect">
            <a:avLst/>
          </a:prstGeom>
        </p:spPr>
      </p:pic>
    </p:spTree>
    <p:extLst>
      <p:ext uri="{BB962C8B-B14F-4D97-AF65-F5344CB8AC3E}">
        <p14:creationId xmlns:p14="http://schemas.microsoft.com/office/powerpoint/2010/main" val="2701848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Trustee Board changes update </a:t>
            </a:r>
          </a:p>
        </p:txBody>
      </p:sp>
      <p:sp>
        <p:nvSpPr>
          <p:cNvPr id="4" name="TextBox 3">
            <a:extLst>
              <a:ext uri="{FF2B5EF4-FFF2-40B4-BE49-F238E27FC236}">
                <a16:creationId xmlns:a16="http://schemas.microsoft.com/office/drawing/2014/main" xmlns="" id="{1D9A68C1-BF91-6511-7005-D6C4141321DB}"/>
              </a:ext>
            </a:extLst>
          </p:cNvPr>
          <p:cNvSpPr txBox="1"/>
          <p:nvPr/>
        </p:nvSpPr>
        <p:spPr>
          <a:xfrm>
            <a:off x="205409" y="1415442"/>
            <a:ext cx="6394175" cy="4131900"/>
          </a:xfrm>
          <a:prstGeom prst="rect">
            <a:avLst/>
          </a:prstGeom>
          <a:noFill/>
        </p:spPr>
        <p:txBody>
          <a:bodyPr wrap="square" lIns="68580" tIns="34290" rIns="68580" bIns="34290" rtlCol="0" anchor="t">
            <a:spAutoFit/>
          </a:bodyPr>
          <a:lstStyle/>
          <a:p>
            <a:pPr marL="433705" defTabSz="685800">
              <a:spcBef>
                <a:spcPts val="600"/>
              </a:spcBef>
              <a:spcAft>
                <a:spcPts val="600"/>
              </a:spcAft>
              <a:buClr>
                <a:srgbClr val="7414DC"/>
              </a:buClr>
              <a:buSzPct val="125000"/>
            </a:pPr>
            <a:r>
              <a:rPr lang="en-GB" sz="2400" b="1" dirty="0">
                <a:solidFill>
                  <a:srgbClr val="000000"/>
                </a:solidFill>
              </a:rPr>
              <a:t>Key Actions</a:t>
            </a:r>
          </a:p>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rPr>
              <a:t>Work with your County Chair to fully brief District &amp; Group Chairs about the changes </a:t>
            </a:r>
          </a:p>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rPr>
              <a:t>It is important that the changes are factored into Group, District and County 2023 AGMs.</a:t>
            </a:r>
          </a:p>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rPr>
              <a:t>If additional time is needed, then they should consider delaying their 2023 AGM (though it must still take place within six months of the end of their financial year)</a:t>
            </a:r>
          </a:p>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rPr>
              <a:t>Resources to support this will be shared during March and April</a:t>
            </a:r>
          </a:p>
        </p:txBody>
      </p:sp>
      <p:pic>
        <p:nvPicPr>
          <p:cNvPr id="6" name="Picture 12">
            <a:extLst>
              <a:ext uri="{FF2B5EF4-FFF2-40B4-BE49-F238E27FC236}">
                <a16:creationId xmlns:a16="http://schemas.microsoft.com/office/drawing/2014/main" xmlns="" id="{A29D10E8-D9B7-6AE6-CAAB-2851047F4754}"/>
              </a:ext>
            </a:extLst>
          </p:cNvPr>
          <p:cNvPicPr>
            <a:picLocks noChangeAspect="1"/>
          </p:cNvPicPr>
          <p:nvPr/>
        </p:nvPicPr>
        <p:blipFill rotWithShape="1">
          <a:blip r:embed="rId2"/>
          <a:srcRect l="17088" r="17088"/>
          <a:stretch/>
        </p:blipFill>
        <p:spPr>
          <a:xfrm>
            <a:off x="6883310" y="934279"/>
            <a:ext cx="5048869" cy="5658678"/>
          </a:xfrm>
          <a:prstGeom prst="rect">
            <a:avLst/>
          </a:prstGeom>
        </p:spPr>
      </p:pic>
    </p:spTree>
    <p:extLst>
      <p:ext uri="{BB962C8B-B14F-4D97-AF65-F5344CB8AC3E}">
        <p14:creationId xmlns:p14="http://schemas.microsoft.com/office/powerpoint/2010/main" val="541279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a:latin typeface="Nunito Sans Black"/>
              </a:rPr>
              <a:t>Open Forum Q&amp;A</a:t>
            </a:r>
            <a:endParaRPr/>
          </a:p>
        </p:txBody>
      </p:sp>
    </p:spTree>
    <p:extLst>
      <p:ext uri="{BB962C8B-B14F-4D97-AF65-F5344CB8AC3E}">
        <p14:creationId xmlns:p14="http://schemas.microsoft.com/office/powerpoint/2010/main" val="2476226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dirty="0">
                <a:latin typeface="Nunito Sans Black"/>
              </a:rPr>
              <a:t>Change Planning Tool</a:t>
            </a:r>
            <a:endParaRPr dirty="0"/>
          </a:p>
        </p:txBody>
      </p:sp>
    </p:spTree>
    <p:extLst>
      <p:ext uri="{BB962C8B-B14F-4D97-AF65-F5344CB8AC3E}">
        <p14:creationId xmlns:p14="http://schemas.microsoft.com/office/powerpoint/2010/main" val="2172224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Change Planning Tool </a:t>
            </a:r>
          </a:p>
        </p:txBody>
      </p:sp>
      <p:sp>
        <p:nvSpPr>
          <p:cNvPr id="4" name="TextBox 3">
            <a:extLst>
              <a:ext uri="{FF2B5EF4-FFF2-40B4-BE49-F238E27FC236}">
                <a16:creationId xmlns:a16="http://schemas.microsoft.com/office/drawing/2014/main" xmlns="" id="{1D9A68C1-BF91-6511-7005-D6C4141321DB}"/>
              </a:ext>
            </a:extLst>
          </p:cNvPr>
          <p:cNvSpPr txBox="1"/>
          <p:nvPr/>
        </p:nvSpPr>
        <p:spPr>
          <a:xfrm>
            <a:off x="152401" y="1714068"/>
            <a:ext cx="11756929" cy="1608133"/>
          </a:xfrm>
          <a:prstGeom prst="rect">
            <a:avLst/>
          </a:prstGeom>
          <a:noFill/>
        </p:spPr>
        <p:txBody>
          <a:bodyPr wrap="square" lIns="68580" tIns="34290" rIns="68580" bIns="34290" rtlCol="0" anchor="t">
            <a:spAutoFit/>
          </a:bodyPr>
          <a:lstStyle/>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ea typeface="Times New Roman" panose="02020603050405020304" pitchFamily="18" charset="0"/>
                <a:cs typeface="Segoe UI"/>
              </a:rPr>
              <a:t>This tool will support you to bring all the information you have together and plan actions that will allow you to implement change locally</a:t>
            </a:r>
          </a:p>
          <a:p>
            <a:pPr marL="776605" indent="-342900" defTabSz="685800">
              <a:spcBef>
                <a:spcPts val="600"/>
              </a:spcBef>
              <a:spcAft>
                <a:spcPts val="600"/>
              </a:spcAft>
              <a:buClr>
                <a:srgbClr val="7414DC"/>
              </a:buClr>
              <a:buSzPct val="125000"/>
              <a:buFont typeface="Arial" panose="020B0604020202020204" pitchFamily="34" charset="0"/>
              <a:buChar char="•"/>
            </a:pPr>
            <a:endParaRPr lang="en-GB" sz="2000" dirty="0">
              <a:solidFill>
                <a:srgbClr val="000000"/>
              </a:solidFill>
              <a:cs typeface="Segoe UI" panose="020B0502040204020203" pitchFamily="34" charset="0"/>
            </a:endParaRPr>
          </a:p>
          <a:p>
            <a:pPr marL="776605" indent="-342900" defTabSz="685800">
              <a:spcBef>
                <a:spcPts val="600"/>
              </a:spcBef>
              <a:spcAft>
                <a:spcPts val="600"/>
              </a:spcAft>
              <a:buClr>
                <a:srgbClr val="7414DC"/>
              </a:buClr>
              <a:buSzPct val="125000"/>
              <a:buFont typeface="Arial" panose="020B0604020202020204" pitchFamily="34" charset="0"/>
              <a:buChar char="•"/>
            </a:pPr>
            <a:r>
              <a:rPr lang="en-GB" sz="2000" dirty="0">
                <a:solidFill>
                  <a:srgbClr val="000000"/>
                </a:solidFill>
                <a:cs typeface="Segoe UI"/>
              </a:rPr>
              <a:t>We’ll be sharing this tool with the follow up email for this call</a:t>
            </a:r>
          </a:p>
        </p:txBody>
      </p:sp>
      <p:pic>
        <p:nvPicPr>
          <p:cNvPr id="3" name="Picture 4" descr="Table&#10;&#10;Description automatically generated">
            <a:extLst>
              <a:ext uri="{FF2B5EF4-FFF2-40B4-BE49-F238E27FC236}">
                <a16:creationId xmlns:a16="http://schemas.microsoft.com/office/drawing/2014/main" xmlns="" id="{18F1D989-A92C-5D49-8CEB-5A39D4C1B85B}"/>
              </a:ext>
            </a:extLst>
          </p:cNvPr>
          <p:cNvPicPr>
            <a:picLocks noChangeAspect="1"/>
          </p:cNvPicPr>
          <p:nvPr/>
        </p:nvPicPr>
        <p:blipFill>
          <a:blip r:embed="rId3"/>
          <a:stretch>
            <a:fillRect/>
          </a:stretch>
        </p:blipFill>
        <p:spPr>
          <a:xfrm>
            <a:off x="1216325" y="3363499"/>
            <a:ext cx="9629954" cy="3495302"/>
          </a:xfrm>
          <a:prstGeom prst="rect">
            <a:avLst/>
          </a:prstGeom>
        </p:spPr>
      </p:pic>
    </p:spTree>
    <p:extLst>
      <p:ext uri="{BB962C8B-B14F-4D97-AF65-F5344CB8AC3E}">
        <p14:creationId xmlns:p14="http://schemas.microsoft.com/office/powerpoint/2010/main" val="3455938253"/>
      </p:ext>
    </p:extLst>
  </p:cSld>
  <p:clrMapOvr>
    <a:masterClrMapping/>
  </p:clrMapOvr>
  <p:extLst>
    <p:ext uri="{6950BFC3-D8DA-4A85-94F7-54DA5524770B}">
      <p188:commentRel xmlns:p188="http://schemas.microsoft.com/office/powerpoint/2018/8/main" xmlns="" r:id="rId4"/>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a:latin typeface="Nunito Sans Black"/>
              </a:rPr>
              <a:t>Next Steps</a:t>
            </a:r>
            <a:endParaRPr/>
          </a:p>
        </p:txBody>
      </p:sp>
    </p:spTree>
    <p:extLst>
      <p:ext uri="{BB962C8B-B14F-4D97-AF65-F5344CB8AC3E}">
        <p14:creationId xmlns:p14="http://schemas.microsoft.com/office/powerpoint/2010/main" val="391373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426282" y="558131"/>
            <a:ext cx="6058556" cy="736740"/>
          </a:xfrm>
          <a:prstGeom prst="rect">
            <a:avLst/>
          </a:prstGeom>
        </p:spPr>
        <p:txBody>
          <a:bodyPr vert="horz" wrap="square" lIns="0" tIns="272415" rIns="0" bIns="0" rtlCol="0" anchor="t">
            <a:spAutoFit/>
          </a:bodyPr>
          <a:lstStyle/>
          <a:p>
            <a:pPr marL="0" lvl="1" defTabSz="685784"/>
            <a:r>
              <a:rPr lang="en-GB" sz="3000" kern="0" dirty="0">
                <a:solidFill>
                  <a:srgbClr val="7413DC"/>
                </a:solidFill>
                <a:latin typeface="Nunito Sans Black"/>
                <a:ea typeface="Calibri"/>
                <a:cs typeface="Calibri"/>
              </a:rPr>
              <a:t>Next Steps</a:t>
            </a:r>
            <a:endParaRPr lang="en-US" sz="1350" dirty="0">
              <a:solidFill>
                <a:prstClr val="black"/>
              </a:solidFill>
            </a:endParaRPr>
          </a:p>
        </p:txBody>
      </p:sp>
      <p:sp>
        <p:nvSpPr>
          <p:cNvPr id="2" name="TextBox 1">
            <a:extLst>
              <a:ext uri="{FF2B5EF4-FFF2-40B4-BE49-F238E27FC236}">
                <a16:creationId xmlns:a16="http://schemas.microsoft.com/office/drawing/2014/main" xmlns="" id="{CA3FB270-3770-4FAD-EEB0-18799BC09A20}"/>
              </a:ext>
            </a:extLst>
          </p:cNvPr>
          <p:cNvSpPr txBox="1"/>
          <p:nvPr/>
        </p:nvSpPr>
        <p:spPr>
          <a:xfrm>
            <a:off x="426282" y="1547964"/>
            <a:ext cx="8876744" cy="4532010"/>
          </a:xfrm>
          <a:prstGeom prst="rect">
            <a:avLst/>
          </a:prstGeom>
          <a:noFill/>
        </p:spPr>
        <p:txBody>
          <a:bodyPr wrap="square" lIns="68580" tIns="34290" rIns="68580" bIns="34290" rtlCol="0" anchor="t">
            <a:spAutoFit/>
          </a:bodyPr>
          <a:lstStyle/>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prstClr val="black"/>
                </a:solidFill>
                <a:latin typeface="Nunito Sans"/>
              </a:rPr>
              <a:t>Use the roadmap for change to start or continue your local change planning</a:t>
            </a:r>
          </a:p>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prstClr val="black"/>
                </a:solidFill>
                <a:latin typeface="Nunito Sans"/>
              </a:rPr>
              <a:t>Use the draft team descriptions to help your area understand what their future teams will look like</a:t>
            </a:r>
          </a:p>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prstClr val="black"/>
                </a:solidFill>
                <a:latin typeface="Nunito Sans"/>
              </a:rPr>
              <a:t>Plan briefings for District &amp; Group Chairs on the Trustee Board Changes for Mid-March onwards</a:t>
            </a:r>
          </a:p>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srgbClr val="7414DC"/>
                </a:solidFill>
                <a:latin typeface="Nunito Sans"/>
              </a:rPr>
              <a:t>Continue</a:t>
            </a:r>
            <a:r>
              <a:rPr lang="en-GB" sz="2400" kern="0" dirty="0">
                <a:solidFill>
                  <a:prstClr val="black"/>
                </a:solidFill>
                <a:latin typeface="Nunito Sans"/>
              </a:rPr>
              <a:t> focus on training compliance</a:t>
            </a:r>
          </a:p>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srgbClr val="7414DC"/>
                </a:solidFill>
                <a:latin typeface="Nunito Sans"/>
              </a:rPr>
              <a:t>Continue</a:t>
            </a:r>
            <a:r>
              <a:rPr lang="en-GB" sz="2400" kern="0" dirty="0">
                <a:solidFill>
                  <a:prstClr val="black"/>
                </a:solidFill>
                <a:latin typeface="Nunito Sans"/>
              </a:rPr>
              <a:t> cleaning up Compass data</a:t>
            </a:r>
          </a:p>
          <a:p>
            <a:pPr marL="182245" indent="-171450" defTabSz="685800">
              <a:spcBef>
                <a:spcPts val="600"/>
              </a:spcBef>
              <a:spcAft>
                <a:spcPts val="600"/>
              </a:spcAft>
              <a:buClr>
                <a:srgbClr val="7414DC"/>
              </a:buClr>
              <a:buFont typeface="Arial" panose="020B0604020202020204" pitchFamily="34" charset="0"/>
              <a:buChar char="•"/>
            </a:pPr>
            <a:r>
              <a:rPr lang="en-GB" sz="2400" kern="0" dirty="0">
                <a:solidFill>
                  <a:srgbClr val="7414DC"/>
                </a:solidFill>
                <a:latin typeface="Nunito Sans"/>
              </a:rPr>
              <a:t>Continue</a:t>
            </a:r>
            <a:r>
              <a:rPr lang="en-GB" sz="2400" kern="0" dirty="0">
                <a:solidFill>
                  <a:prstClr val="black"/>
                </a:solidFill>
                <a:latin typeface="Nunito Sans"/>
              </a:rPr>
              <a:t> informing your area about the upcoming changes through events, local emails and more </a:t>
            </a:r>
          </a:p>
        </p:txBody>
      </p:sp>
    </p:spTree>
    <p:extLst>
      <p:ext uri="{BB962C8B-B14F-4D97-AF65-F5344CB8AC3E}">
        <p14:creationId xmlns:p14="http://schemas.microsoft.com/office/powerpoint/2010/main" val="1059058379"/>
      </p:ext>
    </p:extLst>
  </p:cSld>
  <p:clrMapOvr>
    <a:masterClrMapping/>
  </p:clrMapOvr>
  <p:extLst>
    <p:ext uri="{6950BFC3-D8DA-4A85-94F7-54DA5524770B}">
      <p188:commentRel xmlns:p188="http://schemas.microsoft.com/office/powerpoint/2018/8/main" xmlns=""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xmlns="" id="{070DC908-3191-58D8-6655-620E2932D20E}"/>
              </a:ext>
            </a:extLst>
          </p:cNvPr>
          <p:cNvSpPr txBox="1"/>
          <p:nvPr/>
        </p:nvSpPr>
        <p:spPr>
          <a:xfrm>
            <a:off x="426282" y="558131"/>
            <a:ext cx="6058556" cy="736740"/>
          </a:xfrm>
          <a:prstGeom prst="rect">
            <a:avLst/>
          </a:prstGeom>
        </p:spPr>
        <p:txBody>
          <a:bodyPr vert="horz" wrap="square" lIns="0" tIns="272415" rIns="0" bIns="0" rtlCol="0" anchor="t">
            <a:spAutoFit/>
          </a:bodyPr>
          <a:lstStyle/>
          <a:p>
            <a:pPr marL="0" lvl="1" defTabSz="685784"/>
            <a:r>
              <a:rPr lang="en-GB" sz="3000" kern="0">
                <a:solidFill>
                  <a:srgbClr val="7413DC"/>
                </a:solidFill>
                <a:latin typeface="Nunito Sans Black"/>
                <a:ea typeface="Calibri"/>
                <a:cs typeface="Calibri"/>
              </a:rPr>
              <a:t>Next Steps</a:t>
            </a:r>
            <a:endParaRPr lang="en-US" sz="1350">
              <a:solidFill>
                <a:prstClr val="black"/>
              </a:solidFill>
            </a:endParaRPr>
          </a:p>
        </p:txBody>
      </p:sp>
      <p:sp>
        <p:nvSpPr>
          <p:cNvPr id="2" name="TextBox 1">
            <a:extLst>
              <a:ext uri="{FF2B5EF4-FFF2-40B4-BE49-F238E27FC236}">
                <a16:creationId xmlns:a16="http://schemas.microsoft.com/office/drawing/2014/main" xmlns="" id="{CA3FB270-3770-4FAD-EEB0-18799BC09A20}"/>
              </a:ext>
            </a:extLst>
          </p:cNvPr>
          <p:cNvSpPr txBox="1"/>
          <p:nvPr/>
        </p:nvSpPr>
        <p:spPr>
          <a:xfrm>
            <a:off x="259706" y="1594347"/>
            <a:ext cx="6391707" cy="4532010"/>
          </a:xfrm>
          <a:prstGeom prst="rect">
            <a:avLst/>
          </a:prstGeom>
          <a:noFill/>
        </p:spPr>
        <p:txBody>
          <a:bodyPr wrap="square" lIns="68580" tIns="34290" rIns="68580" bIns="34290" rtlCol="0" anchor="t">
            <a:spAutoFit/>
          </a:bodyPr>
          <a:lstStyle/>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panose="00000500000000000000" pitchFamily="2" charset="0"/>
              </a:rPr>
              <a:t>Request support for your local events where required </a:t>
            </a: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panose="00000500000000000000" pitchFamily="2" charset="0"/>
              </a:rPr>
              <a:t>We’ll do our best to attend in person when requested </a:t>
            </a: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panose="00000500000000000000" pitchFamily="2" charset="0"/>
              </a:rPr>
              <a:t>Please provide us 4-weeks or more notice </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a:rPr>
              <a:t>Additional support requests and questions answered through: </a:t>
            </a:r>
            <a:endParaRPr lang="en-GB" sz="2400" dirty="0">
              <a:solidFill>
                <a:prstClr val="black"/>
              </a:solidFill>
              <a:latin typeface="Nunito Sans" panose="00000500000000000000" pitchFamily="2" charset="0"/>
            </a:endParaRP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panose="00000500000000000000" pitchFamily="2" charset="0"/>
              </a:rPr>
              <a:t>Transformation Lead Facebook Page </a:t>
            </a:r>
          </a:p>
          <a:p>
            <a:pPr marL="1062355" lvl="1" indent="-285750" defTabSz="685800">
              <a:spcBef>
                <a:spcPts val="600"/>
              </a:spcBef>
              <a:spcAft>
                <a:spcPts val="600"/>
              </a:spcAft>
              <a:buClr>
                <a:srgbClr val="7414DC"/>
              </a:buClr>
              <a:buSzPct val="125000"/>
              <a:buFont typeface="Arial" panose="020B0604020202020204" pitchFamily="34" charset="0"/>
              <a:buChar char="•"/>
            </a:pPr>
            <a:r>
              <a:rPr lang="en-GB" sz="2400" dirty="0">
                <a:solidFill>
                  <a:prstClr val="black"/>
                </a:solidFill>
                <a:latin typeface="Nunito Sans" panose="00000500000000000000" pitchFamily="2" charset="0"/>
              </a:rPr>
              <a:t>Transformation.Leads@Scouts.org.uk</a:t>
            </a:r>
          </a:p>
        </p:txBody>
      </p:sp>
      <p:pic>
        <p:nvPicPr>
          <p:cNvPr id="3" name="Picture 6" descr="Graphical user interface&#10;&#10;Description automatically generated">
            <a:extLst>
              <a:ext uri="{FF2B5EF4-FFF2-40B4-BE49-F238E27FC236}">
                <a16:creationId xmlns:a16="http://schemas.microsoft.com/office/drawing/2014/main" xmlns="" id="{630AE62B-65B5-9B09-5D57-0CC912ED0DA3}"/>
              </a:ext>
            </a:extLst>
          </p:cNvPr>
          <p:cNvPicPr>
            <a:picLocks noChangeAspect="1"/>
          </p:cNvPicPr>
          <p:nvPr/>
        </p:nvPicPr>
        <p:blipFill rotWithShape="1">
          <a:blip r:embed="rId3"/>
          <a:srcRect t="84455"/>
          <a:stretch/>
        </p:blipFill>
        <p:spPr>
          <a:xfrm>
            <a:off x="6817989" y="4227444"/>
            <a:ext cx="5108968" cy="519474"/>
          </a:xfrm>
          <a:prstGeom prst="rect">
            <a:avLst/>
          </a:prstGeom>
        </p:spPr>
      </p:pic>
      <p:sp>
        <p:nvSpPr>
          <p:cNvPr id="6" name="TextBox 5">
            <a:extLst>
              <a:ext uri="{FF2B5EF4-FFF2-40B4-BE49-F238E27FC236}">
                <a16:creationId xmlns:a16="http://schemas.microsoft.com/office/drawing/2014/main" xmlns="" id="{04D15104-7F18-1397-F634-8310A2E1AD4F}"/>
              </a:ext>
            </a:extLst>
          </p:cNvPr>
          <p:cNvSpPr txBox="1"/>
          <p:nvPr/>
        </p:nvSpPr>
        <p:spPr>
          <a:xfrm>
            <a:off x="6706671" y="4874528"/>
            <a:ext cx="5331604" cy="338554"/>
          </a:xfrm>
          <a:prstGeom prst="rect">
            <a:avLst/>
          </a:prstGeom>
          <a:noFill/>
        </p:spPr>
        <p:txBody>
          <a:bodyPr wrap="square">
            <a:spAutoFit/>
          </a:bodyPr>
          <a:lstStyle/>
          <a:p>
            <a:pPr defTabSz="685800"/>
            <a:r>
              <a:rPr lang="en-GB" sz="1600" dirty="0">
                <a:solidFill>
                  <a:srgbClr val="00B8B8"/>
                </a:solidFill>
                <a:latin typeface="Nunito Sans" panose="00000500000000000000" pitchFamily="2" charset="0"/>
                <a:cs typeface="Segoe UI"/>
                <a:hlinkClick r:id="rId4"/>
              </a:rPr>
              <a:t>https://www.facebook.com/groups/scoutstransformation</a:t>
            </a:r>
            <a:endParaRPr lang="en-US" sz="1600" dirty="0">
              <a:solidFill>
                <a:prstClr val="black"/>
              </a:solidFill>
              <a:latin typeface="Nunito Sans" panose="00000500000000000000" pitchFamily="2" charset="0"/>
            </a:endParaRPr>
          </a:p>
        </p:txBody>
      </p:sp>
      <p:pic>
        <p:nvPicPr>
          <p:cNvPr id="7" name="Picture 6">
            <a:extLst>
              <a:ext uri="{FF2B5EF4-FFF2-40B4-BE49-F238E27FC236}">
                <a16:creationId xmlns:a16="http://schemas.microsoft.com/office/drawing/2014/main" xmlns="" id="{A9870564-D802-EA49-2364-ADA57361FB43}"/>
              </a:ext>
            </a:extLst>
          </p:cNvPr>
          <p:cNvPicPr>
            <a:picLocks noChangeAspect="1"/>
          </p:cNvPicPr>
          <p:nvPr/>
        </p:nvPicPr>
        <p:blipFill>
          <a:blip r:embed="rId5"/>
          <a:stretch>
            <a:fillRect/>
          </a:stretch>
        </p:blipFill>
        <p:spPr>
          <a:xfrm>
            <a:off x="6892330" y="1644918"/>
            <a:ext cx="4665524" cy="2582526"/>
          </a:xfrm>
          <a:prstGeom prst="rect">
            <a:avLst/>
          </a:prstGeom>
        </p:spPr>
      </p:pic>
    </p:spTree>
    <p:extLst>
      <p:ext uri="{BB962C8B-B14F-4D97-AF65-F5344CB8AC3E}">
        <p14:creationId xmlns:p14="http://schemas.microsoft.com/office/powerpoint/2010/main" val="2499239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99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xmlns="" id="{F0E78806-A03B-0FBE-97E3-82CBD067D0C8}"/>
              </a:ext>
            </a:extLst>
          </p:cNvPr>
          <p:cNvSpPr txBox="1">
            <a:spLocks/>
          </p:cNvSpPr>
          <p:nvPr/>
        </p:nvSpPr>
        <p:spPr>
          <a:xfrm>
            <a:off x="752809" y="4341458"/>
            <a:ext cx="9529763" cy="1025281"/>
          </a:xfrm>
          <a:prstGeom prst="rect">
            <a:avLst/>
          </a:prstGeom>
        </p:spPr>
        <p:txBody>
          <a:bodyPr vert="horz" lIns="0" tIns="0" rIns="0" bIns="0" rtlCol="0" anchor="t">
            <a:normAutofit/>
          </a:bodyPr>
          <a:lstStyle>
            <a:lvl1pPr marL="10800" indent="0" eaLnBrk="1" hangingPunct="1">
              <a:buClr>
                <a:schemeClr val="tx2"/>
              </a:buClr>
              <a:buSzPct val="125000"/>
              <a:buFont typeface="Arial" panose="020B0604020202020204" pitchFamily="34" charset="0"/>
              <a:buNone/>
              <a:tabLst/>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Clr>
                <a:schemeClr val="tx2"/>
              </a:buClr>
              <a:buSzPct val="125000"/>
              <a:buFont typeface="Arial" panose="020B0604020202020204" pitchFamily="34" charset="0"/>
              <a:buNone/>
              <a:tabLst/>
              <a:defRPr lang="en-US" sz="2550" b="0" i="0" kern="1200" spc="-45" dirty="0" smtClean="0">
                <a:solidFill>
                  <a:srgbClr val="FFFFFF"/>
                </a:solidFill>
                <a:latin typeface="Nunito Sans" charset="0"/>
                <a:ea typeface="Nunito Sans" charset="0"/>
                <a:cs typeface="Nunito Sans" charset="0"/>
              </a:defRPr>
            </a:lvl2pPr>
            <a:lvl3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3pPr>
            <a:lvl4pPr marL="9525" indent="-122400" algn="l" defTabSz="685800" rtl="0" eaLnBrk="1" latinLnBrk="0" hangingPunct="1">
              <a:lnSpc>
                <a:spcPct val="100000"/>
              </a:lnSpc>
              <a:spcBef>
                <a:spcPts val="90"/>
              </a:spcBef>
              <a:buClr>
                <a:schemeClr val="tx1"/>
              </a:buClr>
              <a:buSzPct val="125000"/>
              <a:buFont typeface="Arial" panose="020B0604020202020204" pitchFamily="34" charset="0"/>
              <a:buChar char="•"/>
              <a:tabLst/>
              <a:defRPr lang="en-US" sz="2550" b="0" i="0" kern="1200" spc="-45" dirty="0" smtClean="0">
                <a:solidFill>
                  <a:srgbClr val="FFFFFF"/>
                </a:solidFill>
                <a:latin typeface="Nunito Sans" charset="0"/>
                <a:ea typeface="Nunito Sans" charset="0"/>
                <a:cs typeface="Nunito Sans" charset="0"/>
              </a:defRPr>
            </a:lvl4pPr>
            <a:lvl5pPr marL="9525" indent="-122400" algn="l" defTabSz="685800" rtl="0" eaLnBrk="1" latinLnBrk="0" hangingPunct="1">
              <a:lnSpc>
                <a:spcPct val="100000"/>
              </a:lnSpc>
              <a:spcBef>
                <a:spcPts val="90"/>
              </a:spcBef>
              <a:buClr>
                <a:schemeClr val="tx2"/>
              </a:buClr>
              <a:buSzPct val="125000"/>
              <a:buFont typeface="Arial" panose="020B0604020202020204" pitchFamily="34" charset="0"/>
              <a:buChar char="•"/>
              <a:tabLst/>
              <a:defRPr lang="en-US" sz="2550" b="0" i="0" kern="1200" spc="-45" dirty="0">
                <a:solidFill>
                  <a:srgbClr val="FFFFFF"/>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10795">
              <a:buClr>
                <a:srgbClr val="7414DC"/>
              </a:buClr>
            </a:pPr>
            <a:r>
              <a:rPr dirty="0">
                <a:latin typeface="Nunito Sans Black"/>
              </a:rPr>
              <a:t>Roadmap for Change</a:t>
            </a:r>
            <a:endParaRPr dirty="0"/>
          </a:p>
        </p:txBody>
      </p:sp>
    </p:spTree>
    <p:extLst>
      <p:ext uri="{BB962C8B-B14F-4D97-AF65-F5344CB8AC3E}">
        <p14:creationId xmlns:p14="http://schemas.microsoft.com/office/powerpoint/2010/main" val="368124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574071"/>
            <a:ext cx="6472283"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Roadmap for Change</a:t>
            </a:r>
          </a:p>
        </p:txBody>
      </p:sp>
      <p:sp>
        <p:nvSpPr>
          <p:cNvPr id="4" name="TextBox 3">
            <a:extLst>
              <a:ext uri="{FF2B5EF4-FFF2-40B4-BE49-F238E27FC236}">
                <a16:creationId xmlns:a16="http://schemas.microsoft.com/office/drawing/2014/main" xmlns="" id="{1D9A68C1-BF91-6511-7005-D6C4141321DB}"/>
              </a:ext>
            </a:extLst>
          </p:cNvPr>
          <p:cNvSpPr txBox="1"/>
          <p:nvPr/>
        </p:nvSpPr>
        <p:spPr>
          <a:xfrm>
            <a:off x="54414" y="1836167"/>
            <a:ext cx="6472283" cy="3854901"/>
          </a:xfrm>
          <a:prstGeom prst="rect">
            <a:avLst/>
          </a:prstGeom>
          <a:noFill/>
        </p:spPr>
        <p:txBody>
          <a:bodyPr wrap="square" lIns="68580" tIns="34290" rIns="68580" bIns="34290" rtlCol="0" anchor="t">
            <a:spAutoFit/>
          </a:bodyPr>
          <a:lstStyle/>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The Volunteer Experience programme is focussed on making cultural changes to how we volunteer in Scouting</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These cultural changes are supported by a series of digital tools </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Parts of these cultural changes will come before we release the new digital tools</a:t>
            </a:r>
          </a:p>
          <a:p>
            <a:pPr marL="719455" indent="-285750" defTabSz="685800">
              <a:spcBef>
                <a:spcPts val="600"/>
              </a:spcBef>
              <a:spcAft>
                <a:spcPts val="600"/>
              </a:spcAft>
              <a:buClr>
                <a:srgbClr val="7414DC"/>
              </a:buClr>
              <a:buSzPct val="125000"/>
              <a:buFont typeface="Arial" panose="020B0604020202020204" pitchFamily="34" charset="0"/>
              <a:buChar char="•"/>
            </a:pPr>
            <a:r>
              <a:rPr lang="en-GB" sz="2400" dirty="0">
                <a:solidFill>
                  <a:srgbClr val="000000"/>
                </a:solidFill>
              </a:rPr>
              <a:t>Further cultural changes will then be supported by the release of these tools</a:t>
            </a:r>
          </a:p>
        </p:txBody>
      </p:sp>
      <p:pic>
        <p:nvPicPr>
          <p:cNvPr id="6" name="Picture 12">
            <a:extLst>
              <a:ext uri="{FF2B5EF4-FFF2-40B4-BE49-F238E27FC236}">
                <a16:creationId xmlns:a16="http://schemas.microsoft.com/office/drawing/2014/main" xmlns="" id="{A29D10E8-D9B7-6AE6-CAAB-2851047F4754}"/>
              </a:ext>
            </a:extLst>
          </p:cNvPr>
          <p:cNvPicPr>
            <a:picLocks noChangeAspect="1"/>
          </p:cNvPicPr>
          <p:nvPr/>
        </p:nvPicPr>
        <p:blipFill rotWithShape="1">
          <a:blip r:embed="rId3"/>
          <a:srcRect l="17088" r="17088"/>
          <a:stretch/>
        </p:blipFill>
        <p:spPr>
          <a:xfrm>
            <a:off x="6883310" y="934279"/>
            <a:ext cx="5048869" cy="5658678"/>
          </a:xfrm>
          <a:prstGeom prst="rect">
            <a:avLst/>
          </a:prstGeom>
        </p:spPr>
      </p:pic>
    </p:spTree>
    <p:extLst>
      <p:ext uri="{BB962C8B-B14F-4D97-AF65-F5344CB8AC3E}">
        <p14:creationId xmlns:p14="http://schemas.microsoft.com/office/powerpoint/2010/main" val="143338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6A854B40-CA9B-D3EC-A493-FED23AE69853}"/>
              </a:ext>
            </a:extLst>
          </p:cNvPr>
          <p:cNvSpPr txBox="1"/>
          <p:nvPr/>
        </p:nvSpPr>
        <p:spPr>
          <a:xfrm>
            <a:off x="259821" y="34215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dirty="0">
                <a:solidFill>
                  <a:srgbClr val="7413DC"/>
                </a:solidFill>
                <a:latin typeface="Nunito Sans Black"/>
                <a:cs typeface="Nunito Sans Black"/>
              </a:rPr>
              <a:t>What changes are happening pre-digital tools?</a:t>
            </a:r>
          </a:p>
        </p:txBody>
      </p:sp>
      <p:grpSp>
        <p:nvGrpSpPr>
          <p:cNvPr id="6" name="Group 5">
            <a:extLst>
              <a:ext uri="{FF2B5EF4-FFF2-40B4-BE49-F238E27FC236}">
                <a16:creationId xmlns:a16="http://schemas.microsoft.com/office/drawing/2014/main" xmlns="" id="{482D586E-B4EE-69D2-C716-64C74A13F6DD}"/>
              </a:ext>
            </a:extLst>
          </p:cNvPr>
          <p:cNvGrpSpPr/>
          <p:nvPr/>
        </p:nvGrpSpPr>
        <p:grpSpPr>
          <a:xfrm>
            <a:off x="232074" y="916412"/>
            <a:ext cx="11632602" cy="5734937"/>
            <a:chOff x="279699" y="964037"/>
            <a:chExt cx="11632602" cy="5734937"/>
          </a:xfrm>
        </p:grpSpPr>
        <p:sp>
          <p:nvSpPr>
            <p:cNvPr id="2" name="Rectangle: Rounded Corners 1">
              <a:extLst>
                <a:ext uri="{FF2B5EF4-FFF2-40B4-BE49-F238E27FC236}">
                  <a16:creationId xmlns:a16="http://schemas.microsoft.com/office/drawing/2014/main" xmlns="" id="{F58A4AF5-DDF7-C753-D202-E01CB657BD0E}"/>
                </a:ext>
              </a:extLst>
            </p:cNvPr>
            <p:cNvSpPr/>
            <p:nvPr/>
          </p:nvSpPr>
          <p:spPr>
            <a:xfrm>
              <a:off x="279699" y="964039"/>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Team-Based Approach</a:t>
              </a:r>
            </a:p>
            <a:p>
              <a:pPr marL="10795" algn="ctr">
                <a:buClr>
                  <a:srgbClr val="00A793"/>
                </a:buClr>
              </a:pPr>
              <a:r>
                <a:rPr lang="en-GB" sz="1600" kern="0" dirty="0">
                  <a:solidFill>
                    <a:srgbClr val="000000"/>
                  </a:solidFill>
                </a:rPr>
                <a:t>We will be moving from our current roles and structures to a team-based approach to volunteering</a:t>
              </a:r>
            </a:p>
            <a:p>
              <a:pPr marL="10795" algn="ctr">
                <a:buClr>
                  <a:srgbClr val="00A793"/>
                </a:buClr>
              </a:pPr>
              <a:endParaRPr lang="en-GB" sz="1600" kern="0" dirty="0">
                <a:solidFill>
                  <a:srgbClr val="000000"/>
                </a:solidFill>
              </a:endParaRPr>
            </a:p>
            <a:p>
              <a:pPr marL="10795" algn="ctr"/>
              <a:r>
                <a:rPr lang="en-GB" sz="1600" kern="0" dirty="0">
                  <a:solidFill>
                    <a:srgbClr val="000000"/>
                  </a:solidFill>
                </a:rPr>
                <a:t>This will then be formalised when the new membership system goes live</a:t>
              </a:r>
            </a:p>
            <a:p>
              <a:pPr marL="10795" algn="ctr"/>
              <a:endParaRPr lang="en-GB" sz="1600" kern="0" dirty="0">
                <a:solidFill>
                  <a:srgbClr val="000000"/>
                </a:solidFill>
              </a:endParaRPr>
            </a:p>
            <a:p>
              <a:pPr marL="10795" algn="ctr">
                <a:buClr>
                  <a:srgbClr val="00A793"/>
                </a:buClr>
              </a:pPr>
              <a:r>
                <a:rPr lang="en-GB" sz="1600" kern="0" dirty="0">
                  <a:solidFill>
                    <a:srgbClr val="000000"/>
                  </a:solidFill>
                </a:rPr>
                <a:t>Resources to support this will be made available during April 23</a:t>
              </a:r>
            </a:p>
            <a:p>
              <a:pPr marL="10795">
                <a:buClr>
                  <a:srgbClr val="00A793"/>
                </a:buClr>
              </a:pPr>
              <a:endParaRPr lang="en-GB" kern="0" dirty="0">
                <a:solidFill>
                  <a:srgbClr val="000000"/>
                </a:solidFill>
              </a:endParaRPr>
            </a:p>
            <a:p>
              <a:pPr marL="10795">
                <a:buClr>
                  <a:srgbClr val="00A793"/>
                </a:buCl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3" name="Rectangle: Rounded Corners 2">
              <a:extLst>
                <a:ext uri="{FF2B5EF4-FFF2-40B4-BE49-F238E27FC236}">
                  <a16:creationId xmlns:a16="http://schemas.microsoft.com/office/drawing/2014/main" xmlns="" id="{FCD37DFF-4FCA-09BA-2CC7-D5D35697167A}"/>
                </a:ext>
              </a:extLst>
            </p:cNvPr>
            <p:cNvSpPr/>
            <p:nvPr/>
          </p:nvSpPr>
          <p:spPr>
            <a:xfrm>
              <a:off x="8309693" y="964037"/>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Trustee Boards</a:t>
              </a:r>
            </a:p>
            <a:p>
              <a:pPr marL="10795" algn="ctr">
                <a:buClr>
                  <a:srgbClr val="00A793"/>
                </a:buClr>
                <a:defRPr/>
              </a:pPr>
              <a:r>
                <a:rPr lang="en-GB" sz="1600" kern="0" dirty="0">
                  <a:solidFill>
                    <a:srgbClr val="000000"/>
                  </a:solidFill>
                </a:rPr>
                <a:t>We will be moving from Exec Committees &amp; Exec Committee members to Trustee Boards &amp; Trustees</a:t>
              </a:r>
            </a:p>
            <a:p>
              <a:pPr marL="10795" algn="ctr">
                <a:buClr>
                  <a:srgbClr val="00A793"/>
                </a:buClr>
                <a:defRPr/>
              </a:pPr>
              <a:endParaRPr lang="en-GB" sz="1600" kern="0" dirty="0">
                <a:solidFill>
                  <a:srgbClr val="000000"/>
                </a:solidFill>
              </a:endParaRPr>
            </a:p>
            <a:p>
              <a:pPr marL="10795" algn="ctr">
                <a:buClr>
                  <a:srgbClr val="00A793"/>
                </a:buClr>
                <a:defRPr/>
              </a:pPr>
              <a:r>
                <a:rPr lang="en-GB" sz="1600" kern="0" dirty="0">
                  <a:solidFill>
                    <a:srgbClr val="000000"/>
                  </a:solidFill>
                </a:rPr>
                <a:t>We will be aligning with Charity Commission good practice</a:t>
              </a:r>
            </a:p>
            <a:p>
              <a:pPr marL="10795" algn="ctr">
                <a:defRPr/>
              </a:pPr>
              <a:endParaRPr lang="en-GB" sz="1600" kern="0" dirty="0">
                <a:solidFill>
                  <a:srgbClr val="000000"/>
                </a:solidFill>
              </a:endParaRPr>
            </a:p>
            <a:p>
              <a:pPr marL="10795" algn="ctr">
                <a:buClr>
                  <a:srgbClr val="00A793"/>
                </a:buClr>
                <a:defRPr/>
              </a:pPr>
              <a:r>
                <a:rPr lang="en-GB" sz="1600" kern="0" dirty="0">
                  <a:solidFill>
                    <a:srgbClr val="000000"/>
                  </a:solidFill>
                </a:rPr>
                <a:t>Resources to support this will be shared in March 23 with the finalised POR version releasing in April 23</a:t>
              </a:r>
            </a:p>
          </p:txBody>
        </p:sp>
        <p:sp>
          <p:nvSpPr>
            <p:cNvPr id="5" name="Rectangle: Rounded Corners 4">
              <a:extLst>
                <a:ext uri="{FF2B5EF4-FFF2-40B4-BE49-F238E27FC236}">
                  <a16:creationId xmlns:a16="http://schemas.microsoft.com/office/drawing/2014/main" xmlns="" id="{29F13174-0898-D22C-66FD-2FFFA0FC1D7A}"/>
                </a:ext>
              </a:extLst>
            </p:cNvPr>
            <p:cNvSpPr/>
            <p:nvPr/>
          </p:nvSpPr>
          <p:spPr>
            <a:xfrm>
              <a:off x="4296000" y="964038"/>
              <a:ext cx="3600000" cy="408504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1200"/>
                </a:spcAft>
                <a:buClr>
                  <a:srgbClr val="00A793"/>
                </a:buClr>
              </a:pPr>
              <a:r>
                <a:rPr lang="en-GB" sz="2000" kern="0" dirty="0">
                  <a:solidFill>
                    <a:srgbClr val="000000"/>
                  </a:solidFill>
                  <a:latin typeface="Nunito Sans ExtraBold"/>
                </a:rPr>
                <a:t>Our Volunteering Culture</a:t>
              </a:r>
              <a:endParaRPr lang="en-GB" sz="1350" kern="0" dirty="0">
                <a:solidFill>
                  <a:srgbClr val="000000"/>
                </a:solidFill>
                <a:latin typeface="Nunito Sans ExtraBold" panose="00000900000000000000" pitchFamily="2" charset="0"/>
              </a:endParaRPr>
            </a:p>
            <a:p>
              <a:pPr marL="10795" algn="ctr">
                <a:buClr>
                  <a:srgbClr val="00A793"/>
                </a:buClr>
                <a:defRPr/>
              </a:pPr>
              <a:r>
                <a:rPr lang="en-GB" sz="1600" kern="0" dirty="0">
                  <a:solidFill>
                    <a:srgbClr val="000000"/>
                  </a:solidFill>
                </a:rPr>
                <a:t>We will be introducing "Our Volunteering Culture" into the way we volunteer</a:t>
              </a:r>
            </a:p>
            <a:p>
              <a:pPr marL="10795" algn="ctr">
                <a:defRPr/>
              </a:pPr>
              <a:endParaRPr lang="en-GB" sz="1600" kern="0" dirty="0">
                <a:solidFill>
                  <a:srgbClr val="000000"/>
                </a:solidFill>
              </a:endParaRPr>
            </a:p>
            <a:p>
              <a:pPr marL="10795" algn="ctr">
                <a:defRPr/>
              </a:pPr>
              <a:r>
                <a:rPr lang="en-GB" sz="1600" kern="0" dirty="0">
                  <a:solidFill>
                    <a:srgbClr val="000000"/>
                  </a:solidFill>
                </a:rPr>
                <a:t>This culture change will take some time to embed, so it is important to start this process soon</a:t>
              </a:r>
            </a:p>
            <a:p>
              <a:pPr marL="10795" algn="ctr">
                <a:defRPr/>
              </a:pPr>
              <a:endParaRPr lang="en-GB" sz="1600" kern="0" dirty="0">
                <a:solidFill>
                  <a:srgbClr val="000000"/>
                </a:solidFill>
              </a:endParaRPr>
            </a:p>
            <a:p>
              <a:pPr marL="10795" algn="ctr">
                <a:buClr>
                  <a:srgbClr val="00A793"/>
                </a:buClr>
                <a:defRPr/>
              </a:pPr>
              <a:r>
                <a:rPr lang="en-GB" sz="1600" kern="0" dirty="0">
                  <a:solidFill>
                    <a:srgbClr val="000000"/>
                  </a:solidFill>
                </a:rPr>
                <a:t>Resources to support this will be made available during April 23</a:t>
              </a: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sp>
          <p:nvSpPr>
            <p:cNvPr id="4" name="Rectangle: Rounded Corners 3">
              <a:extLst>
                <a:ext uri="{FF2B5EF4-FFF2-40B4-BE49-F238E27FC236}">
                  <a16:creationId xmlns:a16="http://schemas.microsoft.com/office/drawing/2014/main" xmlns="" id="{271B3AC0-3591-627F-98AA-338ED92747FB}"/>
                </a:ext>
              </a:extLst>
            </p:cNvPr>
            <p:cNvSpPr/>
            <p:nvPr/>
          </p:nvSpPr>
          <p:spPr>
            <a:xfrm>
              <a:off x="279699" y="5194122"/>
              <a:ext cx="11632602" cy="1504852"/>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0795" algn="ctr" defTabSz="685800">
                <a:spcAft>
                  <a:spcPts val="600"/>
                </a:spcAft>
                <a:buClr>
                  <a:srgbClr val="00A793"/>
                </a:buClr>
              </a:pPr>
              <a:r>
                <a:rPr lang="en-GB" kern="0" dirty="0">
                  <a:solidFill>
                    <a:srgbClr val="000000"/>
                  </a:solidFill>
                  <a:latin typeface="Nunito Sans ExtraBold"/>
                </a:rPr>
                <a:t>Additional</a:t>
              </a:r>
            </a:p>
            <a:p>
              <a:pPr marL="296545" indent="-285750" defTabSz="685800">
                <a:buClr>
                  <a:srgbClr val="7414DC"/>
                </a:buClr>
                <a:buSzPct val="125000"/>
                <a:buFont typeface="Arial"/>
                <a:buChar char="•"/>
              </a:pPr>
              <a:r>
                <a:rPr lang="en-GB" sz="1600" kern="0" dirty="0">
                  <a:solidFill>
                    <a:srgbClr val="000000"/>
                  </a:solidFill>
                </a:rPr>
                <a:t>Clarification around the purpose and boundaries of the ‘Occasional Helper’ role</a:t>
              </a:r>
              <a:endParaRPr lang="en-GB" sz="1600" dirty="0">
                <a:solidFill>
                  <a:srgbClr val="000000"/>
                </a:solidFill>
              </a:endParaRPr>
            </a:p>
            <a:p>
              <a:pPr marL="296545" indent="-285750" defTabSz="685800">
                <a:buClr>
                  <a:srgbClr val="7414DC"/>
                </a:buClr>
                <a:buSzPct val="125000"/>
                <a:buFont typeface="Arial"/>
                <a:buChar char="•"/>
              </a:pPr>
              <a:r>
                <a:rPr lang="en-GB" sz="1600" kern="0" dirty="0">
                  <a:solidFill>
                    <a:srgbClr val="000000"/>
                  </a:solidFill>
                </a:rPr>
                <a:t>Mapping of current training to new core learning</a:t>
              </a:r>
            </a:p>
            <a:p>
              <a:pPr marL="296545" indent="-285750" defTabSz="685800">
                <a:buClr>
                  <a:srgbClr val="7414DC"/>
                </a:buClr>
                <a:buSzPct val="125000"/>
                <a:buFont typeface="Arial"/>
                <a:buChar char="•"/>
              </a:pPr>
              <a:r>
                <a:rPr lang="en-GB" sz="1600" kern="0" dirty="0">
                  <a:solidFill>
                    <a:srgbClr val="000000"/>
                  </a:solidFill>
                </a:rPr>
                <a:t>Continued focus on training compliance</a:t>
              </a:r>
              <a:endParaRPr lang="en-GB" sz="1600" kern="0" dirty="0">
                <a:solidFill>
                  <a:srgbClr val="000000"/>
                </a:solidFill>
                <a:latin typeface="Nunito Sans ExtraBold" panose="00000900000000000000" pitchFamily="2" charset="0"/>
              </a:endParaRPr>
            </a:p>
            <a:p>
              <a:pPr marL="10795" algn="ctr" defTabSz="685800">
                <a:buClr>
                  <a:srgbClr val="00A793"/>
                </a:buClr>
              </a:pPr>
              <a:endParaRPr lang="en-GB" sz="2000" kern="0" dirty="0">
                <a:solidFill>
                  <a:srgbClr val="000000"/>
                </a:solidFill>
              </a:endParaRPr>
            </a:p>
            <a:p>
              <a:pPr marL="10795" algn="ctr" defTabSz="685800">
                <a:buClr>
                  <a:srgbClr val="00A793"/>
                </a:buClr>
              </a:pPr>
              <a:endParaRPr lang="en-GB" sz="2000" kern="0" dirty="0">
                <a:solidFill>
                  <a:srgbClr val="000000"/>
                </a:solidFill>
              </a:endParaRPr>
            </a:p>
            <a:p>
              <a:pPr marL="239395" indent="-228600">
                <a:buClr>
                  <a:srgbClr val="00A793"/>
                </a:buClr>
                <a:buFontTx/>
                <a:buAutoNum type="arabicPeriod"/>
              </a:pPr>
              <a:endParaRPr lang="en-GB" sz="10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a:p>
              <a:pPr marL="182245" marR="3810" lvl="1" indent="-171450">
                <a:buClr>
                  <a:srgbClr val="00A793"/>
                </a:buClr>
                <a:buFont typeface="Arial" panose="020B0604020202020204" pitchFamily="34" charset="0"/>
                <a:buChar char="•"/>
              </a:pPr>
              <a:endParaRPr lang="en-GB" sz="1100" kern="0" dirty="0">
                <a:solidFill>
                  <a:srgbClr val="000000"/>
                </a:solidFill>
              </a:endParaRPr>
            </a:p>
          </p:txBody>
        </p:sp>
      </p:grpSp>
    </p:spTree>
    <p:extLst>
      <p:ext uri="{BB962C8B-B14F-4D97-AF65-F5344CB8AC3E}">
        <p14:creationId xmlns:p14="http://schemas.microsoft.com/office/powerpoint/2010/main" val="1144062645"/>
      </p:ext>
    </p:extLst>
  </p:cSld>
  <p:clrMapOvr>
    <a:masterClrMapping/>
  </p:clrMapOvr>
  <p:extLst>
    <p:ext uri="{6950BFC3-D8DA-4A85-94F7-54DA5524770B}">
      <p188:commentRel xmlns:p188="http://schemas.microsoft.com/office/powerpoint/2018/8/main" xmlns=""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February</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dirty="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a:solidFill>
                  <a:srgbClr val="FF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a:solidFill>
                  <a:srgbClr val="000000"/>
                </a:solidFill>
              </a:endParaRPr>
            </a:p>
            <a:p>
              <a:pPr marL="10795" defTabSz="685800">
                <a:spcBef>
                  <a:spcPts val="600"/>
                </a:spcBef>
                <a:spcAft>
                  <a:spcPts val="600"/>
                </a:spcAft>
                <a:buClr>
                  <a:srgbClr val="00A793"/>
                </a:buClr>
              </a:pPr>
              <a:endParaRPr lang="en-GB" b="1" kern="0">
                <a:solidFill>
                  <a:srgbClr val="000000"/>
                </a:solidFill>
              </a:endParaRP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50" name="TextBox 49">
            <a:extLst>
              <a:ext uri="{FF2B5EF4-FFF2-40B4-BE49-F238E27FC236}">
                <a16:creationId xmlns:a16="http://schemas.microsoft.com/office/drawing/2014/main" xmlns="" id="{956C76C3-9F47-68A1-3B1A-82C1B85D1BD0}"/>
              </a:ext>
            </a:extLst>
          </p:cNvPr>
          <p:cNvSpPr txBox="1"/>
          <p:nvPr/>
        </p:nvSpPr>
        <p:spPr>
          <a:xfrm>
            <a:off x="6449446" y="1649637"/>
            <a:ext cx="5274365" cy="4939581"/>
          </a:xfrm>
          <a:prstGeom prst="rect">
            <a:avLst/>
          </a:prstGeom>
          <a:noFill/>
        </p:spPr>
        <p:txBody>
          <a:bodyPr wrap="square" lIns="91440" tIns="45720" rIns="91440" bIns="45720" rtlCol="0" anchor="ctr">
            <a:normAutofit/>
          </a:bodyPr>
          <a:lstStyle/>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Use the roadmap for change to start or continue your local change planning</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Use the draft team descriptions to help your area understand what their future teams will look like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Plan briefings for District &amp; Group Chairs on the Trustee Board Changes for Mid-March onwards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focus on training compliance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informing your area about the upcoming changes through events, local emails and more </a:t>
            </a:r>
          </a:p>
        </p:txBody>
      </p:sp>
      <p:sp>
        <p:nvSpPr>
          <p:cNvPr id="51" name="TextBox 50">
            <a:extLst>
              <a:ext uri="{FF2B5EF4-FFF2-40B4-BE49-F238E27FC236}">
                <a16:creationId xmlns:a16="http://schemas.microsoft.com/office/drawing/2014/main" xmlns="" id="{DB2A2532-C1C4-0B0F-6E4D-F94463E0190C}"/>
              </a:ext>
            </a:extLst>
          </p:cNvPr>
          <p:cNvSpPr txBox="1"/>
          <p:nvPr/>
        </p:nvSpPr>
        <p:spPr>
          <a:xfrm>
            <a:off x="583096" y="1649637"/>
            <a:ext cx="5274365" cy="4939581"/>
          </a:xfrm>
          <a:prstGeom prst="rect">
            <a:avLst/>
          </a:prstGeom>
          <a:noFill/>
        </p:spPr>
        <p:txBody>
          <a:bodyPr wrap="square" lIns="91440" tIns="45720" rIns="91440" bIns="45720" rtlCol="0" anchor="ctr">
            <a:normAutofit/>
          </a:bodyPr>
          <a:lstStyle/>
          <a:p>
            <a:pPr marL="10795" defTabSz="685800">
              <a:spcBef>
                <a:spcPts val="600"/>
              </a:spcBef>
              <a:spcAft>
                <a:spcPts val="600"/>
              </a:spcAft>
              <a:buClr>
                <a:srgbClr val="00A793"/>
              </a:buClr>
            </a:pPr>
            <a:r>
              <a:rPr lang="en-GB" b="1" kern="0" dirty="0">
                <a:solidFill>
                  <a:srgbClr val="000000"/>
                </a:solidFill>
              </a:rPr>
              <a:t>The Roadmap for Change </a:t>
            </a:r>
            <a:endParaRPr lang="en-GB" kern="0" dirty="0">
              <a:solidFill>
                <a:srgbClr val="000000"/>
              </a:solidFill>
            </a:endParaRP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What cultural changes will be coming before the digital systems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What changes will come alongside the digital systems</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What resources you’ll get and when you’ll get them</a:t>
            </a:r>
          </a:p>
          <a:p>
            <a:pPr marL="10795" defTabSz="685800">
              <a:spcBef>
                <a:spcPts val="600"/>
              </a:spcBef>
              <a:spcAft>
                <a:spcPts val="600"/>
              </a:spcAft>
              <a:buClr>
                <a:srgbClr val="00A793"/>
              </a:buClr>
            </a:pPr>
            <a:r>
              <a:rPr lang="en-GB" b="1" kern="0" dirty="0">
                <a:solidFill>
                  <a:srgbClr val="000000"/>
                </a:solidFill>
              </a:rPr>
              <a:t>Change Planning Tool </a:t>
            </a:r>
            <a:endParaRPr lang="en-GB" kern="0" dirty="0">
              <a:solidFill>
                <a:srgbClr val="000000"/>
              </a:solidFill>
            </a:endParaRP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A tool to translate the Roadmap for Change to your local area </a:t>
            </a:r>
          </a:p>
          <a:p>
            <a:pPr marL="10795" defTabSz="685800">
              <a:spcBef>
                <a:spcPts val="600"/>
              </a:spcBef>
              <a:spcAft>
                <a:spcPts val="600"/>
              </a:spcAft>
              <a:buClr>
                <a:srgbClr val="00A793"/>
              </a:buClr>
            </a:pPr>
            <a:r>
              <a:rPr lang="en-GB" b="1" kern="0" dirty="0">
                <a:solidFill>
                  <a:srgbClr val="000000"/>
                </a:solidFill>
              </a:rPr>
              <a:t>Compliance</a:t>
            </a: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000000"/>
                </a:solidFill>
              </a:rPr>
              <a:t>Continued focus on training compliance</a:t>
            </a:r>
          </a:p>
        </p:txBody>
      </p:sp>
      <p:cxnSp>
        <p:nvCxnSpPr>
          <p:cNvPr id="4" name="Straight Connector 3">
            <a:extLst>
              <a:ext uri="{FF2B5EF4-FFF2-40B4-BE49-F238E27FC236}">
                <a16:creationId xmlns:a16="http://schemas.microsoft.com/office/drawing/2014/main" xmlns="" id="{C3A720E6-A16F-4E0E-49F9-B67D6E4169B3}"/>
              </a:ext>
            </a:extLst>
          </p:cNvPr>
          <p:cNvCxnSpPr/>
          <p:nvPr/>
        </p:nvCxnSpPr>
        <p:spPr>
          <a:xfrm>
            <a:off x="6334540" y="4411165"/>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08722"/>
      </p:ext>
    </p:extLst>
  </p:cSld>
  <p:clrMapOvr>
    <a:masterClrMapping/>
  </p:clrMapOvr>
  <p:extLst>
    <p:ext uri="{6950BFC3-D8DA-4A85-94F7-54DA5524770B}">
      <p188:commentRel xmlns:p188="http://schemas.microsoft.com/office/powerpoint/2018/8/main" xmlns="" r:id="rId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March</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grpSp>
        <p:nvGrpSpPr>
          <p:cNvPr id="49" name="Group 48">
            <a:extLst>
              <a:ext uri="{FF2B5EF4-FFF2-40B4-BE49-F238E27FC236}">
                <a16:creationId xmlns:a16="http://schemas.microsoft.com/office/drawing/2014/main" xmlns="" id="{BC9E96A3-EA54-0665-F09D-85DAB816C69A}"/>
              </a:ext>
            </a:extLst>
          </p:cNvPr>
          <p:cNvGrpSpPr/>
          <p:nvPr/>
        </p:nvGrpSpPr>
        <p:grpSpPr>
          <a:xfrm>
            <a:off x="6334540" y="888235"/>
            <a:ext cx="5504178" cy="5714235"/>
            <a:chOff x="6334540" y="888235"/>
            <a:chExt cx="5504178" cy="5760957"/>
          </a:xfrm>
        </p:grpSpPr>
        <p:sp>
          <p:nvSpPr>
            <p:cNvPr id="3" name="Rectangle: Rounded Corners 2">
              <a:extLst>
                <a:ext uri="{FF2B5EF4-FFF2-40B4-BE49-F238E27FC236}">
                  <a16:creationId xmlns:a16="http://schemas.microsoft.com/office/drawing/2014/main" xmlns="" id="{CE38157C-C60A-7C4F-6D7C-5C82180E7D1C}"/>
                </a:ext>
              </a:extLst>
            </p:cNvPr>
            <p:cNvSpPr/>
            <p:nvPr/>
          </p:nvSpPr>
          <p:spPr>
            <a:xfrm>
              <a:off x="6334540" y="921365"/>
              <a:ext cx="5504178" cy="5727827"/>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a:solidFill>
                  <a:srgbClr val="FF0000"/>
                </a:solidFill>
              </a:endParaRPr>
            </a:p>
          </p:txBody>
        </p:sp>
        <p:pic>
          <p:nvPicPr>
            <p:cNvPr id="42" name="Picture 41">
              <a:extLst>
                <a:ext uri="{FF2B5EF4-FFF2-40B4-BE49-F238E27FC236}">
                  <a16:creationId xmlns:a16="http://schemas.microsoft.com/office/drawing/2014/main" xmlns="" id="{C71EE425-F7BC-81A8-69CC-547C307C52D0}"/>
                </a:ext>
              </a:extLst>
            </p:cNvPr>
            <p:cNvPicPr>
              <a:picLocks noChangeAspect="1"/>
            </p:cNvPicPr>
            <p:nvPr/>
          </p:nvPicPr>
          <p:blipFill rotWithShape="1">
            <a:blip r:embed="rId3"/>
            <a:srcRect b="86255"/>
            <a:stretch/>
          </p:blipFill>
          <p:spPr>
            <a:xfrm>
              <a:off x="6334540" y="888235"/>
              <a:ext cx="5504178" cy="791013"/>
            </a:xfrm>
            <a:prstGeom prst="rect">
              <a:avLst/>
            </a:prstGeom>
          </p:spPr>
        </p:pic>
      </p:grpSp>
      <p:grpSp>
        <p:nvGrpSpPr>
          <p:cNvPr id="47" name="Group 46">
            <a:extLst>
              <a:ext uri="{FF2B5EF4-FFF2-40B4-BE49-F238E27FC236}">
                <a16:creationId xmlns:a16="http://schemas.microsoft.com/office/drawing/2014/main" xmlns="" id="{2FE7E35A-EC3E-E819-FCB2-ABF5AD6F0CFF}"/>
              </a:ext>
            </a:extLst>
          </p:cNvPr>
          <p:cNvGrpSpPr/>
          <p:nvPr/>
        </p:nvGrpSpPr>
        <p:grpSpPr>
          <a:xfrm>
            <a:off x="353283" y="874643"/>
            <a:ext cx="5504178" cy="5727827"/>
            <a:chOff x="353283" y="874643"/>
            <a:chExt cx="5504178" cy="5774548"/>
          </a:xfrm>
        </p:grpSpPr>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3" y="888234"/>
              <a:ext cx="5504178" cy="5760957"/>
            </a:xfrm>
            <a:prstGeom prst="roundRect">
              <a:avLst/>
            </a:prstGeom>
            <a:solidFill>
              <a:schemeClr val="bg1"/>
            </a:solid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Information and resource pack for Trustee Board changes on March TL call</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Early look at Culture and Teams resources which will be shared as finalised versions in April 23</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Additional guidance on cleaning up Compass</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Time on Transformation Leads calls to share progress with current local planning and collaborate with other areas</a:t>
              </a:r>
            </a:p>
          </p:txBody>
        </p:sp>
        <p:pic>
          <p:nvPicPr>
            <p:cNvPr id="46" name="Picture 45">
              <a:extLst>
                <a:ext uri="{FF2B5EF4-FFF2-40B4-BE49-F238E27FC236}">
                  <a16:creationId xmlns:a16="http://schemas.microsoft.com/office/drawing/2014/main" xmlns="" id="{5C6CA7F7-B653-90AA-99E1-5A782D275655}"/>
                </a:ext>
              </a:extLst>
            </p:cNvPr>
            <p:cNvPicPr>
              <a:picLocks noChangeAspect="1"/>
            </p:cNvPicPr>
            <p:nvPr/>
          </p:nvPicPr>
          <p:blipFill rotWithShape="1">
            <a:blip r:embed="rId4"/>
            <a:srcRect b="86066"/>
            <a:stretch/>
          </p:blipFill>
          <p:spPr>
            <a:xfrm>
              <a:off x="353283" y="874643"/>
              <a:ext cx="5504178" cy="804605"/>
            </a:xfrm>
            <a:prstGeom prst="rect">
              <a:avLst/>
            </a:prstGeom>
          </p:spPr>
        </p:pic>
      </p:grpSp>
      <p:sp>
        <p:nvSpPr>
          <p:cNvPr id="2" name="TextBox 1">
            <a:extLst>
              <a:ext uri="{FF2B5EF4-FFF2-40B4-BE49-F238E27FC236}">
                <a16:creationId xmlns:a16="http://schemas.microsoft.com/office/drawing/2014/main" xmlns="" id="{023E4AF5-DCCE-B3E8-4F4B-1309A8B995AF}"/>
              </a:ext>
            </a:extLst>
          </p:cNvPr>
          <p:cNvSpPr txBox="1"/>
          <p:nvPr/>
        </p:nvSpPr>
        <p:spPr>
          <a:xfrm>
            <a:off x="6449446" y="1829040"/>
            <a:ext cx="5274365" cy="4751789"/>
          </a:xfrm>
          <a:prstGeom prst="rect">
            <a:avLst/>
          </a:prstGeom>
          <a:noFill/>
        </p:spPr>
        <p:txBody>
          <a:bodyPr wrap="square" lIns="91440" tIns="45720" rIns="91440" bIns="45720" rtlCol="0" anchor="ctr">
            <a:normAutofit lnSpcReduction="10000"/>
          </a:bodyPr>
          <a:lstStyle/>
          <a:p>
            <a:pPr marL="182245" indent="-171450" defTabSz="685800">
              <a:buClr>
                <a:srgbClr val="00A793"/>
              </a:buClr>
              <a:buFont typeface="Arial" panose="020B0604020202020204" pitchFamily="34" charset="0"/>
              <a:buChar char="•"/>
            </a:pPr>
            <a:r>
              <a:rPr lang="en-GB" kern="0" dirty="0">
                <a:solidFill>
                  <a:srgbClr val="000000"/>
                </a:solidFill>
              </a:rPr>
              <a:t>Complete your local change plan, including non-digital changes and other activities, up to September 23</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000000"/>
                </a:solidFill>
              </a:rPr>
              <a:t>Plan &amp; deliver briefings for District &amp; Group Chairs on the Trustee Board Changes Mid-March onwards</a:t>
            </a:r>
            <a:endParaRPr lang="en-GB" kern="0" dirty="0">
              <a:solidFill>
                <a:srgbClr val="FF0000"/>
              </a:solidFill>
            </a:endParaRPr>
          </a:p>
          <a:p>
            <a:pPr marL="10795" defTabSz="685800">
              <a:buClr>
                <a:srgbClr val="00A793"/>
              </a:buCl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cleaning up Compass data</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informing your area about the upcoming changes through events, local emails and more </a:t>
            </a:r>
          </a:p>
          <a:p>
            <a:pPr marL="182245" indent="-171450" defTabSz="685800">
              <a:buClr>
                <a:srgbClr val="00A793"/>
              </a:buClr>
              <a:buFont typeface="Arial" panose="020B0604020202020204" pitchFamily="34" charset="0"/>
              <a:buChar char="•"/>
            </a:pPr>
            <a:endParaRPr lang="en-GB" kern="0" dirty="0">
              <a:solidFill>
                <a:srgbClr val="000000"/>
              </a:solidFill>
            </a:endParaRPr>
          </a:p>
          <a:p>
            <a:pPr marL="182245" indent="-171450" defTabSz="685800">
              <a:spcBef>
                <a:spcPts val="600"/>
              </a:spcBef>
              <a:spcAft>
                <a:spcPts val="600"/>
              </a:spcAft>
              <a:buClr>
                <a:srgbClr val="00A793"/>
              </a:buClr>
              <a:buFont typeface="Arial" panose="020B0604020202020204" pitchFamily="34" charset="0"/>
              <a:buChar char="•"/>
            </a:pPr>
            <a:r>
              <a:rPr lang="en-GB" kern="0" dirty="0">
                <a:solidFill>
                  <a:srgbClr val="7414DC"/>
                </a:solidFill>
              </a:rPr>
              <a:t>Continue</a:t>
            </a:r>
            <a:r>
              <a:rPr lang="en-GB" kern="0" dirty="0">
                <a:solidFill>
                  <a:srgbClr val="000000"/>
                </a:solidFill>
              </a:rPr>
              <a:t> using the draft team descriptions to help your area understand what their future teams will look like</a:t>
            </a:r>
          </a:p>
          <a:p>
            <a:pPr marL="182245" indent="-171450" defTabSz="685800">
              <a:buClr>
                <a:srgbClr val="00A793"/>
              </a:buClr>
              <a:buFont typeface="Arial" panose="020B0604020202020204" pitchFamily="34" charset="0"/>
              <a:buChar char="•"/>
            </a:pPr>
            <a:endParaRPr lang="en-GB" kern="0" dirty="0">
              <a:solidFill>
                <a:srgbClr val="000000"/>
              </a:solidFill>
            </a:endParaRPr>
          </a:p>
        </p:txBody>
      </p:sp>
      <p:cxnSp>
        <p:nvCxnSpPr>
          <p:cNvPr id="4" name="Straight Connector 3">
            <a:extLst>
              <a:ext uri="{FF2B5EF4-FFF2-40B4-BE49-F238E27FC236}">
                <a16:creationId xmlns:a16="http://schemas.microsoft.com/office/drawing/2014/main" xmlns="" id="{CD24F527-5648-11AD-7F6C-F046E2241694}"/>
              </a:ext>
            </a:extLst>
          </p:cNvPr>
          <p:cNvCxnSpPr/>
          <p:nvPr/>
        </p:nvCxnSpPr>
        <p:spPr>
          <a:xfrm>
            <a:off x="6341467" y="3739826"/>
            <a:ext cx="5504178"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226262"/>
      </p:ext>
    </p:extLst>
  </p:cSld>
  <p:clrMapOvr>
    <a:masterClrMapping/>
  </p:clrMapOvr>
  <p:extLst>
    <p:ext uri="{6950BFC3-D8DA-4A85-94F7-54DA5524770B}">
      <p188:commentRel xmlns:p188="http://schemas.microsoft.com/office/powerpoint/2018/8/main" xmlns=""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xmlns="" id="{32E21CC1-6628-2FCB-8BFA-D32AAE36E16D}"/>
              </a:ext>
            </a:extLst>
          </p:cNvPr>
          <p:cNvSpPr txBox="1"/>
          <p:nvPr/>
        </p:nvSpPr>
        <p:spPr>
          <a:xfrm>
            <a:off x="202671" y="208808"/>
            <a:ext cx="9089571" cy="523220"/>
          </a:xfrm>
          <a:prstGeom prst="rect">
            <a:avLst/>
          </a:prstGeom>
          <a:noFill/>
        </p:spPr>
        <p:txBody>
          <a:bodyPr wrap="square" lIns="91440" tIns="45720" rIns="91440" bIns="45720" anchor="t">
            <a:spAutoFit/>
          </a:bodyPr>
          <a:lstStyle/>
          <a:p>
            <a:pPr marL="64770" defTabSz="685800">
              <a:spcBef>
                <a:spcPts val="2145"/>
              </a:spcBef>
            </a:pPr>
            <a:r>
              <a:rPr lang="en-GB" sz="2800" b="1">
                <a:solidFill>
                  <a:srgbClr val="7413DC"/>
                </a:solidFill>
                <a:latin typeface="Nunito Sans Black"/>
                <a:cs typeface="Nunito Sans Black"/>
              </a:rPr>
              <a:t>April</a:t>
            </a:r>
          </a:p>
        </p:txBody>
      </p:sp>
      <p:sp>
        <p:nvSpPr>
          <p:cNvPr id="38" name="TextBox 37">
            <a:extLst>
              <a:ext uri="{FF2B5EF4-FFF2-40B4-BE49-F238E27FC236}">
                <a16:creationId xmlns:a16="http://schemas.microsoft.com/office/drawing/2014/main" xmlns="" id="{7192AF77-E1C3-E6D8-13C4-7618540C4C25}"/>
              </a:ext>
            </a:extLst>
          </p:cNvPr>
          <p:cNvSpPr txBox="1"/>
          <p:nvPr/>
        </p:nvSpPr>
        <p:spPr>
          <a:xfrm>
            <a:off x="6796265" y="1111748"/>
            <a:ext cx="4320208" cy="537889"/>
          </a:xfrm>
          <a:prstGeom prst="rect">
            <a:avLst/>
          </a:prstGeom>
          <a:noFill/>
        </p:spPr>
        <p:txBody>
          <a:bodyPr wrap="square" rtlCol="0">
            <a:spAutoFit/>
          </a:bodyPr>
          <a:lstStyle/>
          <a:p>
            <a:pPr algn="ctr" defTabSz="685800"/>
            <a:r>
              <a:rPr lang="en-GB" sz="2800">
                <a:solidFill>
                  <a:srgbClr val="FFFFFF"/>
                </a:solidFill>
                <a:latin typeface="Nunito Sans ExtraBold" panose="00000900000000000000" pitchFamily="2" charset="0"/>
              </a:rPr>
              <a:t>What you’ll need to do</a:t>
            </a:r>
          </a:p>
        </p:txBody>
      </p:sp>
      <p:sp>
        <p:nvSpPr>
          <p:cNvPr id="44" name="Rectangle: Rounded Corners 43">
            <a:extLst>
              <a:ext uri="{FF2B5EF4-FFF2-40B4-BE49-F238E27FC236}">
                <a16:creationId xmlns:a16="http://schemas.microsoft.com/office/drawing/2014/main" xmlns="" id="{9E0D8071-8557-FD18-D6E7-35F9C33644E8}"/>
              </a:ext>
            </a:extLst>
          </p:cNvPr>
          <p:cNvSpPr/>
          <p:nvPr/>
        </p:nvSpPr>
        <p:spPr>
          <a:xfrm>
            <a:off x="353282" y="888124"/>
            <a:ext cx="11500787" cy="5714346"/>
          </a:xfrm>
          <a:prstGeom prst="roundRect">
            <a:avLst/>
          </a:prstGeom>
          <a:noFill/>
          <a:ln>
            <a:solidFill>
              <a:srgbClr val="00A7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numCol="2" rtlCol="0" anchor="b"/>
          <a:lstStyle/>
          <a:p>
            <a:pPr marL="10795" defTabSz="685800">
              <a:buClr>
                <a:srgbClr val="00A793"/>
              </a:buClr>
            </a:pPr>
            <a:endParaRPr lang="en-GB" b="1" kern="0">
              <a:solidFill>
                <a:srgbClr val="000000"/>
              </a:solidFill>
            </a:endParaRPr>
          </a:p>
        </p:txBody>
      </p:sp>
      <p:pic>
        <p:nvPicPr>
          <p:cNvPr id="5" name="Picture 4">
            <a:extLst>
              <a:ext uri="{FF2B5EF4-FFF2-40B4-BE49-F238E27FC236}">
                <a16:creationId xmlns:a16="http://schemas.microsoft.com/office/drawing/2014/main" xmlns="" id="{ACA4E6DA-4E64-7179-0123-772E3DB0797C}"/>
              </a:ext>
            </a:extLst>
          </p:cNvPr>
          <p:cNvPicPr>
            <a:picLocks noChangeAspect="1"/>
          </p:cNvPicPr>
          <p:nvPr/>
        </p:nvPicPr>
        <p:blipFill rotWithShape="1">
          <a:blip r:embed="rId3"/>
          <a:srcRect b="85335"/>
          <a:stretch/>
        </p:blipFill>
        <p:spPr>
          <a:xfrm>
            <a:off x="353282" y="888124"/>
            <a:ext cx="11500787" cy="841285"/>
          </a:xfrm>
          <a:prstGeom prst="rect">
            <a:avLst/>
          </a:prstGeom>
        </p:spPr>
      </p:pic>
      <p:sp>
        <p:nvSpPr>
          <p:cNvPr id="6" name="TextBox 5">
            <a:extLst>
              <a:ext uri="{FF2B5EF4-FFF2-40B4-BE49-F238E27FC236}">
                <a16:creationId xmlns:a16="http://schemas.microsoft.com/office/drawing/2014/main" xmlns="" id="{438010F5-4475-5DDF-5D54-8A9C58E934EC}"/>
              </a:ext>
            </a:extLst>
          </p:cNvPr>
          <p:cNvSpPr txBox="1"/>
          <p:nvPr/>
        </p:nvSpPr>
        <p:spPr>
          <a:xfrm>
            <a:off x="569843" y="1729409"/>
            <a:ext cx="11072192" cy="4873061"/>
          </a:xfrm>
          <a:prstGeom prst="rect">
            <a:avLst/>
          </a:prstGeom>
          <a:noFill/>
        </p:spPr>
        <p:txBody>
          <a:bodyPr wrap="square" numCol="2" rtlCol="0" anchor="ctr">
            <a:noAutofit/>
          </a:bodyPr>
          <a:lstStyle/>
          <a:p>
            <a:pPr marL="10795" defTabSz="685800">
              <a:buClr>
                <a:srgbClr val="00A793"/>
              </a:buClr>
            </a:pPr>
            <a:r>
              <a:rPr lang="en-GB" b="1" kern="0">
                <a:solidFill>
                  <a:srgbClr val="000000"/>
                </a:solidFill>
              </a:rPr>
              <a:t>Our Volunteering Culture Resources</a:t>
            </a:r>
          </a:p>
          <a:p>
            <a:pPr marL="182245" indent="-171450" defTabSz="685800">
              <a:spcBef>
                <a:spcPts val="600"/>
              </a:spcBef>
              <a:spcAft>
                <a:spcPts val="600"/>
              </a:spcAft>
              <a:buClr>
                <a:srgbClr val="00A793"/>
              </a:buClr>
              <a:buFont typeface="Arial" panose="020B0604020202020204" pitchFamily="34" charset="0"/>
              <a:buChar char="•"/>
            </a:pPr>
            <a:r>
              <a:rPr lang="en-GB" kern="0">
                <a:solidFill>
                  <a:srgbClr val="000000"/>
                </a:solidFill>
              </a:rPr>
              <a:t>Our Volunteering Culture Statement </a:t>
            </a:r>
          </a:p>
          <a:p>
            <a:pPr marL="182245" indent="-171450" defTabSz="685800">
              <a:spcBef>
                <a:spcPts val="600"/>
              </a:spcBef>
              <a:spcAft>
                <a:spcPts val="600"/>
              </a:spcAft>
              <a:buClr>
                <a:srgbClr val="00A793"/>
              </a:buClr>
              <a:buFont typeface="Arial" panose="020B0604020202020204" pitchFamily="34" charset="0"/>
              <a:buChar char="•"/>
            </a:pPr>
            <a:r>
              <a:rPr lang="en-GB" kern="0">
                <a:solidFill>
                  <a:srgbClr val="000000"/>
                </a:solidFill>
              </a:rPr>
              <a:t>Video explaining Our Volunteering Culture and whys it’s important </a:t>
            </a:r>
          </a:p>
          <a:p>
            <a:pPr marL="182245" indent="-171450" defTabSz="685800">
              <a:spcBef>
                <a:spcPts val="600"/>
              </a:spcBef>
              <a:spcAft>
                <a:spcPts val="600"/>
              </a:spcAft>
              <a:buClr>
                <a:srgbClr val="00A793"/>
              </a:buClr>
              <a:buFont typeface="Arial" panose="020B0604020202020204" pitchFamily="34" charset="0"/>
              <a:buChar char="•"/>
            </a:pPr>
            <a:r>
              <a:rPr lang="en-GB" kern="0">
                <a:solidFill>
                  <a:srgbClr val="000000"/>
                </a:solidFill>
              </a:rPr>
              <a:t>Interactive workshop and guidance to help review and implement Our Volunteering Culture</a:t>
            </a:r>
          </a:p>
          <a:p>
            <a:pPr marL="10795" defTabSz="685800">
              <a:spcBef>
                <a:spcPts val="600"/>
              </a:spcBef>
              <a:spcAft>
                <a:spcPts val="600"/>
              </a:spcAft>
              <a:buClr>
                <a:srgbClr val="00A793"/>
              </a:buClr>
            </a:pPr>
            <a:r>
              <a:rPr lang="en-GB" b="1" kern="0">
                <a:solidFill>
                  <a:srgbClr val="000000"/>
                </a:solidFill>
              </a:rPr>
              <a:t>Team Resources</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Team descriptions, including named role and accreditation descriptions</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Role mapping from current roles to new teams</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Supporting guidance for building new teams</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Guidance for changing an Executive Committee into a Trustee Board</a:t>
            </a:r>
          </a:p>
          <a:p>
            <a:pPr marL="10795" defTabSz="685800">
              <a:spcBef>
                <a:spcPts val="600"/>
              </a:spcBef>
              <a:spcAft>
                <a:spcPts val="600"/>
              </a:spcAft>
              <a:buClr>
                <a:srgbClr val="00A793"/>
              </a:buClr>
            </a:pPr>
            <a:r>
              <a:rPr lang="en-GB" b="1" kern="0">
                <a:solidFill>
                  <a:srgbClr val="000000"/>
                </a:solidFill>
              </a:rPr>
              <a:t>Change Resources</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Video introducing cultural changes happening pre-digital transition</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Webinar for District/County/Area/Region (Scotland) Commissioners to understand how these changes fit into the wider Volunteer Experience changes and the Skills for Life Strategy</a:t>
            </a:r>
          </a:p>
          <a:p>
            <a:pPr marL="10795" defTabSz="685800">
              <a:spcBef>
                <a:spcPts val="600"/>
              </a:spcBef>
              <a:spcAft>
                <a:spcPts val="600"/>
              </a:spcAft>
              <a:buClr>
                <a:srgbClr val="00A793"/>
              </a:buClr>
            </a:pPr>
            <a:r>
              <a:rPr lang="en-GB" b="1" kern="0">
                <a:solidFill>
                  <a:srgbClr val="000000"/>
                </a:solidFill>
              </a:rPr>
              <a:t>POR</a:t>
            </a:r>
          </a:p>
          <a:p>
            <a:pPr marL="296545" indent="-285750" defTabSz="685800">
              <a:spcBef>
                <a:spcPts val="600"/>
              </a:spcBef>
              <a:spcAft>
                <a:spcPts val="600"/>
              </a:spcAft>
              <a:buClr>
                <a:srgbClr val="00A793"/>
              </a:buClr>
              <a:buFont typeface="Arial" panose="020B0604020202020204" pitchFamily="34" charset="0"/>
              <a:buChar char="•"/>
            </a:pPr>
            <a:r>
              <a:rPr lang="en-GB" kern="0">
                <a:solidFill>
                  <a:srgbClr val="000000"/>
                </a:solidFill>
              </a:rPr>
              <a:t>Trustee Board &amp; Constitution updates</a:t>
            </a:r>
          </a:p>
        </p:txBody>
      </p:sp>
    </p:spTree>
    <p:extLst>
      <p:ext uri="{BB962C8B-B14F-4D97-AF65-F5344CB8AC3E}">
        <p14:creationId xmlns:p14="http://schemas.microsoft.com/office/powerpoint/2010/main" val="3998819741"/>
      </p:ext>
    </p:extLst>
  </p:cSld>
  <p:clrMapOvr>
    <a:masterClrMapping/>
  </p:clrMapOvr>
  <p:extLst>
    <p:ext uri="{6950BFC3-D8DA-4A85-94F7-54DA5524770B}">
      <p188:commentRel xmlns:p188="http://schemas.microsoft.com/office/powerpoint/2018/8/main" xmlns="" r:id="rId4"/>
    </p:ext>
  </p:extLst>
</p:sld>
</file>

<file path=ppt/theme/theme1.xml><?xml version="1.0" encoding="utf-8"?>
<a:theme xmlns:a="http://schemas.openxmlformats.org/drawingml/2006/main" name="1_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2248</Words>
  <Application>Microsoft Office PowerPoint</Application>
  <PresentationFormat>Widescreen</PresentationFormat>
  <Paragraphs>493</Paragraphs>
  <Slides>38</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Arial</vt:lpstr>
      <vt:lpstr>Calibri</vt:lpstr>
      <vt:lpstr>Mangal</vt:lpstr>
      <vt:lpstr>Nunito Sans</vt:lpstr>
      <vt:lpstr>Nunito Sans Black</vt:lpstr>
      <vt:lpstr>Nunito Sans ExtraBold</vt:lpstr>
      <vt:lpstr>Segoe UI</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Scout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Fisher</dc:creator>
  <cp:lastModifiedBy>Thomas Fisher</cp:lastModifiedBy>
  <cp:revision>1</cp:revision>
  <dcterms:created xsi:type="dcterms:W3CDTF">2023-03-06T09:58:55Z</dcterms:created>
  <dcterms:modified xsi:type="dcterms:W3CDTF">2023-03-06T10:01:41Z</dcterms:modified>
</cp:coreProperties>
</file>