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handoutMasterIdLst>
    <p:handoutMasterId r:id="rId40"/>
  </p:handoutMasterIdLst>
  <p:sldIdLst>
    <p:sldId id="439" r:id="rId5"/>
    <p:sldId id="692" r:id="rId6"/>
    <p:sldId id="693" r:id="rId7"/>
    <p:sldId id="436" r:id="rId8"/>
    <p:sldId id="339" r:id="rId9"/>
    <p:sldId id="323" r:id="rId10"/>
    <p:sldId id="659" r:id="rId11"/>
    <p:sldId id="440" r:id="rId12"/>
    <p:sldId id="471" r:id="rId13"/>
    <p:sldId id="443" r:id="rId14"/>
    <p:sldId id="452" r:id="rId15"/>
    <p:sldId id="453" r:id="rId16"/>
    <p:sldId id="454" r:id="rId17"/>
    <p:sldId id="660" r:id="rId18"/>
    <p:sldId id="441" r:id="rId19"/>
    <p:sldId id="353" r:id="rId20"/>
    <p:sldId id="469" r:id="rId21"/>
    <p:sldId id="474" r:id="rId22"/>
    <p:sldId id="446" r:id="rId23"/>
    <p:sldId id="475" r:id="rId24"/>
    <p:sldId id="646" r:id="rId25"/>
    <p:sldId id="654" r:id="rId26"/>
    <p:sldId id="447" r:id="rId27"/>
    <p:sldId id="448" r:id="rId28"/>
    <p:sldId id="450" r:id="rId29"/>
    <p:sldId id="655" r:id="rId30"/>
    <p:sldId id="455" r:id="rId31"/>
    <p:sldId id="456" r:id="rId32"/>
    <p:sldId id="458" r:id="rId33"/>
    <p:sldId id="459" r:id="rId34"/>
    <p:sldId id="460" r:id="rId35"/>
    <p:sldId id="662" r:id="rId36"/>
    <p:sldId id="462" r:id="rId37"/>
    <p:sldId id="463" r:id="rId38"/>
  </p:sldIdLst>
  <p:sldSz cx="12192000" cy="6858000"/>
  <p:notesSz cx="7104063" cy="10234613"/>
  <p:embeddedFontLst>
    <p:embeddedFont>
      <p:font typeface="Calibri" panose="020F0502020204030204" pitchFamily="34" charset="0"/>
      <p:regular r:id="rId41"/>
      <p:bold r:id="rId42"/>
      <p:italic r:id="rId43"/>
      <p:boldItalic r:id="rId44"/>
    </p:embeddedFont>
    <p:embeddedFont>
      <p:font typeface="Nunito Sans" panose="00000500000000000000" pitchFamily="2" charset="0"/>
      <p:regular r:id="rId45"/>
      <p:bold r:id="rId46"/>
      <p:italic r:id="rId47"/>
      <p:boldItalic r:id="rId48"/>
    </p:embeddedFont>
    <p:embeddedFont>
      <p:font typeface="Nunito Sans Black" panose="00000A00000000000000" pitchFamily="2" charset="0"/>
      <p:bold r:id="rId49"/>
      <p:boldItalic r:id="rId50"/>
    </p:embeddedFont>
    <p:embeddedFont>
      <p:font typeface="Nunito Sans ExtraBold" panose="00000900000000000000" pitchFamily="2" charset="0"/>
      <p:bold r:id="rId51"/>
      <p:boldItalic r:id="rId52"/>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BCA007F3-E7CA-0934-D7EC-8256E13732B6}" name="Robert Groves" initials="RG" userId="S::Robert.Groves@scouts.org.uk::18340ee5-2ee2-4523-a1bd-00715d104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F8FA"/>
    <a:srgbClr val="D4F2EF"/>
    <a:srgbClr val="001E22"/>
    <a:srgbClr val="E1FFFC"/>
    <a:srgbClr val="CCE2D0"/>
    <a:srgbClr val="BFFFF8"/>
    <a:srgbClr val="C8DFE6"/>
    <a:srgbClr val="00A793"/>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78" autoAdjust="0"/>
  </p:normalViewPr>
  <p:slideViewPr>
    <p:cSldViewPr snapToGrid="0">
      <p:cViewPr varScale="1">
        <p:scale>
          <a:sx n="110" d="100"/>
          <a:sy n="110" d="100"/>
        </p:scale>
        <p:origin x="898" y="72"/>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Groves" userId="18340ee5-2ee2-4523-a1bd-00715d104e64" providerId="ADAL" clId="{C3887C72-992B-46F2-8695-1E5212193A42}"/>
    <pc:docChg chg="delSld">
      <pc:chgData name="Robert Groves" userId="18340ee5-2ee2-4523-a1bd-00715d104e64" providerId="ADAL" clId="{C3887C72-992B-46F2-8695-1E5212193A42}" dt="2023-04-14T14:32:40.199" v="2" actId="47"/>
      <pc:docMkLst>
        <pc:docMk/>
      </pc:docMkLst>
      <pc:sldChg chg="del">
        <pc:chgData name="Robert Groves" userId="18340ee5-2ee2-4523-a1bd-00715d104e64" providerId="ADAL" clId="{C3887C72-992B-46F2-8695-1E5212193A42}" dt="2023-04-14T14:32:40.199" v="2" actId="47"/>
        <pc:sldMkLst>
          <pc:docMk/>
          <pc:sldMk cId="1702311952" sldId="657"/>
        </pc:sldMkLst>
      </pc:sldChg>
      <pc:sldChg chg="del">
        <pc:chgData name="Robert Groves" userId="18340ee5-2ee2-4523-a1bd-00715d104e64" providerId="ADAL" clId="{C3887C72-992B-46F2-8695-1E5212193A42}" dt="2023-04-14T14:32:38.738" v="0" actId="47"/>
        <pc:sldMkLst>
          <pc:docMk/>
          <pc:sldMk cId="2370665588" sldId="658"/>
        </pc:sldMkLst>
      </pc:sldChg>
      <pc:sldChg chg="del">
        <pc:chgData name="Robert Groves" userId="18340ee5-2ee2-4523-a1bd-00715d104e64" providerId="ADAL" clId="{C3887C72-992B-46F2-8695-1E5212193A42}" dt="2023-04-14T14:32:39.453" v="1" actId="47"/>
        <pc:sldMkLst>
          <pc:docMk/>
          <pc:sldMk cId="2017638328" sldId="6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AE7B7-FF47-461A-904D-9A6E56E03D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3C6604F-7831-4067-9FB3-609D590B6D36}">
      <dgm:prSet phldrT="[Text]" custT="1"/>
      <dgm:spPr>
        <a:solidFill>
          <a:schemeClr val="bg2"/>
        </a:solidFill>
        <a:ln>
          <a:solidFill>
            <a:schemeClr val="bg2"/>
          </a:solidFill>
        </a:ln>
      </dgm:spPr>
      <dgm:t>
        <a:bodyPr/>
        <a:lstStyle/>
        <a:p>
          <a:r>
            <a:rPr lang="en-GB" sz="1800" b="1" dirty="0"/>
            <a:t>Data Protection in Scouts</a:t>
          </a:r>
        </a:p>
      </dgm:t>
    </dgm:pt>
    <dgm:pt modelId="{78341AA0-34AA-4B3E-AB66-E3458020BBE3}" type="parTrans" cxnId="{E7211F8A-2162-495B-9BBB-9EDE4D00906C}">
      <dgm:prSet/>
      <dgm:spPr/>
      <dgm:t>
        <a:bodyPr/>
        <a:lstStyle/>
        <a:p>
          <a:endParaRPr lang="en-GB" sz="1800"/>
        </a:p>
      </dgm:t>
    </dgm:pt>
    <dgm:pt modelId="{4BB7F06F-0142-4379-BDC8-05A216F4F236}" type="sibTrans" cxnId="{E7211F8A-2162-495B-9BBB-9EDE4D00906C}">
      <dgm:prSet/>
      <dgm:spPr/>
      <dgm:t>
        <a:bodyPr/>
        <a:lstStyle/>
        <a:p>
          <a:endParaRPr lang="en-GB" sz="1800"/>
        </a:p>
      </dgm:t>
    </dgm:pt>
    <dgm:pt modelId="{0BBA2E3F-67F2-4E4F-A71D-71CB530863F9}">
      <dgm:prSet phldrT="[Text]" custT="1"/>
      <dgm:spPr>
        <a:solidFill>
          <a:srgbClr val="D4F2EF"/>
        </a:solidFill>
        <a:ln>
          <a:solidFill>
            <a:srgbClr val="D4F2EF">
              <a:alpha val="90000"/>
            </a:srgbClr>
          </a:solidFill>
        </a:ln>
      </dgm:spPr>
      <dgm:t>
        <a:bodyPr/>
        <a:lstStyle/>
        <a:p>
          <a:r>
            <a:rPr lang="en-GB" sz="1800"/>
            <a:t>Data breaches &amp; deleting data</a:t>
          </a:r>
        </a:p>
      </dgm:t>
    </dgm:pt>
    <dgm:pt modelId="{E18F1EEE-8610-4016-AF90-83C862D38B73}" type="parTrans" cxnId="{5D942813-DF64-4D4E-99A2-31329BC0AF99}">
      <dgm:prSet/>
      <dgm:spPr/>
      <dgm:t>
        <a:bodyPr/>
        <a:lstStyle/>
        <a:p>
          <a:endParaRPr lang="en-GB" sz="1800"/>
        </a:p>
      </dgm:t>
    </dgm:pt>
    <dgm:pt modelId="{BE8FA80A-92CE-43F0-A9F5-AB47FF5B8EF0}" type="sibTrans" cxnId="{5D942813-DF64-4D4E-99A2-31329BC0AF99}">
      <dgm:prSet/>
      <dgm:spPr/>
      <dgm:t>
        <a:bodyPr/>
        <a:lstStyle/>
        <a:p>
          <a:endParaRPr lang="en-GB" sz="1800"/>
        </a:p>
      </dgm:t>
    </dgm:pt>
    <dgm:pt modelId="{EA89FD9A-EB2C-4A3D-A279-86249D933E45}">
      <dgm:prSet phldrT="[Text]" custT="1"/>
      <dgm:spPr>
        <a:solidFill>
          <a:schemeClr val="bg2"/>
        </a:solidFill>
        <a:ln>
          <a:solidFill>
            <a:schemeClr val="bg2"/>
          </a:solidFill>
        </a:ln>
      </dgm:spPr>
      <dgm:t>
        <a:bodyPr/>
        <a:lstStyle/>
        <a:p>
          <a:r>
            <a:rPr lang="en-GB" sz="1800" b="1"/>
            <a:t>What we do &amp; How we do it</a:t>
          </a:r>
        </a:p>
      </dgm:t>
    </dgm:pt>
    <dgm:pt modelId="{5F7885D4-7301-4D5F-BF16-F0736F38CC28}" type="parTrans" cxnId="{4314258D-A261-4A73-A5D9-5961CE173F6E}">
      <dgm:prSet/>
      <dgm:spPr/>
      <dgm:t>
        <a:bodyPr/>
        <a:lstStyle/>
        <a:p>
          <a:endParaRPr lang="en-GB" sz="1800"/>
        </a:p>
      </dgm:t>
    </dgm:pt>
    <dgm:pt modelId="{149E99BA-2934-483E-9CC3-D2109787B738}" type="sibTrans" cxnId="{4314258D-A261-4A73-A5D9-5961CE173F6E}">
      <dgm:prSet/>
      <dgm:spPr/>
      <dgm:t>
        <a:bodyPr/>
        <a:lstStyle/>
        <a:p>
          <a:endParaRPr lang="en-GB" sz="1800"/>
        </a:p>
      </dgm:t>
    </dgm:pt>
    <dgm:pt modelId="{B7F86866-B18B-4CF6-9329-CBF4664B5973}">
      <dgm:prSet phldrT="[Text]" custT="1"/>
      <dgm:spPr>
        <a:solidFill>
          <a:srgbClr val="D4F2EF">
            <a:alpha val="90000"/>
          </a:srgbClr>
        </a:solidFill>
        <a:ln>
          <a:solidFill>
            <a:srgbClr val="D4F2EF">
              <a:alpha val="90000"/>
            </a:srgbClr>
          </a:solidFill>
        </a:ln>
      </dgm:spPr>
      <dgm:t>
        <a:bodyPr/>
        <a:lstStyle/>
        <a:p>
          <a:r>
            <a:rPr lang="en-GB" sz="1800" dirty="0"/>
            <a:t>Purpose and values</a:t>
          </a:r>
        </a:p>
      </dgm:t>
    </dgm:pt>
    <dgm:pt modelId="{B4F5EC5A-663A-4787-A1C2-F6C66D04AA75}" type="parTrans" cxnId="{237CAA63-D898-42D2-9026-31CD73BE7B5E}">
      <dgm:prSet/>
      <dgm:spPr/>
      <dgm:t>
        <a:bodyPr/>
        <a:lstStyle/>
        <a:p>
          <a:endParaRPr lang="en-GB" sz="1800"/>
        </a:p>
      </dgm:t>
    </dgm:pt>
    <dgm:pt modelId="{FDDB531A-F4F5-4513-8C48-CBC9C9450081}" type="sibTrans" cxnId="{237CAA63-D898-42D2-9026-31CD73BE7B5E}">
      <dgm:prSet/>
      <dgm:spPr/>
      <dgm:t>
        <a:bodyPr/>
        <a:lstStyle/>
        <a:p>
          <a:endParaRPr lang="en-GB" sz="1800"/>
        </a:p>
      </dgm:t>
    </dgm:pt>
    <dgm:pt modelId="{E6892DDE-3A7D-4C09-BB29-0254B0AD8369}">
      <dgm:prSet phldrT="[Text]" custT="1"/>
      <dgm:spPr>
        <a:solidFill>
          <a:schemeClr val="bg2"/>
        </a:solidFill>
        <a:ln>
          <a:solidFill>
            <a:schemeClr val="bg2"/>
          </a:solidFill>
        </a:ln>
      </dgm:spPr>
      <dgm:t>
        <a:bodyPr/>
        <a:lstStyle/>
        <a:p>
          <a:r>
            <a:rPr lang="en-GB" sz="1800" b="1"/>
            <a:t>Creating Inclusion</a:t>
          </a:r>
        </a:p>
      </dgm:t>
    </dgm:pt>
    <dgm:pt modelId="{5F1DB9C8-5C64-47FE-88A6-B6E6F1B3581A}" type="parTrans" cxnId="{2D92B75B-AA37-490A-AA36-5D1F2D8BAEA5}">
      <dgm:prSet/>
      <dgm:spPr/>
      <dgm:t>
        <a:bodyPr/>
        <a:lstStyle/>
        <a:p>
          <a:endParaRPr lang="en-GB" sz="1800"/>
        </a:p>
      </dgm:t>
    </dgm:pt>
    <dgm:pt modelId="{46778760-F3C8-474E-9EE5-A79524D08608}" type="sibTrans" cxnId="{2D92B75B-AA37-490A-AA36-5D1F2D8BAEA5}">
      <dgm:prSet/>
      <dgm:spPr/>
      <dgm:t>
        <a:bodyPr/>
        <a:lstStyle/>
        <a:p>
          <a:endParaRPr lang="en-GB" sz="1800"/>
        </a:p>
      </dgm:t>
    </dgm:pt>
    <dgm:pt modelId="{A43A5505-545D-4717-8C4C-025217CE2F7F}">
      <dgm:prSet phldrT="[Text]" custT="1"/>
      <dgm:spPr>
        <a:solidFill>
          <a:srgbClr val="D4F2EF">
            <a:alpha val="90000"/>
          </a:srgbClr>
        </a:solidFill>
        <a:ln>
          <a:solidFill>
            <a:srgbClr val="D4F2EF">
              <a:alpha val="90000"/>
            </a:srgbClr>
          </a:solidFill>
        </a:ln>
      </dgm:spPr>
      <dgm:t>
        <a:bodyPr/>
        <a:lstStyle/>
        <a:p>
          <a:r>
            <a:rPr lang="en-GB" sz="1800"/>
            <a:t>Self-awareness</a:t>
          </a:r>
        </a:p>
      </dgm:t>
    </dgm:pt>
    <dgm:pt modelId="{35BBAEF5-F282-45DD-886F-45D11EE38A3D}" type="parTrans" cxnId="{DA9CEF32-61C5-42C6-9E7A-91924EA725A6}">
      <dgm:prSet/>
      <dgm:spPr/>
      <dgm:t>
        <a:bodyPr/>
        <a:lstStyle/>
        <a:p>
          <a:endParaRPr lang="en-GB" sz="1800"/>
        </a:p>
      </dgm:t>
    </dgm:pt>
    <dgm:pt modelId="{D74F52F7-C996-4F01-9674-FF967E33C833}" type="sibTrans" cxnId="{DA9CEF32-61C5-42C6-9E7A-91924EA725A6}">
      <dgm:prSet/>
      <dgm:spPr/>
      <dgm:t>
        <a:bodyPr/>
        <a:lstStyle/>
        <a:p>
          <a:endParaRPr lang="en-GB" sz="1800"/>
        </a:p>
      </dgm:t>
    </dgm:pt>
    <dgm:pt modelId="{81449354-0EA3-4976-9677-2CC7D2737DA3}">
      <dgm:prSet custT="1"/>
      <dgm:spPr>
        <a:solidFill>
          <a:schemeClr val="bg2"/>
        </a:solidFill>
        <a:ln>
          <a:solidFill>
            <a:schemeClr val="bg2"/>
          </a:solidFill>
        </a:ln>
      </dgm:spPr>
      <dgm:t>
        <a:bodyPr/>
        <a:lstStyle/>
        <a:p>
          <a:r>
            <a:rPr lang="en-GB" sz="1800" b="1"/>
            <a:t>Safe Scouting</a:t>
          </a:r>
        </a:p>
      </dgm:t>
    </dgm:pt>
    <dgm:pt modelId="{E2A6ABF9-802D-4298-9199-EE9575D9DE8D}" type="parTrans" cxnId="{33F7ACBD-9386-434F-AC13-3082140E8D06}">
      <dgm:prSet/>
      <dgm:spPr/>
      <dgm:t>
        <a:bodyPr/>
        <a:lstStyle/>
        <a:p>
          <a:endParaRPr lang="en-GB" sz="1800"/>
        </a:p>
      </dgm:t>
    </dgm:pt>
    <dgm:pt modelId="{1C9B7492-E785-4E3A-A6EE-57D9AF693462}" type="sibTrans" cxnId="{33F7ACBD-9386-434F-AC13-3082140E8D06}">
      <dgm:prSet/>
      <dgm:spPr/>
      <dgm:t>
        <a:bodyPr/>
        <a:lstStyle/>
        <a:p>
          <a:endParaRPr lang="en-GB" sz="1800"/>
        </a:p>
      </dgm:t>
    </dgm:pt>
    <dgm:pt modelId="{A341481B-1927-4A0A-8C56-CF2F957A61F5}">
      <dgm:prSet phldrT="[Text]" custT="1"/>
      <dgm:spPr>
        <a:solidFill>
          <a:srgbClr val="D4F2EF"/>
        </a:solidFill>
        <a:ln>
          <a:solidFill>
            <a:srgbClr val="D4F2EF">
              <a:alpha val="90000"/>
            </a:srgbClr>
          </a:solidFill>
        </a:ln>
      </dgm:spPr>
      <dgm:t>
        <a:bodyPr/>
        <a:lstStyle/>
        <a:p>
          <a:r>
            <a:rPr lang="en-GB" sz="1800"/>
            <a:t>Storing &amp; sharing data</a:t>
          </a:r>
        </a:p>
      </dgm:t>
    </dgm:pt>
    <dgm:pt modelId="{D1EB22E0-45B8-4F53-8F21-32D9E43CE789}" type="parTrans" cxnId="{751AB869-8E5F-409E-B484-6A5E86371B92}">
      <dgm:prSet/>
      <dgm:spPr/>
      <dgm:t>
        <a:bodyPr/>
        <a:lstStyle/>
        <a:p>
          <a:endParaRPr lang="en-GB" sz="1800"/>
        </a:p>
      </dgm:t>
    </dgm:pt>
    <dgm:pt modelId="{1EF2F26F-C6AA-4AA9-BE5A-1BDB3D83CCE5}" type="sibTrans" cxnId="{751AB869-8E5F-409E-B484-6A5E86371B92}">
      <dgm:prSet/>
      <dgm:spPr/>
      <dgm:t>
        <a:bodyPr/>
        <a:lstStyle/>
        <a:p>
          <a:endParaRPr lang="en-GB" sz="1800"/>
        </a:p>
      </dgm:t>
    </dgm:pt>
    <dgm:pt modelId="{FD96BD61-3B26-4A69-91AA-4800948ACD81}">
      <dgm:prSet phldrT="[Text]" custT="1"/>
      <dgm:spPr>
        <a:solidFill>
          <a:srgbClr val="D4F2EF">
            <a:alpha val="90000"/>
          </a:srgbClr>
        </a:solidFill>
        <a:ln>
          <a:solidFill>
            <a:srgbClr val="D4F2EF">
              <a:alpha val="90000"/>
            </a:srgbClr>
          </a:solidFill>
        </a:ln>
      </dgm:spPr>
      <dgm:t>
        <a:bodyPr/>
        <a:lstStyle/>
        <a:p>
          <a:r>
            <a:rPr lang="en-GB" sz="1800"/>
            <a:t>Creating inclusive spaces</a:t>
          </a:r>
        </a:p>
      </dgm:t>
    </dgm:pt>
    <dgm:pt modelId="{2C8446EC-13D8-452D-982E-731027AB5E0B}" type="parTrans" cxnId="{FC0D3319-D354-47EE-BCA1-FE3A049AD6D7}">
      <dgm:prSet/>
      <dgm:spPr/>
      <dgm:t>
        <a:bodyPr/>
        <a:lstStyle/>
        <a:p>
          <a:endParaRPr lang="en-GB" sz="1800"/>
        </a:p>
      </dgm:t>
    </dgm:pt>
    <dgm:pt modelId="{5B3970B7-CC03-47F8-9E72-D69220628F55}" type="sibTrans" cxnId="{FC0D3319-D354-47EE-BCA1-FE3A049AD6D7}">
      <dgm:prSet/>
      <dgm:spPr/>
      <dgm:t>
        <a:bodyPr/>
        <a:lstStyle/>
        <a:p>
          <a:endParaRPr lang="en-GB" sz="1800"/>
        </a:p>
      </dgm:t>
    </dgm:pt>
    <dgm:pt modelId="{B0722DFC-D5C5-4897-B1E2-B9C925B72C57}">
      <dgm:prSet phldrT="[Text]" custT="1"/>
      <dgm:spPr>
        <a:solidFill>
          <a:srgbClr val="D4F2EF">
            <a:alpha val="90000"/>
          </a:srgbClr>
        </a:solidFill>
        <a:ln>
          <a:solidFill>
            <a:srgbClr val="D4F2EF">
              <a:alpha val="90000"/>
            </a:srgbClr>
          </a:solidFill>
        </a:ln>
      </dgm:spPr>
      <dgm:t>
        <a:bodyPr/>
        <a:lstStyle/>
        <a:p>
          <a:r>
            <a:rPr lang="en-GB" sz="1800"/>
            <a:t>Supporting specific needs</a:t>
          </a:r>
        </a:p>
      </dgm:t>
    </dgm:pt>
    <dgm:pt modelId="{D276A933-2D47-4371-8BC6-25C1D9721744}" type="parTrans" cxnId="{65137142-B325-4C75-B883-0B58B9453A02}">
      <dgm:prSet/>
      <dgm:spPr/>
      <dgm:t>
        <a:bodyPr/>
        <a:lstStyle/>
        <a:p>
          <a:endParaRPr lang="en-GB" sz="1800"/>
        </a:p>
      </dgm:t>
    </dgm:pt>
    <dgm:pt modelId="{89F3669E-3CAA-469E-846F-F5181BFB91FE}" type="sibTrans" cxnId="{65137142-B325-4C75-B883-0B58B9453A02}">
      <dgm:prSet/>
      <dgm:spPr/>
      <dgm:t>
        <a:bodyPr/>
        <a:lstStyle/>
        <a:p>
          <a:endParaRPr lang="en-GB" sz="1800"/>
        </a:p>
      </dgm:t>
    </dgm:pt>
    <dgm:pt modelId="{29BFDE1D-2FF2-4CFD-9F60-54D85E17B4B0}">
      <dgm:prSet phldrT="[Text]" custT="1"/>
      <dgm:spPr>
        <a:solidFill>
          <a:srgbClr val="D4F2EF">
            <a:alpha val="90000"/>
          </a:srgbClr>
        </a:solidFill>
        <a:ln>
          <a:solidFill>
            <a:srgbClr val="D4F2EF">
              <a:alpha val="90000"/>
            </a:srgbClr>
          </a:solidFill>
        </a:ln>
      </dgm:spPr>
      <dgm:t>
        <a:bodyPr/>
        <a:lstStyle/>
        <a:p>
          <a:r>
            <a:rPr lang="en-GB" sz="1800"/>
            <a:t>Challenging bias and discrimination</a:t>
          </a:r>
        </a:p>
      </dgm:t>
    </dgm:pt>
    <dgm:pt modelId="{D20FCDBB-06A7-49DD-A5E4-50054B30ACFA}" type="parTrans" cxnId="{5B25EC82-3B5C-445B-AA3A-6050A046355B}">
      <dgm:prSet/>
      <dgm:spPr/>
      <dgm:t>
        <a:bodyPr/>
        <a:lstStyle/>
        <a:p>
          <a:endParaRPr lang="en-GB" sz="1800"/>
        </a:p>
      </dgm:t>
    </dgm:pt>
    <dgm:pt modelId="{7E129213-2229-4FD2-949C-B28C580DD6D0}" type="sibTrans" cxnId="{5B25EC82-3B5C-445B-AA3A-6050A046355B}">
      <dgm:prSet/>
      <dgm:spPr/>
      <dgm:t>
        <a:bodyPr/>
        <a:lstStyle/>
        <a:p>
          <a:endParaRPr lang="en-GB" sz="1800"/>
        </a:p>
      </dgm:t>
    </dgm:pt>
    <dgm:pt modelId="{C8F199C4-B321-4019-8BD7-04BB672F5B53}">
      <dgm:prSet custT="1"/>
      <dgm:spPr>
        <a:solidFill>
          <a:srgbClr val="D4F2EF">
            <a:alpha val="90000"/>
          </a:srgbClr>
        </a:solidFill>
        <a:ln>
          <a:solidFill>
            <a:srgbClr val="D4F2EF">
              <a:alpha val="90000"/>
            </a:srgbClr>
          </a:solidFill>
        </a:ln>
      </dgm:spPr>
      <dgm:t>
        <a:bodyPr/>
        <a:lstStyle/>
        <a:p>
          <a:r>
            <a:rPr lang="en-GB" sz="1800"/>
            <a:t>E-Safety</a:t>
          </a:r>
        </a:p>
      </dgm:t>
    </dgm:pt>
    <dgm:pt modelId="{632CEEA6-F918-4C30-BF2D-7B85913836CD}" type="parTrans" cxnId="{BA282CD5-EEE3-4177-849B-D4BD7DAB0219}">
      <dgm:prSet/>
      <dgm:spPr/>
      <dgm:t>
        <a:bodyPr/>
        <a:lstStyle/>
        <a:p>
          <a:endParaRPr lang="en-GB" sz="1800"/>
        </a:p>
      </dgm:t>
    </dgm:pt>
    <dgm:pt modelId="{EF14F481-99A7-4140-88CE-F673C014A4FA}" type="sibTrans" cxnId="{BA282CD5-EEE3-4177-849B-D4BD7DAB0219}">
      <dgm:prSet/>
      <dgm:spPr/>
      <dgm:t>
        <a:bodyPr/>
        <a:lstStyle/>
        <a:p>
          <a:endParaRPr lang="en-GB" sz="1800"/>
        </a:p>
      </dgm:t>
    </dgm:pt>
    <dgm:pt modelId="{502B0A2B-05D6-45FD-BF69-D848F5DE8A98}">
      <dgm:prSet custT="1"/>
      <dgm:spPr>
        <a:solidFill>
          <a:srgbClr val="D4F2EF">
            <a:alpha val="90000"/>
          </a:srgbClr>
        </a:solidFill>
        <a:ln>
          <a:solidFill>
            <a:srgbClr val="D4F2EF">
              <a:alpha val="90000"/>
            </a:srgbClr>
          </a:solidFill>
        </a:ln>
      </dgm:spPr>
      <dgm:t>
        <a:bodyPr/>
        <a:lstStyle/>
        <a:p>
          <a:r>
            <a:rPr lang="en-GB" sz="1800"/>
            <a:t>Assessing and Managing risk</a:t>
          </a:r>
        </a:p>
      </dgm:t>
    </dgm:pt>
    <dgm:pt modelId="{0B3773C2-B233-462E-939B-75B42F56BC61}" type="parTrans" cxnId="{A7155C3A-1F44-4D6A-B119-96F5E714F266}">
      <dgm:prSet/>
      <dgm:spPr/>
      <dgm:t>
        <a:bodyPr/>
        <a:lstStyle/>
        <a:p>
          <a:endParaRPr lang="en-GB" sz="1800"/>
        </a:p>
      </dgm:t>
    </dgm:pt>
    <dgm:pt modelId="{BAA626BC-E8DE-4062-A5E7-4074B5017AC0}" type="sibTrans" cxnId="{A7155C3A-1F44-4D6A-B119-96F5E714F266}">
      <dgm:prSet/>
      <dgm:spPr/>
      <dgm:t>
        <a:bodyPr/>
        <a:lstStyle/>
        <a:p>
          <a:endParaRPr lang="en-GB" sz="1800"/>
        </a:p>
      </dgm:t>
    </dgm:pt>
    <dgm:pt modelId="{52267495-EA01-45CE-9415-491BBFD95F57}">
      <dgm:prSet custT="1"/>
      <dgm:spPr>
        <a:solidFill>
          <a:srgbClr val="D4F2EF">
            <a:alpha val="90000"/>
          </a:srgbClr>
        </a:solidFill>
        <a:ln>
          <a:solidFill>
            <a:srgbClr val="D4F2EF">
              <a:alpha val="90000"/>
            </a:srgbClr>
          </a:solidFill>
        </a:ln>
      </dgm:spPr>
      <dgm:t>
        <a:bodyPr/>
        <a:lstStyle/>
        <a:p>
          <a:pPr rtl="0"/>
          <a:r>
            <a:rPr lang="en-GB" sz="1800">
              <a:latin typeface="Nunito Sans"/>
            </a:rPr>
            <a:t>Incidents - respond</a:t>
          </a:r>
          <a:r>
            <a:rPr lang="en-GB" sz="1800"/>
            <a:t> and report</a:t>
          </a:r>
        </a:p>
      </dgm:t>
    </dgm:pt>
    <dgm:pt modelId="{47BBC771-A60F-45E4-ACB8-91A773BCA1F1}" type="parTrans" cxnId="{AE0C7525-A5DB-418A-B302-37E8FBA8E1AB}">
      <dgm:prSet/>
      <dgm:spPr/>
      <dgm:t>
        <a:bodyPr/>
        <a:lstStyle/>
        <a:p>
          <a:endParaRPr lang="en-GB" sz="1800"/>
        </a:p>
      </dgm:t>
    </dgm:pt>
    <dgm:pt modelId="{77D20E4B-790A-4F46-98AF-6D45844BC03E}" type="sibTrans" cxnId="{AE0C7525-A5DB-418A-B302-37E8FBA8E1AB}">
      <dgm:prSet/>
      <dgm:spPr/>
      <dgm:t>
        <a:bodyPr/>
        <a:lstStyle/>
        <a:p>
          <a:endParaRPr lang="en-GB" sz="1800"/>
        </a:p>
      </dgm:t>
    </dgm:pt>
    <dgm:pt modelId="{E6944491-34EE-42D6-B4B3-1BF62C269AFE}">
      <dgm:prSet custT="1"/>
      <dgm:spPr>
        <a:solidFill>
          <a:srgbClr val="D4F2EF">
            <a:alpha val="90000"/>
          </a:srgbClr>
        </a:solidFill>
        <a:ln>
          <a:solidFill>
            <a:srgbClr val="D4F2EF">
              <a:alpha val="90000"/>
            </a:srgbClr>
          </a:solidFill>
        </a:ln>
      </dgm:spPr>
      <dgm:t>
        <a:bodyPr/>
        <a:lstStyle/>
        <a:p>
          <a:pPr rtl="0"/>
          <a:r>
            <a:rPr lang="en-GB" sz="1800"/>
            <a:t>Mental Health</a:t>
          </a:r>
          <a:r>
            <a:rPr lang="en-GB" sz="1800">
              <a:latin typeface="Nunito Sans"/>
            </a:rPr>
            <a:t> Awareness</a:t>
          </a:r>
          <a:endParaRPr lang="en-GB" sz="1800"/>
        </a:p>
      </dgm:t>
    </dgm:pt>
    <dgm:pt modelId="{68C93097-E931-4DDA-81A8-971540665EE4}" type="parTrans" cxnId="{85358864-8B64-43C6-B6D5-CA359662EBA3}">
      <dgm:prSet/>
      <dgm:spPr/>
      <dgm:t>
        <a:bodyPr/>
        <a:lstStyle/>
        <a:p>
          <a:endParaRPr lang="en-GB" sz="1800"/>
        </a:p>
      </dgm:t>
    </dgm:pt>
    <dgm:pt modelId="{AAC844A5-2383-4516-BABE-08654ED55493}" type="sibTrans" cxnId="{85358864-8B64-43C6-B6D5-CA359662EBA3}">
      <dgm:prSet/>
      <dgm:spPr/>
      <dgm:t>
        <a:bodyPr/>
        <a:lstStyle/>
        <a:p>
          <a:endParaRPr lang="en-GB" sz="1800"/>
        </a:p>
      </dgm:t>
    </dgm:pt>
    <dgm:pt modelId="{BB265164-F101-44B8-B948-7483F5170E93}">
      <dgm:prSet custT="1"/>
      <dgm:spPr>
        <a:solidFill>
          <a:srgbClr val="D4F2EF">
            <a:alpha val="90000"/>
          </a:srgbClr>
        </a:solidFill>
        <a:ln>
          <a:solidFill>
            <a:srgbClr val="D4F2EF">
              <a:alpha val="90000"/>
            </a:srgbClr>
          </a:solidFill>
        </a:ln>
      </dgm:spPr>
      <dgm:t>
        <a:bodyPr/>
        <a:lstStyle/>
        <a:p>
          <a:r>
            <a:rPr lang="en-GB" sz="1800"/>
            <a:t>Safeguarding</a:t>
          </a:r>
        </a:p>
      </dgm:t>
    </dgm:pt>
    <dgm:pt modelId="{923D1762-9074-461D-BD72-644556D40328}" type="parTrans" cxnId="{E51E81DD-8D73-4D5C-B699-7711AAB995D5}">
      <dgm:prSet/>
      <dgm:spPr/>
      <dgm:t>
        <a:bodyPr/>
        <a:lstStyle/>
        <a:p>
          <a:endParaRPr lang="en-GB" sz="1800"/>
        </a:p>
      </dgm:t>
    </dgm:pt>
    <dgm:pt modelId="{4CEA28CC-DCA7-4701-86F5-389C602B8552}" type="sibTrans" cxnId="{E51E81DD-8D73-4D5C-B699-7711AAB995D5}">
      <dgm:prSet/>
      <dgm:spPr/>
      <dgm:t>
        <a:bodyPr/>
        <a:lstStyle/>
        <a:p>
          <a:endParaRPr lang="en-GB" sz="1800"/>
        </a:p>
      </dgm:t>
    </dgm:pt>
    <dgm:pt modelId="{9E48B829-D95E-4A03-AC0F-1B84247EA7B7}">
      <dgm:prSet phldrT="[Text]" custT="1"/>
      <dgm:spPr>
        <a:solidFill>
          <a:srgbClr val="D4F2EF"/>
        </a:solidFill>
        <a:ln>
          <a:solidFill>
            <a:srgbClr val="D4F2EF">
              <a:alpha val="90000"/>
            </a:srgbClr>
          </a:solidFill>
        </a:ln>
      </dgm:spPr>
      <dgm:t>
        <a:bodyPr/>
        <a:lstStyle/>
        <a:p>
          <a:r>
            <a:rPr lang="en-GB" sz="1800"/>
            <a:t>Gathering data</a:t>
          </a:r>
        </a:p>
      </dgm:t>
    </dgm:pt>
    <dgm:pt modelId="{7CE44E3D-E5A4-4553-887C-2F3A57B26C33}" type="parTrans" cxnId="{B135AB5D-F3B5-4668-8824-18510B076B5E}">
      <dgm:prSet/>
      <dgm:spPr/>
      <dgm:t>
        <a:bodyPr/>
        <a:lstStyle/>
        <a:p>
          <a:endParaRPr lang="en-GB"/>
        </a:p>
      </dgm:t>
    </dgm:pt>
    <dgm:pt modelId="{1491B0E7-7094-4A39-94BB-0BB7CC6852D2}" type="sibTrans" cxnId="{B135AB5D-F3B5-4668-8824-18510B076B5E}">
      <dgm:prSet/>
      <dgm:spPr/>
      <dgm:t>
        <a:bodyPr/>
        <a:lstStyle/>
        <a:p>
          <a:endParaRPr lang="en-GB"/>
        </a:p>
      </dgm:t>
    </dgm:pt>
    <dgm:pt modelId="{CC88F5AE-739F-49C3-A233-F0337C09B031}">
      <dgm:prSet custT="1"/>
      <dgm:spPr/>
      <dgm:t>
        <a:bodyPr/>
        <a:lstStyle/>
        <a:p>
          <a:r>
            <a:rPr lang="en-GB" sz="1800" dirty="0"/>
            <a:t>Working with others</a:t>
          </a:r>
        </a:p>
      </dgm:t>
    </dgm:pt>
    <dgm:pt modelId="{FE10B06B-596E-44A8-BA33-7ED2D3C675A2}" type="parTrans" cxnId="{AC7A5D3A-47FA-4439-8B6A-AB009FCEE8EB}">
      <dgm:prSet/>
      <dgm:spPr/>
      <dgm:t>
        <a:bodyPr/>
        <a:lstStyle/>
        <a:p>
          <a:endParaRPr lang="en-GB"/>
        </a:p>
      </dgm:t>
    </dgm:pt>
    <dgm:pt modelId="{AC8DF05A-DF0E-4F78-AFBB-6795BB890833}" type="sibTrans" cxnId="{AC7A5D3A-47FA-4439-8B6A-AB009FCEE8EB}">
      <dgm:prSet/>
      <dgm:spPr/>
      <dgm:t>
        <a:bodyPr/>
        <a:lstStyle/>
        <a:p>
          <a:endParaRPr lang="en-GB"/>
        </a:p>
      </dgm:t>
    </dgm:pt>
    <dgm:pt modelId="{987A242B-5368-48EE-9AC7-0661098B0BC7}">
      <dgm:prSet custT="1"/>
      <dgm:spPr/>
      <dgm:t>
        <a:bodyPr/>
        <a:lstStyle/>
        <a:p>
          <a:r>
            <a:rPr lang="en-GB" sz="1800" dirty="0"/>
            <a:t>Running our programme (The basics)</a:t>
          </a:r>
        </a:p>
      </dgm:t>
    </dgm:pt>
    <dgm:pt modelId="{3CBE8BA3-29BD-4AA3-BFDA-5AFD7B70BDD7}" type="parTrans" cxnId="{4154A7F4-8E2F-4D29-A74C-9D6B8CF37D7E}">
      <dgm:prSet/>
      <dgm:spPr/>
      <dgm:t>
        <a:bodyPr/>
        <a:lstStyle/>
        <a:p>
          <a:endParaRPr lang="en-GB"/>
        </a:p>
      </dgm:t>
    </dgm:pt>
    <dgm:pt modelId="{A7015487-5AED-4A05-937B-3CD41D8D230A}" type="sibTrans" cxnId="{4154A7F4-8E2F-4D29-A74C-9D6B8CF37D7E}">
      <dgm:prSet/>
      <dgm:spPr/>
      <dgm:t>
        <a:bodyPr/>
        <a:lstStyle/>
        <a:p>
          <a:endParaRPr lang="en-GB"/>
        </a:p>
      </dgm:t>
    </dgm:pt>
    <dgm:pt modelId="{3F0D5405-B316-4440-B3BB-4A4DF843E52C}" type="pres">
      <dgm:prSet presAssocID="{608AE7B7-FF47-461A-904D-9A6E56E03D1C}" presName="Name0" presStyleCnt="0">
        <dgm:presLayoutVars>
          <dgm:dir/>
          <dgm:animLvl val="lvl"/>
          <dgm:resizeHandles val="exact"/>
        </dgm:presLayoutVars>
      </dgm:prSet>
      <dgm:spPr/>
    </dgm:pt>
    <dgm:pt modelId="{6DFF3317-B83F-4DDF-8037-E7D9962909A4}" type="pres">
      <dgm:prSet presAssocID="{C3C6604F-7831-4067-9FB3-609D590B6D36}" presName="composite" presStyleCnt="0"/>
      <dgm:spPr/>
    </dgm:pt>
    <dgm:pt modelId="{DF8DB3FF-2503-48AC-9B3D-A66E9061B8F5}" type="pres">
      <dgm:prSet presAssocID="{C3C6604F-7831-4067-9FB3-609D590B6D36}" presName="parTx" presStyleLbl="alignNode1" presStyleIdx="0" presStyleCnt="4">
        <dgm:presLayoutVars>
          <dgm:chMax val="0"/>
          <dgm:chPref val="0"/>
          <dgm:bulletEnabled val="1"/>
        </dgm:presLayoutVars>
      </dgm:prSet>
      <dgm:spPr/>
    </dgm:pt>
    <dgm:pt modelId="{F5987CC3-AC08-4DB9-8C65-7D7CC7F6DD98}" type="pres">
      <dgm:prSet presAssocID="{C3C6604F-7831-4067-9FB3-609D590B6D36}" presName="desTx" presStyleLbl="alignAccFollowNode1" presStyleIdx="0" presStyleCnt="4">
        <dgm:presLayoutVars>
          <dgm:bulletEnabled val="1"/>
        </dgm:presLayoutVars>
      </dgm:prSet>
      <dgm:spPr/>
    </dgm:pt>
    <dgm:pt modelId="{64C2DBA9-8645-4975-B86D-874B013CE7CC}" type="pres">
      <dgm:prSet presAssocID="{4BB7F06F-0142-4379-BDC8-05A216F4F236}" presName="space" presStyleCnt="0"/>
      <dgm:spPr/>
    </dgm:pt>
    <dgm:pt modelId="{489135DF-5773-446F-B3E0-701AC669F77F}" type="pres">
      <dgm:prSet presAssocID="{EA89FD9A-EB2C-4A3D-A279-86249D933E45}" presName="composite" presStyleCnt="0"/>
      <dgm:spPr/>
    </dgm:pt>
    <dgm:pt modelId="{025C460E-6F3B-4587-A136-183C3C47A55F}" type="pres">
      <dgm:prSet presAssocID="{EA89FD9A-EB2C-4A3D-A279-86249D933E45}" presName="parTx" presStyleLbl="alignNode1" presStyleIdx="1" presStyleCnt="4">
        <dgm:presLayoutVars>
          <dgm:chMax val="0"/>
          <dgm:chPref val="0"/>
          <dgm:bulletEnabled val="1"/>
        </dgm:presLayoutVars>
      </dgm:prSet>
      <dgm:spPr/>
    </dgm:pt>
    <dgm:pt modelId="{AAA0E7AC-8A99-4B48-AEEB-E6497F3054DA}" type="pres">
      <dgm:prSet presAssocID="{EA89FD9A-EB2C-4A3D-A279-86249D933E45}" presName="desTx" presStyleLbl="alignAccFollowNode1" presStyleIdx="1" presStyleCnt="4">
        <dgm:presLayoutVars>
          <dgm:bulletEnabled val="1"/>
        </dgm:presLayoutVars>
      </dgm:prSet>
      <dgm:spPr/>
    </dgm:pt>
    <dgm:pt modelId="{BE2FD7AB-8D2A-4232-8E6F-4E895964DF62}" type="pres">
      <dgm:prSet presAssocID="{149E99BA-2934-483E-9CC3-D2109787B738}" presName="space" presStyleCnt="0"/>
      <dgm:spPr/>
    </dgm:pt>
    <dgm:pt modelId="{4D5B568C-9CDB-4872-8789-901BB6209576}" type="pres">
      <dgm:prSet presAssocID="{E6892DDE-3A7D-4C09-BB29-0254B0AD8369}" presName="composite" presStyleCnt="0"/>
      <dgm:spPr/>
    </dgm:pt>
    <dgm:pt modelId="{801F7527-B3F9-47C2-97EB-B3BE088C5B48}" type="pres">
      <dgm:prSet presAssocID="{E6892DDE-3A7D-4C09-BB29-0254B0AD8369}" presName="parTx" presStyleLbl="alignNode1" presStyleIdx="2" presStyleCnt="4">
        <dgm:presLayoutVars>
          <dgm:chMax val="0"/>
          <dgm:chPref val="0"/>
          <dgm:bulletEnabled val="1"/>
        </dgm:presLayoutVars>
      </dgm:prSet>
      <dgm:spPr/>
    </dgm:pt>
    <dgm:pt modelId="{6DCB326A-1E6C-4673-A572-B8FEDD05C775}" type="pres">
      <dgm:prSet presAssocID="{E6892DDE-3A7D-4C09-BB29-0254B0AD8369}" presName="desTx" presStyleLbl="alignAccFollowNode1" presStyleIdx="2" presStyleCnt="4">
        <dgm:presLayoutVars>
          <dgm:bulletEnabled val="1"/>
        </dgm:presLayoutVars>
      </dgm:prSet>
      <dgm:spPr/>
    </dgm:pt>
    <dgm:pt modelId="{9D1B4853-8F9E-404F-9283-DF392C905981}" type="pres">
      <dgm:prSet presAssocID="{46778760-F3C8-474E-9EE5-A79524D08608}" presName="space" presStyleCnt="0"/>
      <dgm:spPr/>
    </dgm:pt>
    <dgm:pt modelId="{81CA3284-5086-4CAA-9452-ECE636C5075F}" type="pres">
      <dgm:prSet presAssocID="{81449354-0EA3-4976-9677-2CC7D2737DA3}" presName="composite" presStyleCnt="0"/>
      <dgm:spPr/>
    </dgm:pt>
    <dgm:pt modelId="{DDB349BE-29F2-4529-9869-51FC218AA09A}" type="pres">
      <dgm:prSet presAssocID="{81449354-0EA3-4976-9677-2CC7D2737DA3}" presName="parTx" presStyleLbl="alignNode1" presStyleIdx="3" presStyleCnt="4">
        <dgm:presLayoutVars>
          <dgm:chMax val="0"/>
          <dgm:chPref val="0"/>
          <dgm:bulletEnabled val="1"/>
        </dgm:presLayoutVars>
      </dgm:prSet>
      <dgm:spPr/>
    </dgm:pt>
    <dgm:pt modelId="{16357907-0BE2-4D6C-B30A-80B773E0A7E1}" type="pres">
      <dgm:prSet presAssocID="{81449354-0EA3-4976-9677-2CC7D2737DA3}" presName="desTx" presStyleLbl="alignAccFollowNode1" presStyleIdx="3" presStyleCnt="4">
        <dgm:presLayoutVars>
          <dgm:bulletEnabled val="1"/>
        </dgm:presLayoutVars>
      </dgm:prSet>
      <dgm:spPr/>
    </dgm:pt>
  </dgm:ptLst>
  <dgm:cxnLst>
    <dgm:cxn modelId="{5FD44A01-BDC2-4C69-8E7C-2A9653B25ED3}" type="presOf" srcId="{B0722DFC-D5C5-4897-B1E2-B9C925B72C57}" destId="{6DCB326A-1E6C-4673-A572-B8FEDD05C775}" srcOrd="0" destOrd="2" presId="urn:microsoft.com/office/officeart/2005/8/layout/hList1"/>
    <dgm:cxn modelId="{2623D202-7B88-4D3A-842E-65F3E3D66E3B}" type="presOf" srcId="{A43A5505-545D-4717-8C4C-025217CE2F7F}" destId="{6DCB326A-1E6C-4673-A572-B8FEDD05C775}" srcOrd="0" destOrd="0" presId="urn:microsoft.com/office/officeart/2005/8/layout/hList1"/>
    <dgm:cxn modelId="{5A59DB0C-2836-4561-AC19-9FF85555CF10}" type="presOf" srcId="{A341481B-1927-4A0A-8C56-CF2F957A61F5}" destId="{F5987CC3-AC08-4DB9-8C65-7D7CC7F6DD98}" srcOrd="0" destOrd="1" presId="urn:microsoft.com/office/officeart/2005/8/layout/hList1"/>
    <dgm:cxn modelId="{5D942813-DF64-4D4E-99A2-31329BC0AF99}" srcId="{C3C6604F-7831-4067-9FB3-609D590B6D36}" destId="{0BBA2E3F-67F2-4E4F-A71D-71CB530863F9}" srcOrd="2" destOrd="0" parTransId="{E18F1EEE-8610-4016-AF90-83C862D38B73}" sibTransId="{BE8FA80A-92CE-43F0-A9F5-AB47FF5B8EF0}"/>
    <dgm:cxn modelId="{44B01318-F193-477B-8B20-636C60CBE241}" type="presOf" srcId="{FD96BD61-3B26-4A69-91AA-4800948ACD81}" destId="{6DCB326A-1E6C-4673-A572-B8FEDD05C775}" srcOrd="0" destOrd="1" presId="urn:microsoft.com/office/officeart/2005/8/layout/hList1"/>
    <dgm:cxn modelId="{FC0D3319-D354-47EE-BCA1-FE3A049AD6D7}" srcId="{E6892DDE-3A7D-4C09-BB29-0254B0AD8369}" destId="{FD96BD61-3B26-4A69-91AA-4800948ACD81}" srcOrd="1" destOrd="0" parTransId="{2C8446EC-13D8-452D-982E-731027AB5E0B}" sibTransId="{5B3970B7-CC03-47F8-9E72-D69220628F55}"/>
    <dgm:cxn modelId="{019C1425-CA3E-45D1-A43D-911787F19A8E}" type="presOf" srcId="{B7F86866-B18B-4CF6-9329-CBF4664B5973}" destId="{AAA0E7AC-8A99-4B48-AEEB-E6497F3054DA}" srcOrd="0" destOrd="0" presId="urn:microsoft.com/office/officeart/2005/8/layout/hList1"/>
    <dgm:cxn modelId="{AE0C7525-A5DB-418A-B302-37E8FBA8E1AB}" srcId="{81449354-0EA3-4976-9677-2CC7D2737DA3}" destId="{52267495-EA01-45CE-9415-491BBFD95F57}" srcOrd="2" destOrd="0" parTransId="{47BBC771-A60F-45E4-ACB8-91A773BCA1F1}" sibTransId="{77D20E4B-790A-4F46-98AF-6D45844BC03E}"/>
    <dgm:cxn modelId="{DA9CEF32-61C5-42C6-9E7A-91924EA725A6}" srcId="{E6892DDE-3A7D-4C09-BB29-0254B0AD8369}" destId="{A43A5505-545D-4717-8C4C-025217CE2F7F}" srcOrd="0" destOrd="0" parTransId="{35BBAEF5-F282-45DD-886F-45D11EE38A3D}" sibTransId="{D74F52F7-C996-4F01-9674-FF967E33C833}"/>
    <dgm:cxn modelId="{A6277C35-B0A5-4388-A3D7-31E5895BBE70}" type="presOf" srcId="{CC88F5AE-739F-49C3-A233-F0337C09B031}" destId="{AAA0E7AC-8A99-4B48-AEEB-E6497F3054DA}" srcOrd="0" destOrd="1" presId="urn:microsoft.com/office/officeart/2005/8/layout/hList1"/>
    <dgm:cxn modelId="{A7155C3A-1F44-4D6A-B119-96F5E714F266}" srcId="{81449354-0EA3-4976-9677-2CC7D2737DA3}" destId="{502B0A2B-05D6-45FD-BF69-D848F5DE8A98}" srcOrd="1" destOrd="0" parTransId="{0B3773C2-B233-462E-939B-75B42F56BC61}" sibTransId="{BAA626BC-E8DE-4062-A5E7-4074B5017AC0}"/>
    <dgm:cxn modelId="{AC7A5D3A-47FA-4439-8B6A-AB009FCEE8EB}" srcId="{EA89FD9A-EB2C-4A3D-A279-86249D933E45}" destId="{CC88F5AE-739F-49C3-A233-F0337C09B031}" srcOrd="1" destOrd="0" parTransId="{FE10B06B-596E-44A8-BA33-7ED2D3C675A2}" sibTransId="{AC8DF05A-DF0E-4F78-AFBB-6795BB890833}"/>
    <dgm:cxn modelId="{2D92B75B-AA37-490A-AA36-5D1F2D8BAEA5}" srcId="{608AE7B7-FF47-461A-904D-9A6E56E03D1C}" destId="{E6892DDE-3A7D-4C09-BB29-0254B0AD8369}" srcOrd="2" destOrd="0" parTransId="{5F1DB9C8-5C64-47FE-88A6-B6E6F1B3581A}" sibTransId="{46778760-F3C8-474E-9EE5-A79524D08608}"/>
    <dgm:cxn modelId="{B135AB5D-F3B5-4668-8824-18510B076B5E}" srcId="{C3C6604F-7831-4067-9FB3-609D590B6D36}" destId="{9E48B829-D95E-4A03-AC0F-1B84247EA7B7}" srcOrd="0" destOrd="0" parTransId="{7CE44E3D-E5A4-4553-887C-2F3A57B26C33}" sibTransId="{1491B0E7-7094-4A39-94BB-0BB7CC6852D2}"/>
    <dgm:cxn modelId="{BFDAF25F-6E45-465B-9DCE-FA3619E8E145}" type="presOf" srcId="{0BBA2E3F-67F2-4E4F-A71D-71CB530863F9}" destId="{F5987CC3-AC08-4DB9-8C65-7D7CC7F6DD98}" srcOrd="0" destOrd="2" presId="urn:microsoft.com/office/officeart/2005/8/layout/hList1"/>
    <dgm:cxn modelId="{65137142-B325-4C75-B883-0B58B9453A02}" srcId="{E6892DDE-3A7D-4C09-BB29-0254B0AD8369}" destId="{B0722DFC-D5C5-4897-B1E2-B9C925B72C57}" srcOrd="2" destOrd="0" parTransId="{D276A933-2D47-4371-8BC6-25C1D9721744}" sibTransId="{89F3669E-3CAA-469E-846F-F5181BFB91FE}"/>
    <dgm:cxn modelId="{237CAA63-D898-42D2-9026-31CD73BE7B5E}" srcId="{EA89FD9A-EB2C-4A3D-A279-86249D933E45}" destId="{B7F86866-B18B-4CF6-9329-CBF4664B5973}" srcOrd="0" destOrd="0" parTransId="{B4F5EC5A-663A-4787-A1C2-F6C66D04AA75}" sibTransId="{FDDB531A-F4F5-4513-8C48-CBC9C9450081}"/>
    <dgm:cxn modelId="{85358864-8B64-43C6-B6D5-CA359662EBA3}" srcId="{81449354-0EA3-4976-9677-2CC7D2737DA3}" destId="{E6944491-34EE-42D6-B4B3-1BF62C269AFE}" srcOrd="3" destOrd="0" parTransId="{68C93097-E931-4DDA-81A8-971540665EE4}" sibTransId="{AAC844A5-2383-4516-BABE-08654ED55493}"/>
    <dgm:cxn modelId="{DA4EE467-B57B-407E-9D87-96CC3B430DF4}" type="presOf" srcId="{81449354-0EA3-4976-9677-2CC7D2737DA3}" destId="{DDB349BE-29F2-4529-9869-51FC218AA09A}" srcOrd="0" destOrd="0" presId="urn:microsoft.com/office/officeart/2005/8/layout/hList1"/>
    <dgm:cxn modelId="{751AB869-8E5F-409E-B484-6A5E86371B92}" srcId="{C3C6604F-7831-4067-9FB3-609D590B6D36}" destId="{A341481B-1927-4A0A-8C56-CF2F957A61F5}" srcOrd="1" destOrd="0" parTransId="{D1EB22E0-45B8-4F53-8F21-32D9E43CE789}" sibTransId="{1EF2F26F-C6AA-4AA9-BE5A-1BDB3D83CCE5}"/>
    <dgm:cxn modelId="{BE1D5650-599A-49B2-8E73-E54BE6E1B57F}" type="presOf" srcId="{C8F199C4-B321-4019-8BD7-04BB672F5B53}" destId="{16357907-0BE2-4D6C-B30A-80B773E0A7E1}" srcOrd="0" destOrd="0" presId="urn:microsoft.com/office/officeart/2005/8/layout/hList1"/>
    <dgm:cxn modelId="{F1EB3E53-E74D-4D8B-A749-64BB8F865110}" type="presOf" srcId="{608AE7B7-FF47-461A-904D-9A6E56E03D1C}" destId="{3F0D5405-B316-4440-B3BB-4A4DF843E52C}" srcOrd="0" destOrd="0" presId="urn:microsoft.com/office/officeart/2005/8/layout/hList1"/>
    <dgm:cxn modelId="{9002E078-9CAA-4D7A-8209-1F15F8942572}" type="presOf" srcId="{C3C6604F-7831-4067-9FB3-609D590B6D36}" destId="{DF8DB3FF-2503-48AC-9B3D-A66E9061B8F5}" srcOrd="0" destOrd="0" presId="urn:microsoft.com/office/officeart/2005/8/layout/hList1"/>
    <dgm:cxn modelId="{5B25EC82-3B5C-445B-AA3A-6050A046355B}" srcId="{E6892DDE-3A7D-4C09-BB29-0254B0AD8369}" destId="{29BFDE1D-2FF2-4CFD-9F60-54D85E17B4B0}" srcOrd="3" destOrd="0" parTransId="{D20FCDBB-06A7-49DD-A5E4-50054B30ACFA}" sibTransId="{7E129213-2229-4FD2-949C-B28C580DD6D0}"/>
    <dgm:cxn modelId="{E7211F8A-2162-495B-9BBB-9EDE4D00906C}" srcId="{608AE7B7-FF47-461A-904D-9A6E56E03D1C}" destId="{C3C6604F-7831-4067-9FB3-609D590B6D36}" srcOrd="0" destOrd="0" parTransId="{78341AA0-34AA-4B3E-AB66-E3458020BBE3}" sibTransId="{4BB7F06F-0142-4379-BDC8-05A216F4F236}"/>
    <dgm:cxn modelId="{4314258D-A261-4A73-A5D9-5961CE173F6E}" srcId="{608AE7B7-FF47-461A-904D-9A6E56E03D1C}" destId="{EA89FD9A-EB2C-4A3D-A279-86249D933E45}" srcOrd="1" destOrd="0" parTransId="{5F7885D4-7301-4D5F-BF16-F0736F38CC28}" sibTransId="{149E99BA-2934-483E-9CC3-D2109787B738}"/>
    <dgm:cxn modelId="{6E1A7598-88E7-423C-84FF-0A68E103FF0E}" type="presOf" srcId="{502B0A2B-05D6-45FD-BF69-D848F5DE8A98}" destId="{16357907-0BE2-4D6C-B30A-80B773E0A7E1}" srcOrd="0" destOrd="1" presId="urn:microsoft.com/office/officeart/2005/8/layout/hList1"/>
    <dgm:cxn modelId="{7EABF69C-25F7-4147-ACE4-9DEE72430130}" type="presOf" srcId="{E6944491-34EE-42D6-B4B3-1BF62C269AFE}" destId="{16357907-0BE2-4D6C-B30A-80B773E0A7E1}" srcOrd="0" destOrd="3" presId="urn:microsoft.com/office/officeart/2005/8/layout/hList1"/>
    <dgm:cxn modelId="{24EA3AA6-5EB9-4867-8AF5-B3051933022B}" type="presOf" srcId="{BB265164-F101-44B8-B948-7483F5170E93}" destId="{16357907-0BE2-4D6C-B30A-80B773E0A7E1}" srcOrd="0" destOrd="4" presId="urn:microsoft.com/office/officeart/2005/8/layout/hList1"/>
    <dgm:cxn modelId="{821479A8-46B3-4808-AC70-D66E27583D27}" type="presOf" srcId="{987A242B-5368-48EE-9AC7-0661098B0BC7}" destId="{AAA0E7AC-8A99-4B48-AEEB-E6497F3054DA}" srcOrd="0" destOrd="2" presId="urn:microsoft.com/office/officeart/2005/8/layout/hList1"/>
    <dgm:cxn modelId="{3C0E99B6-E328-42DC-8E48-101ACDA9C6B8}" type="presOf" srcId="{9E48B829-D95E-4A03-AC0F-1B84247EA7B7}" destId="{F5987CC3-AC08-4DB9-8C65-7D7CC7F6DD98}" srcOrd="0" destOrd="0" presId="urn:microsoft.com/office/officeart/2005/8/layout/hList1"/>
    <dgm:cxn modelId="{5BCA31B9-3876-454B-9F75-C0083E4CCB59}" type="presOf" srcId="{52267495-EA01-45CE-9415-491BBFD95F57}" destId="{16357907-0BE2-4D6C-B30A-80B773E0A7E1}" srcOrd="0" destOrd="2" presId="urn:microsoft.com/office/officeart/2005/8/layout/hList1"/>
    <dgm:cxn modelId="{33F7ACBD-9386-434F-AC13-3082140E8D06}" srcId="{608AE7B7-FF47-461A-904D-9A6E56E03D1C}" destId="{81449354-0EA3-4976-9677-2CC7D2737DA3}" srcOrd="3" destOrd="0" parTransId="{E2A6ABF9-802D-4298-9199-EE9575D9DE8D}" sibTransId="{1C9B7492-E785-4E3A-A6EE-57D9AF693462}"/>
    <dgm:cxn modelId="{28BDE8C4-D612-4F80-9E1F-84B9D96980AE}" type="presOf" srcId="{29BFDE1D-2FF2-4CFD-9F60-54D85E17B4B0}" destId="{6DCB326A-1E6C-4673-A572-B8FEDD05C775}" srcOrd="0" destOrd="3" presId="urn:microsoft.com/office/officeart/2005/8/layout/hList1"/>
    <dgm:cxn modelId="{BA282CD5-EEE3-4177-849B-D4BD7DAB0219}" srcId="{81449354-0EA3-4976-9677-2CC7D2737DA3}" destId="{C8F199C4-B321-4019-8BD7-04BB672F5B53}" srcOrd="0" destOrd="0" parTransId="{632CEEA6-F918-4C30-BF2D-7B85913836CD}" sibTransId="{EF14F481-99A7-4140-88CE-F673C014A4FA}"/>
    <dgm:cxn modelId="{E51E81DD-8D73-4D5C-B699-7711AAB995D5}" srcId="{81449354-0EA3-4976-9677-2CC7D2737DA3}" destId="{BB265164-F101-44B8-B948-7483F5170E93}" srcOrd="4" destOrd="0" parTransId="{923D1762-9074-461D-BD72-644556D40328}" sibTransId="{4CEA28CC-DCA7-4701-86F5-389C602B8552}"/>
    <dgm:cxn modelId="{3BA580E8-4FD0-4109-8603-E656A3690055}" type="presOf" srcId="{E6892DDE-3A7D-4C09-BB29-0254B0AD8369}" destId="{801F7527-B3F9-47C2-97EB-B3BE088C5B48}" srcOrd="0" destOrd="0" presId="urn:microsoft.com/office/officeart/2005/8/layout/hList1"/>
    <dgm:cxn modelId="{2523A3EB-819A-484D-A3D1-0B79EA5CC035}" type="presOf" srcId="{EA89FD9A-EB2C-4A3D-A279-86249D933E45}" destId="{025C460E-6F3B-4587-A136-183C3C47A55F}" srcOrd="0" destOrd="0" presId="urn:microsoft.com/office/officeart/2005/8/layout/hList1"/>
    <dgm:cxn modelId="{4154A7F4-8E2F-4D29-A74C-9D6B8CF37D7E}" srcId="{EA89FD9A-EB2C-4A3D-A279-86249D933E45}" destId="{987A242B-5368-48EE-9AC7-0661098B0BC7}" srcOrd="2" destOrd="0" parTransId="{3CBE8BA3-29BD-4AA3-BFDA-5AFD7B70BDD7}" sibTransId="{A7015487-5AED-4A05-937B-3CD41D8D230A}"/>
    <dgm:cxn modelId="{51B3FFBD-2F5A-419B-A247-E10951BFD453}" type="presParOf" srcId="{3F0D5405-B316-4440-B3BB-4A4DF843E52C}" destId="{6DFF3317-B83F-4DDF-8037-E7D9962909A4}" srcOrd="0" destOrd="0" presId="urn:microsoft.com/office/officeart/2005/8/layout/hList1"/>
    <dgm:cxn modelId="{D1F5EAAD-0BCB-4084-BD13-A853FF31E664}" type="presParOf" srcId="{6DFF3317-B83F-4DDF-8037-E7D9962909A4}" destId="{DF8DB3FF-2503-48AC-9B3D-A66E9061B8F5}" srcOrd="0" destOrd="0" presId="urn:microsoft.com/office/officeart/2005/8/layout/hList1"/>
    <dgm:cxn modelId="{A89B4788-784B-4044-94A8-EDC790E9FB0D}" type="presParOf" srcId="{6DFF3317-B83F-4DDF-8037-E7D9962909A4}" destId="{F5987CC3-AC08-4DB9-8C65-7D7CC7F6DD98}" srcOrd="1" destOrd="0" presId="urn:microsoft.com/office/officeart/2005/8/layout/hList1"/>
    <dgm:cxn modelId="{FDFD1786-2727-4727-BC90-F2D7A3D39066}" type="presParOf" srcId="{3F0D5405-B316-4440-B3BB-4A4DF843E52C}" destId="{64C2DBA9-8645-4975-B86D-874B013CE7CC}" srcOrd="1" destOrd="0" presId="urn:microsoft.com/office/officeart/2005/8/layout/hList1"/>
    <dgm:cxn modelId="{0AFB7A3B-C7A8-48D2-A009-4122412572A1}" type="presParOf" srcId="{3F0D5405-B316-4440-B3BB-4A4DF843E52C}" destId="{489135DF-5773-446F-B3E0-701AC669F77F}" srcOrd="2" destOrd="0" presId="urn:microsoft.com/office/officeart/2005/8/layout/hList1"/>
    <dgm:cxn modelId="{5D0E6A23-E63E-4239-880C-07786F292BD2}" type="presParOf" srcId="{489135DF-5773-446F-B3E0-701AC669F77F}" destId="{025C460E-6F3B-4587-A136-183C3C47A55F}" srcOrd="0" destOrd="0" presId="urn:microsoft.com/office/officeart/2005/8/layout/hList1"/>
    <dgm:cxn modelId="{FE98E6DE-8EDB-46F7-A57F-635B6F809055}" type="presParOf" srcId="{489135DF-5773-446F-B3E0-701AC669F77F}" destId="{AAA0E7AC-8A99-4B48-AEEB-E6497F3054DA}" srcOrd="1" destOrd="0" presId="urn:microsoft.com/office/officeart/2005/8/layout/hList1"/>
    <dgm:cxn modelId="{28CCB261-286F-4007-8D4C-82F94151E790}" type="presParOf" srcId="{3F0D5405-B316-4440-B3BB-4A4DF843E52C}" destId="{BE2FD7AB-8D2A-4232-8E6F-4E895964DF62}" srcOrd="3" destOrd="0" presId="urn:microsoft.com/office/officeart/2005/8/layout/hList1"/>
    <dgm:cxn modelId="{E676F859-DA28-4A19-9FE6-0021D40D6196}" type="presParOf" srcId="{3F0D5405-B316-4440-B3BB-4A4DF843E52C}" destId="{4D5B568C-9CDB-4872-8789-901BB6209576}" srcOrd="4" destOrd="0" presId="urn:microsoft.com/office/officeart/2005/8/layout/hList1"/>
    <dgm:cxn modelId="{B5AC62C3-0C4B-4389-9441-D8E6C8EF1692}" type="presParOf" srcId="{4D5B568C-9CDB-4872-8789-901BB6209576}" destId="{801F7527-B3F9-47C2-97EB-B3BE088C5B48}" srcOrd="0" destOrd="0" presId="urn:microsoft.com/office/officeart/2005/8/layout/hList1"/>
    <dgm:cxn modelId="{4228B7D8-7B05-4185-A24F-58F5E213C7BB}" type="presParOf" srcId="{4D5B568C-9CDB-4872-8789-901BB6209576}" destId="{6DCB326A-1E6C-4673-A572-B8FEDD05C775}" srcOrd="1" destOrd="0" presId="urn:microsoft.com/office/officeart/2005/8/layout/hList1"/>
    <dgm:cxn modelId="{A465ED0C-0ED0-459A-8A25-327D22309D5B}" type="presParOf" srcId="{3F0D5405-B316-4440-B3BB-4A4DF843E52C}" destId="{9D1B4853-8F9E-404F-9283-DF392C905981}" srcOrd="5" destOrd="0" presId="urn:microsoft.com/office/officeart/2005/8/layout/hList1"/>
    <dgm:cxn modelId="{D3EC52B6-FE49-4C74-BEDF-92B9D75C3627}" type="presParOf" srcId="{3F0D5405-B316-4440-B3BB-4A4DF843E52C}" destId="{81CA3284-5086-4CAA-9452-ECE636C5075F}" srcOrd="6" destOrd="0" presId="urn:microsoft.com/office/officeart/2005/8/layout/hList1"/>
    <dgm:cxn modelId="{3C73BCE1-F8A4-4DE4-A43E-B7592C37B11E}" type="presParOf" srcId="{81CA3284-5086-4CAA-9452-ECE636C5075F}" destId="{DDB349BE-29F2-4529-9869-51FC218AA09A}" srcOrd="0" destOrd="0" presId="urn:microsoft.com/office/officeart/2005/8/layout/hList1"/>
    <dgm:cxn modelId="{4399999D-0ECC-4E90-A66B-CF3FDC547C86}" type="presParOf" srcId="{81CA3284-5086-4CAA-9452-ECE636C5075F}" destId="{16357907-0BE2-4D6C-B30A-80B773E0A7E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8AE7B7-FF47-461A-904D-9A6E56E03D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3C6604F-7831-4067-9FB3-609D590B6D36}">
      <dgm:prSet phldrT="[Text]" custT="1"/>
      <dgm:spPr>
        <a:solidFill>
          <a:schemeClr val="bg2"/>
        </a:solidFill>
        <a:ln>
          <a:solidFill>
            <a:schemeClr val="bg2"/>
          </a:solidFill>
        </a:ln>
      </dgm:spPr>
      <dgm:t>
        <a:bodyPr/>
        <a:lstStyle/>
        <a:p>
          <a:r>
            <a:rPr lang="en-GB" sz="1800" b="1"/>
            <a:t>“Delivering a Great Programme”</a:t>
          </a:r>
        </a:p>
        <a:p>
          <a:r>
            <a:rPr lang="en-GB" sz="1600" b="0"/>
            <a:t>Section Teams</a:t>
          </a:r>
          <a:endParaRPr lang="en-GB" sz="1100" b="0"/>
        </a:p>
      </dgm:t>
    </dgm:pt>
    <dgm:pt modelId="{78341AA0-34AA-4B3E-AB66-E3458020BBE3}" type="parTrans" cxnId="{E7211F8A-2162-495B-9BBB-9EDE4D00906C}">
      <dgm:prSet/>
      <dgm:spPr/>
      <dgm:t>
        <a:bodyPr/>
        <a:lstStyle/>
        <a:p>
          <a:endParaRPr lang="en-GB" sz="1800"/>
        </a:p>
      </dgm:t>
    </dgm:pt>
    <dgm:pt modelId="{4BB7F06F-0142-4379-BDC8-05A216F4F236}" type="sibTrans" cxnId="{E7211F8A-2162-495B-9BBB-9EDE4D00906C}">
      <dgm:prSet/>
      <dgm:spPr/>
      <dgm:t>
        <a:bodyPr/>
        <a:lstStyle/>
        <a:p>
          <a:endParaRPr lang="en-GB" sz="1800"/>
        </a:p>
      </dgm:t>
    </dgm:pt>
    <dgm:pt modelId="{EA89FD9A-EB2C-4A3D-A279-86249D933E45}">
      <dgm:prSet phldrT="[Text]" custT="1"/>
      <dgm:spPr>
        <a:solidFill>
          <a:schemeClr val="bg2"/>
        </a:solidFill>
        <a:ln>
          <a:solidFill>
            <a:schemeClr val="bg2"/>
          </a:solidFill>
        </a:ln>
      </dgm:spPr>
      <dgm:t>
        <a:bodyPr/>
        <a:lstStyle/>
        <a:p>
          <a:r>
            <a:rPr lang="en-GB" sz="1800" b="1"/>
            <a:t>“Leading Scout Volunteers”</a:t>
          </a:r>
        </a:p>
        <a:p>
          <a:r>
            <a:rPr lang="en-GB" sz="1600" b="0"/>
            <a:t>Team Leaders, Lead Volunteers</a:t>
          </a:r>
        </a:p>
      </dgm:t>
    </dgm:pt>
    <dgm:pt modelId="{5F7885D4-7301-4D5F-BF16-F0736F38CC28}" type="parTrans" cxnId="{4314258D-A261-4A73-A5D9-5961CE173F6E}">
      <dgm:prSet/>
      <dgm:spPr/>
      <dgm:t>
        <a:bodyPr/>
        <a:lstStyle/>
        <a:p>
          <a:endParaRPr lang="en-GB" sz="1800"/>
        </a:p>
      </dgm:t>
    </dgm:pt>
    <dgm:pt modelId="{149E99BA-2934-483E-9CC3-D2109787B738}" type="sibTrans" cxnId="{4314258D-A261-4A73-A5D9-5961CE173F6E}">
      <dgm:prSet/>
      <dgm:spPr/>
      <dgm:t>
        <a:bodyPr/>
        <a:lstStyle/>
        <a:p>
          <a:endParaRPr lang="en-GB" sz="1800"/>
        </a:p>
      </dgm:t>
    </dgm:pt>
    <dgm:pt modelId="{B7F86866-B18B-4CF6-9329-CBF4664B5973}">
      <dgm:prSet phldrT="[Text]" custT="1"/>
      <dgm:spPr>
        <a:solidFill>
          <a:srgbClr val="D4F2EF">
            <a:alpha val="90000"/>
          </a:srgbClr>
        </a:solidFill>
        <a:ln>
          <a:solidFill>
            <a:srgbClr val="D4F2EF">
              <a:alpha val="90000"/>
            </a:srgbClr>
          </a:solidFill>
        </a:ln>
      </dgm:spPr>
      <dgm:t>
        <a:bodyPr/>
        <a:lstStyle/>
        <a:p>
          <a:pPr>
            <a:buNone/>
          </a:pPr>
          <a:r>
            <a:rPr lang="en-GB" sz="1600"/>
            <a:t>Potential Content*:</a:t>
          </a:r>
        </a:p>
      </dgm:t>
    </dgm:pt>
    <dgm:pt modelId="{B4F5EC5A-663A-4787-A1C2-F6C66D04AA75}" type="parTrans" cxnId="{237CAA63-D898-42D2-9026-31CD73BE7B5E}">
      <dgm:prSet/>
      <dgm:spPr/>
      <dgm:t>
        <a:bodyPr/>
        <a:lstStyle/>
        <a:p>
          <a:endParaRPr lang="en-GB" sz="1800"/>
        </a:p>
      </dgm:t>
    </dgm:pt>
    <dgm:pt modelId="{FDDB531A-F4F5-4513-8C48-CBC9C9450081}" type="sibTrans" cxnId="{237CAA63-D898-42D2-9026-31CD73BE7B5E}">
      <dgm:prSet/>
      <dgm:spPr/>
      <dgm:t>
        <a:bodyPr/>
        <a:lstStyle/>
        <a:p>
          <a:endParaRPr lang="en-GB" sz="1800"/>
        </a:p>
      </dgm:t>
    </dgm:pt>
    <dgm:pt modelId="{E6892DDE-3A7D-4C09-BB29-0254B0AD8369}">
      <dgm:prSet phldrT="[Text]" custT="1"/>
      <dgm:spPr>
        <a:solidFill>
          <a:schemeClr val="bg2"/>
        </a:solidFill>
        <a:ln>
          <a:solidFill>
            <a:schemeClr val="bg2"/>
          </a:solidFill>
        </a:ln>
      </dgm:spPr>
      <dgm:t>
        <a:bodyPr/>
        <a:lstStyle/>
        <a:p>
          <a:r>
            <a:rPr lang="en-GB" sz="1800" b="1"/>
            <a:t>“Being a Trustee in Scouts”</a:t>
          </a:r>
        </a:p>
        <a:p>
          <a:r>
            <a:rPr lang="en-GB" sz="1400" b="0"/>
            <a:t>Trustees</a:t>
          </a:r>
        </a:p>
      </dgm:t>
    </dgm:pt>
    <dgm:pt modelId="{5F1DB9C8-5C64-47FE-88A6-B6E6F1B3581A}" type="parTrans" cxnId="{2D92B75B-AA37-490A-AA36-5D1F2D8BAEA5}">
      <dgm:prSet/>
      <dgm:spPr/>
      <dgm:t>
        <a:bodyPr/>
        <a:lstStyle/>
        <a:p>
          <a:endParaRPr lang="en-GB" sz="1800"/>
        </a:p>
      </dgm:t>
    </dgm:pt>
    <dgm:pt modelId="{46778760-F3C8-474E-9EE5-A79524D08608}" type="sibTrans" cxnId="{2D92B75B-AA37-490A-AA36-5D1F2D8BAEA5}">
      <dgm:prSet/>
      <dgm:spPr/>
      <dgm:t>
        <a:bodyPr/>
        <a:lstStyle/>
        <a:p>
          <a:endParaRPr lang="en-GB" sz="1800"/>
        </a:p>
      </dgm:t>
    </dgm:pt>
    <dgm:pt modelId="{A43A5505-545D-4717-8C4C-025217CE2F7F}">
      <dgm:prSet phldrT="[Text]" custT="1"/>
      <dgm:spPr>
        <a:solidFill>
          <a:srgbClr val="D4F2EF">
            <a:alpha val="90000"/>
          </a:srgbClr>
        </a:solidFill>
        <a:ln>
          <a:solidFill>
            <a:srgbClr val="D4F2EF">
              <a:alpha val="90000"/>
            </a:srgbClr>
          </a:solidFill>
        </a:ln>
      </dgm:spPr>
      <dgm:t>
        <a:bodyPr/>
        <a:lstStyle/>
        <a:p>
          <a:pPr>
            <a:buNone/>
          </a:pPr>
          <a:r>
            <a:rPr lang="en-GB" sz="1600"/>
            <a:t>Potential Content*:</a:t>
          </a:r>
        </a:p>
      </dgm:t>
    </dgm:pt>
    <dgm:pt modelId="{35BBAEF5-F282-45DD-886F-45D11EE38A3D}" type="parTrans" cxnId="{DA9CEF32-61C5-42C6-9E7A-91924EA725A6}">
      <dgm:prSet/>
      <dgm:spPr/>
      <dgm:t>
        <a:bodyPr/>
        <a:lstStyle/>
        <a:p>
          <a:endParaRPr lang="en-GB" sz="1800"/>
        </a:p>
      </dgm:t>
    </dgm:pt>
    <dgm:pt modelId="{D74F52F7-C996-4F01-9674-FF967E33C833}" type="sibTrans" cxnId="{DA9CEF32-61C5-42C6-9E7A-91924EA725A6}">
      <dgm:prSet/>
      <dgm:spPr/>
      <dgm:t>
        <a:bodyPr/>
        <a:lstStyle/>
        <a:p>
          <a:endParaRPr lang="en-GB" sz="1800"/>
        </a:p>
      </dgm:t>
    </dgm:pt>
    <dgm:pt modelId="{9E48B829-D95E-4A03-AC0F-1B84247EA7B7}">
      <dgm:prSet phldrT="[Text]" custT="1"/>
      <dgm:spPr>
        <a:solidFill>
          <a:srgbClr val="D4F2EF"/>
        </a:solidFill>
        <a:ln>
          <a:solidFill>
            <a:srgbClr val="D4F2EF">
              <a:alpha val="90000"/>
            </a:srgbClr>
          </a:solidFill>
        </a:ln>
      </dgm:spPr>
      <dgm:t>
        <a:bodyPr/>
        <a:lstStyle/>
        <a:p>
          <a:pPr>
            <a:buNone/>
          </a:pPr>
          <a:r>
            <a:rPr lang="en-GB" sz="1600"/>
            <a:t>Potential Content*:</a:t>
          </a:r>
        </a:p>
      </dgm:t>
    </dgm:pt>
    <dgm:pt modelId="{7CE44E3D-E5A4-4553-887C-2F3A57B26C33}" type="parTrans" cxnId="{B135AB5D-F3B5-4668-8824-18510B076B5E}">
      <dgm:prSet/>
      <dgm:spPr/>
      <dgm:t>
        <a:bodyPr/>
        <a:lstStyle/>
        <a:p>
          <a:endParaRPr lang="en-GB"/>
        </a:p>
      </dgm:t>
    </dgm:pt>
    <dgm:pt modelId="{1491B0E7-7094-4A39-94BB-0BB7CC6852D2}" type="sibTrans" cxnId="{B135AB5D-F3B5-4668-8824-18510B076B5E}">
      <dgm:prSet/>
      <dgm:spPr/>
      <dgm:t>
        <a:bodyPr/>
        <a:lstStyle/>
        <a:p>
          <a:endParaRPr lang="en-GB"/>
        </a:p>
      </dgm:t>
    </dgm:pt>
    <dgm:pt modelId="{CF37F8A2-54E8-49FD-B73A-8E564A3E0B93}">
      <dgm:prSet custT="1"/>
      <dgm:spPr/>
      <dgm:t>
        <a:bodyPr/>
        <a:lstStyle/>
        <a:p>
          <a:r>
            <a:rPr lang="en-GB" sz="1800"/>
            <a:t>How to work with parents/guardians</a:t>
          </a:r>
        </a:p>
      </dgm:t>
    </dgm:pt>
    <dgm:pt modelId="{A75361C1-EB20-485C-AD41-DC4513C49687}" type="parTrans" cxnId="{EA88C4FF-57E9-4D4A-B1A0-59635177417D}">
      <dgm:prSet/>
      <dgm:spPr/>
      <dgm:t>
        <a:bodyPr/>
        <a:lstStyle/>
        <a:p>
          <a:endParaRPr lang="en-GB"/>
        </a:p>
      </dgm:t>
    </dgm:pt>
    <dgm:pt modelId="{8D1D2720-DD94-4BE6-B448-857A2EA0E285}" type="sibTrans" cxnId="{EA88C4FF-57E9-4D4A-B1A0-59635177417D}">
      <dgm:prSet/>
      <dgm:spPr/>
      <dgm:t>
        <a:bodyPr/>
        <a:lstStyle/>
        <a:p>
          <a:endParaRPr lang="en-GB"/>
        </a:p>
      </dgm:t>
    </dgm:pt>
    <dgm:pt modelId="{B6FA07E0-77FD-4A4E-B98B-F6C8AF828C19}">
      <dgm:prSet custT="1"/>
      <dgm:spPr/>
      <dgm:t>
        <a:bodyPr/>
        <a:lstStyle/>
        <a:p>
          <a:r>
            <a:rPr lang="en-GB" sz="1800"/>
            <a:t>How to actively involve young people</a:t>
          </a:r>
        </a:p>
      </dgm:t>
    </dgm:pt>
    <dgm:pt modelId="{746BBF23-0584-498C-81D0-26539BCA084A}" type="parTrans" cxnId="{D46102BF-F701-472D-BBFC-92C92361CFDE}">
      <dgm:prSet/>
      <dgm:spPr/>
      <dgm:t>
        <a:bodyPr/>
        <a:lstStyle/>
        <a:p>
          <a:endParaRPr lang="en-GB"/>
        </a:p>
      </dgm:t>
    </dgm:pt>
    <dgm:pt modelId="{FA13B3E3-7134-495B-82FC-D206B1DDE368}" type="sibTrans" cxnId="{D46102BF-F701-472D-BBFC-92C92361CFDE}">
      <dgm:prSet/>
      <dgm:spPr/>
      <dgm:t>
        <a:bodyPr/>
        <a:lstStyle/>
        <a:p>
          <a:endParaRPr lang="en-GB"/>
        </a:p>
      </dgm:t>
    </dgm:pt>
    <dgm:pt modelId="{A67C9617-14E7-4240-94B3-5BE4755FD540}">
      <dgm:prSet custT="1"/>
      <dgm:spPr/>
      <dgm:t>
        <a:bodyPr/>
        <a:lstStyle/>
        <a:p>
          <a:r>
            <a:rPr lang="en-GB" sz="1800"/>
            <a:t>Running our programme (In practice)</a:t>
          </a:r>
        </a:p>
      </dgm:t>
    </dgm:pt>
    <dgm:pt modelId="{C533DD75-7C09-4BE8-8EC1-C29FA2974FC5}" type="parTrans" cxnId="{CD40E648-611D-48B1-B07E-3ADF4DCEE6C5}">
      <dgm:prSet/>
      <dgm:spPr/>
      <dgm:t>
        <a:bodyPr/>
        <a:lstStyle/>
        <a:p>
          <a:endParaRPr lang="en-GB"/>
        </a:p>
      </dgm:t>
    </dgm:pt>
    <dgm:pt modelId="{5CC19493-8AA2-4C5E-A728-D6CA60D528ED}" type="sibTrans" cxnId="{CD40E648-611D-48B1-B07E-3ADF4DCEE6C5}">
      <dgm:prSet/>
      <dgm:spPr/>
      <dgm:t>
        <a:bodyPr/>
        <a:lstStyle/>
        <a:p>
          <a:endParaRPr lang="en-GB"/>
        </a:p>
      </dgm:t>
    </dgm:pt>
    <dgm:pt modelId="{E8ABACFD-F628-4120-A78E-F14519B7BF51}">
      <dgm:prSet custT="1"/>
      <dgm:spPr/>
      <dgm:t>
        <a:bodyPr/>
        <a:lstStyle/>
        <a:p>
          <a:r>
            <a:rPr lang="en-GB" sz="1800"/>
            <a:t>Teamwork, inclusion and conflict from a management perspective</a:t>
          </a:r>
        </a:p>
      </dgm:t>
    </dgm:pt>
    <dgm:pt modelId="{1120B83D-0ADE-417E-A011-77591FC91AB7}" type="parTrans" cxnId="{CDB7FD2E-AC73-4D5E-AE94-3F713F27ECE6}">
      <dgm:prSet/>
      <dgm:spPr/>
      <dgm:t>
        <a:bodyPr/>
        <a:lstStyle/>
        <a:p>
          <a:endParaRPr lang="en-GB"/>
        </a:p>
      </dgm:t>
    </dgm:pt>
    <dgm:pt modelId="{9BD60BC7-9E44-445B-A75E-2BA1D5B6D6AB}" type="sibTrans" cxnId="{CDB7FD2E-AC73-4D5E-AE94-3F713F27ECE6}">
      <dgm:prSet/>
      <dgm:spPr/>
      <dgm:t>
        <a:bodyPr/>
        <a:lstStyle/>
        <a:p>
          <a:endParaRPr lang="en-GB"/>
        </a:p>
      </dgm:t>
    </dgm:pt>
    <dgm:pt modelId="{40B2748F-5EA2-4D30-AD5F-4232F6D9DA5D}">
      <dgm:prSet custT="1"/>
      <dgm:spPr/>
      <dgm:t>
        <a:bodyPr/>
        <a:lstStyle/>
        <a:p>
          <a:r>
            <a:rPr lang="en-GB" sz="1800"/>
            <a:t>Charity regulator processes</a:t>
          </a:r>
        </a:p>
      </dgm:t>
    </dgm:pt>
    <dgm:pt modelId="{45365546-99E9-4D39-A9BD-977430A74658}" type="parTrans" cxnId="{B506E798-1B9F-4271-80FE-1B0979666DFA}">
      <dgm:prSet/>
      <dgm:spPr/>
      <dgm:t>
        <a:bodyPr/>
        <a:lstStyle/>
        <a:p>
          <a:endParaRPr lang="en-GB"/>
        </a:p>
      </dgm:t>
    </dgm:pt>
    <dgm:pt modelId="{FF9B38B1-841D-4791-B740-77D89DD9A769}" type="sibTrans" cxnId="{B506E798-1B9F-4271-80FE-1B0979666DFA}">
      <dgm:prSet/>
      <dgm:spPr/>
      <dgm:t>
        <a:bodyPr/>
        <a:lstStyle/>
        <a:p>
          <a:endParaRPr lang="en-GB"/>
        </a:p>
      </dgm:t>
    </dgm:pt>
    <dgm:pt modelId="{EED67263-3325-4826-A2C2-79CEDD37AFCC}">
      <dgm:prSet custT="1"/>
      <dgm:spPr/>
      <dgm:t>
        <a:bodyPr/>
        <a:lstStyle/>
        <a:p>
          <a:r>
            <a:rPr lang="en-GB" sz="1800"/>
            <a:t>Suspensions, sanctions and difficult conversations</a:t>
          </a:r>
        </a:p>
      </dgm:t>
    </dgm:pt>
    <dgm:pt modelId="{279C6E94-1A4D-42DC-9293-F481F7D65AD0}" type="parTrans" cxnId="{57458368-8BDA-4FDC-9832-A03C6B4B6A73}">
      <dgm:prSet/>
      <dgm:spPr/>
      <dgm:t>
        <a:bodyPr/>
        <a:lstStyle/>
        <a:p>
          <a:endParaRPr lang="en-GB"/>
        </a:p>
      </dgm:t>
    </dgm:pt>
    <dgm:pt modelId="{BA0746E4-D7EB-4850-8DCC-90EFCF7884EA}" type="sibTrans" cxnId="{57458368-8BDA-4FDC-9832-A03C6B4B6A73}">
      <dgm:prSet/>
      <dgm:spPr/>
      <dgm:t>
        <a:bodyPr/>
        <a:lstStyle/>
        <a:p>
          <a:endParaRPr lang="en-GB"/>
        </a:p>
      </dgm:t>
    </dgm:pt>
    <dgm:pt modelId="{9B946901-466D-4B72-A343-BDBC0C1A5BB8}">
      <dgm:prSet custT="1"/>
      <dgm:spPr/>
      <dgm:t>
        <a:bodyPr/>
        <a:lstStyle/>
        <a:p>
          <a:r>
            <a:rPr lang="en-GB" sz="1800"/>
            <a:t>Insurance, legal responsibilities (Inc. GDPR), equality impact assessments</a:t>
          </a:r>
        </a:p>
      </dgm:t>
    </dgm:pt>
    <dgm:pt modelId="{8FF489B5-4541-4168-8C58-EB3F6DF42DD1}" type="parTrans" cxnId="{9491811C-1B7B-4022-8F1B-867A559DFE1B}">
      <dgm:prSet/>
      <dgm:spPr/>
      <dgm:t>
        <a:bodyPr/>
        <a:lstStyle/>
        <a:p>
          <a:endParaRPr lang="en-GB"/>
        </a:p>
      </dgm:t>
    </dgm:pt>
    <dgm:pt modelId="{6FB46811-7415-4F63-83CD-B820FB08B62C}" type="sibTrans" cxnId="{9491811C-1B7B-4022-8F1B-867A559DFE1B}">
      <dgm:prSet/>
      <dgm:spPr/>
      <dgm:t>
        <a:bodyPr/>
        <a:lstStyle/>
        <a:p>
          <a:endParaRPr lang="en-GB"/>
        </a:p>
      </dgm:t>
    </dgm:pt>
    <dgm:pt modelId="{B61DDA0D-E353-40F3-A30E-05F71CC424C8}">
      <dgm:prSet phldr="0" custT="1"/>
      <dgm:spPr/>
      <dgm:t>
        <a:bodyPr/>
        <a:lstStyle/>
        <a:p>
          <a:pPr rtl="0"/>
          <a:r>
            <a:rPr lang="en-GB" sz="1800" dirty="0">
              <a:latin typeface="Nunito Sans"/>
            </a:rPr>
            <a:t>Trustee Responsibilities</a:t>
          </a:r>
          <a:endParaRPr lang="en-GB" sz="1800" dirty="0"/>
        </a:p>
      </dgm:t>
    </dgm:pt>
    <dgm:pt modelId="{74A68B08-2337-4F99-9E06-F668B69FCC2D}" type="parTrans" cxnId="{6CB378C9-AD55-42B5-8173-8A109BB39640}">
      <dgm:prSet/>
      <dgm:spPr/>
      <dgm:t>
        <a:bodyPr/>
        <a:lstStyle/>
        <a:p>
          <a:endParaRPr lang="en-GB"/>
        </a:p>
      </dgm:t>
    </dgm:pt>
    <dgm:pt modelId="{E0EBB855-56F4-49D0-971F-D53A4EEC43D8}" type="sibTrans" cxnId="{6CB378C9-AD55-42B5-8173-8A109BB39640}">
      <dgm:prSet/>
      <dgm:spPr/>
      <dgm:t>
        <a:bodyPr/>
        <a:lstStyle/>
        <a:p>
          <a:endParaRPr lang="en-GB"/>
        </a:p>
      </dgm:t>
    </dgm:pt>
    <dgm:pt modelId="{7D26BECB-9F29-41E9-B458-81B27162A8E8}">
      <dgm:prSet custT="1"/>
      <dgm:spPr/>
      <dgm:t>
        <a:bodyPr/>
        <a:lstStyle/>
        <a:p>
          <a:endParaRPr lang="en-GB" sz="1800"/>
        </a:p>
      </dgm:t>
    </dgm:pt>
    <dgm:pt modelId="{0449DCA7-CC34-4E6E-AD96-DBF0BD93459F}" type="parTrans" cxnId="{0D3A2A4E-05E9-4890-A3CA-C7DFF1233DA4}">
      <dgm:prSet/>
      <dgm:spPr/>
      <dgm:t>
        <a:bodyPr/>
        <a:lstStyle/>
        <a:p>
          <a:endParaRPr lang="en-GB"/>
        </a:p>
      </dgm:t>
    </dgm:pt>
    <dgm:pt modelId="{B0E76980-98B5-4356-9225-6C12D0C3D2DD}" type="sibTrans" cxnId="{0D3A2A4E-05E9-4890-A3CA-C7DFF1233DA4}">
      <dgm:prSet/>
      <dgm:spPr/>
      <dgm:t>
        <a:bodyPr/>
        <a:lstStyle/>
        <a:p>
          <a:endParaRPr lang="en-GB"/>
        </a:p>
      </dgm:t>
    </dgm:pt>
    <dgm:pt modelId="{3F0D5405-B316-4440-B3BB-4A4DF843E52C}" type="pres">
      <dgm:prSet presAssocID="{608AE7B7-FF47-461A-904D-9A6E56E03D1C}" presName="Name0" presStyleCnt="0">
        <dgm:presLayoutVars>
          <dgm:dir/>
          <dgm:animLvl val="lvl"/>
          <dgm:resizeHandles val="exact"/>
        </dgm:presLayoutVars>
      </dgm:prSet>
      <dgm:spPr/>
    </dgm:pt>
    <dgm:pt modelId="{6DFF3317-B83F-4DDF-8037-E7D9962909A4}" type="pres">
      <dgm:prSet presAssocID="{C3C6604F-7831-4067-9FB3-609D590B6D36}" presName="composite" presStyleCnt="0"/>
      <dgm:spPr/>
    </dgm:pt>
    <dgm:pt modelId="{DF8DB3FF-2503-48AC-9B3D-A66E9061B8F5}" type="pres">
      <dgm:prSet presAssocID="{C3C6604F-7831-4067-9FB3-609D590B6D36}" presName="parTx" presStyleLbl="alignNode1" presStyleIdx="0" presStyleCnt="3">
        <dgm:presLayoutVars>
          <dgm:chMax val="0"/>
          <dgm:chPref val="0"/>
          <dgm:bulletEnabled val="1"/>
        </dgm:presLayoutVars>
      </dgm:prSet>
      <dgm:spPr/>
    </dgm:pt>
    <dgm:pt modelId="{F5987CC3-AC08-4DB9-8C65-7D7CC7F6DD98}" type="pres">
      <dgm:prSet presAssocID="{C3C6604F-7831-4067-9FB3-609D590B6D36}" presName="desTx" presStyleLbl="alignAccFollowNode1" presStyleIdx="0" presStyleCnt="3">
        <dgm:presLayoutVars>
          <dgm:bulletEnabled val="1"/>
        </dgm:presLayoutVars>
      </dgm:prSet>
      <dgm:spPr/>
    </dgm:pt>
    <dgm:pt modelId="{64C2DBA9-8645-4975-B86D-874B013CE7CC}" type="pres">
      <dgm:prSet presAssocID="{4BB7F06F-0142-4379-BDC8-05A216F4F236}" presName="space" presStyleCnt="0"/>
      <dgm:spPr/>
    </dgm:pt>
    <dgm:pt modelId="{489135DF-5773-446F-B3E0-701AC669F77F}" type="pres">
      <dgm:prSet presAssocID="{EA89FD9A-EB2C-4A3D-A279-86249D933E45}" presName="composite" presStyleCnt="0"/>
      <dgm:spPr/>
    </dgm:pt>
    <dgm:pt modelId="{025C460E-6F3B-4587-A136-183C3C47A55F}" type="pres">
      <dgm:prSet presAssocID="{EA89FD9A-EB2C-4A3D-A279-86249D933E45}" presName="parTx" presStyleLbl="alignNode1" presStyleIdx="1" presStyleCnt="3" custScaleY="102315">
        <dgm:presLayoutVars>
          <dgm:chMax val="0"/>
          <dgm:chPref val="0"/>
          <dgm:bulletEnabled val="1"/>
        </dgm:presLayoutVars>
      </dgm:prSet>
      <dgm:spPr/>
    </dgm:pt>
    <dgm:pt modelId="{AAA0E7AC-8A99-4B48-AEEB-E6497F3054DA}" type="pres">
      <dgm:prSet presAssocID="{EA89FD9A-EB2C-4A3D-A279-86249D933E45}" presName="desTx" presStyleLbl="alignAccFollowNode1" presStyleIdx="1" presStyleCnt="3">
        <dgm:presLayoutVars>
          <dgm:bulletEnabled val="1"/>
        </dgm:presLayoutVars>
      </dgm:prSet>
      <dgm:spPr/>
    </dgm:pt>
    <dgm:pt modelId="{BE2FD7AB-8D2A-4232-8E6F-4E895964DF62}" type="pres">
      <dgm:prSet presAssocID="{149E99BA-2934-483E-9CC3-D2109787B738}" presName="space" presStyleCnt="0"/>
      <dgm:spPr/>
    </dgm:pt>
    <dgm:pt modelId="{4D5B568C-9CDB-4872-8789-901BB6209576}" type="pres">
      <dgm:prSet presAssocID="{E6892DDE-3A7D-4C09-BB29-0254B0AD8369}" presName="composite" presStyleCnt="0"/>
      <dgm:spPr/>
    </dgm:pt>
    <dgm:pt modelId="{801F7527-B3F9-47C2-97EB-B3BE088C5B48}" type="pres">
      <dgm:prSet presAssocID="{E6892DDE-3A7D-4C09-BB29-0254B0AD8369}" presName="parTx" presStyleLbl="alignNode1" presStyleIdx="2" presStyleCnt="3">
        <dgm:presLayoutVars>
          <dgm:chMax val="0"/>
          <dgm:chPref val="0"/>
          <dgm:bulletEnabled val="1"/>
        </dgm:presLayoutVars>
      </dgm:prSet>
      <dgm:spPr/>
    </dgm:pt>
    <dgm:pt modelId="{6DCB326A-1E6C-4673-A572-B8FEDD05C775}" type="pres">
      <dgm:prSet presAssocID="{E6892DDE-3A7D-4C09-BB29-0254B0AD8369}" presName="desTx" presStyleLbl="alignAccFollowNode1" presStyleIdx="2" presStyleCnt="3">
        <dgm:presLayoutVars>
          <dgm:bulletEnabled val="1"/>
        </dgm:presLayoutVars>
      </dgm:prSet>
      <dgm:spPr/>
    </dgm:pt>
  </dgm:ptLst>
  <dgm:cxnLst>
    <dgm:cxn modelId="{F7391004-B4C4-4B8B-8F25-C35A48C7184B}" type="presOf" srcId="{CF37F8A2-54E8-49FD-B73A-8E564A3E0B93}" destId="{F5987CC3-AC08-4DB9-8C65-7D7CC7F6DD98}" srcOrd="0" destOrd="1" presId="urn:microsoft.com/office/officeart/2005/8/layout/hList1"/>
    <dgm:cxn modelId="{9F970D06-F55A-42AD-B7D9-C3691E9CA25D}" type="presOf" srcId="{7D26BECB-9F29-41E9-B458-81B27162A8E8}" destId="{6DCB326A-1E6C-4673-A572-B8FEDD05C775}" srcOrd="0" destOrd="4" presId="urn:microsoft.com/office/officeart/2005/8/layout/hList1"/>
    <dgm:cxn modelId="{9491811C-1B7B-4022-8F1B-867A559DFE1B}" srcId="{E6892DDE-3A7D-4C09-BB29-0254B0AD8369}" destId="{9B946901-466D-4B72-A343-BDBC0C1A5BB8}" srcOrd="2" destOrd="0" parTransId="{8FF489B5-4541-4168-8C58-EB3F6DF42DD1}" sibTransId="{6FB46811-7415-4F63-83CD-B820FB08B62C}"/>
    <dgm:cxn modelId="{2ABC371D-B02C-4C77-A789-BF119663CCE9}" type="presOf" srcId="{9E48B829-D95E-4A03-AC0F-1B84247EA7B7}" destId="{F5987CC3-AC08-4DB9-8C65-7D7CC7F6DD98}" srcOrd="0" destOrd="0" presId="urn:microsoft.com/office/officeart/2005/8/layout/hList1"/>
    <dgm:cxn modelId="{47096821-E57A-442A-A319-987A39432377}" type="presOf" srcId="{EED67263-3325-4826-A2C2-79CEDD37AFCC}" destId="{AAA0E7AC-8A99-4B48-AEEB-E6497F3054DA}" srcOrd="0" destOrd="2" presId="urn:microsoft.com/office/officeart/2005/8/layout/hList1"/>
    <dgm:cxn modelId="{7A7E5823-5975-43EA-BA65-ECABC913465C}" type="presOf" srcId="{40B2748F-5EA2-4D30-AD5F-4232F6D9DA5D}" destId="{6DCB326A-1E6C-4673-A572-B8FEDD05C775}" srcOrd="0" destOrd="1" presId="urn:microsoft.com/office/officeart/2005/8/layout/hList1"/>
    <dgm:cxn modelId="{9411F025-AF64-46EF-B880-0CF86DFF8253}" type="presOf" srcId="{B61DDA0D-E353-40F3-A30E-05F71CC424C8}" destId="{6DCB326A-1E6C-4673-A572-B8FEDD05C775}" srcOrd="0" destOrd="3" presId="urn:microsoft.com/office/officeart/2005/8/layout/hList1"/>
    <dgm:cxn modelId="{CDB7FD2E-AC73-4D5E-AE94-3F713F27ECE6}" srcId="{EA89FD9A-EB2C-4A3D-A279-86249D933E45}" destId="{E8ABACFD-F628-4120-A78E-F14519B7BF51}" srcOrd="1" destOrd="0" parTransId="{1120B83D-0ADE-417E-A011-77591FC91AB7}" sibTransId="{9BD60BC7-9E44-445B-A75E-2BA1D5B6D6AB}"/>
    <dgm:cxn modelId="{E8FD3230-4CAA-4952-B10E-D9A4486BB9F5}" type="presOf" srcId="{A43A5505-545D-4717-8C4C-025217CE2F7F}" destId="{6DCB326A-1E6C-4673-A572-B8FEDD05C775}" srcOrd="0" destOrd="0" presId="urn:microsoft.com/office/officeart/2005/8/layout/hList1"/>
    <dgm:cxn modelId="{DA9CEF32-61C5-42C6-9E7A-91924EA725A6}" srcId="{E6892DDE-3A7D-4C09-BB29-0254B0AD8369}" destId="{A43A5505-545D-4717-8C4C-025217CE2F7F}" srcOrd="0" destOrd="0" parTransId="{35BBAEF5-F282-45DD-886F-45D11EE38A3D}" sibTransId="{D74F52F7-C996-4F01-9674-FF967E33C833}"/>
    <dgm:cxn modelId="{77528239-E470-4F31-BDE5-793F3EE8B525}" type="presOf" srcId="{608AE7B7-FF47-461A-904D-9A6E56E03D1C}" destId="{3F0D5405-B316-4440-B3BB-4A4DF843E52C}" srcOrd="0" destOrd="0" presId="urn:microsoft.com/office/officeart/2005/8/layout/hList1"/>
    <dgm:cxn modelId="{2D92B75B-AA37-490A-AA36-5D1F2D8BAEA5}" srcId="{608AE7B7-FF47-461A-904D-9A6E56E03D1C}" destId="{E6892DDE-3A7D-4C09-BB29-0254B0AD8369}" srcOrd="2" destOrd="0" parTransId="{5F1DB9C8-5C64-47FE-88A6-B6E6F1B3581A}" sibTransId="{46778760-F3C8-474E-9EE5-A79524D08608}"/>
    <dgm:cxn modelId="{B135AB5D-F3B5-4668-8824-18510B076B5E}" srcId="{C3C6604F-7831-4067-9FB3-609D590B6D36}" destId="{9E48B829-D95E-4A03-AC0F-1B84247EA7B7}" srcOrd="0" destOrd="0" parTransId="{7CE44E3D-E5A4-4553-887C-2F3A57B26C33}" sibTransId="{1491B0E7-7094-4A39-94BB-0BB7CC6852D2}"/>
    <dgm:cxn modelId="{443A9D41-7209-49ED-AD69-0C2592DF5EC0}" type="presOf" srcId="{E8ABACFD-F628-4120-A78E-F14519B7BF51}" destId="{AAA0E7AC-8A99-4B48-AEEB-E6497F3054DA}" srcOrd="0" destOrd="1" presId="urn:microsoft.com/office/officeart/2005/8/layout/hList1"/>
    <dgm:cxn modelId="{237CAA63-D898-42D2-9026-31CD73BE7B5E}" srcId="{EA89FD9A-EB2C-4A3D-A279-86249D933E45}" destId="{B7F86866-B18B-4CF6-9329-CBF4664B5973}" srcOrd="0" destOrd="0" parTransId="{B4F5EC5A-663A-4787-A1C2-F6C66D04AA75}" sibTransId="{FDDB531A-F4F5-4513-8C48-CBC9C9450081}"/>
    <dgm:cxn modelId="{57458368-8BDA-4FDC-9832-A03C6B4B6A73}" srcId="{EA89FD9A-EB2C-4A3D-A279-86249D933E45}" destId="{EED67263-3325-4826-A2C2-79CEDD37AFCC}" srcOrd="2" destOrd="0" parTransId="{279C6E94-1A4D-42DC-9293-F481F7D65AD0}" sibTransId="{BA0746E4-D7EB-4850-8DCC-90EFCF7884EA}"/>
    <dgm:cxn modelId="{CD40E648-611D-48B1-B07E-3ADF4DCEE6C5}" srcId="{C3C6604F-7831-4067-9FB3-609D590B6D36}" destId="{A67C9617-14E7-4240-94B3-5BE4755FD540}" srcOrd="3" destOrd="0" parTransId="{C533DD75-7C09-4BE8-8EC1-C29FA2974FC5}" sibTransId="{5CC19493-8AA2-4C5E-A728-D6CA60D528ED}"/>
    <dgm:cxn modelId="{0D3A2A4E-05E9-4890-A3CA-C7DFF1233DA4}" srcId="{E6892DDE-3A7D-4C09-BB29-0254B0AD8369}" destId="{7D26BECB-9F29-41E9-B458-81B27162A8E8}" srcOrd="4" destOrd="0" parTransId="{0449DCA7-CC34-4E6E-AD96-DBF0BD93459F}" sibTransId="{B0E76980-98B5-4356-9225-6C12D0C3D2DD}"/>
    <dgm:cxn modelId="{8946C953-5E18-46B4-8609-7EFF25D60565}" type="presOf" srcId="{B6FA07E0-77FD-4A4E-B98B-F6C8AF828C19}" destId="{F5987CC3-AC08-4DB9-8C65-7D7CC7F6DD98}" srcOrd="0" destOrd="2" presId="urn:microsoft.com/office/officeart/2005/8/layout/hList1"/>
    <dgm:cxn modelId="{0430BE7F-1201-432C-BF10-2C9811750FB3}" type="presOf" srcId="{E6892DDE-3A7D-4C09-BB29-0254B0AD8369}" destId="{801F7527-B3F9-47C2-97EB-B3BE088C5B48}" srcOrd="0" destOrd="0" presId="urn:microsoft.com/office/officeart/2005/8/layout/hList1"/>
    <dgm:cxn modelId="{9231EE86-BA91-47D9-831D-7A1765CD50B7}" type="presOf" srcId="{EA89FD9A-EB2C-4A3D-A279-86249D933E45}" destId="{025C460E-6F3B-4587-A136-183C3C47A55F}" srcOrd="0" destOrd="0" presId="urn:microsoft.com/office/officeart/2005/8/layout/hList1"/>
    <dgm:cxn modelId="{E7211F8A-2162-495B-9BBB-9EDE4D00906C}" srcId="{608AE7B7-FF47-461A-904D-9A6E56E03D1C}" destId="{C3C6604F-7831-4067-9FB3-609D590B6D36}" srcOrd="0" destOrd="0" parTransId="{78341AA0-34AA-4B3E-AB66-E3458020BBE3}" sibTransId="{4BB7F06F-0142-4379-BDC8-05A216F4F236}"/>
    <dgm:cxn modelId="{4314258D-A261-4A73-A5D9-5961CE173F6E}" srcId="{608AE7B7-FF47-461A-904D-9A6E56E03D1C}" destId="{EA89FD9A-EB2C-4A3D-A279-86249D933E45}" srcOrd="1" destOrd="0" parTransId="{5F7885D4-7301-4D5F-BF16-F0736F38CC28}" sibTransId="{149E99BA-2934-483E-9CC3-D2109787B738}"/>
    <dgm:cxn modelId="{0A607591-0774-404C-9527-864613E63577}" type="presOf" srcId="{9B946901-466D-4B72-A343-BDBC0C1A5BB8}" destId="{6DCB326A-1E6C-4673-A572-B8FEDD05C775}" srcOrd="0" destOrd="2" presId="urn:microsoft.com/office/officeart/2005/8/layout/hList1"/>
    <dgm:cxn modelId="{B506E798-1B9F-4271-80FE-1B0979666DFA}" srcId="{E6892DDE-3A7D-4C09-BB29-0254B0AD8369}" destId="{40B2748F-5EA2-4D30-AD5F-4232F6D9DA5D}" srcOrd="1" destOrd="0" parTransId="{45365546-99E9-4D39-A9BD-977430A74658}" sibTransId="{FF9B38B1-841D-4791-B740-77D89DD9A769}"/>
    <dgm:cxn modelId="{247628A6-267D-4EEE-9FBC-3B4859D71001}" type="presOf" srcId="{A67C9617-14E7-4240-94B3-5BE4755FD540}" destId="{F5987CC3-AC08-4DB9-8C65-7D7CC7F6DD98}" srcOrd="0" destOrd="3" presId="urn:microsoft.com/office/officeart/2005/8/layout/hList1"/>
    <dgm:cxn modelId="{7ED2EFB3-2EE3-4806-A387-4F89C9BB7715}" type="presOf" srcId="{B7F86866-B18B-4CF6-9329-CBF4664B5973}" destId="{AAA0E7AC-8A99-4B48-AEEB-E6497F3054DA}" srcOrd="0" destOrd="0" presId="urn:microsoft.com/office/officeart/2005/8/layout/hList1"/>
    <dgm:cxn modelId="{D46102BF-F701-472D-BBFC-92C92361CFDE}" srcId="{C3C6604F-7831-4067-9FB3-609D590B6D36}" destId="{B6FA07E0-77FD-4A4E-B98B-F6C8AF828C19}" srcOrd="2" destOrd="0" parTransId="{746BBF23-0584-498C-81D0-26539BCA084A}" sibTransId="{FA13B3E3-7134-495B-82FC-D206B1DDE368}"/>
    <dgm:cxn modelId="{6CB378C9-AD55-42B5-8173-8A109BB39640}" srcId="{E6892DDE-3A7D-4C09-BB29-0254B0AD8369}" destId="{B61DDA0D-E353-40F3-A30E-05F71CC424C8}" srcOrd="3" destOrd="0" parTransId="{74A68B08-2337-4F99-9E06-F668B69FCC2D}" sibTransId="{E0EBB855-56F4-49D0-971F-D53A4EEC43D8}"/>
    <dgm:cxn modelId="{76DB99EC-1641-4516-B38B-C7E34B2AC77C}" type="presOf" srcId="{C3C6604F-7831-4067-9FB3-609D590B6D36}" destId="{DF8DB3FF-2503-48AC-9B3D-A66E9061B8F5}" srcOrd="0" destOrd="0" presId="urn:microsoft.com/office/officeart/2005/8/layout/hList1"/>
    <dgm:cxn modelId="{EA88C4FF-57E9-4D4A-B1A0-59635177417D}" srcId="{C3C6604F-7831-4067-9FB3-609D590B6D36}" destId="{CF37F8A2-54E8-49FD-B73A-8E564A3E0B93}" srcOrd="1" destOrd="0" parTransId="{A75361C1-EB20-485C-AD41-DC4513C49687}" sibTransId="{8D1D2720-DD94-4BE6-B448-857A2EA0E285}"/>
    <dgm:cxn modelId="{D95CE8A8-7F9F-4FCA-A195-E9F3D51DF846}" type="presParOf" srcId="{3F0D5405-B316-4440-B3BB-4A4DF843E52C}" destId="{6DFF3317-B83F-4DDF-8037-E7D9962909A4}" srcOrd="0" destOrd="0" presId="urn:microsoft.com/office/officeart/2005/8/layout/hList1"/>
    <dgm:cxn modelId="{45DF45D9-42DF-4311-814A-841B719F949D}" type="presParOf" srcId="{6DFF3317-B83F-4DDF-8037-E7D9962909A4}" destId="{DF8DB3FF-2503-48AC-9B3D-A66E9061B8F5}" srcOrd="0" destOrd="0" presId="urn:microsoft.com/office/officeart/2005/8/layout/hList1"/>
    <dgm:cxn modelId="{5E779C93-6912-4120-8ACA-E78B5C791D8D}" type="presParOf" srcId="{6DFF3317-B83F-4DDF-8037-E7D9962909A4}" destId="{F5987CC3-AC08-4DB9-8C65-7D7CC7F6DD98}" srcOrd="1" destOrd="0" presId="urn:microsoft.com/office/officeart/2005/8/layout/hList1"/>
    <dgm:cxn modelId="{401FF551-8C53-4E21-8E75-AD5BCC0A56FE}" type="presParOf" srcId="{3F0D5405-B316-4440-B3BB-4A4DF843E52C}" destId="{64C2DBA9-8645-4975-B86D-874B013CE7CC}" srcOrd="1" destOrd="0" presId="urn:microsoft.com/office/officeart/2005/8/layout/hList1"/>
    <dgm:cxn modelId="{1FA3271A-99AB-4F99-892B-EE5049DE4F79}" type="presParOf" srcId="{3F0D5405-B316-4440-B3BB-4A4DF843E52C}" destId="{489135DF-5773-446F-B3E0-701AC669F77F}" srcOrd="2" destOrd="0" presId="urn:microsoft.com/office/officeart/2005/8/layout/hList1"/>
    <dgm:cxn modelId="{44B481DD-3D99-48AF-BAE7-102C34B45EEA}" type="presParOf" srcId="{489135DF-5773-446F-B3E0-701AC669F77F}" destId="{025C460E-6F3B-4587-A136-183C3C47A55F}" srcOrd="0" destOrd="0" presId="urn:microsoft.com/office/officeart/2005/8/layout/hList1"/>
    <dgm:cxn modelId="{CD47EE1B-E3AD-4BA9-A019-0371120D9F32}" type="presParOf" srcId="{489135DF-5773-446F-B3E0-701AC669F77F}" destId="{AAA0E7AC-8A99-4B48-AEEB-E6497F3054DA}" srcOrd="1" destOrd="0" presId="urn:microsoft.com/office/officeart/2005/8/layout/hList1"/>
    <dgm:cxn modelId="{9E2AD5C0-272C-44BD-BD2B-5568E60E4AF0}" type="presParOf" srcId="{3F0D5405-B316-4440-B3BB-4A4DF843E52C}" destId="{BE2FD7AB-8D2A-4232-8E6F-4E895964DF62}" srcOrd="3" destOrd="0" presId="urn:microsoft.com/office/officeart/2005/8/layout/hList1"/>
    <dgm:cxn modelId="{2D5C786A-ADBA-43AB-A895-82FB1FEC8360}" type="presParOf" srcId="{3F0D5405-B316-4440-B3BB-4A4DF843E52C}" destId="{4D5B568C-9CDB-4872-8789-901BB6209576}" srcOrd="4" destOrd="0" presId="urn:microsoft.com/office/officeart/2005/8/layout/hList1"/>
    <dgm:cxn modelId="{792CEC4B-677B-462F-B1F3-1BA8FD0984A6}" type="presParOf" srcId="{4D5B568C-9CDB-4872-8789-901BB6209576}" destId="{801F7527-B3F9-47C2-97EB-B3BE088C5B48}" srcOrd="0" destOrd="0" presId="urn:microsoft.com/office/officeart/2005/8/layout/hList1"/>
    <dgm:cxn modelId="{7D330285-B7E4-4A39-9CEA-3773BA259C29}" type="presParOf" srcId="{4D5B568C-9CDB-4872-8789-901BB6209576}" destId="{6DCB326A-1E6C-4673-A572-B8FEDD05C77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DB3FF-2503-48AC-9B3D-A66E9061B8F5}">
      <dsp:nvSpPr>
        <dsp:cNvPr id="0" name=""/>
        <dsp:cNvSpPr/>
      </dsp:nvSpPr>
      <dsp:spPr>
        <a:xfrm>
          <a:off x="4150" y="363939"/>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Data Protection in Scouts</a:t>
          </a:r>
        </a:p>
      </dsp:txBody>
      <dsp:txXfrm>
        <a:off x="4150" y="363939"/>
        <a:ext cx="2495896" cy="998358"/>
      </dsp:txXfrm>
    </dsp:sp>
    <dsp:sp modelId="{F5987CC3-AC08-4DB9-8C65-7D7CC7F6DD98}">
      <dsp:nvSpPr>
        <dsp:cNvPr id="0" name=""/>
        <dsp:cNvSpPr/>
      </dsp:nvSpPr>
      <dsp:spPr>
        <a:xfrm>
          <a:off x="4150" y="1362298"/>
          <a:ext cx="2495896" cy="2854800"/>
        </a:xfrm>
        <a:prstGeom prst="rect">
          <a:avLst/>
        </a:prstGeom>
        <a:solidFill>
          <a:srgbClr val="D4F2EF"/>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Gathering data</a:t>
          </a:r>
        </a:p>
        <a:p>
          <a:pPr marL="171450" lvl="1" indent="-171450" algn="l" defTabSz="800100">
            <a:lnSpc>
              <a:spcPct val="90000"/>
            </a:lnSpc>
            <a:spcBef>
              <a:spcPct val="0"/>
            </a:spcBef>
            <a:spcAft>
              <a:spcPct val="15000"/>
            </a:spcAft>
            <a:buChar char="•"/>
          </a:pPr>
          <a:r>
            <a:rPr lang="en-GB" sz="1800" kern="1200"/>
            <a:t>Storing &amp; sharing data</a:t>
          </a:r>
        </a:p>
        <a:p>
          <a:pPr marL="171450" lvl="1" indent="-171450" algn="l" defTabSz="800100">
            <a:lnSpc>
              <a:spcPct val="90000"/>
            </a:lnSpc>
            <a:spcBef>
              <a:spcPct val="0"/>
            </a:spcBef>
            <a:spcAft>
              <a:spcPct val="15000"/>
            </a:spcAft>
            <a:buChar char="•"/>
          </a:pPr>
          <a:r>
            <a:rPr lang="en-GB" sz="1800" kern="1200"/>
            <a:t>Data breaches &amp; deleting data</a:t>
          </a:r>
        </a:p>
      </dsp:txBody>
      <dsp:txXfrm>
        <a:off x="4150" y="1362298"/>
        <a:ext cx="2495896" cy="2854800"/>
      </dsp:txXfrm>
    </dsp:sp>
    <dsp:sp modelId="{025C460E-6F3B-4587-A136-183C3C47A55F}">
      <dsp:nvSpPr>
        <dsp:cNvPr id="0" name=""/>
        <dsp:cNvSpPr/>
      </dsp:nvSpPr>
      <dsp:spPr>
        <a:xfrm>
          <a:off x="2849473" y="363939"/>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What we do &amp; How we do it</a:t>
          </a:r>
        </a:p>
      </dsp:txBody>
      <dsp:txXfrm>
        <a:off x="2849473" y="363939"/>
        <a:ext cx="2495896" cy="998358"/>
      </dsp:txXfrm>
    </dsp:sp>
    <dsp:sp modelId="{AAA0E7AC-8A99-4B48-AEEB-E6497F3054DA}">
      <dsp:nvSpPr>
        <dsp:cNvPr id="0" name=""/>
        <dsp:cNvSpPr/>
      </dsp:nvSpPr>
      <dsp:spPr>
        <a:xfrm>
          <a:off x="2849473" y="1362298"/>
          <a:ext cx="2495896" cy="28548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Purpose and values</a:t>
          </a:r>
        </a:p>
        <a:p>
          <a:pPr marL="171450" lvl="1" indent="-171450" algn="l" defTabSz="800100">
            <a:lnSpc>
              <a:spcPct val="90000"/>
            </a:lnSpc>
            <a:spcBef>
              <a:spcPct val="0"/>
            </a:spcBef>
            <a:spcAft>
              <a:spcPct val="15000"/>
            </a:spcAft>
            <a:buChar char="•"/>
          </a:pPr>
          <a:r>
            <a:rPr lang="en-GB" sz="1800" kern="1200" dirty="0"/>
            <a:t>Working with others</a:t>
          </a:r>
        </a:p>
        <a:p>
          <a:pPr marL="171450" lvl="1" indent="-171450" algn="l" defTabSz="800100">
            <a:lnSpc>
              <a:spcPct val="90000"/>
            </a:lnSpc>
            <a:spcBef>
              <a:spcPct val="0"/>
            </a:spcBef>
            <a:spcAft>
              <a:spcPct val="15000"/>
            </a:spcAft>
            <a:buChar char="•"/>
          </a:pPr>
          <a:r>
            <a:rPr lang="en-GB" sz="1800" kern="1200" dirty="0"/>
            <a:t>Running our programme (The basics)</a:t>
          </a:r>
        </a:p>
      </dsp:txBody>
      <dsp:txXfrm>
        <a:off x="2849473" y="1362298"/>
        <a:ext cx="2495896" cy="2854800"/>
      </dsp:txXfrm>
    </dsp:sp>
    <dsp:sp modelId="{801F7527-B3F9-47C2-97EB-B3BE088C5B48}">
      <dsp:nvSpPr>
        <dsp:cNvPr id="0" name=""/>
        <dsp:cNvSpPr/>
      </dsp:nvSpPr>
      <dsp:spPr>
        <a:xfrm>
          <a:off x="5694795" y="363939"/>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Creating Inclusion</a:t>
          </a:r>
        </a:p>
      </dsp:txBody>
      <dsp:txXfrm>
        <a:off x="5694795" y="363939"/>
        <a:ext cx="2495896" cy="998358"/>
      </dsp:txXfrm>
    </dsp:sp>
    <dsp:sp modelId="{6DCB326A-1E6C-4673-A572-B8FEDD05C775}">
      <dsp:nvSpPr>
        <dsp:cNvPr id="0" name=""/>
        <dsp:cNvSpPr/>
      </dsp:nvSpPr>
      <dsp:spPr>
        <a:xfrm>
          <a:off x="5694795" y="1362298"/>
          <a:ext cx="2495896" cy="28548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Self-awareness</a:t>
          </a:r>
        </a:p>
        <a:p>
          <a:pPr marL="171450" lvl="1" indent="-171450" algn="l" defTabSz="800100">
            <a:lnSpc>
              <a:spcPct val="90000"/>
            </a:lnSpc>
            <a:spcBef>
              <a:spcPct val="0"/>
            </a:spcBef>
            <a:spcAft>
              <a:spcPct val="15000"/>
            </a:spcAft>
            <a:buChar char="•"/>
          </a:pPr>
          <a:r>
            <a:rPr lang="en-GB" sz="1800" kern="1200"/>
            <a:t>Creating inclusive spaces</a:t>
          </a:r>
        </a:p>
        <a:p>
          <a:pPr marL="171450" lvl="1" indent="-171450" algn="l" defTabSz="800100">
            <a:lnSpc>
              <a:spcPct val="90000"/>
            </a:lnSpc>
            <a:spcBef>
              <a:spcPct val="0"/>
            </a:spcBef>
            <a:spcAft>
              <a:spcPct val="15000"/>
            </a:spcAft>
            <a:buChar char="•"/>
          </a:pPr>
          <a:r>
            <a:rPr lang="en-GB" sz="1800" kern="1200"/>
            <a:t>Supporting specific needs</a:t>
          </a:r>
        </a:p>
        <a:p>
          <a:pPr marL="171450" lvl="1" indent="-171450" algn="l" defTabSz="800100">
            <a:lnSpc>
              <a:spcPct val="90000"/>
            </a:lnSpc>
            <a:spcBef>
              <a:spcPct val="0"/>
            </a:spcBef>
            <a:spcAft>
              <a:spcPct val="15000"/>
            </a:spcAft>
            <a:buChar char="•"/>
          </a:pPr>
          <a:r>
            <a:rPr lang="en-GB" sz="1800" kern="1200"/>
            <a:t>Challenging bias and discrimination</a:t>
          </a:r>
        </a:p>
      </dsp:txBody>
      <dsp:txXfrm>
        <a:off x="5694795" y="1362298"/>
        <a:ext cx="2495896" cy="2854800"/>
      </dsp:txXfrm>
    </dsp:sp>
    <dsp:sp modelId="{DDB349BE-29F2-4529-9869-51FC218AA09A}">
      <dsp:nvSpPr>
        <dsp:cNvPr id="0" name=""/>
        <dsp:cNvSpPr/>
      </dsp:nvSpPr>
      <dsp:spPr>
        <a:xfrm>
          <a:off x="8540118" y="363939"/>
          <a:ext cx="2495896" cy="998358"/>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Safe Scouting</a:t>
          </a:r>
        </a:p>
      </dsp:txBody>
      <dsp:txXfrm>
        <a:off x="8540118" y="363939"/>
        <a:ext cx="2495896" cy="998358"/>
      </dsp:txXfrm>
    </dsp:sp>
    <dsp:sp modelId="{16357907-0BE2-4D6C-B30A-80B773E0A7E1}">
      <dsp:nvSpPr>
        <dsp:cNvPr id="0" name=""/>
        <dsp:cNvSpPr/>
      </dsp:nvSpPr>
      <dsp:spPr>
        <a:xfrm>
          <a:off x="8540118" y="1362298"/>
          <a:ext cx="2495896" cy="28548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E-Safety</a:t>
          </a:r>
        </a:p>
        <a:p>
          <a:pPr marL="171450" lvl="1" indent="-171450" algn="l" defTabSz="800100">
            <a:lnSpc>
              <a:spcPct val="90000"/>
            </a:lnSpc>
            <a:spcBef>
              <a:spcPct val="0"/>
            </a:spcBef>
            <a:spcAft>
              <a:spcPct val="15000"/>
            </a:spcAft>
            <a:buChar char="•"/>
          </a:pPr>
          <a:r>
            <a:rPr lang="en-GB" sz="1800" kern="1200"/>
            <a:t>Assessing and Managing risk</a:t>
          </a:r>
        </a:p>
        <a:p>
          <a:pPr marL="171450" lvl="1" indent="-171450" algn="l" defTabSz="800100" rtl="0">
            <a:lnSpc>
              <a:spcPct val="90000"/>
            </a:lnSpc>
            <a:spcBef>
              <a:spcPct val="0"/>
            </a:spcBef>
            <a:spcAft>
              <a:spcPct val="15000"/>
            </a:spcAft>
            <a:buChar char="•"/>
          </a:pPr>
          <a:r>
            <a:rPr lang="en-GB" sz="1800" kern="1200">
              <a:latin typeface="Nunito Sans"/>
            </a:rPr>
            <a:t>Incidents - respond</a:t>
          </a:r>
          <a:r>
            <a:rPr lang="en-GB" sz="1800" kern="1200"/>
            <a:t> and report</a:t>
          </a:r>
        </a:p>
        <a:p>
          <a:pPr marL="171450" lvl="1" indent="-171450" algn="l" defTabSz="800100" rtl="0">
            <a:lnSpc>
              <a:spcPct val="90000"/>
            </a:lnSpc>
            <a:spcBef>
              <a:spcPct val="0"/>
            </a:spcBef>
            <a:spcAft>
              <a:spcPct val="15000"/>
            </a:spcAft>
            <a:buChar char="•"/>
          </a:pPr>
          <a:r>
            <a:rPr lang="en-GB" sz="1800" kern="1200"/>
            <a:t>Mental Health</a:t>
          </a:r>
          <a:r>
            <a:rPr lang="en-GB" sz="1800" kern="1200">
              <a:latin typeface="Nunito Sans"/>
            </a:rPr>
            <a:t> Awareness</a:t>
          </a:r>
          <a:endParaRPr lang="en-GB" sz="1800" kern="1200"/>
        </a:p>
        <a:p>
          <a:pPr marL="171450" lvl="1" indent="-171450" algn="l" defTabSz="800100">
            <a:lnSpc>
              <a:spcPct val="90000"/>
            </a:lnSpc>
            <a:spcBef>
              <a:spcPct val="0"/>
            </a:spcBef>
            <a:spcAft>
              <a:spcPct val="15000"/>
            </a:spcAft>
            <a:buChar char="•"/>
          </a:pPr>
          <a:r>
            <a:rPr lang="en-GB" sz="1800" kern="1200"/>
            <a:t>Safeguarding</a:t>
          </a:r>
        </a:p>
      </dsp:txBody>
      <dsp:txXfrm>
        <a:off x="8540118" y="1362298"/>
        <a:ext cx="2495896"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DB3FF-2503-48AC-9B3D-A66E9061B8F5}">
      <dsp:nvSpPr>
        <dsp:cNvPr id="0" name=""/>
        <dsp:cNvSpPr/>
      </dsp:nvSpPr>
      <dsp:spPr>
        <a:xfrm>
          <a:off x="3450" y="21864"/>
          <a:ext cx="3363800" cy="1345520"/>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“Delivering a Great Programme”</a:t>
          </a:r>
        </a:p>
        <a:p>
          <a:pPr marL="0" lvl="0" indent="0" algn="ctr" defTabSz="800100">
            <a:lnSpc>
              <a:spcPct val="90000"/>
            </a:lnSpc>
            <a:spcBef>
              <a:spcPct val="0"/>
            </a:spcBef>
            <a:spcAft>
              <a:spcPct val="35000"/>
            </a:spcAft>
            <a:buNone/>
          </a:pPr>
          <a:r>
            <a:rPr lang="en-GB" sz="1600" b="0" kern="1200"/>
            <a:t>Section Teams</a:t>
          </a:r>
          <a:endParaRPr lang="en-GB" sz="1100" b="0" kern="1200"/>
        </a:p>
      </dsp:txBody>
      <dsp:txXfrm>
        <a:off x="3450" y="21864"/>
        <a:ext cx="3363800" cy="1345520"/>
      </dsp:txXfrm>
    </dsp:sp>
    <dsp:sp modelId="{F5987CC3-AC08-4DB9-8C65-7D7CC7F6DD98}">
      <dsp:nvSpPr>
        <dsp:cNvPr id="0" name=""/>
        <dsp:cNvSpPr/>
      </dsp:nvSpPr>
      <dsp:spPr>
        <a:xfrm>
          <a:off x="3450" y="1367384"/>
          <a:ext cx="3363800" cy="2635200"/>
        </a:xfrm>
        <a:prstGeom prst="rect">
          <a:avLst/>
        </a:prstGeom>
        <a:solidFill>
          <a:srgbClr val="D4F2EF"/>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GB" sz="1600" kern="1200"/>
            <a:t>Potential Content*:</a:t>
          </a:r>
        </a:p>
        <a:p>
          <a:pPr marL="171450" lvl="1" indent="-171450" algn="l" defTabSz="800100">
            <a:lnSpc>
              <a:spcPct val="90000"/>
            </a:lnSpc>
            <a:spcBef>
              <a:spcPct val="0"/>
            </a:spcBef>
            <a:spcAft>
              <a:spcPct val="15000"/>
            </a:spcAft>
            <a:buChar char="•"/>
          </a:pPr>
          <a:r>
            <a:rPr lang="en-GB" sz="1800" kern="1200"/>
            <a:t>How to work with parents/guardians</a:t>
          </a:r>
        </a:p>
        <a:p>
          <a:pPr marL="171450" lvl="1" indent="-171450" algn="l" defTabSz="800100">
            <a:lnSpc>
              <a:spcPct val="90000"/>
            </a:lnSpc>
            <a:spcBef>
              <a:spcPct val="0"/>
            </a:spcBef>
            <a:spcAft>
              <a:spcPct val="15000"/>
            </a:spcAft>
            <a:buChar char="•"/>
          </a:pPr>
          <a:r>
            <a:rPr lang="en-GB" sz="1800" kern="1200"/>
            <a:t>How to actively involve young people</a:t>
          </a:r>
        </a:p>
        <a:p>
          <a:pPr marL="171450" lvl="1" indent="-171450" algn="l" defTabSz="800100">
            <a:lnSpc>
              <a:spcPct val="90000"/>
            </a:lnSpc>
            <a:spcBef>
              <a:spcPct val="0"/>
            </a:spcBef>
            <a:spcAft>
              <a:spcPct val="15000"/>
            </a:spcAft>
            <a:buChar char="•"/>
          </a:pPr>
          <a:r>
            <a:rPr lang="en-GB" sz="1800" kern="1200"/>
            <a:t>Running our programme (In practice)</a:t>
          </a:r>
        </a:p>
      </dsp:txBody>
      <dsp:txXfrm>
        <a:off x="3450" y="1367384"/>
        <a:ext cx="3363800" cy="2635200"/>
      </dsp:txXfrm>
    </dsp:sp>
    <dsp:sp modelId="{025C460E-6F3B-4587-A136-183C3C47A55F}">
      <dsp:nvSpPr>
        <dsp:cNvPr id="0" name=""/>
        <dsp:cNvSpPr/>
      </dsp:nvSpPr>
      <dsp:spPr>
        <a:xfrm>
          <a:off x="3838182" y="14077"/>
          <a:ext cx="3363800" cy="1376669"/>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“Leading Scout Volunteers”</a:t>
          </a:r>
        </a:p>
        <a:p>
          <a:pPr marL="0" lvl="0" indent="0" algn="ctr" defTabSz="800100">
            <a:lnSpc>
              <a:spcPct val="90000"/>
            </a:lnSpc>
            <a:spcBef>
              <a:spcPct val="0"/>
            </a:spcBef>
            <a:spcAft>
              <a:spcPct val="35000"/>
            </a:spcAft>
            <a:buNone/>
          </a:pPr>
          <a:r>
            <a:rPr lang="en-GB" sz="1600" b="0" kern="1200"/>
            <a:t>Team Leaders, Lead Volunteers</a:t>
          </a:r>
        </a:p>
      </dsp:txBody>
      <dsp:txXfrm>
        <a:off x="3838182" y="14077"/>
        <a:ext cx="3363800" cy="1376669"/>
      </dsp:txXfrm>
    </dsp:sp>
    <dsp:sp modelId="{AAA0E7AC-8A99-4B48-AEEB-E6497F3054DA}">
      <dsp:nvSpPr>
        <dsp:cNvPr id="0" name=""/>
        <dsp:cNvSpPr/>
      </dsp:nvSpPr>
      <dsp:spPr>
        <a:xfrm>
          <a:off x="3838182" y="1375171"/>
          <a:ext cx="3363800" cy="26352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GB" sz="1600" kern="1200"/>
            <a:t>Potential Content*:</a:t>
          </a:r>
        </a:p>
        <a:p>
          <a:pPr marL="171450" lvl="1" indent="-171450" algn="l" defTabSz="800100">
            <a:lnSpc>
              <a:spcPct val="90000"/>
            </a:lnSpc>
            <a:spcBef>
              <a:spcPct val="0"/>
            </a:spcBef>
            <a:spcAft>
              <a:spcPct val="15000"/>
            </a:spcAft>
            <a:buChar char="•"/>
          </a:pPr>
          <a:r>
            <a:rPr lang="en-GB" sz="1800" kern="1200"/>
            <a:t>Teamwork, inclusion and conflict from a management perspective</a:t>
          </a:r>
        </a:p>
        <a:p>
          <a:pPr marL="171450" lvl="1" indent="-171450" algn="l" defTabSz="800100">
            <a:lnSpc>
              <a:spcPct val="90000"/>
            </a:lnSpc>
            <a:spcBef>
              <a:spcPct val="0"/>
            </a:spcBef>
            <a:spcAft>
              <a:spcPct val="15000"/>
            </a:spcAft>
            <a:buChar char="•"/>
          </a:pPr>
          <a:r>
            <a:rPr lang="en-GB" sz="1800" kern="1200"/>
            <a:t>Suspensions, sanctions and difficult conversations</a:t>
          </a:r>
        </a:p>
      </dsp:txBody>
      <dsp:txXfrm>
        <a:off x="3838182" y="1375171"/>
        <a:ext cx="3363800" cy="2635200"/>
      </dsp:txXfrm>
    </dsp:sp>
    <dsp:sp modelId="{801F7527-B3F9-47C2-97EB-B3BE088C5B48}">
      <dsp:nvSpPr>
        <dsp:cNvPr id="0" name=""/>
        <dsp:cNvSpPr/>
      </dsp:nvSpPr>
      <dsp:spPr>
        <a:xfrm>
          <a:off x="7672915" y="21864"/>
          <a:ext cx="3363800" cy="1345520"/>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“Being a Trustee in Scouts”</a:t>
          </a:r>
        </a:p>
        <a:p>
          <a:pPr marL="0" lvl="0" indent="0" algn="ctr" defTabSz="800100">
            <a:lnSpc>
              <a:spcPct val="90000"/>
            </a:lnSpc>
            <a:spcBef>
              <a:spcPct val="0"/>
            </a:spcBef>
            <a:spcAft>
              <a:spcPct val="35000"/>
            </a:spcAft>
            <a:buNone/>
          </a:pPr>
          <a:r>
            <a:rPr lang="en-GB" sz="1400" b="0" kern="1200"/>
            <a:t>Trustees</a:t>
          </a:r>
        </a:p>
      </dsp:txBody>
      <dsp:txXfrm>
        <a:off x="7672915" y="21864"/>
        <a:ext cx="3363800" cy="1345520"/>
      </dsp:txXfrm>
    </dsp:sp>
    <dsp:sp modelId="{6DCB326A-1E6C-4673-A572-B8FEDD05C775}">
      <dsp:nvSpPr>
        <dsp:cNvPr id="0" name=""/>
        <dsp:cNvSpPr/>
      </dsp:nvSpPr>
      <dsp:spPr>
        <a:xfrm>
          <a:off x="7672915" y="1367384"/>
          <a:ext cx="3363800" cy="2635200"/>
        </a:xfrm>
        <a:prstGeom prst="rect">
          <a:avLst/>
        </a:prstGeom>
        <a:solidFill>
          <a:srgbClr val="D4F2EF">
            <a:alpha val="90000"/>
          </a:srgbClr>
        </a:solidFill>
        <a:ln w="25400" cap="flat" cmpd="sng" algn="ctr">
          <a:solidFill>
            <a:srgbClr val="D4F2E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GB" sz="1600" kern="1200"/>
            <a:t>Potential Content*:</a:t>
          </a:r>
        </a:p>
        <a:p>
          <a:pPr marL="171450" lvl="1" indent="-171450" algn="l" defTabSz="800100">
            <a:lnSpc>
              <a:spcPct val="90000"/>
            </a:lnSpc>
            <a:spcBef>
              <a:spcPct val="0"/>
            </a:spcBef>
            <a:spcAft>
              <a:spcPct val="15000"/>
            </a:spcAft>
            <a:buChar char="•"/>
          </a:pPr>
          <a:r>
            <a:rPr lang="en-GB" sz="1800" kern="1200"/>
            <a:t>Charity regulator processes</a:t>
          </a:r>
        </a:p>
        <a:p>
          <a:pPr marL="171450" lvl="1" indent="-171450" algn="l" defTabSz="800100">
            <a:lnSpc>
              <a:spcPct val="90000"/>
            </a:lnSpc>
            <a:spcBef>
              <a:spcPct val="0"/>
            </a:spcBef>
            <a:spcAft>
              <a:spcPct val="15000"/>
            </a:spcAft>
            <a:buChar char="•"/>
          </a:pPr>
          <a:r>
            <a:rPr lang="en-GB" sz="1800" kern="1200"/>
            <a:t>Insurance, legal responsibilities (Inc. GDPR), equality impact assessments</a:t>
          </a:r>
        </a:p>
        <a:p>
          <a:pPr marL="171450" lvl="1" indent="-171450" algn="l" defTabSz="800100" rtl="0">
            <a:lnSpc>
              <a:spcPct val="90000"/>
            </a:lnSpc>
            <a:spcBef>
              <a:spcPct val="0"/>
            </a:spcBef>
            <a:spcAft>
              <a:spcPct val="15000"/>
            </a:spcAft>
            <a:buChar char="•"/>
          </a:pPr>
          <a:r>
            <a:rPr lang="en-GB" sz="1800" kern="1200" dirty="0">
              <a:latin typeface="Nunito Sans"/>
            </a:rPr>
            <a:t>Trustee Responsibilities</a:t>
          </a:r>
          <a:endParaRPr lang="en-GB" sz="1800" kern="1200" dirty="0"/>
        </a:p>
        <a:p>
          <a:pPr marL="171450" lvl="1" indent="-171450" algn="l" defTabSz="800100">
            <a:lnSpc>
              <a:spcPct val="90000"/>
            </a:lnSpc>
            <a:spcBef>
              <a:spcPct val="0"/>
            </a:spcBef>
            <a:spcAft>
              <a:spcPct val="15000"/>
            </a:spcAft>
            <a:buChar char="•"/>
          </a:pPr>
          <a:endParaRPr lang="en-GB" sz="1800" kern="1200"/>
        </a:p>
      </dsp:txBody>
      <dsp:txXfrm>
        <a:off x="7672915" y="1367384"/>
        <a:ext cx="3363800" cy="26352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14/04/2023</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14/04/2023</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4286151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2420964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398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90119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160913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921927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49188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Wulff/Matt</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32711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90824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Wulff/Matt</a:t>
            </a:r>
          </a:p>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87372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Wulff/Matt</a:t>
            </a: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67780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Wulff/Matt</a:t>
            </a:r>
          </a:p>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784018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799198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4176016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1643168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35146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3109664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827291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4191599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85648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3441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191829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95371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948124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415499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415867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25782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919222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797812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4/14/2023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6591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 id="2147483724" r:id="rId5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sz="2400"/>
              <a:t>Transforming Our Volunteer Experience - </a:t>
            </a:r>
          </a:p>
          <a:p>
            <a:r>
              <a:rPr lang="en-GB"/>
              <a:t>Engaging Learning</a:t>
            </a:r>
          </a:p>
        </p:txBody>
      </p:sp>
    </p:spTree>
    <p:extLst>
      <p:ext uri="{BB962C8B-B14F-4D97-AF65-F5344CB8AC3E}">
        <p14:creationId xmlns:p14="http://schemas.microsoft.com/office/powerpoint/2010/main" val="54785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learn in Scouts</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54315" y="1561090"/>
            <a:ext cx="4928693" cy="5084875"/>
          </a:xfrm>
        </p:spPr>
        <p:txBody>
          <a:bodyPr>
            <a:normAutofit/>
          </a:bodyPr>
          <a:lstStyle/>
          <a:p>
            <a:pPr>
              <a:lnSpc>
                <a:spcPct val="100000"/>
              </a:lnSpc>
              <a:spcBef>
                <a:spcPts val="600"/>
              </a:spcBef>
              <a:spcAft>
                <a:spcPts val="600"/>
              </a:spcAft>
              <a:buClr>
                <a:schemeClr val="bg2"/>
              </a:buClr>
            </a:pPr>
            <a:r>
              <a:rPr lang="en-GB" sz="2000" dirty="0"/>
              <a:t>As part of moving from training to learning we’ll be: </a:t>
            </a:r>
          </a:p>
          <a:p>
            <a:pPr marL="353700" indent="-342900">
              <a:lnSpc>
                <a:spcPct val="100000"/>
              </a:lnSpc>
              <a:spcBef>
                <a:spcPts val="600"/>
              </a:spcBef>
              <a:spcAft>
                <a:spcPts val="600"/>
              </a:spcAft>
              <a:buClr>
                <a:schemeClr val="bg2"/>
              </a:buClr>
              <a:buFont typeface="Arial" panose="020B0604020202020204" pitchFamily="34" charset="0"/>
              <a:buChar char="•"/>
            </a:pPr>
            <a:r>
              <a:rPr lang="en-GB" sz="2000" dirty="0"/>
              <a:t>Reviewing all our current training modules by 2025 </a:t>
            </a:r>
          </a:p>
          <a:p>
            <a:pPr marL="353700" indent="-342900">
              <a:lnSpc>
                <a:spcPct val="100000"/>
              </a:lnSpc>
              <a:spcBef>
                <a:spcPts val="600"/>
              </a:spcBef>
              <a:spcAft>
                <a:spcPts val="600"/>
              </a:spcAft>
              <a:buClr>
                <a:schemeClr val="bg2"/>
              </a:buClr>
              <a:buFont typeface="Arial" panose="020B0604020202020204" pitchFamily="34" charset="0"/>
              <a:buChar char="•"/>
            </a:pPr>
            <a:r>
              <a:rPr lang="en-GB" sz="2000" dirty="0"/>
              <a:t>Developing new framework for learning</a:t>
            </a:r>
          </a:p>
          <a:p>
            <a:pPr marL="628650" marR="0" lvl="2" indent="-285750" algn="l" defTabSz="685800" rtl="0" eaLnBrk="1" fontAlgn="auto" latinLnBrk="0" hangingPunct="1">
              <a:lnSpc>
                <a:spcPct val="100000"/>
              </a:lnSpc>
              <a:spcBef>
                <a:spcPts val="600"/>
              </a:spcBef>
              <a:spcAft>
                <a:spcPts val="600"/>
              </a:spcAft>
              <a:buClr>
                <a:schemeClr val="bg2"/>
              </a:buClr>
              <a:buSzPct val="125000"/>
              <a:buFont typeface="Arial"/>
              <a:buChar char="•"/>
              <a:tabLst>
                <a:tab pos="523399" algn="l"/>
                <a:tab pos="523875" algn="l"/>
              </a:tabLst>
              <a:defRPr/>
            </a:pPr>
            <a:r>
              <a:rPr lang="en-GB" sz="2000" dirty="0">
                <a:solidFill>
                  <a:schemeClr val="tx1"/>
                </a:solidFill>
              </a:rPr>
              <a:t>Growing Roots</a:t>
            </a:r>
          </a:p>
          <a:p>
            <a:pPr marL="628650" marR="0" lvl="2" indent="-285750" algn="l" defTabSz="685800" rtl="0" eaLnBrk="1" fontAlgn="auto" latinLnBrk="0" hangingPunct="1">
              <a:lnSpc>
                <a:spcPct val="100000"/>
              </a:lnSpc>
              <a:spcBef>
                <a:spcPts val="600"/>
              </a:spcBef>
              <a:spcAft>
                <a:spcPts val="600"/>
              </a:spcAft>
              <a:buClr>
                <a:schemeClr val="bg2"/>
              </a:buClr>
              <a:buSzPct val="125000"/>
              <a:buFont typeface="Arial"/>
              <a:buChar char="•"/>
              <a:tabLst>
                <a:tab pos="523399" algn="l"/>
                <a:tab pos="523875" algn="l"/>
              </a:tabLst>
              <a:defRPr/>
            </a:pPr>
            <a:r>
              <a:rPr lang="en-GB" sz="2000" dirty="0">
                <a:solidFill>
                  <a:schemeClr val="tx1"/>
                </a:solidFill>
              </a:rPr>
              <a:t>Branching Out</a:t>
            </a:r>
          </a:p>
          <a:p>
            <a:pPr marL="353700" marR="0" lvl="0" indent="-342900" defTabSz="914400" eaLnBrk="1" fontAlgn="auto" latinLnBrk="0" hangingPunct="1">
              <a:lnSpc>
                <a:spcPct val="100000"/>
              </a:lnSpc>
              <a:spcBef>
                <a:spcPts val="600"/>
              </a:spcBef>
              <a:spcAft>
                <a:spcPts val="600"/>
              </a:spcAft>
              <a:buClr>
                <a:srgbClr val="00A793"/>
              </a:buClr>
              <a:buSzPct val="125000"/>
              <a:buFont typeface="Arial" panose="020B0604020202020204" pitchFamily="34" charset="0"/>
              <a:buChar char="•"/>
              <a:tabLst/>
              <a:defRPr/>
            </a:pPr>
            <a:r>
              <a:rPr lang="en-GB" sz="2000" dirty="0">
                <a:solidFill>
                  <a:schemeClr val="tx1"/>
                </a:solidFill>
              </a:rPr>
              <a:t>Moving to an optional Wood Badge</a:t>
            </a:r>
          </a:p>
          <a:p>
            <a:pPr marL="353700" marR="0" lvl="0" indent="-342900" defTabSz="914400" eaLnBrk="1" fontAlgn="auto" latinLnBrk="0" hangingPunct="1">
              <a:lnSpc>
                <a:spcPct val="100000"/>
              </a:lnSpc>
              <a:spcBef>
                <a:spcPts val="600"/>
              </a:spcBef>
              <a:spcAft>
                <a:spcPts val="600"/>
              </a:spcAft>
              <a:buClr>
                <a:srgbClr val="00A793"/>
              </a:buClr>
              <a:buSzPct val="125000"/>
              <a:buFont typeface="Arial" panose="020B0604020202020204" pitchFamily="34" charset="0"/>
              <a:buChar char="•"/>
              <a:tabLst/>
              <a:defRPr/>
            </a:pPr>
            <a:r>
              <a:rPr lang="en-GB" sz="2000" dirty="0">
                <a:solidFill>
                  <a:schemeClr val="tx1"/>
                </a:solidFill>
              </a:rPr>
              <a:t>Having Volunteer Development Teams</a:t>
            </a:r>
          </a:p>
          <a:p>
            <a:pPr marL="353700" marR="0" lvl="0" indent="-342900" defTabSz="914400" eaLnBrk="1" fontAlgn="auto" latinLnBrk="0" hangingPunct="1">
              <a:lnSpc>
                <a:spcPct val="100000"/>
              </a:lnSpc>
              <a:spcBef>
                <a:spcPts val="600"/>
              </a:spcBef>
              <a:spcAft>
                <a:spcPts val="600"/>
              </a:spcAft>
              <a:buClr>
                <a:srgbClr val="00A793"/>
              </a:buClr>
              <a:buSzPct val="125000"/>
              <a:buFont typeface="Arial" panose="020B0604020202020204" pitchFamily="34" charset="0"/>
              <a:buChar char="•"/>
              <a:tabLst/>
              <a:defRPr/>
            </a:pPr>
            <a:r>
              <a:rPr lang="en-GB" sz="2000" dirty="0">
                <a:solidFill>
                  <a:schemeClr val="tx1"/>
                </a:solidFill>
              </a:rPr>
              <a:t>Bringing in a new tool for digital learning</a:t>
            </a: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415168" y="1035291"/>
            <a:ext cx="5206988"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What is changing? </a:t>
            </a:r>
          </a:p>
        </p:txBody>
      </p:sp>
      <p:pic>
        <p:nvPicPr>
          <p:cNvPr id="6" name="Picture 11">
            <a:extLst>
              <a:ext uri="{FF2B5EF4-FFF2-40B4-BE49-F238E27FC236}">
                <a16:creationId xmlns:a16="http://schemas.microsoft.com/office/drawing/2014/main" id="{F289BE1A-8311-0335-E27F-5A1CA5028574}"/>
              </a:ext>
            </a:extLst>
          </p:cNvPr>
          <p:cNvPicPr>
            <a:picLocks noChangeAspect="1"/>
          </p:cNvPicPr>
          <p:nvPr/>
        </p:nvPicPr>
        <p:blipFill rotWithShape="1">
          <a:blip r:embed="rId3"/>
          <a:srcRect r="11356" b="220"/>
          <a:stretch/>
        </p:blipFill>
        <p:spPr>
          <a:xfrm>
            <a:off x="552040" y="846905"/>
            <a:ext cx="5085646" cy="5684543"/>
          </a:xfrm>
          <a:prstGeom prst="rect">
            <a:avLst/>
          </a:prstGeom>
        </p:spPr>
      </p:pic>
    </p:spTree>
    <p:extLst>
      <p:ext uri="{BB962C8B-B14F-4D97-AF65-F5344CB8AC3E}">
        <p14:creationId xmlns:p14="http://schemas.microsoft.com/office/powerpoint/2010/main" val="2479928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Engaging Learning</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a:t>Digital Learning</a:t>
            </a:r>
          </a:p>
        </p:txBody>
      </p:sp>
    </p:spTree>
    <p:extLst>
      <p:ext uri="{BB962C8B-B14F-4D97-AF65-F5344CB8AC3E}">
        <p14:creationId xmlns:p14="http://schemas.microsoft.com/office/powerpoint/2010/main" val="45160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Digital Learning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Digital Learning</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solidFill>
                  <a:sysClr val="windowText" lastClr="000000"/>
                </a:solidFill>
                <a:latin typeface="Nunito Sans"/>
              </a:rPr>
              <a:t>To support the delivery of learning there will be a new digital learning system on the Scouts.org.uk website</a:t>
            </a:r>
          </a:p>
          <a:p>
            <a:pPr marL="10795" defTabSz="914400"/>
            <a:endParaRPr lang="en-GB" sz="2000" kern="0" dirty="0">
              <a:solidFill>
                <a:sysClr val="windowText" lastClr="000000"/>
              </a:solidFill>
              <a:latin typeface="Nunito Sans"/>
            </a:endParaRPr>
          </a:p>
          <a:p>
            <a:pPr marL="10795" defTabSz="914400"/>
            <a:r>
              <a:rPr lang="en-GB" sz="2000" kern="0" dirty="0">
                <a:solidFill>
                  <a:sysClr val="windowText" lastClr="000000"/>
                </a:solidFill>
                <a:latin typeface="Nunito Sans"/>
              </a:rPr>
              <a:t>The new learning system will:</a:t>
            </a:r>
          </a:p>
          <a:p>
            <a:pPr marL="10795" defTabSz="914400"/>
            <a:endParaRPr lang="en-GB" sz="2000" kern="0" dirty="0">
              <a:solidFill>
                <a:sysClr val="windowText" lastClr="000000"/>
              </a:solidFill>
              <a:latin typeface="Nunito Sans"/>
            </a:endParaRPr>
          </a:p>
          <a:p>
            <a:pPr marL="353695" indent="-342900" defTabSz="914400">
              <a:spcBef>
                <a:spcPts val="600"/>
              </a:spcBef>
              <a:buClr>
                <a:schemeClr val="bg2"/>
              </a:buClr>
              <a:buFont typeface="Arial" panose="020B0604020202020204" pitchFamily="34" charset="0"/>
              <a:buChar char="•"/>
            </a:pPr>
            <a:r>
              <a:rPr lang="en-GB" sz="2000" kern="0" dirty="0">
                <a:solidFill>
                  <a:sysClr val="windowText" lastClr="000000"/>
                </a:solidFill>
                <a:latin typeface="Nunito Sans"/>
              </a:rPr>
              <a:t>Have all learning in one easy to find place</a:t>
            </a:r>
          </a:p>
          <a:p>
            <a:pPr marL="353695" indent="-342900" defTabSz="914400">
              <a:spcBef>
                <a:spcPts val="600"/>
              </a:spcBef>
              <a:buClr>
                <a:schemeClr val="bg2"/>
              </a:buClr>
              <a:buFont typeface="Arial" panose="020B0604020202020204" pitchFamily="34" charset="0"/>
              <a:buChar char="•"/>
            </a:pPr>
            <a:r>
              <a:rPr lang="en-GB" sz="2000" kern="0" dirty="0">
                <a:solidFill>
                  <a:sysClr val="windowText" lastClr="000000"/>
                </a:solidFill>
                <a:latin typeface="Nunito Sans"/>
              </a:rPr>
              <a:t>Give easy access to learning whenever and wherever a volunteer wants </a:t>
            </a:r>
          </a:p>
          <a:p>
            <a:pPr marL="353695" indent="-342900" defTabSz="914400">
              <a:spcBef>
                <a:spcPts val="600"/>
              </a:spcBef>
              <a:buClr>
                <a:schemeClr val="bg2"/>
              </a:buClr>
              <a:buFont typeface="Arial" panose="020B0604020202020204" pitchFamily="34" charset="0"/>
              <a:buChar char="•"/>
            </a:pPr>
            <a:r>
              <a:rPr lang="en-GB" sz="2000" kern="0" dirty="0">
                <a:solidFill>
                  <a:sysClr val="windowText" lastClr="000000"/>
                </a:solidFill>
                <a:latin typeface="Nunito Sans"/>
              </a:rPr>
              <a:t>Simplify reporting and management of learning including compliance </a:t>
            </a:r>
          </a:p>
          <a:p>
            <a:pPr marL="353695" indent="-342900" defTabSz="914400">
              <a:spcBef>
                <a:spcPts val="600"/>
              </a:spcBef>
              <a:buClr>
                <a:schemeClr val="bg2"/>
              </a:buClr>
              <a:buFont typeface="Arial" panose="020B0604020202020204" pitchFamily="34" charset="0"/>
              <a:buChar char="•"/>
            </a:pPr>
            <a:r>
              <a:rPr lang="en-GB" sz="2100" kern="0" dirty="0">
                <a:solidFill>
                  <a:sysClr val="windowText" lastClr="000000"/>
                </a:solidFill>
                <a:latin typeface="Nunito Sans"/>
              </a:rPr>
              <a:t>Remove the need for validation in its current form</a:t>
            </a:r>
          </a:p>
          <a:p>
            <a:pPr marL="353695" indent="-342900" defTabSz="914400">
              <a:spcBef>
                <a:spcPts val="600"/>
              </a:spcBef>
              <a:buClr>
                <a:schemeClr val="bg2"/>
              </a:buClr>
              <a:buFont typeface="Arial" panose="020B0604020202020204" pitchFamily="34" charset="0"/>
              <a:buChar char="•"/>
            </a:pPr>
            <a:r>
              <a:rPr lang="en-GB" sz="2100" kern="0" dirty="0">
                <a:solidFill>
                  <a:sysClr val="windowText" lastClr="000000"/>
                </a:solidFill>
                <a:latin typeface="Nunito Sans"/>
              </a:rPr>
              <a:t>Allow for better approaches to crediting volunteers for the learning they do</a:t>
            </a:r>
          </a:p>
          <a:p>
            <a:pPr marL="353695" indent="-342900" defTabSz="914400">
              <a:spcBef>
                <a:spcPts val="600"/>
              </a:spcBef>
              <a:buClr>
                <a:schemeClr val="bg2"/>
              </a:buClr>
              <a:buFont typeface="Arial" panose="020B0604020202020204" pitchFamily="34" charset="0"/>
              <a:buChar char="•"/>
            </a:pPr>
            <a:r>
              <a:rPr lang="en-GB" sz="2000" kern="0" dirty="0">
                <a:solidFill>
                  <a:sysClr val="windowText" lastClr="000000"/>
                </a:solidFill>
                <a:latin typeface="Nunito Sans"/>
              </a:rPr>
              <a:t>Create an accessible learning experience for volunteers</a:t>
            </a: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5" name="Picture 4" descr="A picture containing person, outdoor, grass, cellphone&#10;&#10;Description automatically generated">
            <a:extLst>
              <a:ext uri="{FF2B5EF4-FFF2-40B4-BE49-F238E27FC236}">
                <a16:creationId xmlns:a16="http://schemas.microsoft.com/office/drawing/2014/main" id="{0F1623C1-D47C-1164-751B-535055B07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520071" y="1103153"/>
            <a:ext cx="5074263" cy="5339747"/>
          </a:xfrm>
          <a:prstGeom prst="rect">
            <a:avLst/>
          </a:prstGeom>
        </p:spPr>
      </p:pic>
    </p:spTree>
    <p:extLst>
      <p:ext uri="{BB962C8B-B14F-4D97-AF65-F5344CB8AC3E}">
        <p14:creationId xmlns:p14="http://schemas.microsoft.com/office/powerpoint/2010/main" val="320920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Digital Learning</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123868" y="1317479"/>
            <a:ext cx="5674125" cy="3779536"/>
          </a:xfrm>
        </p:spPr>
        <p:txBody>
          <a:bodyPr>
            <a:noAutofit/>
          </a:bodyPr>
          <a:lstStyle/>
          <a:p>
            <a:pPr>
              <a:lnSpc>
                <a:spcPct val="100000"/>
              </a:lnSpc>
              <a:spcBef>
                <a:spcPts val="600"/>
              </a:spcBef>
              <a:spcAft>
                <a:spcPts val="600"/>
              </a:spcAft>
            </a:pPr>
            <a:r>
              <a:rPr lang="en-GB" dirty="0"/>
              <a:t>It’s important that volunteers can access and engage with learning on our new learning platform. To support this, we are using:</a:t>
            </a:r>
          </a:p>
          <a:p>
            <a:pPr>
              <a:lnSpc>
                <a:spcPct val="100000"/>
              </a:lnSpc>
              <a:spcBef>
                <a:spcPts val="600"/>
              </a:spcBef>
              <a:spcAft>
                <a:spcPts val="600"/>
              </a:spcAft>
            </a:pPr>
            <a:r>
              <a:rPr lang="en-GB" b="1" dirty="0"/>
              <a:t>Universal Design for Learning (UDL) Guidelines </a:t>
            </a:r>
          </a:p>
          <a:p>
            <a:pPr>
              <a:lnSpc>
                <a:spcPct val="100000"/>
              </a:lnSpc>
              <a:spcBef>
                <a:spcPts val="600"/>
              </a:spcBef>
              <a:spcAft>
                <a:spcPts val="600"/>
              </a:spcAft>
            </a:pPr>
            <a:r>
              <a:rPr lang="en-GB" dirty="0"/>
              <a:t>These help to create learning which meets the needs of all users by reducing barriers and creating accessible and meaningful learning experiences  </a:t>
            </a:r>
          </a:p>
          <a:p>
            <a:pPr>
              <a:lnSpc>
                <a:spcPct val="100000"/>
              </a:lnSpc>
              <a:spcBef>
                <a:spcPts val="600"/>
              </a:spcBef>
              <a:spcAft>
                <a:spcPts val="600"/>
              </a:spcAft>
            </a:pPr>
            <a:r>
              <a:rPr lang="en-GB" dirty="0"/>
              <a:t>AND</a:t>
            </a:r>
          </a:p>
          <a:p>
            <a:pPr>
              <a:lnSpc>
                <a:spcPct val="100000"/>
              </a:lnSpc>
              <a:spcBef>
                <a:spcPts val="600"/>
              </a:spcBef>
              <a:spcAft>
                <a:spcPts val="600"/>
              </a:spcAft>
            </a:pPr>
            <a:r>
              <a:rPr lang="en-GB" b="1" dirty="0"/>
              <a:t>Web Content Accessibility Guidelines (WCAG)</a:t>
            </a:r>
          </a:p>
          <a:p>
            <a:pPr>
              <a:lnSpc>
                <a:spcPct val="100000"/>
              </a:lnSpc>
              <a:spcBef>
                <a:spcPts val="600"/>
              </a:spcBef>
              <a:spcAft>
                <a:spcPts val="600"/>
              </a:spcAft>
            </a:pPr>
            <a:r>
              <a:rPr lang="en-GB" dirty="0"/>
              <a:t>These set out recommendations for creating web content which is more accessible to all. This includes:</a:t>
            </a:r>
          </a:p>
        </p:txBody>
      </p:sp>
      <p:sp>
        <p:nvSpPr>
          <p:cNvPr id="5" name="TextBox 4">
            <a:extLst>
              <a:ext uri="{FF2B5EF4-FFF2-40B4-BE49-F238E27FC236}">
                <a16:creationId xmlns:a16="http://schemas.microsoft.com/office/drawing/2014/main" id="{3769605A-F399-3017-1FFA-F84B8287A0D1}"/>
              </a:ext>
            </a:extLst>
          </p:cNvPr>
          <p:cNvSpPr txBox="1"/>
          <p:nvPr/>
        </p:nvSpPr>
        <p:spPr>
          <a:xfrm>
            <a:off x="6013377" y="890533"/>
            <a:ext cx="5206988"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Accessibility</a:t>
            </a:r>
          </a:p>
        </p:txBody>
      </p:sp>
      <p:pic>
        <p:nvPicPr>
          <p:cNvPr id="8" name="Picture 2">
            <a:extLst>
              <a:ext uri="{FF2B5EF4-FFF2-40B4-BE49-F238E27FC236}">
                <a16:creationId xmlns:a16="http://schemas.microsoft.com/office/drawing/2014/main" id="{52D88637-C293-54C8-5CBA-11A0786FE6D5}"/>
              </a:ext>
            </a:extLst>
          </p:cNvPr>
          <p:cNvPicPr>
            <a:picLocks noChangeAspect="1"/>
          </p:cNvPicPr>
          <p:nvPr/>
        </p:nvPicPr>
        <p:blipFill rotWithShape="1">
          <a:blip r:embed="rId3"/>
          <a:srcRect l="25693" t="1" r="14451" b="-278"/>
          <a:stretch/>
        </p:blipFill>
        <p:spPr>
          <a:xfrm>
            <a:off x="345675" y="944455"/>
            <a:ext cx="5344773" cy="5499561"/>
          </a:xfrm>
          <a:prstGeom prst="rect">
            <a:avLst/>
          </a:prstGeom>
        </p:spPr>
      </p:pic>
      <p:sp>
        <p:nvSpPr>
          <p:cNvPr id="6" name="TextBox 5">
            <a:extLst>
              <a:ext uri="{FF2B5EF4-FFF2-40B4-BE49-F238E27FC236}">
                <a16:creationId xmlns:a16="http://schemas.microsoft.com/office/drawing/2014/main" id="{3066319C-E4AE-D60C-6B83-54C55FFF9E36}"/>
              </a:ext>
            </a:extLst>
          </p:cNvPr>
          <p:cNvSpPr txBox="1"/>
          <p:nvPr/>
        </p:nvSpPr>
        <p:spPr>
          <a:xfrm>
            <a:off x="6013375" y="5123851"/>
            <a:ext cx="5895109" cy="1002398"/>
          </a:xfrm>
          <a:prstGeom prst="rect">
            <a:avLst/>
          </a:prstGeom>
          <a:noFill/>
        </p:spPr>
        <p:txBody>
          <a:bodyPr wrap="square" numCol="2">
            <a:noAutofit/>
          </a:bodyPr>
          <a:lstStyle/>
          <a:p>
            <a:pPr marL="353700" indent="-342900">
              <a:spcBef>
                <a:spcPts val="600"/>
              </a:spcBef>
              <a:spcAft>
                <a:spcPts val="600"/>
              </a:spcAft>
              <a:buClr>
                <a:schemeClr val="bg2"/>
              </a:buClr>
              <a:buFont typeface="Arial" panose="020B0604020202020204" pitchFamily="34" charset="0"/>
              <a:buChar char="•"/>
            </a:pPr>
            <a:r>
              <a:rPr lang="en-GB" sz="1800" dirty="0">
                <a:solidFill>
                  <a:schemeClr val="tx1"/>
                </a:solidFill>
              </a:rPr>
              <a:t>Alternative text for images</a:t>
            </a:r>
          </a:p>
          <a:p>
            <a:pPr marL="353700" indent="-342900">
              <a:spcBef>
                <a:spcPts val="600"/>
              </a:spcBef>
              <a:spcAft>
                <a:spcPts val="600"/>
              </a:spcAft>
              <a:buClr>
                <a:schemeClr val="bg2"/>
              </a:buClr>
              <a:buFont typeface="Arial" panose="020B0604020202020204" pitchFamily="34" charset="0"/>
              <a:buChar char="•"/>
            </a:pPr>
            <a:r>
              <a:rPr lang="en-GB" sz="1800" dirty="0">
                <a:solidFill>
                  <a:schemeClr val="tx1"/>
                </a:solidFill>
              </a:rPr>
              <a:t>Simple and consistent navigation</a:t>
            </a:r>
          </a:p>
          <a:p>
            <a:pPr marL="353700" indent="-342900">
              <a:spcBef>
                <a:spcPts val="600"/>
              </a:spcBef>
              <a:spcAft>
                <a:spcPts val="600"/>
              </a:spcAft>
              <a:buClr>
                <a:schemeClr val="bg2"/>
              </a:buClr>
              <a:buFont typeface="Arial" panose="020B0604020202020204" pitchFamily="34" charset="0"/>
              <a:buChar char="•"/>
            </a:pPr>
            <a:r>
              <a:rPr lang="en-GB" sz="1800" dirty="0">
                <a:solidFill>
                  <a:schemeClr val="tx1"/>
                </a:solidFill>
              </a:rPr>
              <a:t>Support for screen readers</a:t>
            </a:r>
          </a:p>
          <a:p>
            <a:pPr marL="353700" indent="-342900">
              <a:spcBef>
                <a:spcPts val="600"/>
              </a:spcBef>
              <a:spcAft>
                <a:spcPts val="600"/>
              </a:spcAft>
              <a:buClr>
                <a:schemeClr val="bg2"/>
              </a:buClr>
              <a:buFont typeface="Arial" panose="020B0604020202020204" pitchFamily="34" charset="0"/>
              <a:buChar char="•"/>
            </a:pPr>
            <a:r>
              <a:rPr lang="en-GB" sz="1800" dirty="0">
                <a:solidFill>
                  <a:schemeClr val="tx1"/>
                </a:solidFill>
              </a:rPr>
              <a:t>Subtitles and transcripts</a:t>
            </a:r>
          </a:p>
        </p:txBody>
      </p:sp>
      <p:sp>
        <p:nvSpPr>
          <p:cNvPr id="10" name="TextBox 9">
            <a:extLst>
              <a:ext uri="{FF2B5EF4-FFF2-40B4-BE49-F238E27FC236}">
                <a16:creationId xmlns:a16="http://schemas.microsoft.com/office/drawing/2014/main" id="{01D4280D-C043-9C38-2288-0C24E63A5CD5}"/>
              </a:ext>
            </a:extLst>
          </p:cNvPr>
          <p:cNvSpPr txBox="1"/>
          <p:nvPr/>
        </p:nvSpPr>
        <p:spPr>
          <a:xfrm>
            <a:off x="8293333" y="6387099"/>
            <a:ext cx="1335192" cy="369332"/>
          </a:xfrm>
          <a:prstGeom prst="rect">
            <a:avLst/>
          </a:prstGeom>
          <a:noFill/>
        </p:spPr>
        <p:txBody>
          <a:bodyPr wrap="square">
            <a:spAutoFit/>
          </a:bodyPr>
          <a:lstStyle/>
          <a:p>
            <a:pPr marL="10800" algn="ctr">
              <a:spcBef>
                <a:spcPts val="600"/>
              </a:spcBef>
              <a:spcAft>
                <a:spcPts val="600"/>
              </a:spcAft>
              <a:buClr>
                <a:schemeClr val="bg2"/>
              </a:buClr>
            </a:pPr>
            <a:r>
              <a:rPr lang="en-GB" sz="1800" b="1" dirty="0">
                <a:solidFill>
                  <a:schemeClr val="tx1"/>
                </a:solidFill>
              </a:rPr>
              <a:t>And more!</a:t>
            </a:r>
          </a:p>
        </p:txBody>
      </p:sp>
    </p:spTree>
    <p:extLst>
      <p:ext uri="{BB962C8B-B14F-4D97-AF65-F5344CB8AC3E}">
        <p14:creationId xmlns:p14="http://schemas.microsoft.com/office/powerpoint/2010/main" val="4007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Digital Learning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Digital first, not digital only</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5" cy="506719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buClr>
                <a:schemeClr val="bg2"/>
              </a:buClr>
            </a:pPr>
            <a:r>
              <a:rPr lang="en-GB" sz="2000" dirty="0"/>
              <a:t>It’s important that volunteers who are not as digitally skilled or don’t have access to technology can also access our learning. </a:t>
            </a:r>
          </a:p>
          <a:p>
            <a:pPr>
              <a:buClr>
                <a:schemeClr val="bg2"/>
              </a:buClr>
            </a:pPr>
            <a:endParaRPr lang="en-GB" sz="2000" dirty="0"/>
          </a:p>
          <a:p>
            <a:pPr>
              <a:buClr>
                <a:schemeClr val="bg2"/>
              </a:buClr>
            </a:pPr>
            <a:r>
              <a:rPr lang="en-GB" sz="2000" dirty="0"/>
              <a:t>As part of this we will:</a:t>
            </a:r>
          </a:p>
          <a:p>
            <a:pPr marL="353700" indent="-342900">
              <a:lnSpc>
                <a:spcPct val="100000"/>
              </a:lnSpc>
              <a:buFont typeface="Arial" panose="020B0604020202020204" pitchFamily="34" charset="0"/>
              <a:buChar char="•"/>
            </a:pPr>
            <a:endParaRPr lang="en-GB" sz="2000" dirty="0"/>
          </a:p>
          <a:p>
            <a:pPr marL="353700" indent="-342900">
              <a:buClr>
                <a:schemeClr val="bg2"/>
              </a:buClr>
              <a:buFont typeface="Arial" panose="020B0604020202020204" pitchFamily="34" charset="0"/>
              <a:buChar char="•"/>
            </a:pPr>
            <a:r>
              <a:rPr lang="en-GB" sz="2000" dirty="0">
                <a:solidFill>
                  <a:schemeClr val="tx1"/>
                </a:solidFill>
              </a:rPr>
              <a:t>Support volunteers to develop their digital skills through a bespoke digital skills tool</a:t>
            </a:r>
          </a:p>
          <a:p>
            <a:pPr marL="353700" indent="-342900">
              <a:buClr>
                <a:schemeClr val="bg2"/>
              </a:buClr>
              <a:buFont typeface="Arial" panose="020B0604020202020204" pitchFamily="34" charset="0"/>
              <a:buChar char="•"/>
            </a:pPr>
            <a:endParaRPr lang="en-GB" sz="2000" dirty="0">
              <a:solidFill>
                <a:schemeClr val="tx1"/>
              </a:solidFill>
            </a:endParaRPr>
          </a:p>
          <a:p>
            <a:pPr marL="353700" indent="-342900">
              <a:buClr>
                <a:schemeClr val="bg2"/>
              </a:buClr>
              <a:buFont typeface="Arial" panose="020B0604020202020204" pitchFamily="34" charset="0"/>
              <a:buChar char="•"/>
            </a:pPr>
            <a:r>
              <a:rPr lang="en-GB" sz="2000" dirty="0">
                <a:solidFill>
                  <a:schemeClr val="tx1"/>
                </a:solidFill>
              </a:rPr>
              <a:t>Develop processes for volunteers to be supported locally with completing their digital learning</a:t>
            </a:r>
          </a:p>
          <a:p>
            <a:pPr marL="353700" indent="-342900">
              <a:buClr>
                <a:schemeClr val="bg2"/>
              </a:buClr>
              <a:buFont typeface="Arial" panose="020B0604020202020204" pitchFamily="34" charset="0"/>
              <a:buChar char="•"/>
            </a:pPr>
            <a:endParaRPr lang="en-GB" sz="2000" dirty="0">
              <a:solidFill>
                <a:schemeClr val="tx1"/>
              </a:solidFill>
            </a:endParaRPr>
          </a:p>
          <a:p>
            <a:pPr marL="353700" indent="-342900">
              <a:buClr>
                <a:schemeClr val="bg2"/>
              </a:buClr>
              <a:buFont typeface="Arial" panose="020B0604020202020204" pitchFamily="34" charset="0"/>
              <a:buChar char="•"/>
            </a:pPr>
            <a:r>
              <a:rPr lang="en-GB" sz="2000" dirty="0">
                <a:solidFill>
                  <a:schemeClr val="tx1"/>
                </a:solidFill>
              </a:rPr>
              <a:t>Ensure that </a:t>
            </a:r>
            <a:r>
              <a:rPr lang="en-GB" sz="2000" dirty="0"/>
              <a:t>there is</a:t>
            </a:r>
            <a:r>
              <a:rPr lang="en-GB" sz="2000" dirty="0">
                <a:solidFill>
                  <a:schemeClr val="tx1"/>
                </a:solidFill>
              </a:rPr>
              <a:t> non-digital support for learning available</a:t>
            </a:r>
          </a:p>
        </p:txBody>
      </p:sp>
      <p:pic>
        <p:nvPicPr>
          <p:cNvPr id="6" name="Picture 16" descr="A person giving a presentation to an audience&#10;&#10;Description automatically generated">
            <a:extLst>
              <a:ext uri="{FF2B5EF4-FFF2-40B4-BE49-F238E27FC236}">
                <a16:creationId xmlns:a16="http://schemas.microsoft.com/office/drawing/2014/main" id="{327F857F-F749-8EB2-57C1-860ACECAA9DC}"/>
              </a:ext>
            </a:extLst>
          </p:cNvPr>
          <p:cNvPicPr>
            <a:picLocks noChangeAspect="1"/>
          </p:cNvPicPr>
          <p:nvPr/>
        </p:nvPicPr>
        <p:blipFill rotWithShape="1">
          <a:blip r:embed="rId3"/>
          <a:srcRect l="26097" t="7824" r="7366" b="-352"/>
          <a:stretch/>
        </p:blipFill>
        <p:spPr>
          <a:xfrm>
            <a:off x="6195949" y="1303208"/>
            <a:ext cx="5522808" cy="4923046"/>
          </a:xfrm>
          <a:prstGeom prst="rect">
            <a:avLst/>
          </a:prstGeom>
        </p:spPr>
      </p:pic>
    </p:spTree>
    <p:extLst>
      <p:ext uri="{BB962C8B-B14F-4D97-AF65-F5344CB8AC3E}">
        <p14:creationId xmlns:p14="http://schemas.microsoft.com/office/powerpoint/2010/main" val="516129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Engaging Learning</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dirty="0"/>
              <a:t>Growing Roots</a:t>
            </a:r>
          </a:p>
        </p:txBody>
      </p:sp>
    </p:spTree>
    <p:extLst>
      <p:ext uri="{BB962C8B-B14F-4D97-AF65-F5344CB8AC3E}">
        <p14:creationId xmlns:p14="http://schemas.microsoft.com/office/powerpoint/2010/main" val="396633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Growing Roots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373091" y="1634836"/>
            <a:ext cx="5327073" cy="4959928"/>
          </a:xfrm>
        </p:spPr>
        <p:txBody>
          <a:bodyPr>
            <a:normAutofit/>
          </a:bodyPr>
          <a:lstStyle/>
          <a:p>
            <a:pPr>
              <a:lnSpc>
                <a:spcPct val="100000"/>
              </a:lnSpc>
            </a:pPr>
            <a:r>
              <a:rPr lang="en-GB" sz="2000" dirty="0"/>
              <a:t>Growing Roots will become the new mandatory learning for our volunteers</a:t>
            </a:r>
          </a:p>
          <a:p>
            <a:pPr>
              <a:lnSpc>
                <a:spcPct val="100000"/>
              </a:lnSpc>
            </a:pPr>
            <a:endParaRPr lang="en-GB" sz="2000" dirty="0"/>
          </a:p>
          <a:p>
            <a:pPr>
              <a:lnSpc>
                <a:spcPct val="100000"/>
              </a:lnSpc>
            </a:pPr>
            <a:r>
              <a:rPr lang="en-GB" sz="2000" dirty="0"/>
              <a:t>Volunteers will have 6 months to complete their Growing Roots learning</a:t>
            </a:r>
          </a:p>
          <a:p>
            <a:pPr>
              <a:lnSpc>
                <a:spcPct val="100000"/>
              </a:lnSpc>
            </a:pPr>
            <a:endParaRPr lang="en-GB" sz="2000" dirty="0"/>
          </a:p>
          <a:p>
            <a:pPr>
              <a:lnSpc>
                <a:spcPct val="100000"/>
              </a:lnSpc>
            </a:pPr>
            <a:r>
              <a:rPr lang="en-GB" sz="2000" dirty="0"/>
              <a:t>Growing Roots will comprise of two parts; </a:t>
            </a:r>
          </a:p>
          <a:p>
            <a:pPr>
              <a:lnSpc>
                <a:spcPct val="100000"/>
              </a:lnSpc>
            </a:pPr>
            <a:endParaRPr lang="en-GB" sz="2000" dirty="0"/>
          </a:p>
          <a:p>
            <a:pPr marL="353700" indent="-342900">
              <a:lnSpc>
                <a:spcPct val="100000"/>
              </a:lnSpc>
              <a:buClr>
                <a:schemeClr val="bg2"/>
              </a:buClr>
              <a:buFont typeface="Arial" panose="020B0604020202020204" pitchFamily="34" charset="0"/>
              <a:buChar char="•"/>
            </a:pPr>
            <a:r>
              <a:rPr lang="en-GB" sz="2000" dirty="0"/>
              <a:t>The learning a volunteer needs to get started</a:t>
            </a:r>
          </a:p>
          <a:p>
            <a:pPr>
              <a:lnSpc>
                <a:spcPct val="100000"/>
              </a:lnSpc>
              <a:buClr>
                <a:schemeClr val="bg2"/>
              </a:buClr>
            </a:pPr>
            <a:endParaRPr lang="en-GB" sz="2000" dirty="0"/>
          </a:p>
          <a:p>
            <a:pPr marL="353700" indent="-342900">
              <a:lnSpc>
                <a:spcPct val="100000"/>
              </a:lnSpc>
              <a:buClr>
                <a:schemeClr val="bg2"/>
              </a:buClr>
              <a:buFont typeface="Arial" panose="020B0604020202020204" pitchFamily="34" charset="0"/>
              <a:buChar char="•"/>
            </a:pPr>
            <a:r>
              <a:rPr lang="en-GB" sz="2000" dirty="0"/>
              <a:t>The learning a volunteers needs for their team and role</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289273" y="1035291"/>
            <a:ext cx="5206988"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Growing Roots</a:t>
            </a:r>
          </a:p>
        </p:txBody>
      </p:sp>
      <p:pic>
        <p:nvPicPr>
          <p:cNvPr id="8" name="Picture 7">
            <a:extLst>
              <a:ext uri="{FF2B5EF4-FFF2-40B4-BE49-F238E27FC236}">
                <a16:creationId xmlns:a16="http://schemas.microsoft.com/office/drawing/2014/main" id="{F2CAF0EE-33B8-7C28-1C2D-742F18284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50"/>
          <a:stretch/>
        </p:blipFill>
        <p:spPr>
          <a:xfrm>
            <a:off x="491836" y="1035291"/>
            <a:ext cx="5274825" cy="5483609"/>
          </a:xfrm>
          <a:prstGeom prst="rect">
            <a:avLst/>
          </a:prstGeom>
        </p:spPr>
      </p:pic>
    </p:spTree>
    <p:extLst>
      <p:ext uri="{BB962C8B-B14F-4D97-AF65-F5344CB8AC3E}">
        <p14:creationId xmlns:p14="http://schemas.microsoft.com/office/powerpoint/2010/main" val="315142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335-1E61-C157-DFA8-EF2C82B55164}"/>
              </a:ext>
            </a:extLst>
          </p:cNvPr>
          <p:cNvSpPr>
            <a:spLocks noGrp="1"/>
          </p:cNvSpPr>
          <p:nvPr>
            <p:ph type="ctrTitle"/>
          </p:nvPr>
        </p:nvSpPr>
        <p:spPr/>
        <p:txBody>
          <a:bodyPr/>
          <a:lstStyle/>
          <a:p>
            <a:r>
              <a:rPr lang="en-GB"/>
              <a:t>Engaging Learning</a:t>
            </a:r>
            <a:endParaRPr lang="en-US" dirty="0"/>
          </a:p>
        </p:txBody>
      </p:sp>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GB"/>
              <a:t>Growing Roots</a:t>
            </a:r>
            <a:endParaRPr lang="en-GB" dirty="0"/>
          </a:p>
        </p:txBody>
      </p:sp>
      <p:graphicFrame>
        <p:nvGraphicFramePr>
          <p:cNvPr id="12" name="Diagram 11">
            <a:extLst>
              <a:ext uri="{FF2B5EF4-FFF2-40B4-BE49-F238E27FC236}">
                <a16:creationId xmlns:a16="http://schemas.microsoft.com/office/drawing/2014/main" id="{86796B52-E331-CD9D-6C64-221A9A79D365}"/>
              </a:ext>
            </a:extLst>
          </p:cNvPr>
          <p:cNvGraphicFramePr/>
          <p:nvPr>
            <p:extLst>
              <p:ext uri="{D42A27DB-BD31-4B8C-83A1-F6EECF244321}">
                <p14:modId xmlns:p14="http://schemas.microsoft.com/office/powerpoint/2010/main" val="1280216190"/>
              </p:ext>
            </p:extLst>
          </p:nvPr>
        </p:nvGraphicFramePr>
        <p:xfrm>
          <a:off x="575917" y="2087218"/>
          <a:ext cx="11040166" cy="458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ectangle: Rounded Corners 13">
            <a:extLst>
              <a:ext uri="{FF2B5EF4-FFF2-40B4-BE49-F238E27FC236}">
                <a16:creationId xmlns:a16="http://schemas.microsoft.com/office/drawing/2014/main" id="{CB63ACBE-02DC-49FD-D740-FD4A15085790}"/>
              </a:ext>
            </a:extLst>
          </p:cNvPr>
          <p:cNvSpPr/>
          <p:nvPr/>
        </p:nvSpPr>
        <p:spPr>
          <a:xfrm>
            <a:off x="1729409" y="1080053"/>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ExtraBold" panose="00000900000000000000" pitchFamily="2" charset="0"/>
              </a:rPr>
              <a:t>The learning everyone needs to get started</a:t>
            </a:r>
          </a:p>
        </p:txBody>
      </p:sp>
    </p:spTree>
    <p:extLst>
      <p:ext uri="{BB962C8B-B14F-4D97-AF65-F5344CB8AC3E}">
        <p14:creationId xmlns:p14="http://schemas.microsoft.com/office/powerpoint/2010/main" val="189037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GB"/>
              <a:t>Growing Roots</a:t>
            </a:r>
            <a:endParaRPr lang="en-GB" dirty="0"/>
          </a:p>
        </p:txBody>
      </p:sp>
      <p:sp>
        <p:nvSpPr>
          <p:cNvPr id="14" name="Rectangle: Rounded Corners 13">
            <a:extLst>
              <a:ext uri="{FF2B5EF4-FFF2-40B4-BE49-F238E27FC236}">
                <a16:creationId xmlns:a16="http://schemas.microsoft.com/office/drawing/2014/main" id="{CB63ACBE-02DC-49FD-D740-FD4A15085790}"/>
              </a:ext>
            </a:extLst>
          </p:cNvPr>
          <p:cNvSpPr/>
          <p:nvPr/>
        </p:nvSpPr>
        <p:spPr>
          <a:xfrm>
            <a:off x="1729409" y="1080053"/>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ExtraBold" panose="00000900000000000000" pitchFamily="2" charset="0"/>
              </a:rPr>
              <a:t>The learning everyone needs to get started</a:t>
            </a:r>
          </a:p>
        </p:txBody>
      </p:sp>
      <p:sp>
        <p:nvSpPr>
          <p:cNvPr id="4" name="Title 3"/>
          <p:cNvSpPr>
            <a:spLocks noGrp="1"/>
          </p:cNvSpPr>
          <p:nvPr>
            <p:ph type="ctrTitle"/>
          </p:nvPr>
        </p:nvSpPr>
        <p:spPr/>
        <p:txBody>
          <a:bodyPr/>
          <a:lstStyle/>
          <a:p>
            <a:r>
              <a:rPr lang="en-GB"/>
              <a:t>Engaging Learning</a:t>
            </a:r>
            <a:endParaRPr lang="en-GB" dirty="0"/>
          </a:p>
        </p:txBody>
      </p:sp>
      <p:sp>
        <p:nvSpPr>
          <p:cNvPr id="2" name="Rectangle 1">
            <a:extLst>
              <a:ext uri="{FF2B5EF4-FFF2-40B4-BE49-F238E27FC236}">
                <a16:creationId xmlns:a16="http://schemas.microsoft.com/office/drawing/2014/main" id="{7E67E1CC-05C1-2F8F-B7EA-4FC96BE0B6E7}"/>
              </a:ext>
            </a:extLst>
          </p:cNvPr>
          <p:cNvSpPr/>
          <p:nvPr/>
        </p:nvSpPr>
        <p:spPr>
          <a:xfrm>
            <a:off x="568420" y="3279228"/>
            <a:ext cx="2529503" cy="3131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dirty="0"/>
              <a:t>GDPR </a:t>
            </a:r>
          </a:p>
          <a:p>
            <a:pPr marL="285750" indent="-285750">
              <a:spcBef>
                <a:spcPts val="600"/>
              </a:spcBef>
              <a:buFont typeface="Arial" panose="020B0604020202020204" pitchFamily="34" charset="0"/>
              <a:buChar char="•"/>
            </a:pPr>
            <a:r>
              <a:rPr lang="en-US" sz="1600" b="1" dirty="0"/>
              <a:t>Some of Module 11 (Administration)</a:t>
            </a:r>
          </a:p>
        </p:txBody>
      </p:sp>
      <p:sp>
        <p:nvSpPr>
          <p:cNvPr id="6" name="Rectangle 5">
            <a:extLst>
              <a:ext uri="{FF2B5EF4-FFF2-40B4-BE49-F238E27FC236}">
                <a16:creationId xmlns:a16="http://schemas.microsoft.com/office/drawing/2014/main" id="{03DBEF35-F2CE-5223-DB0D-72BE81E04128}"/>
              </a:ext>
            </a:extLst>
          </p:cNvPr>
          <p:cNvSpPr/>
          <p:nvPr/>
        </p:nvSpPr>
        <p:spPr>
          <a:xfrm>
            <a:off x="3414593" y="3279228"/>
            <a:ext cx="2530800" cy="3131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600"/>
              </a:spcBef>
              <a:buFont typeface="Arial" panose="020B0604020202020204" pitchFamily="34" charset="0"/>
              <a:buChar char="•"/>
            </a:pPr>
            <a:endParaRPr lang="en-US" sz="1600" b="1" dirty="0"/>
          </a:p>
          <a:p>
            <a:pPr marL="285750" indent="-285750">
              <a:spcBef>
                <a:spcPts val="600"/>
              </a:spcBef>
              <a:buFont typeface="Arial" panose="020B0604020202020204" pitchFamily="34" charset="0"/>
              <a:buChar char="•"/>
            </a:pPr>
            <a:r>
              <a:rPr lang="en-US" sz="1600" b="1" dirty="0"/>
              <a:t>Module 1 (Essentials of Scouting)</a:t>
            </a:r>
          </a:p>
          <a:p>
            <a:pPr marL="285750" indent="-285750">
              <a:spcBef>
                <a:spcPts val="600"/>
              </a:spcBef>
              <a:buFont typeface="Arial" panose="020B0604020202020204" pitchFamily="34" charset="0"/>
              <a:buChar char="•"/>
            </a:pPr>
            <a:r>
              <a:rPr lang="en-US" sz="1600" b="1" dirty="0"/>
              <a:t>Some of Module 3 and 4 (Tools for the Role)</a:t>
            </a:r>
          </a:p>
          <a:p>
            <a:pPr marL="285750" indent="-285750">
              <a:spcBef>
                <a:spcPts val="600"/>
              </a:spcBef>
              <a:buFont typeface="Arial" panose="020B0604020202020204" pitchFamily="34" charset="0"/>
              <a:buChar char="•"/>
            </a:pPr>
            <a:r>
              <a:rPr lang="en-US" sz="1600" b="1" dirty="0"/>
              <a:t>Module 5 (The Fundamentals)</a:t>
            </a:r>
          </a:p>
          <a:p>
            <a:pPr marL="285750" indent="-285750">
              <a:spcBef>
                <a:spcPts val="600"/>
              </a:spcBef>
              <a:buFont typeface="Arial" panose="020B0604020202020204" pitchFamily="34" charset="0"/>
              <a:buChar char="•"/>
            </a:pPr>
            <a:r>
              <a:rPr lang="en-US" sz="1600" b="1" dirty="0"/>
              <a:t>Module 9 (Working with Adults)</a:t>
            </a:r>
          </a:p>
        </p:txBody>
      </p:sp>
      <p:sp>
        <p:nvSpPr>
          <p:cNvPr id="7" name="Rectangle 6">
            <a:extLst>
              <a:ext uri="{FF2B5EF4-FFF2-40B4-BE49-F238E27FC236}">
                <a16:creationId xmlns:a16="http://schemas.microsoft.com/office/drawing/2014/main" id="{4AD43C7B-0F44-D746-F184-E861E86D57F2}"/>
              </a:ext>
            </a:extLst>
          </p:cNvPr>
          <p:cNvSpPr/>
          <p:nvPr/>
        </p:nvSpPr>
        <p:spPr>
          <a:xfrm>
            <a:off x="6260689" y="3279228"/>
            <a:ext cx="2526895" cy="3131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dirty="0"/>
              <a:t>Module 7 (Scouting for all) </a:t>
            </a:r>
          </a:p>
          <a:p>
            <a:pPr marL="285750" indent="-285750">
              <a:spcBef>
                <a:spcPts val="600"/>
              </a:spcBef>
              <a:buFont typeface="Arial" panose="020B0604020202020204" pitchFamily="34" charset="0"/>
              <a:buChar char="•"/>
            </a:pPr>
            <a:r>
              <a:rPr lang="en-US" sz="1600" b="1" dirty="0"/>
              <a:t>Potentially some of Module 36 (Additional Needs)</a:t>
            </a:r>
          </a:p>
        </p:txBody>
      </p:sp>
      <p:sp>
        <p:nvSpPr>
          <p:cNvPr id="8" name="Rectangle 7">
            <a:extLst>
              <a:ext uri="{FF2B5EF4-FFF2-40B4-BE49-F238E27FC236}">
                <a16:creationId xmlns:a16="http://schemas.microsoft.com/office/drawing/2014/main" id="{6278A173-CF02-8464-FCE6-F8C9451C1005}"/>
              </a:ext>
            </a:extLst>
          </p:cNvPr>
          <p:cNvSpPr/>
          <p:nvPr/>
        </p:nvSpPr>
        <p:spPr>
          <a:xfrm>
            <a:off x="9112468" y="3279228"/>
            <a:ext cx="2526007" cy="3131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dirty="0"/>
              <a:t>Safety </a:t>
            </a:r>
          </a:p>
          <a:p>
            <a:pPr marL="285750" indent="-285750">
              <a:spcBef>
                <a:spcPts val="600"/>
              </a:spcBef>
              <a:buFont typeface="Arial" panose="020B0604020202020204" pitchFamily="34" charset="0"/>
              <a:buChar char="•"/>
            </a:pPr>
            <a:r>
              <a:rPr lang="en-US" sz="1600" b="1" dirty="0"/>
              <a:t>Safeguarding</a:t>
            </a:r>
          </a:p>
          <a:p>
            <a:pPr marL="285750" indent="-285750">
              <a:spcBef>
                <a:spcPts val="600"/>
              </a:spcBef>
              <a:buFont typeface="Arial" panose="020B0604020202020204" pitchFamily="34" charset="0"/>
              <a:buChar char="•"/>
            </a:pPr>
            <a:r>
              <a:rPr lang="en-US" sz="1600" b="1" dirty="0"/>
              <a:t>Some of Module 17 (Running Safe Activities) </a:t>
            </a:r>
          </a:p>
        </p:txBody>
      </p:sp>
      <p:sp>
        <p:nvSpPr>
          <p:cNvPr id="5" name="Rectangle 4">
            <a:extLst>
              <a:ext uri="{FF2B5EF4-FFF2-40B4-BE49-F238E27FC236}">
                <a16:creationId xmlns:a16="http://schemas.microsoft.com/office/drawing/2014/main" id="{C2630BE8-FC9C-BB39-62AA-69EF55CCB8D0}"/>
              </a:ext>
            </a:extLst>
          </p:cNvPr>
          <p:cNvSpPr/>
          <p:nvPr/>
        </p:nvSpPr>
        <p:spPr>
          <a:xfrm>
            <a:off x="568421" y="2425223"/>
            <a:ext cx="2526896" cy="8540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b="1" dirty="0"/>
              <a:t>Data Protection in Scouts</a:t>
            </a:r>
          </a:p>
        </p:txBody>
      </p:sp>
      <p:sp>
        <p:nvSpPr>
          <p:cNvPr id="9" name="Rectangle 8">
            <a:extLst>
              <a:ext uri="{FF2B5EF4-FFF2-40B4-BE49-F238E27FC236}">
                <a16:creationId xmlns:a16="http://schemas.microsoft.com/office/drawing/2014/main" id="{BEE5BDF1-C3FE-7B9A-69B6-40E46E22CEC5}"/>
              </a:ext>
            </a:extLst>
          </p:cNvPr>
          <p:cNvSpPr/>
          <p:nvPr/>
        </p:nvSpPr>
        <p:spPr>
          <a:xfrm>
            <a:off x="3414817" y="2425222"/>
            <a:ext cx="2526896" cy="8540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b="1" dirty="0"/>
              <a:t>What we do &amp; How we do it</a:t>
            </a:r>
          </a:p>
        </p:txBody>
      </p:sp>
      <p:sp>
        <p:nvSpPr>
          <p:cNvPr id="10" name="Rectangle 9">
            <a:extLst>
              <a:ext uri="{FF2B5EF4-FFF2-40B4-BE49-F238E27FC236}">
                <a16:creationId xmlns:a16="http://schemas.microsoft.com/office/drawing/2014/main" id="{266D6137-ED65-9597-9B8F-171766162F4F}"/>
              </a:ext>
            </a:extLst>
          </p:cNvPr>
          <p:cNvSpPr/>
          <p:nvPr/>
        </p:nvSpPr>
        <p:spPr>
          <a:xfrm>
            <a:off x="6261504" y="2425222"/>
            <a:ext cx="2526896" cy="8540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b="1" dirty="0"/>
              <a:t>Creating Inclusion</a:t>
            </a:r>
          </a:p>
        </p:txBody>
      </p:sp>
      <p:sp>
        <p:nvSpPr>
          <p:cNvPr id="11" name="Rectangle 10">
            <a:extLst>
              <a:ext uri="{FF2B5EF4-FFF2-40B4-BE49-F238E27FC236}">
                <a16:creationId xmlns:a16="http://schemas.microsoft.com/office/drawing/2014/main" id="{4020578B-4803-B176-C410-5AEE74CC10D5}"/>
              </a:ext>
            </a:extLst>
          </p:cNvPr>
          <p:cNvSpPr/>
          <p:nvPr/>
        </p:nvSpPr>
        <p:spPr>
          <a:xfrm>
            <a:off x="9111580" y="2425222"/>
            <a:ext cx="2526896" cy="8540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b="1" dirty="0"/>
              <a:t>Safe Scouting</a:t>
            </a:r>
          </a:p>
        </p:txBody>
      </p:sp>
      <p:sp>
        <p:nvSpPr>
          <p:cNvPr id="13" name="TextBox 12">
            <a:extLst>
              <a:ext uri="{FF2B5EF4-FFF2-40B4-BE49-F238E27FC236}">
                <a16:creationId xmlns:a16="http://schemas.microsoft.com/office/drawing/2014/main" id="{9160661D-7554-9960-F40C-79ED3272E4EC}"/>
              </a:ext>
            </a:extLst>
          </p:cNvPr>
          <p:cNvSpPr txBox="1"/>
          <p:nvPr/>
        </p:nvSpPr>
        <p:spPr>
          <a:xfrm>
            <a:off x="951870" y="3279227"/>
            <a:ext cx="1773620" cy="369332"/>
          </a:xfrm>
          <a:prstGeom prst="rect">
            <a:avLst/>
          </a:prstGeom>
          <a:noFill/>
        </p:spPr>
        <p:txBody>
          <a:bodyPr wrap="square" rtlCol="0">
            <a:spAutoFit/>
          </a:bodyPr>
          <a:lstStyle/>
          <a:p>
            <a:pPr algn="ctr"/>
            <a:r>
              <a:rPr lang="en-GB" sz="1800" b="1" dirty="0">
                <a:solidFill>
                  <a:schemeClr val="bg1"/>
                </a:solidFill>
              </a:rPr>
              <a:t>Replacing:</a:t>
            </a:r>
          </a:p>
        </p:txBody>
      </p:sp>
      <p:sp>
        <p:nvSpPr>
          <p:cNvPr id="15" name="TextBox 14">
            <a:extLst>
              <a:ext uri="{FF2B5EF4-FFF2-40B4-BE49-F238E27FC236}">
                <a16:creationId xmlns:a16="http://schemas.microsoft.com/office/drawing/2014/main" id="{67BB509D-BF17-C4A8-8CFB-252598BD440A}"/>
              </a:ext>
            </a:extLst>
          </p:cNvPr>
          <p:cNvSpPr txBox="1"/>
          <p:nvPr/>
        </p:nvSpPr>
        <p:spPr>
          <a:xfrm>
            <a:off x="3788103" y="3283484"/>
            <a:ext cx="1773620" cy="369332"/>
          </a:xfrm>
          <a:prstGeom prst="rect">
            <a:avLst/>
          </a:prstGeom>
          <a:noFill/>
        </p:spPr>
        <p:txBody>
          <a:bodyPr wrap="square" rtlCol="0">
            <a:spAutoFit/>
          </a:bodyPr>
          <a:lstStyle/>
          <a:p>
            <a:pPr algn="ctr"/>
            <a:r>
              <a:rPr lang="en-GB" sz="1800" b="1" dirty="0">
                <a:solidFill>
                  <a:schemeClr val="bg1"/>
                </a:solidFill>
              </a:rPr>
              <a:t>Replacing:</a:t>
            </a:r>
          </a:p>
        </p:txBody>
      </p:sp>
      <p:sp>
        <p:nvSpPr>
          <p:cNvPr id="16" name="TextBox 15">
            <a:extLst>
              <a:ext uri="{FF2B5EF4-FFF2-40B4-BE49-F238E27FC236}">
                <a16:creationId xmlns:a16="http://schemas.microsoft.com/office/drawing/2014/main" id="{7DD5C086-DE93-72B0-718C-C7A29F209F3A}"/>
              </a:ext>
            </a:extLst>
          </p:cNvPr>
          <p:cNvSpPr txBox="1"/>
          <p:nvPr/>
        </p:nvSpPr>
        <p:spPr>
          <a:xfrm>
            <a:off x="6642120" y="3279227"/>
            <a:ext cx="1773620" cy="369332"/>
          </a:xfrm>
          <a:prstGeom prst="rect">
            <a:avLst/>
          </a:prstGeom>
          <a:noFill/>
        </p:spPr>
        <p:txBody>
          <a:bodyPr wrap="square" rtlCol="0">
            <a:spAutoFit/>
          </a:bodyPr>
          <a:lstStyle/>
          <a:p>
            <a:pPr algn="ctr"/>
            <a:r>
              <a:rPr lang="en-GB" sz="1800" b="1" dirty="0">
                <a:solidFill>
                  <a:schemeClr val="bg1"/>
                </a:solidFill>
              </a:rPr>
              <a:t>Replacing:</a:t>
            </a:r>
          </a:p>
        </p:txBody>
      </p:sp>
      <p:sp>
        <p:nvSpPr>
          <p:cNvPr id="17" name="TextBox 16">
            <a:extLst>
              <a:ext uri="{FF2B5EF4-FFF2-40B4-BE49-F238E27FC236}">
                <a16:creationId xmlns:a16="http://schemas.microsoft.com/office/drawing/2014/main" id="{8E26CD26-374D-BD3E-765C-9B27899248CA}"/>
              </a:ext>
            </a:extLst>
          </p:cNvPr>
          <p:cNvSpPr txBox="1"/>
          <p:nvPr/>
        </p:nvSpPr>
        <p:spPr>
          <a:xfrm>
            <a:off x="9488218" y="3279227"/>
            <a:ext cx="1773620" cy="369332"/>
          </a:xfrm>
          <a:prstGeom prst="rect">
            <a:avLst/>
          </a:prstGeom>
          <a:noFill/>
        </p:spPr>
        <p:txBody>
          <a:bodyPr wrap="square" rtlCol="0">
            <a:spAutoFit/>
          </a:bodyPr>
          <a:lstStyle/>
          <a:p>
            <a:pPr algn="ctr"/>
            <a:r>
              <a:rPr lang="en-GB" sz="1800" b="1" dirty="0">
                <a:solidFill>
                  <a:schemeClr val="bg1"/>
                </a:solidFill>
              </a:rPr>
              <a:t>Replacing:</a:t>
            </a:r>
          </a:p>
        </p:txBody>
      </p:sp>
    </p:spTree>
    <p:extLst>
      <p:ext uri="{BB962C8B-B14F-4D97-AF65-F5344CB8AC3E}">
        <p14:creationId xmlns:p14="http://schemas.microsoft.com/office/powerpoint/2010/main" val="401301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Growing Roots</a:t>
            </a:r>
          </a:p>
        </p:txBody>
      </p:sp>
      <p:graphicFrame>
        <p:nvGraphicFramePr>
          <p:cNvPr id="5" name="Diagram 4">
            <a:extLst>
              <a:ext uri="{FF2B5EF4-FFF2-40B4-BE49-F238E27FC236}">
                <a16:creationId xmlns:a16="http://schemas.microsoft.com/office/drawing/2014/main" id="{A1291642-6E8B-384A-EED9-6728153E2A4F}"/>
              </a:ext>
            </a:extLst>
          </p:cNvPr>
          <p:cNvGraphicFramePr/>
          <p:nvPr>
            <p:extLst>
              <p:ext uri="{D42A27DB-BD31-4B8C-83A1-F6EECF244321}">
                <p14:modId xmlns:p14="http://schemas.microsoft.com/office/powerpoint/2010/main" val="850713268"/>
              </p:ext>
            </p:extLst>
          </p:nvPr>
        </p:nvGraphicFramePr>
        <p:xfrm>
          <a:off x="575917" y="2299251"/>
          <a:ext cx="11040166" cy="4024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ACF4C292-16D6-BE7D-9103-7D409385A96D}"/>
              </a:ext>
            </a:extLst>
          </p:cNvPr>
          <p:cNvSpPr/>
          <p:nvPr/>
        </p:nvSpPr>
        <p:spPr>
          <a:xfrm>
            <a:off x="1676400" y="1040296"/>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Nunito Sans ExtraBold" panose="00000900000000000000" pitchFamily="2" charset="0"/>
              </a:rPr>
              <a:t>The learning a volunteer needs for their role</a:t>
            </a:r>
          </a:p>
        </p:txBody>
      </p:sp>
      <p:sp>
        <p:nvSpPr>
          <p:cNvPr id="6" name="TextBox 5">
            <a:extLst>
              <a:ext uri="{FF2B5EF4-FFF2-40B4-BE49-F238E27FC236}">
                <a16:creationId xmlns:a16="http://schemas.microsoft.com/office/drawing/2014/main" id="{7AE36F5C-0B52-3694-9639-B795613B6753}"/>
              </a:ext>
            </a:extLst>
          </p:cNvPr>
          <p:cNvSpPr txBox="1"/>
          <p:nvPr/>
        </p:nvSpPr>
        <p:spPr>
          <a:xfrm>
            <a:off x="97127" y="6401360"/>
            <a:ext cx="6964073" cy="338554"/>
          </a:xfrm>
          <a:prstGeom prst="rect">
            <a:avLst/>
          </a:prstGeom>
          <a:noFill/>
        </p:spPr>
        <p:txBody>
          <a:bodyPr wrap="square" rtlCol="0">
            <a:spAutoFit/>
          </a:bodyPr>
          <a:lstStyle/>
          <a:p>
            <a:r>
              <a:rPr lang="en-GB" sz="1600"/>
              <a:t>*Exact content is being scoped and developed during early 2023</a:t>
            </a:r>
          </a:p>
        </p:txBody>
      </p:sp>
    </p:spTree>
    <p:extLst>
      <p:ext uri="{BB962C8B-B14F-4D97-AF65-F5344CB8AC3E}">
        <p14:creationId xmlns:p14="http://schemas.microsoft.com/office/powerpoint/2010/main" val="265959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chemeClr val="bg2"/>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bg2"/>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a:t>
            </a:r>
            <a:r>
              <a:rPr lang="en-GB" sz="2000" dirty="0"/>
              <a:t>slide deck is designed to provide an overview of the ‘Engaging Learning’ change and is collated from information shared through slides, emails and verbally to Transformation Leads.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These slides will be updated regularly to reflect information shared in future, please check the document version you have against the one current on the TL Resource Hub to ensure you have the latest version.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 next slides outlines how to best use the information on these slides. </a:t>
            </a:r>
            <a:endParaRPr kumimoji="0" lang="en-GB" sz="2000" b="0" i="0" u="none" strike="noStrike" kern="0" cap="none" spc="0" normalizeH="0" baseline="0" noProof="0" dirty="0">
              <a:ln>
                <a:noFill/>
              </a:ln>
              <a:solidFill>
                <a:sysClr val="windowText" lastClr="000000"/>
              </a:solidFill>
              <a:uLnTx/>
              <a:uFillTx/>
            </a:endParaRPr>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2"/>
            <a:ext cx="5604551" cy="1464231"/>
          </a:xfrm>
          <a:prstGeom prst="roundRect">
            <a:avLst/>
          </a:prstGeom>
          <a:noFill/>
          <a:ln w="19050">
            <a:solidFill>
              <a:schemeClr val="bg2"/>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Change team, support by the Volunteer Experience project teams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bg2"/>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Version:</a:t>
            </a:r>
            <a:br>
              <a:rPr lang="en-GB" sz="2000" dirty="0">
                <a:effectLst/>
              </a:rPr>
            </a:br>
            <a:r>
              <a:rPr lang="en-GB" sz="2000" dirty="0">
                <a:effectLst/>
              </a:rPr>
              <a:t>This is document version 1.0, effective as of 18/04/23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bg2"/>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GB"/>
              <a:t>Growing Roots</a:t>
            </a:r>
            <a:endParaRPr lang="en-GB" dirty="0"/>
          </a:p>
        </p:txBody>
      </p:sp>
      <p:sp>
        <p:nvSpPr>
          <p:cNvPr id="7" name="Title 6"/>
          <p:cNvSpPr>
            <a:spLocks noGrp="1"/>
          </p:cNvSpPr>
          <p:nvPr>
            <p:ph type="ctrTitle"/>
          </p:nvPr>
        </p:nvSpPr>
        <p:spPr/>
        <p:txBody>
          <a:bodyPr/>
          <a:lstStyle/>
          <a:p>
            <a:r>
              <a:rPr lang="en-GB" dirty="0"/>
              <a:t>Engaging Learning</a:t>
            </a:r>
          </a:p>
        </p:txBody>
      </p:sp>
      <p:sp>
        <p:nvSpPr>
          <p:cNvPr id="10" name="Rectangle 9">
            <a:extLst>
              <a:ext uri="{FF2B5EF4-FFF2-40B4-BE49-F238E27FC236}">
                <a16:creationId xmlns:a16="http://schemas.microsoft.com/office/drawing/2014/main" id="{FAAA04A6-75FE-5593-1642-5B3E9C82FD32}"/>
              </a:ext>
            </a:extLst>
          </p:cNvPr>
          <p:cNvSpPr/>
          <p:nvPr/>
        </p:nvSpPr>
        <p:spPr>
          <a:xfrm>
            <a:off x="568421" y="3208283"/>
            <a:ext cx="3395811" cy="31095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endParaRPr lang="en-US" sz="1600" b="1" dirty="0"/>
          </a:p>
          <a:p>
            <a:pPr marL="285750" indent="-285750">
              <a:spcBef>
                <a:spcPts val="600"/>
              </a:spcBef>
              <a:buFont typeface="Arial" panose="020B0604020202020204" pitchFamily="34" charset="0"/>
              <a:buChar char="•"/>
            </a:pPr>
            <a:endParaRPr lang="en-US" sz="1600" b="1" dirty="0"/>
          </a:p>
          <a:p>
            <a:pPr marL="285750" indent="-285750">
              <a:spcBef>
                <a:spcPts val="600"/>
              </a:spcBef>
              <a:buFont typeface="Arial" panose="020B0604020202020204" pitchFamily="34" charset="0"/>
              <a:buChar char="•"/>
            </a:pPr>
            <a:r>
              <a:rPr lang="en-US" sz="1600" b="1" dirty="0"/>
              <a:t>Module 12A (Delivering a quality programme) </a:t>
            </a:r>
          </a:p>
          <a:p>
            <a:pPr marL="285750" indent="-285750">
              <a:spcBef>
                <a:spcPts val="600"/>
              </a:spcBef>
              <a:buFont typeface="Arial" panose="020B0604020202020204" pitchFamily="34" charset="0"/>
              <a:buChar char="•"/>
            </a:pPr>
            <a:r>
              <a:rPr lang="en-US" sz="1600" b="1" dirty="0"/>
              <a:t>Module 12B (programme planning)</a:t>
            </a:r>
          </a:p>
          <a:p>
            <a:pPr marL="285750" indent="-285750">
              <a:spcBef>
                <a:spcPts val="600"/>
              </a:spcBef>
              <a:buFont typeface="Arial" panose="020B0604020202020204" pitchFamily="34" charset="0"/>
              <a:buChar char="•"/>
            </a:pPr>
            <a:r>
              <a:rPr lang="en-US" sz="1600" b="1" dirty="0"/>
              <a:t>Parts of Module 14 (Supporting young people</a:t>
            </a:r>
          </a:p>
          <a:p>
            <a:pPr marL="285750" indent="-285750">
              <a:spcBef>
                <a:spcPts val="600"/>
              </a:spcBef>
              <a:buFont typeface="Arial" panose="020B0604020202020204" pitchFamily="34" charset="0"/>
              <a:buChar char="•"/>
            </a:pPr>
            <a:r>
              <a:rPr lang="en-US" sz="1600" b="1" dirty="0"/>
              <a:t>Parts of Module 15 (Promoting positive behavior)</a:t>
            </a:r>
          </a:p>
          <a:p>
            <a:pPr algn="ctr"/>
            <a:endParaRPr lang="en-US" b="1" dirty="0"/>
          </a:p>
        </p:txBody>
      </p:sp>
      <p:sp>
        <p:nvSpPr>
          <p:cNvPr id="11" name="Rectangle 10">
            <a:extLst>
              <a:ext uri="{FF2B5EF4-FFF2-40B4-BE49-F238E27FC236}">
                <a16:creationId xmlns:a16="http://schemas.microsoft.com/office/drawing/2014/main" id="{19460750-3B2C-7E19-1F68-8F50A896B119}"/>
              </a:ext>
            </a:extLst>
          </p:cNvPr>
          <p:cNvSpPr/>
          <p:nvPr/>
        </p:nvSpPr>
        <p:spPr>
          <a:xfrm>
            <a:off x="4401843" y="3208283"/>
            <a:ext cx="3394800" cy="31317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dirty="0"/>
              <a:t>Trustee Introduction</a:t>
            </a:r>
          </a:p>
          <a:p>
            <a:pPr marL="285750" indent="-285750">
              <a:spcBef>
                <a:spcPts val="600"/>
              </a:spcBef>
              <a:buFont typeface="Arial" panose="020B0604020202020204" pitchFamily="34" charset="0"/>
              <a:buChar char="•"/>
            </a:pPr>
            <a:r>
              <a:rPr lang="en-US" sz="1600" b="1" dirty="0"/>
              <a:t>Parts of stand-alone Trustee Training</a:t>
            </a:r>
          </a:p>
        </p:txBody>
      </p:sp>
      <p:sp>
        <p:nvSpPr>
          <p:cNvPr id="13" name="Rectangle 12">
            <a:extLst>
              <a:ext uri="{FF2B5EF4-FFF2-40B4-BE49-F238E27FC236}">
                <a16:creationId xmlns:a16="http://schemas.microsoft.com/office/drawing/2014/main" id="{1FEE9FDC-D78A-CAE8-EEC4-73B4292D5A09}"/>
              </a:ext>
            </a:extLst>
          </p:cNvPr>
          <p:cNvSpPr/>
          <p:nvPr/>
        </p:nvSpPr>
        <p:spPr>
          <a:xfrm>
            <a:off x="8235651" y="3208283"/>
            <a:ext cx="3394800" cy="31564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dirty="0"/>
              <a:t>Some aspects of M&amp;S E-learning</a:t>
            </a:r>
          </a:p>
          <a:p>
            <a:pPr marL="285750" indent="-285750">
              <a:spcBef>
                <a:spcPts val="600"/>
              </a:spcBef>
              <a:buFont typeface="Arial" panose="020B0604020202020204" pitchFamily="34" charset="0"/>
              <a:buChar char="•"/>
            </a:pPr>
            <a:r>
              <a:rPr lang="en-US" sz="1600" b="1" dirty="0"/>
              <a:t>Allows timely delivery of some of the key content on skills courses </a:t>
            </a:r>
          </a:p>
        </p:txBody>
      </p:sp>
      <p:sp>
        <p:nvSpPr>
          <p:cNvPr id="2" name="Rectangle 1">
            <a:extLst>
              <a:ext uri="{FF2B5EF4-FFF2-40B4-BE49-F238E27FC236}">
                <a16:creationId xmlns:a16="http://schemas.microsoft.com/office/drawing/2014/main" id="{948A2286-FDE3-701F-77F5-1FE1821118D9}"/>
              </a:ext>
            </a:extLst>
          </p:cNvPr>
          <p:cNvSpPr/>
          <p:nvPr/>
        </p:nvSpPr>
        <p:spPr>
          <a:xfrm>
            <a:off x="568421" y="2345708"/>
            <a:ext cx="3394800" cy="933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t>“Delivering a great programme”</a:t>
            </a:r>
          </a:p>
          <a:p>
            <a:pPr lvl="0" algn="ctr"/>
            <a:r>
              <a:rPr lang="en-GB" sz="1600" b="0" dirty="0"/>
              <a:t>Section Teams</a:t>
            </a:r>
            <a:endParaRPr lang="en-GB" sz="1100" b="0" dirty="0"/>
          </a:p>
        </p:txBody>
      </p:sp>
      <p:sp>
        <p:nvSpPr>
          <p:cNvPr id="15" name="Rectangle: Rounded Corners 14">
            <a:extLst>
              <a:ext uri="{FF2B5EF4-FFF2-40B4-BE49-F238E27FC236}">
                <a16:creationId xmlns:a16="http://schemas.microsoft.com/office/drawing/2014/main" id="{FEE09512-185C-6B58-3999-AF7300C93B3E}"/>
              </a:ext>
            </a:extLst>
          </p:cNvPr>
          <p:cNvSpPr/>
          <p:nvPr/>
        </p:nvSpPr>
        <p:spPr>
          <a:xfrm>
            <a:off x="1676400" y="1040296"/>
            <a:ext cx="8733182" cy="100716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ExtraBold" panose="00000900000000000000" pitchFamily="2" charset="0"/>
              </a:rPr>
              <a:t>The learning a volunteer needs for their role</a:t>
            </a:r>
          </a:p>
        </p:txBody>
      </p:sp>
      <p:sp>
        <p:nvSpPr>
          <p:cNvPr id="16" name="Rectangle 15">
            <a:extLst>
              <a:ext uri="{FF2B5EF4-FFF2-40B4-BE49-F238E27FC236}">
                <a16:creationId xmlns:a16="http://schemas.microsoft.com/office/drawing/2014/main" id="{4C2CD763-4B42-A73D-FCF2-ACEDE102179A}"/>
              </a:ext>
            </a:extLst>
          </p:cNvPr>
          <p:cNvSpPr/>
          <p:nvPr/>
        </p:nvSpPr>
        <p:spPr>
          <a:xfrm>
            <a:off x="4401843" y="2345707"/>
            <a:ext cx="3394800" cy="933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t>“Leading Scout Volunteers”</a:t>
            </a:r>
          </a:p>
          <a:p>
            <a:pPr lvl="0" algn="ctr"/>
            <a:r>
              <a:rPr lang="en-GB" sz="1600" b="0" dirty="0"/>
              <a:t>Team Leaders, Lead Volunteers</a:t>
            </a:r>
            <a:endParaRPr lang="en-GB" sz="1100" b="0" dirty="0"/>
          </a:p>
        </p:txBody>
      </p:sp>
      <p:sp>
        <p:nvSpPr>
          <p:cNvPr id="17" name="Rectangle 16">
            <a:extLst>
              <a:ext uri="{FF2B5EF4-FFF2-40B4-BE49-F238E27FC236}">
                <a16:creationId xmlns:a16="http://schemas.microsoft.com/office/drawing/2014/main" id="{F89A388F-E4EB-BCA8-302D-B5BD722486A9}"/>
              </a:ext>
            </a:extLst>
          </p:cNvPr>
          <p:cNvSpPr/>
          <p:nvPr/>
        </p:nvSpPr>
        <p:spPr>
          <a:xfrm>
            <a:off x="8234254" y="2345707"/>
            <a:ext cx="3394800" cy="933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t>“Being a Trustee in Scouts”</a:t>
            </a:r>
          </a:p>
          <a:p>
            <a:pPr lvl="0" algn="ctr"/>
            <a:endParaRPr lang="en-GB" sz="2000" b="1" dirty="0"/>
          </a:p>
          <a:p>
            <a:pPr lvl="0" algn="ctr"/>
            <a:r>
              <a:rPr lang="en-GB" sz="1600" b="0" dirty="0"/>
              <a:t>Trustees</a:t>
            </a:r>
            <a:endParaRPr lang="en-GB" sz="1100" b="0" dirty="0"/>
          </a:p>
        </p:txBody>
      </p:sp>
      <p:sp>
        <p:nvSpPr>
          <p:cNvPr id="18" name="TextBox 17">
            <a:extLst>
              <a:ext uri="{FF2B5EF4-FFF2-40B4-BE49-F238E27FC236}">
                <a16:creationId xmlns:a16="http://schemas.microsoft.com/office/drawing/2014/main" id="{A44B3B89-C5A0-BD7D-BBBF-ECEA5B98FC18}"/>
              </a:ext>
            </a:extLst>
          </p:cNvPr>
          <p:cNvSpPr txBox="1"/>
          <p:nvPr/>
        </p:nvSpPr>
        <p:spPr>
          <a:xfrm>
            <a:off x="1379011" y="3284112"/>
            <a:ext cx="1773620" cy="369332"/>
          </a:xfrm>
          <a:prstGeom prst="rect">
            <a:avLst/>
          </a:prstGeom>
          <a:noFill/>
        </p:spPr>
        <p:txBody>
          <a:bodyPr wrap="square" rtlCol="0">
            <a:spAutoFit/>
          </a:bodyPr>
          <a:lstStyle/>
          <a:p>
            <a:pPr algn="ctr"/>
            <a:r>
              <a:rPr lang="en-GB" sz="1800" b="1" dirty="0">
                <a:solidFill>
                  <a:schemeClr val="bg1"/>
                </a:solidFill>
              </a:rPr>
              <a:t>Replacing:</a:t>
            </a:r>
          </a:p>
        </p:txBody>
      </p:sp>
      <p:sp>
        <p:nvSpPr>
          <p:cNvPr id="19" name="TextBox 18">
            <a:extLst>
              <a:ext uri="{FF2B5EF4-FFF2-40B4-BE49-F238E27FC236}">
                <a16:creationId xmlns:a16="http://schemas.microsoft.com/office/drawing/2014/main" id="{DC847A9A-5009-83EC-E207-2D6E0565C51B}"/>
              </a:ext>
            </a:extLst>
          </p:cNvPr>
          <p:cNvSpPr txBox="1"/>
          <p:nvPr/>
        </p:nvSpPr>
        <p:spPr>
          <a:xfrm>
            <a:off x="5209190" y="3288514"/>
            <a:ext cx="1773620" cy="369332"/>
          </a:xfrm>
          <a:prstGeom prst="rect">
            <a:avLst/>
          </a:prstGeom>
          <a:noFill/>
        </p:spPr>
        <p:txBody>
          <a:bodyPr wrap="square" rtlCol="0">
            <a:spAutoFit/>
          </a:bodyPr>
          <a:lstStyle/>
          <a:p>
            <a:pPr algn="ctr"/>
            <a:r>
              <a:rPr lang="en-GB" sz="1800" b="1" dirty="0">
                <a:solidFill>
                  <a:schemeClr val="bg1"/>
                </a:solidFill>
              </a:rPr>
              <a:t>Replacing:</a:t>
            </a:r>
          </a:p>
        </p:txBody>
      </p:sp>
      <p:sp>
        <p:nvSpPr>
          <p:cNvPr id="20" name="TextBox 19">
            <a:extLst>
              <a:ext uri="{FF2B5EF4-FFF2-40B4-BE49-F238E27FC236}">
                <a16:creationId xmlns:a16="http://schemas.microsoft.com/office/drawing/2014/main" id="{6B93D908-30E8-BB54-BF98-09804B3EFBFF}"/>
              </a:ext>
            </a:extLst>
          </p:cNvPr>
          <p:cNvSpPr txBox="1"/>
          <p:nvPr/>
        </p:nvSpPr>
        <p:spPr>
          <a:xfrm>
            <a:off x="9044844" y="3288514"/>
            <a:ext cx="1773620" cy="369332"/>
          </a:xfrm>
          <a:prstGeom prst="rect">
            <a:avLst/>
          </a:prstGeom>
          <a:noFill/>
        </p:spPr>
        <p:txBody>
          <a:bodyPr wrap="square" rtlCol="0">
            <a:spAutoFit/>
          </a:bodyPr>
          <a:lstStyle/>
          <a:p>
            <a:pPr algn="ctr"/>
            <a:r>
              <a:rPr lang="en-GB" sz="1800" b="1" dirty="0">
                <a:solidFill>
                  <a:schemeClr val="bg1"/>
                </a:solidFill>
              </a:rPr>
              <a:t>Replacing:</a:t>
            </a:r>
          </a:p>
        </p:txBody>
      </p:sp>
    </p:spTree>
    <p:extLst>
      <p:ext uri="{BB962C8B-B14F-4D97-AF65-F5344CB8AC3E}">
        <p14:creationId xmlns:p14="http://schemas.microsoft.com/office/powerpoint/2010/main" val="267271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B9A805-A77B-86FF-6437-9D990CDF8001}"/>
              </a:ext>
            </a:extLst>
          </p:cNvPr>
          <p:cNvGrpSpPr/>
          <p:nvPr/>
        </p:nvGrpSpPr>
        <p:grpSpPr>
          <a:xfrm>
            <a:off x="946605" y="3662805"/>
            <a:ext cx="10460439" cy="1174048"/>
            <a:chOff x="920324" y="2923491"/>
            <a:chExt cx="10460439" cy="1174048"/>
          </a:xfrm>
          <a:effectLst/>
        </p:grpSpPr>
        <p:sp>
          <p:nvSpPr>
            <p:cNvPr id="28" name="Rounded Rectangle 27">
              <a:extLst>
                <a:ext uri="{FF2B5EF4-FFF2-40B4-BE49-F238E27FC236}">
                  <a16:creationId xmlns:a16="http://schemas.microsoft.com/office/drawing/2014/main" id="{0C14D1A2-0407-A6E7-EC02-29683F1EAE24}"/>
                </a:ext>
              </a:extLst>
            </p:cNvPr>
            <p:cNvSpPr/>
            <p:nvPr/>
          </p:nvSpPr>
          <p:spPr>
            <a:xfrm>
              <a:off x="920324" y="2936153"/>
              <a:ext cx="1992154" cy="1153213"/>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Online</a:t>
              </a:r>
            </a:p>
          </p:txBody>
        </p:sp>
        <p:sp>
          <p:nvSpPr>
            <p:cNvPr id="29" name="Rounded Rectangle 28">
              <a:extLst>
                <a:ext uri="{FF2B5EF4-FFF2-40B4-BE49-F238E27FC236}">
                  <a16:creationId xmlns:a16="http://schemas.microsoft.com/office/drawing/2014/main" id="{19E2D87B-2224-F094-0573-C607E6DA6B8D}"/>
                </a:ext>
              </a:extLst>
            </p:cNvPr>
            <p:cNvSpPr/>
            <p:nvPr/>
          </p:nvSpPr>
          <p:spPr>
            <a:xfrm>
              <a:off x="3061072" y="3377539"/>
              <a:ext cx="5774457"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3 x 2-hour online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trainer-led sessions</a:t>
              </a:r>
            </a:p>
          </p:txBody>
        </p:sp>
        <p:sp>
          <p:nvSpPr>
            <p:cNvPr id="30" name="Rounded Rectangle 29">
              <a:extLst>
                <a:ext uri="{FF2B5EF4-FFF2-40B4-BE49-F238E27FC236}">
                  <a16:creationId xmlns:a16="http://schemas.microsoft.com/office/drawing/2014/main" id="{E89618FD-B5F9-2572-78BF-7859E0E63B57}"/>
                </a:ext>
              </a:extLst>
            </p:cNvPr>
            <p:cNvSpPr/>
            <p:nvPr/>
          </p:nvSpPr>
          <p:spPr>
            <a:xfrm>
              <a:off x="8995959" y="3377539"/>
              <a:ext cx="2384804"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 x 20-minute practical F2F</a:t>
              </a:r>
            </a:p>
          </p:txBody>
        </p:sp>
        <p:sp>
          <p:nvSpPr>
            <p:cNvPr id="31" name="Rounded Rectangle 30">
              <a:extLst>
                <a:ext uri="{FF2B5EF4-FFF2-40B4-BE49-F238E27FC236}">
                  <a16:creationId xmlns:a16="http://schemas.microsoft.com/office/drawing/2014/main" id="{354D42D0-1787-5602-4E98-9B42DF1F02D8}"/>
                </a:ext>
              </a:extLst>
            </p:cNvPr>
            <p:cNvSpPr/>
            <p:nvPr/>
          </p:nvSpPr>
          <p:spPr>
            <a:xfrm>
              <a:off x="3044363" y="2923492"/>
              <a:ext cx="5791166"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2" name="Rounded Rectangle 31">
              <a:extLst>
                <a:ext uri="{FF2B5EF4-FFF2-40B4-BE49-F238E27FC236}">
                  <a16:creationId xmlns:a16="http://schemas.microsoft.com/office/drawing/2014/main" id="{1EFC44B7-4055-CE24-3017-E825566AD5DA}"/>
                </a:ext>
              </a:extLst>
            </p:cNvPr>
            <p:cNvSpPr/>
            <p:nvPr/>
          </p:nvSpPr>
          <p:spPr>
            <a:xfrm>
              <a:off x="8995959" y="2923491"/>
              <a:ext cx="2384804"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dirty="0">
                <a:ln>
                  <a:noFill/>
                </a:ln>
                <a:solidFill>
                  <a:schemeClr val="bg1"/>
                </a:solidFill>
                <a:effectLst/>
                <a:uLnTx/>
                <a:uFillTx/>
                <a:latin typeface="Nunito Sans"/>
                <a:ea typeface="+mn-ea"/>
                <a:cs typeface="+mn-cs"/>
              </a:endParaRPr>
            </a:p>
          </p:txBody>
        </p:sp>
      </p:grpSp>
      <p:grpSp>
        <p:nvGrpSpPr>
          <p:cNvPr id="33" name="Group 32">
            <a:extLst>
              <a:ext uri="{FF2B5EF4-FFF2-40B4-BE49-F238E27FC236}">
                <a16:creationId xmlns:a16="http://schemas.microsoft.com/office/drawing/2014/main" id="{9D99BD27-7A0B-B244-E5CA-EA29C529DE6D}"/>
              </a:ext>
            </a:extLst>
          </p:cNvPr>
          <p:cNvGrpSpPr/>
          <p:nvPr/>
        </p:nvGrpSpPr>
        <p:grpSpPr>
          <a:xfrm>
            <a:off x="938250" y="5274316"/>
            <a:ext cx="10477149" cy="1187380"/>
            <a:chOff x="903614" y="4534608"/>
            <a:chExt cx="10477149" cy="1187380"/>
          </a:xfrm>
        </p:grpSpPr>
        <p:sp>
          <p:nvSpPr>
            <p:cNvPr id="34" name="Rounded Rectangle 33">
              <a:extLst>
                <a:ext uri="{FF2B5EF4-FFF2-40B4-BE49-F238E27FC236}">
                  <a16:creationId xmlns:a16="http://schemas.microsoft.com/office/drawing/2014/main" id="{EF9F3F3A-1245-497C-60AE-DC03DC2BD0BD}"/>
                </a:ext>
              </a:extLst>
            </p:cNvPr>
            <p:cNvSpPr/>
            <p:nvPr/>
          </p:nvSpPr>
          <p:spPr>
            <a:xfrm>
              <a:off x="903614" y="4534608"/>
              <a:ext cx="1992154" cy="1173404"/>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Blended</a:t>
              </a:r>
            </a:p>
          </p:txBody>
        </p:sp>
        <p:sp>
          <p:nvSpPr>
            <p:cNvPr id="35" name="Rounded Rectangle 34">
              <a:extLst>
                <a:ext uri="{FF2B5EF4-FFF2-40B4-BE49-F238E27FC236}">
                  <a16:creationId xmlns:a16="http://schemas.microsoft.com/office/drawing/2014/main" id="{00A3576D-7DBB-C927-715D-D9053B8CE6F5}"/>
                </a:ext>
              </a:extLst>
            </p:cNvPr>
            <p:cNvSpPr/>
            <p:nvPr/>
          </p:nvSpPr>
          <p:spPr>
            <a:xfrm>
              <a:off x="3044362" y="5001988"/>
              <a:ext cx="2340000"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 x 2.5-hour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E Learning</a:t>
              </a:r>
            </a:p>
          </p:txBody>
        </p:sp>
        <p:sp>
          <p:nvSpPr>
            <p:cNvPr id="36" name="Rounded Rectangle 35">
              <a:extLst>
                <a:ext uri="{FF2B5EF4-FFF2-40B4-BE49-F238E27FC236}">
                  <a16:creationId xmlns:a16="http://schemas.microsoft.com/office/drawing/2014/main" id="{474D73AE-66A3-4DC5-86FB-3A6206C1F938}"/>
                </a:ext>
              </a:extLst>
            </p:cNvPr>
            <p:cNvSpPr/>
            <p:nvPr/>
          </p:nvSpPr>
          <p:spPr>
            <a:xfrm>
              <a:off x="6495529" y="5001988"/>
              <a:ext cx="2340000"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Nunito Sans"/>
                  <a:ea typeface="+mn-ea"/>
                  <a:cs typeface="+mn-cs"/>
                </a:rPr>
                <a:t>1 x 3-hour online trainer-led session</a:t>
              </a:r>
            </a:p>
          </p:txBody>
        </p:sp>
        <p:sp>
          <p:nvSpPr>
            <p:cNvPr id="37" name="Rounded Rectangle 36">
              <a:extLst>
                <a:ext uri="{FF2B5EF4-FFF2-40B4-BE49-F238E27FC236}">
                  <a16:creationId xmlns:a16="http://schemas.microsoft.com/office/drawing/2014/main" id="{92F730F7-99AC-5FAD-3CA3-787A5FFAECC9}"/>
                </a:ext>
              </a:extLst>
            </p:cNvPr>
            <p:cNvSpPr/>
            <p:nvPr/>
          </p:nvSpPr>
          <p:spPr>
            <a:xfrm>
              <a:off x="3027652" y="4540248"/>
              <a:ext cx="5807877"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8" name="Rounded Rectangle 37">
              <a:extLst>
                <a:ext uri="{FF2B5EF4-FFF2-40B4-BE49-F238E27FC236}">
                  <a16:creationId xmlns:a16="http://schemas.microsoft.com/office/drawing/2014/main" id="{71F9DB08-6B4E-413B-ACA7-A28EE3E27C4A}"/>
                </a:ext>
              </a:extLst>
            </p:cNvPr>
            <p:cNvSpPr/>
            <p:nvPr/>
          </p:nvSpPr>
          <p:spPr>
            <a:xfrm>
              <a:off x="8979249" y="4534608"/>
              <a:ext cx="2401514"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9" name="Rounded Rectangle 38">
              <a:extLst>
                <a:ext uri="{FF2B5EF4-FFF2-40B4-BE49-F238E27FC236}">
                  <a16:creationId xmlns:a16="http://schemas.microsoft.com/office/drawing/2014/main" id="{AF20BEAF-C320-8CFA-E2E2-357ED8747684}"/>
                </a:ext>
              </a:extLst>
            </p:cNvPr>
            <p:cNvSpPr/>
            <p:nvPr/>
          </p:nvSpPr>
          <p:spPr>
            <a:xfrm>
              <a:off x="5499652" y="5080920"/>
              <a:ext cx="885287" cy="552872"/>
            </a:xfrm>
            <a:prstGeom prst="round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414DC"/>
                  </a:solidFill>
                  <a:effectLst/>
                  <a:uLnTx/>
                  <a:uFillTx/>
                  <a:latin typeface="Nunito Sans"/>
                  <a:ea typeface="+mn-ea"/>
                  <a:cs typeface="+mn-cs"/>
                </a:rPr>
                <a:t>THEN</a:t>
              </a:r>
            </a:p>
          </p:txBody>
        </p:sp>
        <p:sp>
          <p:nvSpPr>
            <p:cNvPr id="40" name="Rounded Rectangle 39">
              <a:extLst>
                <a:ext uri="{FF2B5EF4-FFF2-40B4-BE49-F238E27FC236}">
                  <a16:creationId xmlns:a16="http://schemas.microsoft.com/office/drawing/2014/main" id="{788AC5F4-EDBC-FE31-22D1-38F8B02B2C2F}"/>
                </a:ext>
              </a:extLst>
            </p:cNvPr>
            <p:cNvSpPr/>
            <p:nvPr/>
          </p:nvSpPr>
          <p:spPr>
            <a:xfrm>
              <a:off x="8979249" y="4997356"/>
              <a:ext cx="2401514"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 x 20-minute practical F2F</a:t>
              </a:r>
            </a:p>
          </p:txBody>
        </p:sp>
      </p:grpSp>
      <p:sp>
        <p:nvSpPr>
          <p:cNvPr id="41" name="TextBox 40">
            <a:extLst>
              <a:ext uri="{FF2B5EF4-FFF2-40B4-BE49-F238E27FC236}">
                <a16:creationId xmlns:a16="http://schemas.microsoft.com/office/drawing/2014/main" id="{7446A382-6041-CCCB-8F63-4E59E8FD12A4}"/>
              </a:ext>
            </a:extLst>
          </p:cNvPr>
          <p:cNvSpPr txBox="1"/>
          <p:nvPr/>
        </p:nvSpPr>
        <p:spPr>
          <a:xfrm>
            <a:off x="345675" y="803320"/>
            <a:ext cx="7626532" cy="711733"/>
          </a:xfrm>
          <a:prstGeom prst="rect">
            <a:avLst/>
          </a:prstGeom>
          <a:noFill/>
        </p:spPr>
        <p:txBody>
          <a:bodyPr wrap="square">
            <a:spAutoFit/>
          </a:bodyPr>
          <a:lstStyle/>
          <a:p>
            <a:pPr marL="0" marR="0" lvl="0" indent="0" algn="l"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kumimoji="0" lang="en-US" sz="3600" b="0" i="0" u="none" strike="noStrike" kern="1200" cap="none" spc="-146" normalizeH="0" baseline="0" noProof="0" dirty="0">
                <a:ln>
                  <a:noFill/>
                </a:ln>
                <a:solidFill>
                  <a:srgbClr val="7414DC"/>
                </a:solidFill>
                <a:effectLst/>
                <a:uLnTx/>
                <a:uFillTx/>
                <a:latin typeface="Nunito Sans Black" charset="0"/>
                <a:ea typeface="+mn-ea"/>
                <a:cs typeface="Nunito Sans Black" charset="0"/>
              </a:rPr>
              <a:t>First Response delivery models</a:t>
            </a:r>
          </a:p>
        </p:txBody>
      </p:sp>
      <p:grpSp>
        <p:nvGrpSpPr>
          <p:cNvPr id="42" name="Group 41">
            <a:extLst>
              <a:ext uri="{FF2B5EF4-FFF2-40B4-BE49-F238E27FC236}">
                <a16:creationId xmlns:a16="http://schemas.microsoft.com/office/drawing/2014/main" id="{1FBBD172-F601-B3F9-E0BA-D3FC399E6549}"/>
              </a:ext>
            </a:extLst>
          </p:cNvPr>
          <p:cNvGrpSpPr/>
          <p:nvPr/>
        </p:nvGrpSpPr>
        <p:grpSpPr>
          <a:xfrm>
            <a:off x="946605" y="2154112"/>
            <a:ext cx="10460439" cy="1165874"/>
            <a:chOff x="920324" y="1414404"/>
            <a:chExt cx="10460439" cy="1165874"/>
          </a:xfrm>
        </p:grpSpPr>
        <p:sp>
          <p:nvSpPr>
            <p:cNvPr id="43" name="Rounded Rectangle 42">
              <a:extLst>
                <a:ext uri="{FF2B5EF4-FFF2-40B4-BE49-F238E27FC236}">
                  <a16:creationId xmlns:a16="http://schemas.microsoft.com/office/drawing/2014/main" id="{ED18A582-6573-B8F1-E6B4-9A23A21C118B}"/>
                </a:ext>
              </a:extLst>
            </p:cNvPr>
            <p:cNvSpPr/>
            <p:nvPr/>
          </p:nvSpPr>
          <p:spPr>
            <a:xfrm>
              <a:off x="920324" y="1414404"/>
              <a:ext cx="1992154" cy="1153213"/>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Face to Face</a:t>
              </a:r>
            </a:p>
          </p:txBody>
        </p:sp>
        <p:sp>
          <p:nvSpPr>
            <p:cNvPr id="44" name="Rounded Rectangle 43">
              <a:extLst>
                <a:ext uri="{FF2B5EF4-FFF2-40B4-BE49-F238E27FC236}">
                  <a16:creationId xmlns:a16="http://schemas.microsoft.com/office/drawing/2014/main" id="{35625B6D-98C7-FB94-F726-4EB8A2397336}"/>
                </a:ext>
              </a:extLst>
            </p:cNvPr>
            <p:cNvSpPr/>
            <p:nvPr/>
          </p:nvSpPr>
          <p:spPr>
            <a:xfrm>
              <a:off x="3044362" y="1860278"/>
              <a:ext cx="3600000"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1 x 6-hour session</a:t>
              </a:r>
            </a:p>
          </p:txBody>
        </p:sp>
        <p:sp>
          <p:nvSpPr>
            <p:cNvPr id="45" name="Rounded Rectangle 44">
              <a:extLst>
                <a:ext uri="{FF2B5EF4-FFF2-40B4-BE49-F238E27FC236}">
                  <a16:creationId xmlns:a16="http://schemas.microsoft.com/office/drawing/2014/main" id="{79EA2FD7-5670-25C1-D214-3F76DC30F2CE}"/>
                </a:ext>
              </a:extLst>
            </p:cNvPr>
            <p:cNvSpPr/>
            <p:nvPr/>
          </p:nvSpPr>
          <p:spPr>
            <a:xfrm>
              <a:off x="7731857" y="1859970"/>
              <a:ext cx="3648906"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unito Sans"/>
                  <a:ea typeface="+mn-ea"/>
                  <a:cs typeface="+mn-cs"/>
                </a:rPr>
                <a:t>3 x 2-hour sessions</a:t>
              </a:r>
            </a:p>
          </p:txBody>
        </p:sp>
        <p:sp>
          <p:nvSpPr>
            <p:cNvPr id="46" name="Rounded Rectangle 45">
              <a:extLst>
                <a:ext uri="{FF2B5EF4-FFF2-40B4-BE49-F238E27FC236}">
                  <a16:creationId xmlns:a16="http://schemas.microsoft.com/office/drawing/2014/main" id="{00246E3D-4C50-0D5E-C287-700CBD836888}"/>
                </a:ext>
              </a:extLst>
            </p:cNvPr>
            <p:cNvSpPr/>
            <p:nvPr/>
          </p:nvSpPr>
          <p:spPr>
            <a:xfrm>
              <a:off x="3044362" y="1414404"/>
              <a:ext cx="8336401"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Nunito Sans"/>
                  <a:ea typeface="+mn-ea"/>
                  <a:cs typeface="+mn-cs"/>
                </a:rPr>
                <a:t>Theory (10A) and Practical Demo (10B)</a:t>
              </a:r>
            </a:p>
          </p:txBody>
        </p:sp>
        <p:sp>
          <p:nvSpPr>
            <p:cNvPr id="47" name="Rounded Rectangle 46">
              <a:extLst>
                <a:ext uri="{FF2B5EF4-FFF2-40B4-BE49-F238E27FC236}">
                  <a16:creationId xmlns:a16="http://schemas.microsoft.com/office/drawing/2014/main" id="{86A2B21F-5B6D-E2F8-C917-6319C9E6F6EE}"/>
                </a:ext>
              </a:extLst>
            </p:cNvPr>
            <p:cNvSpPr/>
            <p:nvPr/>
          </p:nvSpPr>
          <p:spPr>
            <a:xfrm>
              <a:off x="6776246" y="1938401"/>
              <a:ext cx="823727" cy="552872"/>
            </a:xfrm>
            <a:prstGeom prst="round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414DC"/>
                  </a:solidFill>
                  <a:effectLst/>
                  <a:uLnTx/>
                  <a:uFillTx/>
                  <a:latin typeface="Nunito Sans"/>
                  <a:ea typeface="+mn-ea"/>
                  <a:cs typeface="+mn-cs"/>
                </a:rPr>
                <a:t>OR</a:t>
              </a:r>
              <a:endParaRPr kumimoji="0" lang="en-GB" sz="2400" b="0" i="0" u="none" strike="noStrike" kern="1200" cap="none" spc="0" normalizeH="0" baseline="0" noProof="0" dirty="0">
                <a:ln>
                  <a:noFill/>
                </a:ln>
                <a:solidFill>
                  <a:srgbClr val="7414DC"/>
                </a:solidFill>
                <a:effectLst/>
                <a:uLnTx/>
                <a:uFillTx/>
                <a:latin typeface="Nunito Sans"/>
                <a:ea typeface="+mn-ea"/>
                <a:cs typeface="+mn-cs"/>
              </a:endParaRPr>
            </a:p>
          </p:txBody>
        </p:sp>
      </p:grpSp>
      <p:sp>
        <p:nvSpPr>
          <p:cNvPr id="2" name="Subtitle 2">
            <a:extLst>
              <a:ext uri="{FF2B5EF4-FFF2-40B4-BE49-F238E27FC236}">
                <a16:creationId xmlns:a16="http://schemas.microsoft.com/office/drawing/2014/main" id="{5D108EC9-BB6F-3829-FB1E-07A517C70771}"/>
              </a:ext>
            </a:extLst>
          </p:cNvPr>
          <p:cNvSpPr>
            <a:spLocks noGrp="1"/>
          </p:cNvSpPr>
          <p:nvPr>
            <p:ph type="subTitle" idx="4"/>
          </p:nvPr>
        </p:nvSpPr>
        <p:spPr>
          <a:xfrm>
            <a:off x="345675" y="534300"/>
            <a:ext cx="5750325" cy="207749"/>
          </a:xfrm>
        </p:spPr>
        <p:txBody>
          <a:bodyPr/>
          <a:lstStyle/>
          <a:p>
            <a:r>
              <a:rPr lang="en-GB"/>
              <a:t>Growing Roots</a:t>
            </a:r>
            <a:endParaRPr lang="en-GB" dirty="0"/>
          </a:p>
        </p:txBody>
      </p:sp>
      <p:sp>
        <p:nvSpPr>
          <p:cNvPr id="3" name="Title 3">
            <a:extLst>
              <a:ext uri="{FF2B5EF4-FFF2-40B4-BE49-F238E27FC236}">
                <a16:creationId xmlns:a16="http://schemas.microsoft.com/office/drawing/2014/main" id="{5385BE00-9EF7-87E3-1DB2-95E6CF865F1C}"/>
              </a:ext>
            </a:extLst>
          </p:cNvPr>
          <p:cNvSpPr>
            <a:spLocks noGrp="1"/>
          </p:cNvSpPr>
          <p:nvPr>
            <p:ph type="ctrTitle"/>
          </p:nvPr>
        </p:nvSpPr>
        <p:spPr>
          <a:xfrm>
            <a:off x="345675" y="326552"/>
            <a:ext cx="5750325" cy="207749"/>
          </a:xfrm>
        </p:spPr>
        <p:txBody>
          <a:bodyPr/>
          <a:lstStyle/>
          <a:p>
            <a:r>
              <a:rPr lang="en-GB"/>
              <a:t>Engaging Learning</a:t>
            </a:r>
            <a:endParaRPr lang="en-GB" dirty="0"/>
          </a:p>
        </p:txBody>
      </p:sp>
      <p:sp>
        <p:nvSpPr>
          <p:cNvPr id="5" name="TextBox 4">
            <a:extLst>
              <a:ext uri="{FF2B5EF4-FFF2-40B4-BE49-F238E27FC236}">
                <a16:creationId xmlns:a16="http://schemas.microsoft.com/office/drawing/2014/main" id="{618944EF-FA2B-28EA-6D61-E77317A6EA82}"/>
              </a:ext>
            </a:extLst>
          </p:cNvPr>
          <p:cNvSpPr txBox="1"/>
          <p:nvPr/>
        </p:nvSpPr>
        <p:spPr>
          <a:xfrm>
            <a:off x="345675" y="1492897"/>
            <a:ext cx="11500650" cy="523220"/>
          </a:xfrm>
          <a:prstGeom prst="rect">
            <a:avLst/>
          </a:prstGeom>
          <a:noFill/>
        </p:spPr>
        <p:txBody>
          <a:bodyPr wrap="square">
            <a:spAutoFit/>
          </a:bodyPr>
          <a:lstStyle/>
          <a:p>
            <a:pPr>
              <a:lnSpc>
                <a:spcPct val="100000"/>
              </a:lnSpc>
            </a:pPr>
            <a:r>
              <a:rPr lang="en-GB" sz="1400" dirty="0"/>
              <a:t>First Response should continue to be delivered as per the current model. Who will need to complete this in the new learning model will be shared once agreed.</a:t>
            </a:r>
          </a:p>
        </p:txBody>
      </p:sp>
    </p:spTree>
    <p:extLst>
      <p:ext uri="{BB962C8B-B14F-4D97-AF65-F5344CB8AC3E}">
        <p14:creationId xmlns:p14="http://schemas.microsoft.com/office/powerpoint/2010/main" val="413984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5EA3B1-9784-1E88-C60E-F1B943212B46}"/>
              </a:ext>
            </a:extLst>
          </p:cNvPr>
          <p:cNvSpPr>
            <a:spLocks noGrp="1"/>
          </p:cNvSpPr>
          <p:nvPr>
            <p:ph type="subTitle" idx="4"/>
          </p:nvPr>
        </p:nvSpPr>
        <p:spPr/>
        <p:txBody>
          <a:bodyPr/>
          <a:lstStyle/>
          <a:p>
            <a:r>
              <a:rPr lang="en-GB"/>
              <a:t>Growing Roots</a:t>
            </a:r>
            <a:endParaRPr lang="en-GB" dirty="0"/>
          </a:p>
        </p:txBody>
      </p:sp>
      <p:sp>
        <p:nvSpPr>
          <p:cNvPr id="7" name="Title 6"/>
          <p:cNvSpPr>
            <a:spLocks noGrp="1"/>
          </p:cNvSpPr>
          <p:nvPr>
            <p:ph type="ctrTitle"/>
          </p:nvPr>
        </p:nvSpPr>
        <p:spPr/>
        <p:txBody>
          <a:bodyPr/>
          <a:lstStyle/>
          <a:p>
            <a:r>
              <a:rPr lang="en-GB"/>
              <a:t>Engaging Learning</a:t>
            </a:r>
            <a:endParaRPr lang="en-GB" dirty="0"/>
          </a:p>
        </p:txBody>
      </p:sp>
      <p:sp>
        <p:nvSpPr>
          <p:cNvPr id="2" name="object 5">
            <a:extLst>
              <a:ext uri="{FF2B5EF4-FFF2-40B4-BE49-F238E27FC236}">
                <a16:creationId xmlns:a16="http://schemas.microsoft.com/office/drawing/2014/main" id="{03B29CCF-A84F-9518-026C-44517BDEF9A2}"/>
              </a:ext>
            </a:extLst>
          </p:cNvPr>
          <p:cNvSpPr txBox="1"/>
          <p:nvPr/>
        </p:nvSpPr>
        <p:spPr>
          <a:xfrm>
            <a:off x="345675" y="1794429"/>
            <a:ext cx="6143503" cy="4507003"/>
          </a:xfrm>
          <a:prstGeom prst="rect">
            <a:avLst/>
          </a:prstGeom>
        </p:spPr>
        <p:txBody>
          <a:bodyPr vert="horz" wrap="square" lIns="0" tIns="272415" rIns="0" bIns="0" rtlCol="0" anchor="t">
            <a:spAutoFit/>
          </a:bodyPr>
          <a:lstStyle/>
          <a:p>
            <a:pPr marL="10795">
              <a:buClr>
                <a:schemeClr val="tx2"/>
              </a:buClr>
              <a:buSzPct val="125000"/>
            </a:pPr>
            <a:r>
              <a:rPr lang="en-GB" sz="2000">
                <a:latin typeface="Nunito Sans"/>
              </a:rPr>
              <a:t>For those in the Volunteer Development Team, Programme Team etc. your learning might look like this:</a:t>
            </a:r>
            <a:endParaRPr lang="en-US">
              <a:latin typeface="Nunito Sans"/>
            </a:endParaRPr>
          </a:p>
          <a:p>
            <a:pPr marL="353695" indent="-342900">
              <a:spcBef>
                <a:spcPts val="600"/>
              </a:spcBef>
              <a:spcAft>
                <a:spcPts val="600"/>
              </a:spcAft>
              <a:buClr>
                <a:schemeClr val="bg2"/>
              </a:buClr>
              <a:buSzPct val="125000"/>
              <a:buFont typeface="Arial" panose="020B0604020202020204" pitchFamily="34" charset="0"/>
              <a:buChar char="•"/>
            </a:pPr>
            <a:r>
              <a:rPr lang="en-GB" sz="2000">
                <a:latin typeface="Nunito Sans"/>
              </a:rPr>
              <a:t>You do the learning that everybody does (Data Protection in Scouts, Safe Scouting, etc….)</a:t>
            </a:r>
          </a:p>
          <a:p>
            <a:pPr marL="353695" indent="-342900">
              <a:spcBef>
                <a:spcPts val="600"/>
              </a:spcBef>
              <a:spcAft>
                <a:spcPts val="600"/>
              </a:spcAft>
              <a:buClr>
                <a:schemeClr val="bg2"/>
              </a:buClr>
              <a:buSzPct val="125000"/>
              <a:buFont typeface="Arial" panose="020B0604020202020204" pitchFamily="34" charset="0"/>
              <a:buChar char="•"/>
            </a:pPr>
            <a:r>
              <a:rPr lang="en-GB" sz="2000">
                <a:latin typeface="Nunito Sans"/>
              </a:rPr>
              <a:t>Plus, task specific learning depending on what you are doing such as:</a:t>
            </a:r>
          </a:p>
          <a:p>
            <a:pPr marL="696595" lvl="2" indent="-342900">
              <a:spcBef>
                <a:spcPts val="600"/>
              </a:spcBef>
              <a:spcAft>
                <a:spcPts val="600"/>
              </a:spcAft>
              <a:buClr>
                <a:schemeClr val="bg2"/>
              </a:buClr>
              <a:buSzPct val="125000"/>
              <a:buFont typeface="Arial" panose="020B0604020202020204" pitchFamily="34" charset="0"/>
              <a:buChar char="•"/>
            </a:pPr>
            <a:r>
              <a:rPr lang="en-GB" sz="2000">
                <a:latin typeface="Nunito Sans"/>
              </a:rPr>
              <a:t>First aid trainer, Welcome Conversation Volunteer, etc…</a:t>
            </a:r>
          </a:p>
          <a:p>
            <a:pPr marL="353695" indent="-342900">
              <a:spcBef>
                <a:spcPts val="600"/>
              </a:spcBef>
              <a:spcAft>
                <a:spcPts val="600"/>
              </a:spcAft>
              <a:buClr>
                <a:schemeClr val="bg2"/>
              </a:buClr>
              <a:buSzPct val="125000"/>
              <a:buFont typeface="Arial" panose="020B0604020202020204" pitchFamily="34" charset="0"/>
              <a:buChar char="•"/>
            </a:pPr>
            <a:r>
              <a:rPr lang="en-GB" sz="2000">
                <a:latin typeface="Nunito Sans"/>
              </a:rPr>
              <a:t>And you're always welcome to engage in further learning and development relevant to you or your team.</a:t>
            </a:r>
            <a:endParaRPr lang="en-GB" sz="2000">
              <a:latin typeface="Nunito Sans" charset="0"/>
            </a:endParaRPr>
          </a:p>
        </p:txBody>
      </p:sp>
      <p:sp>
        <p:nvSpPr>
          <p:cNvPr id="16" name="TextBox 15">
            <a:extLst>
              <a:ext uri="{FF2B5EF4-FFF2-40B4-BE49-F238E27FC236}">
                <a16:creationId xmlns:a16="http://schemas.microsoft.com/office/drawing/2014/main" id="{62A39BEA-AA91-260A-EA3A-12199E164CFD}"/>
              </a:ext>
            </a:extLst>
          </p:cNvPr>
          <p:cNvSpPr txBox="1"/>
          <p:nvPr/>
        </p:nvSpPr>
        <p:spPr>
          <a:xfrm>
            <a:off x="210559" y="795389"/>
            <a:ext cx="6910678" cy="1077218"/>
          </a:xfrm>
          <a:prstGeom prst="rect">
            <a:avLst/>
          </a:prstGeom>
          <a:noFill/>
        </p:spPr>
        <p:txBody>
          <a:bodyPr wrap="square" lIns="91440" tIns="45720" rIns="91440" bIns="45720" anchor="t">
            <a:spAutoFit/>
          </a:bodyPr>
          <a:lstStyle/>
          <a:p>
            <a:pPr marL="64770">
              <a:spcBef>
                <a:spcPts val="2145"/>
              </a:spcBef>
            </a:pPr>
            <a:r>
              <a:rPr lang="en-GB" sz="3200" dirty="0">
                <a:solidFill>
                  <a:srgbClr val="7413DC"/>
                </a:solidFill>
                <a:latin typeface="Nunito Sans Black"/>
                <a:cs typeface="Nunito Sans Black"/>
              </a:rPr>
              <a:t>How does learning work if you don’t fall into these groupings?</a:t>
            </a:r>
          </a:p>
        </p:txBody>
      </p:sp>
      <p:pic>
        <p:nvPicPr>
          <p:cNvPr id="18" name="Picture 12">
            <a:extLst>
              <a:ext uri="{FF2B5EF4-FFF2-40B4-BE49-F238E27FC236}">
                <a16:creationId xmlns:a16="http://schemas.microsoft.com/office/drawing/2014/main" id="{7CFFD4FE-7F2F-23F1-F4D5-A2B5D524B593}"/>
              </a:ext>
            </a:extLst>
          </p:cNvPr>
          <p:cNvPicPr>
            <a:picLocks noChangeAspect="1"/>
          </p:cNvPicPr>
          <p:nvPr/>
        </p:nvPicPr>
        <p:blipFill>
          <a:blip r:embed="rId3"/>
          <a:stretch>
            <a:fillRect/>
          </a:stretch>
        </p:blipFill>
        <p:spPr>
          <a:xfrm>
            <a:off x="6890747" y="1082843"/>
            <a:ext cx="4746405" cy="5369956"/>
          </a:xfrm>
          <a:prstGeom prst="rect">
            <a:avLst/>
          </a:prstGeom>
        </p:spPr>
      </p:pic>
    </p:spTree>
    <p:extLst>
      <p:ext uri="{BB962C8B-B14F-4D97-AF65-F5344CB8AC3E}">
        <p14:creationId xmlns:p14="http://schemas.microsoft.com/office/powerpoint/2010/main" val="1410801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Engaging Learning</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a:t>Branching Out</a:t>
            </a:r>
          </a:p>
        </p:txBody>
      </p:sp>
    </p:spTree>
    <p:extLst>
      <p:ext uri="{BB962C8B-B14F-4D97-AF65-F5344CB8AC3E}">
        <p14:creationId xmlns:p14="http://schemas.microsoft.com/office/powerpoint/2010/main" val="141147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Branching Out</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5999" y="1706864"/>
            <a:ext cx="5576455" cy="4616836"/>
          </a:xfrm>
        </p:spPr>
        <p:txBody>
          <a:bodyPr vert="horz" lIns="0" tIns="0" rIns="0" bIns="0" rtlCol="0" anchor="t">
            <a:normAutofit/>
          </a:bodyPr>
          <a:lstStyle/>
          <a:p>
            <a:pPr marL="10795">
              <a:lnSpc>
                <a:spcPct val="100000"/>
              </a:lnSpc>
            </a:pPr>
            <a:r>
              <a:rPr lang="en-GB" sz="2000">
                <a:latin typeface="Nunito Sans"/>
              </a:rPr>
              <a:t>Branching Out will form the learning you can take on beyond Growing Roots</a:t>
            </a:r>
          </a:p>
          <a:p>
            <a:pPr marL="10795">
              <a:lnSpc>
                <a:spcPct val="100000"/>
              </a:lnSpc>
            </a:pPr>
            <a:endParaRPr lang="en-GB" sz="2000"/>
          </a:p>
          <a:p>
            <a:pPr marL="10795">
              <a:lnSpc>
                <a:spcPct val="100000"/>
              </a:lnSpc>
            </a:pPr>
            <a:r>
              <a:rPr lang="en-GB" sz="2000">
                <a:latin typeface="Nunito Sans"/>
              </a:rPr>
              <a:t>It will be delivered through a variety of methods including digital, face-to-face and blended models</a:t>
            </a:r>
          </a:p>
          <a:p>
            <a:pPr marL="10795">
              <a:lnSpc>
                <a:spcPct val="100000"/>
              </a:lnSpc>
            </a:pPr>
            <a:endParaRPr lang="en-GB" sz="2000"/>
          </a:p>
          <a:p>
            <a:pPr marL="10795"/>
            <a:r>
              <a:rPr lang="en-GB" sz="2000">
                <a:latin typeface="Nunito Sans"/>
              </a:rPr>
              <a:t>Some current training modules will keep running for a while, as we work to update or replace them and add more new content.</a:t>
            </a:r>
          </a:p>
          <a:p>
            <a:pPr marL="10795"/>
            <a:endParaRPr lang="en-GB" sz="2000">
              <a:latin typeface="Nunito Sans"/>
            </a:endParaRPr>
          </a:p>
          <a:p>
            <a:pPr marL="10795"/>
            <a:r>
              <a:rPr lang="en-GB" sz="2000">
                <a:latin typeface="Nunito Sans"/>
              </a:rPr>
              <a:t>This suite of new learning will become available over the course of 2024-2025 and will be updated and added to on an ongoing basis after that</a:t>
            </a:r>
          </a:p>
          <a:p>
            <a:pPr marL="10795">
              <a:lnSpc>
                <a:spcPct val="100000"/>
              </a:lnSpc>
            </a:pPr>
            <a:endParaRPr lang="en-GB" sz="2000"/>
          </a:p>
          <a:p>
            <a:pPr marL="353695"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5949836" y="1024401"/>
            <a:ext cx="5206988"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Branching Out</a:t>
            </a:r>
          </a:p>
        </p:txBody>
      </p:sp>
      <p:pic>
        <p:nvPicPr>
          <p:cNvPr id="10" name="Picture 9">
            <a:extLst>
              <a:ext uri="{FF2B5EF4-FFF2-40B4-BE49-F238E27FC236}">
                <a16:creationId xmlns:a16="http://schemas.microsoft.com/office/drawing/2014/main" id="{A004A503-B074-9B41-BC10-BA97B8A14F17}"/>
              </a:ext>
            </a:extLst>
          </p:cNvPr>
          <p:cNvPicPr>
            <a:picLocks noChangeAspect="1"/>
          </p:cNvPicPr>
          <p:nvPr/>
        </p:nvPicPr>
        <p:blipFill rotWithShape="1">
          <a:blip r:embed="rId3">
            <a:extLst>
              <a:ext uri="{28A0092B-C50C-407E-A947-70E740481C1C}">
                <a14:useLocalDpi xmlns:a14="http://schemas.microsoft.com/office/drawing/2010/main" val="0"/>
              </a:ext>
            </a:extLst>
          </a:blip>
          <a:srcRect t="9413" r="7755"/>
          <a:stretch/>
        </p:blipFill>
        <p:spPr>
          <a:xfrm>
            <a:off x="345675" y="910988"/>
            <a:ext cx="5297136" cy="5524208"/>
          </a:xfrm>
          <a:prstGeom prst="rect">
            <a:avLst/>
          </a:prstGeom>
        </p:spPr>
      </p:pic>
    </p:spTree>
    <p:extLst>
      <p:ext uri="{BB962C8B-B14F-4D97-AF65-F5344CB8AC3E}">
        <p14:creationId xmlns:p14="http://schemas.microsoft.com/office/powerpoint/2010/main" val="2822419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Branching Out</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47639"/>
            <a:ext cx="4928693" cy="5084875"/>
          </a:xfrm>
        </p:spPr>
        <p:txBody>
          <a:bodyPr vert="horz" lIns="0" tIns="0" rIns="0" bIns="0" rtlCol="0" anchor="t">
            <a:normAutofit/>
          </a:bodyPr>
          <a:lstStyle/>
          <a:p>
            <a:pPr marL="10795">
              <a:lnSpc>
                <a:spcPct val="100000"/>
              </a:lnSpc>
              <a:spcBef>
                <a:spcPts val="600"/>
              </a:spcBef>
              <a:spcAft>
                <a:spcPts val="600"/>
              </a:spcAft>
              <a:buClr>
                <a:schemeClr val="bg2"/>
              </a:buClr>
            </a:pPr>
            <a:r>
              <a:rPr lang="en-GB" sz="2000">
                <a:latin typeface="Nunito Sans"/>
              </a:rPr>
              <a:t>Branching Out will allow for volunteers to shape their learning journey based on what is most beneficial to them or their team</a:t>
            </a:r>
          </a:p>
          <a:p>
            <a:pPr marL="10795">
              <a:lnSpc>
                <a:spcPct val="100000"/>
              </a:lnSpc>
              <a:spcBef>
                <a:spcPts val="600"/>
              </a:spcBef>
              <a:spcAft>
                <a:spcPts val="600"/>
              </a:spcAft>
              <a:buClr>
                <a:schemeClr val="bg2"/>
              </a:buClr>
            </a:pPr>
            <a:endParaRPr lang="en-GB" sz="2000"/>
          </a:p>
          <a:p>
            <a:pPr marL="10795">
              <a:spcBef>
                <a:spcPts val="600"/>
              </a:spcBef>
              <a:spcAft>
                <a:spcPts val="600"/>
              </a:spcAft>
              <a:buClr>
                <a:schemeClr val="bg2"/>
              </a:buClr>
            </a:pPr>
            <a:r>
              <a:rPr lang="en-GB" sz="2000">
                <a:latin typeface="Nunito Sans"/>
              </a:rPr>
              <a:t>This will encompass a variety of learning options such as; </a:t>
            </a:r>
          </a:p>
          <a:p>
            <a:pPr marL="353695" indent="-342900">
              <a:lnSpc>
                <a:spcPct val="100000"/>
              </a:lnSpc>
              <a:spcBef>
                <a:spcPts val="600"/>
              </a:spcBef>
              <a:spcAft>
                <a:spcPts val="600"/>
              </a:spcAft>
              <a:buClr>
                <a:schemeClr val="bg2"/>
              </a:buClr>
              <a:buFont typeface="Arial" panose="020B0604020202020204" pitchFamily="34" charset="0"/>
              <a:buChar char="•"/>
            </a:pPr>
            <a:r>
              <a:rPr lang="en-GB" sz="2000">
                <a:latin typeface="Nunito Sans"/>
              </a:rPr>
              <a:t>Digital Skills</a:t>
            </a:r>
          </a:p>
          <a:p>
            <a:pPr marL="353695" indent="-342900">
              <a:lnSpc>
                <a:spcPct val="100000"/>
              </a:lnSpc>
              <a:spcBef>
                <a:spcPts val="600"/>
              </a:spcBef>
              <a:spcAft>
                <a:spcPts val="600"/>
              </a:spcAft>
              <a:buClr>
                <a:schemeClr val="bg2"/>
              </a:buClr>
              <a:buFont typeface="Arial" panose="020B0604020202020204" pitchFamily="34" charset="0"/>
              <a:buChar char="•"/>
            </a:pPr>
            <a:r>
              <a:rPr lang="en-GB" sz="2000">
                <a:latin typeface="Nunito Sans"/>
              </a:rPr>
              <a:t>Permits &amp; Adventurous Activities</a:t>
            </a:r>
          </a:p>
          <a:p>
            <a:pPr marL="353695" indent="-342900">
              <a:lnSpc>
                <a:spcPct val="100000"/>
              </a:lnSpc>
              <a:spcBef>
                <a:spcPts val="600"/>
              </a:spcBef>
              <a:spcAft>
                <a:spcPts val="600"/>
              </a:spcAft>
              <a:buClr>
                <a:schemeClr val="bg2"/>
              </a:buClr>
              <a:buFont typeface="Arial" panose="020B0604020202020204" pitchFamily="34" charset="0"/>
              <a:buChar char="•"/>
            </a:pPr>
            <a:r>
              <a:rPr lang="en-GB" sz="2000">
                <a:latin typeface="Nunito Sans"/>
              </a:rPr>
              <a:t>Practical Scouting Skills</a:t>
            </a:r>
          </a:p>
          <a:p>
            <a:pPr marL="353695" indent="-342900">
              <a:lnSpc>
                <a:spcPct val="100000"/>
              </a:lnSpc>
              <a:spcBef>
                <a:spcPts val="600"/>
              </a:spcBef>
              <a:spcAft>
                <a:spcPts val="600"/>
              </a:spcAft>
              <a:buClr>
                <a:schemeClr val="bg2"/>
              </a:buClr>
              <a:buFont typeface="Arial" panose="020B0604020202020204" pitchFamily="34" charset="0"/>
              <a:buChar char="•"/>
            </a:pPr>
            <a:r>
              <a:rPr lang="en-GB" sz="2000">
                <a:latin typeface="Nunito Sans"/>
              </a:rPr>
              <a:t>Team Leadership</a:t>
            </a:r>
          </a:p>
          <a:p>
            <a:pPr marL="353695" indent="-342900">
              <a:spcBef>
                <a:spcPts val="600"/>
              </a:spcBef>
              <a:spcAft>
                <a:spcPts val="600"/>
              </a:spcAft>
              <a:buClr>
                <a:schemeClr val="bg2"/>
              </a:buClr>
              <a:buFont typeface="Arial" panose="020B0604020202020204" pitchFamily="34" charset="0"/>
              <a:buChar char="•"/>
            </a:pPr>
            <a:r>
              <a:rPr lang="en-GB" sz="2000">
                <a:latin typeface="Nunito Sans"/>
              </a:rPr>
              <a:t>And much more...</a:t>
            </a:r>
          </a:p>
          <a:p>
            <a:pPr marL="353695" indent="-342900">
              <a:lnSpc>
                <a:spcPct val="100000"/>
              </a:lnSpc>
              <a:buClr>
                <a:schemeClr val="bg2"/>
              </a:buClr>
              <a:buFont typeface="Arial" panose="020B0604020202020204" pitchFamily="34" charset="0"/>
              <a:buChar char="•"/>
            </a:pPr>
            <a:endParaRPr lang="en-GB" sz="2000"/>
          </a:p>
          <a:p>
            <a:pPr marL="353695" indent="-342900">
              <a:lnSpc>
                <a:spcPct val="100000"/>
              </a:lnSpc>
              <a:buClr>
                <a:schemeClr val="bg2"/>
              </a:buClr>
              <a:buFont typeface="Arial" panose="020B0604020202020204" pitchFamily="34" charset="0"/>
              <a:buChar char="•"/>
            </a:pPr>
            <a:endParaRPr lang="en-GB" sz="2000"/>
          </a:p>
          <a:p>
            <a:pPr marL="353695" indent="-342900">
              <a:lnSpc>
                <a:spcPct val="100000"/>
              </a:lnSpc>
              <a:buClr>
                <a:schemeClr val="bg2"/>
              </a:buClr>
              <a:buFont typeface="Arial" panose="020B0604020202020204" pitchFamily="34" charset="0"/>
              <a:buChar char="•"/>
            </a:pPr>
            <a:endParaRPr lang="en-GB" sz="2000"/>
          </a:p>
          <a:p>
            <a:pPr marL="353695" indent="-342900">
              <a:lnSpc>
                <a:spcPct val="100000"/>
              </a:lnSpc>
              <a:buClr>
                <a:schemeClr val="bg2"/>
              </a:buClr>
              <a:buFont typeface="Arial" panose="020B0604020202020204" pitchFamily="34" charset="0"/>
              <a:buChar char="•"/>
            </a:pPr>
            <a:endParaRPr lang="en-GB" sz="2000"/>
          </a:p>
          <a:p>
            <a:pPr marL="353695" indent="-342900">
              <a:lnSpc>
                <a:spcPct val="100000"/>
              </a:lnSpc>
              <a:buClr>
                <a:srgbClr val="00A793"/>
              </a:buClr>
              <a:buChar char="•"/>
            </a:pPr>
            <a:endParaRPr lang="en-GB" sz="2000"/>
          </a:p>
          <a:p>
            <a:pPr marL="10795">
              <a:lnSpc>
                <a:spcPct val="100000"/>
              </a:lnSpc>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206527" y="1035291"/>
            <a:ext cx="5206988"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What might Branching Out look like?</a:t>
            </a:r>
          </a:p>
        </p:txBody>
      </p:sp>
      <p:pic>
        <p:nvPicPr>
          <p:cNvPr id="6" name="Picture 5">
            <a:extLst>
              <a:ext uri="{FF2B5EF4-FFF2-40B4-BE49-F238E27FC236}">
                <a16:creationId xmlns:a16="http://schemas.microsoft.com/office/drawing/2014/main" id="{F20A3FB2-E2EA-BEB2-7BD3-3842B649E594}"/>
              </a:ext>
            </a:extLst>
          </p:cNvPr>
          <p:cNvPicPr>
            <a:picLocks noChangeAspect="1"/>
          </p:cNvPicPr>
          <p:nvPr/>
        </p:nvPicPr>
        <p:blipFill rotWithShape="1">
          <a:blip r:embed="rId3"/>
          <a:srcRect t="1424" r="5307" b="2712"/>
          <a:stretch/>
        </p:blipFill>
        <p:spPr>
          <a:xfrm>
            <a:off x="6411346" y="1011227"/>
            <a:ext cx="5359335" cy="5533952"/>
          </a:xfrm>
          <a:prstGeom prst="rect">
            <a:avLst/>
          </a:prstGeom>
        </p:spPr>
      </p:pic>
    </p:spTree>
    <p:extLst>
      <p:ext uri="{BB962C8B-B14F-4D97-AF65-F5344CB8AC3E}">
        <p14:creationId xmlns:p14="http://schemas.microsoft.com/office/powerpoint/2010/main" val="419164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Branching Out</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5999" y="1706864"/>
            <a:ext cx="5576455" cy="4616836"/>
          </a:xfrm>
        </p:spPr>
        <p:txBody>
          <a:bodyPr anchor="ctr">
            <a:normAutofit/>
          </a:bodyPr>
          <a:lstStyle/>
          <a:p>
            <a:pPr marL="10795"/>
            <a:r>
              <a:rPr lang="en-GB" sz="2000" dirty="0">
                <a:latin typeface="Nunito Sans"/>
              </a:rPr>
              <a:t>Beyond the learning in Growing Roots, manager and supporter training will also become optional</a:t>
            </a:r>
          </a:p>
          <a:p>
            <a:pPr marL="10795"/>
            <a:endParaRPr lang="en-GB" sz="2000" dirty="0">
              <a:latin typeface="Nunito Sans"/>
            </a:endParaRPr>
          </a:p>
          <a:p>
            <a:pPr marL="10795"/>
            <a:r>
              <a:rPr lang="en-GB" sz="2000" dirty="0">
                <a:latin typeface="Nunito Sans"/>
              </a:rPr>
              <a:t>For those that choose to complete this it will continue to be delivered in its current form</a:t>
            </a:r>
          </a:p>
          <a:p>
            <a:pPr marL="10795">
              <a:lnSpc>
                <a:spcPct val="100000"/>
              </a:lnSpc>
            </a:pPr>
            <a:endParaRPr lang="en-GB" sz="2000" dirty="0"/>
          </a:p>
          <a:p>
            <a:pPr marL="10795"/>
            <a:r>
              <a:rPr lang="en-GB" sz="2000" dirty="0">
                <a:latin typeface="Nunito Sans"/>
              </a:rPr>
              <a:t>These will be reviewed and refreshed or replaced along with the other remaining modules to form part of the Branching Out learning</a:t>
            </a:r>
          </a:p>
          <a:p>
            <a:pPr marL="10795">
              <a:lnSpc>
                <a:spcPct val="100000"/>
              </a:lnSpc>
            </a:pPr>
            <a:endParaRPr lang="en-GB" sz="2000" dirty="0"/>
          </a:p>
          <a:p>
            <a:pPr marL="10795"/>
            <a:r>
              <a:rPr lang="en-GB" sz="2000" dirty="0">
                <a:latin typeface="Nunito Sans"/>
              </a:rPr>
              <a:t>This will take place over the next 18-24 months, with the updated learning being released during 2025 </a:t>
            </a:r>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5949836" y="1024401"/>
            <a:ext cx="5206988" cy="400110"/>
          </a:xfrm>
          <a:prstGeom prst="rect">
            <a:avLst/>
          </a:prstGeom>
          <a:noFill/>
        </p:spPr>
        <p:txBody>
          <a:bodyPr wrap="square" lIns="91440" tIns="45720" rIns="91440" bIns="45720" anchor="t">
            <a:spAutoFit/>
          </a:bodyPr>
          <a:lstStyle/>
          <a:p>
            <a:pPr marL="64770">
              <a:spcBef>
                <a:spcPts val="2145"/>
              </a:spcBef>
            </a:pPr>
            <a:r>
              <a:rPr lang="en-GB" sz="2000">
                <a:solidFill>
                  <a:schemeClr val="bg2"/>
                </a:solidFill>
                <a:latin typeface="Nunito Sans Black"/>
                <a:cs typeface="Nunito Sans Black"/>
              </a:rPr>
              <a:t>Manager &amp; Supporter Training</a:t>
            </a:r>
            <a:endParaRPr lang="en-GB" sz="2000" dirty="0">
              <a:solidFill>
                <a:schemeClr val="bg2"/>
              </a:solidFill>
              <a:latin typeface="Nunito Sans Black" panose="00000A00000000000000" pitchFamily="2" charset="0"/>
              <a:cs typeface="Nunito Sans Black"/>
            </a:endParaRPr>
          </a:p>
        </p:txBody>
      </p:sp>
      <p:pic>
        <p:nvPicPr>
          <p:cNvPr id="7" name="Picture Placeholder 6" descr="A picture containing person, outdoor, sky, person&#10;&#10;Description automatically generated">
            <a:extLst>
              <a:ext uri="{FF2B5EF4-FFF2-40B4-BE49-F238E27FC236}">
                <a16:creationId xmlns:a16="http://schemas.microsoft.com/office/drawing/2014/main" id="{D1ACBCFF-C4A2-AE7B-08E1-54DD1608A1F5}"/>
              </a:ext>
            </a:extLst>
          </p:cNvPr>
          <p:cNvPicPr>
            <a:picLocks noGrp="1" noChangeAspect="1"/>
          </p:cNvPicPr>
          <p:nvPr>
            <p:ph type="pic" sz="quarter" idx="12"/>
          </p:nvPr>
        </p:nvPicPr>
        <p:blipFill rotWithShape="1">
          <a:blip r:embed="rId3"/>
          <a:srcRect l="20378" r="20378"/>
          <a:stretch/>
        </p:blipFill>
        <p:spPr>
          <a:xfrm>
            <a:off x="345675" y="827541"/>
            <a:ext cx="5175741" cy="5822709"/>
          </a:xfrm>
        </p:spPr>
      </p:pic>
    </p:spTree>
    <p:extLst>
      <p:ext uri="{BB962C8B-B14F-4D97-AF65-F5344CB8AC3E}">
        <p14:creationId xmlns:p14="http://schemas.microsoft.com/office/powerpoint/2010/main" val="293843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Engaging Learning</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dirty="0"/>
              <a:t>Wood Badge</a:t>
            </a:r>
          </a:p>
        </p:txBody>
      </p:sp>
    </p:spTree>
    <p:extLst>
      <p:ext uri="{BB962C8B-B14F-4D97-AF65-F5344CB8AC3E}">
        <p14:creationId xmlns:p14="http://schemas.microsoft.com/office/powerpoint/2010/main" val="119572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Wood Badge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29146" y="1630664"/>
            <a:ext cx="5583382" cy="4900784"/>
          </a:xfrm>
        </p:spPr>
        <p:txBody>
          <a:bodyPr vert="horz" lIns="0" tIns="0" rIns="0" bIns="0" rtlCol="0" anchor="t">
            <a:normAutofit fontScale="92500" lnSpcReduction="10000"/>
          </a:bodyPr>
          <a:lstStyle/>
          <a:p>
            <a:pPr marL="10795">
              <a:spcBef>
                <a:spcPts val="600"/>
              </a:spcBef>
              <a:spcAft>
                <a:spcPts val="600"/>
              </a:spcAft>
            </a:pPr>
            <a:r>
              <a:rPr lang="en-GB" sz="2000" dirty="0">
                <a:latin typeface="Nunito Sans"/>
              </a:rPr>
              <a:t>As part of improving the learning experience we’ll be moving to an optional Wood Badge </a:t>
            </a:r>
            <a:endParaRPr lang="en-GB" sz="2000" dirty="0"/>
          </a:p>
          <a:p>
            <a:pPr marL="10795">
              <a:spcBef>
                <a:spcPts val="600"/>
              </a:spcBef>
              <a:spcAft>
                <a:spcPts val="600"/>
              </a:spcAft>
            </a:pPr>
            <a:r>
              <a:rPr lang="en-GB" sz="2000" dirty="0">
                <a:latin typeface="Nunito Sans"/>
              </a:rPr>
              <a:t>Every volunteer will be able to decide what learning will be most beneficial to them to earn their Wood Badge and whether they want to do a Wood Badge at all</a:t>
            </a:r>
          </a:p>
          <a:p>
            <a:pPr marL="10795">
              <a:spcBef>
                <a:spcPts val="600"/>
              </a:spcBef>
              <a:spcAft>
                <a:spcPts val="600"/>
              </a:spcAft>
            </a:pPr>
            <a:r>
              <a:rPr lang="en-GB" sz="2000" dirty="0">
                <a:latin typeface="Nunito Sans"/>
              </a:rPr>
              <a:t>You won’t be required to repeat any learning when you change teams or roles</a:t>
            </a:r>
          </a:p>
          <a:p>
            <a:pPr marL="10795">
              <a:lnSpc>
                <a:spcPct val="100000"/>
              </a:lnSpc>
            </a:pPr>
            <a:endParaRPr lang="en-GB" sz="2000" dirty="0">
              <a:solidFill>
                <a:srgbClr val="FF0000"/>
              </a:solidFill>
            </a:endParaRPr>
          </a:p>
          <a:p>
            <a:pPr marL="10795">
              <a:lnSpc>
                <a:spcPct val="100000"/>
              </a:lnSpc>
            </a:pPr>
            <a:r>
              <a:rPr lang="en-GB" sz="2000" dirty="0">
                <a:latin typeface="Nunito Sans"/>
              </a:rPr>
              <a:t>The Wood Badge changes will come in two stages:</a:t>
            </a:r>
          </a:p>
          <a:p>
            <a:pPr marL="296545" indent="-285750">
              <a:spcBef>
                <a:spcPts val="600"/>
              </a:spcBef>
              <a:spcAft>
                <a:spcPts val="600"/>
              </a:spcAft>
              <a:buClr>
                <a:schemeClr val="bg2"/>
              </a:buClr>
              <a:buFont typeface="Arial" panose="020B0604020202020204" pitchFamily="34" charset="0"/>
              <a:buChar char="•"/>
            </a:pPr>
            <a:r>
              <a:rPr lang="en-GB" sz="2000" dirty="0">
                <a:latin typeface="Nunito Sans"/>
              </a:rPr>
              <a:t>A transitional Wood Badge while the current modules are reviewed</a:t>
            </a:r>
          </a:p>
          <a:p>
            <a:pPr marL="296545" indent="-285750">
              <a:spcBef>
                <a:spcPts val="600"/>
              </a:spcBef>
              <a:spcAft>
                <a:spcPts val="600"/>
              </a:spcAft>
              <a:buClr>
                <a:schemeClr val="bg2"/>
              </a:buClr>
              <a:buFont typeface="Arial" panose="020B0604020202020204" pitchFamily="34" charset="0"/>
              <a:buChar char="•"/>
            </a:pPr>
            <a:r>
              <a:rPr lang="en-GB" sz="2000" dirty="0">
                <a:latin typeface="Nunito Sans"/>
              </a:rPr>
              <a:t>A new Wood Badge launched during 2025</a:t>
            </a:r>
          </a:p>
          <a:p>
            <a:pPr marL="10795">
              <a:spcBef>
                <a:spcPts val="600"/>
              </a:spcBef>
              <a:spcAft>
                <a:spcPts val="600"/>
              </a:spcAft>
              <a:buClr>
                <a:schemeClr val="bg2"/>
              </a:buClr>
            </a:pPr>
            <a:r>
              <a:rPr lang="en-GB" sz="2000" dirty="0">
                <a:latin typeface="Nunito Sans"/>
              </a:rPr>
              <a:t>More information will be shared about what this looks like later in 2023</a:t>
            </a:r>
          </a:p>
          <a:p>
            <a:pPr marL="353695" indent="-342900">
              <a:lnSpc>
                <a:spcPct val="100000"/>
              </a:lnSpc>
              <a:buFont typeface="Arial" panose="020B0604020202020204" pitchFamily="34" charset="0"/>
              <a:buChar char="•"/>
            </a:pPr>
            <a:endParaRPr lang="en-GB" sz="2000" dirty="0"/>
          </a:p>
        </p:txBody>
      </p:sp>
      <p:sp>
        <p:nvSpPr>
          <p:cNvPr id="5" name="TextBox 4">
            <a:extLst>
              <a:ext uri="{FF2B5EF4-FFF2-40B4-BE49-F238E27FC236}">
                <a16:creationId xmlns:a16="http://schemas.microsoft.com/office/drawing/2014/main" id="{3769605A-F399-3017-1FFA-F84B8287A0D1}"/>
              </a:ext>
            </a:extLst>
          </p:cNvPr>
          <p:cNvSpPr txBox="1"/>
          <p:nvPr/>
        </p:nvSpPr>
        <p:spPr>
          <a:xfrm>
            <a:off x="257068" y="1022806"/>
            <a:ext cx="5206988"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Changing the Wood Badge</a:t>
            </a:r>
          </a:p>
        </p:txBody>
      </p:sp>
      <p:pic>
        <p:nvPicPr>
          <p:cNvPr id="8" name="Picture 7" descr="A picture containing person, crowd&#10;&#10;Description automatically generated">
            <a:extLst>
              <a:ext uri="{FF2B5EF4-FFF2-40B4-BE49-F238E27FC236}">
                <a16:creationId xmlns:a16="http://schemas.microsoft.com/office/drawing/2014/main" id="{6600C603-78A6-91CB-7428-81CE9CCC487A}"/>
              </a:ext>
            </a:extLst>
          </p:cNvPr>
          <p:cNvPicPr>
            <a:picLocks noChangeAspect="1"/>
          </p:cNvPicPr>
          <p:nvPr/>
        </p:nvPicPr>
        <p:blipFill rotWithShape="1">
          <a:blip r:embed="rId3"/>
          <a:srcRect l="19525" r="19525"/>
          <a:stretch/>
        </p:blipFill>
        <p:spPr>
          <a:xfrm>
            <a:off x="6727946" y="1022806"/>
            <a:ext cx="4984750" cy="5607844"/>
          </a:xfrm>
          <a:prstGeom prst="rect">
            <a:avLst/>
          </a:prstGeom>
        </p:spPr>
      </p:pic>
    </p:spTree>
    <p:extLst>
      <p:ext uri="{BB962C8B-B14F-4D97-AF65-F5344CB8AC3E}">
        <p14:creationId xmlns:p14="http://schemas.microsoft.com/office/powerpoint/2010/main" val="204020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Engaging Learning</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dirty="0"/>
              <a:t>Volunteering Development Team</a:t>
            </a:r>
          </a:p>
        </p:txBody>
      </p:sp>
    </p:spTree>
    <p:extLst>
      <p:ext uri="{BB962C8B-B14F-4D97-AF65-F5344CB8AC3E}">
        <p14:creationId xmlns:p14="http://schemas.microsoft.com/office/powerpoint/2010/main" val="266413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bg2"/>
                </a:solidFill>
                <a:latin typeface="Nunito Sans Black"/>
                <a:cs typeface="Nunito Sans Black"/>
              </a:rPr>
              <a:t>How to use this slide deck</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11479180" cy="5061376"/>
          </a:xfrm>
          <a:prstGeom prst="roundRect">
            <a:avLst/>
          </a:prstGeom>
          <a:noFill/>
          <a:ln w="19050">
            <a:solidFill>
              <a:schemeClr val="bg2"/>
            </a:solidFill>
          </a:ln>
        </p:spPr>
        <p:txBody>
          <a:bodyPr wrap="square" anchor="t">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Using this slide deck locally: </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These slides contain a combination of </a:t>
            </a:r>
            <a:r>
              <a:rPr lang="en-GB" sz="2000" dirty="0"/>
              <a:t>both information and context, some of which makes several slides ‘text heavy’. This is done purposefully to ensure whoever is presenting has the context and information needed to talk to each point, without needing a separate script.</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However, when presenting these slides, it’s recommended that some of this text is moved into the presenters' notes so that the slides are easy to read and understand and then the presenter can still ensure the core messages are not diluted.</a:t>
            </a:r>
            <a:endParaRPr lang="en-GB" sz="2000" dirty="0">
              <a:effectLst/>
            </a:endParaRP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You might also wish to tailor this to your audience by including just the slides relevant to them and combining these slides with those from the other ‘Transforming Our Volunteer Experience’ slide decks. This is recommended as presenting each of the slide decks for the areas of change would be incredibly long and detail heavy, </a:t>
            </a:r>
            <a:r>
              <a:rPr lang="en-GB" sz="2000" dirty="0"/>
              <a:t>the important part is the core message being shared.</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Please also feel free to </a:t>
            </a:r>
            <a:r>
              <a:rPr lang="en-GB" sz="2000" dirty="0">
                <a:effectLst/>
              </a:rPr>
              <a:t>tailor these to suit local branding and messaging to fit with what progress you have made in your area already.</a:t>
            </a:r>
            <a:endParaRPr lang="en-GB" sz="1800" dirty="0"/>
          </a:p>
        </p:txBody>
      </p:sp>
    </p:spTree>
    <p:extLst>
      <p:ext uri="{BB962C8B-B14F-4D97-AF65-F5344CB8AC3E}">
        <p14:creationId xmlns:p14="http://schemas.microsoft.com/office/powerpoint/2010/main" val="124659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Volunteering Development Team</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Volunteering Development Team</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fontScale="92500"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bg2"/>
              </a:buClr>
            </a:pPr>
            <a:r>
              <a:rPr lang="en-GB" sz="2000" kern="0" dirty="0">
                <a:solidFill>
                  <a:sysClr val="windowText" lastClr="000000"/>
                </a:solidFill>
              </a:rPr>
              <a:t>Changes to how we learn in Scouting will also mean that training teams in their current forms will change </a:t>
            </a:r>
          </a:p>
          <a:p>
            <a:pPr marL="10795" defTabSz="914400">
              <a:buClr>
                <a:schemeClr val="bg2"/>
              </a:buClr>
            </a:pPr>
            <a:endParaRPr lang="en-GB" sz="2000" kern="0" dirty="0">
              <a:solidFill>
                <a:sysClr val="windowText" lastClr="000000"/>
              </a:solidFill>
            </a:endParaRPr>
          </a:p>
          <a:p>
            <a:pPr marL="10795" defTabSz="914400">
              <a:buClr>
                <a:schemeClr val="bg2"/>
              </a:buClr>
            </a:pPr>
            <a:r>
              <a:rPr lang="en-GB" sz="2000" kern="0" dirty="0">
                <a:solidFill>
                  <a:sysClr val="windowText" lastClr="000000"/>
                </a:solidFill>
              </a:rPr>
              <a:t>In place of County training teams with local training administrators and managers there will be District and County Volunteering Development Teams </a:t>
            </a:r>
          </a:p>
          <a:p>
            <a:pPr marL="10795" defTabSz="914400">
              <a:buClr>
                <a:schemeClr val="bg2"/>
              </a:buClr>
            </a:pPr>
            <a:endParaRPr lang="en-GB" sz="2000" kern="0" dirty="0">
              <a:solidFill>
                <a:sysClr val="windowText" lastClr="000000"/>
              </a:solidFill>
            </a:endParaRPr>
          </a:p>
          <a:p>
            <a:pPr>
              <a:lnSpc>
                <a:spcPct val="100000"/>
              </a:lnSpc>
            </a:pPr>
            <a:r>
              <a:rPr lang="en-GB" sz="2000" dirty="0"/>
              <a:t>Volunteering Development Teams will be responsible for; </a:t>
            </a:r>
          </a:p>
          <a:p>
            <a:pPr>
              <a:lnSpc>
                <a:spcPct val="100000"/>
              </a:lnSpc>
              <a:spcBef>
                <a:spcPts val="600"/>
              </a:spcBef>
            </a:pPr>
            <a:endParaRPr lang="en-GB" sz="2000" dirty="0"/>
          </a:p>
          <a:p>
            <a:pPr marL="296550" indent="-285750">
              <a:lnSpc>
                <a:spcPct val="100000"/>
              </a:lnSpc>
              <a:spcBef>
                <a:spcPts val="600"/>
              </a:spcBef>
              <a:buClr>
                <a:schemeClr val="bg2"/>
              </a:buClr>
              <a:buFont typeface="Arial" panose="020B0604020202020204" pitchFamily="34" charset="0"/>
              <a:buChar char="•"/>
            </a:pPr>
            <a:r>
              <a:rPr lang="en-GB" sz="2000" dirty="0"/>
              <a:t>Attracting and welcoming new volunteers </a:t>
            </a:r>
          </a:p>
          <a:p>
            <a:pPr marL="296550" indent="-285750">
              <a:lnSpc>
                <a:spcPct val="100000"/>
              </a:lnSpc>
              <a:spcBef>
                <a:spcPts val="600"/>
              </a:spcBef>
              <a:buClr>
                <a:schemeClr val="bg2"/>
              </a:buClr>
              <a:buFont typeface="Arial" panose="020B0604020202020204" pitchFamily="34" charset="0"/>
              <a:buChar char="•"/>
            </a:pPr>
            <a:r>
              <a:rPr lang="en-GB" sz="2000" dirty="0"/>
              <a:t>Making sure volunteers are well supported</a:t>
            </a:r>
          </a:p>
          <a:p>
            <a:pPr marL="296550" indent="-285750">
              <a:lnSpc>
                <a:spcPct val="100000"/>
              </a:lnSpc>
              <a:spcBef>
                <a:spcPts val="600"/>
              </a:spcBef>
              <a:buClr>
                <a:schemeClr val="bg2"/>
              </a:buClr>
              <a:buFont typeface="Arial" panose="020B0604020202020204" pitchFamily="34" charset="0"/>
              <a:buChar char="•"/>
            </a:pPr>
            <a:r>
              <a:rPr lang="en-GB" sz="2000" dirty="0"/>
              <a:t>Support volunteer learning </a:t>
            </a:r>
          </a:p>
          <a:p>
            <a:pPr marL="296550" indent="-285750">
              <a:lnSpc>
                <a:spcPct val="100000"/>
              </a:lnSpc>
              <a:spcBef>
                <a:spcPts val="600"/>
              </a:spcBef>
              <a:buClr>
                <a:schemeClr val="bg2"/>
              </a:buClr>
              <a:buFont typeface="Arial" panose="020B0604020202020204" pitchFamily="34" charset="0"/>
              <a:buChar char="•"/>
            </a:pPr>
            <a:r>
              <a:rPr lang="en-GB" sz="2000" dirty="0"/>
              <a:t>Recognising volunteers</a:t>
            </a:r>
          </a:p>
        </p:txBody>
      </p:sp>
      <p:pic>
        <p:nvPicPr>
          <p:cNvPr id="7" name="Picture 6" descr="A person standing in front of a computer&#10;&#10;Description automatically generated with low confidence">
            <a:extLst>
              <a:ext uri="{FF2B5EF4-FFF2-40B4-BE49-F238E27FC236}">
                <a16:creationId xmlns:a16="http://schemas.microsoft.com/office/drawing/2014/main" id="{7CE2382A-B170-244F-D49D-21D5D0E53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25" t="14035" r="8739"/>
          <a:stretch/>
        </p:blipFill>
        <p:spPr>
          <a:xfrm>
            <a:off x="5688158" y="1303208"/>
            <a:ext cx="6158167" cy="4766985"/>
          </a:xfrm>
          <a:prstGeom prst="rect">
            <a:avLst/>
          </a:prstGeom>
        </p:spPr>
      </p:pic>
    </p:spTree>
    <p:extLst>
      <p:ext uri="{BB962C8B-B14F-4D97-AF65-F5344CB8AC3E}">
        <p14:creationId xmlns:p14="http://schemas.microsoft.com/office/powerpoint/2010/main" val="707391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Volunteering Development Team</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89273" y="1547837"/>
            <a:ext cx="5332884" cy="4859589"/>
          </a:xfrm>
        </p:spPr>
        <p:txBody>
          <a:bodyPr>
            <a:noAutofit/>
          </a:bodyPr>
          <a:lstStyle/>
          <a:p>
            <a:pPr>
              <a:lnSpc>
                <a:spcPct val="100000"/>
              </a:lnSpc>
              <a:spcBef>
                <a:spcPts val="600"/>
              </a:spcBef>
              <a:buClr>
                <a:schemeClr val="bg2"/>
              </a:buClr>
            </a:pPr>
            <a:r>
              <a:rPr lang="en-GB" sz="2000" dirty="0"/>
              <a:t>As part of supporting volunteers with their learning they will; </a:t>
            </a:r>
          </a:p>
          <a:p>
            <a:pPr marL="296550" indent="-285750">
              <a:lnSpc>
                <a:spcPct val="100000"/>
              </a:lnSpc>
              <a:spcBef>
                <a:spcPts val="600"/>
              </a:spcBef>
              <a:buClr>
                <a:schemeClr val="bg2"/>
              </a:buClr>
              <a:buFont typeface="Arial" panose="020B0604020202020204" pitchFamily="34" charset="0"/>
              <a:buChar char="•"/>
            </a:pPr>
            <a:r>
              <a:rPr lang="en-GB" sz="2000" dirty="0"/>
              <a:t>Help volunteers and Young Leaders find and engage in learning and development opportunities </a:t>
            </a:r>
          </a:p>
          <a:p>
            <a:pPr marL="296550" indent="-285750">
              <a:lnSpc>
                <a:spcPct val="100000"/>
              </a:lnSpc>
              <a:spcBef>
                <a:spcPts val="600"/>
              </a:spcBef>
              <a:buClr>
                <a:schemeClr val="bg2"/>
              </a:buClr>
              <a:buFont typeface="Arial" panose="020B0604020202020204" pitchFamily="34" charset="0"/>
              <a:buChar char="•"/>
            </a:pPr>
            <a:r>
              <a:rPr lang="en-GB" sz="2000" dirty="0"/>
              <a:t>Coordinate learning that needs to be delivered by a trainer, including external organisations where relevant</a:t>
            </a:r>
          </a:p>
          <a:p>
            <a:pPr marL="296550" indent="-285750">
              <a:lnSpc>
                <a:spcPct val="100000"/>
              </a:lnSpc>
              <a:spcBef>
                <a:spcPts val="600"/>
              </a:spcBef>
              <a:buClr>
                <a:schemeClr val="bg2"/>
              </a:buClr>
              <a:buFont typeface="Arial" panose="020B0604020202020204" pitchFamily="34" charset="0"/>
              <a:buChar char="•"/>
            </a:pPr>
            <a:r>
              <a:rPr lang="en-GB" sz="2000" dirty="0"/>
              <a:t>Use learning delivery materials and adjust them where needed to ensure activities are accessible to all</a:t>
            </a:r>
          </a:p>
          <a:p>
            <a:pPr marL="296550" indent="-285750">
              <a:lnSpc>
                <a:spcPct val="100000"/>
              </a:lnSpc>
              <a:spcBef>
                <a:spcPts val="600"/>
              </a:spcBef>
              <a:buClr>
                <a:schemeClr val="bg2"/>
              </a:buClr>
              <a:buFont typeface="Arial" panose="020B0604020202020204" pitchFamily="34" charset="0"/>
              <a:buChar char="•"/>
            </a:pPr>
            <a:r>
              <a:rPr lang="en-GB" sz="2000" dirty="0"/>
              <a:t>Help volunteers share best practice and overcome challenges</a:t>
            </a:r>
          </a:p>
          <a:p>
            <a:pPr marL="296550" indent="-285750">
              <a:lnSpc>
                <a:spcPct val="100000"/>
              </a:lnSpc>
              <a:spcBef>
                <a:spcPts val="600"/>
              </a:spcBef>
              <a:buClr>
                <a:schemeClr val="bg2"/>
              </a:buClr>
              <a:buFont typeface="Arial" panose="020B0604020202020204" pitchFamily="34" charset="0"/>
              <a:buChar char="•"/>
            </a:pPr>
            <a:r>
              <a:rPr lang="en-GB" sz="2000" dirty="0"/>
              <a:t>Recognise prior learning and experience</a:t>
            </a:r>
          </a:p>
        </p:txBody>
      </p:sp>
      <p:sp>
        <p:nvSpPr>
          <p:cNvPr id="5" name="TextBox 4">
            <a:extLst>
              <a:ext uri="{FF2B5EF4-FFF2-40B4-BE49-F238E27FC236}">
                <a16:creationId xmlns:a16="http://schemas.microsoft.com/office/drawing/2014/main" id="{3769605A-F399-3017-1FFA-F84B8287A0D1}"/>
              </a:ext>
            </a:extLst>
          </p:cNvPr>
          <p:cNvSpPr txBox="1"/>
          <p:nvPr/>
        </p:nvSpPr>
        <p:spPr>
          <a:xfrm>
            <a:off x="6163377" y="1028665"/>
            <a:ext cx="5206988"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Supporting Learning</a:t>
            </a:r>
          </a:p>
        </p:txBody>
      </p:sp>
      <p:pic>
        <p:nvPicPr>
          <p:cNvPr id="8" name="Picture 7" descr="A picture containing person, indoor&#10;&#10;Description automatically generated">
            <a:extLst>
              <a:ext uri="{FF2B5EF4-FFF2-40B4-BE49-F238E27FC236}">
                <a16:creationId xmlns:a16="http://schemas.microsoft.com/office/drawing/2014/main" id="{BB02839E-5ADE-4DD4-7E0F-B4DAC65864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6" t="1424" r="3625"/>
          <a:stretch/>
        </p:blipFill>
        <p:spPr>
          <a:xfrm>
            <a:off x="345675" y="1842116"/>
            <a:ext cx="5450305" cy="3837892"/>
          </a:xfrm>
          <a:prstGeom prst="rect">
            <a:avLst/>
          </a:prstGeom>
        </p:spPr>
      </p:pic>
    </p:spTree>
    <p:extLst>
      <p:ext uri="{BB962C8B-B14F-4D97-AF65-F5344CB8AC3E}">
        <p14:creationId xmlns:p14="http://schemas.microsoft.com/office/powerpoint/2010/main" val="4124737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Volunteering Development Team</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Transition</a:t>
            </a:r>
            <a:endParaRPr lang="en-GB" sz="2000" dirty="0">
              <a:solidFill>
                <a:schemeClr val="bg2"/>
              </a:solidFill>
              <a:latin typeface="Nunito Sans Black" panose="00000A00000000000000" pitchFamily="2" charset="0"/>
              <a:cs typeface="Nunito Sans Black"/>
            </a:endParaRP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nSpc>
                <a:spcPct val="100000"/>
              </a:lnSpc>
              <a:spcBef>
                <a:spcPts val="600"/>
              </a:spcBef>
              <a:buClr>
                <a:schemeClr val="bg2"/>
              </a:buClr>
            </a:pPr>
            <a:r>
              <a:rPr lang="en-GB" sz="2000" dirty="0"/>
              <a:t>Learning will require a longer transition than the other changes as part of transforming the volunteer experience</a:t>
            </a:r>
          </a:p>
          <a:p>
            <a:pPr>
              <a:lnSpc>
                <a:spcPct val="100000"/>
              </a:lnSpc>
              <a:spcBef>
                <a:spcPts val="600"/>
              </a:spcBef>
              <a:buClr>
                <a:schemeClr val="bg2"/>
              </a:buClr>
            </a:pPr>
            <a:endParaRPr lang="en-GB" sz="2000" dirty="0"/>
          </a:p>
          <a:p>
            <a:pPr>
              <a:lnSpc>
                <a:spcPct val="100000"/>
              </a:lnSpc>
              <a:spcBef>
                <a:spcPts val="600"/>
              </a:spcBef>
              <a:buClr>
                <a:schemeClr val="bg2"/>
              </a:buClr>
            </a:pPr>
            <a:r>
              <a:rPr lang="en-GB" sz="2000" dirty="0"/>
              <a:t>During this period Volunteer Development Teams will support volunteers by;</a:t>
            </a:r>
          </a:p>
          <a:p>
            <a:pPr marL="353700" indent="-342900">
              <a:lnSpc>
                <a:spcPct val="100000"/>
              </a:lnSpc>
              <a:spcBef>
                <a:spcPts val="600"/>
              </a:spcBef>
              <a:buClr>
                <a:schemeClr val="bg2"/>
              </a:buClr>
              <a:buFont typeface="Arial" panose="020B0604020202020204" pitchFamily="34" charset="0"/>
              <a:buChar char="•"/>
            </a:pPr>
            <a:r>
              <a:rPr lang="en-GB" sz="2000" dirty="0"/>
              <a:t>Delivering the current learning modules as required </a:t>
            </a:r>
          </a:p>
          <a:p>
            <a:pPr marL="353700" indent="-342900">
              <a:lnSpc>
                <a:spcPct val="100000"/>
              </a:lnSpc>
              <a:spcBef>
                <a:spcPts val="600"/>
              </a:spcBef>
              <a:buClr>
                <a:schemeClr val="bg2"/>
              </a:buClr>
              <a:buFont typeface="Arial" panose="020B0604020202020204" pitchFamily="34" charset="0"/>
              <a:buChar char="•"/>
            </a:pPr>
            <a:r>
              <a:rPr lang="en-GB" sz="2000" dirty="0"/>
              <a:t>Supporting and delivering the new learning modules as they are rolled out</a:t>
            </a:r>
          </a:p>
          <a:p>
            <a:pPr marL="353700" indent="-342900">
              <a:lnSpc>
                <a:spcPct val="100000"/>
              </a:lnSpc>
              <a:spcBef>
                <a:spcPts val="600"/>
              </a:spcBef>
              <a:buClr>
                <a:schemeClr val="bg2"/>
              </a:buClr>
              <a:buFont typeface="Arial" panose="020B0604020202020204" pitchFamily="34" charset="0"/>
              <a:buChar char="•"/>
            </a:pPr>
            <a:endParaRPr lang="en-GB" sz="2000" dirty="0"/>
          </a:p>
          <a:p>
            <a:pPr>
              <a:lnSpc>
                <a:spcPct val="100000"/>
              </a:lnSpc>
              <a:spcBef>
                <a:spcPts val="600"/>
              </a:spcBef>
              <a:buClr>
                <a:schemeClr val="bg2"/>
              </a:buClr>
            </a:pPr>
            <a:r>
              <a:rPr lang="en-GB" sz="2000" dirty="0"/>
              <a:t>Full details of what transition will look like and how this will be supported will be shared later in 2023</a:t>
            </a:r>
          </a:p>
        </p:txBody>
      </p:sp>
      <p:pic>
        <p:nvPicPr>
          <p:cNvPr id="5" name="Picture 12">
            <a:extLst>
              <a:ext uri="{FF2B5EF4-FFF2-40B4-BE49-F238E27FC236}">
                <a16:creationId xmlns:a16="http://schemas.microsoft.com/office/drawing/2014/main" id="{A71B103D-EAAA-6EC0-85CA-889BE4424FEC}"/>
              </a:ext>
            </a:extLst>
          </p:cNvPr>
          <p:cNvPicPr>
            <a:picLocks noChangeAspect="1"/>
          </p:cNvPicPr>
          <p:nvPr/>
        </p:nvPicPr>
        <p:blipFill rotWithShape="1">
          <a:blip r:embed="rId3"/>
          <a:srcRect l="17088" t="5114" r="17088"/>
          <a:stretch/>
        </p:blipFill>
        <p:spPr>
          <a:xfrm>
            <a:off x="6520071" y="1158250"/>
            <a:ext cx="5058000" cy="5378997"/>
          </a:xfrm>
          <a:prstGeom prst="rect">
            <a:avLst/>
          </a:prstGeom>
        </p:spPr>
      </p:pic>
    </p:spTree>
    <p:extLst>
      <p:ext uri="{BB962C8B-B14F-4D97-AF65-F5344CB8AC3E}">
        <p14:creationId xmlns:p14="http://schemas.microsoft.com/office/powerpoint/2010/main" val="43236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Engaging Learning</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a:bodyPr>
          <a:lstStyle/>
          <a:p>
            <a:r>
              <a:rPr lang="en-GB"/>
              <a:t>What’s Next?</a:t>
            </a:r>
          </a:p>
        </p:txBody>
      </p:sp>
    </p:spTree>
    <p:extLst>
      <p:ext uri="{BB962C8B-B14F-4D97-AF65-F5344CB8AC3E}">
        <p14:creationId xmlns:p14="http://schemas.microsoft.com/office/powerpoint/2010/main" val="399774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What’s Next?</a:t>
            </a:r>
          </a:p>
        </p:txBody>
      </p:sp>
      <p:sp>
        <p:nvSpPr>
          <p:cNvPr id="4" name="TextBox 3">
            <a:extLst>
              <a:ext uri="{FF2B5EF4-FFF2-40B4-BE49-F238E27FC236}">
                <a16:creationId xmlns:a16="http://schemas.microsoft.com/office/drawing/2014/main" id="{A0CA0ABC-BFFA-099F-201B-78E980AEAA11}"/>
              </a:ext>
            </a:extLst>
          </p:cNvPr>
          <p:cNvSpPr txBox="1"/>
          <p:nvPr/>
        </p:nvSpPr>
        <p:spPr>
          <a:xfrm>
            <a:off x="6195218" y="1225196"/>
            <a:ext cx="4988327"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What’s Next?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6351106" y="1625306"/>
            <a:ext cx="5326256" cy="4766985"/>
          </a:xfrm>
          <a:prstGeom prst="rect">
            <a:avLst/>
          </a:prstGeom>
        </p:spPr>
        <p:txBody>
          <a:bodyPr vert="horz" lIns="0" tIns="0" rIns="0" bIns="0" rtlCol="0" anchor="ctr">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bg2"/>
              </a:buClr>
            </a:pPr>
            <a:r>
              <a:rPr lang="en-GB" sz="2000" kern="0" dirty="0">
                <a:solidFill>
                  <a:sysClr val="windowText" lastClr="000000"/>
                </a:solidFill>
              </a:rPr>
              <a:t>Changes to our learning modules will take time and be rolled out over the next few years</a:t>
            </a:r>
          </a:p>
          <a:p>
            <a:pPr marL="10795" defTabSz="914400">
              <a:buClr>
                <a:schemeClr val="bg2"/>
              </a:buClr>
            </a:pPr>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solidFill>
                  <a:sysClr val="windowText" lastClr="000000"/>
                </a:solidFill>
              </a:rPr>
              <a:t>Growing Roots learning will be released alongside the new learning system in late 2023 for our Early Adopters and February 2024 for everyone else</a:t>
            </a:r>
          </a:p>
          <a:p>
            <a:pPr marL="353695" indent="-342900" defTabSz="914400">
              <a:buClr>
                <a:schemeClr val="bg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solidFill>
                  <a:sysClr val="windowText" lastClr="000000"/>
                </a:solidFill>
              </a:rPr>
              <a:t>Branching Out learning will be developed and added over the course of 2024-2025, with more learning being added on an ongoing basis after that</a:t>
            </a:r>
          </a:p>
        </p:txBody>
      </p:sp>
      <p:pic>
        <p:nvPicPr>
          <p:cNvPr id="5" name="Picture 4">
            <a:extLst>
              <a:ext uri="{FF2B5EF4-FFF2-40B4-BE49-F238E27FC236}">
                <a16:creationId xmlns:a16="http://schemas.microsoft.com/office/drawing/2014/main" id="{BB6674DF-77B3-2B27-AFBD-26C2C58E4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75" y="926191"/>
            <a:ext cx="5097094" cy="5554792"/>
          </a:xfrm>
          <a:prstGeom prst="rect">
            <a:avLst/>
          </a:prstGeom>
        </p:spPr>
      </p:pic>
    </p:spTree>
    <p:extLst>
      <p:ext uri="{BB962C8B-B14F-4D97-AF65-F5344CB8AC3E}">
        <p14:creationId xmlns:p14="http://schemas.microsoft.com/office/powerpoint/2010/main" val="3577122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47691" y="1646505"/>
            <a:ext cx="4764156" cy="4503385"/>
          </a:xfrm>
        </p:spPr>
        <p:txBody>
          <a:bodyPr>
            <a:normAutofit fontScale="85000" lnSpcReduction="20000"/>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To provide a detailed overview of; </a:t>
            </a:r>
          </a:p>
          <a:p>
            <a:pPr marL="285750" marR="0" lvl="1"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Why we’re moving from training to learning and changing how we learn in Scouting</a:t>
            </a:r>
          </a:p>
          <a:p>
            <a:pPr marL="285750" marR="0" lvl="1"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What is changing?</a:t>
            </a:r>
            <a:endParaRPr lang="en-GB" sz="2400" dirty="0">
              <a:solidFill>
                <a:schemeClr val="tx1"/>
              </a:solidFill>
            </a:endParaRP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Digital Learning </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Growing Roots</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Branching Out</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Wood Badge</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Volunteering Development Team</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r>
              <a:rPr lang="en-GB" sz="2400" dirty="0">
                <a:solidFill>
                  <a:schemeClr val="tx1"/>
                </a:solidFill>
              </a:rPr>
              <a:t>What’s Next?</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401918" y="1035291"/>
            <a:ext cx="2742084"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dirty="0"/>
              <a:t>Purpose</a:t>
            </a:r>
          </a:p>
        </p:txBody>
      </p:sp>
    </p:spTree>
    <p:extLst>
      <p:ext uri="{BB962C8B-B14F-4D97-AF65-F5344CB8AC3E}">
        <p14:creationId xmlns:p14="http://schemas.microsoft.com/office/powerpoint/2010/main" val="206299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Engaging Learning</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8467021" cy="1025281"/>
          </a:xfrm>
        </p:spPr>
        <p:txBody>
          <a:bodyPr>
            <a:normAutofit fontScale="92500"/>
          </a:bodyPr>
          <a:lstStyle/>
          <a:p>
            <a:r>
              <a:rPr lang="en-GB" dirty="0"/>
              <a:t>Changing the way we learn in Scouts</a:t>
            </a:r>
          </a:p>
        </p:txBody>
      </p:sp>
    </p:spTree>
    <p:extLst>
      <p:ext uri="{BB962C8B-B14F-4D97-AF65-F5344CB8AC3E}">
        <p14:creationId xmlns:p14="http://schemas.microsoft.com/office/powerpoint/2010/main" val="153843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Engaging Learning</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learn in Scouts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learn in Scouts</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Why are we changing? </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fontScale="92500"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solidFill>
                  <a:sysClr val="windowText" lastClr="000000"/>
                </a:solidFill>
              </a:rPr>
              <a:t>At Summit 17, with nearly 1,000 of our volunteers, we worked together to build our Skills for Life Strategy. </a:t>
            </a:r>
          </a:p>
          <a:p>
            <a:pPr marL="10795" defTabSz="914400"/>
            <a:endParaRPr lang="en-GB" sz="2000" dirty="0"/>
          </a:p>
          <a:p>
            <a:pPr marL="10795" defTabSz="914400"/>
            <a:r>
              <a:rPr lang="en-GB" sz="2000" kern="0" dirty="0">
                <a:solidFill>
                  <a:sysClr val="windowText" lastClr="000000"/>
                </a:solidFill>
              </a:rPr>
              <a:t>This included multiple suggestions and recommendations from volunteers around simplifying our learning, expanding the learning we offer and improving our digital learning experience.</a:t>
            </a:r>
          </a:p>
          <a:p>
            <a:pPr marL="10795" defTabSz="914400"/>
            <a:endParaRPr lang="en-GB" sz="2000" kern="0" dirty="0">
              <a:solidFill>
                <a:sysClr val="windowText" lastClr="000000"/>
              </a:solidFill>
            </a:endParaRPr>
          </a:p>
          <a:p>
            <a:pPr marL="10795" defTabSz="914400"/>
            <a:r>
              <a:rPr lang="en-GB" sz="2000" kern="0" dirty="0">
                <a:solidFill>
                  <a:sysClr val="windowText" lastClr="000000"/>
                </a:solidFill>
              </a:rPr>
              <a:t>Following this we:</a:t>
            </a:r>
          </a:p>
          <a:p>
            <a:pPr marL="10795" defTabSz="914400"/>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solidFill>
                  <a:sysClr val="windowText" lastClr="000000"/>
                </a:solidFill>
              </a:rPr>
              <a:t>Carried out external and internal research</a:t>
            </a:r>
          </a:p>
          <a:p>
            <a:pPr marL="353695" indent="-342900" defTabSz="914400">
              <a:buClr>
                <a:schemeClr val="bg2"/>
              </a:buClr>
              <a:buFont typeface="Arial" panose="020B0604020202020204" pitchFamily="34" charset="0"/>
              <a:buChar char="•"/>
            </a:pPr>
            <a:r>
              <a:rPr lang="en-GB" sz="2000" kern="0" dirty="0">
                <a:solidFill>
                  <a:sysClr val="windowText" lastClr="000000"/>
                </a:solidFill>
              </a:rPr>
              <a:t>Commissioned an independent research expert report</a:t>
            </a:r>
          </a:p>
          <a:p>
            <a:pPr marL="353695" indent="-342900" defTabSz="914400">
              <a:buClr>
                <a:schemeClr val="bg2"/>
              </a:buClr>
              <a:buFont typeface="Arial" panose="020B0604020202020204" pitchFamily="34" charset="0"/>
              <a:buChar char="•"/>
            </a:pPr>
            <a:r>
              <a:rPr lang="en-GB" sz="2000" kern="0" dirty="0">
                <a:solidFill>
                  <a:sysClr val="windowText" lastClr="000000"/>
                </a:solidFill>
              </a:rPr>
              <a:t>Developed a joint volunteer and staff team to lead this work</a:t>
            </a:r>
            <a:endParaRPr lang="en-GB" sz="2000" dirty="0"/>
          </a:p>
        </p:txBody>
      </p:sp>
      <p:pic>
        <p:nvPicPr>
          <p:cNvPr id="5" name="Picture 15" descr="A picture containing text, person, person, indoor&#10;&#10;Description automatically generated">
            <a:extLst>
              <a:ext uri="{FF2B5EF4-FFF2-40B4-BE49-F238E27FC236}">
                <a16:creationId xmlns:a16="http://schemas.microsoft.com/office/drawing/2014/main" id="{49DA5580-3937-9405-F710-88E3A76FEC00}"/>
              </a:ext>
            </a:extLst>
          </p:cNvPr>
          <p:cNvPicPr>
            <a:picLocks noChangeAspect="1"/>
          </p:cNvPicPr>
          <p:nvPr/>
        </p:nvPicPr>
        <p:blipFill rotWithShape="1">
          <a:blip r:embed="rId3"/>
          <a:srcRect l="4767" t="7270" r="6636" b="440"/>
          <a:stretch/>
        </p:blipFill>
        <p:spPr>
          <a:xfrm>
            <a:off x="6520071" y="1103153"/>
            <a:ext cx="5066053" cy="5242573"/>
          </a:xfrm>
          <a:prstGeom prst="rect">
            <a:avLst/>
          </a:prstGeom>
        </p:spPr>
      </p:pic>
    </p:spTree>
    <p:extLst>
      <p:ext uri="{BB962C8B-B14F-4D97-AF65-F5344CB8AC3E}">
        <p14:creationId xmlns:p14="http://schemas.microsoft.com/office/powerpoint/2010/main" val="64143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learn in Scouts</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177897" y="1634051"/>
            <a:ext cx="5668428" cy="4790397"/>
          </a:xfrm>
        </p:spPr>
        <p:txBody>
          <a:bodyPr>
            <a:normAutofit lnSpcReduction="10000"/>
          </a:bodyPr>
          <a:lstStyle/>
          <a:p>
            <a:pPr marL="10795" defTabSz="914400"/>
            <a:r>
              <a:rPr lang="en-GB" sz="2000" kern="0" dirty="0">
                <a:latin typeface="Nunito Sans"/>
              </a:rPr>
              <a:t>In our research with volunteers, we learnt that: </a:t>
            </a:r>
            <a:endParaRPr lang="en-US" sz="1600" dirty="0"/>
          </a:p>
          <a:p>
            <a:pPr marL="10795" defTabSz="914400"/>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latin typeface="Nunito Sans"/>
              </a:rPr>
              <a:t>Our training scheme can feel overwhelming for new volunteers </a:t>
            </a:r>
          </a:p>
          <a:p>
            <a:pPr marL="353695" indent="-342900" defTabSz="914400">
              <a:buClr>
                <a:schemeClr val="bg2"/>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bg2"/>
              </a:buClr>
              <a:buFont typeface="Arial" panose="020B0604020202020204" pitchFamily="34" charset="0"/>
              <a:buChar char="•"/>
            </a:pPr>
            <a:r>
              <a:rPr lang="en-GB" sz="2000" kern="0" dirty="0">
                <a:latin typeface="Nunito Sans"/>
              </a:rPr>
              <a:t>Some learning is hard to access and requires finding more time available to attend</a:t>
            </a:r>
          </a:p>
          <a:p>
            <a:pPr marL="353695" indent="-342900" defTabSz="914400">
              <a:buClr>
                <a:schemeClr val="bg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latin typeface="Nunito Sans"/>
              </a:rPr>
              <a:t>We don’t have enough training advisers to support learners this also delays validation which can be frustrating for the learner </a:t>
            </a:r>
            <a:endParaRPr lang="en-GB" sz="2000" kern="0" dirty="0"/>
          </a:p>
          <a:p>
            <a:pPr marL="353695" indent="-342900" defTabSz="914400">
              <a:buClr>
                <a:schemeClr val="bg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bg2"/>
              </a:buClr>
              <a:buFont typeface="Arial" panose="020B0604020202020204" pitchFamily="34" charset="0"/>
              <a:buChar char="•"/>
            </a:pPr>
            <a:r>
              <a:rPr lang="en-GB" sz="2000" kern="0" dirty="0">
                <a:latin typeface="Nunito Sans"/>
              </a:rPr>
              <a:t>The average length of time someone volunteers is 2 years, but nearly every volunteer role must complete the wood badge which can take up to 3 years to complete</a:t>
            </a:r>
          </a:p>
        </p:txBody>
      </p:sp>
      <p:sp>
        <p:nvSpPr>
          <p:cNvPr id="5" name="TextBox 4">
            <a:extLst>
              <a:ext uri="{FF2B5EF4-FFF2-40B4-BE49-F238E27FC236}">
                <a16:creationId xmlns:a16="http://schemas.microsoft.com/office/drawing/2014/main" id="{3769605A-F399-3017-1FFA-F84B8287A0D1}"/>
              </a:ext>
            </a:extLst>
          </p:cNvPr>
          <p:cNvSpPr txBox="1"/>
          <p:nvPr/>
        </p:nvSpPr>
        <p:spPr>
          <a:xfrm>
            <a:off x="6001407" y="1051057"/>
            <a:ext cx="5206988"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What have we learnt?</a:t>
            </a:r>
          </a:p>
        </p:txBody>
      </p:sp>
      <p:pic>
        <p:nvPicPr>
          <p:cNvPr id="8" name="Picture 10" descr="A picture containing person&#10;&#10;Description automatically generated">
            <a:extLst>
              <a:ext uri="{FF2B5EF4-FFF2-40B4-BE49-F238E27FC236}">
                <a16:creationId xmlns:a16="http://schemas.microsoft.com/office/drawing/2014/main" id="{878EBC9E-B802-75A3-CC33-9AC203EB2AD3}"/>
              </a:ext>
            </a:extLst>
          </p:cNvPr>
          <p:cNvPicPr>
            <a:picLocks noChangeAspect="1"/>
          </p:cNvPicPr>
          <p:nvPr/>
        </p:nvPicPr>
        <p:blipFill rotWithShape="1">
          <a:blip r:embed="rId3"/>
          <a:srcRect l="20074" r="20074"/>
          <a:stretch/>
        </p:blipFill>
        <p:spPr>
          <a:xfrm>
            <a:off x="345675" y="952779"/>
            <a:ext cx="5008378" cy="5578669"/>
          </a:xfrm>
          <a:prstGeom prst="rect">
            <a:avLst/>
          </a:prstGeom>
        </p:spPr>
      </p:pic>
    </p:spTree>
    <p:extLst>
      <p:ext uri="{BB962C8B-B14F-4D97-AF65-F5344CB8AC3E}">
        <p14:creationId xmlns:p14="http://schemas.microsoft.com/office/powerpoint/2010/main" val="427533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Engaging Learning</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learn in Scouts</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624119" cy="400110"/>
          </a:xfrm>
          <a:prstGeom prst="rect">
            <a:avLst/>
          </a:prstGeom>
          <a:noFill/>
        </p:spPr>
        <p:txBody>
          <a:bodyPr wrap="square">
            <a:spAutoFit/>
          </a:bodyPr>
          <a:lstStyle/>
          <a:p>
            <a:pPr marL="64770">
              <a:spcBef>
                <a:spcPts val="2145"/>
              </a:spcBef>
            </a:pPr>
            <a:r>
              <a:rPr lang="en-GB" sz="2000" dirty="0">
                <a:solidFill>
                  <a:schemeClr val="bg2"/>
                </a:solidFill>
                <a:latin typeface="Nunito Sans Black" panose="00000A00000000000000" pitchFamily="2" charset="0"/>
                <a:cs typeface="Nunito Sans Black"/>
              </a:rPr>
              <a:t>What will changing our learning achieve?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35578" y="1672005"/>
            <a:ext cx="5326256" cy="4766985"/>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bg2"/>
              </a:buClr>
              <a:buFont typeface="Arial" panose="020B0604020202020204" pitchFamily="34" charset="0"/>
              <a:buChar char="•"/>
            </a:pPr>
            <a:r>
              <a:rPr lang="en-GB" sz="2000" kern="0" dirty="0">
                <a:latin typeface="Nunito Sans"/>
              </a:rPr>
              <a:t>A simpler and easier to access learning experience</a:t>
            </a:r>
          </a:p>
          <a:p>
            <a:pPr marL="353695" indent="-342900" defTabSz="914400">
              <a:buClr>
                <a:schemeClr val="bg2"/>
              </a:buClr>
              <a:buFont typeface="Arial" panose="020B0604020202020204" pitchFamily="34" charset="0"/>
              <a:buChar char="•"/>
            </a:pPr>
            <a:endParaRPr lang="en-GB" sz="2000" kern="0" dirty="0">
              <a:latin typeface="Nunito Sans"/>
            </a:endParaRPr>
          </a:p>
          <a:p>
            <a:pPr marL="353695" indent="-342900" defTabSz="914400">
              <a:buClr>
                <a:schemeClr val="bg2"/>
              </a:buClr>
              <a:buFont typeface="Arial" panose="020B0604020202020204" pitchFamily="34" charset="0"/>
              <a:buChar char="•"/>
            </a:pPr>
            <a:r>
              <a:rPr lang="en-GB" sz="2000" kern="0" dirty="0">
                <a:latin typeface="Nunito Sans"/>
              </a:rPr>
              <a:t>Learning specific to a volunteer's role </a:t>
            </a:r>
          </a:p>
          <a:p>
            <a:pPr marL="353695" indent="-342900" defTabSz="914400">
              <a:buClr>
                <a:schemeClr val="bg2"/>
              </a:buClr>
              <a:buFont typeface="Arial" panose="020B0604020202020204" pitchFamily="34" charset="0"/>
              <a:buChar char="•"/>
            </a:pPr>
            <a:endParaRPr lang="en-GB" sz="2000" kern="0" dirty="0">
              <a:latin typeface="Nunito Sans"/>
            </a:endParaRPr>
          </a:p>
          <a:p>
            <a:pPr marL="353695" indent="-342900" defTabSz="914400">
              <a:buClr>
                <a:schemeClr val="bg2"/>
              </a:buClr>
              <a:buFont typeface="Arial" panose="020B0604020202020204" pitchFamily="34" charset="0"/>
              <a:buChar char="•"/>
            </a:pPr>
            <a:r>
              <a:rPr lang="en-GB" sz="2000" kern="0" dirty="0">
                <a:latin typeface="Nunito Sans"/>
              </a:rPr>
              <a:t>Reducing the duplication of learning</a:t>
            </a:r>
          </a:p>
          <a:p>
            <a:pPr marL="353695" indent="-342900" defTabSz="914400">
              <a:buClr>
                <a:schemeClr val="bg2"/>
              </a:buClr>
              <a:buFont typeface="Arial" panose="020B0604020202020204" pitchFamily="34" charset="0"/>
              <a:buChar char="•"/>
            </a:pPr>
            <a:endParaRPr lang="en-GB" sz="2000" kern="0" dirty="0">
              <a:latin typeface="Nunito Sans"/>
            </a:endParaRPr>
          </a:p>
          <a:p>
            <a:pPr marL="353695" indent="-342900" defTabSz="914400">
              <a:buClr>
                <a:schemeClr val="bg2"/>
              </a:buClr>
              <a:buFont typeface="Arial" panose="020B0604020202020204" pitchFamily="34" charset="0"/>
              <a:buChar char="•"/>
            </a:pPr>
            <a:r>
              <a:rPr lang="en-GB" sz="2000" kern="0" dirty="0">
                <a:latin typeface="Nunito Sans"/>
              </a:rPr>
              <a:t>Improving the accessibility and inclusivity of the learning we offer</a:t>
            </a:r>
          </a:p>
          <a:p>
            <a:pPr marL="353695" indent="-342900" defTabSz="914400">
              <a:buClr>
                <a:schemeClr val="bg2"/>
              </a:buClr>
              <a:buFont typeface="Arial" panose="020B0604020202020204" pitchFamily="34" charset="0"/>
              <a:buChar char="•"/>
            </a:pPr>
            <a:endParaRPr lang="en-GB" sz="2000" kern="0" dirty="0">
              <a:latin typeface="Nunito Sans"/>
            </a:endParaRPr>
          </a:p>
          <a:p>
            <a:pPr marL="353695" indent="-342900" defTabSz="914400">
              <a:buClr>
                <a:schemeClr val="bg2"/>
              </a:buClr>
              <a:buFont typeface="Arial" panose="020B0604020202020204" pitchFamily="34" charset="0"/>
              <a:buChar char="•"/>
            </a:pPr>
            <a:r>
              <a:rPr lang="en-GB" sz="2000" kern="0" dirty="0">
                <a:latin typeface="Nunito Sans"/>
              </a:rPr>
              <a:t>Modernise and improve on our current scheme which is now twenty years old</a:t>
            </a:r>
          </a:p>
          <a:p>
            <a:pPr marL="10795" defTabSz="914400">
              <a:buClr>
                <a:schemeClr val="bg2"/>
              </a:buClr>
            </a:pPr>
            <a:endParaRPr lang="en-GB" sz="2000" kern="0" dirty="0">
              <a:solidFill>
                <a:sysClr val="windowText" lastClr="000000"/>
              </a:solidFill>
              <a:latin typeface="Nunito Sans"/>
            </a:endParaRPr>
          </a:p>
          <a:p>
            <a:pPr marL="353695" indent="-342900" defTabSz="914400">
              <a:buClr>
                <a:schemeClr val="bg2"/>
              </a:buClr>
              <a:buFont typeface="Arial" panose="020B0604020202020204" pitchFamily="34" charset="0"/>
              <a:buChar char="•"/>
            </a:pPr>
            <a:r>
              <a:rPr lang="en-GB" sz="2000" kern="0" dirty="0">
                <a:latin typeface="Nunito Sans"/>
              </a:rPr>
              <a:t>Improve how we recognise prior learning and experience for volunteers</a:t>
            </a:r>
            <a:endParaRPr lang="en-GB" sz="2000" kern="0" dirty="0"/>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5" name="Picture 4" descr="A person with his arms crossed&#10;&#10;Description automatically generated with medium confidence">
            <a:extLst>
              <a:ext uri="{FF2B5EF4-FFF2-40B4-BE49-F238E27FC236}">
                <a16:creationId xmlns:a16="http://schemas.microsoft.com/office/drawing/2014/main" id="{C1F26DBD-7676-E3C7-4729-398FE4BBD7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6638190" y="1030964"/>
            <a:ext cx="5032441" cy="5494365"/>
          </a:xfrm>
          <a:prstGeom prst="rect">
            <a:avLst/>
          </a:prstGeom>
        </p:spPr>
      </p:pic>
    </p:spTree>
    <p:extLst>
      <p:ext uri="{BB962C8B-B14F-4D97-AF65-F5344CB8AC3E}">
        <p14:creationId xmlns:p14="http://schemas.microsoft.com/office/powerpoint/2010/main" val="1331370748"/>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SharingLinks.186f95e6-5083-4304-84fd-050f2d9288ae.Flexible.02affefd-1371-4232-9f57-2368c144256f</DisplayName>
        <AccountId>204</AccountId>
        <AccountType/>
      </UserInfo>
      <UserInfo>
        <DisplayName>SharingLinks.d6a74b5a-3c96-445a-a656-a9dbc586c100.OrganizationEdit.10f8d3b4-2420-4024-a109-0a08da5f7c84</DisplayName>
        <AccountId>56</AccountId>
        <AccountType/>
      </UserInfo>
      <UserInfo>
        <DisplayName>Ruth Adeniyi</DisplayName>
        <AccountId>72</AccountId>
        <AccountType/>
      </UserInfo>
      <UserInfo>
        <DisplayName>SharingLinks.a343a228-a234-46c6-ac1d-cab5d109751f.OrganizationEdit.9c343d70-b905-4fd9-82d5-e0623f9d6a8a</DisplayName>
        <AccountId>192</AccountId>
        <AccountType/>
      </UserInfo>
      <UserInfo>
        <DisplayName>Jack Caine</DisplayName>
        <AccountId>18</AccountId>
        <AccountType/>
      </UserInfo>
      <UserInfo>
        <DisplayName>Jaimee Taylor</DisplayName>
        <AccountId>146</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Craig Turpie</DisplayName>
        <AccountId>178</AccountId>
        <AccountType/>
      </UserInfo>
      <UserInfo>
        <DisplayName>James Booker</DisplayName>
        <AccountId>15</AccountId>
        <AccountType/>
      </UserInfo>
      <UserInfo>
        <DisplayName>Kirsty Waugh</DisplayName>
        <AccountId>25</AccountId>
        <AccountType/>
      </UserInfo>
      <UserInfo>
        <DisplayName>Elizabeth Stormfield</DisplayName>
        <AccountId>229</AccountId>
        <AccountType/>
      </UserInfo>
      <UserInfo>
        <DisplayName>Susan Wallace</DisplayName>
        <AccountId>26</AccountId>
        <AccountType/>
      </UserInfo>
      <UserInfo>
        <DisplayName>Katie Miller</DisplayName>
        <AccountId>41</AccountId>
        <AccountType/>
      </UserInfo>
      <UserInfo>
        <DisplayName>Eleanor Coker</DisplayName>
        <AccountId>78</AccountId>
        <AccountType/>
      </UserInfo>
      <UserInfo>
        <DisplayName>Anders Wulff</DisplayName>
        <AccountId>74</AccountId>
        <AccountType/>
      </UserInfo>
      <UserInfo>
        <DisplayName>Heather Smith</DisplayName>
        <AccountId>116</AccountId>
        <AccountType/>
      </UserInfo>
      <UserInfo>
        <DisplayName>Robert Groves</DisplayName>
        <AccountId>10</AccountId>
        <AccountType/>
      </UserInfo>
      <UserInfo>
        <DisplayName>Lauren Golding</DisplayName>
        <AccountId>159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8E3F7C96-A926-416F-8489-B53183D70031}">
  <ds:schemaRefs>
    <ds:schemaRef ds:uri="f4847a80-7f8c-4933-831b-56854e27fa84"/>
    <ds:schemaRef ds:uri="http://www.w3.org/XML/1998/namespace"/>
    <ds:schemaRef ds:uri="http://schemas.microsoft.com/office/2006/metadata/properties"/>
    <ds:schemaRef ds:uri="ec4b7ab6-7d60-435b-a181-f014eb7edb36"/>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A028D3AB-CC04-4875-A8CE-0D0DDF8C7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b7ab6-7d60-435b-a181-f014eb7edb36"/>
    <ds:schemaRef ds:uri="f4847a80-7f8c-4933-831b-56854e27f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3702</TotalTime>
  <Words>2362</Words>
  <Application>Microsoft Office PowerPoint</Application>
  <PresentationFormat>Widescreen</PresentationFormat>
  <Paragraphs>429</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Nunito Sans ExtraBold</vt:lpstr>
      <vt:lpstr>Calibri</vt:lpstr>
      <vt:lpstr>Nunito Sans Black</vt:lpstr>
      <vt:lpstr>Nunito Sans</vt:lpstr>
      <vt:lpstr>Office Theme</vt:lpstr>
      <vt:lpstr>PowerPoint Presentation</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lpstr>Engaging Learning</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2</cp:revision>
  <dcterms:created xsi:type="dcterms:W3CDTF">2019-10-08T08:48:13Z</dcterms:created>
  <dcterms:modified xsi:type="dcterms:W3CDTF">2023-04-14T14:32:46Z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