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7"/>
  </p:notesMasterIdLst>
  <p:handoutMasterIdLst>
    <p:handoutMasterId r:id="rId38"/>
  </p:handoutMasterIdLst>
  <p:sldIdLst>
    <p:sldId id="320" r:id="rId5"/>
    <p:sldId id="692" r:id="rId6"/>
    <p:sldId id="693" r:id="rId7"/>
    <p:sldId id="436" r:id="rId8"/>
    <p:sldId id="335" r:id="rId9"/>
    <p:sldId id="323" r:id="rId10"/>
    <p:sldId id="453" r:id="rId11"/>
    <p:sldId id="336" r:id="rId12"/>
    <p:sldId id="454" r:id="rId13"/>
    <p:sldId id="441" r:id="rId14"/>
    <p:sldId id="338" r:id="rId15"/>
    <p:sldId id="354" r:id="rId16"/>
    <p:sldId id="447" r:id="rId17"/>
    <p:sldId id="448" r:id="rId18"/>
    <p:sldId id="449" r:id="rId19"/>
    <p:sldId id="442" r:id="rId20"/>
    <p:sldId id="444" r:id="rId21"/>
    <p:sldId id="443" r:id="rId22"/>
    <p:sldId id="445" r:id="rId23"/>
    <p:sldId id="459" r:id="rId24"/>
    <p:sldId id="463" r:id="rId25"/>
    <p:sldId id="460" r:id="rId26"/>
    <p:sldId id="464" r:id="rId27"/>
    <p:sldId id="462" r:id="rId28"/>
    <p:sldId id="465" r:id="rId29"/>
    <p:sldId id="467" r:id="rId30"/>
    <p:sldId id="468" r:id="rId31"/>
    <p:sldId id="450" r:id="rId32"/>
    <p:sldId id="451" r:id="rId33"/>
    <p:sldId id="452" r:id="rId34"/>
    <p:sldId id="469" r:id="rId35"/>
    <p:sldId id="470" r:id="rId36"/>
  </p:sldIdLst>
  <p:sldSz cx="12192000" cy="6858000"/>
  <p:notesSz cx="7104063" cy="10234613"/>
  <p:embeddedFontLst>
    <p:embeddedFont>
      <p:font typeface="Calibri" panose="020F0502020204030204" pitchFamily="34" charset="0"/>
      <p:regular r:id="rId39"/>
      <p:bold r:id="rId40"/>
      <p:italic r:id="rId41"/>
      <p:boldItalic r:id="rId42"/>
    </p:embeddedFont>
    <p:embeddedFont>
      <p:font typeface="Nunito Sans" panose="00000500000000000000" pitchFamily="2" charset="0"/>
      <p:regular r:id="rId43"/>
      <p:bold r:id="rId44"/>
      <p:italic r:id="rId45"/>
      <p:boldItalic r:id="rId46"/>
    </p:embeddedFont>
    <p:embeddedFont>
      <p:font typeface="Nunito Sans Black" panose="00000A00000000000000" pitchFamily="2" charset="0"/>
      <p:bold r:id="rId47"/>
      <p:italic r:id="rId48"/>
      <p:boldItalic r:id="rId4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0D831884-2401-F86D-55D7-E40AB25E776F}" name="Alison Fell" initials="AF" userId="S::alison.fell@cycscouts.org.uk::9470677d-65ca-4e5e-97ca-08ffce19d652" providerId="AD"/>
  <p188:author id="{BCA007F3-E7CA-0934-D7EC-8256E13732B6}" name="Robert Groves" initials="RG" userId="S::Robert.Groves@scouts.org.uk::18340ee5-2ee2-4523-a1bd-00715d104e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13" clrIdx="0">
    <p:extLst>
      <p:ext uri="{19B8F6BF-5375-455C-9EA6-DF929625EA0E}">
        <p15:presenceInfo xmlns:p15="http://schemas.microsoft.com/office/powerpoint/2012/main" userId="S-1-5-21-1391002672-2133347557-2062581721-34666" providerId="AD"/>
      </p:ext>
    </p:extLst>
  </p:cmAuthor>
  <p:cmAuthor id="2" name="Melissa Gannaway" initials="MG" lastIdx="8" clrIdx="1">
    <p:extLst>
      <p:ext uri="{19B8F6BF-5375-455C-9EA6-DF929625EA0E}">
        <p15:presenceInfo xmlns:p15="http://schemas.microsoft.com/office/powerpoint/2012/main" userId="S::melissa.gannaway@scouts.org.uk::3aa2c6e2-030e-48da-aa64-1b8656504050" providerId="AD"/>
      </p:ext>
    </p:extLst>
  </p:cmAuthor>
  <p:cmAuthor id="3" name="Robert Groves" initials="RG" lastIdx="1" clrIdx="2">
    <p:extLst>
      <p:ext uri="{19B8F6BF-5375-455C-9EA6-DF929625EA0E}">
        <p15:presenceInfo xmlns:p15="http://schemas.microsoft.com/office/powerpoint/2012/main" userId="Robert Gro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4A7"/>
    <a:srgbClr val="FFFFFF"/>
    <a:srgbClr val="EDF8FA"/>
    <a:srgbClr val="D4F2EF"/>
    <a:srgbClr val="001E22"/>
    <a:srgbClr val="E1FFFC"/>
    <a:srgbClr val="CCE2D0"/>
    <a:srgbClr val="BFFFF8"/>
    <a:srgbClr val="C8DFE6"/>
    <a:srgbClr val="00A7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7" autoAdjust="0"/>
    <p:restoredTop sz="94626"/>
  </p:normalViewPr>
  <p:slideViewPr>
    <p:cSldViewPr snapToGrid="0">
      <p:cViewPr varScale="1">
        <p:scale>
          <a:sx n="115" d="100"/>
          <a:sy n="115" d="100"/>
        </p:scale>
        <p:origin x="720" y="72"/>
      </p:cViewPr>
      <p:guideLst>
        <p:guide orient="horz" pos="2160"/>
        <p:guide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Groves" userId="18340ee5-2ee2-4523-a1bd-00715d104e64" providerId="ADAL" clId="{47994CE7-393A-4F51-B0E2-36B95745C389}"/>
    <pc:docChg chg="delSld">
      <pc:chgData name="Robert Groves" userId="18340ee5-2ee2-4523-a1bd-00715d104e64" providerId="ADAL" clId="{47994CE7-393A-4F51-B0E2-36B95745C389}" dt="2023-04-14T14:35:12.116" v="0" actId="47"/>
      <pc:docMkLst>
        <pc:docMk/>
      </pc:docMkLst>
      <pc:sldChg chg="del">
        <pc:chgData name="Robert Groves" userId="18340ee5-2ee2-4523-a1bd-00715d104e64" providerId="ADAL" clId="{47994CE7-393A-4F51-B0E2-36B95745C389}" dt="2023-04-14T14:35:12.116" v="0" actId="47"/>
        <pc:sldMkLst>
          <pc:docMk/>
          <pc:sldMk cId="568122452" sldId="46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E57C7-C2BE-4D3C-AAAE-249215C65B0C}"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GB"/>
        </a:p>
      </dgm:t>
    </dgm:pt>
    <dgm:pt modelId="{2880C729-9DA3-4585-B230-800C9970B985}">
      <dgm:prSet phldrT="[Text]"/>
      <dgm:spPr/>
      <dgm:t>
        <a:bodyPr/>
        <a:lstStyle/>
        <a:p>
          <a:endParaRPr lang="en-GB" dirty="0">
            <a:latin typeface="Symbol" panose="05050102010706020507" pitchFamily="18" charset="2"/>
          </a:endParaRPr>
        </a:p>
      </dgm:t>
    </dgm:pt>
    <dgm:pt modelId="{EEC029F0-AD2D-4F27-BD4D-C74FA09CD387}" type="parTrans" cxnId="{C7363862-F61C-4FD1-B782-66018B27ADF1}">
      <dgm:prSet/>
      <dgm:spPr/>
      <dgm:t>
        <a:bodyPr/>
        <a:lstStyle/>
        <a:p>
          <a:endParaRPr lang="en-GB"/>
        </a:p>
      </dgm:t>
    </dgm:pt>
    <dgm:pt modelId="{F03DCC55-6F0A-481D-B012-9A71565B31FF}" type="sibTrans" cxnId="{C7363862-F61C-4FD1-B782-66018B27ADF1}">
      <dgm:prSet/>
      <dgm:spPr/>
      <dgm:t>
        <a:bodyPr/>
        <a:lstStyle/>
        <a:p>
          <a:endParaRPr lang="en-GB"/>
        </a:p>
      </dgm:t>
    </dgm:pt>
    <dgm:pt modelId="{6571B4B0-6697-4B33-9497-54573777DEF1}">
      <dgm:prSet phldrT="[Text]" custT="1"/>
      <dgm:spPr/>
      <dgm:t>
        <a:bodyPr/>
        <a:lstStyle/>
        <a:p>
          <a:pPr>
            <a:buNone/>
          </a:pPr>
          <a:r>
            <a:rPr lang="en-GB" sz="2900" dirty="0"/>
            <a:t>Disclosure Check</a:t>
          </a:r>
        </a:p>
      </dgm:t>
    </dgm:pt>
    <dgm:pt modelId="{FA86669F-3CBB-48F7-8E1B-6FF750290943}" type="parTrans" cxnId="{A563A94A-5163-47AB-8ADE-1E8922A2F6FA}">
      <dgm:prSet/>
      <dgm:spPr/>
      <dgm:t>
        <a:bodyPr/>
        <a:lstStyle/>
        <a:p>
          <a:endParaRPr lang="en-GB"/>
        </a:p>
      </dgm:t>
    </dgm:pt>
    <dgm:pt modelId="{131C3443-4872-40B2-A29F-1619EB8E28C3}" type="sibTrans" cxnId="{A563A94A-5163-47AB-8ADE-1E8922A2F6FA}">
      <dgm:prSet/>
      <dgm:spPr/>
      <dgm:t>
        <a:bodyPr/>
        <a:lstStyle/>
        <a:p>
          <a:endParaRPr lang="en-GB"/>
        </a:p>
      </dgm:t>
    </dgm:pt>
    <dgm:pt modelId="{1B1CBD15-2218-4DAA-82F1-03850BFD06ED}">
      <dgm:prSet phldrT="[Text]"/>
      <dgm:spPr/>
      <dgm:t>
        <a:bodyPr/>
        <a:lstStyle/>
        <a:p>
          <a:endParaRPr lang="en-GB" dirty="0"/>
        </a:p>
      </dgm:t>
    </dgm:pt>
    <dgm:pt modelId="{EC4F1F97-8458-4CEC-8037-6DBCC540DFB7}" type="parTrans" cxnId="{DEF78972-A6F8-477D-BA65-8E413FD6BEEA}">
      <dgm:prSet/>
      <dgm:spPr/>
      <dgm:t>
        <a:bodyPr/>
        <a:lstStyle/>
        <a:p>
          <a:endParaRPr lang="en-GB"/>
        </a:p>
      </dgm:t>
    </dgm:pt>
    <dgm:pt modelId="{81BA287F-8915-4EC4-925B-52F208634062}" type="sibTrans" cxnId="{DEF78972-A6F8-477D-BA65-8E413FD6BEEA}">
      <dgm:prSet/>
      <dgm:spPr/>
      <dgm:t>
        <a:bodyPr/>
        <a:lstStyle/>
        <a:p>
          <a:endParaRPr lang="en-GB"/>
        </a:p>
      </dgm:t>
    </dgm:pt>
    <dgm:pt modelId="{2693EB33-9EAD-4692-BC73-24D9C02F5E54}">
      <dgm:prSet phldrT="[Text]"/>
      <dgm:spPr/>
      <dgm:t>
        <a:bodyPr/>
        <a:lstStyle/>
        <a:p>
          <a:pPr>
            <a:buNone/>
          </a:pPr>
          <a:r>
            <a:rPr lang="en-GB"/>
            <a:t>Welcome Conversation</a:t>
          </a:r>
        </a:p>
      </dgm:t>
    </dgm:pt>
    <dgm:pt modelId="{D6B0BFD7-E8F1-4E50-B70E-2AAFF902AA5E}" type="parTrans" cxnId="{18AE20C0-7878-486B-ADE3-6D5886ECF0F4}">
      <dgm:prSet/>
      <dgm:spPr/>
      <dgm:t>
        <a:bodyPr/>
        <a:lstStyle/>
        <a:p>
          <a:endParaRPr lang="en-GB"/>
        </a:p>
      </dgm:t>
    </dgm:pt>
    <dgm:pt modelId="{4703A813-E3AF-4B76-A54B-2E85F5171D54}" type="sibTrans" cxnId="{18AE20C0-7878-486B-ADE3-6D5886ECF0F4}">
      <dgm:prSet/>
      <dgm:spPr/>
      <dgm:t>
        <a:bodyPr/>
        <a:lstStyle/>
        <a:p>
          <a:endParaRPr lang="en-GB"/>
        </a:p>
      </dgm:t>
    </dgm:pt>
    <dgm:pt modelId="{17D6C3E4-9C71-4F2D-9641-8E5C40957943}">
      <dgm:prSet phldrT="[Text]"/>
      <dgm:spPr/>
      <dgm:t>
        <a:bodyPr/>
        <a:lstStyle/>
        <a:p>
          <a:endParaRPr lang="en-GB" dirty="0"/>
        </a:p>
      </dgm:t>
    </dgm:pt>
    <dgm:pt modelId="{1D9A1208-0D5B-43D9-8BE1-34D6FFCFC622}" type="parTrans" cxnId="{F80B65D7-4DA3-4A47-92F1-85BC4C238777}">
      <dgm:prSet/>
      <dgm:spPr/>
      <dgm:t>
        <a:bodyPr/>
        <a:lstStyle/>
        <a:p>
          <a:endParaRPr lang="en-GB"/>
        </a:p>
      </dgm:t>
    </dgm:pt>
    <dgm:pt modelId="{86F5F4B2-5640-4BB5-B53D-1CBA6EAD60FE}" type="sibTrans" cxnId="{F80B65D7-4DA3-4A47-92F1-85BC4C238777}">
      <dgm:prSet/>
      <dgm:spPr/>
      <dgm:t>
        <a:bodyPr/>
        <a:lstStyle/>
        <a:p>
          <a:endParaRPr lang="en-GB"/>
        </a:p>
      </dgm:t>
    </dgm:pt>
    <dgm:pt modelId="{51B96B43-0B3A-4C88-9CA8-CEF5BBB092BA}">
      <dgm:prSet phldrT="[Text]" custT="1"/>
      <dgm:spPr/>
      <dgm:t>
        <a:bodyPr/>
        <a:lstStyle/>
        <a:p>
          <a:pPr>
            <a:buNone/>
          </a:pPr>
          <a:r>
            <a:rPr lang="en-GB" sz="2600" kern="1200" dirty="0"/>
            <a:t>Trustee Eligibility Check </a:t>
          </a:r>
          <a:r>
            <a:rPr lang="en-GB" sz="1600" kern="1200" dirty="0">
              <a:solidFill>
                <a:srgbClr val="000000">
                  <a:hueOff val="0"/>
                  <a:satOff val="0"/>
                  <a:lumOff val="0"/>
                  <a:alphaOff val="0"/>
                </a:srgbClr>
              </a:solidFill>
              <a:latin typeface="Nunito Sans"/>
              <a:ea typeface="+mn-ea"/>
              <a:cs typeface="+mn-cs"/>
            </a:rPr>
            <a:t>(Trustee roles only)</a:t>
          </a:r>
        </a:p>
      </dgm:t>
    </dgm:pt>
    <dgm:pt modelId="{59290721-36D5-4BEC-80C0-131AC5CBB023}" type="parTrans" cxnId="{79B0E248-FE85-4E1D-8512-62EA319E94DD}">
      <dgm:prSet/>
      <dgm:spPr/>
      <dgm:t>
        <a:bodyPr/>
        <a:lstStyle/>
        <a:p>
          <a:endParaRPr lang="en-GB"/>
        </a:p>
      </dgm:t>
    </dgm:pt>
    <dgm:pt modelId="{E3257B66-BEFB-449C-BFA0-70EF0A0B1A98}" type="sibTrans" cxnId="{79B0E248-FE85-4E1D-8512-62EA319E94DD}">
      <dgm:prSet/>
      <dgm:spPr/>
      <dgm:t>
        <a:bodyPr/>
        <a:lstStyle/>
        <a:p>
          <a:endParaRPr lang="en-GB"/>
        </a:p>
      </dgm:t>
    </dgm:pt>
    <dgm:pt modelId="{81CA1483-B185-47C2-9D46-11165FF755FA}">
      <dgm:prSet phldrT="[Text]" custT="1"/>
      <dgm:spPr/>
      <dgm:t>
        <a:bodyPr/>
        <a:lstStyle/>
        <a:p>
          <a:pPr>
            <a:buNone/>
          </a:pPr>
          <a:r>
            <a:rPr lang="en-GB" sz="2900" dirty="0"/>
            <a:t>Internal Check</a:t>
          </a:r>
        </a:p>
      </dgm:t>
    </dgm:pt>
    <dgm:pt modelId="{467CB76A-A68A-443B-880D-D592A5569978}" type="parTrans" cxnId="{0B14E883-D9C5-441B-8C5D-FCFF22A0C9F7}">
      <dgm:prSet/>
      <dgm:spPr/>
      <dgm:t>
        <a:bodyPr/>
        <a:lstStyle/>
        <a:p>
          <a:endParaRPr lang="en-GB"/>
        </a:p>
      </dgm:t>
    </dgm:pt>
    <dgm:pt modelId="{BD6CE328-7DBD-4F1F-B1B3-4273D400B109}" type="sibTrans" cxnId="{0B14E883-D9C5-441B-8C5D-FCFF22A0C9F7}">
      <dgm:prSet/>
      <dgm:spPr/>
      <dgm:t>
        <a:bodyPr/>
        <a:lstStyle/>
        <a:p>
          <a:endParaRPr lang="en-GB"/>
        </a:p>
      </dgm:t>
    </dgm:pt>
    <dgm:pt modelId="{BE01B7CF-CDF7-4603-AB8B-AC3C0638250D}">
      <dgm:prSet phldrT="[Text]"/>
      <dgm:spPr/>
      <dgm:t>
        <a:bodyPr/>
        <a:lstStyle/>
        <a:p>
          <a:endParaRPr lang="en-GB" dirty="0"/>
        </a:p>
      </dgm:t>
    </dgm:pt>
    <dgm:pt modelId="{A2FC3A5A-9343-4138-9055-DD2A5B6EB66E}" type="parTrans" cxnId="{9842B067-3CCD-458C-BFD8-68D24ED7B851}">
      <dgm:prSet/>
      <dgm:spPr/>
      <dgm:t>
        <a:bodyPr/>
        <a:lstStyle/>
        <a:p>
          <a:endParaRPr lang="en-GB"/>
        </a:p>
      </dgm:t>
    </dgm:pt>
    <dgm:pt modelId="{38C836D4-0259-48A9-8F30-F44EC840F086}" type="sibTrans" cxnId="{9842B067-3CCD-458C-BFD8-68D24ED7B851}">
      <dgm:prSet/>
      <dgm:spPr/>
      <dgm:t>
        <a:bodyPr/>
        <a:lstStyle/>
        <a:p>
          <a:endParaRPr lang="en-GB"/>
        </a:p>
      </dgm:t>
    </dgm:pt>
    <dgm:pt modelId="{60E55224-A0EC-43B6-A9FF-6BCEFD81E4E1}">
      <dgm:prSet phldrT="[Text]" custT="1"/>
      <dgm:spPr/>
      <dgm:t>
        <a:bodyPr/>
        <a:lstStyle/>
        <a:p>
          <a:pPr>
            <a:buNone/>
          </a:pPr>
          <a:r>
            <a:rPr lang="en-GB" sz="2900" dirty="0"/>
            <a:t>Referencing</a:t>
          </a:r>
        </a:p>
      </dgm:t>
    </dgm:pt>
    <dgm:pt modelId="{D9E7450B-E2CF-42F5-87A0-4A4741B2D45F}" type="parTrans" cxnId="{3881C039-58B2-40DD-8483-3C412B283D2A}">
      <dgm:prSet/>
      <dgm:spPr/>
      <dgm:t>
        <a:bodyPr/>
        <a:lstStyle/>
        <a:p>
          <a:endParaRPr lang="en-GB"/>
        </a:p>
      </dgm:t>
    </dgm:pt>
    <dgm:pt modelId="{24874854-8634-471A-849A-0A38BEA50BD7}" type="sibTrans" cxnId="{3881C039-58B2-40DD-8483-3C412B283D2A}">
      <dgm:prSet/>
      <dgm:spPr/>
      <dgm:t>
        <a:bodyPr/>
        <a:lstStyle/>
        <a:p>
          <a:endParaRPr lang="en-GB"/>
        </a:p>
      </dgm:t>
    </dgm:pt>
    <dgm:pt modelId="{A64CC242-D2B1-49CF-BE61-240D57725BAD}">
      <dgm:prSet phldrT="[Text]"/>
      <dgm:spPr/>
      <dgm:t>
        <a:bodyPr/>
        <a:lstStyle/>
        <a:p>
          <a:endParaRPr lang="en-GB" dirty="0"/>
        </a:p>
      </dgm:t>
    </dgm:pt>
    <dgm:pt modelId="{15AD1E18-DF70-4B1B-96BE-150D48158620}" type="parTrans" cxnId="{23E9CD73-8765-45E2-91BF-20DBDB45714A}">
      <dgm:prSet/>
      <dgm:spPr/>
      <dgm:t>
        <a:bodyPr/>
        <a:lstStyle/>
        <a:p>
          <a:endParaRPr lang="en-GB"/>
        </a:p>
      </dgm:t>
    </dgm:pt>
    <dgm:pt modelId="{857D48B7-8099-4593-B7CC-33B509B099E8}" type="sibTrans" cxnId="{23E9CD73-8765-45E2-91BF-20DBDB45714A}">
      <dgm:prSet/>
      <dgm:spPr/>
      <dgm:t>
        <a:bodyPr/>
        <a:lstStyle/>
        <a:p>
          <a:endParaRPr lang="en-GB"/>
        </a:p>
      </dgm:t>
    </dgm:pt>
    <dgm:pt modelId="{E48D0ADF-02A2-4DA3-AC3A-FE7CEB76B3C0}">
      <dgm:prSet phldrT="[Text]"/>
      <dgm:spPr/>
      <dgm:t>
        <a:bodyPr/>
        <a:lstStyle/>
        <a:p>
          <a:pPr>
            <a:buNone/>
          </a:pPr>
          <a:r>
            <a:rPr lang="en-GB" dirty="0"/>
            <a:t>Declarations</a:t>
          </a:r>
        </a:p>
      </dgm:t>
    </dgm:pt>
    <dgm:pt modelId="{D6615DCB-BE64-4823-8729-1F7AE05ADA4B}" type="parTrans" cxnId="{6701205B-91AF-4AC0-BBAA-DFC715CBD1B8}">
      <dgm:prSet/>
      <dgm:spPr/>
      <dgm:t>
        <a:bodyPr/>
        <a:lstStyle/>
        <a:p>
          <a:endParaRPr lang="en-GB"/>
        </a:p>
      </dgm:t>
    </dgm:pt>
    <dgm:pt modelId="{9CA40BC7-C9C3-492E-9DEC-E5C18A396E92}" type="sibTrans" cxnId="{6701205B-91AF-4AC0-BBAA-DFC715CBD1B8}">
      <dgm:prSet/>
      <dgm:spPr/>
      <dgm:t>
        <a:bodyPr/>
        <a:lstStyle/>
        <a:p>
          <a:endParaRPr lang="en-GB"/>
        </a:p>
      </dgm:t>
    </dgm:pt>
    <dgm:pt modelId="{BD001421-8C35-4EC5-9D93-636DA600E301}">
      <dgm:prSet phldrT="[Text]"/>
      <dgm:spPr/>
      <dgm:t>
        <a:bodyPr/>
        <a:lstStyle/>
        <a:p>
          <a:endParaRPr lang="en-GB" dirty="0"/>
        </a:p>
      </dgm:t>
    </dgm:pt>
    <dgm:pt modelId="{02E0334F-4D3C-4470-BE4D-86ED9553088A}" type="parTrans" cxnId="{30FCB535-2D22-4C85-B19B-010EF7BEE308}">
      <dgm:prSet/>
      <dgm:spPr/>
      <dgm:t>
        <a:bodyPr/>
        <a:lstStyle/>
        <a:p>
          <a:endParaRPr lang="en-GB"/>
        </a:p>
      </dgm:t>
    </dgm:pt>
    <dgm:pt modelId="{F4CB3AED-0337-4EA0-B568-21515092606D}" type="sibTrans" cxnId="{30FCB535-2D22-4C85-B19B-010EF7BEE308}">
      <dgm:prSet/>
      <dgm:spPr/>
      <dgm:t>
        <a:bodyPr/>
        <a:lstStyle/>
        <a:p>
          <a:endParaRPr lang="en-GB"/>
        </a:p>
      </dgm:t>
    </dgm:pt>
    <dgm:pt modelId="{5EDD765F-5281-4978-A39D-778C0C4F2C18}">
      <dgm:prSet phldrT="[Text]" custT="1"/>
      <dgm:spPr/>
      <dgm:t>
        <a:bodyPr/>
        <a:lstStyle/>
        <a:p>
          <a:pPr>
            <a:buNone/>
          </a:pPr>
          <a:r>
            <a:rPr lang="en-GB" sz="2600" kern="1200" dirty="0">
              <a:solidFill>
                <a:srgbClr val="000000">
                  <a:hueOff val="0"/>
                  <a:satOff val="0"/>
                  <a:lumOff val="0"/>
                  <a:alphaOff val="0"/>
                </a:srgbClr>
              </a:solidFill>
              <a:latin typeface="Nunito Sans"/>
              <a:ea typeface="+mn-ea"/>
              <a:cs typeface="+mn-cs"/>
            </a:rPr>
            <a:t>Growing Roots Learning</a:t>
          </a:r>
        </a:p>
      </dgm:t>
    </dgm:pt>
    <dgm:pt modelId="{70051ECD-6D93-4C3F-9FF3-6F2A183D3C3C}" type="parTrans" cxnId="{86BAF41A-EFB3-4646-9F9E-0E38AD0BE901}">
      <dgm:prSet/>
      <dgm:spPr/>
      <dgm:t>
        <a:bodyPr/>
        <a:lstStyle/>
        <a:p>
          <a:endParaRPr lang="en-GB"/>
        </a:p>
      </dgm:t>
    </dgm:pt>
    <dgm:pt modelId="{E2EFD032-9743-4B69-A908-9C38BA70CA5D}" type="sibTrans" cxnId="{86BAF41A-EFB3-4646-9F9E-0E38AD0BE901}">
      <dgm:prSet/>
      <dgm:spPr/>
      <dgm:t>
        <a:bodyPr/>
        <a:lstStyle/>
        <a:p>
          <a:endParaRPr lang="en-GB"/>
        </a:p>
      </dgm:t>
    </dgm:pt>
    <dgm:pt modelId="{446C73D6-B4F8-44F0-8CDD-16C8EDBE7867}">
      <dgm:prSet phldrT="[Text]"/>
      <dgm:spPr/>
      <dgm:t>
        <a:bodyPr/>
        <a:lstStyle/>
        <a:p>
          <a:pPr>
            <a:buNone/>
          </a:pPr>
          <a:endParaRPr lang="en-GB" dirty="0"/>
        </a:p>
      </dgm:t>
    </dgm:pt>
    <dgm:pt modelId="{9FA38A37-8DB7-4BC8-BF3A-2BADCB30F44C}" type="parTrans" cxnId="{D98EFFFF-88BA-4A87-8EEE-1CD6263C041F}">
      <dgm:prSet/>
      <dgm:spPr/>
      <dgm:t>
        <a:bodyPr/>
        <a:lstStyle/>
        <a:p>
          <a:endParaRPr lang="en-GB"/>
        </a:p>
      </dgm:t>
    </dgm:pt>
    <dgm:pt modelId="{3B727FD0-4015-4E42-997C-53BFF4F823A7}" type="sibTrans" cxnId="{D98EFFFF-88BA-4A87-8EEE-1CD6263C041F}">
      <dgm:prSet/>
      <dgm:spPr/>
      <dgm:t>
        <a:bodyPr/>
        <a:lstStyle/>
        <a:p>
          <a:endParaRPr lang="en-GB"/>
        </a:p>
      </dgm:t>
    </dgm:pt>
    <dgm:pt modelId="{9FB763DC-CBB7-4312-B495-8BD6BAF95F50}" type="pres">
      <dgm:prSet presAssocID="{7F5E57C7-C2BE-4D3C-AAAE-249215C65B0C}" presName="Name0" presStyleCnt="0">
        <dgm:presLayoutVars>
          <dgm:dir/>
          <dgm:animLvl val="lvl"/>
          <dgm:resizeHandles val="exact"/>
        </dgm:presLayoutVars>
      </dgm:prSet>
      <dgm:spPr/>
    </dgm:pt>
    <dgm:pt modelId="{8F76BCC3-48AA-430D-98D4-CEEA7A86A97D}" type="pres">
      <dgm:prSet presAssocID="{2880C729-9DA3-4585-B230-800C9970B985}" presName="linNode" presStyleCnt="0"/>
      <dgm:spPr/>
    </dgm:pt>
    <dgm:pt modelId="{DB1087F0-D708-4ED6-989E-DC1727098E1D}" type="pres">
      <dgm:prSet presAssocID="{2880C729-9DA3-4585-B230-800C9970B985}" presName="parentText" presStyleLbl="node1" presStyleIdx="0" presStyleCnt="7" custScaleX="25897">
        <dgm:presLayoutVars>
          <dgm:chMax val="1"/>
          <dgm:bulletEnabled val="1"/>
        </dgm:presLayoutVars>
      </dgm:prSet>
      <dgm:spPr/>
    </dgm:pt>
    <dgm:pt modelId="{0468D636-4E6B-4C36-98D5-472A1E80B884}" type="pres">
      <dgm:prSet presAssocID="{2880C729-9DA3-4585-B230-800C9970B985}" presName="descendantText" presStyleLbl="alignAccFollowNode1" presStyleIdx="0" presStyleCnt="7">
        <dgm:presLayoutVars>
          <dgm:bulletEnabled val="1"/>
        </dgm:presLayoutVars>
      </dgm:prSet>
      <dgm:spPr/>
    </dgm:pt>
    <dgm:pt modelId="{C67FA0EE-C124-4898-8D93-016B3EBEF99C}" type="pres">
      <dgm:prSet presAssocID="{F03DCC55-6F0A-481D-B012-9A71565B31FF}" presName="sp" presStyleCnt="0"/>
      <dgm:spPr/>
    </dgm:pt>
    <dgm:pt modelId="{15F38F4E-6057-4F1C-A729-D6278B68244E}" type="pres">
      <dgm:prSet presAssocID="{1B1CBD15-2218-4DAA-82F1-03850BFD06ED}" presName="linNode" presStyleCnt="0"/>
      <dgm:spPr/>
    </dgm:pt>
    <dgm:pt modelId="{54E3AAC9-000F-4904-AC5B-BE199DC28D04}" type="pres">
      <dgm:prSet presAssocID="{1B1CBD15-2218-4DAA-82F1-03850BFD06ED}" presName="parentText" presStyleLbl="node1" presStyleIdx="1" presStyleCnt="7" custScaleX="25897">
        <dgm:presLayoutVars>
          <dgm:chMax val="1"/>
          <dgm:bulletEnabled val="1"/>
        </dgm:presLayoutVars>
      </dgm:prSet>
      <dgm:spPr/>
    </dgm:pt>
    <dgm:pt modelId="{F396FE73-D14E-46E2-9C85-78EC4BC6C567}" type="pres">
      <dgm:prSet presAssocID="{1B1CBD15-2218-4DAA-82F1-03850BFD06ED}" presName="descendantText" presStyleLbl="alignAccFollowNode1" presStyleIdx="1" presStyleCnt="7">
        <dgm:presLayoutVars>
          <dgm:bulletEnabled val="1"/>
        </dgm:presLayoutVars>
      </dgm:prSet>
      <dgm:spPr/>
    </dgm:pt>
    <dgm:pt modelId="{5BF7E692-C709-48AD-ABC1-25779C5BDB67}" type="pres">
      <dgm:prSet presAssocID="{81BA287F-8915-4EC4-925B-52F208634062}" presName="sp" presStyleCnt="0"/>
      <dgm:spPr/>
    </dgm:pt>
    <dgm:pt modelId="{A6F047A4-7CE0-4292-ADF8-52D128EBFE44}" type="pres">
      <dgm:prSet presAssocID="{BE01B7CF-CDF7-4603-AB8B-AC3C0638250D}" presName="linNode" presStyleCnt="0"/>
      <dgm:spPr/>
    </dgm:pt>
    <dgm:pt modelId="{73EF385A-5BBA-47C7-B2B8-8BAF9EB52339}" type="pres">
      <dgm:prSet presAssocID="{BE01B7CF-CDF7-4603-AB8B-AC3C0638250D}" presName="parentText" presStyleLbl="node1" presStyleIdx="2" presStyleCnt="7" custScaleX="25897">
        <dgm:presLayoutVars>
          <dgm:chMax val="1"/>
          <dgm:bulletEnabled val="1"/>
        </dgm:presLayoutVars>
      </dgm:prSet>
      <dgm:spPr/>
    </dgm:pt>
    <dgm:pt modelId="{DB9BD4F6-873E-409C-A156-7F8090445A51}" type="pres">
      <dgm:prSet presAssocID="{BE01B7CF-CDF7-4603-AB8B-AC3C0638250D}" presName="descendantText" presStyleLbl="alignAccFollowNode1" presStyleIdx="2" presStyleCnt="7">
        <dgm:presLayoutVars>
          <dgm:bulletEnabled val="1"/>
        </dgm:presLayoutVars>
      </dgm:prSet>
      <dgm:spPr/>
    </dgm:pt>
    <dgm:pt modelId="{AA0A7882-6ECA-44FA-8154-4CAC77EB4C22}" type="pres">
      <dgm:prSet presAssocID="{38C836D4-0259-48A9-8F30-F44EC840F086}" presName="sp" presStyleCnt="0"/>
      <dgm:spPr/>
    </dgm:pt>
    <dgm:pt modelId="{DBFD24A3-66E4-4DD1-B268-61BB59091114}" type="pres">
      <dgm:prSet presAssocID="{17D6C3E4-9C71-4F2D-9641-8E5C40957943}" presName="linNode" presStyleCnt="0"/>
      <dgm:spPr/>
    </dgm:pt>
    <dgm:pt modelId="{60961D4E-00D3-4470-B3A6-FEDCCFA3205A}" type="pres">
      <dgm:prSet presAssocID="{17D6C3E4-9C71-4F2D-9641-8E5C40957943}" presName="parentText" presStyleLbl="node1" presStyleIdx="3" presStyleCnt="7" custScaleX="25897">
        <dgm:presLayoutVars>
          <dgm:chMax val="1"/>
          <dgm:bulletEnabled val="1"/>
        </dgm:presLayoutVars>
      </dgm:prSet>
      <dgm:spPr/>
    </dgm:pt>
    <dgm:pt modelId="{CD2038DB-4322-400C-A60B-35A781FC28FD}" type="pres">
      <dgm:prSet presAssocID="{17D6C3E4-9C71-4F2D-9641-8E5C40957943}" presName="descendantText" presStyleLbl="alignAccFollowNode1" presStyleIdx="3" presStyleCnt="7">
        <dgm:presLayoutVars>
          <dgm:bulletEnabled val="1"/>
        </dgm:presLayoutVars>
      </dgm:prSet>
      <dgm:spPr/>
    </dgm:pt>
    <dgm:pt modelId="{E96B7B4A-EE0D-464B-9643-31E00D2AA6F8}" type="pres">
      <dgm:prSet presAssocID="{86F5F4B2-5640-4BB5-B53D-1CBA6EAD60FE}" presName="sp" presStyleCnt="0"/>
      <dgm:spPr/>
    </dgm:pt>
    <dgm:pt modelId="{BBF34B60-5979-4E22-B6CA-59052DED84DF}" type="pres">
      <dgm:prSet presAssocID="{A64CC242-D2B1-49CF-BE61-240D57725BAD}" presName="linNode" presStyleCnt="0"/>
      <dgm:spPr/>
    </dgm:pt>
    <dgm:pt modelId="{88D175C7-2B28-47C5-A32A-41500BD6C2BF}" type="pres">
      <dgm:prSet presAssocID="{A64CC242-D2B1-49CF-BE61-240D57725BAD}" presName="parentText" presStyleLbl="node1" presStyleIdx="4" presStyleCnt="7" custScaleX="25897">
        <dgm:presLayoutVars>
          <dgm:chMax val="1"/>
          <dgm:bulletEnabled val="1"/>
        </dgm:presLayoutVars>
      </dgm:prSet>
      <dgm:spPr/>
    </dgm:pt>
    <dgm:pt modelId="{CFFEC818-35BB-49C0-86C7-8199E7F6EB94}" type="pres">
      <dgm:prSet presAssocID="{A64CC242-D2B1-49CF-BE61-240D57725BAD}" presName="descendantText" presStyleLbl="alignAccFollowNode1" presStyleIdx="4" presStyleCnt="7">
        <dgm:presLayoutVars>
          <dgm:bulletEnabled val="1"/>
        </dgm:presLayoutVars>
      </dgm:prSet>
      <dgm:spPr/>
    </dgm:pt>
    <dgm:pt modelId="{D3850966-AA93-4788-B530-BE4966FCB137}" type="pres">
      <dgm:prSet presAssocID="{857D48B7-8099-4593-B7CC-33B509B099E8}" presName="sp" presStyleCnt="0"/>
      <dgm:spPr/>
    </dgm:pt>
    <dgm:pt modelId="{9C15691F-B34B-4B77-8C9E-469BB16AF4D4}" type="pres">
      <dgm:prSet presAssocID="{BD001421-8C35-4EC5-9D93-636DA600E301}" presName="linNode" presStyleCnt="0"/>
      <dgm:spPr/>
    </dgm:pt>
    <dgm:pt modelId="{6AC7BFBC-3225-4F39-ADF8-578D001398C5}" type="pres">
      <dgm:prSet presAssocID="{BD001421-8C35-4EC5-9D93-636DA600E301}" presName="parentText" presStyleLbl="node1" presStyleIdx="5" presStyleCnt="7" custScaleX="25897">
        <dgm:presLayoutVars>
          <dgm:chMax val="1"/>
          <dgm:bulletEnabled val="1"/>
        </dgm:presLayoutVars>
      </dgm:prSet>
      <dgm:spPr/>
    </dgm:pt>
    <dgm:pt modelId="{ED88D7FB-CDA1-4D39-A5D5-FB7466D405C0}" type="pres">
      <dgm:prSet presAssocID="{BD001421-8C35-4EC5-9D93-636DA600E301}" presName="descendantText" presStyleLbl="alignAccFollowNode1" presStyleIdx="5" presStyleCnt="7">
        <dgm:presLayoutVars>
          <dgm:bulletEnabled val="1"/>
        </dgm:presLayoutVars>
      </dgm:prSet>
      <dgm:spPr/>
    </dgm:pt>
    <dgm:pt modelId="{6CE0D497-B5D5-487D-9583-26FAE093DDEE}" type="pres">
      <dgm:prSet presAssocID="{F4CB3AED-0337-4EA0-B568-21515092606D}" presName="sp" presStyleCnt="0"/>
      <dgm:spPr/>
    </dgm:pt>
    <dgm:pt modelId="{27D7C5E4-0846-44E9-AC76-03A413B89127}" type="pres">
      <dgm:prSet presAssocID="{446C73D6-B4F8-44F0-8CDD-16C8EDBE7867}" presName="linNode" presStyleCnt="0"/>
      <dgm:spPr/>
    </dgm:pt>
    <dgm:pt modelId="{60B54372-B109-420D-AA59-A0DBA470BD63}" type="pres">
      <dgm:prSet presAssocID="{446C73D6-B4F8-44F0-8CDD-16C8EDBE7867}" presName="parentText" presStyleLbl="node1" presStyleIdx="6" presStyleCnt="7" custScaleX="25859">
        <dgm:presLayoutVars>
          <dgm:chMax val="1"/>
          <dgm:bulletEnabled val="1"/>
        </dgm:presLayoutVars>
      </dgm:prSet>
      <dgm:spPr/>
    </dgm:pt>
    <dgm:pt modelId="{C1B68B9B-A9ED-4CDC-85CF-F8EEC393EDBD}" type="pres">
      <dgm:prSet presAssocID="{446C73D6-B4F8-44F0-8CDD-16C8EDBE7867}" presName="descendantText" presStyleLbl="alignAccFollowNode1" presStyleIdx="6" presStyleCnt="7">
        <dgm:presLayoutVars>
          <dgm:bulletEnabled val="1"/>
        </dgm:presLayoutVars>
      </dgm:prSet>
      <dgm:spPr/>
    </dgm:pt>
  </dgm:ptLst>
  <dgm:cxnLst>
    <dgm:cxn modelId="{FC62240A-00A5-4040-A168-FBDF0E21F234}" type="presOf" srcId="{51B96B43-0B3A-4C88-9CA8-CEF5BBB092BA}" destId="{ED88D7FB-CDA1-4D39-A5D5-FB7466D405C0}" srcOrd="0" destOrd="0" presId="urn:microsoft.com/office/officeart/2005/8/layout/vList5"/>
    <dgm:cxn modelId="{0BF74C12-BF5D-4267-8EF1-CD7C317E40CB}" type="presOf" srcId="{1B1CBD15-2218-4DAA-82F1-03850BFD06ED}" destId="{54E3AAC9-000F-4904-AC5B-BE199DC28D04}" srcOrd="0" destOrd="0" presId="urn:microsoft.com/office/officeart/2005/8/layout/vList5"/>
    <dgm:cxn modelId="{C6791515-0295-4B23-8258-7BD49C162B15}" type="presOf" srcId="{17D6C3E4-9C71-4F2D-9641-8E5C40957943}" destId="{60961D4E-00D3-4470-B3A6-FEDCCFA3205A}" srcOrd="0" destOrd="0" presId="urn:microsoft.com/office/officeart/2005/8/layout/vList5"/>
    <dgm:cxn modelId="{1CE39A1A-B2BC-4576-BD81-8EA2190995E7}" type="presOf" srcId="{A64CC242-D2B1-49CF-BE61-240D57725BAD}" destId="{88D175C7-2B28-47C5-A32A-41500BD6C2BF}" srcOrd="0" destOrd="0" presId="urn:microsoft.com/office/officeart/2005/8/layout/vList5"/>
    <dgm:cxn modelId="{86BAF41A-EFB3-4646-9F9E-0E38AD0BE901}" srcId="{446C73D6-B4F8-44F0-8CDD-16C8EDBE7867}" destId="{5EDD765F-5281-4978-A39D-778C0C4F2C18}" srcOrd="0" destOrd="0" parTransId="{70051ECD-6D93-4C3F-9FF3-6F2A183D3C3C}" sibTransId="{E2EFD032-9743-4B69-A908-9C38BA70CA5D}"/>
    <dgm:cxn modelId="{30FCB535-2D22-4C85-B19B-010EF7BEE308}" srcId="{7F5E57C7-C2BE-4D3C-AAAE-249215C65B0C}" destId="{BD001421-8C35-4EC5-9D93-636DA600E301}" srcOrd="5" destOrd="0" parTransId="{02E0334F-4D3C-4470-BE4D-86ED9553088A}" sibTransId="{F4CB3AED-0337-4EA0-B568-21515092606D}"/>
    <dgm:cxn modelId="{4EAF9636-F363-4BB7-B5ED-7DCD13DCDC99}" type="presOf" srcId="{2693EB33-9EAD-4692-BC73-24D9C02F5E54}" destId="{DB9BD4F6-873E-409C-A156-7F8090445A51}" srcOrd="0" destOrd="0" presId="urn:microsoft.com/office/officeart/2005/8/layout/vList5"/>
    <dgm:cxn modelId="{9E8FF137-E5AC-460A-9886-6CF8DAE8E8FB}" type="presOf" srcId="{BE01B7CF-CDF7-4603-AB8B-AC3C0638250D}" destId="{73EF385A-5BBA-47C7-B2B8-8BAF9EB52339}" srcOrd="0" destOrd="0" presId="urn:microsoft.com/office/officeart/2005/8/layout/vList5"/>
    <dgm:cxn modelId="{3881C039-58B2-40DD-8483-3C412B283D2A}" srcId="{17D6C3E4-9C71-4F2D-9641-8E5C40957943}" destId="{60E55224-A0EC-43B6-A9FF-6BCEFD81E4E1}" srcOrd="0" destOrd="0" parTransId="{D9E7450B-E2CF-42F5-87A0-4A4741B2D45F}" sibTransId="{24874854-8634-471A-849A-0A38BEA50BD7}"/>
    <dgm:cxn modelId="{32646A3F-918C-4BC6-AC5D-6DF3634FCBF4}" type="presOf" srcId="{81CA1483-B185-47C2-9D46-11165FF755FA}" destId="{F396FE73-D14E-46E2-9C85-78EC4BC6C567}" srcOrd="0" destOrd="0" presId="urn:microsoft.com/office/officeart/2005/8/layout/vList5"/>
    <dgm:cxn modelId="{6701205B-91AF-4AC0-BBAA-DFC715CBD1B8}" srcId="{A64CC242-D2B1-49CF-BE61-240D57725BAD}" destId="{E48D0ADF-02A2-4DA3-AC3A-FE7CEB76B3C0}" srcOrd="0" destOrd="0" parTransId="{D6615DCB-BE64-4823-8729-1F7AE05ADA4B}" sibTransId="{9CA40BC7-C9C3-492E-9DEC-E5C18A396E92}"/>
    <dgm:cxn modelId="{C7363862-F61C-4FD1-B782-66018B27ADF1}" srcId="{7F5E57C7-C2BE-4D3C-AAAE-249215C65B0C}" destId="{2880C729-9DA3-4585-B230-800C9970B985}" srcOrd="0" destOrd="0" parTransId="{EEC029F0-AD2D-4F27-BD4D-C74FA09CD387}" sibTransId="{F03DCC55-6F0A-481D-B012-9A71565B31FF}"/>
    <dgm:cxn modelId="{9842B067-3CCD-458C-BFD8-68D24ED7B851}" srcId="{7F5E57C7-C2BE-4D3C-AAAE-249215C65B0C}" destId="{BE01B7CF-CDF7-4603-AB8B-AC3C0638250D}" srcOrd="2" destOrd="0" parTransId="{A2FC3A5A-9343-4138-9055-DD2A5B6EB66E}" sibTransId="{38C836D4-0259-48A9-8F30-F44EC840F086}"/>
    <dgm:cxn modelId="{79B0E248-FE85-4E1D-8512-62EA319E94DD}" srcId="{BD001421-8C35-4EC5-9D93-636DA600E301}" destId="{51B96B43-0B3A-4C88-9CA8-CEF5BBB092BA}" srcOrd="0" destOrd="0" parTransId="{59290721-36D5-4BEC-80C0-131AC5CBB023}" sibTransId="{E3257B66-BEFB-449C-BFA0-70EF0A0B1A98}"/>
    <dgm:cxn modelId="{A563A94A-5163-47AB-8ADE-1E8922A2F6FA}" srcId="{2880C729-9DA3-4585-B230-800C9970B985}" destId="{6571B4B0-6697-4B33-9497-54573777DEF1}" srcOrd="0" destOrd="0" parTransId="{FA86669F-3CBB-48F7-8E1B-6FF750290943}" sibTransId="{131C3443-4872-40B2-A29F-1619EB8E28C3}"/>
    <dgm:cxn modelId="{DEF78972-A6F8-477D-BA65-8E413FD6BEEA}" srcId="{7F5E57C7-C2BE-4D3C-AAAE-249215C65B0C}" destId="{1B1CBD15-2218-4DAA-82F1-03850BFD06ED}" srcOrd="1" destOrd="0" parTransId="{EC4F1F97-8458-4CEC-8037-6DBCC540DFB7}" sibTransId="{81BA287F-8915-4EC4-925B-52F208634062}"/>
    <dgm:cxn modelId="{23E9CD73-8765-45E2-91BF-20DBDB45714A}" srcId="{7F5E57C7-C2BE-4D3C-AAAE-249215C65B0C}" destId="{A64CC242-D2B1-49CF-BE61-240D57725BAD}" srcOrd="4" destOrd="0" parTransId="{15AD1E18-DF70-4B1B-96BE-150D48158620}" sibTransId="{857D48B7-8099-4593-B7CC-33B509B099E8}"/>
    <dgm:cxn modelId="{78F6CD7A-9061-4E34-B4F1-1465C58E94FD}" type="presOf" srcId="{6571B4B0-6697-4B33-9497-54573777DEF1}" destId="{0468D636-4E6B-4C36-98D5-472A1E80B884}" srcOrd="0" destOrd="0" presId="urn:microsoft.com/office/officeart/2005/8/layout/vList5"/>
    <dgm:cxn modelId="{4016CF83-4547-443E-86AF-5AB039A7151A}" type="presOf" srcId="{BD001421-8C35-4EC5-9D93-636DA600E301}" destId="{6AC7BFBC-3225-4F39-ADF8-578D001398C5}" srcOrd="0" destOrd="0" presId="urn:microsoft.com/office/officeart/2005/8/layout/vList5"/>
    <dgm:cxn modelId="{0B14E883-D9C5-441B-8C5D-FCFF22A0C9F7}" srcId="{1B1CBD15-2218-4DAA-82F1-03850BFD06ED}" destId="{81CA1483-B185-47C2-9D46-11165FF755FA}" srcOrd="0" destOrd="0" parTransId="{467CB76A-A68A-443B-880D-D592A5569978}" sibTransId="{BD6CE328-7DBD-4F1F-B1B3-4273D400B109}"/>
    <dgm:cxn modelId="{E0BC0A91-3178-4C28-999E-74C49D96E59E}" type="presOf" srcId="{60E55224-A0EC-43B6-A9FF-6BCEFD81E4E1}" destId="{CD2038DB-4322-400C-A60B-35A781FC28FD}" srcOrd="0" destOrd="0" presId="urn:microsoft.com/office/officeart/2005/8/layout/vList5"/>
    <dgm:cxn modelId="{559057BC-EE1C-4BA8-8EA0-81E794D56247}" type="presOf" srcId="{2880C729-9DA3-4585-B230-800C9970B985}" destId="{DB1087F0-D708-4ED6-989E-DC1727098E1D}" srcOrd="0" destOrd="0" presId="urn:microsoft.com/office/officeart/2005/8/layout/vList5"/>
    <dgm:cxn modelId="{18AE20C0-7878-486B-ADE3-6D5886ECF0F4}" srcId="{BE01B7CF-CDF7-4603-AB8B-AC3C0638250D}" destId="{2693EB33-9EAD-4692-BC73-24D9C02F5E54}" srcOrd="0" destOrd="0" parTransId="{D6B0BFD7-E8F1-4E50-B70E-2AAFF902AA5E}" sibTransId="{4703A813-E3AF-4B76-A54B-2E85F5171D54}"/>
    <dgm:cxn modelId="{724022C8-1B41-415F-AADE-62045AAA3E00}" type="presOf" srcId="{7F5E57C7-C2BE-4D3C-AAAE-249215C65B0C}" destId="{9FB763DC-CBB7-4312-B495-8BD6BAF95F50}" srcOrd="0" destOrd="0" presId="urn:microsoft.com/office/officeart/2005/8/layout/vList5"/>
    <dgm:cxn modelId="{E8B8BECB-5518-4A43-B779-A4776AEF4289}" type="presOf" srcId="{5EDD765F-5281-4978-A39D-778C0C4F2C18}" destId="{C1B68B9B-A9ED-4CDC-85CF-F8EEC393EDBD}" srcOrd="0" destOrd="0" presId="urn:microsoft.com/office/officeart/2005/8/layout/vList5"/>
    <dgm:cxn modelId="{F80B65D7-4DA3-4A47-92F1-85BC4C238777}" srcId="{7F5E57C7-C2BE-4D3C-AAAE-249215C65B0C}" destId="{17D6C3E4-9C71-4F2D-9641-8E5C40957943}" srcOrd="3" destOrd="0" parTransId="{1D9A1208-0D5B-43D9-8BE1-34D6FFCFC622}" sibTransId="{86F5F4B2-5640-4BB5-B53D-1CBA6EAD60FE}"/>
    <dgm:cxn modelId="{1BCA20DF-B35D-494F-BCE9-DC2100B6DE16}" type="presOf" srcId="{446C73D6-B4F8-44F0-8CDD-16C8EDBE7867}" destId="{60B54372-B109-420D-AA59-A0DBA470BD63}" srcOrd="0" destOrd="0" presId="urn:microsoft.com/office/officeart/2005/8/layout/vList5"/>
    <dgm:cxn modelId="{23B6E8ED-C6D5-4819-BFA4-71422B991F93}" type="presOf" srcId="{E48D0ADF-02A2-4DA3-AC3A-FE7CEB76B3C0}" destId="{CFFEC818-35BB-49C0-86C7-8199E7F6EB94}" srcOrd="0" destOrd="0" presId="urn:microsoft.com/office/officeart/2005/8/layout/vList5"/>
    <dgm:cxn modelId="{D98EFFFF-88BA-4A87-8EEE-1CD6263C041F}" srcId="{7F5E57C7-C2BE-4D3C-AAAE-249215C65B0C}" destId="{446C73D6-B4F8-44F0-8CDD-16C8EDBE7867}" srcOrd="6" destOrd="0" parTransId="{9FA38A37-8DB7-4BC8-BF3A-2BADCB30F44C}" sibTransId="{3B727FD0-4015-4E42-997C-53BFF4F823A7}"/>
    <dgm:cxn modelId="{B2460A9D-0923-45B2-B54F-3485E0E0629F}" type="presParOf" srcId="{9FB763DC-CBB7-4312-B495-8BD6BAF95F50}" destId="{8F76BCC3-48AA-430D-98D4-CEEA7A86A97D}" srcOrd="0" destOrd="0" presId="urn:microsoft.com/office/officeart/2005/8/layout/vList5"/>
    <dgm:cxn modelId="{0F181154-4D4D-4466-BCCA-3C8ADA8DC0B9}" type="presParOf" srcId="{8F76BCC3-48AA-430D-98D4-CEEA7A86A97D}" destId="{DB1087F0-D708-4ED6-989E-DC1727098E1D}" srcOrd="0" destOrd="0" presId="urn:microsoft.com/office/officeart/2005/8/layout/vList5"/>
    <dgm:cxn modelId="{ECAECC39-5506-4455-88AA-56A5F3966E91}" type="presParOf" srcId="{8F76BCC3-48AA-430D-98D4-CEEA7A86A97D}" destId="{0468D636-4E6B-4C36-98D5-472A1E80B884}" srcOrd="1" destOrd="0" presId="urn:microsoft.com/office/officeart/2005/8/layout/vList5"/>
    <dgm:cxn modelId="{486444CD-72B7-4EA9-8A60-9CCA3F02D0F0}" type="presParOf" srcId="{9FB763DC-CBB7-4312-B495-8BD6BAF95F50}" destId="{C67FA0EE-C124-4898-8D93-016B3EBEF99C}" srcOrd="1" destOrd="0" presId="urn:microsoft.com/office/officeart/2005/8/layout/vList5"/>
    <dgm:cxn modelId="{A030F570-0148-42BC-A304-23BF1D767E98}" type="presParOf" srcId="{9FB763DC-CBB7-4312-B495-8BD6BAF95F50}" destId="{15F38F4E-6057-4F1C-A729-D6278B68244E}" srcOrd="2" destOrd="0" presId="urn:microsoft.com/office/officeart/2005/8/layout/vList5"/>
    <dgm:cxn modelId="{3DDB28FB-808A-4CAC-8965-D4977249FFA1}" type="presParOf" srcId="{15F38F4E-6057-4F1C-A729-D6278B68244E}" destId="{54E3AAC9-000F-4904-AC5B-BE199DC28D04}" srcOrd="0" destOrd="0" presId="urn:microsoft.com/office/officeart/2005/8/layout/vList5"/>
    <dgm:cxn modelId="{AF0FB288-F57E-4B98-B637-793AB0B4D1D3}" type="presParOf" srcId="{15F38F4E-6057-4F1C-A729-D6278B68244E}" destId="{F396FE73-D14E-46E2-9C85-78EC4BC6C567}" srcOrd="1" destOrd="0" presId="urn:microsoft.com/office/officeart/2005/8/layout/vList5"/>
    <dgm:cxn modelId="{253FB309-79B8-4FE7-890C-DFE5D15118BB}" type="presParOf" srcId="{9FB763DC-CBB7-4312-B495-8BD6BAF95F50}" destId="{5BF7E692-C709-48AD-ABC1-25779C5BDB67}" srcOrd="3" destOrd="0" presId="urn:microsoft.com/office/officeart/2005/8/layout/vList5"/>
    <dgm:cxn modelId="{24F29862-C94A-40D3-BBBC-128E6F3645F4}" type="presParOf" srcId="{9FB763DC-CBB7-4312-B495-8BD6BAF95F50}" destId="{A6F047A4-7CE0-4292-ADF8-52D128EBFE44}" srcOrd="4" destOrd="0" presId="urn:microsoft.com/office/officeart/2005/8/layout/vList5"/>
    <dgm:cxn modelId="{98CB70EF-E5FD-41F1-AFA8-A40B08711FD9}" type="presParOf" srcId="{A6F047A4-7CE0-4292-ADF8-52D128EBFE44}" destId="{73EF385A-5BBA-47C7-B2B8-8BAF9EB52339}" srcOrd="0" destOrd="0" presId="urn:microsoft.com/office/officeart/2005/8/layout/vList5"/>
    <dgm:cxn modelId="{36C54631-2618-42F6-B6CC-345DDB62D292}" type="presParOf" srcId="{A6F047A4-7CE0-4292-ADF8-52D128EBFE44}" destId="{DB9BD4F6-873E-409C-A156-7F8090445A51}" srcOrd="1" destOrd="0" presId="urn:microsoft.com/office/officeart/2005/8/layout/vList5"/>
    <dgm:cxn modelId="{677857F2-9C8A-4BD8-BBB4-ED4C978A8A65}" type="presParOf" srcId="{9FB763DC-CBB7-4312-B495-8BD6BAF95F50}" destId="{AA0A7882-6ECA-44FA-8154-4CAC77EB4C22}" srcOrd="5" destOrd="0" presId="urn:microsoft.com/office/officeart/2005/8/layout/vList5"/>
    <dgm:cxn modelId="{51A4EC84-C4B8-4CFE-96C5-5AB1A39343AE}" type="presParOf" srcId="{9FB763DC-CBB7-4312-B495-8BD6BAF95F50}" destId="{DBFD24A3-66E4-4DD1-B268-61BB59091114}" srcOrd="6" destOrd="0" presId="urn:microsoft.com/office/officeart/2005/8/layout/vList5"/>
    <dgm:cxn modelId="{834A80D7-8575-4284-B478-04819E5C291C}" type="presParOf" srcId="{DBFD24A3-66E4-4DD1-B268-61BB59091114}" destId="{60961D4E-00D3-4470-B3A6-FEDCCFA3205A}" srcOrd="0" destOrd="0" presId="urn:microsoft.com/office/officeart/2005/8/layout/vList5"/>
    <dgm:cxn modelId="{8BE5B6F7-90D0-4063-BADF-FB36C5A8BE4D}" type="presParOf" srcId="{DBFD24A3-66E4-4DD1-B268-61BB59091114}" destId="{CD2038DB-4322-400C-A60B-35A781FC28FD}" srcOrd="1" destOrd="0" presId="urn:microsoft.com/office/officeart/2005/8/layout/vList5"/>
    <dgm:cxn modelId="{F506D452-9DD6-4D33-BD97-7426D9A63365}" type="presParOf" srcId="{9FB763DC-CBB7-4312-B495-8BD6BAF95F50}" destId="{E96B7B4A-EE0D-464B-9643-31E00D2AA6F8}" srcOrd="7" destOrd="0" presId="urn:microsoft.com/office/officeart/2005/8/layout/vList5"/>
    <dgm:cxn modelId="{755415C4-831E-4865-8D50-6B499FD6ADA6}" type="presParOf" srcId="{9FB763DC-CBB7-4312-B495-8BD6BAF95F50}" destId="{BBF34B60-5979-4E22-B6CA-59052DED84DF}" srcOrd="8" destOrd="0" presId="urn:microsoft.com/office/officeart/2005/8/layout/vList5"/>
    <dgm:cxn modelId="{19D4B661-8ED9-467C-BD65-C2DFAFF30D92}" type="presParOf" srcId="{BBF34B60-5979-4E22-B6CA-59052DED84DF}" destId="{88D175C7-2B28-47C5-A32A-41500BD6C2BF}" srcOrd="0" destOrd="0" presId="urn:microsoft.com/office/officeart/2005/8/layout/vList5"/>
    <dgm:cxn modelId="{80392BCF-8BD1-4A2E-A152-2B2456A829B2}" type="presParOf" srcId="{BBF34B60-5979-4E22-B6CA-59052DED84DF}" destId="{CFFEC818-35BB-49C0-86C7-8199E7F6EB94}" srcOrd="1" destOrd="0" presId="urn:microsoft.com/office/officeart/2005/8/layout/vList5"/>
    <dgm:cxn modelId="{1FAE2DA8-7FDD-4373-BDAB-B0E08984D2D8}" type="presParOf" srcId="{9FB763DC-CBB7-4312-B495-8BD6BAF95F50}" destId="{D3850966-AA93-4788-B530-BE4966FCB137}" srcOrd="9" destOrd="0" presId="urn:microsoft.com/office/officeart/2005/8/layout/vList5"/>
    <dgm:cxn modelId="{7219ADF3-00D1-452B-A57C-3FC47E22F98D}" type="presParOf" srcId="{9FB763DC-CBB7-4312-B495-8BD6BAF95F50}" destId="{9C15691F-B34B-4B77-8C9E-469BB16AF4D4}" srcOrd="10" destOrd="0" presId="urn:microsoft.com/office/officeart/2005/8/layout/vList5"/>
    <dgm:cxn modelId="{27FFFBC6-AFC0-4A4E-B94D-54B0F2C5BB5C}" type="presParOf" srcId="{9C15691F-B34B-4B77-8C9E-469BB16AF4D4}" destId="{6AC7BFBC-3225-4F39-ADF8-578D001398C5}" srcOrd="0" destOrd="0" presId="urn:microsoft.com/office/officeart/2005/8/layout/vList5"/>
    <dgm:cxn modelId="{AFA83B40-4059-4E11-8514-2F63F272F13C}" type="presParOf" srcId="{9C15691F-B34B-4B77-8C9E-469BB16AF4D4}" destId="{ED88D7FB-CDA1-4D39-A5D5-FB7466D405C0}" srcOrd="1" destOrd="0" presId="urn:microsoft.com/office/officeart/2005/8/layout/vList5"/>
    <dgm:cxn modelId="{1D63CA83-5030-421D-BC0A-736678F361D9}" type="presParOf" srcId="{9FB763DC-CBB7-4312-B495-8BD6BAF95F50}" destId="{6CE0D497-B5D5-487D-9583-26FAE093DDEE}" srcOrd="11" destOrd="0" presId="urn:microsoft.com/office/officeart/2005/8/layout/vList5"/>
    <dgm:cxn modelId="{151F3157-BDB7-4566-BCED-2BF233034722}" type="presParOf" srcId="{9FB763DC-CBB7-4312-B495-8BD6BAF95F50}" destId="{27D7C5E4-0846-44E9-AC76-03A413B89127}" srcOrd="12" destOrd="0" presId="urn:microsoft.com/office/officeart/2005/8/layout/vList5"/>
    <dgm:cxn modelId="{7FDD4766-6D73-4B89-95BD-2B28BD039C58}" type="presParOf" srcId="{27D7C5E4-0846-44E9-AC76-03A413B89127}" destId="{60B54372-B109-420D-AA59-A0DBA470BD63}" srcOrd="0" destOrd="0" presId="urn:microsoft.com/office/officeart/2005/8/layout/vList5"/>
    <dgm:cxn modelId="{862A138A-56AF-44FA-B410-CFF685A304AF}" type="presParOf" srcId="{27D7C5E4-0846-44E9-AC76-03A413B89127}" destId="{C1B68B9B-A9ED-4CDC-85CF-F8EEC393ED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8D636-4E6B-4C36-98D5-472A1E80B884}">
      <dsp:nvSpPr>
        <dsp:cNvPr id="0" name=""/>
        <dsp:cNvSpPr/>
      </dsp:nvSpPr>
      <dsp:spPr>
        <a:xfrm rot="5400000">
          <a:off x="5923345" y="-3273640"/>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89050">
            <a:lnSpc>
              <a:spcPct val="90000"/>
            </a:lnSpc>
            <a:spcBef>
              <a:spcPct val="0"/>
            </a:spcBef>
            <a:spcAft>
              <a:spcPct val="15000"/>
            </a:spcAft>
            <a:buNone/>
          </a:pPr>
          <a:r>
            <a:rPr lang="en-GB" sz="2900" kern="1200" dirty="0"/>
            <a:t>Disclosure Check</a:t>
          </a:r>
        </a:p>
      </dsp:txBody>
      <dsp:txXfrm rot="-5400000">
        <a:off x="2576438" y="101702"/>
        <a:ext cx="7247883" cy="525633"/>
      </dsp:txXfrm>
    </dsp:sp>
    <dsp:sp modelId="{DB1087F0-D708-4ED6-989E-DC1727098E1D}">
      <dsp:nvSpPr>
        <dsp:cNvPr id="0" name=""/>
        <dsp:cNvSpPr/>
      </dsp:nvSpPr>
      <dsp:spPr>
        <a:xfrm>
          <a:off x="1516491" y="454"/>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en-GB" sz="3600" kern="1200" dirty="0">
            <a:latin typeface="Symbol" panose="05050102010706020507" pitchFamily="18" charset="2"/>
          </a:endParaRPr>
        </a:p>
      </dsp:txBody>
      <dsp:txXfrm>
        <a:off x="1552035" y="35998"/>
        <a:ext cx="988857" cy="657041"/>
      </dsp:txXfrm>
    </dsp:sp>
    <dsp:sp modelId="{F396FE73-D14E-46E2-9C85-78EC4BC6C567}">
      <dsp:nvSpPr>
        <dsp:cNvPr id="0" name=""/>
        <dsp:cNvSpPr/>
      </dsp:nvSpPr>
      <dsp:spPr>
        <a:xfrm rot="5400000">
          <a:off x="5923345" y="-2509104"/>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89050">
            <a:lnSpc>
              <a:spcPct val="90000"/>
            </a:lnSpc>
            <a:spcBef>
              <a:spcPct val="0"/>
            </a:spcBef>
            <a:spcAft>
              <a:spcPct val="15000"/>
            </a:spcAft>
            <a:buNone/>
          </a:pPr>
          <a:r>
            <a:rPr lang="en-GB" sz="2900" kern="1200" dirty="0"/>
            <a:t>Internal Check</a:t>
          </a:r>
        </a:p>
      </dsp:txBody>
      <dsp:txXfrm rot="-5400000">
        <a:off x="2576438" y="866238"/>
        <a:ext cx="7247883" cy="525633"/>
      </dsp:txXfrm>
    </dsp:sp>
    <dsp:sp modelId="{54E3AAC9-000F-4904-AC5B-BE199DC28D04}">
      <dsp:nvSpPr>
        <dsp:cNvPr id="0" name=""/>
        <dsp:cNvSpPr/>
      </dsp:nvSpPr>
      <dsp:spPr>
        <a:xfrm>
          <a:off x="1516491" y="764989"/>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800533"/>
        <a:ext cx="988857" cy="657041"/>
      </dsp:txXfrm>
    </dsp:sp>
    <dsp:sp modelId="{DB9BD4F6-873E-409C-A156-7F8090445A51}">
      <dsp:nvSpPr>
        <dsp:cNvPr id="0" name=""/>
        <dsp:cNvSpPr/>
      </dsp:nvSpPr>
      <dsp:spPr>
        <a:xfrm rot="5400000">
          <a:off x="5923345" y="-1744569"/>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a:t>Welcome Conversation</a:t>
          </a:r>
        </a:p>
      </dsp:txBody>
      <dsp:txXfrm rot="-5400000">
        <a:off x="2576438" y="1630773"/>
        <a:ext cx="7247883" cy="525633"/>
      </dsp:txXfrm>
    </dsp:sp>
    <dsp:sp modelId="{73EF385A-5BBA-47C7-B2B8-8BAF9EB52339}">
      <dsp:nvSpPr>
        <dsp:cNvPr id="0" name=""/>
        <dsp:cNvSpPr/>
      </dsp:nvSpPr>
      <dsp:spPr>
        <a:xfrm>
          <a:off x="1516491" y="1529525"/>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1565069"/>
        <a:ext cx="988857" cy="657041"/>
      </dsp:txXfrm>
    </dsp:sp>
    <dsp:sp modelId="{CD2038DB-4322-400C-A60B-35A781FC28FD}">
      <dsp:nvSpPr>
        <dsp:cNvPr id="0" name=""/>
        <dsp:cNvSpPr/>
      </dsp:nvSpPr>
      <dsp:spPr>
        <a:xfrm rot="5400000">
          <a:off x="5923345" y="-980033"/>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85750" lvl="1" indent="-285750" algn="l" defTabSz="1289050">
            <a:lnSpc>
              <a:spcPct val="90000"/>
            </a:lnSpc>
            <a:spcBef>
              <a:spcPct val="0"/>
            </a:spcBef>
            <a:spcAft>
              <a:spcPct val="15000"/>
            </a:spcAft>
            <a:buNone/>
          </a:pPr>
          <a:r>
            <a:rPr lang="en-GB" sz="2900" kern="1200" dirty="0"/>
            <a:t>Referencing</a:t>
          </a:r>
        </a:p>
      </dsp:txBody>
      <dsp:txXfrm rot="-5400000">
        <a:off x="2576438" y="2395309"/>
        <a:ext cx="7247883" cy="525633"/>
      </dsp:txXfrm>
    </dsp:sp>
    <dsp:sp modelId="{60961D4E-00D3-4470-B3A6-FEDCCFA3205A}">
      <dsp:nvSpPr>
        <dsp:cNvPr id="0" name=""/>
        <dsp:cNvSpPr/>
      </dsp:nvSpPr>
      <dsp:spPr>
        <a:xfrm>
          <a:off x="1516491" y="2294061"/>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2329605"/>
        <a:ext cx="988857" cy="657041"/>
      </dsp:txXfrm>
    </dsp:sp>
    <dsp:sp modelId="{CFFEC818-35BB-49C0-86C7-8199E7F6EB94}">
      <dsp:nvSpPr>
        <dsp:cNvPr id="0" name=""/>
        <dsp:cNvSpPr/>
      </dsp:nvSpPr>
      <dsp:spPr>
        <a:xfrm rot="5400000">
          <a:off x="5923345" y="-215497"/>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dirty="0"/>
            <a:t>Declarations</a:t>
          </a:r>
        </a:p>
      </dsp:txBody>
      <dsp:txXfrm rot="-5400000">
        <a:off x="2576438" y="3159845"/>
        <a:ext cx="7247883" cy="525633"/>
      </dsp:txXfrm>
    </dsp:sp>
    <dsp:sp modelId="{88D175C7-2B28-47C5-A32A-41500BD6C2BF}">
      <dsp:nvSpPr>
        <dsp:cNvPr id="0" name=""/>
        <dsp:cNvSpPr/>
      </dsp:nvSpPr>
      <dsp:spPr>
        <a:xfrm>
          <a:off x="1516491" y="3058597"/>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3094141"/>
        <a:ext cx="988857" cy="657041"/>
      </dsp:txXfrm>
    </dsp:sp>
    <dsp:sp modelId="{ED88D7FB-CDA1-4D39-A5D5-FB7466D405C0}">
      <dsp:nvSpPr>
        <dsp:cNvPr id="0" name=""/>
        <dsp:cNvSpPr/>
      </dsp:nvSpPr>
      <dsp:spPr>
        <a:xfrm rot="5400000">
          <a:off x="5923345" y="549038"/>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dirty="0"/>
            <a:t>Trustee Eligibility Check </a:t>
          </a:r>
          <a:r>
            <a:rPr lang="en-GB" sz="1600" kern="1200" dirty="0">
              <a:solidFill>
                <a:srgbClr val="000000">
                  <a:hueOff val="0"/>
                  <a:satOff val="0"/>
                  <a:lumOff val="0"/>
                  <a:alphaOff val="0"/>
                </a:srgbClr>
              </a:solidFill>
              <a:latin typeface="Nunito Sans"/>
              <a:ea typeface="+mn-ea"/>
              <a:cs typeface="+mn-cs"/>
            </a:rPr>
            <a:t>(Trustee roles only)</a:t>
          </a:r>
        </a:p>
      </dsp:txBody>
      <dsp:txXfrm rot="-5400000">
        <a:off x="2576438" y="3924381"/>
        <a:ext cx="7247883" cy="525633"/>
      </dsp:txXfrm>
    </dsp:sp>
    <dsp:sp modelId="{6AC7BFBC-3225-4F39-ADF8-578D001398C5}">
      <dsp:nvSpPr>
        <dsp:cNvPr id="0" name=""/>
        <dsp:cNvSpPr/>
      </dsp:nvSpPr>
      <dsp:spPr>
        <a:xfrm>
          <a:off x="1516491" y="3823132"/>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3858676"/>
        <a:ext cx="988857" cy="657041"/>
      </dsp:txXfrm>
    </dsp:sp>
    <dsp:sp modelId="{C1B68B9B-A9ED-4CDC-85CF-F8EEC393EDBD}">
      <dsp:nvSpPr>
        <dsp:cNvPr id="0" name=""/>
        <dsp:cNvSpPr/>
      </dsp:nvSpPr>
      <dsp:spPr>
        <a:xfrm rot="5400000">
          <a:off x="5921789" y="1313573"/>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dirty="0">
              <a:solidFill>
                <a:srgbClr val="000000">
                  <a:hueOff val="0"/>
                  <a:satOff val="0"/>
                  <a:lumOff val="0"/>
                  <a:alphaOff val="0"/>
                </a:srgbClr>
              </a:solidFill>
              <a:latin typeface="Nunito Sans"/>
              <a:ea typeface="+mn-ea"/>
              <a:cs typeface="+mn-cs"/>
            </a:rPr>
            <a:t>Growing Roots Learning</a:t>
          </a:r>
        </a:p>
      </dsp:txBody>
      <dsp:txXfrm rot="-5400000">
        <a:off x="2574882" y="4688916"/>
        <a:ext cx="7247883" cy="525633"/>
      </dsp:txXfrm>
    </dsp:sp>
    <dsp:sp modelId="{60B54372-B109-420D-AA59-A0DBA470BD63}">
      <dsp:nvSpPr>
        <dsp:cNvPr id="0" name=""/>
        <dsp:cNvSpPr/>
      </dsp:nvSpPr>
      <dsp:spPr>
        <a:xfrm>
          <a:off x="1516491" y="4587668"/>
          <a:ext cx="1058390"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4623212"/>
        <a:ext cx="987302" cy="6570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20F3F-7FC0-A094-2267-E79859F345BC}"/>
              </a:ext>
            </a:extLst>
          </p:cNvPr>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vl1pPr>
          </a:lstStyle>
          <a:p>
            <a:endParaRPr lang="en-GB"/>
          </a:p>
        </p:txBody>
      </p:sp>
      <p:sp>
        <p:nvSpPr>
          <p:cNvPr id="3" name="Date Placeholder 2">
            <a:extLst>
              <a:ext uri="{FF2B5EF4-FFF2-40B4-BE49-F238E27FC236}">
                <a16:creationId xmlns:a16="http://schemas.microsoft.com/office/drawing/2014/main" id="{FDEB03CE-5F5B-CDE5-1560-7D976B9088F2}"/>
              </a:ext>
            </a:extLst>
          </p:cNvPr>
          <p:cNvSpPr>
            <a:spLocks noGrp="1"/>
          </p:cNvSpPr>
          <p:nvPr>
            <p:ph type="dt" sz="quarter" idx="1"/>
          </p:nvPr>
        </p:nvSpPr>
        <p:spPr>
          <a:xfrm>
            <a:off x="4023788" y="0"/>
            <a:ext cx="3078890" cy="513508"/>
          </a:xfrm>
          <a:prstGeom prst="rect">
            <a:avLst/>
          </a:prstGeom>
        </p:spPr>
        <p:txBody>
          <a:bodyPr vert="horz" lIns="62403" tIns="31201" rIns="62403" bIns="31201" rtlCol="0"/>
          <a:lstStyle>
            <a:lvl1pPr algn="r">
              <a:defRPr sz="800"/>
            </a:lvl1pPr>
          </a:lstStyle>
          <a:p>
            <a:fld id="{85A21D8F-8993-4B9F-81B3-1E8350B862A4}" type="datetimeFigureOut">
              <a:rPr lang="en-GB" smtClean="0"/>
              <a:t>18/04/2023</a:t>
            </a:fld>
            <a:endParaRPr lang="en-GB"/>
          </a:p>
        </p:txBody>
      </p:sp>
      <p:sp>
        <p:nvSpPr>
          <p:cNvPr id="4" name="Footer Placeholder 3">
            <a:extLst>
              <a:ext uri="{FF2B5EF4-FFF2-40B4-BE49-F238E27FC236}">
                <a16:creationId xmlns:a16="http://schemas.microsoft.com/office/drawing/2014/main" id="{16D20767-F351-0864-1A32-3271726B590C}"/>
              </a:ext>
            </a:extLst>
          </p:cNvPr>
          <p:cNvSpPr>
            <a:spLocks noGrp="1"/>
          </p:cNvSpPr>
          <p:nvPr>
            <p:ph type="ftr" sz="quarter" idx="2"/>
          </p:nvPr>
        </p:nvSpPr>
        <p:spPr>
          <a:xfrm>
            <a:off x="2" y="9721111"/>
            <a:ext cx="3078197" cy="513507"/>
          </a:xfrm>
          <a:prstGeom prst="rect">
            <a:avLst/>
          </a:prstGeom>
        </p:spPr>
        <p:txBody>
          <a:bodyPr vert="horz" lIns="62403" tIns="31201" rIns="62403" bIns="31201" rtlCol="0" anchor="b"/>
          <a:lstStyle>
            <a:lvl1pPr algn="l">
              <a:defRPr sz="800"/>
            </a:lvl1pPr>
          </a:lstStyle>
          <a:p>
            <a:endParaRPr lang="en-GB"/>
          </a:p>
        </p:txBody>
      </p:sp>
      <p:sp>
        <p:nvSpPr>
          <p:cNvPr id="5" name="Slide Number Placeholder 4">
            <a:extLst>
              <a:ext uri="{FF2B5EF4-FFF2-40B4-BE49-F238E27FC236}">
                <a16:creationId xmlns:a16="http://schemas.microsoft.com/office/drawing/2014/main" id="{F0E354AD-9CC3-E03D-7CE6-C14934C3A9B1}"/>
              </a:ext>
            </a:extLst>
          </p:cNvPr>
          <p:cNvSpPr>
            <a:spLocks noGrp="1"/>
          </p:cNvSpPr>
          <p:nvPr>
            <p:ph type="sldNum" sz="quarter" idx="3"/>
          </p:nvPr>
        </p:nvSpPr>
        <p:spPr>
          <a:xfrm>
            <a:off x="4023788" y="9721111"/>
            <a:ext cx="3078890" cy="513507"/>
          </a:xfrm>
          <a:prstGeom prst="rect">
            <a:avLst/>
          </a:prstGeom>
        </p:spPr>
        <p:txBody>
          <a:bodyPr vert="horz" lIns="62403" tIns="31201" rIns="62403" bIns="31201" rtlCol="0" anchor="b"/>
          <a:lstStyle>
            <a:lvl1pPr algn="r">
              <a:defRPr sz="800"/>
            </a:lvl1pPr>
          </a:lstStyle>
          <a:p>
            <a:fld id="{3FC491B7-1A49-401D-B115-46E2F19C874B}" type="slidenum">
              <a:rPr lang="en-GB" smtClean="0"/>
              <a:t>‹#›</a:t>
            </a:fld>
            <a:endParaRPr lang="en-GB"/>
          </a:p>
        </p:txBody>
      </p:sp>
    </p:spTree>
    <p:extLst>
      <p:ext uri="{BB962C8B-B14F-4D97-AF65-F5344CB8AC3E}">
        <p14:creationId xmlns:p14="http://schemas.microsoft.com/office/powerpoint/2010/main" val="20200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4023788" y="0"/>
            <a:ext cx="3078890" cy="513508"/>
          </a:xfrm>
          <a:prstGeom prst="rect">
            <a:avLst/>
          </a:prstGeom>
        </p:spPr>
        <p:txBody>
          <a:bodyPr vert="horz" lIns="62403" tIns="31201" rIns="62403" bIns="31201" rtlCol="0"/>
          <a:lstStyle>
            <a:lvl1pPr algn="r">
              <a:defRPr sz="800">
                <a:latin typeface="Nunito Sans" panose="00000500000000000000" pitchFamily="2" charset="0"/>
              </a:defRPr>
            </a:lvl1pPr>
          </a:lstStyle>
          <a:p>
            <a:fld id="{255396BA-BA0B-E646-B112-BDB6D130FD61}" type="datetimeFigureOut">
              <a:rPr lang="en-GB" smtClean="0"/>
              <a:pPr/>
              <a:t>18/04/2023</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62403" tIns="31201" rIns="62403" bIns="3120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62403" tIns="31201" rIns="62403" bIns="3120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1"/>
            <a:ext cx="3078197" cy="513507"/>
          </a:xfrm>
          <a:prstGeom prst="rect">
            <a:avLst/>
          </a:prstGeom>
        </p:spPr>
        <p:txBody>
          <a:bodyPr vert="horz" lIns="62403" tIns="31201" rIns="62403" bIns="3120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4023788" y="9721111"/>
            <a:ext cx="3078890" cy="513507"/>
          </a:xfrm>
          <a:prstGeom prst="rect">
            <a:avLst/>
          </a:prstGeom>
        </p:spPr>
        <p:txBody>
          <a:bodyPr vert="horz" lIns="62403" tIns="31201" rIns="62403" bIns="3120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7709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150072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159642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407689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93240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256798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304718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372565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141584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109572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427038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8374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1030601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4200217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511700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2006956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59591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947930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000168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3832267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1354030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398376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634419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966547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1926652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210589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4941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226081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08610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15668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1744430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808053"/>
            <a:ext cx="8229325" cy="1374083"/>
          </a:xfrm>
        </p:spPr>
        <p:txBody>
          <a:bodyPr/>
          <a:lstStyle/>
          <a:p>
            <a:r>
              <a:rPr lang="en-GB" sz="2400"/>
              <a:t>Transforming Our Volunteer Experience - </a:t>
            </a:r>
          </a:p>
          <a:p>
            <a:r>
              <a:rPr lang="en-GB"/>
              <a:t>A Warmer Welcome</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a:t>What is changing? - </a:t>
            </a:r>
          </a:p>
          <a:p>
            <a:r>
              <a:rPr lang="en-GB"/>
              <a:t>Attraction</a:t>
            </a:r>
          </a:p>
        </p:txBody>
      </p:sp>
    </p:spTree>
    <p:extLst>
      <p:ext uri="{BB962C8B-B14F-4D97-AF65-F5344CB8AC3E}">
        <p14:creationId xmlns:p14="http://schemas.microsoft.com/office/powerpoint/2010/main" val="315010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Attraction</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812696"/>
            <a:ext cx="10681251" cy="1984591"/>
          </a:xfrm>
        </p:spPr>
        <p:txBody>
          <a:bodyPr>
            <a:normAutofit lnSpcReduction="10000"/>
          </a:bodyPr>
          <a:lstStyle/>
          <a:p>
            <a:pPr algn="ctr">
              <a:lnSpc>
                <a:spcPct val="100000"/>
              </a:lnSpc>
            </a:pPr>
            <a:r>
              <a:rPr lang="en-GB" sz="4400"/>
              <a:t>A simple process which supports the attraction of volunteers into Scouting opportunities</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40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Attraction</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408541" y="1700115"/>
            <a:ext cx="4984749" cy="4831333"/>
          </a:xfrm>
        </p:spPr>
        <p:txBody>
          <a:bodyPr vert="horz" lIns="0" tIns="0" rIns="0" bIns="0" rtlCol="0" anchor="t">
            <a:normAutofit fontScale="92500" lnSpcReduction="10000"/>
          </a:bodyPr>
          <a:lstStyle/>
          <a:p>
            <a:pPr marL="10795">
              <a:buClr>
                <a:schemeClr val="accent2"/>
              </a:buClr>
            </a:pPr>
            <a:r>
              <a:rPr lang="en-GB" sz="2200" dirty="0">
                <a:latin typeface="Nunito Sans"/>
              </a:rPr>
              <a:t>A new digital tool is being developed, part of which will improve our attraction processes. </a:t>
            </a:r>
          </a:p>
          <a:p>
            <a:pPr marL="10795">
              <a:buClr>
                <a:schemeClr val="accent2"/>
              </a:buClr>
            </a:pPr>
            <a:endParaRPr lang="en-GB" sz="2200" dirty="0">
              <a:latin typeface="Nunito Sans"/>
            </a:endParaRPr>
          </a:p>
          <a:p>
            <a:pPr marL="10795">
              <a:buClr>
                <a:schemeClr val="accent2"/>
              </a:buClr>
            </a:pPr>
            <a:r>
              <a:rPr lang="en-GB" sz="2200" dirty="0">
                <a:latin typeface="Nunito Sans"/>
              </a:rPr>
              <a:t>This tool will; </a:t>
            </a:r>
          </a:p>
          <a:p>
            <a:pPr marL="10795">
              <a:buClr>
                <a:schemeClr val="accent2"/>
              </a:buClr>
            </a:pPr>
            <a:endParaRPr lang="en-GB" sz="2200" dirty="0">
              <a:latin typeface="Nunito Sans"/>
            </a:endParaRPr>
          </a:p>
          <a:p>
            <a:pPr marL="353695" indent="-342900">
              <a:buClr>
                <a:schemeClr val="accent2"/>
              </a:buClr>
              <a:buFont typeface="Arial" panose="020B0604020202020204" pitchFamily="34" charset="0"/>
              <a:buChar char="•"/>
            </a:pPr>
            <a:r>
              <a:rPr lang="en-GB" sz="2200" dirty="0">
                <a:latin typeface="Nunito Sans"/>
              </a:rPr>
              <a:t>Make sharing volunteering opportunities easier for those recruiting</a:t>
            </a:r>
          </a:p>
          <a:p>
            <a:pPr marL="353695" indent="-342900">
              <a:buClr>
                <a:schemeClr val="accent2"/>
              </a:buClr>
              <a:buFont typeface="Arial" panose="020B0604020202020204" pitchFamily="34" charset="0"/>
              <a:buChar char="•"/>
            </a:pPr>
            <a:endParaRPr lang="en-GB" sz="2200" dirty="0">
              <a:latin typeface="Nunito Sans"/>
            </a:endParaRPr>
          </a:p>
          <a:p>
            <a:pPr marL="353695" indent="-342900">
              <a:buClr>
                <a:schemeClr val="accent2"/>
              </a:buClr>
              <a:buFont typeface="Arial" panose="020B0604020202020204" pitchFamily="34" charset="0"/>
              <a:buChar char="•"/>
            </a:pPr>
            <a:r>
              <a:rPr lang="en-GB" sz="2200" dirty="0">
                <a:latin typeface="Nunito Sans"/>
              </a:rPr>
              <a:t>Improve attraction for new volunteers by linking with the wider volunteering community </a:t>
            </a:r>
          </a:p>
          <a:p>
            <a:pPr marL="353695" indent="-342900">
              <a:buClr>
                <a:schemeClr val="accent2"/>
              </a:buClr>
              <a:buFont typeface="Arial" panose="020B0604020202020204" pitchFamily="34" charset="0"/>
              <a:buChar char="•"/>
            </a:pPr>
            <a:endParaRPr lang="en-GB" sz="2200" dirty="0">
              <a:latin typeface="Nunito Sans"/>
            </a:endParaRPr>
          </a:p>
          <a:p>
            <a:pPr marL="353695" indent="-342900">
              <a:buClr>
                <a:schemeClr val="accent2"/>
              </a:buClr>
              <a:buFont typeface="Arial" panose="020B0604020202020204" pitchFamily="34" charset="0"/>
              <a:buChar char="•"/>
            </a:pPr>
            <a:r>
              <a:rPr lang="en-GB" sz="2200" dirty="0">
                <a:latin typeface="Nunito Sans"/>
              </a:rPr>
              <a:t>Support those already within the movement and those from outside the movement</a:t>
            </a: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297422" y="1035291"/>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Attraction</a:t>
            </a:r>
          </a:p>
        </p:txBody>
      </p:sp>
      <p:pic>
        <p:nvPicPr>
          <p:cNvPr id="7" name="Picture 6" descr="A picture containing person, crowd&#10;&#10;Description automatically generated">
            <a:extLst>
              <a:ext uri="{FF2B5EF4-FFF2-40B4-BE49-F238E27FC236}">
                <a16:creationId xmlns:a16="http://schemas.microsoft.com/office/drawing/2014/main" id="{6EEDBABB-DF12-E35D-E1DF-AA3C6A2AB4EC}"/>
              </a:ext>
            </a:extLst>
          </p:cNvPr>
          <p:cNvPicPr>
            <a:picLocks noChangeAspect="1"/>
          </p:cNvPicPr>
          <p:nvPr/>
        </p:nvPicPr>
        <p:blipFill rotWithShape="1">
          <a:blip r:embed="rId3"/>
          <a:srcRect l="19525" r="19525"/>
          <a:stretch/>
        </p:blipFill>
        <p:spPr>
          <a:xfrm>
            <a:off x="345675" y="923604"/>
            <a:ext cx="4984750" cy="5607844"/>
          </a:xfrm>
          <a:prstGeom prst="rect">
            <a:avLst/>
          </a:prstGeom>
        </p:spPr>
      </p:pic>
    </p:spTree>
    <p:extLst>
      <p:ext uri="{BB962C8B-B14F-4D97-AF65-F5344CB8AC3E}">
        <p14:creationId xmlns:p14="http://schemas.microsoft.com/office/powerpoint/2010/main" val="97366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A Warmer Welcome</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a:t>What is changing? - </a:t>
            </a:r>
          </a:p>
          <a:p>
            <a:r>
              <a:rPr lang="en-GB"/>
              <a:t>Joining</a:t>
            </a:r>
          </a:p>
        </p:txBody>
      </p:sp>
    </p:spTree>
    <p:extLst>
      <p:ext uri="{BB962C8B-B14F-4D97-AF65-F5344CB8AC3E}">
        <p14:creationId xmlns:p14="http://schemas.microsoft.com/office/powerpoint/2010/main" val="2829202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Joining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436704"/>
            <a:ext cx="10681251" cy="1984591"/>
          </a:xfrm>
        </p:spPr>
        <p:txBody>
          <a:bodyPr>
            <a:normAutofit fontScale="85000" lnSpcReduction="20000"/>
          </a:bodyPr>
          <a:lstStyle/>
          <a:p>
            <a:pPr algn="ctr">
              <a:lnSpc>
                <a:spcPct val="100000"/>
              </a:lnSpc>
            </a:pPr>
            <a:r>
              <a:rPr lang="en-GB" sz="4400"/>
              <a:t>A transparent joining process which enables new volunteers to have clarity of what is required of them through a simple, and visually articulated, journey</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0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Joining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521926" y="1820315"/>
            <a:ext cx="4764156" cy="4503385"/>
          </a:xfrm>
        </p:spPr>
        <p:txBody>
          <a:bodyPr>
            <a:normAutofit/>
          </a:bodyPr>
          <a:lstStyle/>
          <a:p>
            <a:pPr>
              <a:lnSpc>
                <a:spcPct val="100000"/>
              </a:lnSpc>
              <a:buClr>
                <a:schemeClr val="accent2"/>
              </a:buClr>
            </a:pPr>
            <a:r>
              <a:rPr lang="en-GB" sz="2000" dirty="0"/>
              <a:t>A self-service recruitment process will be in place, underpinned by a new digital tool</a:t>
            </a:r>
          </a:p>
          <a:p>
            <a:pPr>
              <a:lnSpc>
                <a:spcPct val="100000"/>
              </a:lnSpc>
              <a:buClr>
                <a:schemeClr val="accent2"/>
              </a:buClr>
            </a:pPr>
            <a:endParaRPr lang="en-GB" sz="2000" dirty="0"/>
          </a:p>
          <a:p>
            <a:pPr>
              <a:lnSpc>
                <a:spcPct val="100000"/>
              </a:lnSpc>
              <a:buClr>
                <a:schemeClr val="accent2"/>
              </a:buClr>
            </a:pPr>
            <a:r>
              <a:rPr lang="en-GB" sz="2000" dirty="0"/>
              <a:t>These changes will;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Put the volunteer in control of their joining journey</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Provide an easier to navigate and mobile friendly way of providing personal details</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345675" y="1081127"/>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Joining</a:t>
            </a:r>
          </a:p>
        </p:txBody>
      </p:sp>
      <p:pic>
        <p:nvPicPr>
          <p:cNvPr id="8" name="Picture 7">
            <a:extLst>
              <a:ext uri="{FF2B5EF4-FFF2-40B4-BE49-F238E27FC236}">
                <a16:creationId xmlns:a16="http://schemas.microsoft.com/office/drawing/2014/main" id="{BAD494D1-4535-94D5-E0E0-E7815E54458F}"/>
              </a:ext>
            </a:extLst>
          </p:cNvPr>
          <p:cNvPicPr>
            <a:picLocks noChangeAspect="1"/>
          </p:cNvPicPr>
          <p:nvPr/>
        </p:nvPicPr>
        <p:blipFill rotWithShape="1">
          <a:blip r:embed="rId3">
            <a:extLst>
              <a:ext uri="{28A0092B-C50C-407E-A947-70E740481C1C}">
                <a14:useLocalDpi xmlns:a14="http://schemas.microsoft.com/office/drawing/2010/main" val="0"/>
              </a:ext>
            </a:extLst>
          </a:blip>
          <a:srcRect t="9413"/>
          <a:stretch/>
        </p:blipFill>
        <p:spPr>
          <a:xfrm>
            <a:off x="5927615" y="1007240"/>
            <a:ext cx="5742459" cy="5524208"/>
          </a:xfrm>
          <a:prstGeom prst="rect">
            <a:avLst/>
          </a:prstGeom>
        </p:spPr>
      </p:pic>
    </p:spTree>
    <p:extLst>
      <p:ext uri="{BB962C8B-B14F-4D97-AF65-F5344CB8AC3E}">
        <p14:creationId xmlns:p14="http://schemas.microsoft.com/office/powerpoint/2010/main" val="378727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A Warmer Welcome</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dirty="0"/>
              <a:t>What is changing? - </a:t>
            </a:r>
          </a:p>
          <a:p>
            <a:r>
              <a:rPr lang="en-GB" dirty="0"/>
              <a:t>Appointment Process</a:t>
            </a:r>
          </a:p>
        </p:txBody>
      </p:sp>
    </p:spTree>
    <p:extLst>
      <p:ext uri="{BB962C8B-B14F-4D97-AF65-F5344CB8AC3E}">
        <p14:creationId xmlns:p14="http://schemas.microsoft.com/office/powerpoint/2010/main" val="316238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436704"/>
            <a:ext cx="10681251" cy="1984591"/>
          </a:xfrm>
        </p:spPr>
        <p:txBody>
          <a:bodyPr>
            <a:normAutofit fontScale="85000" lnSpcReduction="10000"/>
          </a:bodyPr>
          <a:lstStyle/>
          <a:p>
            <a:pPr algn="ctr">
              <a:lnSpc>
                <a:spcPct val="100000"/>
              </a:lnSpc>
            </a:pPr>
            <a:r>
              <a:rPr lang="en-GB" sz="4400"/>
              <a:t>A self-service appointment process that makes volunteers feel welcomed and values whilst ensuring that volunteers are appointed safely</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25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1820315"/>
            <a:ext cx="4764156" cy="4503385"/>
          </a:xfrm>
        </p:spPr>
        <p:txBody>
          <a:bodyPr>
            <a:normAutofit/>
          </a:bodyPr>
          <a:lstStyle/>
          <a:p>
            <a:pPr>
              <a:lnSpc>
                <a:spcPct val="100000"/>
              </a:lnSpc>
              <a:buClr>
                <a:schemeClr val="accent2"/>
              </a:buClr>
            </a:pPr>
            <a:r>
              <a:rPr lang="en-GB" sz="2000" dirty="0"/>
              <a:t>Changes to the appointment process will include;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A more consistent, welcoming and easy to complete process</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Removal of commissioner approval step and pre-provisional appointments to simplify the appointment process</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Introduce a single ‘Welcome Conversation’ when a volunteer first joins Scouting</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Appointment</a:t>
            </a:r>
          </a:p>
        </p:txBody>
      </p:sp>
      <p:pic>
        <p:nvPicPr>
          <p:cNvPr id="7" name="Picture Placeholder 6" descr="A picture containing person, outdoor, sky, person&#10;&#10;Description automatically generated">
            <a:extLst>
              <a:ext uri="{FF2B5EF4-FFF2-40B4-BE49-F238E27FC236}">
                <a16:creationId xmlns:a16="http://schemas.microsoft.com/office/drawing/2014/main" id="{D1ACBCFF-C4A2-AE7B-08E1-54DD1608A1F5}"/>
              </a:ext>
            </a:extLst>
          </p:cNvPr>
          <p:cNvPicPr>
            <a:picLocks noGrp="1" noChangeAspect="1"/>
          </p:cNvPicPr>
          <p:nvPr>
            <p:ph type="pic" sz="quarter" idx="12"/>
          </p:nvPr>
        </p:nvPicPr>
        <p:blipFill rotWithShape="1">
          <a:blip r:embed="rId3"/>
          <a:srcRect l="20378" r="20378" b="5541"/>
          <a:stretch/>
        </p:blipFill>
        <p:spPr>
          <a:xfrm>
            <a:off x="6639339" y="1082185"/>
            <a:ext cx="5070139" cy="5387875"/>
          </a:xfrm>
        </p:spPr>
      </p:pic>
    </p:spTree>
    <p:extLst>
      <p:ext uri="{BB962C8B-B14F-4D97-AF65-F5344CB8AC3E}">
        <p14:creationId xmlns:p14="http://schemas.microsoft.com/office/powerpoint/2010/main" val="446481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8015244"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The Appointment Process</a:t>
            </a:r>
          </a:p>
        </p:txBody>
      </p:sp>
      <p:graphicFrame>
        <p:nvGraphicFramePr>
          <p:cNvPr id="7" name="Diagram 6">
            <a:extLst>
              <a:ext uri="{FF2B5EF4-FFF2-40B4-BE49-F238E27FC236}">
                <a16:creationId xmlns:a16="http://schemas.microsoft.com/office/drawing/2014/main" id="{0DC4D85A-5E1F-21CE-68FD-C1A0AD3E04BA}"/>
              </a:ext>
            </a:extLst>
          </p:cNvPr>
          <p:cNvGraphicFramePr/>
          <p:nvPr>
            <p:extLst>
              <p:ext uri="{D42A27DB-BD31-4B8C-83A1-F6EECF244321}">
                <p14:modId xmlns:p14="http://schemas.microsoft.com/office/powerpoint/2010/main" val="650513431"/>
              </p:ext>
            </p:extLst>
          </p:nvPr>
        </p:nvGraphicFramePr>
        <p:xfrm>
          <a:off x="424628" y="1319111"/>
          <a:ext cx="11369248" cy="5316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074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lgn="ctr">
              <a:spcBef>
                <a:spcPts val="2145"/>
              </a:spcBef>
            </a:pPr>
            <a:r>
              <a:rPr lang="en-GB" sz="2800" b="1" dirty="0">
                <a:solidFill>
                  <a:schemeClr val="accent2"/>
                </a:solidFill>
                <a:latin typeface="Nunito Sans Black"/>
                <a:cs typeface="Nunito Sans Black"/>
              </a:rPr>
              <a:t>Slide Deck Overview</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5604552" cy="5061376"/>
          </a:xfrm>
          <a:prstGeom prst="roundRect">
            <a:avLst/>
          </a:prstGeom>
          <a:noFill/>
          <a:ln w="19050">
            <a:solidFill>
              <a:schemeClr val="accent2"/>
            </a:solidFill>
          </a:ln>
        </p:spPr>
        <p:txBody>
          <a:bodyPr wrap="square" anchor="ctr">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t>Purpose:</a:t>
            </a:r>
            <a:endParaRPr lang="en-GB" sz="2000" b="1" dirty="0">
              <a:effectLst/>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dirty="0">
                <a:effectLst/>
              </a:rPr>
              <a:t>This </a:t>
            </a:r>
            <a:r>
              <a:rPr lang="en-GB" sz="2000" dirty="0"/>
              <a:t>slide deck is designed to provide an overview of the ‘Engaging Learning’ change and is collated from information shared through slides, emails and verbally to Transformation Leads.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These slides will be updated regularly to reflect information shared in future, please check the document version you have against the one current on the TL Resource Hub to ensure you have the latest version.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 next slides outlines how to best use the information on these slides. </a:t>
            </a:r>
            <a:endParaRPr kumimoji="0" lang="en-GB" sz="2000" b="0" i="0" u="none" strike="noStrike" kern="0" cap="none" spc="0" normalizeH="0" baseline="0" noProof="0" dirty="0">
              <a:ln>
                <a:noFill/>
              </a:ln>
              <a:solidFill>
                <a:sysClr val="windowText" lastClr="000000"/>
              </a:solidFill>
              <a:uLnTx/>
              <a:uFillTx/>
            </a:endParaRPr>
          </a:p>
        </p:txBody>
      </p:sp>
      <p:sp>
        <p:nvSpPr>
          <p:cNvPr id="8" name="TextBox 7">
            <a:extLst>
              <a:ext uri="{FF2B5EF4-FFF2-40B4-BE49-F238E27FC236}">
                <a16:creationId xmlns:a16="http://schemas.microsoft.com/office/drawing/2014/main" id="{6F542D46-FBC5-F961-54D7-7E9EC933843B}"/>
              </a:ext>
            </a:extLst>
          </p:cNvPr>
          <p:cNvSpPr txBox="1"/>
          <p:nvPr/>
        </p:nvSpPr>
        <p:spPr>
          <a:xfrm>
            <a:off x="6241771" y="1525492"/>
            <a:ext cx="5604551" cy="1464231"/>
          </a:xfrm>
          <a:prstGeom prst="roundRect">
            <a:avLst/>
          </a:prstGeom>
          <a:noFill/>
          <a:ln w="19050">
            <a:solidFill>
              <a:schemeClr val="accent2"/>
            </a:solidFill>
          </a:ln>
        </p:spPr>
        <p:txBody>
          <a:bodyPr wrap="square" lIns="91440" tIns="45720" rIns="91440" bIns="45720" anchor="ctr">
            <a:spAutoFit/>
          </a:bodyPr>
          <a:lstStyle/>
          <a:p>
            <a:pPr marL="10795" defTabSz="914400">
              <a:buClr>
                <a:srgbClr val="7414DC"/>
              </a:buClr>
              <a:buSzPct val="125000"/>
              <a:defRPr/>
            </a:pPr>
            <a:r>
              <a:rPr lang="en-GB" sz="2000" b="1" dirty="0">
                <a:effectLst/>
              </a:rPr>
              <a:t>Author:</a:t>
            </a:r>
            <a:br>
              <a:rPr lang="en-GB" sz="2000" dirty="0">
                <a:effectLst/>
              </a:rPr>
            </a:br>
            <a:r>
              <a:rPr lang="en-GB" sz="2000" dirty="0">
                <a:effectLst/>
              </a:rPr>
              <a:t>This information has been prepared by the Change team, support by the Volunteer Experience project teams</a:t>
            </a:r>
            <a:endParaRPr lang="en-GB" sz="1800" dirty="0"/>
          </a:p>
        </p:txBody>
      </p:sp>
      <p:sp>
        <p:nvSpPr>
          <p:cNvPr id="10" name="TextBox 9">
            <a:extLst>
              <a:ext uri="{FF2B5EF4-FFF2-40B4-BE49-F238E27FC236}">
                <a16:creationId xmlns:a16="http://schemas.microsoft.com/office/drawing/2014/main" id="{5F094714-47B0-4CEF-1CD6-3E381B4F4F80}"/>
              </a:ext>
            </a:extLst>
          </p:cNvPr>
          <p:cNvSpPr txBox="1"/>
          <p:nvPr/>
        </p:nvSpPr>
        <p:spPr>
          <a:xfrm>
            <a:off x="6241770" y="3322661"/>
            <a:ext cx="5604551" cy="1464230"/>
          </a:xfrm>
          <a:prstGeom prst="roundRect">
            <a:avLst/>
          </a:prstGeom>
          <a:noFill/>
          <a:ln w="19050">
            <a:solidFill>
              <a:schemeClr val="accent2"/>
            </a:solidFill>
          </a:ln>
        </p:spPr>
        <p:txBody>
          <a:bodyPr wrap="square" lIns="91440" tIns="45720" rIns="91440" bIns="45720" anchor="ctr">
            <a:no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Version:</a:t>
            </a:r>
            <a:br>
              <a:rPr lang="en-GB" sz="2000" dirty="0">
                <a:effectLst/>
              </a:rPr>
            </a:br>
            <a:r>
              <a:rPr lang="en-GB" sz="2000" dirty="0">
                <a:effectLst/>
              </a:rPr>
              <a:t>This is document version 1.0, effective as of 18/04/23</a:t>
            </a:r>
            <a:endParaRPr lang="en-GB" sz="1800" dirty="0"/>
          </a:p>
        </p:txBody>
      </p:sp>
      <p:sp>
        <p:nvSpPr>
          <p:cNvPr id="11" name="TextBox 10">
            <a:extLst>
              <a:ext uri="{FF2B5EF4-FFF2-40B4-BE49-F238E27FC236}">
                <a16:creationId xmlns:a16="http://schemas.microsoft.com/office/drawing/2014/main" id="{D07B6052-CB71-EE81-7C68-320743CB0D99}"/>
              </a:ext>
            </a:extLst>
          </p:cNvPr>
          <p:cNvSpPr txBox="1"/>
          <p:nvPr/>
        </p:nvSpPr>
        <p:spPr>
          <a:xfrm>
            <a:off x="6241770" y="5119830"/>
            <a:ext cx="5604551" cy="1464231"/>
          </a:xfrm>
          <a:prstGeom prst="roundRect">
            <a:avLst/>
          </a:prstGeom>
          <a:noFill/>
          <a:ln w="19050">
            <a:solidFill>
              <a:schemeClr val="accent2"/>
            </a:solidFill>
          </a:ln>
        </p:spPr>
        <p:txBody>
          <a:bodyPr wrap="square" anchor="ctr">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Support:</a:t>
            </a:r>
            <a:br>
              <a:rPr lang="en-GB" sz="2000" dirty="0">
                <a:effectLst/>
              </a:rPr>
            </a:br>
            <a:r>
              <a:rPr lang="en-GB" sz="2000" dirty="0">
                <a:effectLst/>
              </a:rPr>
              <a:t>Transformation Leads should direct any questions that they have to transformation.leads@scouts.org.uk</a:t>
            </a:r>
            <a:endParaRPr lang="en-GB" sz="1800" dirty="0"/>
          </a:p>
        </p:txBody>
      </p:sp>
    </p:spTree>
    <p:extLst>
      <p:ext uri="{BB962C8B-B14F-4D97-AF65-F5344CB8AC3E}">
        <p14:creationId xmlns:p14="http://schemas.microsoft.com/office/powerpoint/2010/main" val="35350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18042" y="1602859"/>
            <a:ext cx="5298635" cy="4831607"/>
          </a:xfrm>
        </p:spPr>
        <p:txBody>
          <a:bodyPr anchor="ctr">
            <a:normAutofit/>
          </a:bodyPr>
          <a:lstStyle/>
          <a:p>
            <a:pPr>
              <a:lnSpc>
                <a:spcPct val="100000"/>
              </a:lnSpc>
              <a:buClr>
                <a:schemeClr val="accent2"/>
              </a:buClr>
            </a:pPr>
            <a:r>
              <a:rPr lang="en-GB" sz="2000" dirty="0"/>
              <a:t>The appointment process covers everything needed for a volunteer to reach full appointment</a:t>
            </a:r>
          </a:p>
          <a:p>
            <a:pPr>
              <a:lnSpc>
                <a:spcPct val="100000"/>
              </a:lnSpc>
              <a:buClr>
                <a:schemeClr val="accent2"/>
              </a:buClr>
            </a:pPr>
            <a:endParaRPr lang="en-GB" sz="2000" dirty="0"/>
          </a:p>
          <a:p>
            <a:pPr>
              <a:lnSpc>
                <a:spcPct val="100000"/>
              </a:lnSpc>
              <a:buClr>
                <a:schemeClr val="accent2"/>
              </a:buClr>
            </a:pPr>
            <a:r>
              <a:rPr lang="en-GB" sz="2000" dirty="0"/>
              <a:t>A new volunteer has 6-months to complete their full appointment </a:t>
            </a:r>
          </a:p>
          <a:p>
            <a:pPr>
              <a:lnSpc>
                <a:spcPct val="100000"/>
              </a:lnSpc>
              <a:buClr>
                <a:schemeClr val="accent2"/>
              </a:buClr>
            </a:pPr>
            <a:endParaRPr lang="en-GB" sz="2000" dirty="0"/>
          </a:p>
          <a:p>
            <a:pPr>
              <a:lnSpc>
                <a:spcPct val="100000"/>
              </a:lnSpc>
              <a:buClr>
                <a:schemeClr val="accent2"/>
              </a:buClr>
            </a:pPr>
            <a:r>
              <a:rPr lang="en-GB" sz="2000" b="1" dirty="0"/>
              <a:t>The following should be completed as soon as possible (These can be completed in any order):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Disclosure Check, Internal Check, Welcome Conversation, References, Declarations, Trustee Eligibility Check (Trustee roles only)</a:t>
            </a: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The Appointment Process</a:t>
            </a:r>
          </a:p>
        </p:txBody>
      </p:sp>
      <p:pic>
        <p:nvPicPr>
          <p:cNvPr id="8" name="Picture 12">
            <a:extLst>
              <a:ext uri="{FF2B5EF4-FFF2-40B4-BE49-F238E27FC236}">
                <a16:creationId xmlns:a16="http://schemas.microsoft.com/office/drawing/2014/main" id="{2CC0090B-4357-C340-0909-7EA948CB86C9}"/>
              </a:ext>
            </a:extLst>
          </p:cNvPr>
          <p:cNvPicPr>
            <a:picLocks noChangeAspect="1"/>
          </p:cNvPicPr>
          <p:nvPr/>
        </p:nvPicPr>
        <p:blipFill rotWithShape="1">
          <a:blip r:embed="rId3"/>
          <a:srcRect l="17088" r="17088"/>
          <a:stretch/>
        </p:blipFill>
        <p:spPr>
          <a:xfrm>
            <a:off x="345675" y="862536"/>
            <a:ext cx="5058000" cy="5668912"/>
          </a:xfrm>
          <a:prstGeom prst="rect">
            <a:avLst/>
          </a:prstGeom>
        </p:spPr>
      </p:pic>
    </p:spTree>
    <p:extLst>
      <p:ext uri="{BB962C8B-B14F-4D97-AF65-F5344CB8AC3E}">
        <p14:creationId xmlns:p14="http://schemas.microsoft.com/office/powerpoint/2010/main" val="1060773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2134001"/>
            <a:ext cx="4764156" cy="4189699"/>
          </a:xfrm>
        </p:spPr>
        <p:txBody>
          <a:bodyPr vert="horz" lIns="0" tIns="0" rIns="0" bIns="0" rtlCol="0" anchor="t">
            <a:normAutofit lnSpcReduction="10000"/>
          </a:bodyPr>
          <a:lstStyle/>
          <a:p>
            <a:pPr marL="10795">
              <a:lnSpc>
                <a:spcPct val="100000"/>
              </a:lnSpc>
              <a:buClr>
                <a:schemeClr val="accent2"/>
              </a:buClr>
            </a:pPr>
            <a:r>
              <a:rPr lang="en-GB" sz="2000" dirty="0">
                <a:latin typeface="Nunito Sans"/>
              </a:rPr>
              <a:t>The way we complete disclosure checks will be improved:</a:t>
            </a:r>
          </a:p>
          <a:p>
            <a:pPr marL="10795">
              <a:lnSpc>
                <a:spcPct val="100000"/>
              </a:lnSpc>
              <a:buClr>
                <a:schemeClr val="accent2"/>
              </a:buClr>
            </a:pPr>
            <a:endParaRPr lang="en-GB" sz="2000" dirty="0"/>
          </a:p>
          <a:p>
            <a:pPr marL="353695" indent="-342900">
              <a:buClr>
                <a:schemeClr val="accent2"/>
              </a:buClr>
              <a:buFont typeface="Arial" panose="020B0604020202020204" pitchFamily="34" charset="0"/>
              <a:buChar char="•"/>
            </a:pPr>
            <a:r>
              <a:rPr lang="en-GB" sz="2000" dirty="0">
                <a:latin typeface="Nunito Sans"/>
              </a:rPr>
              <a:t>A self-driven and mobile friendly disclosure process through Atlantic Data in England &amp; Wales </a:t>
            </a:r>
          </a:p>
          <a:p>
            <a:pPr marL="353695" indent="-342900">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latin typeface="Nunito Sans"/>
              </a:rPr>
              <a:t>For Scotland, Northern Ireland and BSO an improved disclosure processes  reducing additional admin time required</a:t>
            </a:r>
          </a:p>
          <a:p>
            <a:pPr marL="353695" indent="-342900">
              <a:lnSpc>
                <a:spcPct val="100000"/>
              </a:lnSpc>
              <a:buClr>
                <a:schemeClr val="accent2"/>
              </a:buClr>
              <a:buFont typeface="Arial" panose="020B0604020202020204" pitchFamily="34" charset="0"/>
              <a:buChar char="•"/>
            </a:pPr>
            <a:endParaRPr lang="en-GB" sz="2000" dirty="0"/>
          </a:p>
          <a:p>
            <a:pPr marL="353695" indent="-342900">
              <a:buClr>
                <a:schemeClr val="accent2"/>
              </a:buClr>
              <a:buFont typeface="Arial" panose="020B0604020202020204" pitchFamily="34" charset="0"/>
              <a:buChar char="•"/>
            </a:pPr>
            <a:r>
              <a:rPr lang="en-GB" sz="2000" dirty="0">
                <a:latin typeface="Nunito Sans"/>
              </a:rPr>
              <a:t>The update service will be not be available on day one </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Disclosure Check</a:t>
            </a:r>
          </a:p>
        </p:txBody>
      </p:sp>
      <p:pic>
        <p:nvPicPr>
          <p:cNvPr id="8" name="Picture 2">
            <a:extLst>
              <a:ext uri="{FF2B5EF4-FFF2-40B4-BE49-F238E27FC236}">
                <a16:creationId xmlns:a16="http://schemas.microsoft.com/office/drawing/2014/main" id="{CDB30C51-3B72-D935-038F-9A0B2B0D99D1}"/>
              </a:ext>
            </a:extLst>
          </p:cNvPr>
          <p:cNvPicPr>
            <a:picLocks noChangeAspect="1"/>
          </p:cNvPicPr>
          <p:nvPr/>
        </p:nvPicPr>
        <p:blipFill rotWithShape="1">
          <a:blip r:embed="rId3"/>
          <a:srcRect l="25693" t="1" r="14451" b="-278"/>
          <a:stretch/>
        </p:blipFill>
        <p:spPr>
          <a:xfrm>
            <a:off x="6364705" y="968518"/>
            <a:ext cx="5344773" cy="5499561"/>
          </a:xfrm>
          <a:prstGeom prst="rect">
            <a:avLst/>
          </a:prstGeom>
        </p:spPr>
      </p:pic>
    </p:spTree>
    <p:extLst>
      <p:ext uri="{BB962C8B-B14F-4D97-AF65-F5344CB8AC3E}">
        <p14:creationId xmlns:p14="http://schemas.microsoft.com/office/powerpoint/2010/main" val="197266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18041" y="1563755"/>
            <a:ext cx="5298635" cy="4967693"/>
          </a:xfrm>
        </p:spPr>
        <p:txBody>
          <a:bodyPr anchor="ctr">
            <a:normAutofit fontScale="92500" lnSpcReduction="10000"/>
          </a:bodyPr>
          <a:lstStyle/>
          <a:p>
            <a:pPr marL="10795">
              <a:lnSpc>
                <a:spcPct val="100000"/>
              </a:lnSpc>
              <a:buClr>
                <a:schemeClr val="accent2"/>
              </a:buClr>
            </a:pPr>
            <a:endParaRPr lang="en-GB" sz="2000" dirty="0">
              <a:solidFill>
                <a:srgbClr val="000000"/>
              </a:solidFill>
              <a:highlight>
                <a:srgbClr val="FFFF00"/>
              </a:highlight>
              <a:latin typeface="Nunito Sans"/>
            </a:endParaRPr>
          </a:p>
          <a:p>
            <a:pPr marL="10795">
              <a:lnSpc>
                <a:spcPct val="100000"/>
              </a:lnSpc>
              <a:buClr>
                <a:schemeClr val="accent2"/>
              </a:buClr>
            </a:pPr>
            <a:r>
              <a:rPr lang="en-GB" sz="2000" dirty="0">
                <a:latin typeface="Nunito Sans"/>
              </a:rPr>
              <a:t>Also known as a Confidential Enquiry or CE check which checks a volunteer's name against internal records</a:t>
            </a:r>
          </a:p>
          <a:p>
            <a:pPr marL="10795">
              <a:lnSpc>
                <a:spcPct val="100000"/>
              </a:lnSpc>
              <a:buClr>
                <a:schemeClr val="accent2"/>
              </a:buClr>
            </a:pPr>
            <a:endParaRPr lang="en-GB" sz="2000" dirty="0">
              <a:latin typeface="Nunito Sans"/>
            </a:endParaRPr>
          </a:p>
          <a:p>
            <a:pPr marL="10795">
              <a:spcBef>
                <a:spcPts val="600"/>
              </a:spcBef>
              <a:spcAft>
                <a:spcPts val="600"/>
              </a:spcAft>
              <a:buClr>
                <a:schemeClr val="accent2"/>
              </a:buClr>
            </a:pPr>
            <a:r>
              <a:rPr lang="en-GB" sz="2000" dirty="0">
                <a:latin typeface="Nunito Sans"/>
              </a:rPr>
              <a:t>Today UK Headquarters automatically does a CE check on a volunteer when a role is added, which can involve additional manual checks </a:t>
            </a:r>
          </a:p>
          <a:p>
            <a:pPr marL="10795">
              <a:spcBef>
                <a:spcPts val="600"/>
              </a:spcBef>
              <a:spcAft>
                <a:spcPts val="600"/>
              </a:spcAft>
              <a:buClr>
                <a:schemeClr val="accent2"/>
              </a:buClr>
            </a:pPr>
            <a:r>
              <a:rPr lang="en-GB" sz="2000" dirty="0">
                <a:latin typeface="Nunito Sans"/>
              </a:rPr>
              <a:t>We're making this more streamlined by:</a:t>
            </a:r>
          </a:p>
          <a:p>
            <a:pPr marL="353695" indent="-342900">
              <a:spcBef>
                <a:spcPts val="600"/>
              </a:spcBef>
              <a:spcAft>
                <a:spcPts val="600"/>
              </a:spcAft>
              <a:buClr>
                <a:schemeClr val="accent2"/>
              </a:buClr>
              <a:buFont typeface="Arial" panose="020B0604020202020204" pitchFamily="34" charset="0"/>
              <a:buChar char="•"/>
            </a:pPr>
            <a:r>
              <a:rPr lang="en-GB" sz="2000" dirty="0">
                <a:latin typeface="Nunito Sans"/>
              </a:rPr>
              <a:t>Introducing an automated CE check process so that not all checks will require manual intervention</a:t>
            </a:r>
            <a:endParaRPr lang="en-GB" sz="2000" dirty="0">
              <a:latin typeface="Nunito Sans"/>
              <a:cs typeface="Arial"/>
            </a:endParaRPr>
          </a:p>
          <a:p>
            <a:pPr marL="353695" indent="-342900">
              <a:spcBef>
                <a:spcPts val="600"/>
              </a:spcBef>
              <a:spcAft>
                <a:spcPts val="600"/>
              </a:spcAft>
              <a:buClr>
                <a:schemeClr val="accent2"/>
              </a:buClr>
              <a:buFont typeface="Arial" panose="020B0604020202020204" pitchFamily="34" charset="0"/>
              <a:buChar char="•"/>
            </a:pPr>
            <a:r>
              <a:rPr lang="en-GB" sz="2000" dirty="0">
                <a:latin typeface="Nunito Sans"/>
                <a:cs typeface="Arial"/>
              </a:rPr>
              <a:t>Ensuring volunteers and their line managers can see their information and be aware of any live limitations applied to someone's membership by HQ</a:t>
            </a:r>
            <a:endParaRPr lang="en-GB" sz="2000" dirty="0">
              <a:latin typeface="Nunito Sans"/>
            </a:endParaRPr>
          </a:p>
          <a:p>
            <a:pPr marL="353695" indent="-342900">
              <a:buClr>
                <a:schemeClr val="accent2"/>
              </a:buClr>
              <a:buFont typeface="Arial" panose="020B0604020202020204" pitchFamily="34" charset="0"/>
              <a:buChar char="•"/>
            </a:pPr>
            <a:endParaRPr lang="en-GB" sz="2000" dirty="0">
              <a:latin typeface="Nunito Sans"/>
            </a:endParaRP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Internal Check</a:t>
            </a:r>
          </a:p>
        </p:txBody>
      </p:sp>
      <p:pic>
        <p:nvPicPr>
          <p:cNvPr id="8" name="Picture 11">
            <a:extLst>
              <a:ext uri="{FF2B5EF4-FFF2-40B4-BE49-F238E27FC236}">
                <a16:creationId xmlns:a16="http://schemas.microsoft.com/office/drawing/2014/main" id="{20A62D31-1B22-8C89-0685-15A9CFD760F8}"/>
              </a:ext>
            </a:extLst>
          </p:cNvPr>
          <p:cNvPicPr>
            <a:picLocks noChangeAspect="1"/>
          </p:cNvPicPr>
          <p:nvPr/>
        </p:nvPicPr>
        <p:blipFill rotWithShape="1">
          <a:blip r:embed="rId3"/>
          <a:srcRect r="11356" b="220"/>
          <a:stretch/>
        </p:blipFill>
        <p:spPr>
          <a:xfrm>
            <a:off x="345675" y="846905"/>
            <a:ext cx="5085646" cy="5684543"/>
          </a:xfrm>
          <a:prstGeom prst="rect">
            <a:avLst/>
          </a:prstGeom>
        </p:spPr>
      </p:pic>
    </p:spTree>
    <p:extLst>
      <p:ext uri="{BB962C8B-B14F-4D97-AF65-F5344CB8AC3E}">
        <p14:creationId xmlns:p14="http://schemas.microsoft.com/office/powerpoint/2010/main" val="239237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2279968"/>
            <a:ext cx="4764156" cy="4251480"/>
          </a:xfrm>
        </p:spPr>
        <p:txBody>
          <a:bodyPr>
            <a:normAutofit fontScale="92500" lnSpcReduction="10000"/>
          </a:bodyPr>
          <a:lstStyle/>
          <a:p>
            <a:pPr>
              <a:lnSpc>
                <a:spcPct val="100000"/>
              </a:lnSpc>
              <a:buClr>
                <a:schemeClr val="accent2"/>
              </a:buClr>
            </a:pPr>
            <a:r>
              <a:rPr lang="en-GB" sz="2000"/>
              <a:t>As part of our safeguarding commitment to young people, references are required to help us ensure the suitability of any new volunteers</a:t>
            </a:r>
          </a:p>
          <a:p>
            <a:pPr>
              <a:lnSpc>
                <a:spcPct val="100000"/>
              </a:lnSpc>
              <a:buClr>
                <a:schemeClr val="accent2"/>
              </a:buClr>
            </a:pPr>
            <a:endParaRPr lang="en-GB" sz="2000"/>
          </a:p>
          <a:p>
            <a:pPr>
              <a:lnSpc>
                <a:spcPct val="100000"/>
              </a:lnSpc>
              <a:buClr>
                <a:schemeClr val="accent2"/>
              </a:buClr>
            </a:pPr>
            <a:r>
              <a:rPr lang="en-GB" sz="2000"/>
              <a:t>We’re making this easier by;</a:t>
            </a:r>
          </a:p>
          <a:p>
            <a:pPr>
              <a:lnSpc>
                <a:spcPct val="100000"/>
              </a:lnSpc>
              <a:buClr>
                <a:schemeClr val="accent2"/>
              </a:buClr>
            </a:pPr>
            <a:endParaRPr lang="en-GB" sz="2000"/>
          </a:p>
          <a:p>
            <a:pPr marL="353700" indent="-342900">
              <a:lnSpc>
                <a:spcPct val="100000"/>
              </a:lnSpc>
              <a:buClr>
                <a:schemeClr val="accent2"/>
              </a:buClr>
              <a:buFont typeface="Arial" panose="020B0604020202020204" pitchFamily="34" charset="0"/>
              <a:buChar char="•"/>
            </a:pPr>
            <a:r>
              <a:rPr lang="en-GB" sz="2000"/>
              <a:t>Allowing new volunteers to provide up to 4 references instead of just two</a:t>
            </a:r>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r>
              <a:rPr lang="en-GB" sz="2000"/>
              <a:t>Automating the reference requests and reminders for referees </a:t>
            </a:r>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r>
              <a:rPr lang="en-GB" sz="2000"/>
              <a:t>Automating the approval of received references, with any comments or adverse references reviewed locally</a:t>
            </a:r>
            <a:endParaRPr lang="en-GB" sz="2000" dirty="0"/>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Referencing</a:t>
            </a:r>
          </a:p>
        </p:txBody>
      </p:sp>
      <p:pic>
        <p:nvPicPr>
          <p:cNvPr id="4" name="Picture 3" descr="A person talking to a person&#10;&#10;Description automatically generated with low confidence">
            <a:extLst>
              <a:ext uri="{FF2B5EF4-FFF2-40B4-BE49-F238E27FC236}">
                <a16:creationId xmlns:a16="http://schemas.microsoft.com/office/drawing/2014/main" id="{C1492A27-31BB-8917-1F1C-594F3E245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735" y="1820315"/>
            <a:ext cx="6183312" cy="4122207"/>
          </a:xfrm>
          <a:prstGeom prst="rect">
            <a:avLst/>
          </a:prstGeom>
        </p:spPr>
      </p:pic>
    </p:spTree>
    <p:extLst>
      <p:ext uri="{BB962C8B-B14F-4D97-AF65-F5344CB8AC3E}">
        <p14:creationId xmlns:p14="http://schemas.microsoft.com/office/powerpoint/2010/main" val="356758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7183" y="1722898"/>
            <a:ext cx="5298635" cy="4765619"/>
          </a:xfrm>
        </p:spPr>
        <p:txBody>
          <a:bodyPr anchor="ctr">
            <a:normAutofit/>
          </a:bodyPr>
          <a:lstStyle/>
          <a:p>
            <a:pPr>
              <a:lnSpc>
                <a:spcPct val="100000"/>
              </a:lnSpc>
              <a:buClr>
                <a:schemeClr val="accent2"/>
              </a:buClr>
            </a:pPr>
            <a:r>
              <a:rPr lang="en-GB" sz="2000"/>
              <a:t>We’ve always had a series of declarations when joining as a member of Scouts. This include things such as:</a:t>
            </a:r>
          </a:p>
          <a:p>
            <a:pPr>
              <a:lnSpc>
                <a:spcPct val="100000"/>
              </a:lnSpc>
              <a:buClr>
                <a:schemeClr val="accent2"/>
              </a:buClr>
            </a:pPr>
            <a:endParaRPr lang="en-GB" sz="2000"/>
          </a:p>
          <a:p>
            <a:pPr marL="353700" indent="-342900">
              <a:lnSpc>
                <a:spcPct val="100000"/>
              </a:lnSpc>
              <a:buClr>
                <a:schemeClr val="accent2"/>
              </a:buClr>
              <a:buFont typeface="Arial" panose="020B0604020202020204" pitchFamily="34" charset="0"/>
              <a:buChar char="•"/>
            </a:pPr>
            <a:r>
              <a:rPr lang="en-GB" sz="2000"/>
              <a:t>Accepting the values of Scouting</a:t>
            </a:r>
          </a:p>
          <a:p>
            <a:pPr marL="353700" indent="-342900">
              <a:lnSpc>
                <a:spcPct val="100000"/>
              </a:lnSpc>
              <a:buClr>
                <a:schemeClr val="accent2"/>
              </a:buClr>
              <a:buFont typeface="Arial" panose="020B0604020202020204" pitchFamily="34" charset="0"/>
              <a:buChar char="•"/>
            </a:pPr>
            <a:r>
              <a:rPr lang="en-GB" sz="2000"/>
              <a:t>Abiding by the policies and rules of Scouts </a:t>
            </a:r>
          </a:p>
          <a:p>
            <a:pPr marL="353700" indent="-342900">
              <a:lnSpc>
                <a:spcPct val="100000"/>
              </a:lnSpc>
              <a:buClr>
                <a:schemeClr val="accent2"/>
              </a:buClr>
              <a:buFont typeface="Arial" panose="020B0604020202020204" pitchFamily="34" charset="0"/>
              <a:buChar char="•"/>
            </a:pPr>
            <a:r>
              <a:rPr lang="en-GB" sz="2000"/>
              <a:t>Agreeing to take on the learning required </a:t>
            </a:r>
          </a:p>
          <a:p>
            <a:pPr>
              <a:lnSpc>
                <a:spcPct val="100000"/>
              </a:lnSpc>
              <a:buClr>
                <a:schemeClr val="accent2"/>
              </a:buClr>
            </a:pPr>
            <a:endParaRPr lang="en-GB" sz="2000"/>
          </a:p>
          <a:p>
            <a:pPr>
              <a:lnSpc>
                <a:spcPct val="100000"/>
              </a:lnSpc>
              <a:buClr>
                <a:schemeClr val="accent2"/>
              </a:buClr>
            </a:pPr>
            <a:r>
              <a:rPr lang="en-GB" sz="2000"/>
              <a:t>We’re making these clearer by;</a:t>
            </a:r>
          </a:p>
          <a:p>
            <a:pPr>
              <a:lnSpc>
                <a:spcPct val="100000"/>
              </a:lnSpc>
              <a:buClr>
                <a:schemeClr val="accent2"/>
              </a:buClr>
            </a:pPr>
            <a:endParaRPr lang="en-GB" sz="2000"/>
          </a:p>
          <a:p>
            <a:pPr marL="353700" indent="-342900">
              <a:lnSpc>
                <a:spcPct val="100000"/>
              </a:lnSpc>
              <a:buClr>
                <a:schemeClr val="accent2"/>
              </a:buClr>
              <a:buFont typeface="Arial" panose="020B0604020202020204" pitchFamily="34" charset="0"/>
              <a:buChar char="•"/>
            </a:pPr>
            <a:r>
              <a:rPr lang="en-GB" sz="2000"/>
              <a:t>Updating and improving the wording of our declarations</a:t>
            </a:r>
          </a:p>
          <a:p>
            <a:pPr marL="353700" indent="-342900">
              <a:lnSpc>
                <a:spcPct val="100000"/>
              </a:lnSpc>
              <a:buClr>
                <a:schemeClr val="accent2"/>
              </a:buClr>
              <a:buFont typeface="Arial" panose="020B0604020202020204" pitchFamily="34" charset="0"/>
              <a:buChar char="•"/>
            </a:pPr>
            <a:r>
              <a:rPr lang="en-GB" sz="2000"/>
              <a:t>Ensuring only the relevant declarations are visible directly to new volunteers</a:t>
            </a:r>
            <a:endParaRPr lang="en-GB" sz="2000"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Declarations</a:t>
            </a:r>
          </a:p>
        </p:txBody>
      </p:sp>
      <p:pic>
        <p:nvPicPr>
          <p:cNvPr id="8" name="Picture 7" descr="A person with his arms crossed&#10;&#10;Description automatically generated with medium confidence">
            <a:extLst>
              <a:ext uri="{FF2B5EF4-FFF2-40B4-BE49-F238E27FC236}">
                <a16:creationId xmlns:a16="http://schemas.microsoft.com/office/drawing/2014/main" id="{D7842FF7-311D-F758-94A8-F8DA542284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373" r="9424"/>
          <a:stretch/>
        </p:blipFill>
        <p:spPr>
          <a:xfrm>
            <a:off x="345674" y="994152"/>
            <a:ext cx="5032441" cy="5494365"/>
          </a:xfrm>
          <a:prstGeom prst="rect">
            <a:avLst/>
          </a:prstGeom>
        </p:spPr>
      </p:pic>
    </p:spTree>
    <p:extLst>
      <p:ext uri="{BB962C8B-B14F-4D97-AF65-F5344CB8AC3E}">
        <p14:creationId xmlns:p14="http://schemas.microsoft.com/office/powerpoint/2010/main" val="1757034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2127123"/>
            <a:ext cx="5066052" cy="4503385"/>
          </a:xfrm>
        </p:spPr>
        <p:txBody>
          <a:bodyPr anchor="ctr">
            <a:normAutofit lnSpcReduction="10000"/>
          </a:bodyPr>
          <a:lstStyle/>
          <a:p>
            <a:pPr marL="10795">
              <a:buClr>
                <a:schemeClr val="accent2"/>
              </a:buClr>
            </a:pPr>
            <a:r>
              <a:rPr lang="en-GB" sz="2000">
                <a:latin typeface="Nunito Sans"/>
              </a:rPr>
              <a:t>This will only need to be completed for those in a Trustee role </a:t>
            </a:r>
            <a:endParaRPr lang="en-GB" sz="2000"/>
          </a:p>
          <a:p>
            <a:pPr marL="10795">
              <a:lnSpc>
                <a:spcPct val="100000"/>
              </a:lnSpc>
              <a:buClr>
                <a:schemeClr val="accent2"/>
              </a:buClr>
            </a:pPr>
            <a:endParaRPr lang="en-GB" sz="2000"/>
          </a:p>
          <a:p>
            <a:pPr marL="10795">
              <a:lnSpc>
                <a:spcPct val="100000"/>
              </a:lnSpc>
              <a:buClr>
                <a:schemeClr val="accent2"/>
              </a:buClr>
            </a:pPr>
            <a:r>
              <a:rPr lang="en-GB" sz="2000">
                <a:latin typeface="Nunito Sans"/>
              </a:rPr>
              <a:t>As part of being a Charity Trustee all charity regulators in the UK have an eligibility declaration form that must be completed</a:t>
            </a:r>
          </a:p>
          <a:p>
            <a:pPr marL="10795">
              <a:lnSpc>
                <a:spcPct val="100000"/>
              </a:lnSpc>
              <a:buClr>
                <a:schemeClr val="accent2"/>
              </a:buClr>
            </a:pPr>
            <a:endParaRPr lang="en-GB" sz="2000"/>
          </a:p>
          <a:p>
            <a:pPr marL="10795">
              <a:lnSpc>
                <a:spcPct val="100000"/>
              </a:lnSpc>
              <a:buClr>
                <a:schemeClr val="accent2"/>
              </a:buClr>
            </a:pPr>
            <a:r>
              <a:rPr lang="en-GB" sz="2000">
                <a:latin typeface="Nunito Sans"/>
              </a:rPr>
              <a:t>To improve how we manage and maintain these we’ll be:</a:t>
            </a:r>
          </a:p>
          <a:p>
            <a:pPr marL="10795">
              <a:lnSpc>
                <a:spcPct val="100000"/>
              </a:lnSpc>
              <a:buClr>
                <a:schemeClr val="accent2"/>
              </a:buClr>
            </a:pPr>
            <a:endParaRPr lang="en-GB" sz="2000"/>
          </a:p>
          <a:p>
            <a:pPr marL="353695" indent="-342900">
              <a:lnSpc>
                <a:spcPct val="100000"/>
              </a:lnSpc>
              <a:buClr>
                <a:schemeClr val="accent2"/>
              </a:buClr>
              <a:buFont typeface="Arial" panose="020B0604020202020204" pitchFamily="34" charset="0"/>
              <a:buChar char="•"/>
            </a:pPr>
            <a:r>
              <a:rPr lang="en-GB" sz="2000">
                <a:latin typeface="Nunito Sans"/>
              </a:rPr>
              <a:t>Updating and improving the wording of our declarations</a:t>
            </a:r>
          </a:p>
          <a:p>
            <a:pPr marL="353695" indent="-342900">
              <a:lnSpc>
                <a:spcPct val="100000"/>
              </a:lnSpc>
              <a:buClr>
                <a:schemeClr val="accent2"/>
              </a:buClr>
              <a:buFont typeface="Arial" panose="020B0604020202020204" pitchFamily="34" charset="0"/>
              <a:buChar char="•"/>
            </a:pPr>
            <a:endParaRPr lang="en-GB" sz="2000"/>
          </a:p>
          <a:p>
            <a:pPr marL="353695" indent="-342900">
              <a:lnSpc>
                <a:spcPct val="100000"/>
              </a:lnSpc>
              <a:buClr>
                <a:schemeClr val="accent2"/>
              </a:buClr>
              <a:buFont typeface="Arial" panose="020B0604020202020204" pitchFamily="34" charset="0"/>
              <a:buChar char="•"/>
            </a:pPr>
            <a:r>
              <a:rPr lang="en-GB" sz="2000">
                <a:latin typeface="Nunito Sans"/>
              </a:rPr>
              <a:t>Ensuring only the relevant declarations are visible directly to new volunteers</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Trustee Eligibility Check</a:t>
            </a:r>
            <a:endParaRPr lang="en-GB" sz="2000" dirty="0">
              <a:solidFill>
                <a:schemeClr val="accent2"/>
              </a:solidFill>
              <a:latin typeface="Nunito Sans Black" panose="00000A00000000000000" pitchFamily="2" charset="0"/>
              <a:cs typeface="Nunito Sans Black"/>
            </a:endParaRPr>
          </a:p>
        </p:txBody>
      </p:sp>
      <p:pic>
        <p:nvPicPr>
          <p:cNvPr id="6" name="Picture 15" descr="A picture containing text, person, person, indoor&#10;&#10;Description automatically generated">
            <a:extLst>
              <a:ext uri="{FF2B5EF4-FFF2-40B4-BE49-F238E27FC236}">
                <a16:creationId xmlns:a16="http://schemas.microsoft.com/office/drawing/2014/main" id="{D487D0B4-05A6-194C-6212-1A4704190D26}"/>
              </a:ext>
            </a:extLst>
          </p:cNvPr>
          <p:cNvPicPr>
            <a:picLocks noChangeAspect="1"/>
          </p:cNvPicPr>
          <p:nvPr/>
        </p:nvPicPr>
        <p:blipFill rotWithShape="1">
          <a:blip r:embed="rId3"/>
          <a:srcRect l="4767" t="7270" r="6636" b="440"/>
          <a:stretch/>
        </p:blipFill>
        <p:spPr>
          <a:xfrm>
            <a:off x="6639340" y="1081127"/>
            <a:ext cx="5066053" cy="5242573"/>
          </a:xfrm>
          <a:prstGeom prst="rect">
            <a:avLst/>
          </a:prstGeom>
        </p:spPr>
      </p:pic>
      <p:sp>
        <p:nvSpPr>
          <p:cNvPr id="4" name="TextBox 3">
            <a:extLst>
              <a:ext uri="{FF2B5EF4-FFF2-40B4-BE49-F238E27FC236}">
                <a16:creationId xmlns:a16="http://schemas.microsoft.com/office/drawing/2014/main" id="{200296E6-F11C-28B5-A156-9E07597C6C99}"/>
              </a:ext>
            </a:extLst>
          </p:cNvPr>
          <p:cNvSpPr txBox="1"/>
          <p:nvPr/>
        </p:nvSpPr>
        <p:spPr>
          <a:xfrm>
            <a:off x="433714" y="1534577"/>
            <a:ext cx="5371978" cy="369332"/>
          </a:xfrm>
          <a:prstGeom prst="rect">
            <a:avLst/>
          </a:prstGeom>
          <a:noFill/>
        </p:spPr>
        <p:txBody>
          <a:bodyPr wrap="square">
            <a:spAutoFit/>
          </a:bodyPr>
          <a:lstStyle/>
          <a:p>
            <a:pPr>
              <a:lnSpc>
                <a:spcPct val="100000"/>
              </a:lnSpc>
              <a:buClr>
                <a:schemeClr val="accent2"/>
              </a:buClr>
            </a:pPr>
            <a:r>
              <a:rPr lang="en-GB" sz="1800" b="1" dirty="0"/>
              <a:t>Timeframe: </a:t>
            </a:r>
            <a:r>
              <a:rPr lang="en-GB" sz="1800" dirty="0"/>
              <a:t>Completed over the first 4-6 weeks</a:t>
            </a:r>
          </a:p>
        </p:txBody>
      </p:sp>
    </p:spTree>
    <p:extLst>
      <p:ext uri="{BB962C8B-B14F-4D97-AF65-F5344CB8AC3E}">
        <p14:creationId xmlns:p14="http://schemas.microsoft.com/office/powerpoint/2010/main" val="3867615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21583" y="1691227"/>
            <a:ext cx="5298635" cy="4765619"/>
          </a:xfrm>
        </p:spPr>
        <p:txBody>
          <a:bodyPr anchor="t">
            <a:normAutofit/>
          </a:bodyPr>
          <a:lstStyle/>
          <a:p>
            <a:pPr>
              <a:lnSpc>
                <a:spcPct val="100000"/>
              </a:lnSpc>
              <a:buClr>
                <a:schemeClr val="accent2"/>
              </a:buClr>
            </a:pPr>
            <a:r>
              <a:rPr lang="en-GB" sz="2000" dirty="0"/>
              <a:t>A Welcome conversation will replace the current appointments panel. This will be:</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A conversation carried out by the relevant Team Leader or Lead Volunteer and an independent person from a similar area </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Held within 4-6 Weeks of agreeing to take on the role </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A single welcome conversation. If you change your team or role in Scouts, you’ll have a change of role conversation focused the specifics of the team or role</a:t>
            </a: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Welcome Conversation</a:t>
            </a:r>
          </a:p>
        </p:txBody>
      </p:sp>
      <p:pic>
        <p:nvPicPr>
          <p:cNvPr id="6" name="Picture 5" descr="A picture containing person, indoor, wall&#10;&#10;Description automatically generated">
            <a:extLst>
              <a:ext uri="{FF2B5EF4-FFF2-40B4-BE49-F238E27FC236}">
                <a16:creationId xmlns:a16="http://schemas.microsoft.com/office/drawing/2014/main" id="{93E0A7A1-7F24-76C7-670D-2CD0031D11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53" t="4762" r="4815"/>
          <a:stretch/>
        </p:blipFill>
        <p:spPr>
          <a:xfrm>
            <a:off x="460784" y="1210028"/>
            <a:ext cx="5350501" cy="5113672"/>
          </a:xfrm>
          <a:prstGeom prst="rect">
            <a:avLst/>
          </a:prstGeom>
        </p:spPr>
      </p:pic>
    </p:spTree>
    <p:extLst>
      <p:ext uri="{BB962C8B-B14F-4D97-AF65-F5344CB8AC3E}">
        <p14:creationId xmlns:p14="http://schemas.microsoft.com/office/powerpoint/2010/main" val="582153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6607" y="2065708"/>
            <a:ext cx="4764156" cy="4257992"/>
          </a:xfrm>
        </p:spPr>
        <p:txBody>
          <a:bodyPr anchor="ctr">
            <a:normAutofit/>
          </a:bodyPr>
          <a:lstStyle/>
          <a:p>
            <a:pPr>
              <a:lnSpc>
                <a:spcPct val="100000"/>
              </a:lnSpc>
            </a:pPr>
            <a:r>
              <a:rPr lang="en-GB" sz="2000" dirty="0"/>
              <a:t>Growing Roots will become the new mandatory learning for volunteers</a:t>
            </a:r>
          </a:p>
          <a:p>
            <a:pPr>
              <a:lnSpc>
                <a:spcPct val="100000"/>
              </a:lnSpc>
            </a:pPr>
            <a:endParaRPr lang="en-GB" sz="2000" dirty="0"/>
          </a:p>
          <a:p>
            <a:pPr>
              <a:lnSpc>
                <a:spcPct val="100000"/>
              </a:lnSpc>
            </a:pPr>
            <a:r>
              <a:rPr lang="en-GB" sz="2000" dirty="0"/>
              <a:t>Growing Roots will comprise of two parts; </a:t>
            </a:r>
          </a:p>
          <a:p>
            <a:pPr>
              <a:lnSpc>
                <a:spcPct val="100000"/>
              </a:lnSpc>
            </a:pPr>
            <a:endParaRPr lang="en-GB" sz="2000" dirty="0"/>
          </a:p>
          <a:p>
            <a:pPr marL="353700" indent="-342900">
              <a:lnSpc>
                <a:spcPct val="100000"/>
              </a:lnSpc>
              <a:buClr>
                <a:schemeClr val="accent2"/>
              </a:buClr>
              <a:buFont typeface="Arial" panose="020B0604020202020204" pitchFamily="34" charset="0"/>
              <a:buChar char="•"/>
            </a:pPr>
            <a:r>
              <a:rPr lang="en-GB" sz="2000" dirty="0"/>
              <a:t>The learning a volunteer needs to get started</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The learning a volunteers needs for their team and role</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Growing Roots Learning</a:t>
            </a:r>
            <a:endParaRPr lang="en-GB" sz="2000" dirty="0">
              <a:solidFill>
                <a:schemeClr val="accent2"/>
              </a:solidFill>
              <a:latin typeface="Nunito Sans Black" panose="00000A00000000000000" pitchFamily="2" charset="0"/>
              <a:cs typeface="Nunito Sans Black"/>
            </a:endParaRPr>
          </a:p>
        </p:txBody>
      </p:sp>
      <p:sp>
        <p:nvSpPr>
          <p:cNvPr id="4" name="TextBox 3">
            <a:extLst>
              <a:ext uri="{FF2B5EF4-FFF2-40B4-BE49-F238E27FC236}">
                <a16:creationId xmlns:a16="http://schemas.microsoft.com/office/drawing/2014/main" id="{200296E6-F11C-28B5-A156-9E07597C6C99}"/>
              </a:ext>
            </a:extLst>
          </p:cNvPr>
          <p:cNvSpPr txBox="1"/>
          <p:nvPr/>
        </p:nvSpPr>
        <p:spPr>
          <a:xfrm>
            <a:off x="433714" y="1557437"/>
            <a:ext cx="5371978" cy="369332"/>
          </a:xfrm>
          <a:prstGeom prst="rect">
            <a:avLst/>
          </a:prstGeom>
          <a:noFill/>
        </p:spPr>
        <p:txBody>
          <a:bodyPr wrap="square">
            <a:spAutoFit/>
          </a:bodyPr>
          <a:lstStyle/>
          <a:p>
            <a:pPr>
              <a:lnSpc>
                <a:spcPct val="100000"/>
              </a:lnSpc>
              <a:buClr>
                <a:schemeClr val="accent2"/>
              </a:buClr>
            </a:pPr>
            <a:r>
              <a:rPr lang="en-GB" sz="1800" b="1"/>
              <a:t>Timeframe: </a:t>
            </a:r>
            <a:r>
              <a:rPr lang="en-GB" sz="1800"/>
              <a:t>Completed within 6 months of joining</a:t>
            </a:r>
            <a:endParaRPr lang="en-GB" sz="1800" dirty="0"/>
          </a:p>
        </p:txBody>
      </p:sp>
      <p:pic>
        <p:nvPicPr>
          <p:cNvPr id="8" name="Picture 7" descr="A picture containing person, person, indoor, window&#10;&#10;Description automatically generated">
            <a:extLst>
              <a:ext uri="{FF2B5EF4-FFF2-40B4-BE49-F238E27FC236}">
                <a16:creationId xmlns:a16="http://schemas.microsoft.com/office/drawing/2014/main" id="{EBC6047E-4E0C-5950-488A-7E714A8E2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026"/>
          <a:stretch/>
        </p:blipFill>
        <p:spPr>
          <a:xfrm>
            <a:off x="6564107" y="1408422"/>
            <a:ext cx="5057756" cy="4750762"/>
          </a:xfrm>
          <a:prstGeom prst="rect">
            <a:avLst/>
          </a:prstGeom>
        </p:spPr>
      </p:pic>
    </p:spTree>
    <p:extLst>
      <p:ext uri="{BB962C8B-B14F-4D97-AF65-F5344CB8AC3E}">
        <p14:creationId xmlns:p14="http://schemas.microsoft.com/office/powerpoint/2010/main" val="478850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A Warmer Welcome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a:t>What is changing? - </a:t>
            </a:r>
          </a:p>
          <a:p>
            <a:r>
              <a:rPr lang="en-GB"/>
              <a:t>Induction</a:t>
            </a:r>
          </a:p>
        </p:txBody>
      </p:sp>
    </p:spTree>
    <p:extLst>
      <p:ext uri="{BB962C8B-B14F-4D97-AF65-F5344CB8AC3E}">
        <p14:creationId xmlns:p14="http://schemas.microsoft.com/office/powerpoint/2010/main" val="1334111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Induction</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436704"/>
            <a:ext cx="10681251" cy="1984591"/>
          </a:xfrm>
        </p:spPr>
        <p:txBody>
          <a:bodyPr>
            <a:normAutofit/>
          </a:bodyPr>
          <a:lstStyle/>
          <a:p>
            <a:pPr algn="ctr">
              <a:lnSpc>
                <a:spcPct val="100000"/>
              </a:lnSpc>
            </a:pPr>
            <a:r>
              <a:rPr lang="en-GB" sz="3700"/>
              <a:t>All new volunteers will be provided with the skills they need to undertake their role, in a way which complements future learning</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9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2"/>
                </a:solidFill>
                <a:latin typeface="Nunito Sans Black"/>
                <a:cs typeface="Nunito Sans Black"/>
              </a:rPr>
              <a:t>How to use this slide deck</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11479180" cy="5061376"/>
          </a:xfrm>
          <a:prstGeom prst="roundRect">
            <a:avLst/>
          </a:prstGeom>
          <a:noFill/>
          <a:ln w="19050">
            <a:solidFill>
              <a:schemeClr val="accent2"/>
            </a:solidFill>
          </a:ln>
        </p:spPr>
        <p:txBody>
          <a:bodyPr wrap="square" anchor="t">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Using this slide deck locally: </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These slides contain a combination of </a:t>
            </a:r>
            <a:r>
              <a:rPr lang="en-GB" sz="2000" dirty="0"/>
              <a:t>both information and context, some of which makes several slides ‘text heavy’. This is done purposefully to ensure whoever is presenting has the context and information needed to talk to each point, without needing a separate script.</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However, when presenting these slides, it’s recommended that some of this text is moved into the presenters' notes so that the slides are easy to read and understand and then the presenter can still ensure the core messages are not diluted.</a:t>
            </a:r>
            <a:endParaRPr lang="en-GB" sz="2000" dirty="0">
              <a:effectLst/>
            </a:endParaRP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You might also wish to tailor this to your audience by including just the slides relevant to them and combining these slides with those from the other ‘Transforming Our Volunteer Experience’ slide decks. This is recommended as presenting each of the slide decks for the areas of change would be incredibly long and detail heavy, </a:t>
            </a:r>
            <a:r>
              <a:rPr lang="en-GB" sz="2000" dirty="0"/>
              <a:t>the important part is the core message being shared.</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Please also feel free to </a:t>
            </a:r>
            <a:r>
              <a:rPr lang="en-GB" sz="2000" dirty="0">
                <a:effectLst/>
              </a:rPr>
              <a:t>tailor these to suit local branding and messaging to fit with what progress you have made in your area already.</a:t>
            </a:r>
            <a:endParaRPr lang="en-GB" sz="1800" dirty="0"/>
          </a:p>
        </p:txBody>
      </p:sp>
    </p:spTree>
    <p:extLst>
      <p:ext uri="{BB962C8B-B14F-4D97-AF65-F5344CB8AC3E}">
        <p14:creationId xmlns:p14="http://schemas.microsoft.com/office/powerpoint/2010/main" val="124659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Induction</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408541" y="1759872"/>
            <a:ext cx="5312403" cy="4503385"/>
          </a:xfrm>
        </p:spPr>
        <p:txBody>
          <a:bodyPr>
            <a:normAutofit lnSpcReduction="10000"/>
          </a:bodyPr>
          <a:lstStyle/>
          <a:p>
            <a:pPr>
              <a:lnSpc>
                <a:spcPct val="100000"/>
              </a:lnSpc>
              <a:buClr>
                <a:schemeClr val="accent2"/>
              </a:buClr>
            </a:pPr>
            <a:r>
              <a:rPr lang="en-GB" sz="2000" dirty="0"/>
              <a:t>Induction runs alongside the appointment process and is about ensuring that new volunteers have the local and central information they need to do their role</a:t>
            </a:r>
          </a:p>
          <a:p>
            <a:pPr>
              <a:lnSpc>
                <a:spcPct val="100000"/>
              </a:lnSpc>
              <a:buClr>
                <a:schemeClr val="accent2"/>
              </a:buClr>
            </a:pPr>
            <a:endParaRPr lang="en-GB" sz="2000" dirty="0"/>
          </a:p>
          <a:p>
            <a:pPr>
              <a:lnSpc>
                <a:spcPct val="100000"/>
              </a:lnSpc>
              <a:buClr>
                <a:schemeClr val="accent2"/>
              </a:buClr>
            </a:pPr>
            <a:r>
              <a:rPr lang="en-GB" sz="2000" dirty="0"/>
              <a:t>We’re changing induction by: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Ensuring there is central information and support for the induction process</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Supporting key knowledge to be shared locally with volunteers </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A local welcome buddy to support volunteers</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269996" y="1082578"/>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Induction</a:t>
            </a:r>
          </a:p>
        </p:txBody>
      </p:sp>
      <p:pic>
        <p:nvPicPr>
          <p:cNvPr id="8" name="Picture 10" descr="A picture containing person&#10;&#10;Description automatically generated">
            <a:extLst>
              <a:ext uri="{FF2B5EF4-FFF2-40B4-BE49-F238E27FC236}">
                <a16:creationId xmlns:a16="http://schemas.microsoft.com/office/drawing/2014/main" id="{F2AF467D-2D2F-25B1-67F0-2AC984C073DA}"/>
              </a:ext>
            </a:extLst>
          </p:cNvPr>
          <p:cNvPicPr>
            <a:picLocks noChangeAspect="1"/>
          </p:cNvPicPr>
          <p:nvPr/>
        </p:nvPicPr>
        <p:blipFill rotWithShape="1">
          <a:blip r:embed="rId3"/>
          <a:srcRect l="20074" r="20074"/>
          <a:stretch/>
        </p:blipFill>
        <p:spPr>
          <a:xfrm>
            <a:off x="345675" y="952779"/>
            <a:ext cx="5008378" cy="5578669"/>
          </a:xfrm>
          <a:prstGeom prst="rect">
            <a:avLst/>
          </a:prstGeom>
        </p:spPr>
      </p:pic>
    </p:spTree>
    <p:extLst>
      <p:ext uri="{BB962C8B-B14F-4D97-AF65-F5344CB8AC3E}">
        <p14:creationId xmlns:p14="http://schemas.microsoft.com/office/powerpoint/2010/main" val="2268981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A Warmer Welcome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dirty="0"/>
              <a:t>What is changing? - </a:t>
            </a:r>
          </a:p>
          <a:p>
            <a:r>
              <a:rPr lang="en-GB" dirty="0"/>
              <a:t>Continuing to volunteer</a:t>
            </a:r>
          </a:p>
        </p:txBody>
      </p:sp>
    </p:spTree>
    <p:extLst>
      <p:ext uri="{BB962C8B-B14F-4D97-AF65-F5344CB8AC3E}">
        <p14:creationId xmlns:p14="http://schemas.microsoft.com/office/powerpoint/2010/main" val="1534796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53476" y="1620386"/>
            <a:ext cx="5377481" cy="4979198"/>
          </a:xfrm>
        </p:spPr>
        <p:txBody>
          <a:bodyPr anchor="t">
            <a:noAutofit/>
          </a:bodyPr>
          <a:lstStyle/>
          <a:p>
            <a:pPr marL="10795">
              <a:lnSpc>
                <a:spcPct val="100000"/>
              </a:lnSpc>
              <a:spcBef>
                <a:spcPts val="600"/>
              </a:spcBef>
              <a:spcAft>
                <a:spcPts val="600"/>
              </a:spcAft>
            </a:pPr>
            <a:r>
              <a:rPr lang="en-GB" sz="1900" dirty="0">
                <a:latin typeface="Nunito Sans"/>
              </a:rPr>
              <a:t>It’s important that we continue to value the experience and skills our volunteers have</a:t>
            </a:r>
          </a:p>
          <a:p>
            <a:pPr marL="10795">
              <a:spcBef>
                <a:spcPts val="600"/>
              </a:spcBef>
              <a:spcAft>
                <a:spcPts val="600"/>
              </a:spcAft>
            </a:pPr>
            <a:r>
              <a:rPr lang="en-GB" sz="1900" dirty="0">
                <a:latin typeface="Nunito Sans"/>
              </a:rPr>
              <a:t>Throughout a volunteer's time with us they might change teams, roles or even locations</a:t>
            </a:r>
          </a:p>
          <a:p>
            <a:pPr marL="10795">
              <a:spcBef>
                <a:spcPts val="600"/>
              </a:spcBef>
              <a:spcAft>
                <a:spcPts val="600"/>
              </a:spcAft>
            </a:pPr>
            <a:r>
              <a:rPr lang="en-GB" sz="1900" b="1" dirty="0">
                <a:latin typeface="Nunito Sans"/>
              </a:rPr>
              <a:t>When this happens:</a:t>
            </a:r>
            <a:endParaRPr lang="en-GB" sz="1900" dirty="0"/>
          </a:p>
          <a:p>
            <a:pPr marL="353695" indent="-342900">
              <a:spcBef>
                <a:spcPts val="600"/>
              </a:spcBef>
              <a:spcAft>
                <a:spcPts val="600"/>
              </a:spcAft>
              <a:buClr>
                <a:schemeClr val="accent2"/>
              </a:buClr>
              <a:buChar char="•"/>
            </a:pPr>
            <a:r>
              <a:rPr lang="en-GB" sz="1900" dirty="0">
                <a:latin typeface="Nunito Sans"/>
              </a:rPr>
              <a:t>A welcome conversation is not required, though it's important that a conversation has taken place about the role they are going to undertake</a:t>
            </a:r>
          </a:p>
          <a:p>
            <a:pPr marL="353695" indent="-342900">
              <a:spcBef>
                <a:spcPts val="600"/>
              </a:spcBef>
              <a:spcAft>
                <a:spcPts val="600"/>
              </a:spcAft>
              <a:buClr>
                <a:schemeClr val="accent2"/>
              </a:buClr>
              <a:buChar char="•"/>
            </a:pPr>
            <a:r>
              <a:rPr lang="en-GB" sz="1900" dirty="0">
                <a:latin typeface="Nunito Sans"/>
              </a:rPr>
              <a:t>A valid Disclosure must be in place and a Confidential enquiry will be carried out</a:t>
            </a:r>
          </a:p>
          <a:p>
            <a:pPr marL="353695" indent="-342900">
              <a:spcBef>
                <a:spcPts val="600"/>
              </a:spcBef>
              <a:spcAft>
                <a:spcPts val="600"/>
              </a:spcAft>
              <a:buClr>
                <a:schemeClr val="accent2"/>
              </a:buClr>
              <a:buFont typeface="Arial" panose="020B0604020202020204" pitchFamily="34" charset="0"/>
              <a:buChar char="•"/>
            </a:pPr>
            <a:r>
              <a:rPr lang="en-GB" sz="1900" dirty="0">
                <a:latin typeface="Nunito Sans"/>
              </a:rPr>
              <a:t>The volunteer may need to undertake additional learning relevant to the new team or role</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5"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Changing teams or roles</a:t>
            </a:r>
          </a:p>
        </p:txBody>
      </p:sp>
      <p:pic>
        <p:nvPicPr>
          <p:cNvPr id="6" name="Picture 5" descr="A person speaking into a microphone&#10;&#10;Description automatically generated with low confidence">
            <a:extLst>
              <a:ext uri="{FF2B5EF4-FFF2-40B4-BE49-F238E27FC236}">
                <a16:creationId xmlns:a16="http://schemas.microsoft.com/office/drawing/2014/main" id="{D0825345-35AA-687E-076A-5ED2D7E6B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46" r="7455"/>
          <a:stretch/>
        </p:blipFill>
        <p:spPr>
          <a:xfrm>
            <a:off x="6563595" y="1081127"/>
            <a:ext cx="4771425" cy="5328290"/>
          </a:xfrm>
          <a:prstGeom prst="rect">
            <a:avLst/>
          </a:prstGeom>
        </p:spPr>
      </p:pic>
    </p:spTree>
    <p:extLst>
      <p:ext uri="{BB962C8B-B14F-4D97-AF65-F5344CB8AC3E}">
        <p14:creationId xmlns:p14="http://schemas.microsoft.com/office/powerpoint/2010/main" val="164301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85114" y="1620000"/>
            <a:ext cx="4764156" cy="4503385"/>
          </a:xfrm>
        </p:spPr>
        <p:txBody>
          <a:bodyPr>
            <a:normAutofit/>
          </a:bodyPr>
          <a:lstStyle/>
          <a:p>
            <a:pPr marL="0" marR="0" lvl="1" indent="0" algn="l" defTabSz="685800" rtl="0" eaLnBrk="1" fontAlgn="auto" latinLnBrk="0" hangingPunct="1">
              <a:lnSpc>
                <a:spcPct val="100000"/>
              </a:lnSpc>
              <a:spcBef>
                <a:spcPts val="1500"/>
              </a:spcBef>
              <a:spcAft>
                <a:spcPts val="0"/>
              </a:spcAft>
              <a:buClr>
                <a:srgbClr val="7414DC"/>
              </a:buClr>
              <a:buSzPct val="125000"/>
              <a:buFontTx/>
              <a:buNone/>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To </a:t>
            </a:r>
            <a:r>
              <a:rPr lang="en-GB" sz="2400" kern="1200">
                <a:solidFill>
                  <a:srgbClr val="000000"/>
                </a:solidFill>
                <a:latin typeface="Nunito Sans"/>
              </a:rPr>
              <a:t>provide a detailed overview of</a:t>
            </a:r>
            <a:r>
              <a:rPr kumimoji="0" lang="en-GB" sz="2400" b="0" i="0" u="none" strike="noStrike" kern="1200" cap="none" spc="0" normalizeH="0" baseline="0" noProof="0">
                <a:ln>
                  <a:noFill/>
                </a:ln>
                <a:solidFill>
                  <a:srgbClr val="000000"/>
                </a:solidFill>
                <a:effectLst/>
                <a:uLnTx/>
                <a:uFillTx/>
                <a:latin typeface="Nunito Sans"/>
                <a:ea typeface="+mn-ea"/>
                <a:cs typeface="+mn-cs"/>
              </a:rPr>
              <a:t>;</a:t>
            </a:r>
          </a:p>
          <a:p>
            <a:pPr marL="285750" marR="0" lvl="1"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Why we are changing the way we welcome volunteers into Scouting</a:t>
            </a:r>
          </a:p>
          <a:p>
            <a:pPr marL="285750" marR="0" lvl="1"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What is changing?</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Attraction</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Joining</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Appointment</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Induction </a:t>
            </a:r>
            <a:endParaRPr lang="en-GB" sz="2000"/>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547691" y="1035291"/>
            <a:ext cx="2742084"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Purpose</a:t>
            </a:r>
          </a:p>
        </p:txBody>
      </p:sp>
      <p:pic>
        <p:nvPicPr>
          <p:cNvPr id="11" name="Picture 10">
            <a:extLst>
              <a:ext uri="{FF2B5EF4-FFF2-40B4-BE49-F238E27FC236}">
                <a16:creationId xmlns:a16="http://schemas.microsoft.com/office/drawing/2014/main" id="{5643E39D-6EF1-0A18-A79F-A43A761F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35720"/>
            <a:ext cx="5062144" cy="5839525"/>
          </a:xfrm>
          <a:prstGeom prst="rect">
            <a:avLst/>
          </a:prstGeom>
        </p:spPr>
      </p:pic>
      <p:sp>
        <p:nvSpPr>
          <p:cNvPr id="6" name="Subtitle 5">
            <a:extLst>
              <a:ext uri="{FF2B5EF4-FFF2-40B4-BE49-F238E27FC236}">
                <a16:creationId xmlns:a16="http://schemas.microsoft.com/office/drawing/2014/main" id="{156141E9-6A67-C952-B069-D06EB7521EEC}"/>
              </a:ext>
            </a:extLst>
          </p:cNvPr>
          <p:cNvSpPr>
            <a:spLocks noGrp="1"/>
          </p:cNvSpPr>
          <p:nvPr>
            <p:ph type="subTitle" idx="4"/>
          </p:nvPr>
        </p:nvSpPr>
        <p:spPr/>
        <p:txBody>
          <a:bodyPr/>
          <a:lstStyle/>
          <a:p>
            <a:r>
              <a:rPr lang="en-GB" dirty="0"/>
              <a:t>Purpose</a:t>
            </a:r>
          </a:p>
        </p:txBody>
      </p:sp>
    </p:spTree>
    <p:extLst>
      <p:ext uri="{BB962C8B-B14F-4D97-AF65-F5344CB8AC3E}">
        <p14:creationId xmlns:p14="http://schemas.microsoft.com/office/powerpoint/2010/main" val="206299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A Warmer Welcome</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a:t>Changing the way we welcome new volunteers</a:t>
            </a:r>
          </a:p>
        </p:txBody>
      </p:sp>
    </p:spTree>
    <p:extLst>
      <p:ext uri="{BB962C8B-B14F-4D97-AF65-F5344CB8AC3E}">
        <p14:creationId xmlns:p14="http://schemas.microsoft.com/office/powerpoint/2010/main" val="90004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Why are we changing?</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820757"/>
            <a:ext cx="5660270" cy="450294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solidFill>
                  <a:sysClr val="windowText" lastClr="000000"/>
                </a:solidFill>
              </a:rPr>
              <a:t>At Summit 17, with nearly 1,000 of our volunteers, we worked together to build our Skills for Life Strategy this included multiple suggestions and recommendations from volunteers around improving the experience of joining Scouts</a:t>
            </a:r>
          </a:p>
          <a:p>
            <a:pPr marL="10795" defTabSz="914400"/>
            <a:endParaRPr lang="en-GB" sz="2000" kern="0" dirty="0">
              <a:solidFill>
                <a:sysClr val="windowText" lastClr="000000"/>
              </a:solidFill>
            </a:endParaRPr>
          </a:p>
          <a:p>
            <a:pPr marL="10795" defTabSz="914400"/>
            <a:r>
              <a:rPr lang="en-GB" sz="2000" kern="0" dirty="0">
                <a:solidFill>
                  <a:sysClr val="windowText" lastClr="000000"/>
                </a:solidFill>
              </a:rPr>
              <a:t>Following this we;</a:t>
            </a:r>
          </a:p>
          <a:p>
            <a:pPr marL="10795" defTabSz="914400"/>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solidFill>
                  <a:sysClr val="windowText" lastClr="000000"/>
                </a:solidFill>
              </a:rPr>
              <a:t>Carried out external and internal research</a:t>
            </a:r>
          </a:p>
          <a:p>
            <a:pPr marL="353695" indent="-342900" defTabSz="914400">
              <a:buClr>
                <a:schemeClr val="accent2"/>
              </a:buClr>
              <a:buFont typeface="Arial" panose="020B0604020202020204" pitchFamily="34" charset="0"/>
              <a:buChar char="•"/>
            </a:pPr>
            <a:r>
              <a:rPr lang="en-GB" sz="2000" kern="0" dirty="0">
                <a:solidFill>
                  <a:sysClr val="windowText" lastClr="000000"/>
                </a:solidFill>
              </a:rPr>
              <a:t>Commissioned an independent research expert report</a:t>
            </a:r>
          </a:p>
          <a:p>
            <a:pPr marL="353695" indent="-342900" defTabSz="914400">
              <a:buClr>
                <a:schemeClr val="accent2"/>
              </a:buClr>
              <a:buFont typeface="Arial" panose="020B0604020202020204" pitchFamily="34" charset="0"/>
              <a:buChar char="•"/>
            </a:pPr>
            <a:r>
              <a:rPr lang="en-GB" sz="2000" kern="0" dirty="0">
                <a:solidFill>
                  <a:sysClr val="windowText" lastClr="000000"/>
                </a:solidFill>
              </a:rPr>
              <a:t>Developed a joint volunteer and staff team to lead this work</a:t>
            </a:r>
          </a:p>
          <a:p>
            <a:pPr marL="10795" defTabSz="914400"/>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5" name="Picture 4">
            <a:extLst>
              <a:ext uri="{FF2B5EF4-FFF2-40B4-BE49-F238E27FC236}">
                <a16:creationId xmlns:a16="http://schemas.microsoft.com/office/drawing/2014/main" id="{DEE9942C-B14D-8ADB-4B13-8FE17AD99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935" y="1103153"/>
            <a:ext cx="5182987" cy="5431770"/>
          </a:xfrm>
          <a:prstGeom prst="rect">
            <a:avLst/>
          </a:prstGeom>
        </p:spPr>
      </p:pic>
    </p:spTree>
    <p:extLst>
      <p:ext uri="{BB962C8B-B14F-4D97-AF65-F5344CB8AC3E}">
        <p14:creationId xmlns:p14="http://schemas.microsoft.com/office/powerpoint/2010/main" val="1381815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4" name="TextBox 3">
            <a:extLst>
              <a:ext uri="{FF2B5EF4-FFF2-40B4-BE49-F238E27FC236}">
                <a16:creationId xmlns:a16="http://schemas.microsoft.com/office/drawing/2014/main" id="{A0CA0ABC-BFFA-099F-201B-78E980AEAA11}"/>
              </a:ext>
            </a:extLst>
          </p:cNvPr>
          <p:cNvSpPr txBox="1"/>
          <p:nvPr/>
        </p:nvSpPr>
        <p:spPr>
          <a:xfrm>
            <a:off x="5891463" y="975484"/>
            <a:ext cx="4988327"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6096000" y="1816777"/>
            <a:ext cx="5326256" cy="4502943"/>
          </a:xfrm>
          <a:prstGeom prst="rect">
            <a:avLst/>
          </a:prstGeom>
        </p:spPr>
        <p:txBody>
          <a:bodyPr vert="horz" lIns="0" tIns="0" rIns="0" bIns="0" rtlCol="0" anchor="t">
            <a:normAutofit fontScale="92500"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latin typeface="Nunito Sans"/>
              </a:rPr>
              <a:t>In our research with volunteers, we learnt that: </a:t>
            </a:r>
            <a:endParaRPr lang="en-US" dirty="0"/>
          </a:p>
          <a:p>
            <a:pPr marL="10795" defTabSz="914400"/>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Joining us can feel daunting for new volunteers </a:t>
            </a:r>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700" indent="-342900" defTabSz="914400">
              <a:buClr>
                <a:schemeClr val="accent2"/>
              </a:buClr>
              <a:buFont typeface="Arial" panose="020B0604020202020204" pitchFamily="34" charset="0"/>
              <a:buChar char="•"/>
            </a:pPr>
            <a:r>
              <a:rPr lang="en-GB" sz="2000" kern="0" dirty="0">
                <a:latin typeface="Nunito Sans"/>
              </a:rPr>
              <a:t>New volunteers feel like our appointments panels are more like a job interview</a:t>
            </a:r>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The Appointments is time consuming and relies on inefficient tools and processes </a:t>
            </a:r>
            <a:endParaRPr lang="en-GB" sz="2000" kern="0" dirty="0"/>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We want more volunteers locally but need the support to make it happen </a:t>
            </a:r>
            <a:endParaRPr lang="en-GB" sz="2000" kern="0" dirty="0"/>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We’re often reliant on our existing networks to get new volunteers - Parents, Carers, Ex-Members and current volunteers…</a:t>
            </a: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6" name="Picture 5">
            <a:extLst>
              <a:ext uri="{FF2B5EF4-FFF2-40B4-BE49-F238E27FC236}">
                <a16:creationId xmlns:a16="http://schemas.microsoft.com/office/drawing/2014/main" id="{97297451-A3C4-3B37-DE08-4B2A390FB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75" y="926191"/>
            <a:ext cx="5097094" cy="5554792"/>
          </a:xfrm>
          <a:prstGeom prst="rect">
            <a:avLst/>
          </a:prstGeom>
        </p:spPr>
      </p:pic>
    </p:spTree>
    <p:extLst>
      <p:ext uri="{BB962C8B-B14F-4D97-AF65-F5344CB8AC3E}">
        <p14:creationId xmlns:p14="http://schemas.microsoft.com/office/powerpoint/2010/main" val="292885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707886"/>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What will changing our appointment process achieve? </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900268"/>
            <a:ext cx="5861161" cy="4502943"/>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accent2"/>
              </a:buClr>
              <a:buFont typeface="Arial" panose="020B0604020202020204" pitchFamily="34" charset="0"/>
              <a:buChar char="•"/>
            </a:pPr>
            <a:r>
              <a:rPr lang="en-GB" sz="2000" kern="0" dirty="0">
                <a:latin typeface="Nunito Sans"/>
              </a:rPr>
              <a:t>Provide volunteers with tools to proactively manage recruitment</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Reducing the administrative burden on volunteers</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Enable new volunteers to clearly see what the joining process looks like and what is expected</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Make the appointment process more welcoming and easier to complete</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Protect new volunteers from being scared off by information overload</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Valuing the experience of our current volunteers when they change teams or roles in Scouts</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And more! </a:t>
            </a:r>
          </a:p>
        </p:txBody>
      </p:sp>
      <p:pic>
        <p:nvPicPr>
          <p:cNvPr id="5" name="Picture 4">
            <a:extLst>
              <a:ext uri="{FF2B5EF4-FFF2-40B4-BE49-F238E27FC236}">
                <a16:creationId xmlns:a16="http://schemas.microsoft.com/office/drawing/2014/main" id="{3ED83067-2290-CB4E-BBC5-0E04902AE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484" y="999115"/>
            <a:ext cx="4771083" cy="5483609"/>
          </a:xfrm>
          <a:prstGeom prst="rect">
            <a:avLst/>
          </a:prstGeom>
        </p:spPr>
      </p:pic>
    </p:spTree>
    <p:extLst>
      <p:ext uri="{BB962C8B-B14F-4D97-AF65-F5344CB8AC3E}">
        <p14:creationId xmlns:p14="http://schemas.microsoft.com/office/powerpoint/2010/main" val="2706906778"/>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SharingLinks.186f95e6-5083-4304-84fd-050f2d9288ae.Flexible.02affefd-1371-4232-9f57-2368c144256f</DisplayName>
        <AccountId>204</AccountId>
        <AccountType/>
      </UserInfo>
      <UserInfo>
        <DisplayName>SharingLinks.d6a74b5a-3c96-445a-a656-a9dbc586c100.OrganizationEdit.10f8d3b4-2420-4024-a109-0a08da5f7c84</DisplayName>
        <AccountId>56</AccountId>
        <AccountType/>
      </UserInfo>
      <UserInfo>
        <DisplayName>Ruth Adeniyi</DisplayName>
        <AccountId>72</AccountId>
        <AccountType/>
      </UserInfo>
      <UserInfo>
        <DisplayName>SharingLinks.a343a228-a234-46c6-ac1d-cab5d109751f.OrganizationEdit.9c343d70-b905-4fd9-82d5-e0623f9d6a8a</DisplayName>
        <AccountId>192</AccountId>
        <AccountType/>
      </UserInfo>
      <UserInfo>
        <DisplayName>Jack Caine</DisplayName>
        <AccountId>18</AccountId>
        <AccountType/>
      </UserInfo>
      <UserInfo>
        <DisplayName>Jaimee Taylor</DisplayName>
        <AccountId>146</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Craig Turpie</DisplayName>
        <AccountId>178</AccountId>
        <AccountType/>
      </UserInfo>
      <UserInfo>
        <DisplayName>James Booker</DisplayName>
        <AccountId>15</AccountId>
        <AccountType/>
      </UserInfo>
      <UserInfo>
        <DisplayName>Kirsty Waugh</DisplayName>
        <AccountId>25</AccountId>
        <AccountType/>
      </UserInfo>
      <UserInfo>
        <DisplayName>Elizabeth Stormfield</DisplayName>
        <AccountId>229</AccountId>
        <AccountType/>
      </UserInfo>
      <UserInfo>
        <DisplayName>Susan Wallace</DisplayName>
        <AccountId>26</AccountId>
        <AccountType/>
      </UserInfo>
      <UserInfo>
        <DisplayName>Katie Miller</DisplayName>
        <AccountId>41</AccountId>
        <AccountType/>
      </UserInfo>
      <UserInfo>
        <DisplayName>Eleanor Coker</DisplayName>
        <AccountId>78</AccountId>
        <AccountType/>
      </UserInfo>
      <UserInfo>
        <DisplayName>Anders Wulff</DisplayName>
        <AccountId>74</AccountId>
        <AccountType/>
      </UserInfo>
      <UserInfo>
        <DisplayName>Heather Smith</DisplayName>
        <AccountId>116</AccountId>
        <AccountType/>
      </UserInfo>
      <UserInfo>
        <DisplayName>Robert Groves</DisplayName>
        <AccountId>10</AccountId>
        <AccountType/>
      </UserInfo>
      <UserInfo>
        <DisplayName>Lauren Golding</DisplayName>
        <AccountId>159</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F86041CA-F7A2-4E7B-AE11-B4886E592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b7ab6-7d60-435b-a181-f014eb7edb36"/>
    <ds:schemaRef ds:uri="f4847a80-7f8c-4933-831b-56854e27f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847a80-7f8c-4933-831b-56854e27fa84"/>
    <ds:schemaRef ds:uri="ec4b7ab6-7d60-435b-a181-f014eb7edb36"/>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2456</TotalTime>
  <Words>1887</Words>
  <Application>Microsoft Office PowerPoint</Application>
  <PresentationFormat>Widescreen</PresentationFormat>
  <Paragraphs>335</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Nunito Sans Black</vt:lpstr>
      <vt:lpstr>Symbol</vt:lpstr>
      <vt:lpstr>Nunito Sans</vt:lpstr>
      <vt:lpstr>Calibri</vt:lpstr>
      <vt:lpstr>Arial</vt:lpstr>
      <vt:lpstr>Office Theme</vt:lpstr>
      <vt:lpstr>PowerPoint Presentation</vt:lpstr>
      <vt:lpstr>Engaging Learning</vt:lpstr>
      <vt:lpstr>Engaging Learning</vt:lpstr>
      <vt:lpstr>A Warmer Welcome</vt:lpstr>
      <vt:lpstr>A Warmer Welcome</vt:lpstr>
      <vt:lpstr>A Warmer Welcome</vt:lpstr>
      <vt:lpstr>A Warmer Welcome</vt:lpstr>
      <vt:lpstr>A Warmer Welcome</vt:lpstr>
      <vt:lpstr>A Warmer Welcome</vt:lpstr>
      <vt:lpstr>Transforming our Volunteer Experience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7</cp:revision>
  <dcterms:created xsi:type="dcterms:W3CDTF">2019-10-08T08:48:13Z</dcterms:created>
  <dcterms:modified xsi:type="dcterms:W3CDTF">2023-04-18T16:44:22Z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MediaServiceImageTags">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