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Lst>
  <p:notesMasterIdLst>
    <p:notesMasterId r:id="rId43"/>
  </p:notesMasterIdLst>
  <p:sldIdLst>
    <p:sldId id="320" r:id="rId6"/>
    <p:sldId id="329" r:id="rId7"/>
    <p:sldId id="330" r:id="rId8"/>
    <p:sldId id="709" r:id="rId9"/>
    <p:sldId id="699" r:id="rId10"/>
    <p:sldId id="421" r:id="rId11"/>
    <p:sldId id="696" r:id="rId12"/>
    <p:sldId id="712" r:id="rId13"/>
    <p:sldId id="714" r:id="rId14"/>
    <p:sldId id="720" r:id="rId15"/>
    <p:sldId id="719" r:id="rId16"/>
    <p:sldId id="715" r:id="rId17"/>
    <p:sldId id="716" r:id="rId18"/>
    <p:sldId id="717" r:id="rId19"/>
    <p:sldId id="703" r:id="rId20"/>
    <p:sldId id="704" r:id="rId21"/>
    <p:sldId id="718" r:id="rId22"/>
    <p:sldId id="705" r:id="rId23"/>
    <p:sldId id="692" r:id="rId24"/>
    <p:sldId id="694" r:id="rId25"/>
    <p:sldId id="729" r:id="rId26"/>
    <p:sldId id="730" r:id="rId27"/>
    <p:sldId id="728" r:id="rId28"/>
    <p:sldId id="731" r:id="rId29"/>
    <p:sldId id="711" r:id="rId30"/>
    <p:sldId id="710" r:id="rId31"/>
    <p:sldId id="721" r:id="rId32"/>
    <p:sldId id="708" r:id="rId33"/>
    <p:sldId id="707" r:id="rId34"/>
    <p:sldId id="487" r:id="rId35"/>
    <p:sldId id="693" r:id="rId36"/>
    <p:sldId id="727" r:id="rId37"/>
    <p:sldId id="713" r:id="rId38"/>
    <p:sldId id="481" r:id="rId39"/>
    <p:sldId id="434" r:id="rId40"/>
    <p:sldId id="701" r:id="rId41"/>
    <p:sldId id="418" r:id="rId42"/>
  </p:sldIdLst>
  <p:sldSz cx="12192000" cy="6858000"/>
  <p:notesSz cx="16256000" cy="9144000"/>
  <p:embeddedFontLst>
    <p:embeddedFont>
      <p:font typeface="Calibri" panose="020F0502020204030204" pitchFamily="34" charset="0"/>
      <p:regular r:id="rId44"/>
      <p:bold r:id="rId45"/>
      <p:italic r:id="rId46"/>
      <p:boldItalic r:id="rId47"/>
    </p:embeddedFont>
    <p:embeddedFont>
      <p:font typeface="Nunito Sans" panose="00000500000000000000" pitchFamily="2" charset="0"/>
      <p:regular r:id="rId48"/>
      <p:bold r:id="rId49"/>
      <p:italic r:id="rId50"/>
      <p:boldItalic r:id="rId51"/>
    </p:embeddedFont>
    <p:embeddedFont>
      <p:font typeface="Nunito Sans Black" panose="00000A00000000000000" pitchFamily="2" charset="0"/>
      <p:bold r:id="rId52"/>
      <p:boldItalic r:id="rId53"/>
    </p:embeddedFont>
    <p:embeddedFont>
      <p:font typeface="Nunito Sans ExtraBold" panose="00000900000000000000" pitchFamily="2" charset="0"/>
      <p:bold r:id="rId54"/>
      <p:boldItalic r:id="rId5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C815923-39DB-63F5-A443-18923E457571}" name="Pete Jeffreys" initials="PJ" userId="S::Pete.Jeffreys@scouts.org.uk::25ad60b4-1396-428f-a660-10ca608ac5be"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F612956F-60D4-2361-652B-CC446E239D0D}" name="Shaid Karim" initials="SK" userId="S::shaid.karim@scouts.org.uk::7214827f-e447-4b01-b6e5-3e8b7359f579" providerId="AD"/>
  <p188:author id="{874E6E74-72D9-576B-FBA3-9BE0DB0285FC}" name="James Booker" initials="JB" userId="S::james.booker@scouts.org.uk::201249a4-d410-4cab-99cc-746650975179" providerId="AD"/>
  <p188:author id="{10207E93-3B93-C459-8BB2-46AD0BCA941E}" name="Craig Turpie" initials="CT" userId="S::Craig.Turpie@scouts.org.uk::0a9270cd-ff07-4281-8a79-9ac34e6992a5"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DD65E8F7-7F80-3F86-A220-6B50E6B2C257}" name="Lucy Burrows-Smith" initials="LB" userId="S::lucy.burrows-smith@scouts.org.uk::14151813-edde-4ec5-912a-240d5b4a5b32" providerId="AD"/>
  <p188:author id="{1A9ADFFA-76F0-13C9-E8AC-813C7AFD6AFD}" name="Hamish Stout" initials="HS" userId="S::hamish.stout@scouts.org.uk::15f0d1f2-19d0-420e-bacb-e7d8d634b31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00A793"/>
    <a:srgbClr val="003982"/>
    <a:srgbClr val="23A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943C1-6030-78A2-4770-7E630D3BD253}" v="65" dt="2023-04-18T15:54:36.521"/>
    <p1510:client id="{553DB707-11BA-C750-242B-746031E284EF}" v="135" dt="2023-04-18T17:45:11.468"/>
    <p1510:client id="{DBCD04C3-BBE9-8444-AE9C-46A2FEDBB322}" v="282" dt="2023-04-18T17:30:36.763"/>
    <p1510:client id="{F8E40E80-931B-4F18-B42E-93E5834B36D5}" v="283" dt="2023-04-19T14:32:58.86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2" autoAdjust="0"/>
    <p:restoredTop sz="82489" autoAdjust="0"/>
  </p:normalViewPr>
  <p:slideViewPr>
    <p:cSldViewPr snapToGrid="0">
      <p:cViewPr varScale="1">
        <p:scale>
          <a:sx n="100" d="100"/>
          <a:sy n="100" d="100"/>
        </p:scale>
        <p:origin x="446" y="67"/>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18/04/2023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4072853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352934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605309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2586184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2042186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2749088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744271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3355313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4276999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345081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3705" indent="0">
              <a:spcBef>
                <a:spcPts val="600"/>
              </a:spcBef>
              <a:spcAft>
                <a:spcPts val="600"/>
              </a:spcAft>
              <a:buClr>
                <a:srgbClr val="7414DC"/>
              </a:buClr>
              <a:buSzPct val="125000"/>
              <a:buFont typeface="Arial" panose="020B0604020202020204" pitchFamily="34" charset="0"/>
              <a:buNone/>
            </a:pPr>
            <a:endParaRPr lang="en-GB" sz="105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619286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967700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4137198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3751430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Nunito Sans"/>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3068716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479487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1559962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854759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2996053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65472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3</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518618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2049381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2684951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1735378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592662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1785119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37</a:t>
            </a:fld>
            <a:endParaRPr lang="en-GB"/>
          </a:p>
        </p:txBody>
      </p:sp>
    </p:spTree>
    <p:extLst>
      <p:ext uri="{BB962C8B-B14F-4D97-AF65-F5344CB8AC3E}">
        <p14:creationId xmlns:p14="http://schemas.microsoft.com/office/powerpoint/2010/main" val="74733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319866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2057743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268492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71594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578132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889745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4/18/2023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4/18/2023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4/18/2023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4/18/2023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7" name="bk object 16">
            <a:extLst>
              <a:ext uri="{FF2B5EF4-FFF2-40B4-BE49-F238E27FC236}">
                <a16:creationId xmlns:a16="http://schemas.microsoft.com/office/drawing/2014/main" id="{BC598312-155A-8F4D-D38B-61C2D4D8E668}"/>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4/18/2023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8" name="bk object 16">
            <a:extLst>
              <a:ext uri="{FF2B5EF4-FFF2-40B4-BE49-F238E27FC236}">
                <a16:creationId xmlns:a16="http://schemas.microsoft.com/office/drawing/2014/main" id="{F3ADF8A0-C8A8-641C-1A98-6279B267A6F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4/18/2023</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4/18/2023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3105CBA8-6BE2-F8B0-6DDA-EB0E5BFB086C}"/>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2505670"/>
            <a:ext cx="6096000" cy="1846659"/>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3108960" y="4783455"/>
            <a:ext cx="2926080" cy="115416"/>
          </a:xfrm>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a:xfrm>
            <a:off x="8169108" y="4888925"/>
            <a:ext cx="467558" cy="115416"/>
          </a:xfrm>
        </p:spPr>
        <p:txBody>
          <a:bodyPr lIns="0" tIns="0" rIns="0" bIns="0"/>
          <a:lstStyle>
            <a:lvl1pPr>
              <a:defRPr sz="750" b="1" i="0">
                <a:solidFill>
                  <a:schemeClr val="tx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000000"/>
                </a:solidFill>
              </a:rPr>
              <a:pPr marL="19049">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2" y="1620001"/>
            <a:ext cx="3767138" cy="295465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A48BA94F-124E-D839-357F-2FF26B41E2C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67798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3869" r:id="rId59"/>
    <p:sldLayoutId id="2147483870" r:id="rId60"/>
    <p:sldLayoutId id="2147483871" r:id="rId61"/>
    <p:sldLayoutId id="2147483872" r:id="rId62"/>
    <p:sldLayoutId id="2147483873" r:id="rId63"/>
    <p:sldLayoutId id="2147483713" r:id="rId64"/>
    <p:sldLayoutId id="2147483874" r:id="rId65"/>
    <p:sldLayoutId id="2147483714" r:id="rId66"/>
    <p:sldLayoutId id="2147483875" r:id="rId67"/>
    <p:sldLayoutId id="2147483715" r:id="rId68"/>
    <p:sldLayoutId id="2147483721" r:id="rId69"/>
    <p:sldLayoutId id="2147483876" r:id="rId70"/>
    <p:sldLayoutId id="2147483681" r:id="rId71"/>
    <p:sldLayoutId id="2147483877" r:id="rId72"/>
    <p:sldLayoutId id="2147483692" r:id="rId73"/>
    <p:sldLayoutId id="2147483711" r:id="rId74"/>
    <p:sldLayoutId id="2147483878" r:id="rId75"/>
    <p:sldLayoutId id="2147483683" r:id="rId76"/>
    <p:sldLayoutId id="2147483707" r:id="rId77"/>
    <p:sldLayoutId id="2147483697" r:id="rId78"/>
    <p:sldLayoutId id="2147483708" r:id="rId79"/>
    <p:sldLayoutId id="2147483701" r:id="rId80"/>
    <p:sldLayoutId id="2147483709" r:id="rId81"/>
    <p:sldLayoutId id="2147483702" r:id="rId82"/>
    <p:sldLayoutId id="2147483710" r:id="rId83"/>
    <p:sldLayoutId id="2147483687" r:id="rId84"/>
    <p:sldLayoutId id="2147483712" r:id="rId85"/>
    <p:sldLayoutId id="2147483699" r:id="rId86"/>
    <p:sldLayoutId id="2147483716" r:id="rId87"/>
    <p:sldLayoutId id="2147483717" r:id="rId88"/>
    <p:sldLayoutId id="2147483698" r:id="rId89"/>
    <p:sldLayoutId id="2147483722" r:id="rId90"/>
    <p:sldLayoutId id="2147483723" r:id="rId91"/>
    <p:sldLayoutId id="2147483700" r:id="rId92"/>
    <p:sldLayoutId id="2147483718" r:id="rId93"/>
    <p:sldLayoutId id="2147483719" r:id="rId94"/>
    <p:sldLayoutId id="2147483720" r:id="rId95"/>
    <p:sldLayoutId id="2147483689" r:id="rId96"/>
    <p:sldLayoutId id="2147483696" r:id="rId97"/>
    <p:sldLayoutId id="2147483703" r:id="rId98"/>
    <p:sldLayoutId id="2147483704" r:id="rId99"/>
    <p:sldLayoutId id="2147483705" r:id="rId100"/>
    <p:sldLayoutId id="2147483940" r:id="rId101"/>
    <p:sldLayoutId id="2147483724" r:id="rId102"/>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4/18/2023</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861" r:id="rId3"/>
    <p:sldLayoutId id="2147483862" r:id="rId4"/>
    <p:sldLayoutId id="2147483863" r:id="rId5"/>
    <p:sldLayoutId id="2147483781" r:id="rId6"/>
    <p:sldLayoutId id="2147483728" r:id="rId7"/>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4.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569517"/>
            <a:ext cx="8396551" cy="1456710"/>
          </a:xfrm>
        </p:spPr>
        <p:txBody>
          <a:bodyPr vert="horz" lIns="0" tIns="0" rIns="0" bIns="0" rtlCol="0" anchor="t">
            <a:noAutofit/>
          </a:bodyPr>
          <a:lstStyle/>
          <a:p>
            <a:endParaRPr lang="en-GB"/>
          </a:p>
          <a:p>
            <a:r>
              <a:rPr lang="en-GB">
                <a:latin typeface="Nunito Sans Black"/>
              </a:rPr>
              <a:t>Transformation Leads Call</a:t>
            </a:r>
          </a:p>
          <a:p>
            <a:endParaRPr lang="en-GB" i="1">
              <a:latin typeface="Nunito Sans Black"/>
            </a:endParaRP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Questions</a:t>
            </a:r>
            <a:endParaRPr lang="en-US"/>
          </a:p>
        </p:txBody>
      </p:sp>
    </p:spTree>
    <p:extLst>
      <p:ext uri="{BB962C8B-B14F-4D97-AF65-F5344CB8AC3E}">
        <p14:creationId xmlns:p14="http://schemas.microsoft.com/office/powerpoint/2010/main" val="1737055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Team-based Volunteering</a:t>
            </a:r>
            <a:endParaRPr lang="en-US" dirty="0">
              <a:latin typeface="Nunito Sans"/>
            </a:endParaRPr>
          </a:p>
        </p:txBody>
      </p:sp>
    </p:spTree>
    <p:extLst>
      <p:ext uri="{BB962C8B-B14F-4D97-AF65-F5344CB8AC3E}">
        <p14:creationId xmlns:p14="http://schemas.microsoft.com/office/powerpoint/2010/main" val="327901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7029006" y="1363421"/>
            <a:ext cx="4801044" cy="705962"/>
          </a:xfrm>
          <a:prstGeom prst="rect">
            <a:avLst/>
          </a:prstGeom>
        </p:spPr>
        <p:txBody>
          <a:bodyPr vert="horz" wrap="square" lIns="0" tIns="272415" rIns="0" bIns="0" rtlCol="0" anchor="t">
            <a:spAutoFit/>
          </a:bodyPr>
          <a:lstStyle/>
          <a:p>
            <a:pPr marL="0" lvl="1" defTabSz="685784"/>
            <a:r>
              <a:rPr lang="en-GB" sz="2800" kern="0">
                <a:solidFill>
                  <a:srgbClr val="7413DC"/>
                </a:solidFill>
                <a:latin typeface="Nunito Sans Black"/>
                <a:cs typeface="Calibri"/>
              </a:rPr>
              <a:t>Team-based volunteering</a:t>
            </a:r>
            <a:endParaRPr lang="en-US" sz="2800"/>
          </a:p>
        </p:txBody>
      </p:sp>
      <p:sp>
        <p:nvSpPr>
          <p:cNvPr id="2" name="TextBox 1">
            <a:extLst>
              <a:ext uri="{FF2B5EF4-FFF2-40B4-BE49-F238E27FC236}">
                <a16:creationId xmlns:a16="http://schemas.microsoft.com/office/drawing/2014/main" id="{CA3FB270-3770-4FAD-EEB0-18799BC09A20}"/>
              </a:ext>
            </a:extLst>
          </p:cNvPr>
          <p:cNvSpPr txBox="1"/>
          <p:nvPr/>
        </p:nvSpPr>
        <p:spPr>
          <a:xfrm>
            <a:off x="6453070" y="2319587"/>
            <a:ext cx="5031296" cy="4070345"/>
          </a:xfrm>
          <a:prstGeom prst="rect">
            <a:avLst/>
          </a:prstGeom>
          <a:noFill/>
        </p:spPr>
        <p:txBody>
          <a:bodyPr wrap="square" lIns="68580" tIns="34290" rIns="68580" bIns="34290" rtlCol="0" anchor="t">
            <a:spAutoFit/>
          </a:bodyPr>
          <a:lstStyle/>
          <a:p>
            <a:pPr marL="719455" indent="-285750">
              <a:spcBef>
                <a:spcPts val="600"/>
              </a:spcBef>
              <a:spcAft>
                <a:spcPts val="600"/>
              </a:spcAft>
              <a:buClr>
                <a:srgbClr val="7414DC"/>
              </a:buClr>
              <a:buSzPct val="125000"/>
              <a:buFont typeface="Arial" panose="020B0604020202020204" pitchFamily="34" charset="0"/>
              <a:buChar char="•"/>
            </a:pPr>
            <a:r>
              <a:rPr lang="en-GB" sz="2400">
                <a:latin typeface="Nunito Sans"/>
              </a:rPr>
              <a:t>Web page resources update: understanding the new teams approach and what it means for your current role and team</a:t>
            </a:r>
            <a:br>
              <a:rPr lang="en-GB" sz="2400">
                <a:latin typeface="Nunito Sans"/>
              </a:rPr>
            </a:br>
            <a:endParaRPr lang="en-GB" sz="2400">
              <a:latin typeface="Nunito Sans" panose="00000500000000000000" pitchFamily="2" charset="0"/>
            </a:endParaRPr>
          </a:p>
          <a:p>
            <a:pPr marL="719455" indent="-285750">
              <a:spcBef>
                <a:spcPts val="600"/>
              </a:spcBef>
              <a:spcAft>
                <a:spcPts val="600"/>
              </a:spcAft>
              <a:buClr>
                <a:srgbClr val="7414DC"/>
              </a:buClr>
              <a:buSzPct val="125000"/>
              <a:buFont typeface="Arial" panose="020B0604020202020204" pitchFamily="34" charset="0"/>
              <a:buChar char="•"/>
            </a:pPr>
            <a:r>
              <a:rPr lang="en-GB" sz="2400">
                <a:latin typeface="Nunito Sans"/>
              </a:rPr>
              <a:t>Moving from current roles to future teams: migration and role mapping</a:t>
            </a:r>
            <a:br>
              <a:rPr lang="en-GB" sz="2400">
                <a:latin typeface="Nunito Sans"/>
              </a:rPr>
            </a:br>
            <a:endParaRPr lang="en-GB" sz="2400">
              <a:latin typeface="Nunito Sans" panose="00000500000000000000" pitchFamily="2" charset="0"/>
            </a:endParaRPr>
          </a:p>
          <a:p>
            <a:pPr marL="719455" indent="-285750">
              <a:spcBef>
                <a:spcPts val="600"/>
              </a:spcBef>
              <a:spcAft>
                <a:spcPts val="600"/>
              </a:spcAft>
              <a:buClr>
                <a:srgbClr val="7414DC"/>
              </a:buClr>
              <a:buSzPct val="125000"/>
              <a:buFont typeface="Arial" panose="020B0604020202020204" pitchFamily="34" charset="0"/>
              <a:buChar char="•"/>
            </a:pPr>
            <a:r>
              <a:rPr lang="en-GB" sz="2400">
                <a:latin typeface="Nunito Sans"/>
              </a:rPr>
              <a:t>Actions to take now </a:t>
            </a:r>
            <a:endParaRPr lang="en-GB" sz="2400">
              <a:latin typeface="Nunito Sans" panose="00000500000000000000" pitchFamily="2" charset="0"/>
            </a:endParaRPr>
          </a:p>
        </p:txBody>
      </p:sp>
      <p:pic>
        <p:nvPicPr>
          <p:cNvPr id="7" name="Picture 2" descr="Graphical user interface&#10;&#10;Description automatically generated">
            <a:extLst>
              <a:ext uri="{FF2B5EF4-FFF2-40B4-BE49-F238E27FC236}">
                <a16:creationId xmlns:a16="http://schemas.microsoft.com/office/drawing/2014/main" id="{32200A54-5298-AA12-903E-12536E8778D7}"/>
              </a:ext>
            </a:extLst>
          </p:cNvPr>
          <p:cNvPicPr>
            <a:picLocks noChangeAspect="1"/>
          </p:cNvPicPr>
          <p:nvPr/>
        </p:nvPicPr>
        <p:blipFill rotWithShape="1">
          <a:blip r:embed="rId3"/>
          <a:srcRect r="-415" b="14375"/>
          <a:stretch/>
        </p:blipFill>
        <p:spPr>
          <a:xfrm>
            <a:off x="290639" y="170154"/>
            <a:ext cx="5958922" cy="3403759"/>
          </a:xfrm>
          <a:prstGeom prst="rect">
            <a:avLst/>
          </a:prstGeom>
        </p:spPr>
      </p:pic>
      <p:pic>
        <p:nvPicPr>
          <p:cNvPr id="8" name="Picture 7">
            <a:extLst>
              <a:ext uri="{FF2B5EF4-FFF2-40B4-BE49-F238E27FC236}">
                <a16:creationId xmlns:a16="http://schemas.microsoft.com/office/drawing/2014/main" id="{66966B6A-22E2-0527-E3D9-ADA0E97732F2}"/>
              </a:ext>
            </a:extLst>
          </p:cNvPr>
          <p:cNvPicPr>
            <a:picLocks noChangeAspect="1"/>
          </p:cNvPicPr>
          <p:nvPr/>
        </p:nvPicPr>
        <p:blipFill>
          <a:blip r:embed="rId4"/>
          <a:stretch>
            <a:fillRect/>
          </a:stretch>
        </p:blipFill>
        <p:spPr>
          <a:xfrm>
            <a:off x="416438" y="4154557"/>
            <a:ext cx="2614311" cy="2406154"/>
          </a:xfrm>
          <a:prstGeom prst="rect">
            <a:avLst/>
          </a:prstGeom>
        </p:spPr>
      </p:pic>
      <p:pic>
        <p:nvPicPr>
          <p:cNvPr id="10" name="Picture 9">
            <a:extLst>
              <a:ext uri="{FF2B5EF4-FFF2-40B4-BE49-F238E27FC236}">
                <a16:creationId xmlns:a16="http://schemas.microsoft.com/office/drawing/2014/main" id="{F90DA953-78A5-174A-AC58-5FD354EA94C1}"/>
              </a:ext>
            </a:extLst>
          </p:cNvPr>
          <p:cNvPicPr>
            <a:picLocks noChangeAspect="1"/>
          </p:cNvPicPr>
          <p:nvPr/>
        </p:nvPicPr>
        <p:blipFill>
          <a:blip r:embed="rId5"/>
          <a:stretch>
            <a:fillRect/>
          </a:stretch>
        </p:blipFill>
        <p:spPr>
          <a:xfrm>
            <a:off x="3131362" y="4154557"/>
            <a:ext cx="3561527" cy="1808922"/>
          </a:xfrm>
          <a:prstGeom prst="rect">
            <a:avLst/>
          </a:prstGeom>
        </p:spPr>
      </p:pic>
    </p:spTree>
    <p:extLst>
      <p:ext uri="{BB962C8B-B14F-4D97-AF65-F5344CB8AC3E}">
        <p14:creationId xmlns:p14="http://schemas.microsoft.com/office/powerpoint/2010/main" val="1119586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 application, PowerPoint&#10;&#10;Description automatically generated">
            <a:extLst>
              <a:ext uri="{FF2B5EF4-FFF2-40B4-BE49-F238E27FC236}">
                <a16:creationId xmlns:a16="http://schemas.microsoft.com/office/drawing/2014/main" id="{B0771147-BEBB-6CD4-ACC3-56754BAFE2FB}"/>
              </a:ext>
            </a:extLst>
          </p:cNvPr>
          <p:cNvPicPr>
            <a:picLocks noChangeAspect="1"/>
          </p:cNvPicPr>
          <p:nvPr/>
        </p:nvPicPr>
        <p:blipFill rotWithShape="1">
          <a:blip r:embed="rId3"/>
          <a:srcRect l="3632" t="14039" r="4237" b="7343"/>
          <a:stretch/>
        </p:blipFill>
        <p:spPr>
          <a:xfrm>
            <a:off x="345584" y="1187137"/>
            <a:ext cx="11124707" cy="5321375"/>
          </a:xfrm>
          <a:prstGeom prst="rect">
            <a:avLst/>
          </a:prstGeom>
        </p:spPr>
      </p:pic>
      <p:sp>
        <p:nvSpPr>
          <p:cNvPr id="5" name="TextBox 4">
            <a:extLst>
              <a:ext uri="{FF2B5EF4-FFF2-40B4-BE49-F238E27FC236}">
                <a16:creationId xmlns:a16="http://schemas.microsoft.com/office/drawing/2014/main" id="{94554C66-4F0E-54FE-072D-DC73208046B5}"/>
              </a:ext>
            </a:extLst>
          </p:cNvPr>
          <p:cNvSpPr txBox="1"/>
          <p:nvPr/>
        </p:nvSpPr>
        <p:spPr>
          <a:xfrm>
            <a:off x="61323" y="582216"/>
            <a:ext cx="9571098" cy="500137"/>
          </a:xfrm>
          <a:prstGeom prst="rect">
            <a:avLst/>
          </a:prstGeom>
          <a:solidFill>
            <a:schemeClr val="bg1"/>
          </a:solidFill>
        </p:spPr>
        <p:txBody>
          <a:bodyPr wrap="square" lIns="68580" tIns="34290" rIns="68580" bIns="34290" rtlCol="0" anchor="t">
            <a:spAutoFit/>
          </a:bodyPr>
          <a:lstStyle/>
          <a:p>
            <a:pPr marL="433705">
              <a:spcBef>
                <a:spcPts val="600"/>
              </a:spcBef>
              <a:spcAft>
                <a:spcPts val="600"/>
              </a:spcAft>
            </a:pPr>
            <a:r>
              <a:rPr lang="en-GB" sz="2800">
                <a:solidFill>
                  <a:srgbClr val="7413DC"/>
                </a:solidFill>
                <a:latin typeface="Nunito Sans Black"/>
              </a:rPr>
              <a:t>Team-based volunteering webpage resources</a:t>
            </a:r>
            <a:endParaRPr lang="en-GB" sz="2800">
              <a:latin typeface="Nunito Sans"/>
            </a:endParaRPr>
          </a:p>
        </p:txBody>
      </p:sp>
      <p:sp>
        <p:nvSpPr>
          <p:cNvPr id="10" name="Rectangle 9">
            <a:extLst>
              <a:ext uri="{FF2B5EF4-FFF2-40B4-BE49-F238E27FC236}">
                <a16:creationId xmlns:a16="http://schemas.microsoft.com/office/drawing/2014/main" id="{AE4EE7CE-28B8-5EF4-19CF-4347DA7E8F8C}"/>
              </a:ext>
            </a:extLst>
          </p:cNvPr>
          <p:cNvSpPr/>
          <p:nvPr/>
        </p:nvSpPr>
        <p:spPr>
          <a:xfrm>
            <a:off x="10447985" y="5264238"/>
            <a:ext cx="1330816" cy="1599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723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9FF4CB-5F80-DD9A-639C-0BCC366E0642}"/>
              </a:ext>
            </a:extLst>
          </p:cNvPr>
          <p:cNvSpPr txBox="1"/>
          <p:nvPr/>
        </p:nvSpPr>
        <p:spPr>
          <a:xfrm>
            <a:off x="95387" y="730446"/>
            <a:ext cx="9925267" cy="931024"/>
          </a:xfrm>
          <a:prstGeom prst="rect">
            <a:avLst/>
          </a:prstGeom>
          <a:solidFill>
            <a:schemeClr val="bg1"/>
          </a:solidFill>
        </p:spPr>
        <p:txBody>
          <a:bodyPr wrap="square" lIns="68580" tIns="34290" rIns="68580" bIns="34290" rtlCol="0" anchor="t">
            <a:spAutoFit/>
          </a:bodyPr>
          <a:lstStyle/>
          <a:p>
            <a:pPr marL="433705">
              <a:spcBef>
                <a:spcPts val="600"/>
              </a:spcBef>
              <a:spcAft>
                <a:spcPts val="600"/>
              </a:spcAft>
            </a:pPr>
            <a:r>
              <a:rPr lang="en-GB" sz="2800">
                <a:solidFill>
                  <a:srgbClr val="7413DC"/>
                </a:solidFill>
                <a:latin typeface="Nunito Sans Black"/>
              </a:rPr>
              <a:t>Moving from current roles to future teams: </a:t>
            </a:r>
            <a:br>
              <a:rPr lang="en-GB" sz="2800">
                <a:solidFill>
                  <a:srgbClr val="7413DC"/>
                </a:solidFill>
                <a:latin typeface="Nunito Sans Black"/>
              </a:rPr>
            </a:br>
            <a:r>
              <a:rPr lang="en-GB" sz="2800">
                <a:solidFill>
                  <a:srgbClr val="7413DC"/>
                </a:solidFill>
                <a:latin typeface="Nunito Sans Black"/>
              </a:rPr>
              <a:t>migration and role mapping </a:t>
            </a:r>
          </a:p>
        </p:txBody>
      </p:sp>
      <p:sp>
        <p:nvSpPr>
          <p:cNvPr id="7" name="Text Placeholder 3">
            <a:extLst>
              <a:ext uri="{FF2B5EF4-FFF2-40B4-BE49-F238E27FC236}">
                <a16:creationId xmlns:a16="http://schemas.microsoft.com/office/drawing/2014/main" id="{78E2B6B6-BA8D-8261-385C-9D6B81465A6F}"/>
              </a:ext>
            </a:extLst>
          </p:cNvPr>
          <p:cNvSpPr txBox="1">
            <a:spLocks/>
          </p:cNvSpPr>
          <p:nvPr/>
        </p:nvSpPr>
        <p:spPr>
          <a:xfrm>
            <a:off x="478331" y="1844060"/>
            <a:ext cx="11485850" cy="4513527"/>
          </a:xfrm>
          <a:prstGeom prst="rect">
            <a:avLst/>
          </a:prstGeom>
        </p:spPr>
        <p:txBody>
          <a:bodyPr lIns="91440" tIns="45720" rIns="91440" bIns="45720" numCol="1" anchor="t"/>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indent="0" defTabSz="914400">
              <a:buNone/>
            </a:pPr>
            <a:r>
              <a:rPr lang="en-GB" sz="2000" kern="0">
                <a:solidFill>
                  <a:schemeClr val="tx2"/>
                </a:solidFill>
                <a:latin typeface="Nunito Sans Black"/>
              </a:rPr>
              <a:t>Data migration</a:t>
            </a:r>
            <a:endParaRPr lang="en-US" sz="2000">
              <a:solidFill>
                <a:schemeClr val="tx2"/>
              </a:solidFill>
              <a:latin typeface="Nunito Sans Black"/>
            </a:endParaRPr>
          </a:p>
          <a:p>
            <a:pPr marL="296545" indent="-285750" defTabSz="914400"/>
            <a:r>
              <a:rPr lang="en-GB" sz="2000" kern="0">
                <a:latin typeface="Nunito Sans"/>
              </a:rPr>
              <a:t>Migration preparations are much wider to also include training, disclosures, awards, etc. </a:t>
            </a:r>
          </a:p>
          <a:p>
            <a:pPr marL="296545" indent="-285750" defTabSz="914400"/>
            <a:r>
              <a:rPr lang="en-GB" sz="2000" kern="0">
                <a:latin typeface="Nunito Sans"/>
              </a:rPr>
              <a:t>Preparations to “tidy up” data on Compass will assist with this</a:t>
            </a:r>
          </a:p>
          <a:p>
            <a:pPr marL="296545" indent="-285750" defTabSz="914400"/>
            <a:r>
              <a:rPr lang="en-GB" sz="2000" kern="0">
                <a:latin typeface="Nunito Sans"/>
              </a:rPr>
              <a:t>More information about data migration will come later in 2023</a:t>
            </a:r>
          </a:p>
          <a:p>
            <a:pPr marL="296545" indent="-285750" defTabSz="914400"/>
            <a:endParaRPr lang="en-GB" sz="2000" kern="0">
              <a:solidFill>
                <a:sysClr val="windowText" lastClr="000000"/>
              </a:solidFill>
            </a:endParaRPr>
          </a:p>
          <a:p>
            <a:pPr marL="10795" indent="0" defTabSz="914400">
              <a:buNone/>
            </a:pPr>
            <a:r>
              <a:rPr lang="en-GB" sz="2000" kern="0">
                <a:solidFill>
                  <a:schemeClr val="tx2"/>
                </a:solidFill>
                <a:latin typeface="Nunito Sans Black"/>
              </a:rPr>
              <a:t>Role mapping</a:t>
            </a:r>
            <a:endParaRPr lang="en-GB" sz="2000">
              <a:solidFill>
                <a:schemeClr val="tx2"/>
              </a:solidFill>
            </a:endParaRPr>
          </a:p>
          <a:p>
            <a:pPr marL="296545" indent="-285750" defTabSz="914400"/>
            <a:r>
              <a:rPr lang="en-GB" sz="2000" kern="0">
                <a:latin typeface="Nunito Sans"/>
              </a:rPr>
              <a:t>Make sure you design your new teams first</a:t>
            </a:r>
          </a:p>
          <a:p>
            <a:pPr marL="296545" indent="-285750" defTabSz="914400"/>
            <a:r>
              <a:rPr lang="en-GB" sz="2000" kern="0">
                <a:latin typeface="Nunito Sans"/>
              </a:rPr>
              <a:t>85% of current roles will change automatically</a:t>
            </a:r>
          </a:p>
          <a:p>
            <a:pPr marL="296545" indent="-285750" defTabSz="914400"/>
            <a:r>
              <a:rPr lang="en-GB" sz="2000" kern="0">
                <a:latin typeface="Nunito Sans"/>
              </a:rPr>
              <a:t>15% of roles either won’t exist, or are different enough that a local human conversation should be had</a:t>
            </a:r>
          </a:p>
          <a:p>
            <a:pPr marL="296545" indent="-285750" defTabSz="914400"/>
            <a:r>
              <a:rPr lang="en-GB" sz="2000" kern="0">
                <a:latin typeface="Nunito Sans"/>
              </a:rPr>
              <a:t>For an average-sized District or County team, this is 15-25 roles</a:t>
            </a:r>
          </a:p>
          <a:p>
            <a:pPr marL="296545" indent="-285750" defTabSz="914400"/>
            <a:r>
              <a:rPr lang="en-GB" sz="2000" kern="0">
                <a:latin typeface="Nunito Sans"/>
              </a:rPr>
              <a:t>Guidance for managers around “</a:t>
            </a:r>
            <a:r>
              <a:rPr lang="en-GB" sz="2000" kern="0">
                <a:solidFill>
                  <a:schemeClr val="tx2"/>
                </a:solidFill>
                <a:latin typeface="Nunito Sans"/>
              </a:rPr>
              <a:t>Making changes to your team</a:t>
            </a:r>
            <a:r>
              <a:rPr lang="en-GB" sz="2000" kern="0">
                <a:latin typeface="Nunito Sans"/>
              </a:rPr>
              <a:t>,” “</a:t>
            </a:r>
            <a:r>
              <a:rPr lang="en-GB" sz="2000" kern="0">
                <a:solidFill>
                  <a:schemeClr val="tx2"/>
                </a:solidFill>
                <a:latin typeface="Nunito Sans"/>
              </a:rPr>
              <a:t>Finding the right team</a:t>
            </a:r>
            <a:r>
              <a:rPr lang="en-GB" sz="2000" kern="0">
                <a:latin typeface="Nunito Sans"/>
              </a:rPr>
              <a:t>,” and “</a:t>
            </a:r>
            <a:r>
              <a:rPr lang="en-GB" sz="2000" kern="0">
                <a:solidFill>
                  <a:schemeClr val="tx2"/>
                </a:solidFill>
                <a:latin typeface="Nunito Sans"/>
              </a:rPr>
              <a:t>Constructive conversations</a:t>
            </a:r>
            <a:r>
              <a:rPr lang="en-GB" sz="2000" kern="0">
                <a:latin typeface="Nunito Sans"/>
              </a:rPr>
              <a:t>” support this</a:t>
            </a:r>
            <a:endParaRPr lang="en-GB" sz="2000"/>
          </a:p>
        </p:txBody>
      </p:sp>
    </p:spTree>
    <p:extLst>
      <p:ext uri="{BB962C8B-B14F-4D97-AF65-F5344CB8AC3E}">
        <p14:creationId xmlns:p14="http://schemas.microsoft.com/office/powerpoint/2010/main" val="2167423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B056ACA-DAD2-8CEA-F6EF-CD8B9AD8598F}"/>
              </a:ext>
            </a:extLst>
          </p:cNvPr>
          <p:cNvGraphicFramePr>
            <a:graphicFrameLocks noGrp="1"/>
          </p:cNvGraphicFramePr>
          <p:nvPr>
            <p:extLst>
              <p:ext uri="{D42A27DB-BD31-4B8C-83A1-F6EECF244321}">
                <p14:modId xmlns:p14="http://schemas.microsoft.com/office/powerpoint/2010/main" val="4122231728"/>
              </p:ext>
            </p:extLst>
          </p:nvPr>
        </p:nvGraphicFramePr>
        <p:xfrm>
          <a:off x="2120544" y="1271146"/>
          <a:ext cx="7948366" cy="5003712"/>
        </p:xfrm>
        <a:graphic>
          <a:graphicData uri="http://schemas.openxmlformats.org/drawingml/2006/table">
            <a:tbl>
              <a:tblPr firstRow="1" bandRow="1">
                <a:tableStyleId>{F5AB1C69-6EDB-4FF4-983F-18BD219EF322}</a:tableStyleId>
              </a:tblPr>
              <a:tblGrid>
                <a:gridCol w="3974183">
                  <a:extLst>
                    <a:ext uri="{9D8B030D-6E8A-4147-A177-3AD203B41FA5}">
                      <a16:colId xmlns:a16="http://schemas.microsoft.com/office/drawing/2014/main" val="549736566"/>
                    </a:ext>
                  </a:extLst>
                </a:gridCol>
                <a:gridCol w="3974183">
                  <a:extLst>
                    <a:ext uri="{9D8B030D-6E8A-4147-A177-3AD203B41FA5}">
                      <a16:colId xmlns:a16="http://schemas.microsoft.com/office/drawing/2014/main" val="4165414481"/>
                    </a:ext>
                  </a:extLst>
                </a:gridCol>
              </a:tblGrid>
              <a:tr h="370097">
                <a:tc>
                  <a:txBody>
                    <a:bodyPr/>
                    <a:lstStyle/>
                    <a:p>
                      <a:r>
                        <a:rPr lang="en-GB"/>
                        <a:t>Current</a:t>
                      </a:r>
                    </a:p>
                  </a:txBody>
                  <a:tcPr/>
                </a:tc>
                <a:tc>
                  <a:txBody>
                    <a:bodyPr/>
                    <a:lstStyle/>
                    <a:p>
                      <a:r>
                        <a:rPr lang="en-GB"/>
                        <a:t>New</a:t>
                      </a:r>
                    </a:p>
                  </a:txBody>
                  <a:tcPr/>
                </a:tc>
                <a:extLst>
                  <a:ext uri="{0D108BD9-81ED-4DB2-BD59-A6C34878D82A}">
                    <a16:rowId xmlns:a16="http://schemas.microsoft.com/office/drawing/2014/main" val="3125468046"/>
                  </a:ext>
                </a:extLst>
              </a:tr>
              <a:tr h="370097">
                <a:tc>
                  <a:txBody>
                    <a:bodyPr/>
                    <a:lstStyle/>
                    <a:p>
                      <a:r>
                        <a:rPr lang="en-GB"/>
                        <a:t>Section Leader</a:t>
                      </a:r>
                    </a:p>
                  </a:txBody>
                  <a:tcPr/>
                </a:tc>
                <a:tc>
                  <a:txBody>
                    <a:bodyPr/>
                    <a:lstStyle/>
                    <a:p>
                      <a:r>
                        <a:rPr lang="en-GB"/>
                        <a:t>Section Team Leader</a:t>
                      </a:r>
                    </a:p>
                  </a:txBody>
                  <a:tcPr/>
                </a:tc>
                <a:extLst>
                  <a:ext uri="{0D108BD9-81ED-4DB2-BD59-A6C34878D82A}">
                    <a16:rowId xmlns:a16="http://schemas.microsoft.com/office/drawing/2014/main" val="4084361886"/>
                  </a:ext>
                </a:extLst>
              </a:tr>
              <a:tr h="651371">
                <a:tc>
                  <a:txBody>
                    <a:bodyPr/>
                    <a:lstStyle/>
                    <a:p>
                      <a:r>
                        <a:rPr lang="en-GB"/>
                        <a:t>Assistant Section Leader</a:t>
                      </a:r>
                    </a:p>
                    <a:p>
                      <a:r>
                        <a:rPr lang="en-GB"/>
                        <a:t>Section Assistant</a:t>
                      </a:r>
                    </a:p>
                  </a:txBody>
                  <a:tcPr/>
                </a:tc>
                <a:tc>
                  <a:txBody>
                    <a:bodyPr/>
                    <a:lstStyle/>
                    <a:p>
                      <a:r>
                        <a:rPr lang="en-GB"/>
                        <a:t>Section Team Member</a:t>
                      </a:r>
                    </a:p>
                  </a:txBody>
                  <a:tcPr/>
                </a:tc>
                <a:extLst>
                  <a:ext uri="{0D108BD9-81ED-4DB2-BD59-A6C34878D82A}">
                    <a16:rowId xmlns:a16="http://schemas.microsoft.com/office/drawing/2014/main" val="2802299908"/>
                  </a:ext>
                </a:extLst>
              </a:tr>
              <a:tr h="370097">
                <a:tc>
                  <a:txBody>
                    <a:bodyPr/>
                    <a:lstStyle/>
                    <a:p>
                      <a:r>
                        <a:rPr lang="en-GB"/>
                        <a:t>Group Scout Leader</a:t>
                      </a:r>
                    </a:p>
                  </a:txBody>
                  <a:tcPr/>
                </a:tc>
                <a:tc>
                  <a:txBody>
                    <a:bodyPr/>
                    <a:lstStyle/>
                    <a:p>
                      <a:r>
                        <a:rPr lang="en-GB"/>
                        <a:t>Group Lead Volunteer</a:t>
                      </a:r>
                    </a:p>
                  </a:txBody>
                  <a:tcPr/>
                </a:tc>
                <a:extLst>
                  <a:ext uri="{0D108BD9-81ED-4DB2-BD59-A6C34878D82A}">
                    <a16:rowId xmlns:a16="http://schemas.microsoft.com/office/drawing/2014/main" val="490215277"/>
                  </a:ext>
                </a:extLst>
              </a:tr>
              <a:tr h="651371">
                <a:tc>
                  <a:txBody>
                    <a:bodyPr/>
                    <a:lstStyle/>
                    <a:p>
                      <a:r>
                        <a:rPr lang="en-GB"/>
                        <a:t>Deputy Group Scout Leader</a:t>
                      </a:r>
                    </a:p>
                    <a:p>
                      <a:r>
                        <a:rPr lang="en-GB"/>
                        <a:t>Assistant Group Scout Leader</a:t>
                      </a:r>
                    </a:p>
                  </a:txBody>
                  <a:tcPr/>
                </a:tc>
                <a:tc>
                  <a:txBody>
                    <a:bodyPr/>
                    <a:lstStyle/>
                    <a:p>
                      <a:r>
                        <a:rPr lang="en-GB"/>
                        <a:t>Group Leadership Team Member</a:t>
                      </a:r>
                    </a:p>
                  </a:txBody>
                  <a:tcPr/>
                </a:tc>
                <a:extLst>
                  <a:ext uri="{0D108BD9-81ED-4DB2-BD59-A6C34878D82A}">
                    <a16:rowId xmlns:a16="http://schemas.microsoft.com/office/drawing/2014/main" val="919718014"/>
                  </a:ext>
                </a:extLst>
              </a:tr>
              <a:tr h="370097">
                <a:tc>
                  <a:txBody>
                    <a:bodyPr/>
                    <a:lstStyle/>
                    <a:p>
                      <a:r>
                        <a:rPr lang="en-GB"/>
                        <a:t>District Commissioner</a:t>
                      </a:r>
                    </a:p>
                  </a:txBody>
                  <a:tcPr/>
                </a:tc>
                <a:tc>
                  <a:txBody>
                    <a:bodyPr/>
                    <a:lstStyle/>
                    <a:p>
                      <a:r>
                        <a:rPr lang="en-GB"/>
                        <a:t>District Lead Volunteer</a:t>
                      </a:r>
                    </a:p>
                  </a:txBody>
                  <a:tcPr/>
                </a:tc>
                <a:extLst>
                  <a:ext uri="{0D108BD9-81ED-4DB2-BD59-A6C34878D82A}">
                    <a16:rowId xmlns:a16="http://schemas.microsoft.com/office/drawing/2014/main" val="3233614623"/>
                  </a:ext>
                </a:extLst>
              </a:tr>
              <a:tr h="370097">
                <a:tc>
                  <a:txBody>
                    <a:bodyPr/>
                    <a:lstStyle/>
                    <a:p>
                      <a:r>
                        <a:rPr lang="en-GB"/>
                        <a:t>Executive Committee Member</a:t>
                      </a:r>
                    </a:p>
                  </a:txBody>
                  <a:tcPr/>
                </a:tc>
                <a:tc>
                  <a:txBody>
                    <a:bodyPr/>
                    <a:lstStyle/>
                    <a:p>
                      <a:r>
                        <a:rPr lang="en-GB"/>
                        <a:t>Trustee</a:t>
                      </a:r>
                    </a:p>
                  </a:txBody>
                  <a:tcPr/>
                </a:tc>
                <a:extLst>
                  <a:ext uri="{0D108BD9-81ED-4DB2-BD59-A6C34878D82A}">
                    <a16:rowId xmlns:a16="http://schemas.microsoft.com/office/drawing/2014/main" val="1938534988"/>
                  </a:ext>
                </a:extLst>
              </a:tr>
              <a:tr h="370097">
                <a:tc>
                  <a:txBody>
                    <a:bodyPr/>
                    <a:lstStyle/>
                    <a:p>
                      <a:r>
                        <a:rPr lang="en-GB"/>
                        <a:t>Chair</a:t>
                      </a:r>
                    </a:p>
                  </a:txBody>
                  <a:tcPr/>
                </a:tc>
                <a:tc>
                  <a:txBody>
                    <a:bodyPr/>
                    <a:lstStyle/>
                    <a:p>
                      <a:r>
                        <a:rPr lang="en-GB"/>
                        <a:t>Chair</a:t>
                      </a:r>
                    </a:p>
                  </a:txBody>
                  <a:tcPr/>
                </a:tc>
                <a:extLst>
                  <a:ext uri="{0D108BD9-81ED-4DB2-BD59-A6C34878D82A}">
                    <a16:rowId xmlns:a16="http://schemas.microsoft.com/office/drawing/2014/main" val="2943063820"/>
                  </a:ext>
                </a:extLst>
              </a:tr>
              <a:tr h="370097">
                <a:tc>
                  <a:txBody>
                    <a:bodyPr/>
                    <a:lstStyle/>
                    <a:p>
                      <a:r>
                        <a:rPr lang="en-GB"/>
                        <a:t>Deputy Chair</a:t>
                      </a:r>
                    </a:p>
                  </a:txBody>
                  <a:tcPr/>
                </a:tc>
                <a:tc>
                  <a:txBody>
                    <a:bodyPr/>
                    <a:lstStyle/>
                    <a:p>
                      <a:r>
                        <a:rPr lang="en-GB"/>
                        <a:t>Deputy Chair</a:t>
                      </a:r>
                    </a:p>
                  </a:txBody>
                  <a:tcPr/>
                </a:tc>
                <a:extLst>
                  <a:ext uri="{0D108BD9-81ED-4DB2-BD59-A6C34878D82A}">
                    <a16:rowId xmlns:a16="http://schemas.microsoft.com/office/drawing/2014/main" val="1884126664"/>
                  </a:ext>
                </a:extLst>
              </a:tr>
              <a:tr h="370097">
                <a:tc>
                  <a:txBody>
                    <a:bodyPr/>
                    <a:lstStyle/>
                    <a:p>
                      <a:r>
                        <a:rPr lang="en-GB"/>
                        <a:t>Treasurer</a:t>
                      </a:r>
                    </a:p>
                  </a:txBody>
                  <a:tcPr/>
                </a:tc>
                <a:tc>
                  <a:txBody>
                    <a:bodyPr/>
                    <a:lstStyle/>
                    <a:p>
                      <a:r>
                        <a:rPr lang="en-GB"/>
                        <a:t>Treasurer</a:t>
                      </a:r>
                    </a:p>
                  </a:txBody>
                  <a:tcPr/>
                </a:tc>
                <a:extLst>
                  <a:ext uri="{0D108BD9-81ED-4DB2-BD59-A6C34878D82A}">
                    <a16:rowId xmlns:a16="http://schemas.microsoft.com/office/drawing/2014/main" val="3665777611"/>
                  </a:ext>
                </a:extLst>
              </a:tr>
              <a:tr h="370097">
                <a:tc>
                  <a:txBody>
                    <a:bodyPr/>
                    <a:lstStyle/>
                    <a:p>
                      <a:r>
                        <a:rPr lang="en-GB"/>
                        <a:t>Secretary</a:t>
                      </a:r>
                    </a:p>
                  </a:txBody>
                  <a:tcPr/>
                </a:tc>
                <a:tc>
                  <a:txBody>
                    <a:bodyPr/>
                    <a:lstStyle/>
                    <a:p>
                      <a:r>
                        <a:rPr lang="en-GB"/>
                        <a:t>Secretary</a:t>
                      </a:r>
                    </a:p>
                  </a:txBody>
                  <a:tcPr/>
                </a:tc>
                <a:extLst>
                  <a:ext uri="{0D108BD9-81ED-4DB2-BD59-A6C34878D82A}">
                    <a16:rowId xmlns:a16="http://schemas.microsoft.com/office/drawing/2014/main" val="2618653421"/>
                  </a:ext>
                </a:extLst>
              </a:tr>
              <a:tr h="370097">
                <a:tc>
                  <a:txBody>
                    <a:bodyPr/>
                    <a:lstStyle/>
                    <a:p>
                      <a:r>
                        <a:rPr lang="en-GB"/>
                        <a:t>Occasional Helper</a:t>
                      </a:r>
                    </a:p>
                  </a:txBody>
                  <a:tcPr/>
                </a:tc>
                <a:tc>
                  <a:txBody>
                    <a:bodyPr/>
                    <a:lstStyle/>
                    <a:p>
                      <a:r>
                        <a:rPr lang="en-GB"/>
                        <a:t>Non-member (disclosure only)</a:t>
                      </a:r>
                    </a:p>
                  </a:txBody>
                  <a:tcPr/>
                </a:tc>
                <a:extLst>
                  <a:ext uri="{0D108BD9-81ED-4DB2-BD59-A6C34878D82A}">
                    <a16:rowId xmlns:a16="http://schemas.microsoft.com/office/drawing/2014/main" val="732036008"/>
                  </a:ext>
                </a:extLst>
              </a:tr>
            </a:tbl>
          </a:graphicData>
        </a:graphic>
      </p:graphicFrame>
      <p:sp>
        <p:nvSpPr>
          <p:cNvPr id="6" name="Text Placeholder 3">
            <a:extLst>
              <a:ext uri="{FF2B5EF4-FFF2-40B4-BE49-F238E27FC236}">
                <a16:creationId xmlns:a16="http://schemas.microsoft.com/office/drawing/2014/main" id="{EA44E27E-43FF-3AD7-17AA-DE8D721E5062}"/>
              </a:ext>
            </a:extLst>
          </p:cNvPr>
          <p:cNvSpPr>
            <a:spLocks noGrp="1"/>
          </p:cNvSpPr>
          <p:nvPr>
            <p:ph type="body" sz="quarter" idx="13"/>
          </p:nvPr>
        </p:nvSpPr>
        <p:spPr>
          <a:xfrm>
            <a:off x="264740" y="6274858"/>
            <a:ext cx="11927259" cy="374126"/>
          </a:xfrm>
        </p:spPr>
        <p:txBody>
          <a:bodyPr vert="horz" lIns="0" tIns="0" rIns="0" bIns="0" numCol="1" spcCol="252000" rtlCol="0" anchor="t">
            <a:noAutofit/>
          </a:bodyPr>
          <a:lstStyle/>
          <a:p>
            <a:pPr marL="10795"/>
            <a:r>
              <a:rPr lang="en-GB" sz="2000">
                <a:solidFill>
                  <a:schemeClr val="tx2"/>
                </a:solidFill>
                <a:latin typeface="Nunito Sans"/>
              </a:rPr>
              <a:t>85% of current roles will change automatically		</a:t>
            </a:r>
            <a:r>
              <a:rPr lang="en-GB" sz="2000">
                <a:solidFill>
                  <a:schemeClr val="accent1"/>
                </a:solidFill>
                <a:latin typeface="Nunito Sans"/>
              </a:rPr>
              <a:t>Note: Correct at 18</a:t>
            </a:r>
            <a:r>
              <a:rPr lang="en-GB" sz="2000" baseline="30000">
                <a:solidFill>
                  <a:schemeClr val="accent1"/>
                </a:solidFill>
                <a:latin typeface="Nunito Sans"/>
              </a:rPr>
              <a:t>th</a:t>
            </a:r>
            <a:r>
              <a:rPr lang="en-GB" sz="2000">
                <a:solidFill>
                  <a:schemeClr val="accent1"/>
                </a:solidFill>
                <a:latin typeface="Nunito Sans"/>
              </a:rPr>
              <a:t> April 2023.</a:t>
            </a:r>
            <a:endParaRPr lang="en-GB">
              <a:solidFill>
                <a:schemeClr val="accent1"/>
              </a:solidFill>
            </a:endParaRPr>
          </a:p>
        </p:txBody>
      </p:sp>
      <p:sp>
        <p:nvSpPr>
          <p:cNvPr id="9" name="TextBox 8">
            <a:extLst>
              <a:ext uri="{FF2B5EF4-FFF2-40B4-BE49-F238E27FC236}">
                <a16:creationId xmlns:a16="http://schemas.microsoft.com/office/drawing/2014/main" id="{1FB5924F-CFE6-ABB7-7315-73E031B3EAAA}"/>
              </a:ext>
            </a:extLst>
          </p:cNvPr>
          <p:cNvSpPr txBox="1"/>
          <p:nvPr/>
        </p:nvSpPr>
        <p:spPr>
          <a:xfrm>
            <a:off x="69161" y="624431"/>
            <a:ext cx="9485240" cy="500137"/>
          </a:xfrm>
          <a:prstGeom prst="rect">
            <a:avLst/>
          </a:prstGeom>
          <a:solidFill>
            <a:schemeClr val="bg1"/>
          </a:solidFill>
        </p:spPr>
        <p:txBody>
          <a:bodyPr wrap="square" lIns="68580" tIns="34290" rIns="68580" bIns="34290" rtlCol="0" anchor="t">
            <a:spAutoFit/>
          </a:bodyPr>
          <a:lstStyle/>
          <a:p>
            <a:pPr marL="433705">
              <a:spcBef>
                <a:spcPts val="600"/>
              </a:spcBef>
              <a:spcAft>
                <a:spcPts val="600"/>
              </a:spcAft>
            </a:pPr>
            <a:r>
              <a:rPr lang="en-GB" sz="2800">
                <a:solidFill>
                  <a:srgbClr val="7413DC"/>
                </a:solidFill>
                <a:latin typeface="Nunito Sans Black"/>
              </a:rPr>
              <a:t>Moving from current roles to future teams</a:t>
            </a:r>
            <a:endParaRPr lang="en-GB" sz="2800">
              <a:latin typeface="Nunito Sans Black"/>
            </a:endParaRPr>
          </a:p>
        </p:txBody>
      </p:sp>
    </p:spTree>
    <p:extLst>
      <p:ext uri="{BB962C8B-B14F-4D97-AF65-F5344CB8AC3E}">
        <p14:creationId xmlns:p14="http://schemas.microsoft.com/office/powerpoint/2010/main" val="235884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903C965-6C76-A00C-CC11-3058BC095654}"/>
              </a:ext>
            </a:extLst>
          </p:cNvPr>
          <p:cNvGraphicFramePr>
            <a:graphicFrameLocks noGrp="1"/>
          </p:cNvGraphicFramePr>
          <p:nvPr>
            <p:extLst>
              <p:ext uri="{D42A27DB-BD31-4B8C-83A1-F6EECF244321}">
                <p14:modId xmlns:p14="http://schemas.microsoft.com/office/powerpoint/2010/main" val="1692681957"/>
              </p:ext>
            </p:extLst>
          </p:nvPr>
        </p:nvGraphicFramePr>
        <p:xfrm>
          <a:off x="2024550" y="1116279"/>
          <a:ext cx="8142900" cy="4739857"/>
        </p:xfrm>
        <a:graphic>
          <a:graphicData uri="http://schemas.openxmlformats.org/drawingml/2006/table">
            <a:tbl>
              <a:tblPr firstRow="1" bandRow="1">
                <a:tableStyleId>{17292A2E-F333-43FB-9621-5CBBE7FDCDCB}</a:tableStyleId>
              </a:tblPr>
              <a:tblGrid>
                <a:gridCol w="5061665">
                  <a:extLst>
                    <a:ext uri="{9D8B030D-6E8A-4147-A177-3AD203B41FA5}">
                      <a16:colId xmlns:a16="http://schemas.microsoft.com/office/drawing/2014/main" val="791525958"/>
                    </a:ext>
                  </a:extLst>
                </a:gridCol>
                <a:gridCol w="3081235">
                  <a:extLst>
                    <a:ext uri="{9D8B030D-6E8A-4147-A177-3AD203B41FA5}">
                      <a16:colId xmlns:a16="http://schemas.microsoft.com/office/drawing/2014/main" val="3016099382"/>
                    </a:ext>
                  </a:extLst>
                </a:gridCol>
              </a:tblGrid>
              <a:tr h="533617">
                <a:tc gridSpan="2">
                  <a:txBody>
                    <a:bodyPr/>
                    <a:lstStyle/>
                    <a:p>
                      <a:pPr lvl="0">
                        <a:buNone/>
                      </a:pPr>
                      <a:r>
                        <a:rPr lang="en-GB" sz="1800" b="1" i="0" u="none" strike="noStrike" noProof="0">
                          <a:solidFill>
                            <a:schemeClr val="tx1"/>
                          </a:solidFill>
                          <a:latin typeface="Nunito Sans"/>
                        </a:rPr>
                        <a:t>Assistant District Commissioner (Section) – Beaver Scouts</a:t>
                      </a:r>
                      <a:endParaRPr lang="en-GB">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solidFill>
                          <a:schemeClr val="tx1"/>
                        </a:solidFill>
                      </a:endParaRPr>
                    </a:p>
                  </a:txBody>
                  <a:tcPr/>
                </a:tc>
                <a:extLst>
                  <a:ext uri="{0D108BD9-81ED-4DB2-BD59-A6C34878D82A}">
                    <a16:rowId xmlns:a16="http://schemas.microsoft.com/office/drawing/2014/main" val="2841390100"/>
                  </a:ext>
                </a:extLst>
              </a:tr>
              <a:tr h="868680">
                <a:tc>
                  <a:txBody>
                    <a:bodyPr/>
                    <a:lstStyle/>
                    <a:p>
                      <a:pPr lvl="0">
                        <a:buNone/>
                      </a:pPr>
                      <a:r>
                        <a:rPr lang="en-GB" b="1">
                          <a:solidFill>
                            <a:schemeClr val="tx1"/>
                          </a:solidFill>
                        </a:rPr>
                        <a:t>They’re good at…</a:t>
                      </a:r>
                    </a:p>
                    <a:p>
                      <a:r>
                        <a:rPr lang="en-GB" b="1">
                          <a:solidFill>
                            <a:schemeClr val="tx1"/>
                          </a:solidFill>
                        </a:rPr>
                        <a:t>They enjoy…</a:t>
                      </a:r>
                    </a:p>
                    <a:p>
                      <a:r>
                        <a:rPr lang="en-GB" b="1">
                          <a:solidFill>
                            <a:schemeClr val="tx1"/>
                          </a:solidFill>
                        </a:rPr>
                        <a:t>We’d like them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a:solidFill>
                            <a:schemeClr val="tx1"/>
                          </a:solidFill>
                        </a:rPr>
                        <a:t>They might go to…</a:t>
                      </a:r>
                      <a:endParaRPr lang="en-GB" b="1"/>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39195638"/>
                  </a:ext>
                </a:extLst>
              </a:tr>
              <a:tr h="370840">
                <a:tc>
                  <a:txBody>
                    <a:bodyPr/>
                    <a:lstStyle/>
                    <a:p>
                      <a:r>
                        <a:rPr lang="en-GB"/>
                        <a:t>Help volunteers with any programme changes, such as new badges and activities</a:t>
                      </a:r>
                    </a:p>
                    <a:p>
                      <a:endParaRPr lang="en-GB"/>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tc>
                  <a:txBody>
                    <a:bodyPr/>
                    <a:lstStyle/>
                    <a:p>
                      <a:r>
                        <a:rPr lang="en-GB"/>
                        <a:t>Programme Team Leader</a:t>
                      </a:r>
                    </a:p>
                    <a:p>
                      <a:r>
                        <a:rPr lang="en-GB"/>
                        <a:t>Programme Team Member</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555655744"/>
                  </a:ext>
                </a:extLst>
              </a:tr>
              <a:tr h="370840">
                <a:tc>
                  <a:txBody>
                    <a:bodyPr/>
                    <a:lstStyle/>
                    <a:p>
                      <a:r>
                        <a:rPr lang="en-GB"/>
                        <a:t>Help volunteers connect across the District and beyond to learn, share best practices and overcome shared challenges</a:t>
                      </a:r>
                    </a:p>
                    <a:p>
                      <a:endParaRPr lang="en-GB"/>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GB"/>
                        <a:t>Volunteering Development Team Leader</a:t>
                      </a:r>
                    </a:p>
                    <a:p>
                      <a:r>
                        <a:rPr lang="en-GB"/>
                        <a:t>Volunteering Development Team Member</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52121896"/>
                  </a:ext>
                </a:extLst>
              </a:tr>
              <a:tr h="370840">
                <a:tc>
                  <a:txBody>
                    <a:bodyPr/>
                    <a:lstStyle/>
                    <a:p>
                      <a:r>
                        <a:rPr lang="en-GB"/>
                        <a:t>Look after joining enquiries across the District</a:t>
                      </a:r>
                    </a:p>
                    <a:p>
                      <a:endParaRPr lang="en-GB"/>
                    </a:p>
                    <a:p>
                      <a:r>
                        <a:rPr lang="en-GB"/>
                        <a:t>Work with Groups and other District teams to open Sections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GB"/>
                        <a:t>Support Team Leader</a:t>
                      </a:r>
                    </a:p>
                    <a:p>
                      <a:r>
                        <a:rPr lang="en-GB"/>
                        <a:t>Support Team Member</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85580700"/>
                  </a:ext>
                </a:extLst>
              </a:tr>
            </a:tbl>
          </a:graphicData>
        </a:graphic>
      </p:graphicFrame>
      <p:sp>
        <p:nvSpPr>
          <p:cNvPr id="7" name="TextBox 6">
            <a:extLst>
              <a:ext uri="{FF2B5EF4-FFF2-40B4-BE49-F238E27FC236}">
                <a16:creationId xmlns:a16="http://schemas.microsoft.com/office/drawing/2014/main" id="{F6B6CCD3-9DE2-9EBC-433A-233ED47C656B}"/>
              </a:ext>
            </a:extLst>
          </p:cNvPr>
          <p:cNvSpPr txBox="1"/>
          <p:nvPr/>
        </p:nvSpPr>
        <p:spPr>
          <a:xfrm>
            <a:off x="0" y="411015"/>
            <a:ext cx="9485240" cy="807913"/>
          </a:xfrm>
          <a:prstGeom prst="rect">
            <a:avLst/>
          </a:prstGeom>
          <a:noFill/>
        </p:spPr>
        <p:txBody>
          <a:bodyPr wrap="square" lIns="68580" tIns="34290" rIns="68580" bIns="34290" rtlCol="0" anchor="t">
            <a:spAutoFit/>
          </a:bodyPr>
          <a:lstStyle/>
          <a:p>
            <a:pPr marL="433705">
              <a:spcBef>
                <a:spcPts val="600"/>
              </a:spcBef>
              <a:spcAft>
                <a:spcPts val="600"/>
              </a:spcAft>
            </a:pPr>
            <a:r>
              <a:rPr lang="en-GB" sz="2400" dirty="0">
                <a:solidFill>
                  <a:srgbClr val="7413DC"/>
                </a:solidFill>
                <a:latin typeface="Nunito Sans Black"/>
              </a:rPr>
              <a:t>Why it’s important to have conversations in your patch</a:t>
            </a:r>
            <a:br>
              <a:rPr lang="en-GB" sz="2400" dirty="0">
                <a:solidFill>
                  <a:srgbClr val="7413DC"/>
                </a:solidFill>
                <a:latin typeface="Nunito Sans Black"/>
              </a:rPr>
            </a:br>
            <a:endParaRPr lang="en-GB" sz="2400" dirty="0">
              <a:solidFill>
                <a:srgbClr val="7413DC"/>
              </a:solidFill>
              <a:latin typeface="Nunito Sans Black"/>
            </a:endParaRPr>
          </a:p>
        </p:txBody>
      </p:sp>
    </p:spTree>
    <p:extLst>
      <p:ext uri="{BB962C8B-B14F-4D97-AF65-F5344CB8AC3E}">
        <p14:creationId xmlns:p14="http://schemas.microsoft.com/office/powerpoint/2010/main" val="2076399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554C66-4F0E-54FE-072D-DC73208046B5}"/>
              </a:ext>
            </a:extLst>
          </p:cNvPr>
          <p:cNvSpPr txBox="1"/>
          <p:nvPr/>
        </p:nvSpPr>
        <p:spPr>
          <a:xfrm>
            <a:off x="6184760" y="1536121"/>
            <a:ext cx="5645290" cy="4593565"/>
          </a:xfrm>
          <a:prstGeom prst="rect">
            <a:avLst/>
          </a:prstGeom>
          <a:noFill/>
        </p:spPr>
        <p:txBody>
          <a:bodyPr wrap="square" lIns="68580" tIns="34290" rIns="68580" bIns="34290" rtlCol="0" anchor="t">
            <a:spAutoFit/>
          </a:bodyPr>
          <a:lstStyle/>
          <a:p>
            <a:pPr marL="433705">
              <a:spcBef>
                <a:spcPts val="600"/>
              </a:spcBef>
              <a:spcAft>
                <a:spcPts val="600"/>
              </a:spcAft>
            </a:pPr>
            <a:r>
              <a:rPr lang="en-GB" sz="2400">
                <a:solidFill>
                  <a:srgbClr val="7413DC"/>
                </a:solidFill>
                <a:latin typeface="Nunito Sans Black"/>
              </a:rPr>
              <a:t>Team-based volunteering -</a:t>
            </a:r>
            <a:br>
              <a:rPr lang="en-GB" sz="2400">
                <a:latin typeface="Nunito Sans Black"/>
              </a:rPr>
            </a:br>
            <a:r>
              <a:rPr lang="en-GB" sz="2400">
                <a:solidFill>
                  <a:srgbClr val="7413DC"/>
                </a:solidFill>
                <a:latin typeface="Nunito Sans Black"/>
              </a:rPr>
              <a:t>Actions to take now </a:t>
            </a:r>
            <a:endParaRPr lang="en-US"/>
          </a:p>
          <a:p>
            <a:pPr marL="433705">
              <a:spcBef>
                <a:spcPts val="600"/>
              </a:spcBef>
              <a:spcAft>
                <a:spcPts val="600"/>
              </a:spcAft>
              <a:buClr>
                <a:srgbClr val="7414DC"/>
              </a:buClr>
              <a:buSzPct val="125000"/>
            </a:pPr>
            <a:r>
              <a:rPr lang="en-GB" sz="2400">
                <a:latin typeface="Nunito Sans"/>
              </a:rPr>
              <a:t>Work with Lead Volunteers to:</a:t>
            </a:r>
          </a:p>
          <a:p>
            <a:pPr marL="719455" indent="-285750">
              <a:spcBef>
                <a:spcPts val="600"/>
              </a:spcBef>
              <a:spcAft>
                <a:spcPts val="600"/>
              </a:spcAft>
              <a:buClr>
                <a:srgbClr val="7414DC"/>
              </a:buClr>
              <a:buSzPct val="125000"/>
              <a:buFont typeface="Arial" panose="020B0604020202020204" pitchFamily="34" charset="0"/>
              <a:buChar char="•"/>
            </a:pPr>
            <a:r>
              <a:rPr lang="en-GB" sz="2400">
                <a:latin typeface="Nunito Sans"/>
              </a:rPr>
              <a:t>Speak to managers in your patch. For those who are ready, support them to start making changes to teams</a:t>
            </a:r>
            <a:br>
              <a:rPr lang="en-GB" sz="2400">
                <a:latin typeface="Nunito Sans"/>
              </a:rPr>
            </a:br>
            <a:endParaRPr lang="en-GB" sz="2400">
              <a:latin typeface="Nunito Sans"/>
            </a:endParaRPr>
          </a:p>
          <a:p>
            <a:pPr marL="719455" indent="-285750">
              <a:spcBef>
                <a:spcPts val="600"/>
              </a:spcBef>
              <a:spcAft>
                <a:spcPts val="600"/>
              </a:spcAft>
              <a:buClr>
                <a:srgbClr val="7414DC"/>
              </a:buClr>
              <a:buSzPct val="125000"/>
              <a:buFont typeface="Arial" panose="020B0604020202020204" pitchFamily="34" charset="0"/>
              <a:buChar char="•"/>
            </a:pPr>
            <a:r>
              <a:rPr lang="en-GB" sz="2400">
                <a:latin typeface="Nunito Sans"/>
              </a:rPr>
              <a:t>Confirm everyone in your County has a way to find out about and understand the changes</a:t>
            </a:r>
          </a:p>
        </p:txBody>
      </p:sp>
      <p:pic>
        <p:nvPicPr>
          <p:cNvPr id="7" name="Picture 6">
            <a:extLst>
              <a:ext uri="{FF2B5EF4-FFF2-40B4-BE49-F238E27FC236}">
                <a16:creationId xmlns:a16="http://schemas.microsoft.com/office/drawing/2014/main" id="{440A7B63-07C6-E692-C583-E0E6384E8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088320" cy="6858000"/>
          </a:xfrm>
          <a:prstGeom prst="rect">
            <a:avLst/>
          </a:prstGeom>
        </p:spPr>
      </p:pic>
    </p:spTree>
    <p:extLst>
      <p:ext uri="{BB962C8B-B14F-4D97-AF65-F5344CB8AC3E}">
        <p14:creationId xmlns:p14="http://schemas.microsoft.com/office/powerpoint/2010/main" val="847290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Questions</a:t>
            </a:r>
            <a:endParaRPr lang="en-US"/>
          </a:p>
        </p:txBody>
      </p:sp>
    </p:spTree>
    <p:extLst>
      <p:ext uri="{BB962C8B-B14F-4D97-AF65-F5344CB8AC3E}">
        <p14:creationId xmlns:p14="http://schemas.microsoft.com/office/powerpoint/2010/main" val="2290617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Trustee Boards Update</a:t>
            </a:r>
            <a:endParaRPr lang="en-US" dirty="0">
              <a:latin typeface="Nunito Sans"/>
            </a:endParaRPr>
          </a:p>
        </p:txBody>
      </p:sp>
    </p:spTree>
    <p:extLst>
      <p:ext uri="{BB962C8B-B14F-4D97-AF65-F5344CB8AC3E}">
        <p14:creationId xmlns:p14="http://schemas.microsoft.com/office/powerpoint/2010/main" val="346401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7745" y="1163851"/>
            <a:ext cx="4616068" cy="5305444"/>
          </a:xfrm>
          <a:prstGeom prst="rect">
            <a:avLst/>
          </a:prstGeom>
        </p:spPr>
      </p:pic>
      <p:sp>
        <p:nvSpPr>
          <p:cNvPr id="5" name="object 5"/>
          <p:cNvSpPr txBox="1"/>
          <p:nvPr/>
        </p:nvSpPr>
        <p:spPr>
          <a:xfrm>
            <a:off x="335207" y="965847"/>
            <a:ext cx="6542047" cy="5645776"/>
          </a:xfrm>
          <a:prstGeom prst="rect">
            <a:avLst/>
          </a:prstGeom>
        </p:spPr>
        <p:txBody>
          <a:bodyPr vert="horz" wrap="square" lIns="0" tIns="272415"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Craig </a:t>
            </a:r>
            <a:r>
              <a:rPr lang="en-GB" sz="1600" b="1" err="1">
                <a:latin typeface="Nunito Sans"/>
                <a:cs typeface="Calibri"/>
              </a:rPr>
              <a:t>Turpie</a:t>
            </a:r>
            <a:r>
              <a:rPr lang="en-GB" sz="1600">
                <a:latin typeface="Nunito Sans"/>
                <a:cs typeface="Calibri"/>
              </a:rPr>
              <a:t>, Deputy UK Chief Commissioner</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Lara Burns,</a:t>
            </a:r>
            <a:r>
              <a:rPr lang="en-GB" sz="1600">
                <a:latin typeface="Nunito Sans"/>
                <a:cs typeface="Calibri"/>
              </a:rPr>
              <a:t> Chief Digital Officer</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Jack Caine, </a:t>
            </a:r>
            <a:r>
              <a:rPr lang="en-GB" sz="1600">
                <a:latin typeface="Nunito Sans"/>
                <a:cs typeface="Calibri"/>
              </a:rPr>
              <a:t>UK Commissioner for People</a:t>
            </a:r>
            <a:endParaRPr lang="en-US" sz="16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Shaid Karim</a:t>
            </a:r>
            <a:r>
              <a:rPr lang="en-GB" sz="1600">
                <a:latin typeface="Nunito Sans"/>
                <a:cs typeface="Calibri"/>
              </a:rPr>
              <a:t>, Deputy UK Commissioner for People (Transformation)</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ea typeface="+mn-lt"/>
                <a:cs typeface="+mn-lt"/>
              </a:rPr>
              <a:t>Matthew Cobble, </a:t>
            </a:r>
            <a:r>
              <a:rPr lang="en-GB" sz="1600">
                <a:latin typeface="Nunito Sans"/>
                <a:ea typeface="+mn-lt"/>
                <a:cs typeface="+mn-lt"/>
              </a:rPr>
              <a:t>Deputy UK Commissioner for People (Operational)</a:t>
            </a:r>
            <a:endParaRPr lang="en-GB" sz="1100">
              <a:ea typeface="+mn-lt"/>
              <a:cs typeface="+mn-lt"/>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Hamish Stout</a:t>
            </a:r>
            <a:r>
              <a:rPr lang="en-GB" sz="1600">
                <a:latin typeface="Nunito Sans"/>
                <a:cs typeface="Calibri"/>
              </a:rPr>
              <a:t>, Deputy UK Commissioner for People (Transformation) </a:t>
            </a:r>
            <a:endParaRPr lang="en-US" sz="16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Katie Miller,</a:t>
            </a:r>
            <a:r>
              <a:rPr lang="en-GB" sz="1600">
                <a:latin typeface="Nunito Sans"/>
                <a:cs typeface="Calibri"/>
              </a:rPr>
              <a:t> Head of Volunteering Experience</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James Booker</a:t>
            </a:r>
            <a:r>
              <a:rPr lang="en-GB" sz="1600">
                <a:latin typeface="Nunito Sans"/>
                <a:cs typeface="Calibri"/>
              </a:rPr>
              <a:t>, Head of Portfolio Delivery &amp; Change</a:t>
            </a: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Lauren Golding</a:t>
            </a:r>
            <a:r>
              <a:rPr lang="en-GB" sz="1600">
                <a:latin typeface="Nunito Sans"/>
                <a:cs typeface="Calibri"/>
              </a:rPr>
              <a:t>, Senior Communications Manager</a:t>
            </a:r>
            <a:endParaRPr lang="en-US" sz="16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Pete Jeffreys, Eleanor Coker, Bebbe Hron, Lucy Burrows-Smith </a:t>
            </a:r>
            <a:r>
              <a:rPr lang="en-GB" sz="1600">
                <a:latin typeface="Nunito Sans"/>
                <a:cs typeface="Calibri"/>
              </a:rPr>
              <a:t>Volunteer Journey Team</a:t>
            </a:r>
            <a:endParaRPr lang="en-US" sz="16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a:latin typeface="Nunito Sans"/>
                <a:cs typeface="Calibri"/>
              </a:rPr>
              <a:t>Kirsty Waugh, Susan Wallace, Elizabeth </a:t>
            </a:r>
            <a:r>
              <a:rPr lang="en-GB" sz="1600" b="1" err="1">
                <a:latin typeface="Nunito Sans"/>
                <a:cs typeface="Calibri"/>
              </a:rPr>
              <a:t>Stormfield</a:t>
            </a:r>
            <a:r>
              <a:rPr lang="en-GB" sz="1600">
                <a:latin typeface="Nunito Sans"/>
                <a:cs typeface="Calibri"/>
              </a:rPr>
              <a:t>, Change Team</a:t>
            </a:r>
          </a:p>
        </p:txBody>
      </p:sp>
      <p:sp>
        <p:nvSpPr>
          <p:cNvPr id="3" name="TextBox 2">
            <a:extLst>
              <a:ext uri="{FF2B5EF4-FFF2-40B4-BE49-F238E27FC236}">
                <a16:creationId xmlns:a16="http://schemas.microsoft.com/office/drawing/2014/main" id="{C442F3DC-9009-C8F9-A8ED-6C3994E56C41}"/>
              </a:ext>
            </a:extLst>
          </p:cNvPr>
          <p:cNvSpPr txBox="1"/>
          <p:nvPr/>
        </p:nvSpPr>
        <p:spPr>
          <a:xfrm>
            <a:off x="228512" y="452364"/>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spTree>
    <p:extLst>
      <p:ext uri="{BB962C8B-B14F-4D97-AF65-F5344CB8AC3E}">
        <p14:creationId xmlns:p14="http://schemas.microsoft.com/office/powerpoint/2010/main" val="3981371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5466193" y="354445"/>
            <a:ext cx="6304740"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Actions</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4857249" y="1085564"/>
            <a:ext cx="7203001" cy="5609228"/>
          </a:xfrm>
          <a:prstGeom prst="rect">
            <a:avLst/>
          </a:prstGeom>
          <a:noFill/>
        </p:spPr>
        <p:txBody>
          <a:bodyPr wrap="square" lIns="68580" tIns="34290" rIns="68580" bIns="34290" rtlCol="0" anchor="t">
            <a:spAutoFit/>
          </a:bodyPr>
          <a:lstStyle/>
          <a:p>
            <a:pPr marL="719455" indent="-285750">
              <a:spcBef>
                <a:spcPts val="600"/>
              </a:spcBef>
              <a:spcAft>
                <a:spcPts val="600"/>
              </a:spcAft>
              <a:buClr>
                <a:srgbClr val="7414DC"/>
              </a:buClr>
              <a:buSzPct val="125000"/>
              <a:buFont typeface="Arial" panose="020B0604020202020204" pitchFamily="34" charset="0"/>
              <a:buChar char="•"/>
            </a:pPr>
            <a:r>
              <a:rPr lang="en-GB" sz="2000" dirty="0">
                <a:latin typeface="Nunito Sans"/>
              </a:rPr>
              <a:t>Ensure Trustee Board changes are cascaded to all Districts &amp; Groups</a:t>
            </a:r>
          </a:p>
          <a:p>
            <a:pPr marL="719455" indent="-285750">
              <a:spcBef>
                <a:spcPts val="600"/>
              </a:spcBef>
              <a:spcAft>
                <a:spcPts val="600"/>
              </a:spcAft>
              <a:buClr>
                <a:srgbClr val="7414DC"/>
              </a:buClr>
              <a:buSzPct val="125000"/>
              <a:buFont typeface="Arial" panose="020B0604020202020204" pitchFamily="34" charset="0"/>
              <a:buChar char="•"/>
            </a:pPr>
            <a:r>
              <a:rPr lang="en-GB" sz="2000" dirty="0">
                <a:latin typeface="Nunito Sans"/>
              </a:rPr>
              <a:t>Executive Committees retitle as Trustee Boards, effective from publication of April 2023 edition of POR.  And Executive Committee Members as Trustees</a:t>
            </a:r>
            <a:endParaRPr lang="en-US" sz="2000" dirty="0"/>
          </a:p>
          <a:p>
            <a:pPr marL="719455" indent="-285750">
              <a:spcBef>
                <a:spcPts val="600"/>
              </a:spcBef>
              <a:spcAft>
                <a:spcPts val="600"/>
              </a:spcAft>
              <a:buClr>
                <a:srgbClr val="7414DC"/>
              </a:buClr>
              <a:buSzPct val="125000"/>
              <a:buFont typeface="Arial,Sans-Serif" panose="020B0604020202020204" pitchFamily="34" charset="0"/>
              <a:buChar char="•"/>
            </a:pPr>
            <a:r>
              <a:rPr lang="en-GB" sz="2000" dirty="0">
                <a:latin typeface="Nunito Sans"/>
              </a:rPr>
              <a:t>All Groups/Districts/Counties to adopt (or re-adopt) the updated constitution from  POR at their next AGM. [</a:t>
            </a:r>
            <a:r>
              <a:rPr lang="en-GB" sz="2000">
                <a:latin typeface="Nunito Sans"/>
              </a:rPr>
              <a:t>In </a:t>
            </a:r>
            <a:r>
              <a:rPr lang="en-GB" sz="2000" dirty="0">
                <a:latin typeface="Nunito Sans"/>
              </a:rPr>
              <a:t>Census </a:t>
            </a:r>
            <a:r>
              <a:rPr lang="en-GB" sz="2000">
                <a:latin typeface="Nunito Sans"/>
              </a:rPr>
              <a:t>2023 only 48</a:t>
            </a:r>
            <a:r>
              <a:rPr lang="en-GB" sz="2000" dirty="0">
                <a:latin typeface="Nunito Sans"/>
              </a:rPr>
              <a:t>% </a:t>
            </a:r>
            <a:r>
              <a:rPr lang="en-GB" sz="2000">
                <a:latin typeface="Nunito Sans"/>
              </a:rPr>
              <a:t>said </a:t>
            </a:r>
            <a:r>
              <a:rPr lang="en-GB" sz="2000" dirty="0">
                <a:latin typeface="Nunito Sans"/>
              </a:rPr>
              <a:t>"yes, we have adopted the constitution". </a:t>
            </a:r>
            <a:r>
              <a:rPr lang="en-GB" sz="2000">
                <a:latin typeface="Nunito Sans"/>
              </a:rPr>
              <a:t>Target for Census 2024 is 100%.]</a:t>
            </a:r>
            <a:endParaRPr lang="en-GB" sz="2000" dirty="0">
              <a:latin typeface="Nunito Sans"/>
            </a:endParaRPr>
          </a:p>
          <a:p>
            <a:pPr marL="719455" indent="-285750">
              <a:spcBef>
                <a:spcPts val="600"/>
              </a:spcBef>
              <a:spcAft>
                <a:spcPts val="600"/>
              </a:spcAft>
              <a:buClr>
                <a:srgbClr val="7414DC"/>
              </a:buClr>
              <a:buSzPct val="125000"/>
              <a:buFont typeface="Arial" panose="020B0604020202020204" pitchFamily="34" charset="0"/>
              <a:buChar char="•"/>
            </a:pPr>
            <a:r>
              <a:rPr lang="en-GB" sz="2000" dirty="0">
                <a:latin typeface="Nunito Sans"/>
              </a:rPr>
              <a:t>Trustee Boards to use the revised 'Purpose' statement within the constitution (5.4.4 in April POR) as the focus of their work</a:t>
            </a:r>
            <a:endParaRPr lang="en-GB"/>
          </a:p>
          <a:p>
            <a:pPr marL="719455" indent="-285750">
              <a:spcBef>
                <a:spcPts val="600"/>
              </a:spcBef>
              <a:spcAft>
                <a:spcPts val="600"/>
              </a:spcAft>
              <a:buClr>
                <a:srgbClr val="7414DC"/>
              </a:buClr>
              <a:buSzPct val="125000"/>
              <a:buFont typeface="Arial" panose="020B0604020202020204" pitchFamily="34" charset="0"/>
              <a:buChar char="•"/>
            </a:pPr>
            <a:r>
              <a:rPr lang="en-GB" sz="2000" dirty="0">
                <a:latin typeface="Nunito Sans"/>
              </a:rPr>
              <a:t>Use detail in </a:t>
            </a:r>
            <a:r>
              <a:rPr lang="en-GB" sz="2000">
                <a:latin typeface="Nunito Sans"/>
              </a:rPr>
              <a:t>the </a:t>
            </a:r>
            <a:r>
              <a:rPr lang="en-GB" sz="2000" dirty="0">
                <a:latin typeface="Nunito Sans"/>
              </a:rPr>
              <a:t>April 2023 edition </a:t>
            </a:r>
            <a:r>
              <a:rPr lang="en-GB" sz="2000">
                <a:latin typeface="Nunito Sans"/>
              </a:rPr>
              <a:t>of </a:t>
            </a:r>
            <a:r>
              <a:rPr lang="en-GB" sz="2000" dirty="0">
                <a:latin typeface="Nunito Sans"/>
              </a:rPr>
              <a:t>POR to support running local AGMs – and there is greater detail on the </a:t>
            </a:r>
            <a:r>
              <a:rPr lang="en-GB" sz="2000" i="1" dirty="0">
                <a:latin typeface="Nunito Sans"/>
              </a:rPr>
              <a:t>Moving to Trustee Boards</a:t>
            </a:r>
            <a:r>
              <a:rPr lang="en-GB" sz="2000" dirty="0">
                <a:latin typeface="Nunito Sans"/>
              </a:rPr>
              <a:t> </a:t>
            </a:r>
            <a:r>
              <a:rPr lang="en-GB" sz="2000">
                <a:latin typeface="Nunito Sans"/>
              </a:rPr>
              <a:t>webpage</a:t>
            </a:r>
            <a:r>
              <a:rPr lang="en-GB" sz="2000" dirty="0">
                <a:latin typeface="Nunito Sans"/>
              </a:rPr>
              <a:t> (link at the bottom</a:t>
            </a:r>
            <a:r>
              <a:rPr lang="en-GB" sz="2000">
                <a:latin typeface="Nunito Sans"/>
              </a:rPr>
              <a:t> </a:t>
            </a:r>
            <a:r>
              <a:rPr lang="en-GB" sz="2000" dirty="0">
                <a:latin typeface="Nunito Sans"/>
              </a:rPr>
              <a:t> to AGM agenda, planning timeline and script)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05" y="798285"/>
            <a:ext cx="4932212" cy="5406572"/>
          </a:xfrm>
          <a:prstGeom prst="rect">
            <a:avLst/>
          </a:prstGeom>
        </p:spPr>
      </p:pic>
    </p:spTree>
    <p:extLst>
      <p:ext uri="{BB962C8B-B14F-4D97-AF65-F5344CB8AC3E}">
        <p14:creationId xmlns:p14="http://schemas.microsoft.com/office/powerpoint/2010/main" val="2320885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a:xfrm>
            <a:off x="306486" y="534300"/>
            <a:ext cx="5750325" cy="215444"/>
          </a:xfrm>
        </p:spPr>
        <p:txBody>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1400" b="1" i="0" u="none" strike="noStrike" kern="1200" cap="none" spc="0" normalizeH="0" baseline="0" noProof="0">
                <a:ln>
                  <a:noFill/>
                </a:ln>
                <a:effectLst/>
                <a:uLnTx/>
                <a:uFillTx/>
                <a:latin typeface="Nunito Sans Black"/>
                <a:ea typeface="+mn-ea"/>
                <a:cs typeface="Nunito Sans Black"/>
              </a:rPr>
              <a:t>The purpose of Trustee Boards</a:t>
            </a:r>
          </a:p>
        </p:txBody>
      </p:sp>
      <p:sp>
        <p:nvSpPr>
          <p:cNvPr id="9" name="TextBox 8">
            <a:extLst>
              <a:ext uri="{FF2B5EF4-FFF2-40B4-BE49-F238E27FC236}">
                <a16:creationId xmlns:a16="http://schemas.microsoft.com/office/drawing/2014/main" id="{24FD1763-E64D-4529-0D89-4F515C46659E}"/>
              </a:ext>
            </a:extLst>
          </p:cNvPr>
          <p:cNvSpPr txBox="1"/>
          <p:nvPr/>
        </p:nvSpPr>
        <p:spPr>
          <a:xfrm>
            <a:off x="217662" y="832568"/>
            <a:ext cx="11748150" cy="954107"/>
          </a:xfrm>
          <a:prstGeom prst="rect">
            <a:avLst/>
          </a:prstGeom>
          <a:noFill/>
        </p:spPr>
        <p:txBody>
          <a:bodyPr wrap="square" lIns="91440" tIns="45720" rIns="91440" bIns="45720" anchor="t">
            <a:spAutoFit/>
          </a:bodyPr>
          <a:lstStyle/>
          <a:p>
            <a:pPr marL="64770">
              <a:spcBef>
                <a:spcPts val="2145"/>
              </a:spcBef>
              <a:defRPr/>
            </a:pPr>
            <a:r>
              <a:rPr lang="en-GB" sz="2800" b="1">
                <a:solidFill>
                  <a:srgbClr val="7413DC"/>
                </a:solidFill>
                <a:latin typeface="Nunito Sans Black"/>
                <a:cs typeface="Nunito Sans Black"/>
              </a:rPr>
              <a:t>Start Trustee Boards thinking about governance vs operational </a:t>
            </a:r>
            <a:r>
              <a:rPr lang="en-GB" sz="2800" b="1" err="1">
                <a:solidFill>
                  <a:srgbClr val="7413DC"/>
                </a:solidFill>
                <a:latin typeface="Nunito Sans Black"/>
                <a:cs typeface="Nunito Sans Black"/>
              </a:rPr>
              <a:t>operationaloperational</a:t>
            </a: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 - examples</a:t>
            </a:r>
          </a:p>
        </p:txBody>
      </p:sp>
      <p:graphicFrame>
        <p:nvGraphicFramePr>
          <p:cNvPr id="2" name="Table 4">
            <a:extLst>
              <a:ext uri="{FF2B5EF4-FFF2-40B4-BE49-F238E27FC236}">
                <a16:creationId xmlns:a16="http://schemas.microsoft.com/office/drawing/2014/main" id="{34A29648-8DCA-962D-8814-EE484C6AE81F}"/>
              </a:ext>
            </a:extLst>
          </p:cNvPr>
          <p:cNvGraphicFramePr>
            <a:graphicFrameLocks noGrp="1"/>
          </p:cNvGraphicFramePr>
          <p:nvPr>
            <p:extLst>
              <p:ext uri="{D42A27DB-BD31-4B8C-83A1-F6EECF244321}">
                <p14:modId xmlns:p14="http://schemas.microsoft.com/office/powerpoint/2010/main" val="318587312"/>
              </p:ext>
            </p:extLst>
          </p:nvPr>
        </p:nvGraphicFramePr>
        <p:xfrm>
          <a:off x="360363" y="1355788"/>
          <a:ext cx="11469687" cy="5264055"/>
        </p:xfrm>
        <a:graphic>
          <a:graphicData uri="http://schemas.openxmlformats.org/drawingml/2006/table">
            <a:tbl>
              <a:tblPr firstRow="1" bandRow="1">
                <a:tableStyleId>{5C22544A-7EE6-4342-B048-85BDC9FD1C3A}</a:tableStyleId>
              </a:tblPr>
              <a:tblGrid>
                <a:gridCol w="5217820">
                  <a:extLst>
                    <a:ext uri="{9D8B030D-6E8A-4147-A177-3AD203B41FA5}">
                      <a16:colId xmlns:a16="http://schemas.microsoft.com/office/drawing/2014/main" val="1835512816"/>
                    </a:ext>
                  </a:extLst>
                </a:gridCol>
                <a:gridCol w="6251867">
                  <a:extLst>
                    <a:ext uri="{9D8B030D-6E8A-4147-A177-3AD203B41FA5}">
                      <a16:colId xmlns:a16="http://schemas.microsoft.com/office/drawing/2014/main" val="399971882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a:solidFill>
                            <a:schemeClr val="bg1"/>
                          </a:solidFill>
                          <a:effectLst/>
                        </a:rPr>
                        <a:t>Example governance tasks – for which Trustees are collectively responsible</a:t>
                      </a:r>
                      <a:endParaRPr lang="en-GB" sz="1800" b="0" i="0" noProof="0">
                        <a:solidFill>
                          <a:schemeClr val="bg1"/>
                        </a:solidFill>
                        <a:effectLs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b="1" noProof="0">
                          <a:solidFill>
                            <a:schemeClr val="bg1"/>
                          </a:solidFill>
                          <a:effectLst/>
                        </a:rPr>
                        <a:t>Example support tasks - undertaken through the Group Leadership Team or District/County Support Teams</a:t>
                      </a:r>
                      <a:endParaRPr lang="en-GB" noProof="0">
                        <a:solidFill>
                          <a:schemeClr val="bg1"/>
                        </a:solidFill>
                      </a:endParaRPr>
                    </a:p>
                  </a:txBody>
                  <a:tcPr/>
                </a:tc>
                <a:extLst>
                  <a:ext uri="{0D108BD9-81ED-4DB2-BD59-A6C34878D82A}">
                    <a16:rowId xmlns:a16="http://schemas.microsoft.com/office/drawing/2014/main" val="34236039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0">
                          <a:solidFill>
                            <a:srgbClr val="222527"/>
                          </a:solidFill>
                          <a:effectLst/>
                        </a:rPr>
                        <a:t>Ensure that there are sufficient resources (funds, people, property and equipment) available to meet the planned work of the Group, including delivery of the high-quality programme</a:t>
                      </a:r>
                      <a:endParaRPr lang="en-GB" sz="1600" b="0" i="0" noProof="0">
                        <a:solidFill>
                          <a:srgbClr val="242424"/>
                        </a:solidFill>
                        <a:effectLst/>
                      </a:endParaRPr>
                    </a:p>
                  </a:txBody>
                  <a:tcPr/>
                </a:tc>
                <a:tc>
                  <a:txBody>
                    <a:bodyPr/>
                    <a:lstStyle/>
                    <a:p>
                      <a:pPr algn="l" rtl="0" fontAlgn="base">
                        <a:spcBef>
                          <a:spcPts val="0"/>
                        </a:spcBef>
                      </a:pPr>
                      <a:r>
                        <a:rPr lang="en-GB" sz="1600" b="0" noProof="0">
                          <a:solidFill>
                            <a:srgbClr val="222527"/>
                          </a:solidFill>
                          <a:effectLst/>
                        </a:rPr>
                        <a:t>Fundraising </a:t>
                      </a:r>
                      <a:endParaRPr lang="en-GB" sz="1600" b="0" noProof="0">
                        <a:solidFill>
                          <a:srgbClr val="242424"/>
                        </a:solidFill>
                        <a:effectLst/>
                      </a:endParaRPr>
                    </a:p>
                    <a:p>
                      <a:pPr algn="l" rtl="0" fontAlgn="base">
                        <a:spcBef>
                          <a:spcPts val="0"/>
                        </a:spcBef>
                      </a:pPr>
                      <a:r>
                        <a:rPr lang="en-GB" sz="1600" b="0" noProof="0">
                          <a:solidFill>
                            <a:srgbClr val="222527"/>
                          </a:solidFill>
                          <a:effectLst/>
                        </a:rPr>
                        <a:t>Premises management and maintenance </a:t>
                      </a:r>
                      <a:endParaRPr lang="en-GB" sz="1600" b="0" noProof="0">
                        <a:solidFill>
                          <a:srgbClr val="242424"/>
                        </a:solidFill>
                        <a:effectLst/>
                      </a:endParaRPr>
                    </a:p>
                    <a:p>
                      <a:pPr algn="l" rtl="0" fontAlgn="base">
                        <a:spcBef>
                          <a:spcPts val="0"/>
                        </a:spcBef>
                      </a:pPr>
                      <a:r>
                        <a:rPr lang="en-GB" sz="1600" b="0" noProof="0">
                          <a:solidFill>
                            <a:srgbClr val="222527"/>
                          </a:solidFill>
                          <a:effectLst/>
                        </a:rPr>
                        <a:t>Grass cutting or service crew at camp site </a:t>
                      </a:r>
                      <a:endParaRPr lang="en-GB" sz="1600" b="0" i="0" noProof="0">
                        <a:solidFill>
                          <a:srgbClr val="242424"/>
                        </a:solidFill>
                        <a:effectLst/>
                      </a:endParaRPr>
                    </a:p>
                  </a:txBody>
                  <a:tcPr/>
                </a:tc>
                <a:extLst>
                  <a:ext uri="{0D108BD9-81ED-4DB2-BD59-A6C34878D82A}">
                    <a16:rowId xmlns:a16="http://schemas.microsoft.com/office/drawing/2014/main" val="10992261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0">
                          <a:solidFill>
                            <a:srgbClr val="222527"/>
                          </a:solidFill>
                          <a:effectLst/>
                        </a:rPr>
                        <a:t>Ensure that the charity’s finances are properly managed, including development and maintenance of appropriate budgets to support the charity’s work</a:t>
                      </a:r>
                      <a:endParaRPr lang="en-GB" sz="1600" b="0" i="0" noProof="0">
                        <a:solidFill>
                          <a:srgbClr val="242424"/>
                        </a:solidFill>
                        <a:effectLst/>
                      </a:endParaRPr>
                    </a:p>
                  </a:txBody>
                  <a:tcPr/>
                </a:tc>
                <a:tc>
                  <a:txBody>
                    <a:bodyPr/>
                    <a:lstStyle/>
                    <a:p>
                      <a:pPr algn="l" rtl="0" fontAlgn="base">
                        <a:spcBef>
                          <a:spcPts val="0"/>
                        </a:spcBef>
                      </a:pPr>
                      <a:r>
                        <a:rPr lang="en-GB" sz="1600" b="0" noProof="0">
                          <a:solidFill>
                            <a:srgbClr val="222527"/>
                          </a:solidFill>
                          <a:effectLst/>
                        </a:rPr>
                        <a:t>Bookkeeping </a:t>
                      </a:r>
                      <a:endParaRPr lang="en-GB" sz="1600" b="0" noProof="0">
                        <a:solidFill>
                          <a:srgbClr val="242424"/>
                        </a:solidFill>
                        <a:effectLst/>
                      </a:endParaRPr>
                    </a:p>
                    <a:p>
                      <a:pPr algn="l" rtl="0" fontAlgn="base">
                        <a:spcBef>
                          <a:spcPts val="0"/>
                        </a:spcBef>
                      </a:pPr>
                      <a:r>
                        <a:rPr lang="en-GB" sz="1600" b="0" noProof="0">
                          <a:solidFill>
                            <a:srgbClr val="222527"/>
                          </a:solidFill>
                          <a:effectLst/>
                        </a:rPr>
                        <a:t>Payments of expenses and invoices </a:t>
                      </a:r>
                      <a:endParaRPr lang="en-GB" sz="1600" b="0" noProof="0">
                        <a:solidFill>
                          <a:srgbClr val="242424"/>
                        </a:solidFill>
                        <a:effectLst/>
                      </a:endParaRPr>
                    </a:p>
                    <a:p>
                      <a:pPr algn="l" rtl="0" fontAlgn="base">
                        <a:spcBef>
                          <a:spcPts val="0"/>
                        </a:spcBef>
                      </a:pPr>
                      <a:r>
                        <a:rPr lang="en-GB" sz="1600" b="0" noProof="0">
                          <a:solidFill>
                            <a:srgbClr val="222527"/>
                          </a:solidFill>
                          <a:effectLst/>
                        </a:rPr>
                        <a:t>Banking </a:t>
                      </a:r>
                      <a:endParaRPr lang="en-GB" sz="1600" b="0" i="0" noProof="0">
                        <a:solidFill>
                          <a:srgbClr val="242424"/>
                        </a:solidFill>
                        <a:effectLst/>
                      </a:endParaRPr>
                    </a:p>
                  </a:txBody>
                  <a:tcPr/>
                </a:tc>
                <a:extLst>
                  <a:ext uri="{0D108BD9-81ED-4DB2-BD59-A6C34878D82A}">
                    <a16:rowId xmlns:a16="http://schemas.microsoft.com/office/drawing/2014/main" val="18358131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0">
                          <a:solidFill>
                            <a:srgbClr val="222527"/>
                          </a:solidFill>
                          <a:effectLst/>
                        </a:rPr>
                        <a:t>Ensure that effective administration is in place to support the work of the Trustee Board  </a:t>
                      </a:r>
                      <a:endParaRPr lang="en-GB" sz="1600" b="0" i="0" noProof="0">
                        <a:solidFill>
                          <a:srgbClr val="242424"/>
                        </a:solidFill>
                        <a:effectLst/>
                      </a:endParaRPr>
                    </a:p>
                  </a:txBody>
                  <a:tcPr/>
                </a:tc>
                <a:tc>
                  <a:txBody>
                    <a:bodyPr/>
                    <a:lstStyle/>
                    <a:p>
                      <a:pPr algn="l" rtl="0" fontAlgn="base">
                        <a:spcBef>
                          <a:spcPts val="0"/>
                        </a:spcBef>
                      </a:pPr>
                      <a:r>
                        <a:rPr lang="en-GB" sz="1600" b="0" noProof="0">
                          <a:solidFill>
                            <a:srgbClr val="222527"/>
                          </a:solidFill>
                          <a:effectLst/>
                        </a:rPr>
                        <a:t>Distribution of agendas, minutes, etc. for Trustee Board Meetings and Annual General Meetings </a:t>
                      </a:r>
                      <a:endParaRPr lang="en-GB" sz="1600" b="0" noProof="0">
                        <a:solidFill>
                          <a:srgbClr val="242424"/>
                        </a:solidFill>
                        <a:effectLst/>
                      </a:endParaRPr>
                    </a:p>
                    <a:p>
                      <a:pPr algn="l" rtl="0" fontAlgn="base">
                        <a:spcBef>
                          <a:spcPts val="0"/>
                        </a:spcBef>
                      </a:pPr>
                      <a:r>
                        <a:rPr lang="en-GB" sz="1600" b="0" noProof="0">
                          <a:solidFill>
                            <a:srgbClr val="222527"/>
                          </a:solidFill>
                          <a:effectLst/>
                        </a:rPr>
                        <a:t>Managing agreed Trustee appointment processes prior to AGMs </a:t>
                      </a:r>
                      <a:endParaRPr lang="en-GB" sz="1600" b="0" i="0" noProof="0">
                        <a:solidFill>
                          <a:srgbClr val="242424"/>
                        </a:solidFill>
                        <a:effectLst/>
                      </a:endParaRPr>
                    </a:p>
                  </a:txBody>
                  <a:tcPr/>
                </a:tc>
                <a:extLst>
                  <a:ext uri="{0D108BD9-81ED-4DB2-BD59-A6C34878D82A}">
                    <a16:rowId xmlns:a16="http://schemas.microsoft.com/office/drawing/2014/main" val="6762714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0">
                          <a:solidFill>
                            <a:srgbClr val="222527"/>
                          </a:solidFill>
                          <a:effectLst/>
                        </a:rPr>
                        <a:t>Take responsibility for adherence to Data Protection Legislation recognising that, dependent on circumstances, it will at different times act as a Data Controller and as a Data Processor  </a:t>
                      </a:r>
                      <a:endParaRPr lang="en-GB" sz="1600" b="0" i="0" noProof="0">
                        <a:solidFill>
                          <a:srgbClr val="242424"/>
                        </a:solidFill>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0">
                          <a:solidFill>
                            <a:srgbClr val="222527"/>
                          </a:solidFill>
                          <a:effectLst/>
                        </a:rPr>
                        <a:t>Manage any web sites, email systems, documents stores used within/by the charity </a:t>
                      </a:r>
                      <a:endParaRPr lang="en-GB" sz="1600" b="0" i="0" noProof="0">
                        <a:solidFill>
                          <a:srgbClr val="242424"/>
                        </a:solidFill>
                        <a:effectLst/>
                      </a:endParaRPr>
                    </a:p>
                    <a:p>
                      <a:endParaRPr lang="en-GB" sz="1600" noProof="0"/>
                    </a:p>
                  </a:txBody>
                  <a:tcPr/>
                </a:tc>
                <a:extLst>
                  <a:ext uri="{0D108BD9-81ED-4DB2-BD59-A6C34878D82A}">
                    <a16:rowId xmlns:a16="http://schemas.microsoft.com/office/drawing/2014/main" val="311788355"/>
                  </a:ext>
                </a:extLst>
              </a:tr>
              <a:tr h="844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0">
                          <a:solidFill>
                            <a:srgbClr val="222527"/>
                          </a:solidFill>
                          <a:effectLst/>
                        </a:rPr>
                        <a:t>Ensure that effective line management is in place for each employed staff member and that these are clearly established and communicated  </a:t>
                      </a:r>
                      <a:endParaRPr lang="en-GB" sz="1600" b="0" i="0" noProof="0">
                        <a:solidFill>
                          <a:srgbClr val="242424"/>
                        </a:solidFill>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0">
                          <a:solidFill>
                            <a:srgbClr val="222527"/>
                          </a:solidFill>
                          <a:effectLst/>
                        </a:rPr>
                        <a:t>Line manager, supporting staff in their work </a:t>
                      </a:r>
                      <a:endParaRPr lang="en-GB" sz="1600" b="0" i="0" noProof="0">
                        <a:solidFill>
                          <a:srgbClr val="242424"/>
                        </a:solidFill>
                        <a:effectLst/>
                      </a:endParaRPr>
                    </a:p>
                    <a:p>
                      <a:endParaRPr lang="en-GB" sz="1600" noProof="0"/>
                    </a:p>
                  </a:txBody>
                  <a:tcPr/>
                </a:tc>
                <a:extLst>
                  <a:ext uri="{0D108BD9-81ED-4DB2-BD59-A6C34878D82A}">
                    <a16:rowId xmlns:a16="http://schemas.microsoft.com/office/drawing/2014/main" val="4283667517"/>
                  </a:ext>
                </a:extLst>
              </a:tr>
            </a:tbl>
          </a:graphicData>
        </a:graphic>
      </p:graphicFrame>
    </p:spTree>
    <p:extLst>
      <p:ext uri="{BB962C8B-B14F-4D97-AF65-F5344CB8AC3E}">
        <p14:creationId xmlns:p14="http://schemas.microsoft.com/office/powerpoint/2010/main" val="1441983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Sharing the Changes</a:t>
            </a:r>
            <a:endParaRPr lang="en-US" dirty="0">
              <a:latin typeface="Nunito Sans"/>
            </a:endParaRPr>
          </a:p>
        </p:txBody>
      </p:sp>
    </p:spTree>
    <p:extLst>
      <p:ext uri="{BB962C8B-B14F-4D97-AF65-F5344CB8AC3E}">
        <p14:creationId xmlns:p14="http://schemas.microsoft.com/office/powerpoint/2010/main" val="4144104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53279" y="890360"/>
            <a:ext cx="11500789" cy="5771086"/>
            <a:chOff x="353279" y="890360"/>
            <a:chExt cx="11500789" cy="5771086"/>
          </a:xfrm>
        </p:grpSpPr>
        <p:grpSp>
          <p:nvGrpSpPr>
            <p:cNvPr id="7" name="Group 6"/>
            <p:cNvGrpSpPr/>
            <p:nvPr/>
          </p:nvGrpSpPr>
          <p:grpSpPr>
            <a:xfrm>
              <a:off x="353279" y="890360"/>
              <a:ext cx="11500788" cy="5771086"/>
              <a:chOff x="353280" y="890360"/>
              <a:chExt cx="11500788" cy="5771086"/>
            </a:xfrm>
          </p:grpSpPr>
          <p:sp>
            <p:nvSpPr>
              <p:cNvPr id="3" name="Rounded Rectangle 2"/>
              <p:cNvSpPr/>
              <p:nvPr/>
            </p:nvSpPr>
            <p:spPr>
              <a:xfrm>
                <a:off x="353280" y="890360"/>
                <a:ext cx="11500787" cy="5771086"/>
              </a:xfrm>
              <a:prstGeom prst="roundRect">
                <a:avLst/>
              </a:prstGeom>
              <a:solidFill>
                <a:schemeClr val="tx2"/>
              </a:solid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53281" y="1745332"/>
                <a:ext cx="11500787" cy="4916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ounded Rectangle 1"/>
            <p:cNvSpPr/>
            <p:nvPr/>
          </p:nvSpPr>
          <p:spPr>
            <a:xfrm>
              <a:off x="353281" y="890360"/>
              <a:ext cx="11500787" cy="5771086"/>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438010F5-4475-5DDF-5D54-8A9C58E934EC}"/>
              </a:ext>
            </a:extLst>
          </p:cNvPr>
          <p:cNvSpPr txBox="1"/>
          <p:nvPr/>
        </p:nvSpPr>
        <p:spPr>
          <a:xfrm>
            <a:off x="907640" y="1984939"/>
            <a:ext cx="5526157" cy="4873061"/>
          </a:xfrm>
          <a:prstGeom prst="rect">
            <a:avLst/>
          </a:prstGeom>
          <a:noFill/>
        </p:spPr>
        <p:txBody>
          <a:bodyPr wrap="square" lIns="91440" tIns="45720" rIns="91440" bIns="45720" numCol="1" rtlCol="0" anchor="ctr">
            <a:noAutofit/>
          </a:bodyPr>
          <a:lstStyle/>
          <a:p>
            <a:pPr marL="182245" indent="-171450">
              <a:buClr>
                <a:schemeClr val="tx2"/>
              </a:buClr>
              <a:buFont typeface="Arial" panose="020B0604020202020204" pitchFamily="34" charset="0"/>
              <a:buChar char="•"/>
            </a:pPr>
            <a:r>
              <a:rPr lang="en-GB" sz="1800" kern="0">
                <a:latin typeface="Nunito Sans"/>
              </a:rPr>
              <a:t>Use the team resources to finalise the plan of what your new teams will look like</a:t>
            </a:r>
          </a:p>
          <a:p>
            <a:pPr marL="10795">
              <a:buClr>
                <a:srgbClr val="00A793"/>
              </a:buClr>
            </a:pPr>
            <a:endParaRPr lang="en-GB" sz="1800" kern="0">
              <a:latin typeface="Nunito Sans"/>
            </a:endParaRPr>
          </a:p>
          <a:p>
            <a:pPr marL="182245" indent="-171450">
              <a:buClr>
                <a:schemeClr val="tx2"/>
              </a:buClr>
              <a:buFont typeface="Arial" panose="020B0604020202020204" pitchFamily="34" charset="0"/>
              <a:buChar char="•"/>
            </a:pPr>
            <a:r>
              <a:rPr lang="en-GB" sz="1800" kern="0">
                <a:latin typeface="Nunito Sans"/>
              </a:rPr>
              <a:t>Start introducing Our Volunteering Culture to your volunteers</a:t>
            </a:r>
          </a:p>
          <a:p>
            <a:pPr marL="182245" indent="-171450">
              <a:buClr>
                <a:schemeClr val="tx2"/>
              </a:buClr>
              <a:buFont typeface="Arial" panose="020B0604020202020204" pitchFamily="34" charset="0"/>
              <a:buChar char="•"/>
            </a:pPr>
            <a:endParaRPr lang="en-GB" sz="1800" kern="0">
              <a:solidFill>
                <a:schemeClr val="tx1"/>
              </a:solidFill>
              <a:latin typeface="Nunito Sans"/>
            </a:endParaRPr>
          </a:p>
          <a:p>
            <a:pPr marL="182245" indent="-171450">
              <a:buClr>
                <a:schemeClr val="tx2"/>
              </a:buClr>
              <a:buFont typeface="Arial" panose="020B0604020202020204" pitchFamily="34" charset="0"/>
              <a:buChar char="•"/>
            </a:pPr>
            <a:r>
              <a:rPr lang="en-GB" sz="1800" kern="0">
                <a:latin typeface="Nunito Sans"/>
              </a:rPr>
              <a:t>Start introducing use of teams in Groups, Districts, Counties</a:t>
            </a:r>
          </a:p>
          <a:p>
            <a:pPr marL="182245" indent="-171450">
              <a:buClr>
                <a:schemeClr val="tx2"/>
              </a:buClr>
              <a:buFont typeface="Arial" panose="020B0604020202020204" pitchFamily="34" charset="0"/>
              <a:buChar char="•"/>
            </a:pPr>
            <a:endParaRPr lang="en-GB" sz="1800" kern="0">
              <a:solidFill>
                <a:schemeClr val="tx1"/>
              </a:solidFill>
              <a:latin typeface="Nunito Sans"/>
            </a:endParaRPr>
          </a:p>
          <a:p>
            <a:pPr marL="182245" indent="-171450">
              <a:buClr>
                <a:schemeClr val="tx2"/>
              </a:buClr>
              <a:buFont typeface="Arial" panose="020B0604020202020204" pitchFamily="34" charset="0"/>
              <a:buChar char="•"/>
            </a:pPr>
            <a:r>
              <a:rPr lang="en-GB" sz="1800" kern="0">
                <a:latin typeface="Nunito Sans"/>
              </a:rPr>
              <a:t>Start introducing the Trustee Board changes via AGMs for Groups/Districts/Counties/Regions/ Areas… </a:t>
            </a:r>
          </a:p>
        </p:txBody>
      </p:sp>
      <p:sp>
        <p:nvSpPr>
          <p:cNvPr id="5" name="TextBox 4">
            <a:extLst>
              <a:ext uri="{FF2B5EF4-FFF2-40B4-BE49-F238E27FC236}">
                <a16:creationId xmlns:a16="http://schemas.microsoft.com/office/drawing/2014/main" id="{B0E11DE2-2451-DEA4-C6FB-62D219BA908A}"/>
              </a:ext>
            </a:extLst>
          </p:cNvPr>
          <p:cNvSpPr txBox="1"/>
          <p:nvPr/>
        </p:nvSpPr>
        <p:spPr>
          <a:xfrm>
            <a:off x="6433797" y="1745332"/>
            <a:ext cx="5404922" cy="4916114"/>
          </a:xfrm>
          <a:prstGeom prst="rect">
            <a:avLst/>
          </a:prstGeom>
          <a:noFill/>
        </p:spPr>
        <p:txBody>
          <a:bodyPr wrap="square" lIns="91440" tIns="45720" rIns="91440" bIns="45720" numCol="1" rtlCol="0" anchor="ctr">
            <a:noAutofit/>
          </a:bodyPr>
          <a:lstStyle/>
          <a:p>
            <a:pPr marL="182245" indent="-171450">
              <a:buClr>
                <a:schemeClr val="tx2"/>
              </a:buClr>
              <a:buFont typeface="Arial" panose="020B0604020202020204" pitchFamily="34" charset="0"/>
              <a:buChar char="•"/>
            </a:pPr>
            <a:r>
              <a:rPr lang="en-GB" sz="1800" kern="0" dirty="0">
                <a:solidFill>
                  <a:schemeClr val="tx2"/>
                </a:solidFill>
                <a:latin typeface="Nunito Sans"/>
              </a:rPr>
              <a:t>Continue</a:t>
            </a:r>
            <a:r>
              <a:rPr lang="en-GB" sz="1800" kern="0" dirty="0">
                <a:latin typeface="Nunito Sans"/>
              </a:rPr>
              <a:t> cleaning up Compass data</a:t>
            </a:r>
          </a:p>
          <a:p>
            <a:pPr marL="182245" indent="-171450">
              <a:buClr>
                <a:schemeClr val="tx2"/>
              </a:buClr>
              <a:buFont typeface="Arial" panose="020B0604020202020204" pitchFamily="34" charset="0"/>
              <a:buChar char="•"/>
            </a:pPr>
            <a:endParaRPr lang="en-GB" sz="1800" kern="0">
              <a:solidFill>
                <a:schemeClr val="tx1"/>
              </a:solidFill>
              <a:latin typeface="Nunito Sans"/>
            </a:endParaRPr>
          </a:p>
          <a:p>
            <a:pPr marL="182245" indent="-171450">
              <a:buClr>
                <a:schemeClr val="tx2"/>
              </a:buClr>
              <a:buFont typeface="Arial" panose="020B0604020202020204" pitchFamily="34" charset="0"/>
              <a:buChar char="•"/>
            </a:pPr>
            <a:r>
              <a:rPr lang="en-GB" sz="1800" kern="0" dirty="0">
                <a:solidFill>
                  <a:schemeClr val="tx2"/>
                </a:solidFill>
                <a:latin typeface="Nunito Sans"/>
              </a:rPr>
              <a:t>Continue</a:t>
            </a:r>
            <a:r>
              <a:rPr lang="en-GB" sz="1800" kern="0" dirty="0">
                <a:latin typeface="Nunito Sans"/>
              </a:rPr>
              <a:t> informing your area about the upcoming changes through events, local emails and more, using the new videos and other resources to support this </a:t>
            </a:r>
          </a:p>
          <a:p>
            <a:pPr marL="182245" indent="-171450">
              <a:buClr>
                <a:schemeClr val="tx2"/>
              </a:buClr>
              <a:buFont typeface="Arial" panose="020B0604020202020204" pitchFamily="34" charset="0"/>
              <a:buChar char="•"/>
            </a:pPr>
            <a:endParaRPr lang="en-GB" sz="1800" kern="0">
              <a:solidFill>
                <a:schemeClr val="tx1"/>
              </a:solidFill>
              <a:latin typeface="Nunito Sans"/>
            </a:endParaRPr>
          </a:p>
          <a:p>
            <a:pPr marL="182245" indent="-171450">
              <a:buClr>
                <a:schemeClr val="tx2"/>
              </a:buClr>
              <a:buFont typeface="Arial" panose="020B0604020202020204" pitchFamily="34" charset="0"/>
              <a:buChar char="•"/>
            </a:pPr>
            <a:r>
              <a:rPr lang="en-GB" sz="1800" kern="0" dirty="0">
                <a:solidFill>
                  <a:schemeClr val="tx2"/>
                </a:solidFill>
                <a:latin typeface="Nunito Sans"/>
              </a:rPr>
              <a:t>Continue</a:t>
            </a:r>
            <a:r>
              <a:rPr lang="en-GB" sz="1800" kern="0" dirty="0">
                <a:latin typeface="Nunito Sans"/>
              </a:rPr>
              <a:t> briefing District &amp; Group Chairs on the Trustee Board Changes</a:t>
            </a:r>
          </a:p>
        </p:txBody>
      </p:sp>
      <p:sp>
        <p:nvSpPr>
          <p:cNvPr id="9" name="TextBox 8"/>
          <p:cNvSpPr txBox="1"/>
          <p:nvPr/>
        </p:nvSpPr>
        <p:spPr>
          <a:xfrm>
            <a:off x="1749098" y="1119134"/>
            <a:ext cx="8293754" cy="954107"/>
          </a:xfrm>
          <a:prstGeom prst="rect">
            <a:avLst/>
          </a:prstGeom>
          <a:noFill/>
        </p:spPr>
        <p:txBody>
          <a:bodyPr wrap="square" lIns="91440" tIns="45720" rIns="91440" bIns="45720" rtlCol="0" anchor="t">
            <a:spAutoFit/>
          </a:bodyPr>
          <a:lstStyle/>
          <a:p>
            <a:pPr algn="ctr"/>
            <a:r>
              <a:rPr lang="en-GB" sz="2800" b="1">
                <a:solidFill>
                  <a:schemeClr val="bg1"/>
                </a:solidFill>
              </a:rPr>
              <a:t>Roadmap for Change </a:t>
            </a:r>
          </a:p>
          <a:p>
            <a:pPr algn="ctr"/>
            <a:endParaRPr lang="en-GB" sz="2800" b="1">
              <a:solidFill>
                <a:schemeClr val="bg1"/>
              </a:solidFill>
            </a:endParaRPr>
          </a:p>
        </p:txBody>
      </p:sp>
      <p:sp>
        <p:nvSpPr>
          <p:cNvPr id="48" name="TextBox 47">
            <a:extLst>
              <a:ext uri="{FF2B5EF4-FFF2-40B4-BE49-F238E27FC236}">
                <a16:creationId xmlns:a16="http://schemas.microsoft.com/office/drawing/2014/main" id="{32E21CC1-6628-2FCB-8BFA-D32AAE36E16D}"/>
              </a:ext>
            </a:extLst>
          </p:cNvPr>
          <p:cNvSpPr txBox="1"/>
          <p:nvPr/>
        </p:nvSpPr>
        <p:spPr>
          <a:xfrm>
            <a:off x="907638" y="1984939"/>
            <a:ext cx="1274582" cy="523220"/>
          </a:xfrm>
          <a:prstGeom prst="rect">
            <a:avLst/>
          </a:prstGeom>
          <a:noFill/>
        </p:spPr>
        <p:txBody>
          <a:bodyPr wrap="square" lIns="91440" tIns="45720" rIns="91440" bIns="45720" anchor="t">
            <a:spAutoFit/>
          </a:bodyPr>
          <a:lstStyle/>
          <a:p>
            <a:pPr marL="64770" algn="ctr">
              <a:spcBef>
                <a:spcPts val="2145"/>
              </a:spcBef>
            </a:pPr>
            <a:r>
              <a:rPr lang="en-GB" sz="2800" b="1">
                <a:solidFill>
                  <a:srgbClr val="7413DC"/>
                </a:solidFill>
                <a:latin typeface="Nunito Sans Black"/>
                <a:cs typeface="Nunito Sans Black"/>
              </a:rPr>
              <a:t>April</a:t>
            </a:r>
          </a:p>
        </p:txBody>
      </p:sp>
    </p:spTree>
    <p:extLst>
      <p:ext uri="{BB962C8B-B14F-4D97-AF65-F5344CB8AC3E}">
        <p14:creationId xmlns:p14="http://schemas.microsoft.com/office/powerpoint/2010/main" val="3299379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53279" y="890360"/>
            <a:ext cx="11500789" cy="5771086"/>
            <a:chOff x="353279" y="890360"/>
            <a:chExt cx="11500789" cy="5771086"/>
          </a:xfrm>
        </p:grpSpPr>
        <p:grpSp>
          <p:nvGrpSpPr>
            <p:cNvPr id="7" name="Group 6"/>
            <p:cNvGrpSpPr/>
            <p:nvPr/>
          </p:nvGrpSpPr>
          <p:grpSpPr>
            <a:xfrm>
              <a:off x="353279" y="890360"/>
              <a:ext cx="11500788" cy="5771086"/>
              <a:chOff x="353280" y="890360"/>
              <a:chExt cx="11500788" cy="5771086"/>
            </a:xfrm>
          </p:grpSpPr>
          <p:sp>
            <p:nvSpPr>
              <p:cNvPr id="3" name="Rounded Rectangle 2"/>
              <p:cNvSpPr/>
              <p:nvPr/>
            </p:nvSpPr>
            <p:spPr>
              <a:xfrm>
                <a:off x="353280" y="890360"/>
                <a:ext cx="11500787" cy="5771086"/>
              </a:xfrm>
              <a:prstGeom prst="roundRect">
                <a:avLst/>
              </a:prstGeom>
              <a:solidFill>
                <a:schemeClr val="tx2"/>
              </a:solid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53281" y="1745332"/>
                <a:ext cx="11500787" cy="4916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ounded Rectangle 1"/>
            <p:cNvSpPr/>
            <p:nvPr/>
          </p:nvSpPr>
          <p:spPr>
            <a:xfrm>
              <a:off x="353281" y="890360"/>
              <a:ext cx="11500787" cy="5771086"/>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438010F5-4475-5DDF-5D54-8A9C58E934EC}"/>
              </a:ext>
            </a:extLst>
          </p:cNvPr>
          <p:cNvSpPr txBox="1"/>
          <p:nvPr/>
        </p:nvSpPr>
        <p:spPr>
          <a:xfrm>
            <a:off x="1195596" y="1539473"/>
            <a:ext cx="10178501" cy="4873061"/>
          </a:xfrm>
          <a:prstGeom prst="rect">
            <a:avLst/>
          </a:prstGeom>
          <a:noFill/>
        </p:spPr>
        <p:txBody>
          <a:bodyPr wrap="square" lIns="91440" tIns="45720" rIns="91440" bIns="45720" numCol="1" rtlCol="0" anchor="ctr">
            <a:noAutofit/>
          </a:bodyPr>
          <a:lstStyle/>
          <a:p>
            <a:pPr marL="719455" indent="-285750">
              <a:spcBef>
                <a:spcPts val="600"/>
              </a:spcBef>
              <a:spcAft>
                <a:spcPts val="600"/>
              </a:spcAft>
              <a:buClr>
                <a:srgbClr val="00A793"/>
              </a:buClr>
              <a:buFont typeface="Arial,Sans-Serif" panose="020B0604020202020204" pitchFamily="34" charset="0"/>
              <a:buChar char="•"/>
            </a:pPr>
            <a:endParaRPr lang="en-GB" sz="2400" kern="0" dirty="0">
              <a:latin typeface="Nunito Sans"/>
            </a:endParaRPr>
          </a:p>
          <a:p>
            <a:pPr marL="719455" indent="-285750">
              <a:spcBef>
                <a:spcPts val="600"/>
              </a:spcBef>
              <a:spcAft>
                <a:spcPts val="600"/>
              </a:spcAft>
              <a:buFont typeface="Arial,Sans-Serif" panose="020B0604020202020204" pitchFamily="34" charset="0"/>
              <a:buChar char="•"/>
            </a:pPr>
            <a:r>
              <a:rPr lang="en-GB" sz="2400" b="1" kern="0" dirty="0">
                <a:latin typeface="Nunito Sans"/>
              </a:rPr>
              <a:t>2 May</a:t>
            </a:r>
            <a:r>
              <a:rPr lang="en-GB" sz="2400" kern="0" dirty="0">
                <a:latin typeface="Nunito Sans"/>
              </a:rPr>
              <a:t>: Role title change information shared with CC/DC/GSL via the </a:t>
            </a:r>
            <a:r>
              <a:rPr lang="en-GB" sz="2400" b="1" kern="0" dirty="0">
                <a:latin typeface="Nunito Sans"/>
              </a:rPr>
              <a:t>All Members' Email </a:t>
            </a:r>
            <a:endParaRPr lang="en-US" sz="2400" b="1" kern="0" dirty="0">
              <a:latin typeface="Nunito Sans"/>
            </a:endParaRPr>
          </a:p>
          <a:p>
            <a:pPr marL="719455" indent="-285750">
              <a:spcBef>
                <a:spcPts val="600"/>
              </a:spcBef>
              <a:spcAft>
                <a:spcPts val="600"/>
              </a:spcAft>
              <a:buFont typeface="Arial,Sans-Serif" panose="020B0604020202020204" pitchFamily="34" charset="0"/>
              <a:buChar char="•"/>
            </a:pPr>
            <a:endParaRPr lang="en-US" sz="2400" b="1" kern="0">
              <a:latin typeface="Nunito Sans"/>
            </a:endParaRPr>
          </a:p>
          <a:p>
            <a:pPr marL="719455" indent="-285750">
              <a:spcBef>
                <a:spcPts val="600"/>
              </a:spcBef>
              <a:spcAft>
                <a:spcPts val="600"/>
              </a:spcAft>
              <a:buFont typeface="Arial,Sans-Serif" panose="020B0604020202020204" pitchFamily="34" charset="0"/>
              <a:buChar char="•"/>
            </a:pPr>
            <a:r>
              <a:rPr lang="en-US" sz="2400" b="1" kern="0" dirty="0">
                <a:latin typeface="Nunito Sans"/>
              </a:rPr>
              <a:t>16 May: </a:t>
            </a:r>
            <a:r>
              <a:rPr lang="en-US" sz="2400" kern="0" dirty="0">
                <a:latin typeface="Nunito Sans"/>
              </a:rPr>
              <a:t>Volunteer Experience webpages shared with line managers via the </a:t>
            </a:r>
            <a:r>
              <a:rPr lang="en-US" sz="2400" b="1" kern="0" dirty="0">
                <a:latin typeface="Nunito Sans"/>
              </a:rPr>
              <a:t>All Managers' Email </a:t>
            </a:r>
            <a:endParaRPr lang="en-US"/>
          </a:p>
          <a:p>
            <a:pPr marL="433705">
              <a:spcBef>
                <a:spcPts val="600"/>
              </a:spcBef>
              <a:spcAft>
                <a:spcPts val="600"/>
              </a:spcAft>
            </a:pPr>
            <a:endParaRPr lang="en-US" sz="2400" b="1" kern="0">
              <a:latin typeface="Nunito Sans"/>
            </a:endParaRPr>
          </a:p>
          <a:p>
            <a:pPr marL="719455" indent="-285750">
              <a:spcBef>
                <a:spcPts val="600"/>
              </a:spcBef>
              <a:spcAft>
                <a:spcPts val="600"/>
              </a:spcAft>
              <a:buFont typeface="Arial,Sans-Serif" panose="020B0604020202020204" pitchFamily="34" charset="0"/>
              <a:buChar char="•"/>
            </a:pPr>
            <a:r>
              <a:rPr lang="en-US" sz="2400" b="1" kern="0" dirty="0">
                <a:latin typeface="Nunito Sans"/>
              </a:rPr>
              <a:t>6 June: </a:t>
            </a:r>
            <a:r>
              <a:rPr lang="en-US" sz="2400" kern="0" dirty="0">
                <a:latin typeface="Nunito Sans"/>
              </a:rPr>
              <a:t>Volunteer Experience webpages shared with everyone via the </a:t>
            </a:r>
            <a:r>
              <a:rPr lang="en-US" sz="2400" b="1" kern="0" dirty="0">
                <a:latin typeface="Nunito Sans"/>
              </a:rPr>
              <a:t>All Members' Email </a:t>
            </a:r>
          </a:p>
          <a:p>
            <a:pPr marL="433705">
              <a:spcBef>
                <a:spcPts val="600"/>
              </a:spcBef>
              <a:spcAft>
                <a:spcPts val="600"/>
              </a:spcAft>
            </a:pPr>
            <a:endParaRPr lang="en-US" sz="2400" kern="0"/>
          </a:p>
          <a:p>
            <a:pPr marL="182245" indent="-171450">
              <a:buClr>
                <a:srgbClr val="00A793"/>
              </a:buClr>
              <a:buFont typeface="Arial" panose="020B0604020202020204" pitchFamily="34" charset="0"/>
              <a:buChar char="•"/>
            </a:pPr>
            <a:endParaRPr lang="en-GB" sz="1800" kern="0" dirty="0"/>
          </a:p>
        </p:txBody>
      </p:sp>
      <p:sp>
        <p:nvSpPr>
          <p:cNvPr id="5" name="TextBox 4">
            <a:extLst>
              <a:ext uri="{FF2B5EF4-FFF2-40B4-BE49-F238E27FC236}">
                <a16:creationId xmlns:a16="http://schemas.microsoft.com/office/drawing/2014/main" id="{B0E11DE2-2451-DEA4-C6FB-62D219BA908A}"/>
              </a:ext>
            </a:extLst>
          </p:cNvPr>
          <p:cNvSpPr txBox="1"/>
          <p:nvPr/>
        </p:nvSpPr>
        <p:spPr>
          <a:xfrm>
            <a:off x="11672547" y="1745332"/>
            <a:ext cx="175697" cy="4916114"/>
          </a:xfrm>
          <a:prstGeom prst="rect">
            <a:avLst/>
          </a:prstGeom>
          <a:noFill/>
        </p:spPr>
        <p:txBody>
          <a:bodyPr wrap="square" lIns="91440" tIns="45720" rIns="91440" bIns="45720" numCol="1" rtlCol="0" anchor="ctr">
            <a:noAutofit/>
          </a:bodyPr>
          <a:lstStyle/>
          <a:p>
            <a:pPr marL="182245" indent="-171450">
              <a:buClr>
                <a:srgbClr val="00A793"/>
              </a:buClr>
              <a:buFont typeface="Arial" panose="020B0604020202020204" pitchFamily="34" charset="0"/>
              <a:buChar char="•"/>
            </a:pPr>
            <a:endParaRPr lang="en-GB" sz="1800" kern="0">
              <a:latin typeface="Nunito Sans"/>
            </a:endParaRPr>
          </a:p>
        </p:txBody>
      </p:sp>
      <p:sp>
        <p:nvSpPr>
          <p:cNvPr id="9" name="TextBox 8"/>
          <p:cNvSpPr txBox="1"/>
          <p:nvPr/>
        </p:nvSpPr>
        <p:spPr>
          <a:xfrm>
            <a:off x="1749098" y="1119134"/>
            <a:ext cx="8293754" cy="954107"/>
          </a:xfrm>
          <a:prstGeom prst="rect">
            <a:avLst/>
          </a:prstGeom>
          <a:noFill/>
        </p:spPr>
        <p:txBody>
          <a:bodyPr wrap="square" lIns="91440" tIns="45720" rIns="91440" bIns="45720" rtlCol="0" anchor="t">
            <a:spAutoFit/>
          </a:bodyPr>
          <a:lstStyle/>
          <a:p>
            <a:pPr algn="ctr"/>
            <a:r>
              <a:rPr lang="en-GB" sz="2800" b="1">
                <a:solidFill>
                  <a:schemeClr val="bg1"/>
                </a:solidFill>
              </a:rPr>
              <a:t>April and May Communication Moments</a:t>
            </a:r>
            <a:endParaRPr lang="en-US">
              <a:solidFill>
                <a:schemeClr val="bg1"/>
              </a:solidFill>
            </a:endParaRPr>
          </a:p>
          <a:p>
            <a:pPr algn="ctr"/>
            <a:endParaRPr lang="en-GB" sz="2800" b="1">
              <a:solidFill>
                <a:schemeClr val="bg1"/>
              </a:solidFill>
            </a:endParaRPr>
          </a:p>
        </p:txBody>
      </p:sp>
    </p:spTree>
    <p:extLst>
      <p:ext uri="{BB962C8B-B14F-4D97-AF65-F5344CB8AC3E}">
        <p14:creationId xmlns:p14="http://schemas.microsoft.com/office/powerpoint/2010/main" val="2893999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Compass Guidance</a:t>
            </a:r>
            <a:endParaRPr lang="en-US" dirty="0">
              <a:latin typeface="Nunito Sans"/>
            </a:endParaRPr>
          </a:p>
        </p:txBody>
      </p:sp>
    </p:spTree>
    <p:extLst>
      <p:ext uri="{BB962C8B-B14F-4D97-AF65-F5344CB8AC3E}">
        <p14:creationId xmlns:p14="http://schemas.microsoft.com/office/powerpoint/2010/main" val="2828608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190688" y="766487"/>
            <a:ext cx="5550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Compass Update</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6095999" y="1649186"/>
            <a:ext cx="5734051" cy="5086008"/>
          </a:xfrm>
          <a:prstGeom prst="rect">
            <a:avLst/>
          </a:prstGeom>
          <a:noFill/>
        </p:spPr>
        <p:txBody>
          <a:bodyPr wrap="square" lIns="68580" tIns="34290" rIns="68580" bIns="34290" rtlCol="0" anchor="t">
            <a:spAutoFit/>
          </a:bodyPr>
          <a:lstStyle/>
          <a:p>
            <a:pPr marL="361950" indent="-349250">
              <a:spcBef>
                <a:spcPts val="600"/>
              </a:spcBef>
              <a:spcAft>
                <a:spcPts val="600"/>
              </a:spcAft>
              <a:buClr>
                <a:srgbClr val="7414DC"/>
              </a:buClr>
              <a:buSzPct val="125000"/>
              <a:buFont typeface="Arial" panose="020B0604020202020204" pitchFamily="34" charset="0"/>
              <a:buChar char="•"/>
            </a:pPr>
            <a:r>
              <a:rPr lang="en-GB" sz="2200" dirty="0">
                <a:latin typeface="Nunito Sans"/>
              </a:rPr>
              <a:t>Updating personal details, roles and training on Compass for each volunteer</a:t>
            </a:r>
            <a:endParaRPr lang="en-GB" sz="2200">
              <a:latin typeface="Nunito Sans"/>
            </a:endParaRPr>
          </a:p>
          <a:p>
            <a:pPr marL="361950" indent="-349250">
              <a:spcBef>
                <a:spcPts val="600"/>
              </a:spcBef>
              <a:spcAft>
                <a:spcPts val="600"/>
              </a:spcAft>
              <a:buClr>
                <a:srgbClr val="7414DC"/>
              </a:buClr>
              <a:buSzPct val="125000"/>
              <a:buFont typeface="Arial" panose="020B0604020202020204" pitchFamily="34" charset="0"/>
              <a:buChar char="•"/>
            </a:pPr>
            <a:r>
              <a:rPr lang="en-GB" sz="2200" dirty="0">
                <a:latin typeface="Nunito Sans"/>
              </a:rPr>
              <a:t>This includes rationalising email addresses and telephone numbers so that they get correctly transferred during transition</a:t>
            </a:r>
            <a:endParaRPr lang="en-GB" sz="2200">
              <a:latin typeface="Nunito Sans"/>
            </a:endParaRPr>
          </a:p>
          <a:p>
            <a:pPr marL="361950" indent="-349250">
              <a:spcBef>
                <a:spcPts val="600"/>
              </a:spcBef>
              <a:spcAft>
                <a:spcPts val="600"/>
              </a:spcAft>
              <a:buClr>
                <a:srgbClr val="7414DC"/>
              </a:buClr>
              <a:buSzPct val="125000"/>
              <a:buFont typeface="Arial" panose="020B0604020202020204" pitchFamily="34" charset="0"/>
              <a:buChar char="•"/>
            </a:pPr>
            <a:r>
              <a:rPr lang="en-GB" sz="2200" dirty="0">
                <a:latin typeface="Nunito Sans"/>
              </a:rPr>
              <a:t>Updating organisation records for sections/ASUs</a:t>
            </a:r>
            <a:endParaRPr lang="en-GB" sz="2200">
              <a:latin typeface="Nunito Sans"/>
            </a:endParaRPr>
          </a:p>
          <a:p>
            <a:pPr marL="361950" indent="-349250">
              <a:spcBef>
                <a:spcPts val="600"/>
              </a:spcBef>
              <a:spcAft>
                <a:spcPts val="600"/>
              </a:spcAft>
              <a:buClr>
                <a:srgbClr val="7414DC"/>
              </a:buClr>
              <a:buSzPct val="125000"/>
              <a:buFont typeface="Arial" panose="020B0604020202020204" pitchFamily="34" charset="0"/>
              <a:buChar char="•"/>
            </a:pPr>
            <a:r>
              <a:rPr lang="en-GB" sz="2200" dirty="0">
                <a:latin typeface="Nunito Sans"/>
              </a:rPr>
              <a:t>Correcting "other" sections (we will send you the list)</a:t>
            </a:r>
            <a:endParaRPr lang="en-GB" sz="2200">
              <a:latin typeface="Nunito Sans"/>
            </a:endParaRPr>
          </a:p>
          <a:p>
            <a:pPr marL="361950" indent="-349250">
              <a:spcBef>
                <a:spcPts val="600"/>
              </a:spcBef>
              <a:spcAft>
                <a:spcPts val="600"/>
              </a:spcAft>
              <a:buClr>
                <a:srgbClr val="7414DC"/>
              </a:buClr>
              <a:buSzPct val="125000"/>
              <a:buFont typeface="Arial" panose="020B0604020202020204" pitchFamily="34" charset="0"/>
              <a:buChar char="•"/>
            </a:pPr>
            <a:r>
              <a:rPr lang="en-GB" sz="2200" dirty="0">
                <a:latin typeface="Nunito Sans"/>
              </a:rPr>
              <a:t>The guidance contains a page that can be used as a guidance/information sheet for individual volunteers</a:t>
            </a:r>
            <a:endParaRPr lang="en-GB" sz="2400">
              <a:latin typeface="Nunito Sans"/>
            </a:endParaRPr>
          </a:p>
        </p:txBody>
      </p:sp>
      <p:pic>
        <p:nvPicPr>
          <p:cNvPr id="5" name="Picture 5" descr="A picture containing person&#10;&#10;Description automatically generated">
            <a:extLst>
              <a:ext uri="{FF2B5EF4-FFF2-40B4-BE49-F238E27FC236}">
                <a16:creationId xmlns:a16="http://schemas.microsoft.com/office/drawing/2014/main" id="{8CEE49DC-6858-40B5-8D63-2A26326981D5}"/>
              </a:ext>
            </a:extLst>
          </p:cNvPr>
          <p:cNvPicPr>
            <a:picLocks noChangeAspect="1"/>
          </p:cNvPicPr>
          <p:nvPr/>
        </p:nvPicPr>
        <p:blipFill rotWithShape="1">
          <a:blip r:embed="rId3"/>
          <a:srcRect l="11726" t="376" r="10200" b="-586"/>
          <a:stretch/>
        </p:blipFill>
        <p:spPr>
          <a:xfrm>
            <a:off x="-565" y="-1235"/>
            <a:ext cx="6013975" cy="6869923"/>
          </a:xfrm>
          <a:prstGeom prst="rect">
            <a:avLst/>
          </a:prstGeom>
        </p:spPr>
      </p:pic>
    </p:spTree>
    <p:extLst>
      <p:ext uri="{BB962C8B-B14F-4D97-AF65-F5344CB8AC3E}">
        <p14:creationId xmlns:p14="http://schemas.microsoft.com/office/powerpoint/2010/main" val="327839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Open Forum</a:t>
            </a:r>
          </a:p>
        </p:txBody>
      </p:sp>
    </p:spTree>
    <p:extLst>
      <p:ext uri="{BB962C8B-B14F-4D97-AF65-F5344CB8AC3E}">
        <p14:creationId xmlns:p14="http://schemas.microsoft.com/office/powerpoint/2010/main" val="2565633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Change Support</a:t>
            </a:r>
          </a:p>
        </p:txBody>
      </p:sp>
    </p:spTree>
    <p:extLst>
      <p:ext uri="{BB962C8B-B14F-4D97-AF65-F5344CB8AC3E}">
        <p14:creationId xmlns:p14="http://schemas.microsoft.com/office/powerpoint/2010/main" val="2965567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749964" y="987788"/>
            <a:ext cx="6058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Change Support</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6749963" y="2068838"/>
            <a:ext cx="4871339" cy="3116238"/>
          </a:xfrm>
          <a:prstGeom prst="rect">
            <a:avLst/>
          </a:prstGeom>
          <a:noFill/>
        </p:spPr>
        <p:txBody>
          <a:bodyPr wrap="square" lIns="68580" tIns="34290" rIns="68580" bIns="34290" rtlCol="0" anchor="t">
            <a:spAutoFit/>
          </a:bodyPr>
          <a:lstStyle/>
          <a:p>
            <a:pPr marL="361950" indent="-349250">
              <a:spcBef>
                <a:spcPts val="600"/>
              </a:spcBef>
              <a:spcAft>
                <a:spcPts val="600"/>
              </a:spcAft>
              <a:buClr>
                <a:srgbClr val="7414DC"/>
              </a:buClr>
              <a:buSzPct val="125000"/>
              <a:buFont typeface="Arial" panose="020B0604020202020204" pitchFamily="34" charset="0"/>
              <a:buChar char="•"/>
            </a:pPr>
            <a:r>
              <a:rPr lang="en-GB" sz="2400">
                <a:latin typeface="Nunito Sans"/>
              </a:rPr>
              <a:t>Refreshed Transformation Leads Hub</a:t>
            </a:r>
            <a:endParaRPr lang="en-US">
              <a:latin typeface="Nunito Sans"/>
            </a:endParaRPr>
          </a:p>
          <a:p>
            <a:pPr marL="361950" indent="-349250">
              <a:spcBef>
                <a:spcPts val="600"/>
              </a:spcBef>
              <a:spcAft>
                <a:spcPts val="600"/>
              </a:spcAft>
              <a:buClr>
                <a:srgbClr val="7414DC"/>
              </a:buClr>
              <a:buSzPct val="125000"/>
              <a:buFont typeface="Arial" panose="020B0604020202020204" pitchFamily="34" charset="0"/>
              <a:buChar char="•"/>
            </a:pPr>
            <a:r>
              <a:rPr lang="en-GB" sz="2400">
                <a:latin typeface="Nunito Sans"/>
              </a:rPr>
              <a:t>3 new slide packs</a:t>
            </a:r>
          </a:p>
          <a:p>
            <a:pPr marL="361950" indent="-349250">
              <a:spcBef>
                <a:spcPts val="600"/>
              </a:spcBef>
              <a:spcAft>
                <a:spcPts val="600"/>
              </a:spcAft>
              <a:buClr>
                <a:srgbClr val="7414DC"/>
              </a:buClr>
              <a:buSzPct val="125000"/>
              <a:buFont typeface="Arial" panose="020B0604020202020204" pitchFamily="34" charset="0"/>
              <a:buChar char="•"/>
            </a:pPr>
            <a:r>
              <a:rPr lang="en-GB" sz="2400">
                <a:latin typeface="Nunito Sans"/>
              </a:rPr>
              <a:t>Change Planning Workshop 27th April</a:t>
            </a:r>
            <a:endParaRPr lang="en-US">
              <a:latin typeface="Nunito Sans"/>
            </a:endParaRPr>
          </a:p>
          <a:p>
            <a:pPr marL="361950" indent="-349250">
              <a:spcBef>
                <a:spcPts val="600"/>
              </a:spcBef>
              <a:spcAft>
                <a:spcPts val="600"/>
              </a:spcAft>
              <a:buClr>
                <a:srgbClr val="7414DC"/>
              </a:buClr>
              <a:buSzPct val="125000"/>
              <a:buFont typeface="Arial" panose="020B0604020202020204" pitchFamily="34" charset="0"/>
              <a:buChar char="•"/>
            </a:pPr>
            <a:r>
              <a:rPr lang="en-GB" sz="2400">
                <a:latin typeface="Nunito Sans"/>
              </a:rPr>
              <a:t>More workshops to come (let us know what you'd like to see) </a:t>
            </a:r>
          </a:p>
        </p:txBody>
      </p:sp>
      <p:pic>
        <p:nvPicPr>
          <p:cNvPr id="6" name="Picture 5">
            <a:extLst>
              <a:ext uri="{FF2B5EF4-FFF2-40B4-BE49-F238E27FC236}">
                <a16:creationId xmlns:a16="http://schemas.microsoft.com/office/drawing/2014/main" id="{61948167-9311-4D37-B85A-798C632C9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218808" cy="6858000"/>
          </a:xfrm>
          <a:prstGeom prst="rect">
            <a:avLst/>
          </a:prstGeom>
        </p:spPr>
      </p:pic>
    </p:spTree>
    <p:extLst>
      <p:ext uri="{BB962C8B-B14F-4D97-AF65-F5344CB8AC3E}">
        <p14:creationId xmlns:p14="http://schemas.microsoft.com/office/powerpoint/2010/main" val="786862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B73DD310-DB68-14A5-DBE5-92BC40AFF9F0}"/>
              </a:ext>
            </a:extLst>
          </p:cNvPr>
          <p:cNvSpPr txBox="1"/>
          <p:nvPr/>
        </p:nvSpPr>
        <p:spPr>
          <a:xfrm>
            <a:off x="6857222" y="2154924"/>
            <a:ext cx="4812208" cy="4201150"/>
          </a:xfrm>
          <a:prstGeom prst="rect">
            <a:avLst/>
          </a:prstGeom>
        </p:spPr>
        <p:txBody>
          <a:bodyPr vert="horz" wrap="square" lIns="0" tIns="0" rIns="0" bIns="0" rtlCol="0" anchor="t">
            <a:spAutoFit/>
          </a:bodyPr>
          <a:lstStyle/>
          <a:p>
            <a:pPr marL="0" lvl="1">
              <a:spcBef>
                <a:spcPts val="1500"/>
              </a:spcBef>
              <a:buClr>
                <a:srgbClr val="7414DC"/>
              </a:buClr>
              <a:buSzPct val="125000"/>
              <a:tabLst>
                <a:tab pos="523399" algn="l"/>
                <a:tab pos="523875" algn="l"/>
              </a:tabLst>
            </a:pPr>
            <a:r>
              <a:rPr lang="en-GB" sz="1800" b="1">
                <a:solidFill>
                  <a:srgbClr val="7414DC"/>
                </a:solidFill>
                <a:latin typeface="Nunito Sans"/>
                <a:cs typeface="Calibri"/>
              </a:rPr>
              <a:t>1. Changes &amp; Support</a:t>
            </a:r>
            <a:r>
              <a:rPr lang="en-GB" sz="1800">
                <a:solidFill>
                  <a:srgbClr val="7414DC"/>
                </a:solidFill>
                <a:latin typeface="Nunito Sans"/>
                <a:cs typeface="Calibri"/>
              </a:rPr>
              <a:t>:</a:t>
            </a:r>
          </a:p>
          <a:p>
            <a:pPr marL="671513" lvl="1" indent="-280988">
              <a:spcBef>
                <a:spcPts val="1200"/>
              </a:spcBef>
              <a:buClr>
                <a:srgbClr val="7414DC"/>
              </a:buClr>
              <a:buSzPct val="125000"/>
              <a:buFont typeface="Arial"/>
              <a:buChar char="•"/>
              <a:tabLst>
                <a:tab pos="522288" algn="l"/>
                <a:tab pos="523875" algn="l"/>
              </a:tabLst>
            </a:pPr>
            <a:r>
              <a:rPr lang="en-GB" sz="1800">
                <a:latin typeface="Nunito Sans"/>
                <a:cs typeface="Calibri"/>
              </a:rPr>
              <a:t>Our Volunteering Culture</a:t>
            </a:r>
            <a:endParaRPr lang="en-GB" sz="1800">
              <a:cs typeface="Calibri"/>
            </a:endParaRPr>
          </a:p>
          <a:p>
            <a:pPr marL="671513" lvl="1" indent="-280988">
              <a:spcBef>
                <a:spcPts val="600"/>
              </a:spcBef>
              <a:buClr>
                <a:srgbClr val="7414DC"/>
              </a:buClr>
              <a:buSzPct val="125000"/>
              <a:buFont typeface="Arial"/>
              <a:buChar char="•"/>
              <a:tabLst>
                <a:tab pos="522288" algn="l"/>
                <a:tab pos="523875" algn="l"/>
              </a:tabLst>
            </a:pPr>
            <a:r>
              <a:rPr lang="en-GB" sz="1800">
                <a:latin typeface="Nunito Sans"/>
                <a:cs typeface="Calibri"/>
              </a:rPr>
              <a:t>Team-Based Volunteering</a:t>
            </a:r>
          </a:p>
          <a:p>
            <a:pPr marL="671513" lvl="1" indent="-280988">
              <a:spcBef>
                <a:spcPts val="600"/>
              </a:spcBef>
              <a:buClr>
                <a:srgbClr val="7414DC"/>
              </a:buClr>
              <a:buSzPct val="125000"/>
              <a:buFont typeface="Arial"/>
              <a:buChar char="•"/>
              <a:tabLst>
                <a:tab pos="522288" algn="l"/>
                <a:tab pos="523875" algn="l"/>
              </a:tabLst>
            </a:pPr>
            <a:r>
              <a:rPr lang="en-GB" sz="1800">
                <a:latin typeface="Nunito Sans"/>
                <a:cs typeface="Calibri"/>
              </a:rPr>
              <a:t>Trustee Boards</a:t>
            </a:r>
          </a:p>
          <a:p>
            <a:pPr marL="671513" lvl="1" indent="-280988">
              <a:spcBef>
                <a:spcPts val="600"/>
              </a:spcBef>
              <a:buClr>
                <a:srgbClr val="7414DC"/>
              </a:buClr>
              <a:buSzPct val="125000"/>
              <a:buFont typeface="Arial"/>
              <a:buChar char="•"/>
              <a:tabLst>
                <a:tab pos="522288" algn="l"/>
                <a:tab pos="523875" algn="l"/>
              </a:tabLst>
            </a:pPr>
            <a:r>
              <a:rPr lang="en-GB" sz="1800">
                <a:latin typeface="Nunito Sans"/>
                <a:cs typeface="Calibri"/>
              </a:rPr>
              <a:t>Compass Guidance</a:t>
            </a:r>
          </a:p>
          <a:p>
            <a:pPr marL="671513" lvl="1" indent="-280988">
              <a:spcBef>
                <a:spcPts val="600"/>
              </a:spcBef>
              <a:buClr>
                <a:srgbClr val="7414DC"/>
              </a:buClr>
              <a:buSzPct val="125000"/>
              <a:buFont typeface="Arial"/>
              <a:buChar char="•"/>
              <a:tabLst>
                <a:tab pos="522288" algn="l"/>
                <a:tab pos="523875" algn="l"/>
              </a:tabLst>
            </a:pPr>
            <a:r>
              <a:rPr lang="en-GB" sz="1800">
                <a:latin typeface="Nunito Sans"/>
                <a:cs typeface="Calibri"/>
              </a:rPr>
              <a:t>Change Support</a:t>
            </a:r>
          </a:p>
          <a:p>
            <a:pPr marL="0" lvl="1">
              <a:spcBef>
                <a:spcPts val="1500"/>
              </a:spcBef>
              <a:buClr>
                <a:srgbClr val="7414DC"/>
              </a:buClr>
              <a:buSzPct val="125000"/>
              <a:tabLst>
                <a:tab pos="523399" algn="l"/>
                <a:tab pos="523875" algn="l"/>
              </a:tabLst>
            </a:pPr>
            <a:r>
              <a:rPr lang="en-GB" sz="1800" b="1">
                <a:solidFill>
                  <a:srgbClr val="7414DC"/>
                </a:solidFill>
                <a:latin typeface="Nunito Sans"/>
                <a:cs typeface="Calibri"/>
              </a:rPr>
              <a:t>2. Feedback</a:t>
            </a:r>
            <a:r>
              <a:rPr lang="en-GB" sz="1800">
                <a:solidFill>
                  <a:srgbClr val="7414DC"/>
                </a:solidFill>
                <a:latin typeface="Nunito Sans"/>
                <a:cs typeface="Calibri"/>
              </a:rPr>
              <a:t>:</a:t>
            </a:r>
          </a:p>
          <a:p>
            <a:pPr marL="671513" lvl="1" indent="-311150">
              <a:spcBef>
                <a:spcPts val="1200"/>
              </a:spcBef>
              <a:buClr>
                <a:srgbClr val="7414DC"/>
              </a:buClr>
              <a:buSzPct val="125000"/>
              <a:buFont typeface="Arial"/>
              <a:buChar char="•"/>
              <a:tabLst>
                <a:tab pos="522288" algn="l"/>
                <a:tab pos="523875" algn="l"/>
              </a:tabLst>
            </a:pPr>
            <a:r>
              <a:rPr lang="en-GB" sz="1800">
                <a:latin typeface="Nunito Sans"/>
                <a:cs typeface="Calibri"/>
              </a:rPr>
              <a:t>Open Forum</a:t>
            </a:r>
          </a:p>
          <a:p>
            <a:pPr marL="671513" lvl="1" indent="-311150">
              <a:spcBef>
                <a:spcPts val="600"/>
              </a:spcBef>
              <a:buClr>
                <a:srgbClr val="7414DC"/>
              </a:buClr>
              <a:buSzPct val="125000"/>
              <a:buFont typeface="Arial"/>
              <a:buChar char="•"/>
              <a:tabLst>
                <a:tab pos="522288" algn="l"/>
                <a:tab pos="523875" algn="l"/>
              </a:tabLst>
            </a:pPr>
            <a:r>
              <a:rPr lang="en-GB" sz="1800">
                <a:latin typeface="Nunito Sans"/>
                <a:cs typeface="Calibri"/>
              </a:rPr>
              <a:t>Transformation Leads Survey</a:t>
            </a:r>
          </a:p>
          <a:p>
            <a:pPr marL="671513" lvl="1" indent="-311150">
              <a:spcBef>
                <a:spcPts val="600"/>
              </a:spcBef>
              <a:buClr>
                <a:srgbClr val="7414DC"/>
              </a:buClr>
              <a:buSzPct val="125000"/>
              <a:buFont typeface="Arial"/>
              <a:buChar char="•"/>
              <a:tabLst>
                <a:tab pos="522288" algn="l"/>
                <a:tab pos="523875" algn="l"/>
              </a:tabLst>
            </a:pPr>
            <a:r>
              <a:rPr lang="en-GB" sz="1800">
                <a:latin typeface="Nunito Sans"/>
                <a:cs typeface="Calibri"/>
              </a:rPr>
              <a:t>Early Adopters Progress</a:t>
            </a:r>
            <a:endParaRPr lang="en-GB" sz="1800"/>
          </a:p>
          <a:p>
            <a:pPr marL="0" lvl="1">
              <a:spcBef>
                <a:spcPts val="1500"/>
              </a:spcBef>
              <a:buClr>
                <a:srgbClr val="7414DC"/>
              </a:buClr>
              <a:buSzPct val="125000"/>
              <a:tabLst>
                <a:tab pos="523399" algn="l"/>
                <a:tab pos="523875" algn="l"/>
              </a:tabLst>
            </a:pPr>
            <a:r>
              <a:rPr lang="en-GB" sz="1800" b="1">
                <a:solidFill>
                  <a:srgbClr val="7414DC"/>
                </a:solidFill>
                <a:latin typeface="Nunito Sans"/>
                <a:cs typeface="Calibri"/>
              </a:rPr>
              <a:t>3. What's Coming in May</a:t>
            </a:r>
          </a:p>
        </p:txBody>
      </p:sp>
      <p:sp>
        <p:nvSpPr>
          <p:cNvPr id="6" name="TextBox 5">
            <a:extLst>
              <a:ext uri="{FF2B5EF4-FFF2-40B4-BE49-F238E27FC236}">
                <a16:creationId xmlns:a16="http://schemas.microsoft.com/office/drawing/2014/main" id="{41E59FF2-C726-488B-BBCC-68D8F603E4E6}"/>
              </a:ext>
            </a:extLst>
          </p:cNvPr>
          <p:cNvSpPr txBox="1"/>
          <p:nvPr/>
        </p:nvSpPr>
        <p:spPr>
          <a:xfrm>
            <a:off x="6857222" y="1117459"/>
            <a:ext cx="4296151" cy="861774"/>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br>
              <a:rPr lang="en-GB" sz="2800">
                <a:solidFill>
                  <a:srgbClr val="7413DC"/>
                </a:solidFill>
                <a:latin typeface="Nunito Sans Black"/>
              </a:rPr>
            </a:br>
            <a:r>
              <a:rPr lang="en-GB" sz="2800">
                <a:solidFill>
                  <a:srgbClr val="7413DC"/>
                </a:solidFill>
                <a:latin typeface="Nunito Sans Black"/>
              </a:rPr>
              <a:t>on this call</a:t>
            </a:r>
            <a:endParaRPr lang="en-US" sz="2800">
              <a:solidFill>
                <a:srgbClr val="7413DC"/>
              </a:solidFill>
              <a:latin typeface="Nunito Sans Black"/>
              <a:cs typeface="Calibri"/>
            </a:endParaRPr>
          </a:p>
        </p:txBody>
      </p:sp>
      <p:sp>
        <p:nvSpPr>
          <p:cNvPr id="2" name="object 5">
            <a:extLst>
              <a:ext uri="{FF2B5EF4-FFF2-40B4-BE49-F238E27FC236}">
                <a16:creationId xmlns:a16="http://schemas.microsoft.com/office/drawing/2014/main" id="{17EF3307-79D3-F146-FFE9-B8D4BBDB1EDE}"/>
              </a:ext>
            </a:extLst>
          </p:cNvPr>
          <p:cNvSpPr txBox="1"/>
          <p:nvPr/>
        </p:nvSpPr>
        <p:spPr>
          <a:xfrm>
            <a:off x="522570" y="2154924"/>
            <a:ext cx="4812208" cy="3959716"/>
          </a:xfrm>
          <a:prstGeom prst="rect">
            <a:avLst/>
          </a:prstGeom>
        </p:spPr>
        <p:txBody>
          <a:bodyPr vert="horz" wrap="square" lIns="0" tIns="0" rIns="0" bIns="0" rtlCol="0" anchor="t">
            <a:noAutofit/>
          </a:bodyPr>
          <a:lstStyle/>
          <a:p>
            <a:pPr marL="0" lvl="1">
              <a:spcBef>
                <a:spcPts val="1200"/>
              </a:spcBef>
              <a:buClr>
                <a:srgbClr val="7414DC"/>
              </a:buClr>
              <a:buSzPct val="125000"/>
              <a:tabLst>
                <a:tab pos="523399" algn="l"/>
                <a:tab pos="523875" algn="l"/>
              </a:tabLst>
            </a:pPr>
            <a:r>
              <a:rPr lang="en-GB" sz="1800" b="1">
                <a:solidFill>
                  <a:srgbClr val="7414DC"/>
                </a:solidFill>
                <a:latin typeface="Nunito Sans"/>
                <a:cs typeface="Calibri"/>
              </a:rPr>
              <a:t>Friday, 31 March</a:t>
            </a:r>
          </a:p>
          <a:p>
            <a:pPr marL="628650" lvl="2" indent="-285750">
              <a:spcBef>
                <a:spcPts val="1200"/>
              </a:spcBef>
              <a:buClr>
                <a:srgbClr val="7414DC"/>
              </a:buClr>
              <a:buSzPct val="125000"/>
              <a:buFont typeface="Arial"/>
              <a:buChar char="•"/>
              <a:tabLst>
                <a:tab pos="523399" algn="l"/>
                <a:tab pos="523875" algn="l"/>
              </a:tabLst>
            </a:pPr>
            <a:r>
              <a:rPr lang="en-GB" sz="1800">
                <a:latin typeface="Nunito Sans"/>
                <a:cs typeface="Calibri"/>
              </a:rPr>
              <a:t>Transformation Leads Newsletter</a:t>
            </a:r>
          </a:p>
          <a:p>
            <a:pPr marL="628650" lvl="2" indent="-285750">
              <a:spcBef>
                <a:spcPts val="600"/>
              </a:spcBef>
              <a:buClr>
                <a:srgbClr val="7414DC"/>
              </a:buClr>
              <a:buSzPct val="125000"/>
              <a:buFont typeface="Arial"/>
              <a:buChar char="•"/>
              <a:tabLst>
                <a:tab pos="523399" algn="l"/>
                <a:tab pos="523875" algn="l"/>
              </a:tabLst>
            </a:pPr>
            <a:r>
              <a:rPr lang="en-GB" sz="1800">
                <a:latin typeface="Nunito Sans"/>
                <a:cs typeface="Calibri"/>
              </a:rPr>
              <a:t>Change Planning workshop invites</a:t>
            </a:r>
          </a:p>
          <a:p>
            <a:pPr marL="0" lvl="1">
              <a:spcBef>
                <a:spcPts val="1200"/>
              </a:spcBef>
              <a:spcAft>
                <a:spcPts val="1200"/>
              </a:spcAft>
              <a:buClr>
                <a:srgbClr val="7414DC"/>
              </a:buClr>
              <a:buSzPct val="125000"/>
              <a:tabLst>
                <a:tab pos="523399" algn="l"/>
                <a:tab pos="523875" algn="l"/>
              </a:tabLst>
            </a:pPr>
            <a:r>
              <a:rPr lang="en-GB" sz="1800" b="1">
                <a:solidFill>
                  <a:srgbClr val="7414DC"/>
                </a:solidFill>
                <a:latin typeface="Nunito Sans"/>
                <a:cs typeface="Calibri"/>
              </a:rPr>
              <a:t>Thursday, 13 April</a:t>
            </a:r>
          </a:p>
          <a:p>
            <a:pPr marL="628650" lvl="2" indent="-285750">
              <a:spcBef>
                <a:spcPts val="600"/>
              </a:spcBef>
              <a:buClr>
                <a:srgbClr val="7414DC"/>
              </a:buClr>
              <a:buSzPct val="125000"/>
              <a:buFont typeface="Arial"/>
              <a:buChar char="•"/>
              <a:tabLst>
                <a:tab pos="523399" algn="l"/>
                <a:tab pos="523875" algn="l"/>
              </a:tabLst>
            </a:pPr>
            <a:r>
              <a:rPr lang="en-GB" sz="1800">
                <a:latin typeface="Nunito Sans"/>
                <a:cs typeface="Calibri"/>
              </a:rPr>
              <a:t>Our Volunteering Culture webpages</a:t>
            </a:r>
            <a:endParaRPr lang="en-GB" sz="1800">
              <a:cs typeface="Calibri"/>
            </a:endParaRPr>
          </a:p>
          <a:p>
            <a:pPr marL="628650" lvl="2" indent="-285750">
              <a:spcBef>
                <a:spcPts val="600"/>
              </a:spcBef>
              <a:buClr>
                <a:srgbClr val="7414DC"/>
              </a:buClr>
              <a:buSzPct val="125000"/>
              <a:buFont typeface="Arial"/>
              <a:buChar char="•"/>
              <a:tabLst>
                <a:tab pos="523399" algn="l"/>
                <a:tab pos="523875" algn="l"/>
              </a:tabLst>
            </a:pPr>
            <a:r>
              <a:rPr lang="en-GB" sz="1800">
                <a:latin typeface="Nunito Sans"/>
                <a:cs typeface="Calibri"/>
              </a:rPr>
              <a:t>Team-Based Volunteering webpages</a:t>
            </a:r>
          </a:p>
          <a:p>
            <a:pPr marL="628650" lvl="2" indent="-285750">
              <a:spcBef>
                <a:spcPts val="600"/>
              </a:spcBef>
              <a:buClr>
                <a:srgbClr val="7414DC"/>
              </a:buClr>
              <a:buSzPct val="125000"/>
              <a:buFont typeface="Arial"/>
              <a:buChar char="•"/>
              <a:tabLst>
                <a:tab pos="523399" algn="l"/>
                <a:tab pos="523875" algn="l"/>
              </a:tabLst>
            </a:pPr>
            <a:r>
              <a:rPr lang="en-GB" sz="1800">
                <a:latin typeface="Nunito Sans"/>
                <a:cs typeface="Calibri"/>
              </a:rPr>
              <a:t>Trustee Board webpages</a:t>
            </a:r>
          </a:p>
          <a:p>
            <a:pPr marL="628650" lvl="2" indent="-285750">
              <a:spcBef>
                <a:spcPts val="600"/>
              </a:spcBef>
              <a:buClr>
                <a:srgbClr val="7414DC"/>
              </a:buClr>
              <a:buSzPct val="125000"/>
              <a:buFont typeface="Arial"/>
              <a:buChar char="•"/>
              <a:tabLst>
                <a:tab pos="523399" algn="l"/>
                <a:tab pos="523875" algn="l"/>
              </a:tabLst>
            </a:pPr>
            <a:r>
              <a:rPr lang="en-GB" sz="1800">
                <a:latin typeface="Nunito Sans"/>
                <a:cs typeface="Calibri"/>
              </a:rPr>
              <a:t>Compass Guidance update</a:t>
            </a:r>
          </a:p>
        </p:txBody>
      </p:sp>
      <p:sp>
        <p:nvSpPr>
          <p:cNvPr id="3" name="TextBox 2">
            <a:extLst>
              <a:ext uri="{FF2B5EF4-FFF2-40B4-BE49-F238E27FC236}">
                <a16:creationId xmlns:a16="http://schemas.microsoft.com/office/drawing/2014/main" id="{F38B47F2-F930-4630-7393-7CC6B562A410}"/>
              </a:ext>
            </a:extLst>
          </p:cNvPr>
          <p:cNvSpPr txBox="1"/>
          <p:nvPr/>
        </p:nvSpPr>
        <p:spPr>
          <a:xfrm>
            <a:off x="522571" y="1117459"/>
            <a:ext cx="4812208" cy="861774"/>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we’ve provided</a:t>
            </a:r>
            <a:br>
              <a:rPr lang="en-GB" sz="2800">
                <a:solidFill>
                  <a:srgbClr val="7413DC"/>
                </a:solidFill>
                <a:latin typeface="Nunito Sans Black"/>
              </a:rPr>
            </a:br>
            <a:r>
              <a:rPr lang="en-GB" sz="2800">
                <a:solidFill>
                  <a:srgbClr val="7413DC"/>
                </a:solidFill>
                <a:latin typeface="Nunito Sans Black"/>
              </a:rPr>
              <a:t>ahead of this call</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id="{DA8C34C0-C0C7-99D7-261F-D4AF388DCA7A}"/>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19815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Survey</a:t>
            </a:r>
          </a:p>
        </p:txBody>
      </p:sp>
    </p:spTree>
    <p:extLst>
      <p:ext uri="{BB962C8B-B14F-4D97-AF65-F5344CB8AC3E}">
        <p14:creationId xmlns:p14="http://schemas.microsoft.com/office/powerpoint/2010/main" val="3740220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683056" y="1047261"/>
            <a:ext cx="4877041"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Transformation Leads Poll</a:t>
            </a:r>
          </a:p>
        </p:txBody>
      </p:sp>
      <p:sp>
        <p:nvSpPr>
          <p:cNvPr id="2" name="TextBox 1">
            <a:extLst>
              <a:ext uri="{FF2B5EF4-FFF2-40B4-BE49-F238E27FC236}">
                <a16:creationId xmlns:a16="http://schemas.microsoft.com/office/drawing/2014/main" id="{CA3FB270-3770-4FAD-EEB0-18799BC09A20}"/>
              </a:ext>
            </a:extLst>
          </p:cNvPr>
          <p:cNvSpPr txBox="1"/>
          <p:nvPr/>
        </p:nvSpPr>
        <p:spPr>
          <a:xfrm>
            <a:off x="6205492" y="2082071"/>
            <a:ext cx="5682977" cy="4008790"/>
          </a:xfrm>
          <a:prstGeom prst="rect">
            <a:avLst/>
          </a:prstGeom>
          <a:noFill/>
        </p:spPr>
        <p:txBody>
          <a:bodyPr wrap="square" lIns="68580" tIns="34290" rIns="68580" bIns="34290" rtlCol="0" anchor="t">
            <a:spAutoFit/>
          </a:bodyPr>
          <a:lstStyle/>
          <a:p>
            <a:pPr marL="890905" indent="-457200">
              <a:spcBef>
                <a:spcPts val="1200"/>
              </a:spcBef>
              <a:spcAft>
                <a:spcPts val="1200"/>
              </a:spcAft>
              <a:buClr>
                <a:srgbClr val="7414DC"/>
              </a:buClr>
              <a:buSzPct val="125000"/>
              <a:buFont typeface="+mj-lt"/>
              <a:buAutoNum type="arabicParenR"/>
            </a:pPr>
            <a:r>
              <a:rPr lang="en-GB" sz="2400">
                <a:solidFill>
                  <a:srgbClr val="161616"/>
                </a:solidFill>
                <a:highlight>
                  <a:srgbClr val="FFFFFF"/>
                </a:highlight>
                <a:ea typeface="+mn-lt"/>
                <a:cs typeface="+mn-lt"/>
              </a:rPr>
              <a:t>I feel confident moving forward with progressing the changes in my area, now that the roadmap for change has been shared</a:t>
            </a:r>
          </a:p>
          <a:p>
            <a:pPr marL="890905" indent="-457200">
              <a:spcBef>
                <a:spcPts val="1200"/>
              </a:spcBef>
              <a:spcAft>
                <a:spcPts val="1200"/>
              </a:spcAft>
              <a:buClr>
                <a:srgbClr val="7414DC"/>
              </a:buClr>
              <a:buSzPct val="125000"/>
              <a:buFont typeface="+mj-lt"/>
              <a:buAutoNum type="arabicParenR"/>
            </a:pPr>
            <a:r>
              <a:rPr lang="en-GB" sz="2400">
                <a:latin typeface="Nunito Sans"/>
              </a:rPr>
              <a:t>How widely have you communicated the changes locally?</a:t>
            </a:r>
          </a:p>
          <a:p>
            <a:pPr marL="890905" indent="-457200">
              <a:spcBef>
                <a:spcPts val="1200"/>
              </a:spcBef>
              <a:spcAft>
                <a:spcPts val="1200"/>
              </a:spcAft>
              <a:buClr>
                <a:srgbClr val="7414DC"/>
              </a:buClr>
              <a:buSzPct val="125000"/>
              <a:buFont typeface="+mj-lt"/>
              <a:buAutoNum type="arabicParenR"/>
            </a:pPr>
            <a:r>
              <a:rPr lang="en-GB" sz="2400">
                <a:latin typeface="Nunito Sans"/>
              </a:rPr>
              <a:t>Who does your local delivery/change team include?</a:t>
            </a:r>
          </a:p>
        </p:txBody>
      </p:sp>
      <p:pic>
        <p:nvPicPr>
          <p:cNvPr id="6" name="Picture 5">
            <a:extLst>
              <a:ext uri="{FF2B5EF4-FFF2-40B4-BE49-F238E27FC236}">
                <a16:creationId xmlns:a16="http://schemas.microsoft.com/office/drawing/2014/main" id="{CE31F9E3-70B1-44BE-23AD-513253AC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97769" cy="6858000"/>
          </a:xfrm>
          <a:prstGeom prst="rect">
            <a:avLst/>
          </a:prstGeom>
        </p:spPr>
      </p:pic>
    </p:spTree>
    <p:extLst>
      <p:ext uri="{BB962C8B-B14F-4D97-AF65-F5344CB8AC3E}">
        <p14:creationId xmlns:p14="http://schemas.microsoft.com/office/powerpoint/2010/main" val="3949447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97883" y="1047261"/>
            <a:ext cx="4877041"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Transformation Leads Poll</a:t>
            </a:r>
          </a:p>
        </p:txBody>
      </p:sp>
      <p:sp>
        <p:nvSpPr>
          <p:cNvPr id="2" name="TextBox 1">
            <a:extLst>
              <a:ext uri="{FF2B5EF4-FFF2-40B4-BE49-F238E27FC236}">
                <a16:creationId xmlns:a16="http://schemas.microsoft.com/office/drawing/2014/main" id="{CA3FB270-3770-4FAD-EEB0-18799BC09A20}"/>
              </a:ext>
            </a:extLst>
          </p:cNvPr>
          <p:cNvSpPr txBox="1"/>
          <p:nvPr/>
        </p:nvSpPr>
        <p:spPr>
          <a:xfrm>
            <a:off x="-70178" y="2870091"/>
            <a:ext cx="5682977" cy="2069797"/>
          </a:xfrm>
          <a:prstGeom prst="rect">
            <a:avLst/>
          </a:prstGeom>
          <a:noFill/>
        </p:spPr>
        <p:txBody>
          <a:bodyPr wrap="square" lIns="68580" tIns="34290" rIns="68580" bIns="34290" rtlCol="0" anchor="t">
            <a:spAutoFit/>
          </a:bodyPr>
          <a:lstStyle/>
          <a:p>
            <a:pPr marL="890905" indent="-457200">
              <a:spcBef>
                <a:spcPts val="600"/>
              </a:spcBef>
              <a:spcAft>
                <a:spcPts val="600"/>
              </a:spcAft>
              <a:buClr>
                <a:srgbClr val="7414DC"/>
              </a:buClr>
              <a:buSzPct val="125000"/>
              <a:buFont typeface="+mj-lt"/>
              <a:buAutoNum type="arabicParenR" startAt="4"/>
            </a:pPr>
            <a:r>
              <a:rPr lang="en-GB" sz="2400">
                <a:solidFill>
                  <a:srgbClr val="161616"/>
                </a:solidFill>
                <a:highlight>
                  <a:srgbClr val="FFFFFF"/>
                </a:highlight>
                <a:ea typeface="+mn-lt"/>
                <a:cs typeface="+mn-lt"/>
              </a:rPr>
              <a:t>Have you started your local change plan?</a:t>
            </a:r>
          </a:p>
          <a:p>
            <a:pPr marL="890905" indent="-457200">
              <a:spcBef>
                <a:spcPts val="600"/>
              </a:spcBef>
              <a:spcAft>
                <a:spcPts val="600"/>
              </a:spcAft>
              <a:buClr>
                <a:srgbClr val="7414DC"/>
              </a:buClr>
              <a:buSzPct val="125000"/>
              <a:buFont typeface="+mj-lt"/>
              <a:buAutoNum type="arabicParenR" startAt="4"/>
            </a:pPr>
            <a:r>
              <a:rPr lang="en-GB" sz="2400">
                <a:latin typeface="Nunito Sans"/>
              </a:rPr>
              <a:t>What is your current RAG rating as a County/Area/Region (Scotland) or equivalent?</a:t>
            </a:r>
          </a:p>
        </p:txBody>
      </p:sp>
      <p:sp>
        <p:nvSpPr>
          <p:cNvPr id="6" name="TextBox 5">
            <a:extLst>
              <a:ext uri="{FF2B5EF4-FFF2-40B4-BE49-F238E27FC236}">
                <a16:creationId xmlns:a16="http://schemas.microsoft.com/office/drawing/2014/main" id="{DF12B65C-E3C8-50EB-7BC0-3DA5F78E6236}"/>
              </a:ext>
            </a:extLst>
          </p:cNvPr>
          <p:cNvSpPr txBox="1"/>
          <p:nvPr/>
        </p:nvSpPr>
        <p:spPr>
          <a:xfrm>
            <a:off x="5828372" y="1508926"/>
            <a:ext cx="6096000" cy="4893647"/>
          </a:xfrm>
          <a:prstGeom prst="rect">
            <a:avLst/>
          </a:prstGeom>
          <a:noFill/>
        </p:spPr>
        <p:txBody>
          <a:bodyPr wrap="square">
            <a:spAutoFit/>
          </a:bodyPr>
          <a:lstStyle/>
          <a:p>
            <a:pPr algn="l"/>
            <a:r>
              <a:rPr lang="en-GB" sz="2400" b="1" i="0">
                <a:effectLst/>
                <a:latin typeface="+mj-lt"/>
              </a:rPr>
              <a:t>RAG Rating</a:t>
            </a:r>
          </a:p>
          <a:p>
            <a:pPr algn="l"/>
            <a:endParaRPr lang="en-GB" sz="2400" b="1" i="0">
              <a:solidFill>
                <a:schemeClr val="accent2"/>
              </a:solidFill>
              <a:effectLst/>
              <a:latin typeface="+mj-lt"/>
            </a:endParaRPr>
          </a:p>
          <a:p>
            <a:pPr algn="l"/>
            <a:r>
              <a:rPr lang="en-GB" sz="2400" b="1" i="0">
                <a:solidFill>
                  <a:schemeClr val="accent2"/>
                </a:solidFill>
                <a:effectLst/>
                <a:latin typeface="+mj-lt"/>
              </a:rPr>
              <a:t>Green </a:t>
            </a:r>
            <a:r>
              <a:rPr lang="en-GB" sz="2400" b="0" i="0">
                <a:solidFill>
                  <a:schemeClr val="accent2"/>
                </a:solidFill>
                <a:effectLst/>
                <a:latin typeface="+mj-lt"/>
              </a:rPr>
              <a:t>- </a:t>
            </a:r>
            <a:r>
              <a:rPr lang="en-GB" sz="2400" b="0" i="0">
                <a:effectLst/>
                <a:latin typeface="+mj-lt"/>
              </a:rPr>
              <a:t>Everything is going according to plan and meeting the expected timescales.</a:t>
            </a:r>
            <a:br>
              <a:rPr lang="en-GB" sz="2400" b="0" i="0">
                <a:effectLst/>
                <a:latin typeface="+mj-lt"/>
              </a:rPr>
            </a:br>
            <a:endParaRPr lang="en-GB" sz="2400" b="0" i="0">
              <a:solidFill>
                <a:srgbClr val="FFC000"/>
              </a:solidFill>
              <a:effectLst/>
              <a:latin typeface="+mj-lt"/>
            </a:endParaRPr>
          </a:p>
          <a:p>
            <a:pPr algn="l"/>
            <a:r>
              <a:rPr lang="en-GB" sz="2400" b="1" i="0">
                <a:solidFill>
                  <a:srgbClr val="FFC000"/>
                </a:solidFill>
                <a:effectLst/>
                <a:latin typeface="+mj-lt"/>
              </a:rPr>
              <a:t>Amber </a:t>
            </a:r>
            <a:r>
              <a:rPr lang="en-GB" sz="2400" b="0" i="0">
                <a:solidFill>
                  <a:srgbClr val="FFC000"/>
                </a:solidFill>
                <a:effectLst/>
                <a:latin typeface="+mj-lt"/>
              </a:rPr>
              <a:t>- </a:t>
            </a:r>
            <a:r>
              <a:rPr lang="en-GB" sz="2400" b="0" i="0">
                <a:effectLst/>
                <a:latin typeface="+mj-lt"/>
              </a:rPr>
              <a:t>Most things are going according to plan but some things are taking longer or are more challenging than planned and this might affect the expected timescales.</a:t>
            </a:r>
            <a:br>
              <a:rPr lang="en-GB" sz="2400" b="0" i="0">
                <a:effectLst/>
                <a:latin typeface="+mj-lt"/>
              </a:rPr>
            </a:br>
            <a:endParaRPr lang="en-GB" sz="2400" b="0" i="0">
              <a:solidFill>
                <a:schemeClr val="accent1"/>
              </a:solidFill>
              <a:effectLst/>
              <a:latin typeface="+mj-lt"/>
            </a:endParaRPr>
          </a:p>
          <a:p>
            <a:pPr algn="l"/>
            <a:r>
              <a:rPr lang="en-GB" sz="2400" b="1" i="0">
                <a:solidFill>
                  <a:schemeClr val="accent1"/>
                </a:solidFill>
                <a:effectLst/>
                <a:latin typeface="+mj-lt"/>
              </a:rPr>
              <a:t>Red </a:t>
            </a:r>
            <a:r>
              <a:rPr lang="en-GB" sz="2400" b="0" i="0">
                <a:solidFill>
                  <a:schemeClr val="accent1"/>
                </a:solidFill>
                <a:effectLst/>
                <a:latin typeface="+mj-lt"/>
              </a:rPr>
              <a:t>- </a:t>
            </a:r>
            <a:r>
              <a:rPr lang="en-GB" sz="2400" b="0" i="0">
                <a:effectLst/>
                <a:latin typeface="+mj-lt"/>
              </a:rPr>
              <a:t>We've encountered an issue(s) that is more challenging or taking much longer than planned.</a:t>
            </a:r>
          </a:p>
        </p:txBody>
      </p:sp>
    </p:spTree>
    <p:extLst>
      <p:ext uri="{BB962C8B-B14F-4D97-AF65-F5344CB8AC3E}">
        <p14:creationId xmlns:p14="http://schemas.microsoft.com/office/powerpoint/2010/main" val="2253264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Early Adopter Cohort Progress</a:t>
            </a:r>
            <a:endParaRPr lang="en-US" dirty="0">
              <a:latin typeface="Nunito Sans"/>
            </a:endParaRPr>
          </a:p>
        </p:txBody>
      </p:sp>
    </p:spTree>
    <p:extLst>
      <p:ext uri="{BB962C8B-B14F-4D97-AF65-F5344CB8AC3E}">
        <p14:creationId xmlns:p14="http://schemas.microsoft.com/office/powerpoint/2010/main" val="574732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749964" y="987788"/>
            <a:ext cx="6058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Early Adopter Progress</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6749964" y="1877556"/>
            <a:ext cx="5220629" cy="4408899"/>
          </a:xfrm>
          <a:prstGeom prst="rect">
            <a:avLst/>
          </a:prstGeom>
          <a:noFill/>
        </p:spPr>
        <p:txBody>
          <a:bodyPr wrap="square" lIns="68580" tIns="34290" rIns="68580" bIns="34290" rtlCol="0" anchor="t">
            <a:spAutoFit/>
          </a:bodyPr>
          <a:lstStyle/>
          <a:p>
            <a:pPr marL="361950" indent="-349250">
              <a:spcBef>
                <a:spcPts val="600"/>
              </a:spcBef>
              <a:spcAft>
                <a:spcPts val="600"/>
              </a:spcAft>
              <a:buClr>
                <a:srgbClr val="7414DC"/>
              </a:buClr>
              <a:buSzPct val="125000"/>
              <a:buFont typeface="Arial" panose="020B0604020202020204" pitchFamily="34" charset="0"/>
              <a:buChar char="•"/>
            </a:pPr>
            <a:r>
              <a:rPr lang="en-GB" sz="2200">
                <a:latin typeface="Nunito Sans"/>
              </a:rPr>
              <a:t>Creating Change Plans</a:t>
            </a:r>
            <a:endParaRPr lang="en-GB" sz="2200">
              <a:latin typeface="Nunito Sans" panose="00000500000000000000" pitchFamily="2" charset="0"/>
            </a:endParaRPr>
          </a:p>
          <a:p>
            <a:pPr marL="361950" indent="-349250">
              <a:spcBef>
                <a:spcPts val="600"/>
              </a:spcBef>
              <a:spcAft>
                <a:spcPts val="600"/>
              </a:spcAft>
              <a:buClr>
                <a:srgbClr val="7414DC"/>
              </a:buClr>
              <a:buSzPct val="125000"/>
              <a:buFont typeface="Arial" panose="020B0604020202020204" pitchFamily="34" charset="0"/>
              <a:buChar char="•"/>
            </a:pPr>
            <a:r>
              <a:rPr lang="en-GB" sz="2200">
                <a:latin typeface="Nunito Sans"/>
              </a:rPr>
              <a:t>Feedback Sessions on our teams and culture pages and upcoming learning and welcome resources to shape our work</a:t>
            </a:r>
          </a:p>
          <a:p>
            <a:pPr marL="361950" indent="-349250">
              <a:spcBef>
                <a:spcPts val="600"/>
              </a:spcBef>
              <a:spcAft>
                <a:spcPts val="600"/>
              </a:spcAft>
              <a:buClr>
                <a:srgbClr val="7414DC"/>
              </a:buClr>
              <a:buSzPct val="125000"/>
              <a:buFont typeface="Arial" panose="020B0604020202020204" pitchFamily="34" charset="0"/>
              <a:buChar char="•"/>
            </a:pPr>
            <a:r>
              <a:rPr lang="en-GB" sz="2200">
                <a:latin typeface="Nunito Sans"/>
              </a:rPr>
              <a:t>Early testing of the Permits &amp; Nights Away functionality of the membership system and upcoming testing of:</a:t>
            </a:r>
          </a:p>
          <a:p>
            <a:pPr marL="361950" lvl="1" indent="-349250">
              <a:spcBef>
                <a:spcPts val="600"/>
              </a:spcBef>
              <a:spcAft>
                <a:spcPts val="600"/>
              </a:spcAft>
              <a:buClr>
                <a:srgbClr val="7414DC"/>
              </a:buClr>
              <a:buSzPct val="125000"/>
              <a:buFont typeface="Arial" panose="020B0604020202020204" pitchFamily="34" charset="0"/>
              <a:buChar char="•"/>
            </a:pPr>
            <a:r>
              <a:rPr lang="en-GB" sz="2200">
                <a:latin typeface="Nunito Sans"/>
              </a:rPr>
              <a:t>Profile page &amp; References</a:t>
            </a:r>
          </a:p>
          <a:p>
            <a:pPr marL="361950" lvl="1" indent="-349250">
              <a:spcBef>
                <a:spcPts val="600"/>
              </a:spcBef>
              <a:spcAft>
                <a:spcPts val="600"/>
              </a:spcAft>
              <a:buClr>
                <a:srgbClr val="7414DC"/>
              </a:buClr>
              <a:buSzPct val="125000"/>
              <a:buFont typeface="Arial" panose="020B0604020202020204" pitchFamily="34" charset="0"/>
              <a:buChar char="•"/>
            </a:pPr>
            <a:r>
              <a:rPr lang="en-GB" sz="2200">
                <a:latin typeface="Nunito Sans"/>
              </a:rPr>
              <a:t>Adding members, roles, disclosures</a:t>
            </a:r>
            <a:endParaRPr lang="en-GB" sz="2200">
              <a:latin typeface="Nunito Sans" panose="00000500000000000000"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514582" cy="6858000"/>
          </a:xfrm>
          <a:prstGeom prst="rect">
            <a:avLst/>
          </a:prstGeom>
        </p:spPr>
      </p:pic>
    </p:spTree>
    <p:extLst>
      <p:ext uri="{BB962C8B-B14F-4D97-AF65-F5344CB8AC3E}">
        <p14:creationId xmlns:p14="http://schemas.microsoft.com/office/powerpoint/2010/main" val="1495651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What's Coming in May</a:t>
            </a:r>
            <a:endParaRPr lang="en-US" dirty="0">
              <a:latin typeface="Nunito Sans"/>
            </a:endParaRPr>
          </a:p>
        </p:txBody>
      </p:sp>
    </p:spTree>
    <p:extLst>
      <p:ext uri="{BB962C8B-B14F-4D97-AF65-F5344CB8AC3E}">
        <p14:creationId xmlns:p14="http://schemas.microsoft.com/office/powerpoint/2010/main" val="537503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May</a:t>
            </a:r>
          </a:p>
        </p:txBody>
      </p:sp>
      <p:sp>
        <p:nvSpPr>
          <p:cNvPr id="38" name="TextBox 37">
            <a:extLst>
              <a:ext uri="{FF2B5EF4-FFF2-40B4-BE49-F238E27FC236}">
                <a16:creationId xmlns:a16="http://schemas.microsoft.com/office/drawing/2014/main"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a:r>
              <a:rPr lang="en-GB" sz="2800">
                <a:solidFill>
                  <a:schemeClr val="bg1"/>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buClr>
                  <a:srgbClr val="00A793"/>
                </a:buClr>
                <a:buFont typeface="Arial" panose="020B0604020202020204" pitchFamily="34" charset="0"/>
                <a:buChar char="•"/>
              </a:pPr>
              <a:endParaRPr lang="en-GB" sz="1800" kern="0">
                <a:solidFill>
                  <a:schemeClr val="tx1"/>
                </a:solidFill>
                <a:latin typeface="Nunito Sans"/>
              </a:endParaRPr>
            </a:p>
          </p:txBody>
        </p:sp>
        <p:pic>
          <p:nvPicPr>
            <p:cNvPr id="42" name="Picture 41">
              <a:extLst>
                <a:ext uri="{FF2B5EF4-FFF2-40B4-BE49-F238E27FC236}">
                  <a16:creationId xmlns:a16="http://schemas.microsoft.com/office/drawing/2014/main"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id="{2FE7E35A-EC3E-E819-FCB2-ABF5AD6F0CFF}"/>
              </a:ext>
            </a:extLst>
          </p:cNvPr>
          <p:cNvGrpSpPr/>
          <p:nvPr/>
        </p:nvGrpSpPr>
        <p:grpSpPr>
          <a:xfrm>
            <a:off x="353283" y="874643"/>
            <a:ext cx="5504178" cy="5727827"/>
            <a:chOff x="353283" y="874643"/>
            <a:chExt cx="5504178" cy="5774548"/>
          </a:xfrm>
        </p:grpSpPr>
        <p:sp>
          <p:nvSpPr>
            <p:cNvPr id="44" name="Rectangle: Rounded Corners 43">
              <a:extLst>
                <a:ext uri="{FF2B5EF4-FFF2-40B4-BE49-F238E27FC236}">
                  <a16:creationId xmlns:a16="http://schemas.microsoft.com/office/drawing/2014/main" id="{9E0D8071-8557-FD18-D6E7-35F9C33644E8}"/>
                </a:ext>
              </a:extLst>
            </p:cNvPr>
            <p:cNvSpPr/>
            <p:nvPr/>
          </p:nvSpPr>
          <p:spPr>
            <a:xfrm>
              <a:off x="353283"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spcBef>
                  <a:spcPts val="600"/>
                </a:spcBef>
                <a:spcAft>
                  <a:spcPts val="600"/>
                </a:spcAft>
                <a:buClr>
                  <a:srgbClr val="00A793"/>
                </a:buClr>
                <a:buFont typeface="Arial" panose="020B0604020202020204" pitchFamily="34" charset="0"/>
                <a:buChar char="•"/>
              </a:pPr>
              <a:r>
                <a:rPr lang="en-GB" sz="1800" kern="0">
                  <a:solidFill>
                    <a:schemeClr val="tx1"/>
                  </a:solidFill>
                  <a:latin typeface="Nunito Sans"/>
                </a:rPr>
                <a:t>Mapping of current training modules to new Growing Roots base learning content (The learning every member will need to complete)</a:t>
              </a:r>
            </a:p>
            <a:p>
              <a:pPr marL="182245" indent="-171450">
                <a:spcBef>
                  <a:spcPts val="600"/>
                </a:spcBef>
                <a:spcAft>
                  <a:spcPts val="600"/>
                </a:spcAft>
                <a:buClr>
                  <a:srgbClr val="00A793"/>
                </a:buClr>
                <a:buFont typeface="Arial" panose="020B0604020202020204" pitchFamily="34" charset="0"/>
                <a:buChar char="•"/>
              </a:pPr>
              <a:r>
                <a:rPr lang="en-GB" sz="1800" kern="0">
                  <a:solidFill>
                    <a:schemeClr val="tx1"/>
                  </a:solidFill>
                  <a:latin typeface="Nunito Sans"/>
                </a:rPr>
                <a:t>Digital Skills Tool Launch and supporting resources</a:t>
              </a:r>
            </a:p>
            <a:p>
              <a:pPr marL="182245" indent="-171450">
                <a:spcBef>
                  <a:spcPts val="600"/>
                </a:spcBef>
                <a:spcAft>
                  <a:spcPts val="600"/>
                </a:spcAft>
                <a:buClr>
                  <a:srgbClr val="00A793"/>
                </a:buClr>
                <a:buFont typeface="Arial" panose="020B0604020202020204" pitchFamily="34" charset="0"/>
                <a:buChar char="•"/>
              </a:pPr>
              <a:r>
                <a:rPr lang="en-GB" sz="1800" kern="0">
                  <a:solidFill>
                    <a:schemeClr val="tx1"/>
                  </a:solidFill>
                  <a:latin typeface="Nunito Sans"/>
                </a:rPr>
                <a:t>Time to share how work is progressing in your areas and tips for success along with support for any challenges being faced</a:t>
              </a:r>
            </a:p>
          </p:txBody>
        </p:sp>
        <p:pic>
          <p:nvPicPr>
            <p:cNvPr id="46" name="Picture 45">
              <a:extLst>
                <a:ext uri="{FF2B5EF4-FFF2-40B4-BE49-F238E27FC236}">
                  <a16:creationId xmlns:a16="http://schemas.microsoft.com/office/drawing/2014/main"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id="{E5C6D3DC-167D-92B6-5568-1613AC3C2B47}"/>
              </a:ext>
            </a:extLst>
          </p:cNvPr>
          <p:cNvSpPr txBox="1"/>
          <p:nvPr/>
        </p:nvSpPr>
        <p:spPr>
          <a:xfrm>
            <a:off x="6469324" y="1636385"/>
            <a:ext cx="5274365" cy="4939581"/>
          </a:xfrm>
          <a:prstGeom prst="rect">
            <a:avLst/>
          </a:prstGeom>
          <a:noFill/>
        </p:spPr>
        <p:txBody>
          <a:bodyPr wrap="square" lIns="91440" tIns="45720" rIns="91440" bIns="45720" rtlCol="0" anchor="ctr">
            <a:normAutofit lnSpcReduction="10000"/>
          </a:bodyPr>
          <a:lstStyle/>
          <a:p>
            <a:pPr marL="182245" indent="-171450">
              <a:spcBef>
                <a:spcPts val="600"/>
              </a:spcBef>
              <a:spcAft>
                <a:spcPts val="600"/>
              </a:spcAft>
              <a:buClr>
                <a:srgbClr val="00A793"/>
              </a:buClr>
              <a:buFont typeface="Arial" panose="020B0604020202020204" pitchFamily="34" charset="0"/>
              <a:buChar char="•"/>
            </a:pPr>
            <a:r>
              <a:rPr lang="en-GB" sz="1800" kern="0" dirty="0">
                <a:latin typeface="Nunito Sans"/>
              </a:rPr>
              <a:t>Use mapping of current training to new learning to support your local planning and compliance</a:t>
            </a:r>
          </a:p>
          <a:p>
            <a:pPr marL="182245" indent="-171450">
              <a:spcBef>
                <a:spcPts val="600"/>
              </a:spcBef>
              <a:spcAft>
                <a:spcPts val="600"/>
              </a:spcAft>
              <a:buClr>
                <a:srgbClr val="00A793"/>
              </a:buClr>
              <a:buFont typeface="Arial" panose="020B0604020202020204" pitchFamily="34" charset="0"/>
              <a:buChar char="•"/>
            </a:pPr>
            <a:r>
              <a:rPr lang="en-GB" sz="1800" kern="0" dirty="0">
                <a:latin typeface="Nunito Sans"/>
              </a:rPr>
              <a:t>Ensure all local members are aware of upcoming changes and what they need to do</a:t>
            </a:r>
          </a:p>
          <a:p>
            <a:pPr marL="182245" indent="-171450">
              <a:spcBef>
                <a:spcPts val="600"/>
              </a:spcBef>
              <a:spcAft>
                <a:spcPts val="600"/>
              </a:spcAft>
              <a:buClr>
                <a:srgbClr val="00A793"/>
              </a:buClr>
              <a:buFont typeface="Arial" panose="020B0604020202020204" pitchFamily="34" charset="0"/>
              <a:buChar char="•"/>
            </a:pPr>
            <a:r>
              <a:rPr lang="en-GB" sz="1800" kern="0" dirty="0">
                <a:latin typeface="Nunito Sans"/>
              </a:rPr>
              <a:t>Get to know the Digital Skills Tool and plan how you will introduce this in your area</a:t>
            </a:r>
            <a:endParaRPr lang="en-GB" sz="1800" kern="0" dirty="0">
              <a:solidFill>
                <a:schemeClr val="tx1"/>
              </a:solidFill>
              <a:latin typeface="Nunito Sans"/>
            </a:endParaRPr>
          </a:p>
          <a:p>
            <a:pPr marL="182245" indent="-171450">
              <a:spcBef>
                <a:spcPts val="600"/>
              </a:spcBef>
              <a:spcAft>
                <a:spcPts val="600"/>
              </a:spcAft>
              <a:buClr>
                <a:srgbClr val="00A793"/>
              </a:buClr>
              <a:buFont typeface="Arial" panose="020B0604020202020204" pitchFamily="34" charset="0"/>
              <a:buChar char="•"/>
            </a:pPr>
            <a:r>
              <a:rPr lang="en-GB" sz="1800" kern="0" dirty="0">
                <a:solidFill>
                  <a:schemeClr val="tx2"/>
                </a:solidFill>
                <a:latin typeface="Nunito Sans"/>
              </a:rPr>
              <a:t>Continue</a:t>
            </a:r>
            <a:r>
              <a:rPr lang="en-GB" sz="1800" kern="0" dirty="0">
                <a:latin typeface="Nunito Sans"/>
              </a:rPr>
              <a:t> cleaning up Compass data</a:t>
            </a:r>
          </a:p>
          <a:p>
            <a:pPr marL="182245" indent="-171450">
              <a:spcBef>
                <a:spcPts val="600"/>
              </a:spcBef>
              <a:spcAft>
                <a:spcPts val="600"/>
              </a:spcAft>
              <a:buClr>
                <a:srgbClr val="00A793"/>
              </a:buClr>
              <a:buFont typeface="Arial" panose="020B0604020202020204" pitchFamily="34" charset="0"/>
              <a:buChar char="•"/>
            </a:pPr>
            <a:r>
              <a:rPr lang="en-GB" sz="1800" kern="0" dirty="0">
                <a:solidFill>
                  <a:schemeClr val="tx2"/>
                </a:solidFill>
                <a:latin typeface="Nunito Sans"/>
              </a:rPr>
              <a:t>Continue</a:t>
            </a:r>
            <a:r>
              <a:rPr lang="en-GB" sz="1800" kern="0" dirty="0">
                <a:latin typeface="Nunito Sans"/>
              </a:rPr>
              <a:t> introducing Our Volunteering Culture</a:t>
            </a:r>
          </a:p>
          <a:p>
            <a:pPr marL="182245" indent="-171450">
              <a:spcBef>
                <a:spcPts val="600"/>
              </a:spcBef>
              <a:spcAft>
                <a:spcPts val="600"/>
              </a:spcAft>
              <a:buClr>
                <a:srgbClr val="00A793"/>
              </a:buClr>
              <a:buFont typeface="Arial" panose="020B0604020202020204" pitchFamily="34" charset="0"/>
              <a:buChar char="•"/>
            </a:pPr>
            <a:r>
              <a:rPr lang="en-GB" sz="1800" kern="0" dirty="0">
                <a:solidFill>
                  <a:schemeClr val="tx2"/>
                </a:solidFill>
                <a:latin typeface="Nunito Sans"/>
              </a:rPr>
              <a:t>Continue</a:t>
            </a:r>
            <a:r>
              <a:rPr lang="en-GB" sz="1800" kern="0" dirty="0">
                <a:latin typeface="Nunito Sans"/>
              </a:rPr>
              <a:t> introducing use of teams in Groups, Districts, Counties etc.</a:t>
            </a:r>
          </a:p>
          <a:p>
            <a:pPr marL="182245" indent="-171450">
              <a:spcBef>
                <a:spcPts val="600"/>
              </a:spcBef>
              <a:spcAft>
                <a:spcPts val="600"/>
              </a:spcAft>
              <a:buClr>
                <a:srgbClr val="00A793"/>
              </a:buClr>
              <a:buFont typeface="Arial" panose="020B0604020202020204" pitchFamily="34" charset="0"/>
              <a:buChar char="•"/>
            </a:pPr>
            <a:r>
              <a:rPr lang="en-GB" sz="1800" kern="0" dirty="0">
                <a:solidFill>
                  <a:schemeClr val="tx2"/>
                </a:solidFill>
                <a:latin typeface="Nunito Sans"/>
              </a:rPr>
              <a:t>Continue</a:t>
            </a:r>
            <a:r>
              <a:rPr lang="en-GB" sz="1800" kern="0" dirty="0">
                <a:latin typeface="Nunito Sans"/>
              </a:rPr>
              <a:t> encouraging constitution adoption via Group/Districts/County AGMs</a:t>
            </a:r>
          </a:p>
          <a:p>
            <a:pPr marL="182245" indent="-171450">
              <a:spcBef>
                <a:spcPts val="600"/>
              </a:spcBef>
              <a:spcAft>
                <a:spcPts val="600"/>
              </a:spcAft>
              <a:buClr>
                <a:srgbClr val="00A793"/>
              </a:buClr>
              <a:buFont typeface="Arial" panose="020B0604020202020204" pitchFamily="34" charset="0"/>
              <a:buChar char="•"/>
            </a:pPr>
            <a:r>
              <a:rPr lang="en-GB" sz="1800" kern="0" dirty="0">
                <a:solidFill>
                  <a:schemeClr val="tx2"/>
                </a:solidFill>
                <a:latin typeface="Nunito Sans"/>
              </a:rPr>
              <a:t>Continue</a:t>
            </a:r>
            <a:r>
              <a:rPr lang="en-GB" sz="1800" kern="0" dirty="0">
                <a:latin typeface="Nunito Sans"/>
              </a:rPr>
              <a:t> encouraging Trustee Boards to use the purpose statement in April 2023 POR</a:t>
            </a:r>
          </a:p>
        </p:txBody>
      </p:sp>
      <p:cxnSp>
        <p:nvCxnSpPr>
          <p:cNvPr id="4" name="Straight Connector 3">
            <a:extLst>
              <a:ext uri="{FF2B5EF4-FFF2-40B4-BE49-F238E27FC236}">
                <a16:creationId xmlns:a16="http://schemas.microsoft.com/office/drawing/2014/main" id="{0EE3DA8B-A5EF-0DE1-0CDA-00B94DF86C27}"/>
              </a:ext>
            </a:extLst>
          </p:cNvPr>
          <p:cNvCxnSpPr/>
          <p:nvPr/>
        </p:nvCxnSpPr>
        <p:spPr>
          <a:xfrm>
            <a:off x="6346514" y="3701616"/>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383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268214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Roadmap for Change – A Reminder</a:t>
            </a:r>
            <a:endParaRPr lang="en-US" dirty="0">
              <a:latin typeface="Nunito Sans"/>
            </a:endParaRPr>
          </a:p>
        </p:txBody>
      </p:sp>
    </p:spTree>
    <p:extLst>
      <p:ext uri="{BB962C8B-B14F-4D97-AF65-F5344CB8AC3E}">
        <p14:creationId xmlns:p14="http://schemas.microsoft.com/office/powerpoint/2010/main" val="178829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April</a:t>
            </a:r>
          </a:p>
        </p:txBody>
      </p:sp>
      <p:sp>
        <p:nvSpPr>
          <p:cNvPr id="38" name="TextBox 37">
            <a:extLst>
              <a:ext uri="{FF2B5EF4-FFF2-40B4-BE49-F238E27FC236}">
                <a16:creationId xmlns:a16="http://schemas.microsoft.com/office/drawing/2014/main"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a:r>
              <a:rPr lang="en-GB" sz="2800">
                <a:solidFill>
                  <a:schemeClr val="bg1"/>
                </a:solidFill>
                <a:latin typeface="Nunito Sans ExtraBold" panose="00000900000000000000" pitchFamily="2" charset="0"/>
              </a:rPr>
              <a:t>What you’ll need to do</a:t>
            </a:r>
          </a:p>
        </p:txBody>
      </p:sp>
      <p:sp>
        <p:nvSpPr>
          <p:cNvPr id="44" name="Rectangle: Rounded Corners 43">
            <a:extLst>
              <a:ext uri="{FF2B5EF4-FFF2-40B4-BE49-F238E27FC236}">
                <a16:creationId xmlns:a16="http://schemas.microsoft.com/office/drawing/2014/main" id="{9E0D8071-8557-FD18-D6E7-35F9C33644E8}"/>
              </a:ext>
            </a:extLst>
          </p:cNvPr>
          <p:cNvSpPr/>
          <p:nvPr/>
        </p:nvSpPr>
        <p:spPr>
          <a:xfrm>
            <a:off x="353282" y="888124"/>
            <a:ext cx="11500787" cy="5714346"/>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b"/>
          <a:lstStyle/>
          <a:p>
            <a:pPr marL="10795">
              <a:buClr>
                <a:srgbClr val="00A793"/>
              </a:buClr>
            </a:pPr>
            <a:endParaRPr lang="en-GB" sz="1800" b="1" kern="0">
              <a:solidFill>
                <a:schemeClr val="tx1"/>
              </a:solidFill>
              <a:latin typeface="Nunito Sans"/>
            </a:endParaRPr>
          </a:p>
        </p:txBody>
      </p:sp>
      <p:pic>
        <p:nvPicPr>
          <p:cNvPr id="5" name="Picture 4">
            <a:extLst>
              <a:ext uri="{FF2B5EF4-FFF2-40B4-BE49-F238E27FC236}">
                <a16:creationId xmlns:a16="http://schemas.microsoft.com/office/drawing/2014/main" id="{ACA4E6DA-4E64-7179-0123-772E3DB0797C}"/>
              </a:ext>
            </a:extLst>
          </p:cNvPr>
          <p:cNvPicPr>
            <a:picLocks noChangeAspect="1"/>
          </p:cNvPicPr>
          <p:nvPr/>
        </p:nvPicPr>
        <p:blipFill rotWithShape="1">
          <a:blip r:embed="rId3"/>
          <a:srcRect b="85335"/>
          <a:stretch/>
        </p:blipFill>
        <p:spPr>
          <a:xfrm>
            <a:off x="353282" y="888124"/>
            <a:ext cx="11500787" cy="841285"/>
          </a:xfrm>
          <a:prstGeom prst="rect">
            <a:avLst/>
          </a:prstGeom>
        </p:spPr>
      </p:pic>
      <p:sp>
        <p:nvSpPr>
          <p:cNvPr id="6" name="TextBox 5">
            <a:extLst>
              <a:ext uri="{FF2B5EF4-FFF2-40B4-BE49-F238E27FC236}">
                <a16:creationId xmlns:a16="http://schemas.microsoft.com/office/drawing/2014/main" id="{438010F5-4475-5DDF-5D54-8A9C58E934EC}"/>
              </a:ext>
            </a:extLst>
          </p:cNvPr>
          <p:cNvSpPr txBox="1"/>
          <p:nvPr/>
        </p:nvSpPr>
        <p:spPr>
          <a:xfrm>
            <a:off x="569843" y="1729409"/>
            <a:ext cx="11072192" cy="4873061"/>
          </a:xfrm>
          <a:prstGeom prst="rect">
            <a:avLst/>
          </a:prstGeom>
          <a:noFill/>
        </p:spPr>
        <p:txBody>
          <a:bodyPr wrap="square" lIns="91440" tIns="45720" rIns="91440" bIns="45720" numCol="2" rtlCol="0" anchor="ctr">
            <a:noAutofit/>
          </a:bodyPr>
          <a:lstStyle/>
          <a:p>
            <a:pPr marL="10795">
              <a:buClr>
                <a:srgbClr val="00A793"/>
              </a:buClr>
            </a:pPr>
            <a:r>
              <a:rPr lang="en-GB" sz="1800" b="1" kern="0">
                <a:latin typeface="Nunito Sans"/>
              </a:rPr>
              <a:t>Our Volunteering Culture Resources</a:t>
            </a:r>
          </a:p>
          <a:p>
            <a:pPr marL="182245" indent="-171450">
              <a:spcBef>
                <a:spcPts val="600"/>
              </a:spcBef>
              <a:spcAft>
                <a:spcPts val="600"/>
              </a:spcAft>
              <a:buClr>
                <a:srgbClr val="00A793"/>
              </a:buClr>
              <a:buFont typeface="Arial" panose="020B0604020202020204" pitchFamily="34" charset="0"/>
              <a:buChar char="•"/>
            </a:pPr>
            <a:r>
              <a:rPr lang="en-GB" sz="1800" kern="0">
                <a:latin typeface="Nunito Sans"/>
              </a:rPr>
              <a:t>Our Volunteering Culture Statement </a:t>
            </a:r>
          </a:p>
          <a:p>
            <a:pPr marL="182245" indent="-171450">
              <a:spcBef>
                <a:spcPts val="600"/>
              </a:spcBef>
              <a:spcAft>
                <a:spcPts val="600"/>
              </a:spcAft>
              <a:buClr>
                <a:srgbClr val="00A793"/>
              </a:buClr>
              <a:buFont typeface="Arial" panose="020B0604020202020204" pitchFamily="34" charset="0"/>
              <a:buChar char="•"/>
            </a:pPr>
            <a:r>
              <a:rPr lang="en-GB" sz="1800" kern="0">
                <a:latin typeface="Nunito Sans"/>
              </a:rPr>
              <a:t>Video explaining Our Volunteering Culture and why it’s important </a:t>
            </a:r>
          </a:p>
          <a:p>
            <a:pPr marL="182245" indent="-171450">
              <a:spcBef>
                <a:spcPts val="600"/>
              </a:spcBef>
              <a:spcAft>
                <a:spcPts val="600"/>
              </a:spcAft>
              <a:buClr>
                <a:srgbClr val="00A793"/>
              </a:buClr>
              <a:buFont typeface="Arial" panose="020B0604020202020204" pitchFamily="34" charset="0"/>
              <a:buChar char="•"/>
            </a:pPr>
            <a:r>
              <a:rPr lang="en-GB" sz="1800" kern="0">
                <a:latin typeface="Nunito Sans"/>
              </a:rPr>
              <a:t>Activities and guidance to help review and implement Our Volunteering Culture</a:t>
            </a:r>
          </a:p>
          <a:p>
            <a:pPr marL="10795">
              <a:spcBef>
                <a:spcPts val="600"/>
              </a:spcBef>
              <a:spcAft>
                <a:spcPts val="600"/>
              </a:spcAft>
              <a:buClr>
                <a:srgbClr val="00A793"/>
              </a:buClr>
            </a:pPr>
            <a:r>
              <a:rPr lang="en-GB" sz="1800" b="1" kern="0">
                <a:latin typeface="Nunito Sans"/>
              </a:rPr>
              <a:t>Team Resources</a:t>
            </a:r>
          </a:p>
          <a:p>
            <a:pPr marL="296545" indent="-285750">
              <a:spcBef>
                <a:spcPts val="600"/>
              </a:spcBef>
              <a:spcAft>
                <a:spcPts val="600"/>
              </a:spcAft>
              <a:buClr>
                <a:srgbClr val="00A793"/>
              </a:buClr>
              <a:buFont typeface="Arial" panose="020B0604020202020204" pitchFamily="34" charset="0"/>
              <a:buChar char="•"/>
            </a:pPr>
            <a:r>
              <a:rPr lang="en-GB" sz="1800" kern="0">
                <a:latin typeface="Nunito Sans"/>
              </a:rPr>
              <a:t>Team descriptions, including named role and accreditation descriptions</a:t>
            </a:r>
          </a:p>
          <a:p>
            <a:pPr marL="296545" indent="-285750">
              <a:spcBef>
                <a:spcPts val="600"/>
              </a:spcBef>
              <a:spcAft>
                <a:spcPts val="600"/>
              </a:spcAft>
              <a:buClr>
                <a:srgbClr val="00A793"/>
              </a:buClr>
              <a:buFont typeface="Arial" panose="020B0604020202020204" pitchFamily="34" charset="0"/>
              <a:buChar char="•"/>
            </a:pPr>
            <a:r>
              <a:rPr lang="en-GB" sz="1800" kern="0">
                <a:latin typeface="Nunito Sans"/>
              </a:rPr>
              <a:t>Role mapping from current roles to new teams</a:t>
            </a:r>
          </a:p>
          <a:p>
            <a:pPr marL="296545" indent="-285750">
              <a:spcBef>
                <a:spcPts val="600"/>
              </a:spcBef>
              <a:spcAft>
                <a:spcPts val="600"/>
              </a:spcAft>
              <a:buClr>
                <a:srgbClr val="00A793"/>
              </a:buClr>
              <a:buFont typeface="Arial" panose="020B0604020202020204" pitchFamily="34" charset="0"/>
              <a:buChar char="•"/>
            </a:pPr>
            <a:r>
              <a:rPr lang="en-GB" sz="1800" kern="0">
                <a:latin typeface="Nunito Sans"/>
              </a:rPr>
              <a:t>Supporting guidance for building new teams</a:t>
            </a:r>
          </a:p>
          <a:p>
            <a:pPr marL="296545" indent="-285750">
              <a:spcBef>
                <a:spcPts val="600"/>
              </a:spcBef>
              <a:spcAft>
                <a:spcPts val="600"/>
              </a:spcAft>
              <a:buClr>
                <a:srgbClr val="00A793"/>
              </a:buClr>
              <a:buFont typeface="Arial" panose="020B0604020202020204" pitchFamily="34" charset="0"/>
              <a:buChar char="•"/>
            </a:pPr>
            <a:r>
              <a:rPr lang="en-GB" sz="1800" kern="0">
                <a:latin typeface="Nunito Sans"/>
              </a:rPr>
              <a:t>Guidance for changing an Executive Committee into a Trustee Board</a:t>
            </a:r>
          </a:p>
          <a:p>
            <a:pPr marL="10795">
              <a:spcBef>
                <a:spcPts val="600"/>
              </a:spcBef>
              <a:spcAft>
                <a:spcPts val="600"/>
              </a:spcAft>
              <a:buClr>
                <a:srgbClr val="00A793"/>
              </a:buClr>
            </a:pPr>
            <a:r>
              <a:rPr lang="en-GB" sz="1800" b="1" kern="0">
                <a:latin typeface="Nunito Sans"/>
              </a:rPr>
              <a:t>Change Resources</a:t>
            </a:r>
          </a:p>
          <a:p>
            <a:pPr marL="296545" indent="-285750">
              <a:spcBef>
                <a:spcPts val="600"/>
              </a:spcBef>
              <a:spcAft>
                <a:spcPts val="600"/>
              </a:spcAft>
              <a:buClr>
                <a:srgbClr val="00A793"/>
              </a:buClr>
              <a:buFont typeface="Arial" panose="020B0604020202020204" pitchFamily="34" charset="0"/>
              <a:buChar char="•"/>
            </a:pPr>
            <a:r>
              <a:rPr lang="en-GB" sz="1800" kern="0">
                <a:latin typeface="Nunito Sans"/>
              </a:rPr>
              <a:t>Video introducing cultural changes happening pre-digital transition</a:t>
            </a:r>
          </a:p>
          <a:p>
            <a:pPr marL="296545" indent="-285750">
              <a:spcBef>
                <a:spcPts val="600"/>
              </a:spcBef>
              <a:spcAft>
                <a:spcPts val="600"/>
              </a:spcAft>
              <a:buClr>
                <a:srgbClr val="00A793"/>
              </a:buClr>
              <a:buFont typeface="Arial" panose="020B0604020202020204" pitchFamily="34" charset="0"/>
              <a:buChar char="•"/>
            </a:pPr>
            <a:r>
              <a:rPr lang="en-GB" sz="1800" kern="0">
                <a:latin typeface="Nunito Sans"/>
              </a:rPr>
              <a:t>Webinar for District/County/Area/Region (Scotland) Commissioners to understand how these changes fit into the wider Volunteer Experience changes and the Skills for Life Strategy</a:t>
            </a:r>
          </a:p>
          <a:p>
            <a:pPr marL="10795">
              <a:spcBef>
                <a:spcPts val="600"/>
              </a:spcBef>
              <a:spcAft>
                <a:spcPts val="600"/>
              </a:spcAft>
              <a:buClr>
                <a:srgbClr val="00A793"/>
              </a:buClr>
            </a:pPr>
            <a:r>
              <a:rPr lang="en-GB" sz="1800" b="1" kern="0">
                <a:latin typeface="Nunito Sans"/>
              </a:rPr>
              <a:t>POR</a:t>
            </a:r>
          </a:p>
          <a:p>
            <a:pPr marL="296545" indent="-285750">
              <a:spcBef>
                <a:spcPts val="600"/>
              </a:spcBef>
              <a:spcAft>
                <a:spcPts val="600"/>
              </a:spcAft>
              <a:buClr>
                <a:srgbClr val="00A793"/>
              </a:buClr>
              <a:buFont typeface="Arial" panose="020B0604020202020204" pitchFamily="34" charset="0"/>
              <a:buChar char="•"/>
            </a:pPr>
            <a:r>
              <a:rPr lang="en-GB" sz="1800" kern="0">
                <a:latin typeface="Nunito Sans"/>
              </a:rPr>
              <a:t>Trustee Board &amp; Constitution updates</a:t>
            </a:r>
            <a:endParaRPr lang="en-GB" sz="1800" kern="0">
              <a:solidFill>
                <a:schemeClr val="tx1"/>
              </a:solidFill>
              <a:latin typeface="Nunito Sans"/>
            </a:endParaRPr>
          </a:p>
        </p:txBody>
      </p:sp>
    </p:spTree>
    <p:extLst>
      <p:ext uri="{BB962C8B-B14F-4D97-AF65-F5344CB8AC3E}">
        <p14:creationId xmlns:p14="http://schemas.microsoft.com/office/powerpoint/2010/main" val="167596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dirty="0">
                <a:latin typeface="Nunito Sans Black"/>
              </a:rPr>
              <a:t>Our Volunteering Culture</a:t>
            </a:r>
            <a:endParaRPr lang="en-US" dirty="0">
              <a:latin typeface="Nunito Sans"/>
            </a:endParaRPr>
          </a:p>
        </p:txBody>
      </p:sp>
    </p:spTree>
    <p:extLst>
      <p:ext uri="{BB962C8B-B14F-4D97-AF65-F5344CB8AC3E}">
        <p14:creationId xmlns:p14="http://schemas.microsoft.com/office/powerpoint/2010/main" val="1005571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368144" y="987788"/>
            <a:ext cx="5432917"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Our Volunteering Culture </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6366555" y="2631013"/>
            <a:ext cx="5463495" cy="2593018"/>
          </a:xfrm>
          <a:prstGeom prst="rect">
            <a:avLst/>
          </a:prstGeom>
          <a:noFill/>
        </p:spPr>
        <p:txBody>
          <a:bodyPr wrap="square" lIns="68580" tIns="34290" rIns="68580" bIns="34290" rtlCol="0" anchor="t">
            <a:spAutoFit/>
          </a:bodyPr>
          <a:lstStyle/>
          <a:p>
            <a:pPr marL="357188" indent="-347663">
              <a:spcBef>
                <a:spcPts val="600"/>
              </a:spcBef>
              <a:spcAft>
                <a:spcPts val="600"/>
              </a:spcAft>
              <a:buClr>
                <a:srgbClr val="7414DC"/>
              </a:buClr>
              <a:buSzPct val="125000"/>
              <a:buFont typeface="Arial" panose="020B0604020202020204" pitchFamily="34" charset="0"/>
              <a:buChar char="•"/>
            </a:pPr>
            <a:r>
              <a:rPr lang="en-GB" sz="2400">
                <a:latin typeface="Nunito Sans"/>
              </a:rPr>
              <a:t>Introducing Our Volunteering Culture</a:t>
            </a:r>
            <a:br>
              <a:rPr lang="en-GB" sz="2400">
                <a:latin typeface="Nunito Sans"/>
              </a:rPr>
            </a:br>
            <a:endParaRPr lang="en-GB" sz="2400">
              <a:latin typeface="Nunito Sans"/>
            </a:endParaRPr>
          </a:p>
          <a:p>
            <a:pPr marL="357188" indent="-347663">
              <a:spcBef>
                <a:spcPts val="600"/>
              </a:spcBef>
              <a:spcAft>
                <a:spcPts val="600"/>
              </a:spcAft>
              <a:buClr>
                <a:srgbClr val="7414DC"/>
              </a:buClr>
              <a:buSzPct val="125000"/>
              <a:buFont typeface="Arial" panose="020B0604020202020204" pitchFamily="34" charset="0"/>
              <a:buChar char="•"/>
            </a:pPr>
            <a:r>
              <a:rPr lang="en-GB" sz="2400">
                <a:latin typeface="Nunito Sans"/>
              </a:rPr>
              <a:t>What we've created to support this </a:t>
            </a:r>
            <a:br>
              <a:rPr lang="en-GB" sz="2400">
                <a:latin typeface="Nunito Sans"/>
              </a:rPr>
            </a:br>
            <a:endParaRPr lang="en-GB" sz="2400">
              <a:latin typeface="Nunito Sans" panose="00000500000000000000" pitchFamily="2" charset="0"/>
            </a:endParaRPr>
          </a:p>
          <a:p>
            <a:pPr marL="357188" indent="-347663">
              <a:spcBef>
                <a:spcPts val="600"/>
              </a:spcBef>
              <a:spcAft>
                <a:spcPts val="600"/>
              </a:spcAft>
              <a:buClr>
                <a:srgbClr val="7414DC"/>
              </a:buClr>
              <a:buSzPct val="125000"/>
              <a:buFont typeface="Arial" panose="020B0604020202020204" pitchFamily="34" charset="0"/>
              <a:buChar char="•"/>
            </a:pPr>
            <a:r>
              <a:rPr lang="en-GB" sz="2400">
                <a:latin typeface="Nunito Sans"/>
              </a:rPr>
              <a:t>Actions to take now </a:t>
            </a:r>
            <a:endParaRPr lang="en-GB" sz="2400">
              <a:latin typeface="Nunito Sans" panose="00000500000000000000" pitchFamily="2" charset="0"/>
            </a:endParaRPr>
          </a:p>
        </p:txBody>
      </p:sp>
      <p:pic>
        <p:nvPicPr>
          <p:cNvPr id="5" name="Picture 5" descr="Graphical user interface, text, chat or text message, website&#10;&#10;Description automatically generated">
            <a:extLst>
              <a:ext uri="{FF2B5EF4-FFF2-40B4-BE49-F238E27FC236}">
                <a16:creationId xmlns:a16="http://schemas.microsoft.com/office/drawing/2014/main" id="{4403667E-D70E-7C33-1E90-E1A4FDA18264}"/>
              </a:ext>
            </a:extLst>
          </p:cNvPr>
          <p:cNvPicPr>
            <a:picLocks noChangeAspect="1"/>
          </p:cNvPicPr>
          <p:nvPr/>
        </p:nvPicPr>
        <p:blipFill rotWithShape="1">
          <a:blip r:embed="rId3"/>
          <a:srcRect l="1272" t="2756" r="2456" b="17742"/>
          <a:stretch/>
        </p:blipFill>
        <p:spPr>
          <a:xfrm>
            <a:off x="360364" y="354506"/>
            <a:ext cx="5463494" cy="3078766"/>
          </a:xfrm>
          <a:prstGeom prst="rect">
            <a:avLst/>
          </a:prstGeom>
        </p:spPr>
      </p:pic>
      <p:pic>
        <p:nvPicPr>
          <p:cNvPr id="6" name="Picture 6" descr="Graphical user interface, website&#10;&#10;Description automatically generated">
            <a:extLst>
              <a:ext uri="{FF2B5EF4-FFF2-40B4-BE49-F238E27FC236}">
                <a16:creationId xmlns:a16="http://schemas.microsoft.com/office/drawing/2014/main" id="{958DD2F2-D1C0-581B-9DC8-279F74A379AC}"/>
              </a:ext>
            </a:extLst>
          </p:cNvPr>
          <p:cNvPicPr>
            <a:picLocks noChangeAspect="1"/>
          </p:cNvPicPr>
          <p:nvPr/>
        </p:nvPicPr>
        <p:blipFill rotWithShape="1">
          <a:blip r:embed="rId4"/>
          <a:srcRect l="2693" t="2067" r="3143" b="24670"/>
          <a:stretch/>
        </p:blipFill>
        <p:spPr>
          <a:xfrm>
            <a:off x="360363" y="3762370"/>
            <a:ext cx="5463495" cy="2862791"/>
          </a:xfrm>
          <a:prstGeom prst="rect">
            <a:avLst/>
          </a:prstGeom>
        </p:spPr>
      </p:pic>
    </p:spTree>
    <p:extLst>
      <p:ext uri="{BB962C8B-B14F-4D97-AF65-F5344CB8AC3E}">
        <p14:creationId xmlns:p14="http://schemas.microsoft.com/office/powerpoint/2010/main" val="2564789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68144" y="2694241"/>
            <a:ext cx="5561097" cy="3116238"/>
          </a:xfrm>
          <a:prstGeom prst="rect">
            <a:avLst/>
          </a:prstGeom>
          <a:noFill/>
        </p:spPr>
        <p:txBody>
          <a:bodyPr wrap="square" lIns="68580" tIns="34290" rIns="68580" bIns="34290" rtlCol="0" anchor="t">
            <a:spAutoFit/>
          </a:bodyPr>
          <a:lstStyle/>
          <a:p>
            <a:pPr marL="360363" indent="-352425">
              <a:spcBef>
                <a:spcPts val="600"/>
              </a:spcBef>
              <a:spcAft>
                <a:spcPts val="600"/>
              </a:spcAft>
              <a:buClr>
                <a:srgbClr val="7414DC"/>
              </a:buClr>
              <a:buSzPct val="125000"/>
            </a:pPr>
            <a:r>
              <a:rPr lang="en-GB" sz="2400" b="1">
                <a:latin typeface="Nunito Sans"/>
              </a:rPr>
              <a:t>Resources:</a:t>
            </a:r>
          </a:p>
          <a:p>
            <a:pPr marL="360363" indent="-352425">
              <a:spcBef>
                <a:spcPts val="600"/>
              </a:spcBef>
              <a:spcAft>
                <a:spcPts val="600"/>
              </a:spcAft>
              <a:buClr>
                <a:srgbClr val="7414DC"/>
              </a:buClr>
              <a:buSzPct val="125000"/>
              <a:buFont typeface="Arial" panose="020B0604020202020204" pitchFamily="34" charset="0"/>
              <a:buChar char="•"/>
            </a:pPr>
            <a:r>
              <a:rPr lang="en-GB" sz="2400">
                <a:latin typeface="Nunito Sans"/>
              </a:rPr>
              <a:t>Our Volunteering Culture</a:t>
            </a:r>
            <a:br>
              <a:rPr lang="en-GB" sz="2400">
                <a:latin typeface="Nunito Sans"/>
              </a:rPr>
            </a:br>
            <a:r>
              <a:rPr lang="en-GB" sz="2400">
                <a:latin typeface="Nunito Sans"/>
              </a:rPr>
              <a:t>webpage guidance </a:t>
            </a:r>
            <a:br>
              <a:rPr lang="en-GB" sz="2400">
                <a:latin typeface="Nunito Sans"/>
              </a:rPr>
            </a:br>
            <a:endParaRPr lang="en-GB" sz="2400">
              <a:latin typeface="Nunito Sans" panose="00000500000000000000" pitchFamily="2" charset="0"/>
            </a:endParaRPr>
          </a:p>
          <a:p>
            <a:pPr marL="360363" indent="-352425">
              <a:spcBef>
                <a:spcPts val="600"/>
              </a:spcBef>
              <a:spcAft>
                <a:spcPts val="600"/>
              </a:spcAft>
              <a:buClr>
                <a:srgbClr val="7414DC"/>
              </a:buClr>
              <a:buSzPct val="125000"/>
              <a:buFont typeface="Arial" panose="020B0604020202020204" pitchFamily="34" charset="0"/>
              <a:buChar char="•"/>
            </a:pPr>
            <a:r>
              <a:rPr lang="en-GB" sz="2400">
                <a:latin typeface="Nunito Sans"/>
              </a:rPr>
              <a:t>Video </a:t>
            </a:r>
            <a:br>
              <a:rPr lang="en-GB" sz="2400">
                <a:latin typeface="Nunito Sans"/>
              </a:rPr>
            </a:br>
            <a:endParaRPr lang="en-GB" sz="2400">
              <a:latin typeface="Nunito Sans"/>
            </a:endParaRPr>
          </a:p>
          <a:p>
            <a:pPr marL="360363" indent="-352425">
              <a:spcBef>
                <a:spcPts val="600"/>
              </a:spcBef>
              <a:spcAft>
                <a:spcPts val="600"/>
              </a:spcAft>
              <a:buClr>
                <a:srgbClr val="7414DC"/>
              </a:buClr>
              <a:buSzPct val="125000"/>
              <a:buFont typeface="Arial" panose="020B0604020202020204" pitchFamily="34" charset="0"/>
              <a:buChar char="•"/>
            </a:pPr>
            <a:r>
              <a:rPr lang="en-GB" sz="2400">
                <a:latin typeface="Nunito Sans"/>
              </a:rPr>
              <a:t>Activities </a:t>
            </a:r>
            <a:endParaRPr lang="en-GB" sz="2400">
              <a:latin typeface="Nunito Sans" panose="00000500000000000000" pitchFamily="2" charset="0"/>
            </a:endParaRPr>
          </a:p>
        </p:txBody>
      </p:sp>
      <p:pic>
        <p:nvPicPr>
          <p:cNvPr id="3" name="Picture 3" descr="Graphical user interface&#10;&#10;Description automatically generated">
            <a:extLst>
              <a:ext uri="{FF2B5EF4-FFF2-40B4-BE49-F238E27FC236}">
                <a16:creationId xmlns:a16="http://schemas.microsoft.com/office/drawing/2014/main" id="{AA20B6CB-44F5-EA25-9BAB-1EE2E3AAF8CC}"/>
              </a:ext>
            </a:extLst>
          </p:cNvPr>
          <p:cNvPicPr>
            <a:picLocks noChangeAspect="1"/>
          </p:cNvPicPr>
          <p:nvPr/>
        </p:nvPicPr>
        <p:blipFill rotWithShape="1">
          <a:blip r:embed="rId3"/>
          <a:srcRect l="19342" t="27700" r="20658" b="34977"/>
          <a:stretch/>
        </p:blipFill>
        <p:spPr>
          <a:xfrm>
            <a:off x="262051" y="4064120"/>
            <a:ext cx="5940342" cy="2069647"/>
          </a:xfrm>
          <a:prstGeom prst="rect">
            <a:avLst/>
          </a:prstGeom>
        </p:spPr>
      </p:pic>
      <p:pic>
        <p:nvPicPr>
          <p:cNvPr id="2" name="Picture 3" descr="Graphical user interface&#10;&#10;Description automatically generated">
            <a:extLst>
              <a:ext uri="{FF2B5EF4-FFF2-40B4-BE49-F238E27FC236}">
                <a16:creationId xmlns:a16="http://schemas.microsoft.com/office/drawing/2014/main" id="{363DF76F-1CEF-04FA-C3DA-5C3580CC2AA5}"/>
              </a:ext>
            </a:extLst>
          </p:cNvPr>
          <p:cNvPicPr>
            <a:picLocks noChangeAspect="1"/>
          </p:cNvPicPr>
          <p:nvPr/>
        </p:nvPicPr>
        <p:blipFill rotWithShape="1">
          <a:blip r:embed="rId4"/>
          <a:srcRect l="1479" t="12665" r="16420" b="18377"/>
          <a:stretch/>
        </p:blipFill>
        <p:spPr>
          <a:xfrm>
            <a:off x="350883" y="724232"/>
            <a:ext cx="5745117" cy="2704767"/>
          </a:xfrm>
          <a:prstGeom prst="rect">
            <a:avLst/>
          </a:prstGeom>
        </p:spPr>
      </p:pic>
      <p:sp>
        <p:nvSpPr>
          <p:cNvPr id="5" name="object 5">
            <a:extLst>
              <a:ext uri="{FF2B5EF4-FFF2-40B4-BE49-F238E27FC236}">
                <a16:creationId xmlns:a16="http://schemas.microsoft.com/office/drawing/2014/main" id="{52EBD7CB-CAB0-238B-96A4-71E2BBF45749}"/>
              </a:ext>
            </a:extLst>
          </p:cNvPr>
          <p:cNvSpPr txBox="1"/>
          <p:nvPr/>
        </p:nvSpPr>
        <p:spPr>
          <a:xfrm>
            <a:off x="6368144" y="987788"/>
            <a:ext cx="5432917"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Our Volunteering Culture </a:t>
            </a:r>
            <a:endParaRPr lang="en-US"/>
          </a:p>
        </p:txBody>
      </p:sp>
    </p:spTree>
    <p:extLst>
      <p:ext uri="{BB962C8B-B14F-4D97-AF65-F5344CB8AC3E}">
        <p14:creationId xmlns:p14="http://schemas.microsoft.com/office/powerpoint/2010/main" val="317750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68144" y="2372409"/>
            <a:ext cx="5112489" cy="2962349"/>
          </a:xfrm>
          <a:prstGeom prst="rect">
            <a:avLst/>
          </a:prstGeom>
          <a:noFill/>
        </p:spPr>
        <p:txBody>
          <a:bodyPr wrap="square" lIns="68580" tIns="34290" rIns="68580" bIns="34290" rtlCol="0" anchor="t">
            <a:spAutoFit/>
          </a:bodyPr>
          <a:lstStyle/>
          <a:p>
            <a:pPr marL="360363" indent="-352425">
              <a:spcBef>
                <a:spcPts val="600"/>
              </a:spcBef>
              <a:spcAft>
                <a:spcPts val="600"/>
              </a:spcAft>
              <a:buClr>
                <a:srgbClr val="7414DC"/>
              </a:buClr>
              <a:buSzPct val="125000"/>
            </a:pPr>
            <a:r>
              <a:rPr lang="en-GB" sz="2400" b="1">
                <a:latin typeface="Nunito Sans"/>
              </a:rPr>
              <a:t>Actions for now</a:t>
            </a:r>
            <a:r>
              <a:rPr lang="en-GB" sz="2400">
                <a:latin typeface="Nunito Sans"/>
              </a:rPr>
              <a:t>:</a:t>
            </a:r>
          </a:p>
          <a:p>
            <a:pPr marL="360363" indent="-352425">
              <a:spcBef>
                <a:spcPts val="600"/>
              </a:spcBef>
              <a:spcAft>
                <a:spcPts val="600"/>
              </a:spcAft>
              <a:buClr>
                <a:srgbClr val="7414DC"/>
              </a:buClr>
              <a:buSzPct val="125000"/>
              <a:buFont typeface="Arial" panose="020B0604020202020204" pitchFamily="34" charset="0"/>
              <a:buChar char="•"/>
            </a:pPr>
            <a:r>
              <a:rPr lang="en-GB" sz="2400">
                <a:latin typeface="Nunito Sans"/>
              </a:rPr>
              <a:t>Take a look and share</a:t>
            </a:r>
            <a:br>
              <a:rPr lang="en-GB" sz="2400">
                <a:latin typeface="Nunito Sans"/>
              </a:rPr>
            </a:br>
            <a:r>
              <a:rPr lang="en-GB" sz="2400">
                <a:latin typeface="Nunito Sans"/>
              </a:rPr>
              <a:t>your feedback </a:t>
            </a:r>
            <a:br>
              <a:rPr lang="en-GB" sz="2400">
                <a:latin typeface="Nunito Sans"/>
              </a:rPr>
            </a:br>
            <a:endParaRPr lang="en-GB" sz="2400">
              <a:latin typeface="Nunito Sans"/>
            </a:endParaRPr>
          </a:p>
          <a:p>
            <a:pPr marL="360363" indent="-352425">
              <a:spcBef>
                <a:spcPts val="600"/>
              </a:spcBef>
              <a:spcAft>
                <a:spcPts val="600"/>
              </a:spcAft>
              <a:buClr>
                <a:srgbClr val="7414DC"/>
              </a:buClr>
              <a:buSzPct val="125000"/>
              <a:buFont typeface="Arial" panose="020B0604020202020204" pitchFamily="34" charset="0"/>
              <a:buChar char="•"/>
            </a:pPr>
            <a:r>
              <a:rPr lang="en-GB" sz="2400">
                <a:latin typeface="Nunito Sans"/>
              </a:rPr>
              <a:t>Start talking to teams about this and using the activities to reflect and take action </a:t>
            </a:r>
          </a:p>
        </p:txBody>
      </p:sp>
      <p:pic>
        <p:nvPicPr>
          <p:cNvPr id="3" name="Picture 4" descr="Graphical user interface, website&#10;&#10;Description automatically generated">
            <a:extLst>
              <a:ext uri="{FF2B5EF4-FFF2-40B4-BE49-F238E27FC236}">
                <a16:creationId xmlns:a16="http://schemas.microsoft.com/office/drawing/2014/main" id="{53D7DFAC-70D5-69D3-781A-7C33D681EE35}"/>
              </a:ext>
            </a:extLst>
          </p:cNvPr>
          <p:cNvPicPr>
            <a:picLocks noChangeAspect="1"/>
          </p:cNvPicPr>
          <p:nvPr/>
        </p:nvPicPr>
        <p:blipFill rotWithShape="1">
          <a:blip r:embed="rId3"/>
          <a:srcRect l="2296" t="2040" r="4000" b="18147"/>
          <a:stretch/>
        </p:blipFill>
        <p:spPr>
          <a:xfrm>
            <a:off x="360363" y="359952"/>
            <a:ext cx="5463494" cy="2990368"/>
          </a:xfrm>
          <a:prstGeom prst="rect">
            <a:avLst/>
          </a:prstGeom>
        </p:spPr>
      </p:pic>
      <p:pic>
        <p:nvPicPr>
          <p:cNvPr id="5" name="Picture 6" descr="Graphical user interface, website&#10;&#10;Description automatically generated">
            <a:extLst>
              <a:ext uri="{FF2B5EF4-FFF2-40B4-BE49-F238E27FC236}">
                <a16:creationId xmlns:a16="http://schemas.microsoft.com/office/drawing/2014/main" id="{0E037016-7ADA-C86C-3D9F-26C7EFE75B6F}"/>
              </a:ext>
            </a:extLst>
          </p:cNvPr>
          <p:cNvPicPr>
            <a:picLocks noChangeAspect="1"/>
          </p:cNvPicPr>
          <p:nvPr/>
        </p:nvPicPr>
        <p:blipFill rotWithShape="1">
          <a:blip r:embed="rId4"/>
          <a:srcRect l="3181" t="5812" r="3115" b="19796"/>
          <a:stretch/>
        </p:blipFill>
        <p:spPr>
          <a:xfrm>
            <a:off x="360362" y="3759413"/>
            <a:ext cx="5463495" cy="2849350"/>
          </a:xfrm>
          <a:prstGeom prst="rect">
            <a:avLst/>
          </a:prstGeom>
        </p:spPr>
      </p:pic>
      <p:sp>
        <p:nvSpPr>
          <p:cNvPr id="4" name="object 5">
            <a:extLst>
              <a:ext uri="{FF2B5EF4-FFF2-40B4-BE49-F238E27FC236}">
                <a16:creationId xmlns:a16="http://schemas.microsoft.com/office/drawing/2014/main" id="{B5391F73-8C9D-5E92-4199-F8C2CA99961F}"/>
              </a:ext>
            </a:extLst>
          </p:cNvPr>
          <p:cNvSpPr txBox="1"/>
          <p:nvPr/>
        </p:nvSpPr>
        <p:spPr>
          <a:xfrm>
            <a:off x="6368144" y="987788"/>
            <a:ext cx="5432917"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Our Volunteering Culture </a:t>
            </a:r>
            <a:endParaRPr lang="en-US"/>
          </a:p>
        </p:txBody>
      </p:sp>
    </p:spTree>
    <p:extLst>
      <p:ext uri="{BB962C8B-B14F-4D97-AF65-F5344CB8AC3E}">
        <p14:creationId xmlns:p14="http://schemas.microsoft.com/office/powerpoint/2010/main" val="2069951037"/>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3" ma:contentTypeDescription="Create a new document." ma:contentTypeScope="" ma:versionID="8334dcf7b832ffc16c1c93c91b1dc5df">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74d5d3eb3e0fffcf801692036e6b7ee4"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Darenn Plowright</DisplayName>
        <AccountId>80</AccountId>
        <AccountType/>
      </UserInfo>
      <UserInfo>
        <DisplayName>Ben Powlesland</DisplayName>
        <AccountId>100</AccountId>
        <AccountType/>
      </UserInfo>
      <UserInfo>
        <DisplayName>Samantha Danso</DisplayName>
        <AccountId>99</AccountId>
        <AccountType/>
      </UserInfo>
      <UserInfo>
        <DisplayName>Eleanor Coker</DisplayName>
        <AccountId>78</AccountId>
        <AccountType/>
      </UserInfo>
      <UserInfo>
        <DisplayName>Rebecca Young</DisplayName>
        <AccountId>16</AccountId>
        <AccountType/>
      </UserInfo>
      <UserInfo>
        <DisplayName>Ian McGuire</DisplayName>
        <AccountId>27</AccountId>
        <AccountType/>
      </UserInfo>
    </SharedWithUsers>
    <lcf76f155ced4ddcb4097134ff3c332f xmlns="ec4b7ab6-7d60-435b-a181-f014eb7edb36">
      <Terms xmlns="http://schemas.microsoft.com/office/infopath/2007/PartnerControls"/>
    </lcf76f155ced4ddcb4097134ff3c332f>
    <TaxCatchAll xmlns="f4847a80-7f8c-4933-831b-56854e27fa84" xsi:nil="true"/>
  </documentManagement>
</p:properties>
</file>

<file path=customXml/itemProps1.xml><?xml version="1.0" encoding="utf-8"?>
<ds:datastoreItem xmlns:ds="http://schemas.openxmlformats.org/officeDocument/2006/customXml" ds:itemID="{58DA3AD8-3F3F-4039-BB0E-8727837BB005}">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3.xml><?xml version="1.0" encoding="utf-8"?>
<ds:datastoreItem xmlns:ds="http://schemas.openxmlformats.org/officeDocument/2006/customXml" ds:itemID="{8E3F7C96-A926-416F-8489-B53183D70031}">
  <ds:schemaRefs>
    <ds:schemaRef ds:uri="ec4b7ab6-7d60-435b-a181-f014eb7edb36"/>
    <ds:schemaRef ds:uri="f4847a80-7f8c-4933-831b-56854e27f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0</TotalTime>
  <Words>1826</Words>
  <Application>Microsoft Office PowerPoint</Application>
  <PresentationFormat>Widescreen</PresentationFormat>
  <Paragraphs>270</Paragraphs>
  <Slides>37</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Nunito Sans Black</vt:lpstr>
      <vt:lpstr>Nunito Sans</vt:lpstr>
      <vt:lpstr>Arial,Sans-Serif</vt:lpstr>
      <vt:lpstr>Calibri</vt:lpstr>
      <vt:lpstr>Nunito Sans ExtraBold</vt:lpstr>
      <vt:lpstr>Arial</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Transitioning to Trustee Boards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37</cp:revision>
  <dcterms:created xsi:type="dcterms:W3CDTF">2019-10-08T08:48:13Z</dcterms:created>
  <dcterms:modified xsi:type="dcterms:W3CDTF">2023-04-19T14:32:59Z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