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4" r:id="rId4"/>
    <p:sldMasterId id="2147483782" r:id="rId5"/>
    <p:sldMasterId id="2147483941" r:id="rId6"/>
  </p:sldMasterIdLst>
  <p:notesMasterIdLst>
    <p:notesMasterId r:id="rId36"/>
  </p:notesMasterIdLst>
  <p:sldIdLst>
    <p:sldId id="320" r:id="rId7"/>
    <p:sldId id="329" r:id="rId8"/>
    <p:sldId id="330" r:id="rId9"/>
    <p:sldId id="709" r:id="rId10"/>
    <p:sldId id="780" r:id="rId11"/>
    <p:sldId id="421" r:id="rId12"/>
    <p:sldId id="782" r:id="rId13"/>
    <p:sldId id="789" r:id="rId14"/>
    <p:sldId id="783" r:id="rId15"/>
    <p:sldId id="785" r:id="rId16"/>
    <p:sldId id="795" r:id="rId17"/>
    <p:sldId id="776" r:id="rId18"/>
    <p:sldId id="777" r:id="rId19"/>
    <p:sldId id="792" r:id="rId20"/>
    <p:sldId id="771" r:id="rId21"/>
    <p:sldId id="772" r:id="rId22"/>
    <p:sldId id="778" r:id="rId23"/>
    <p:sldId id="793" r:id="rId24"/>
    <p:sldId id="719" r:id="rId25"/>
    <p:sldId id="740" r:id="rId26"/>
    <p:sldId id="794" r:id="rId27"/>
    <p:sldId id="741" r:id="rId28"/>
    <p:sldId id="705" r:id="rId29"/>
    <p:sldId id="694" r:id="rId30"/>
    <p:sldId id="730" r:id="rId31"/>
    <p:sldId id="742" r:id="rId32"/>
    <p:sldId id="434" r:id="rId33"/>
    <p:sldId id="269" r:id="rId34"/>
    <p:sldId id="418" r:id="rId35"/>
  </p:sldIdLst>
  <p:sldSz cx="12192000" cy="6858000"/>
  <p:notesSz cx="16256000" cy="9144000"/>
  <p:embeddedFontLst>
    <p:embeddedFont>
      <p:font typeface="Calibri" panose="020F0502020204030204" pitchFamily="34" charset="0"/>
      <p:regular r:id="rId37"/>
      <p:bold r:id="rId38"/>
      <p:italic r:id="rId39"/>
      <p:boldItalic r:id="rId40"/>
    </p:embeddedFont>
    <p:embeddedFont>
      <p:font typeface="Nunito Sans" pitchFamily="2" charset="0"/>
      <p:regular r:id="rId41"/>
      <p:bold r:id="rId42"/>
      <p:italic r:id="rId43"/>
      <p:boldItalic r:id="rId44"/>
    </p:embeddedFont>
    <p:embeddedFont>
      <p:font typeface="Nunito Sans Black" pitchFamily="2" charset="0"/>
      <p:bold r:id="rId45"/>
      <p:boldItalic r:id="rId46"/>
    </p:embeddedFont>
    <p:embeddedFont>
      <p:font typeface="Nunito Sans ExtraBold" pitchFamily="2" charset="0"/>
      <p:bold r:id="rId47"/>
      <p:boldItalic r:id="rId48"/>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1A523E19-15C1-E9D4-4FD2-7AEF2AE34E0B}" name="Adam Ray" initials="AR" userId="S::adam.ray@scouts.org.uk::55e35bce-ead9-4df5-9235-184f6cd38396" providerId="AD"/>
  <p188:author id="{3C815923-39DB-63F5-A443-18923E457571}" name="Pete Jeffreys" initials="PJ" userId="S::Pete.Jeffreys@scouts.org.uk::25ad60b4-1396-428f-a660-10ca608ac5be" providerId="AD"/>
  <p188:author id="{E1DBFD33-56EB-8CE8-DD2C-D9FF7E16F56F}" name="Pete Jeffreys" initials="PJ" userId="S::pete.jeffreys@scouts.org.uk::25ad60b4-1396-428f-a660-10ca608ac5be" providerId="AD"/>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F612956F-60D4-2361-652B-CC446E239D0D}" name="Shaid Karim" initials="SK" userId="S::shaid.karim@scouts.org.uk::7214827f-e447-4b01-b6e5-3e8b7359f579" providerId="AD"/>
  <p188:author id="{874E6E74-72D9-576B-FBA3-9BE0DB0285FC}" name="James Booker" initials="JB" userId="S::james.booker@scouts.org.uk::201249a4-d410-4cab-99cc-746650975179" providerId="AD"/>
  <p188:author id="{D13BF18C-1455-CC9B-F8B2-C181FA239493}" name="Lara Burns" initials="LB" userId="S::lara.burns@scouts.org.uk::3ecee4ae-a55c-4804-ac20-4479182acad9" providerId="AD"/>
  <p188:author id="{10207E93-3B93-C459-8BB2-46AD0BCA941E}" name="Craig Turpie" initials="CT" userId="S::Craig.Turpie@scouts.org.uk::0a9270cd-ff07-4281-8a79-9ac34e6992a5" providerId="AD"/>
  <p188:author id="{49AAC8C7-16BA-D461-223F-9B2126E520F6}" name="Anders Wulff" initials="AW" userId="S::anders.wulff@scouts.org.uk::712cb9ff-b7b2-40ee-9b23-9483bf4b62f6" providerId="AD"/>
  <p188:author id="{3D79F3C7-D0F4-A591-84AB-43B7BEC64F9F}" name="Craig Turpie" initials="CT" userId="S::craig.turpie@scouts.org.uk::0a9270cd-ff07-4281-8a79-9ac34e6992a5" providerId="AD"/>
  <p188:author id="{544CD2D0-1776-E026-85BB-ED66046B37CD}" name="Eleanor Coker" initials="EC" userId="S::eleanor.coker@scouts.org.uk::f2e34377-7a42-4171-897d-815de199653d" providerId="AD"/>
  <p188:author id="{D0258FD5-187F-BAD9-0F85-89ACC8FF1DF5}" name="Gordon Weston" initials="GW" userId="S::gordon.weston@scouts.org.uk::7d654ddf-9f43-4abb-be5b-ef660823d517" providerId="AD"/>
  <p188:author id="{ED1FD4DE-6FB5-8603-65E2-74F7500488B7}" name="Kirsty Waugh" initials="KW" userId="S::kirsty.waugh@scouts.org.uk::3c8af125-a979-4ee5-804b-4b718550c0d7" providerId="AD"/>
  <p188:author id="{DA38F2E9-F69D-34CD-27F0-99B9E7CC527C}" name="Lauren Golding" initials="LG" userId="S::lauren.golding@scouts.org.uk::5ecf11f9-6101-44b0-9678-ad82d7c1bed9" providerId="AD"/>
  <p188:author id="{BCA007F3-E7CA-0934-D7EC-8256E13732B6}" name="Robert Groves" initials="RG" userId="S::Robert.Groves@scouts.org.uk::18340ee5-2ee2-4523-a1bd-00715d104e64" providerId="AD"/>
  <p188:author id="{DD65E8F7-7F80-3F86-A220-6B50E6B2C257}" name="Lucy Burrows-Smith" initials="LB" userId="S::lucy.burrows-smith@scouts.org.uk::14151813-edde-4ec5-912a-240d5b4a5b32" providerId="AD"/>
  <p188:author id="{1A9ADFFA-76F0-13C9-E8AC-813C7AFD6AFD}" name="Hamish Stout" initials="HS" userId="S::hamish.stout@scouts.org.uk::15f0d1f2-19d0-420e-bacb-e7d8d634b31c" providerId="AD"/>
  <p188:author id="{B306D6FF-6E8A-051B-9139-7245D0F1B46A}" name="Pete Jeffreys" initials="PJ" userId="Pete Jeffrey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93"/>
    <a:srgbClr val="D4F2EF"/>
    <a:srgbClr val="EDF8FA"/>
    <a:srgbClr val="FFFFFF"/>
    <a:srgbClr val="C5FFF8"/>
    <a:srgbClr val="7414DC"/>
    <a:srgbClr val="003982"/>
    <a:srgbClr val="23A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F8325-CBA6-0EB8-0F23-1A0DAD02AD03}" v="13" dt="2023-06-27T15:21:55.369"/>
    <p1510:client id="{450B2577-D883-4B70-9D92-6E3E6F0D7D4B}" v="2747" dt="2023-06-27T09:08:41.969"/>
    <p1510:client id="{82562A73-1EFB-DA09-A440-2E9906892705}" v="9" dt="2023-06-27T15:35:30.258"/>
    <p1510:client id="{98B4FD16-C8E1-05C3-BF4F-9F7E6B7E652E}" v="60" dt="2023-06-27T09:16:27.754"/>
    <p1510:client id="{B1F2EC9C-6EE0-2175-08C8-F62CD613D4B6}" v="45" dt="2023-06-26T16:25:42.97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162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4.xml"/><Relationship Id="rId41" Type="http://schemas.openxmlformats.org/officeDocument/2006/relationships/font" Target="fonts/font5.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thescouts.sharepoint.com/sites/DataInsights/Research/Research%20in%20progress/Scout%20Experience%20Survey/SES%202022/9%20-%20Reports/SES_2022_summary_report_char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hescouts.sharepoint.com/sites/DataInsights/Research/Research%20in%20progress/Scout%20Experience%20Survey/SES%202022/9%20-%20Reports/SES_2022_summary_report_char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thescouts.sharepoint.com/sites/DataInsights/Research/Research%20in%20progress/Scout%20Experience%20Survey/SES%202022/9%20-%20Reports/SES_2022_summary_report_char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thescouts.sharepoint.com/sites/DataInsights/Research/Research%20in%20progress/Scout%20Experience%20Survey/SES%202022/9%20-%20Reports/SES_2022_summary_report_cha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thescouts.sharepoint.com/sites/DataInsights/Research/Research%20in%20progress/Scout%20Experience%20Survey/SES%202022/9%20-%20Reports/SES_2022_summary_report_chart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a:t>Training</a:t>
            </a:r>
            <a:r>
              <a:rPr lang="en-GB" sz="1200" baseline="0"/>
              <a:t> was relevant</a:t>
            </a:r>
            <a:endParaRPr lang="en-GB" sz="120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'RQ#11'!$E$27</c:f>
              <c:strCache>
                <c:ptCount val="1"/>
                <c:pt idx="0">
                  <c:v>2018*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relevant</c:v>
                </c:pt>
              </c:strCache>
            </c:strRef>
          </c:cat>
          <c:val>
            <c:numRef>
              <c:f>'RQ#11'!$F$27:$J$27</c:f>
              <c:numCache>
                <c:formatCode>0%</c:formatCode>
                <c:ptCount val="1"/>
                <c:pt idx="0">
                  <c:v>0.6</c:v>
                </c:pt>
              </c:numCache>
            </c:numRef>
          </c:val>
          <c:extLst>
            <c:ext xmlns:c16="http://schemas.microsoft.com/office/drawing/2014/chart" uri="{C3380CC4-5D6E-409C-BE32-E72D297353CC}">
              <c16:uniqueId val="{00000000-38F1-4FE1-ACEB-2255A1E76675}"/>
            </c:ext>
          </c:extLst>
        </c:ser>
        <c:ser>
          <c:idx val="1"/>
          <c:order val="1"/>
          <c:tx>
            <c:strRef>
              <c:f>'RQ#11'!$E$28</c:f>
              <c:strCache>
                <c:ptCount val="1"/>
                <c:pt idx="0">
                  <c:v>2019 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relevant</c:v>
                </c:pt>
              </c:strCache>
            </c:strRef>
          </c:cat>
          <c:val>
            <c:numRef>
              <c:f>'RQ#11'!$F$28:$J$28</c:f>
              <c:numCache>
                <c:formatCode>0%</c:formatCode>
                <c:ptCount val="1"/>
                <c:pt idx="0">
                  <c:v>0.61</c:v>
                </c:pt>
              </c:numCache>
            </c:numRef>
          </c:val>
          <c:extLst>
            <c:ext xmlns:c16="http://schemas.microsoft.com/office/drawing/2014/chart" uri="{C3380CC4-5D6E-409C-BE32-E72D297353CC}">
              <c16:uniqueId val="{00000001-38F1-4FE1-ACEB-2255A1E76675}"/>
            </c:ext>
          </c:extLst>
        </c:ser>
        <c:ser>
          <c:idx val="2"/>
          <c:order val="2"/>
          <c:tx>
            <c:strRef>
              <c:f>'RQ#11'!$E$29</c:f>
              <c:strCache>
                <c:ptCount val="1"/>
                <c:pt idx="0">
                  <c:v>2020 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relevant</c:v>
                </c:pt>
              </c:strCache>
            </c:strRef>
          </c:cat>
          <c:val>
            <c:numRef>
              <c:f>'RQ#11'!$F$29:$J$29</c:f>
              <c:numCache>
                <c:formatCode>0%</c:formatCode>
                <c:ptCount val="1"/>
                <c:pt idx="0">
                  <c:v>0.67</c:v>
                </c:pt>
              </c:numCache>
            </c:numRef>
          </c:val>
          <c:extLst>
            <c:ext xmlns:c16="http://schemas.microsoft.com/office/drawing/2014/chart" uri="{C3380CC4-5D6E-409C-BE32-E72D297353CC}">
              <c16:uniqueId val="{00000002-38F1-4FE1-ACEB-2255A1E76675}"/>
            </c:ext>
          </c:extLst>
        </c:ser>
        <c:ser>
          <c:idx val="3"/>
          <c:order val="3"/>
          <c:tx>
            <c:strRef>
              <c:f>'RQ#11'!$E$30</c:f>
              <c:strCache>
                <c:ptCount val="1"/>
                <c:pt idx="0">
                  <c:v>2021 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relevant</c:v>
                </c:pt>
              </c:strCache>
            </c:strRef>
          </c:cat>
          <c:val>
            <c:numRef>
              <c:f>'RQ#11'!$F$30:$J$30</c:f>
              <c:numCache>
                <c:formatCode>0%</c:formatCode>
                <c:ptCount val="1"/>
                <c:pt idx="0">
                  <c:v>0.69</c:v>
                </c:pt>
              </c:numCache>
            </c:numRef>
          </c:val>
          <c:extLst>
            <c:ext xmlns:c16="http://schemas.microsoft.com/office/drawing/2014/chart" uri="{C3380CC4-5D6E-409C-BE32-E72D297353CC}">
              <c16:uniqueId val="{00000003-38F1-4FE1-ACEB-2255A1E76675}"/>
            </c:ext>
          </c:extLst>
        </c:ser>
        <c:ser>
          <c:idx val="4"/>
          <c:order val="4"/>
          <c:tx>
            <c:strRef>
              <c:f>'RQ#11'!$E$31</c:f>
              <c:strCache>
                <c:ptCount val="1"/>
                <c:pt idx="0">
                  <c:v>2022 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relevant</c:v>
                </c:pt>
              </c:strCache>
            </c:strRef>
          </c:cat>
          <c:val>
            <c:numRef>
              <c:f>'RQ#11'!$F$31:$J$31</c:f>
              <c:numCache>
                <c:formatCode>0%</c:formatCode>
                <c:ptCount val="1"/>
                <c:pt idx="0">
                  <c:v>0.65</c:v>
                </c:pt>
              </c:numCache>
            </c:numRef>
          </c:val>
          <c:extLst>
            <c:ext xmlns:c16="http://schemas.microsoft.com/office/drawing/2014/chart" uri="{C3380CC4-5D6E-409C-BE32-E72D297353CC}">
              <c16:uniqueId val="{00000004-38F1-4FE1-ACEB-2255A1E76675}"/>
            </c:ext>
          </c:extLst>
        </c:ser>
        <c:dLbls>
          <c:dLblPos val="outEnd"/>
          <c:showLegendKey val="0"/>
          <c:showVal val="1"/>
          <c:showCatName val="0"/>
          <c:showSerName val="0"/>
          <c:showPercent val="0"/>
          <c:showBubbleSize val="0"/>
        </c:dLbls>
        <c:gapWidth val="219"/>
        <c:overlap val="-27"/>
        <c:axId val="330480504"/>
        <c:axId val="330482856"/>
      </c:barChart>
      <c:catAx>
        <c:axId val="330480504"/>
        <c:scaling>
          <c:orientation val="minMax"/>
        </c:scaling>
        <c:delete val="1"/>
        <c:axPos val="b"/>
        <c:numFmt formatCode="General" sourceLinked="1"/>
        <c:majorTickMark val="none"/>
        <c:minorTickMark val="none"/>
        <c:tickLblPos val="nextTo"/>
        <c:crossAx val="330482856"/>
        <c:crosses val="autoZero"/>
        <c:auto val="1"/>
        <c:lblAlgn val="ctr"/>
        <c:lblOffset val="100"/>
        <c:noMultiLvlLbl val="0"/>
      </c:catAx>
      <c:valAx>
        <c:axId val="330482856"/>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480504"/>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95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a:t>Training was easy to access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'RQ#11'!$E$27</c:f>
              <c:strCache>
                <c:ptCount val="1"/>
                <c:pt idx="0">
                  <c:v>2018*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easy to access </c:v>
                </c:pt>
              </c:strCache>
            </c:strRef>
          </c:cat>
          <c:val>
            <c:numRef>
              <c:f>'RQ#11'!$F$27:$J$27</c:f>
              <c:numCache>
                <c:formatCode>0%</c:formatCode>
                <c:ptCount val="1"/>
                <c:pt idx="0">
                  <c:v>0.48</c:v>
                </c:pt>
              </c:numCache>
            </c:numRef>
          </c:val>
          <c:extLst>
            <c:ext xmlns:c16="http://schemas.microsoft.com/office/drawing/2014/chart" uri="{C3380CC4-5D6E-409C-BE32-E72D297353CC}">
              <c16:uniqueId val="{00000000-38F1-4FE1-ACEB-2255A1E76675}"/>
            </c:ext>
          </c:extLst>
        </c:ser>
        <c:ser>
          <c:idx val="1"/>
          <c:order val="1"/>
          <c:tx>
            <c:strRef>
              <c:f>'RQ#11'!$E$28</c:f>
              <c:strCache>
                <c:ptCount val="1"/>
                <c:pt idx="0">
                  <c:v>2019 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easy to access </c:v>
                </c:pt>
              </c:strCache>
            </c:strRef>
          </c:cat>
          <c:val>
            <c:numRef>
              <c:f>'RQ#11'!$F$28:$J$28</c:f>
              <c:numCache>
                <c:formatCode>0%</c:formatCode>
                <c:ptCount val="1"/>
                <c:pt idx="0">
                  <c:v>0.49</c:v>
                </c:pt>
              </c:numCache>
            </c:numRef>
          </c:val>
          <c:extLst>
            <c:ext xmlns:c16="http://schemas.microsoft.com/office/drawing/2014/chart" uri="{C3380CC4-5D6E-409C-BE32-E72D297353CC}">
              <c16:uniqueId val="{00000001-38F1-4FE1-ACEB-2255A1E76675}"/>
            </c:ext>
          </c:extLst>
        </c:ser>
        <c:ser>
          <c:idx val="2"/>
          <c:order val="2"/>
          <c:tx>
            <c:strRef>
              <c:f>'RQ#11'!$E$29</c:f>
              <c:strCache>
                <c:ptCount val="1"/>
                <c:pt idx="0">
                  <c:v>2020 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easy to access </c:v>
                </c:pt>
              </c:strCache>
            </c:strRef>
          </c:cat>
          <c:val>
            <c:numRef>
              <c:f>'RQ#11'!$F$29:$J$29</c:f>
              <c:numCache>
                <c:formatCode>0%</c:formatCode>
                <c:ptCount val="1"/>
                <c:pt idx="0">
                  <c:v>0.52</c:v>
                </c:pt>
              </c:numCache>
            </c:numRef>
          </c:val>
          <c:extLst>
            <c:ext xmlns:c16="http://schemas.microsoft.com/office/drawing/2014/chart" uri="{C3380CC4-5D6E-409C-BE32-E72D297353CC}">
              <c16:uniqueId val="{00000002-38F1-4FE1-ACEB-2255A1E76675}"/>
            </c:ext>
          </c:extLst>
        </c:ser>
        <c:ser>
          <c:idx val="3"/>
          <c:order val="3"/>
          <c:tx>
            <c:strRef>
              <c:f>'RQ#11'!$E$30</c:f>
              <c:strCache>
                <c:ptCount val="1"/>
                <c:pt idx="0">
                  <c:v>2021 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easy to access </c:v>
                </c:pt>
              </c:strCache>
            </c:strRef>
          </c:cat>
          <c:val>
            <c:numRef>
              <c:f>'RQ#11'!$F$30:$J$30</c:f>
              <c:numCache>
                <c:formatCode>0%</c:formatCode>
                <c:ptCount val="1"/>
                <c:pt idx="0">
                  <c:v>0.52</c:v>
                </c:pt>
              </c:numCache>
            </c:numRef>
          </c:val>
          <c:extLst>
            <c:ext xmlns:c16="http://schemas.microsoft.com/office/drawing/2014/chart" uri="{C3380CC4-5D6E-409C-BE32-E72D297353CC}">
              <c16:uniqueId val="{00000003-38F1-4FE1-ACEB-2255A1E76675}"/>
            </c:ext>
          </c:extLst>
        </c:ser>
        <c:ser>
          <c:idx val="4"/>
          <c:order val="4"/>
          <c:tx>
            <c:strRef>
              <c:f>'RQ#11'!$E$31</c:f>
              <c:strCache>
                <c:ptCount val="1"/>
                <c:pt idx="0">
                  <c:v>2022 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easy to access </c:v>
                </c:pt>
              </c:strCache>
            </c:strRef>
          </c:cat>
          <c:val>
            <c:numRef>
              <c:f>'RQ#11'!$F$31:$J$31</c:f>
              <c:numCache>
                <c:formatCode>0%</c:formatCode>
                <c:ptCount val="1"/>
                <c:pt idx="0">
                  <c:v>0.51</c:v>
                </c:pt>
              </c:numCache>
            </c:numRef>
          </c:val>
          <c:extLst>
            <c:ext xmlns:c16="http://schemas.microsoft.com/office/drawing/2014/chart" uri="{C3380CC4-5D6E-409C-BE32-E72D297353CC}">
              <c16:uniqueId val="{00000004-38F1-4FE1-ACEB-2255A1E76675}"/>
            </c:ext>
          </c:extLst>
        </c:ser>
        <c:dLbls>
          <c:dLblPos val="outEnd"/>
          <c:showLegendKey val="0"/>
          <c:showVal val="1"/>
          <c:showCatName val="0"/>
          <c:showSerName val="0"/>
          <c:showPercent val="0"/>
          <c:showBubbleSize val="0"/>
        </c:dLbls>
        <c:gapWidth val="219"/>
        <c:overlap val="-27"/>
        <c:axId val="330480896"/>
        <c:axId val="537081848"/>
      </c:barChart>
      <c:catAx>
        <c:axId val="330480896"/>
        <c:scaling>
          <c:orientation val="minMax"/>
        </c:scaling>
        <c:delete val="1"/>
        <c:axPos val="b"/>
        <c:numFmt formatCode="General" sourceLinked="1"/>
        <c:majorTickMark val="none"/>
        <c:minorTickMark val="none"/>
        <c:tickLblPos val="nextTo"/>
        <c:crossAx val="537081848"/>
        <c:crosses val="autoZero"/>
        <c:auto val="1"/>
        <c:lblAlgn val="ctr"/>
        <c:lblOffset val="100"/>
        <c:noMultiLvlLbl val="0"/>
      </c:catAx>
      <c:valAx>
        <c:axId val="53708184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48089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95000"/>
        </a:schemeClr>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a:t>Training was simple to undertake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'RQ#11'!$E$27</c:f>
              <c:strCache>
                <c:ptCount val="1"/>
                <c:pt idx="0">
                  <c:v>2018*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simple to undertake </c:v>
                </c:pt>
              </c:strCache>
            </c:strRef>
          </c:cat>
          <c:val>
            <c:numRef>
              <c:f>'RQ#11'!$F$27:$J$27</c:f>
              <c:numCache>
                <c:formatCode>0%</c:formatCode>
                <c:ptCount val="1"/>
                <c:pt idx="0">
                  <c:v>0.49</c:v>
                </c:pt>
              </c:numCache>
            </c:numRef>
          </c:val>
          <c:extLst>
            <c:ext xmlns:c16="http://schemas.microsoft.com/office/drawing/2014/chart" uri="{C3380CC4-5D6E-409C-BE32-E72D297353CC}">
              <c16:uniqueId val="{00000000-38F1-4FE1-ACEB-2255A1E76675}"/>
            </c:ext>
          </c:extLst>
        </c:ser>
        <c:ser>
          <c:idx val="1"/>
          <c:order val="1"/>
          <c:tx>
            <c:strRef>
              <c:f>'RQ#11'!$E$28</c:f>
              <c:strCache>
                <c:ptCount val="1"/>
                <c:pt idx="0">
                  <c:v>2019 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simple to undertake </c:v>
                </c:pt>
              </c:strCache>
            </c:strRef>
          </c:cat>
          <c:val>
            <c:numRef>
              <c:f>'RQ#11'!$F$28:$J$28</c:f>
              <c:numCache>
                <c:formatCode>0%</c:formatCode>
                <c:ptCount val="1"/>
                <c:pt idx="0">
                  <c:v>0.5</c:v>
                </c:pt>
              </c:numCache>
            </c:numRef>
          </c:val>
          <c:extLst>
            <c:ext xmlns:c16="http://schemas.microsoft.com/office/drawing/2014/chart" uri="{C3380CC4-5D6E-409C-BE32-E72D297353CC}">
              <c16:uniqueId val="{00000001-38F1-4FE1-ACEB-2255A1E76675}"/>
            </c:ext>
          </c:extLst>
        </c:ser>
        <c:ser>
          <c:idx val="2"/>
          <c:order val="2"/>
          <c:tx>
            <c:strRef>
              <c:f>'RQ#11'!$E$29</c:f>
              <c:strCache>
                <c:ptCount val="1"/>
                <c:pt idx="0">
                  <c:v>2020 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simple to undertake </c:v>
                </c:pt>
              </c:strCache>
            </c:strRef>
          </c:cat>
          <c:val>
            <c:numRef>
              <c:f>'RQ#11'!$F$29:$J$29</c:f>
              <c:numCache>
                <c:formatCode>0%</c:formatCode>
                <c:ptCount val="1"/>
                <c:pt idx="0">
                  <c:v>0.54</c:v>
                </c:pt>
              </c:numCache>
            </c:numRef>
          </c:val>
          <c:extLst>
            <c:ext xmlns:c16="http://schemas.microsoft.com/office/drawing/2014/chart" uri="{C3380CC4-5D6E-409C-BE32-E72D297353CC}">
              <c16:uniqueId val="{00000002-38F1-4FE1-ACEB-2255A1E76675}"/>
            </c:ext>
          </c:extLst>
        </c:ser>
        <c:ser>
          <c:idx val="3"/>
          <c:order val="3"/>
          <c:tx>
            <c:strRef>
              <c:f>'RQ#11'!$E$30</c:f>
              <c:strCache>
                <c:ptCount val="1"/>
                <c:pt idx="0">
                  <c:v>2021 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simple to undertake </c:v>
                </c:pt>
              </c:strCache>
            </c:strRef>
          </c:cat>
          <c:val>
            <c:numRef>
              <c:f>'RQ#11'!$F$30:$J$30</c:f>
              <c:numCache>
                <c:formatCode>0%</c:formatCode>
                <c:ptCount val="1"/>
                <c:pt idx="0">
                  <c:v>0.54</c:v>
                </c:pt>
              </c:numCache>
            </c:numRef>
          </c:val>
          <c:extLst>
            <c:ext xmlns:c16="http://schemas.microsoft.com/office/drawing/2014/chart" uri="{C3380CC4-5D6E-409C-BE32-E72D297353CC}">
              <c16:uniqueId val="{00000003-38F1-4FE1-ACEB-2255A1E76675}"/>
            </c:ext>
          </c:extLst>
        </c:ser>
        <c:ser>
          <c:idx val="4"/>
          <c:order val="4"/>
          <c:tx>
            <c:strRef>
              <c:f>'RQ#11'!$E$31</c:f>
              <c:strCache>
                <c:ptCount val="1"/>
                <c:pt idx="0">
                  <c:v>2022 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simple to undertake </c:v>
                </c:pt>
              </c:strCache>
            </c:strRef>
          </c:cat>
          <c:val>
            <c:numRef>
              <c:f>'RQ#11'!$F$31:$J$31</c:f>
              <c:numCache>
                <c:formatCode>0%</c:formatCode>
                <c:ptCount val="1"/>
                <c:pt idx="0">
                  <c:v>0.51</c:v>
                </c:pt>
              </c:numCache>
            </c:numRef>
          </c:val>
          <c:extLst>
            <c:ext xmlns:c16="http://schemas.microsoft.com/office/drawing/2014/chart" uri="{C3380CC4-5D6E-409C-BE32-E72D297353CC}">
              <c16:uniqueId val="{00000004-38F1-4FE1-ACEB-2255A1E76675}"/>
            </c:ext>
          </c:extLst>
        </c:ser>
        <c:dLbls>
          <c:dLblPos val="outEnd"/>
          <c:showLegendKey val="0"/>
          <c:showVal val="1"/>
          <c:showCatName val="0"/>
          <c:showSerName val="0"/>
          <c:showPercent val="0"/>
          <c:showBubbleSize val="0"/>
        </c:dLbls>
        <c:gapWidth val="219"/>
        <c:overlap val="-27"/>
        <c:axId val="537083416"/>
        <c:axId val="537083808"/>
      </c:barChart>
      <c:catAx>
        <c:axId val="537083416"/>
        <c:scaling>
          <c:orientation val="minMax"/>
        </c:scaling>
        <c:delete val="1"/>
        <c:axPos val="b"/>
        <c:numFmt formatCode="General" sourceLinked="1"/>
        <c:majorTickMark val="none"/>
        <c:minorTickMark val="none"/>
        <c:tickLblPos val="nextTo"/>
        <c:crossAx val="537083808"/>
        <c:crosses val="autoZero"/>
        <c:auto val="1"/>
        <c:lblAlgn val="ctr"/>
        <c:lblOffset val="100"/>
        <c:noMultiLvlLbl val="0"/>
      </c:catAx>
      <c:valAx>
        <c:axId val="53708380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708341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95000"/>
        </a:schemeClr>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a:t>Training was enjoyable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'RQ#11'!$E$27</c:f>
              <c:strCache>
                <c:ptCount val="1"/>
                <c:pt idx="0">
                  <c:v>2018* </c:v>
                </c:pt>
              </c:strCache>
            </c:strRef>
          </c:tx>
          <c:spPr>
            <a:solidFill>
              <a:schemeClr val="accent1"/>
            </a:solidFill>
            <a:ln>
              <a:noFill/>
            </a:ln>
            <a:effectLst/>
          </c:spPr>
          <c:invertIfNegative val="0"/>
          <c:dLbls>
            <c:dLbl>
              <c:idx val="0"/>
              <c:tx>
                <c:rich>
                  <a:bodyPr/>
                  <a:lstStyle/>
                  <a:p>
                    <a:r>
                      <a:rPr lang="en-US"/>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211-4F0D-938C-B3F39E2C3F6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enjoyable </c:v>
                </c:pt>
              </c:strCache>
            </c:strRef>
          </c:cat>
          <c:val>
            <c:numRef>
              <c:f>'RQ#11'!$F$27:$J$27</c:f>
              <c:numCache>
                <c:formatCode>0%</c:formatCode>
                <c:ptCount val="1"/>
                <c:pt idx="0">
                  <c:v>0</c:v>
                </c:pt>
              </c:numCache>
            </c:numRef>
          </c:val>
          <c:extLst>
            <c:ext xmlns:c16="http://schemas.microsoft.com/office/drawing/2014/chart" uri="{C3380CC4-5D6E-409C-BE32-E72D297353CC}">
              <c16:uniqueId val="{00000000-38F1-4FE1-ACEB-2255A1E76675}"/>
            </c:ext>
          </c:extLst>
        </c:ser>
        <c:ser>
          <c:idx val="1"/>
          <c:order val="1"/>
          <c:tx>
            <c:strRef>
              <c:f>'RQ#11'!$E$28</c:f>
              <c:strCache>
                <c:ptCount val="1"/>
                <c:pt idx="0">
                  <c:v>2019 </c:v>
                </c:pt>
              </c:strCache>
            </c:strRef>
          </c:tx>
          <c:spPr>
            <a:solidFill>
              <a:schemeClr val="accent2"/>
            </a:solidFill>
            <a:ln>
              <a:noFill/>
            </a:ln>
            <a:effectLst/>
          </c:spPr>
          <c:invertIfNegative val="0"/>
          <c:dLbls>
            <c:dLbl>
              <c:idx val="0"/>
              <c:tx>
                <c:rich>
                  <a:bodyPr/>
                  <a:lstStyle/>
                  <a:p>
                    <a:r>
                      <a:rPr lang="en-US"/>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211-4F0D-938C-B3F39E2C3F6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enjoyable </c:v>
                </c:pt>
              </c:strCache>
            </c:strRef>
          </c:cat>
          <c:val>
            <c:numRef>
              <c:f>'RQ#11'!$F$28:$J$28</c:f>
              <c:numCache>
                <c:formatCode>0%</c:formatCode>
                <c:ptCount val="1"/>
                <c:pt idx="0">
                  <c:v>0</c:v>
                </c:pt>
              </c:numCache>
            </c:numRef>
          </c:val>
          <c:extLst>
            <c:ext xmlns:c16="http://schemas.microsoft.com/office/drawing/2014/chart" uri="{C3380CC4-5D6E-409C-BE32-E72D297353CC}">
              <c16:uniqueId val="{00000001-38F1-4FE1-ACEB-2255A1E76675}"/>
            </c:ext>
          </c:extLst>
        </c:ser>
        <c:ser>
          <c:idx val="2"/>
          <c:order val="2"/>
          <c:tx>
            <c:strRef>
              <c:f>'RQ#11'!$E$29</c:f>
              <c:strCache>
                <c:ptCount val="1"/>
                <c:pt idx="0">
                  <c:v>2020 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enjoyable </c:v>
                </c:pt>
              </c:strCache>
            </c:strRef>
          </c:cat>
          <c:val>
            <c:numRef>
              <c:f>'RQ#11'!$F$29:$J$29</c:f>
              <c:numCache>
                <c:formatCode>0%</c:formatCode>
                <c:ptCount val="1"/>
                <c:pt idx="0">
                  <c:v>0.54</c:v>
                </c:pt>
              </c:numCache>
            </c:numRef>
          </c:val>
          <c:extLst>
            <c:ext xmlns:c16="http://schemas.microsoft.com/office/drawing/2014/chart" uri="{C3380CC4-5D6E-409C-BE32-E72D297353CC}">
              <c16:uniqueId val="{00000002-38F1-4FE1-ACEB-2255A1E76675}"/>
            </c:ext>
          </c:extLst>
        </c:ser>
        <c:ser>
          <c:idx val="3"/>
          <c:order val="3"/>
          <c:tx>
            <c:strRef>
              <c:f>'RQ#11'!$E$30</c:f>
              <c:strCache>
                <c:ptCount val="1"/>
                <c:pt idx="0">
                  <c:v>2021 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enjoyable </c:v>
                </c:pt>
              </c:strCache>
            </c:strRef>
          </c:cat>
          <c:val>
            <c:numRef>
              <c:f>'RQ#11'!$F$30:$J$30</c:f>
              <c:numCache>
                <c:formatCode>0%</c:formatCode>
                <c:ptCount val="1"/>
                <c:pt idx="0">
                  <c:v>0.54</c:v>
                </c:pt>
              </c:numCache>
            </c:numRef>
          </c:val>
          <c:extLst>
            <c:ext xmlns:c16="http://schemas.microsoft.com/office/drawing/2014/chart" uri="{C3380CC4-5D6E-409C-BE32-E72D297353CC}">
              <c16:uniqueId val="{00000003-38F1-4FE1-ACEB-2255A1E76675}"/>
            </c:ext>
          </c:extLst>
        </c:ser>
        <c:ser>
          <c:idx val="4"/>
          <c:order val="4"/>
          <c:tx>
            <c:strRef>
              <c:f>'RQ#11'!$E$31</c:f>
              <c:strCache>
                <c:ptCount val="1"/>
                <c:pt idx="0">
                  <c:v>2022 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Training was enjoyable </c:v>
                </c:pt>
              </c:strCache>
            </c:strRef>
          </c:cat>
          <c:val>
            <c:numRef>
              <c:f>'RQ#11'!$F$31:$J$31</c:f>
              <c:numCache>
                <c:formatCode>0%</c:formatCode>
                <c:ptCount val="1"/>
                <c:pt idx="0">
                  <c:v>0.51</c:v>
                </c:pt>
              </c:numCache>
            </c:numRef>
          </c:val>
          <c:extLst>
            <c:ext xmlns:c16="http://schemas.microsoft.com/office/drawing/2014/chart" uri="{C3380CC4-5D6E-409C-BE32-E72D297353CC}">
              <c16:uniqueId val="{00000004-38F1-4FE1-ACEB-2255A1E76675}"/>
            </c:ext>
          </c:extLst>
        </c:ser>
        <c:dLbls>
          <c:dLblPos val="outEnd"/>
          <c:showLegendKey val="0"/>
          <c:showVal val="1"/>
          <c:showCatName val="0"/>
          <c:showSerName val="0"/>
          <c:showPercent val="0"/>
          <c:showBubbleSize val="0"/>
        </c:dLbls>
        <c:gapWidth val="219"/>
        <c:overlap val="-27"/>
        <c:axId val="537076360"/>
        <c:axId val="326823272"/>
      </c:barChart>
      <c:catAx>
        <c:axId val="537076360"/>
        <c:scaling>
          <c:orientation val="minMax"/>
        </c:scaling>
        <c:delete val="1"/>
        <c:axPos val="b"/>
        <c:numFmt formatCode="General" sourceLinked="1"/>
        <c:majorTickMark val="none"/>
        <c:minorTickMark val="none"/>
        <c:tickLblPos val="nextTo"/>
        <c:crossAx val="326823272"/>
        <c:crosses val="autoZero"/>
        <c:auto val="1"/>
        <c:lblAlgn val="ctr"/>
        <c:lblOffset val="100"/>
        <c:noMultiLvlLbl val="0"/>
      </c:catAx>
      <c:valAx>
        <c:axId val="32682327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7076360"/>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95000"/>
        </a:schemeClr>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a:t>I got the right training at the right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'RQ#11'!$E$27</c:f>
              <c:strCache>
                <c:ptCount val="1"/>
                <c:pt idx="0">
                  <c:v>2018* </c:v>
                </c:pt>
              </c:strCache>
            </c:strRef>
          </c:tx>
          <c:spPr>
            <a:solidFill>
              <a:schemeClr val="accent1"/>
            </a:solidFill>
            <a:ln>
              <a:noFill/>
            </a:ln>
            <a:effectLst/>
          </c:spPr>
          <c:invertIfNegative val="0"/>
          <c:dLbls>
            <c:dLbl>
              <c:idx val="0"/>
              <c:tx>
                <c:rich>
                  <a:bodyPr/>
                  <a:lstStyle/>
                  <a:p>
                    <a:r>
                      <a:rPr lang="en-US"/>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984-4C0C-8DA1-06ABCFF4D00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I got the right training at the right time</c:v>
                </c:pt>
              </c:strCache>
            </c:strRef>
          </c:cat>
          <c:val>
            <c:numRef>
              <c:f>'RQ#11'!$F$27:$J$27</c:f>
              <c:numCache>
                <c:formatCode>0%</c:formatCode>
                <c:ptCount val="1"/>
                <c:pt idx="0">
                  <c:v>0</c:v>
                </c:pt>
              </c:numCache>
            </c:numRef>
          </c:val>
          <c:extLst>
            <c:ext xmlns:c16="http://schemas.microsoft.com/office/drawing/2014/chart" uri="{C3380CC4-5D6E-409C-BE32-E72D297353CC}">
              <c16:uniqueId val="{00000000-38F1-4FE1-ACEB-2255A1E76675}"/>
            </c:ext>
          </c:extLst>
        </c:ser>
        <c:ser>
          <c:idx val="1"/>
          <c:order val="1"/>
          <c:tx>
            <c:strRef>
              <c:f>'RQ#11'!$E$28</c:f>
              <c:strCache>
                <c:ptCount val="1"/>
                <c:pt idx="0">
                  <c:v>2019 </c:v>
                </c:pt>
              </c:strCache>
            </c:strRef>
          </c:tx>
          <c:spPr>
            <a:solidFill>
              <a:schemeClr val="accent2"/>
            </a:solidFill>
            <a:ln>
              <a:noFill/>
            </a:ln>
            <a:effectLst/>
          </c:spPr>
          <c:invertIfNegative val="0"/>
          <c:dLbls>
            <c:dLbl>
              <c:idx val="0"/>
              <c:tx>
                <c:rich>
                  <a:bodyPr/>
                  <a:lstStyle/>
                  <a:p>
                    <a:r>
                      <a:rPr lang="en-US"/>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984-4C0C-8DA1-06ABCFF4D00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I got the right training at the right time</c:v>
                </c:pt>
              </c:strCache>
            </c:strRef>
          </c:cat>
          <c:val>
            <c:numRef>
              <c:f>'RQ#11'!$F$28:$J$28</c:f>
              <c:numCache>
                <c:formatCode>0%</c:formatCode>
                <c:ptCount val="1"/>
                <c:pt idx="0">
                  <c:v>0</c:v>
                </c:pt>
              </c:numCache>
            </c:numRef>
          </c:val>
          <c:extLst>
            <c:ext xmlns:c16="http://schemas.microsoft.com/office/drawing/2014/chart" uri="{C3380CC4-5D6E-409C-BE32-E72D297353CC}">
              <c16:uniqueId val="{00000001-38F1-4FE1-ACEB-2255A1E76675}"/>
            </c:ext>
          </c:extLst>
        </c:ser>
        <c:ser>
          <c:idx val="2"/>
          <c:order val="2"/>
          <c:tx>
            <c:strRef>
              <c:f>'RQ#11'!$E$29</c:f>
              <c:strCache>
                <c:ptCount val="1"/>
                <c:pt idx="0">
                  <c:v>2020 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I got the right training at the right time</c:v>
                </c:pt>
              </c:strCache>
            </c:strRef>
          </c:cat>
          <c:val>
            <c:numRef>
              <c:f>'RQ#11'!$F$29:$J$29</c:f>
              <c:numCache>
                <c:formatCode>0%</c:formatCode>
                <c:ptCount val="1"/>
                <c:pt idx="0">
                  <c:v>0.39</c:v>
                </c:pt>
              </c:numCache>
            </c:numRef>
          </c:val>
          <c:extLst>
            <c:ext xmlns:c16="http://schemas.microsoft.com/office/drawing/2014/chart" uri="{C3380CC4-5D6E-409C-BE32-E72D297353CC}">
              <c16:uniqueId val="{00000002-38F1-4FE1-ACEB-2255A1E76675}"/>
            </c:ext>
          </c:extLst>
        </c:ser>
        <c:ser>
          <c:idx val="3"/>
          <c:order val="3"/>
          <c:tx>
            <c:strRef>
              <c:f>'RQ#11'!$E$30</c:f>
              <c:strCache>
                <c:ptCount val="1"/>
                <c:pt idx="0">
                  <c:v>2021 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I got the right training at the right time</c:v>
                </c:pt>
              </c:strCache>
            </c:strRef>
          </c:cat>
          <c:val>
            <c:numRef>
              <c:f>'RQ#11'!$F$30:$J$30</c:f>
              <c:numCache>
                <c:formatCode>0%</c:formatCode>
                <c:ptCount val="1"/>
                <c:pt idx="0">
                  <c:v>0.41</c:v>
                </c:pt>
              </c:numCache>
            </c:numRef>
          </c:val>
          <c:extLst>
            <c:ext xmlns:c16="http://schemas.microsoft.com/office/drawing/2014/chart" uri="{C3380CC4-5D6E-409C-BE32-E72D297353CC}">
              <c16:uniqueId val="{00000003-38F1-4FE1-ACEB-2255A1E76675}"/>
            </c:ext>
          </c:extLst>
        </c:ser>
        <c:ser>
          <c:idx val="4"/>
          <c:order val="4"/>
          <c:tx>
            <c:strRef>
              <c:f>'RQ#11'!$E$31</c:f>
              <c:strCache>
                <c:ptCount val="1"/>
                <c:pt idx="0">
                  <c:v>2022 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'RQ#11'!$F$26:$J$26</c:f>
              <c:strCache>
                <c:ptCount val="1"/>
                <c:pt idx="0">
                  <c:v>I got the right training at the right time</c:v>
                </c:pt>
              </c:strCache>
            </c:strRef>
          </c:cat>
          <c:val>
            <c:numRef>
              <c:f>'RQ#11'!$F$31:$J$31</c:f>
              <c:numCache>
                <c:formatCode>0%</c:formatCode>
                <c:ptCount val="1"/>
                <c:pt idx="0">
                  <c:v>0.38</c:v>
                </c:pt>
              </c:numCache>
            </c:numRef>
          </c:val>
          <c:extLst>
            <c:ext xmlns:c16="http://schemas.microsoft.com/office/drawing/2014/chart" uri="{C3380CC4-5D6E-409C-BE32-E72D297353CC}">
              <c16:uniqueId val="{00000004-38F1-4FE1-ACEB-2255A1E76675}"/>
            </c:ext>
          </c:extLst>
        </c:ser>
        <c:dLbls>
          <c:dLblPos val="outEnd"/>
          <c:showLegendKey val="0"/>
          <c:showVal val="1"/>
          <c:showCatName val="0"/>
          <c:showSerName val="0"/>
          <c:showPercent val="0"/>
          <c:showBubbleSize val="0"/>
        </c:dLbls>
        <c:gapWidth val="219"/>
        <c:overlap val="-27"/>
        <c:axId val="326827192"/>
        <c:axId val="322935256"/>
      </c:barChart>
      <c:catAx>
        <c:axId val="326827192"/>
        <c:scaling>
          <c:orientation val="minMax"/>
        </c:scaling>
        <c:delete val="1"/>
        <c:axPos val="b"/>
        <c:numFmt formatCode="General" sourceLinked="1"/>
        <c:majorTickMark val="none"/>
        <c:minorTickMark val="none"/>
        <c:tickLblPos val="nextTo"/>
        <c:crossAx val="322935256"/>
        <c:crosses val="autoZero"/>
        <c:auto val="1"/>
        <c:lblAlgn val="ctr"/>
        <c:lblOffset val="100"/>
        <c:noMultiLvlLbl val="0"/>
      </c:catAx>
      <c:valAx>
        <c:axId val="3229352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6827192"/>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95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28/06/2023</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621936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733608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3268380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962299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87560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791624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067444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63020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2549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3352934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299633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1457198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3990209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4276999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3705" indent="0">
              <a:spcBef>
                <a:spcPts val="600"/>
              </a:spcBef>
              <a:spcAft>
                <a:spcPts val="600"/>
              </a:spcAft>
              <a:buClr>
                <a:srgbClr val="7414DC"/>
              </a:buClr>
              <a:buSzPct val="125000"/>
              <a:buFont typeface="Arial" panose="020B0604020202020204" pitchFamily="34" charset="0"/>
              <a:buNone/>
            </a:pPr>
            <a:endParaRPr lang="en-GB" sz="1050"/>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619286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4137198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3705" indent="0">
              <a:spcBef>
                <a:spcPts val="600"/>
              </a:spcBef>
              <a:spcAft>
                <a:spcPts val="600"/>
              </a:spcAft>
              <a:buClr>
                <a:srgbClr val="7414DC"/>
              </a:buClr>
              <a:buSzPct val="125000"/>
              <a:buFont typeface="Arial" panose="020B0604020202020204" pitchFamily="34" charset="0"/>
              <a:buNone/>
            </a:pPr>
            <a:endParaRPr lang="en-GB" sz="1050"/>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3210560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1689391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22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747332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4DA806A-0AB2-4936-99EF-3BDC7353D85A}" type="slidenum">
              <a:rPr lang="en-GB" smtClean="0"/>
              <a:t>3</a:t>
            </a:fld>
            <a:endParaRPr lang="en-GB"/>
          </a:p>
        </p:txBody>
      </p:sp>
    </p:spTree>
    <p:extLst>
      <p:ext uri="{BB962C8B-B14F-4D97-AF65-F5344CB8AC3E}">
        <p14:creationId xmlns:p14="http://schemas.microsoft.com/office/powerpoint/2010/main" val="2492151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3198661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580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268492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1603883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atin typeface="Nunito Sans"/>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344718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3082577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6/28/2023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6/28/2023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446619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3" name="Holder 3"/>
          <p:cNvSpPr>
            <a:spLocks noGrp="1"/>
          </p:cNvSpPr>
          <p:nvPr>
            <p:ph type="subTitle" idx="4"/>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4A12C18-D1A5-40F6-9266-72CAC6BCF757}" type="datetime1">
              <a:rPr lang="en-US" smtClean="0"/>
              <a:t>6/28/2023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6/28/2023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7" name="bk object 16">
            <a:extLst>
              <a:ext uri="{FF2B5EF4-FFF2-40B4-BE49-F238E27FC236}">
                <a16:creationId xmlns:a16="http://schemas.microsoft.com/office/drawing/2014/main" id="{BC598312-155A-8F4D-D38B-61C2D4D8E668}"/>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6/28/2023</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8" name="bk object 16">
            <a:extLst>
              <a:ext uri="{FF2B5EF4-FFF2-40B4-BE49-F238E27FC236}">
                <a16:creationId xmlns:a16="http://schemas.microsoft.com/office/drawing/2014/main" id="{F3ADF8A0-C8A8-641C-1A98-6279B267A6F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6256000" h="9144000">
                <a:moveTo>
                  <a:pt x="0" y="9144000"/>
                </a:moveTo>
                <a:lnTo>
                  <a:pt x="16255746" y="9144000"/>
                </a:lnTo>
                <a:lnTo>
                  <a:pt x="16255746" y="0"/>
                </a:lnTo>
                <a:lnTo>
                  <a:pt x="0" y="0"/>
                </a:lnTo>
                <a:lnTo>
                  <a:pt x="0" y="9144000"/>
                </a:lnTo>
                <a:close/>
              </a:path>
            </a:pathLst>
          </a:custGeom>
          <a:solidFill>
            <a:srgbClr val="7413DC"/>
          </a:solid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FFFA35D-27D3-4C44-A44C-B71912A4B12C}" type="datetime1">
              <a:rPr lang="en-US" smtClean="0"/>
              <a:t>6/28/2023</a:t>
            </a:fld>
            <a:endParaRPr lang="en-US"/>
          </a:p>
        </p:txBody>
      </p:sp>
      <p:sp>
        <p:nvSpPr>
          <p:cNvPr id="5" name="Holder 5"/>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6/28/2023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3105CBA8-6BE2-F8B0-6DDA-EB0E5BFB086C}"/>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5527041" y="8503920"/>
            <a:ext cx="5201920"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a:xfrm>
            <a:off x="609600" y="6377941"/>
            <a:ext cx="2804160" cy="215444"/>
          </a:xfrm>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a:xfrm>
            <a:off x="14522857" y="8691423"/>
            <a:ext cx="831215"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FFFFFF"/>
                </a:solidFill>
              </a:rPr>
              <a:pPr marL="19049">
                <a:spcBef>
                  <a:spcPts val="83"/>
                </a:spcBef>
              </a:pPr>
              <a:t>‹#›</a:t>
            </a:fld>
            <a:endParaRPr lang="uk-UA" spc="26">
              <a:solidFill>
                <a:srgbClr val="FFFFFF"/>
              </a:solidFill>
            </a:endParaRPr>
          </a:p>
        </p:txBody>
      </p:sp>
      <p:grpSp>
        <p:nvGrpSpPr>
          <p:cNvPr id="20" name="Group 19">
            <a:extLst>
              <a:ext uri="{FF2B5EF4-FFF2-40B4-BE49-F238E27FC236}">
                <a16:creationId xmlns:a16="http://schemas.microsoft.com/office/drawing/2014/main" id="{0A31EF12-2A4A-2A4F-A864-E57F1522B63E}"/>
              </a:ext>
            </a:extLst>
          </p:cNvPr>
          <p:cNvGrpSpPr/>
          <p:nvPr userDrawn="1"/>
        </p:nvGrpSpPr>
        <p:grpSpPr>
          <a:xfrm>
            <a:off x="4206002" y="1581153"/>
            <a:ext cx="3787619" cy="2765276"/>
            <a:chOff x="1243080" y="996480"/>
            <a:chExt cx="7627680" cy="5568840"/>
          </a:xfrm>
          <a:solidFill>
            <a:schemeClr val="bg1"/>
          </a:solidFill>
        </p:grpSpPr>
        <p:sp>
          <p:nvSpPr>
            <p:cNvPr id="21" name="Freeform 1">
              <a:extLst>
                <a:ext uri="{FF2B5EF4-FFF2-40B4-BE49-F238E27FC236}">
                  <a16:creationId xmlns:a16="http://schemas.microsoft.com/office/drawing/2014/main"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9" y="4569518"/>
            <a:ext cx="8229325" cy="1019175"/>
          </a:xfrm>
        </p:spPr>
        <p:txBody>
          <a:bodyPr>
            <a:noAutofit/>
          </a:bodyPr>
          <a:lstStyle>
            <a:lvl1pPr marL="0" algn="ctr" defTabSz="685783" rtl="0" eaLnBrk="1" latinLnBrk="0" hangingPunct="1">
              <a:defRPr lang="en-US" sz="4050" b="1" kern="1200" dirty="0" smtClean="0">
                <a:solidFill>
                  <a:schemeClr val="bg1"/>
                </a:solidFill>
                <a:latin typeface="Nunito Sans ExtraBold" pitchFamily="2" charset="77"/>
                <a:ea typeface="+mn-ea"/>
                <a:cs typeface="+mn-cs"/>
              </a:defRPr>
            </a:lvl1pPr>
          </a:lstStyle>
          <a:p>
            <a:pPr lvl="0"/>
            <a:r>
              <a:rPr lang="en-US"/>
              <a:t>Insert name here</a:t>
            </a:r>
          </a:p>
        </p:txBody>
      </p:sp>
    </p:spTree>
    <p:extLst>
      <p:ext uri="{BB962C8B-B14F-4D97-AF65-F5344CB8AC3E}">
        <p14:creationId xmlns:p14="http://schemas.microsoft.com/office/powerpoint/2010/main" val="26618975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818787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7481956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defTabSz="685800">
              <a:spcBef>
                <a:spcPts val="75"/>
              </a:spcBef>
            </a:pPr>
            <a:r>
              <a:rPr sz="4050" spc="-4">
                <a:solidFill>
                  <a:srgbClr val="FFFFFF"/>
                </a:solidFill>
                <a:latin typeface="Nunito Sans Black" pitchFamily="2" charset="77"/>
                <a:ea typeface="Nunito Sans Black" charset="0"/>
                <a:cs typeface="Nunito Sans Black" charset="0"/>
              </a:rPr>
              <a:t>Thank</a:t>
            </a:r>
            <a:r>
              <a:rPr sz="4050" spc="-30">
                <a:solidFill>
                  <a:srgbClr val="FFFFFF"/>
                </a:solidFill>
                <a:latin typeface="Nunito Sans Black" pitchFamily="2" charset="77"/>
                <a:ea typeface="Nunito Sans Black" charset="0"/>
                <a:cs typeface="Nunito Sans Black" charset="0"/>
              </a:rPr>
              <a:t> </a:t>
            </a:r>
            <a:r>
              <a:rPr sz="4050" spc="-98">
                <a:solidFill>
                  <a:srgbClr val="FFFFFF"/>
                </a:solidFill>
                <a:latin typeface="Nunito Sans Black" pitchFamily="2" charset="77"/>
                <a:ea typeface="Nunito Sans Black" charset="0"/>
                <a:cs typeface="Nunito Sans Black" charset="0"/>
              </a:rPr>
              <a:t>you</a:t>
            </a:r>
            <a:endParaRPr sz="4050">
              <a:solidFill>
                <a:srgbClr val="000000"/>
              </a:solidFill>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5619873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8033825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28666943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39318464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6614208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1330326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551966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816027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049027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9001816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320218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2788095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FFFFFF"/>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defTabSz="685800">
              <a:spcBef>
                <a:spcPts val="75"/>
              </a:spcBef>
            </a:pPr>
            <a:r>
              <a:rPr sz="1350" spc="19">
                <a:solidFill>
                  <a:srgbClr val="FFFFFF"/>
                </a:solidFill>
                <a:latin typeface="Nunito Sans Black" charset="0"/>
                <a:ea typeface="Nunito Sans Black" charset="0"/>
                <a:cs typeface="Nunito Sans Black" charset="0"/>
              </a:rPr>
              <a:t>Do </a:t>
            </a:r>
            <a:r>
              <a:rPr sz="1350">
                <a:solidFill>
                  <a:srgbClr val="FFFFFF"/>
                </a:solidFill>
                <a:latin typeface="Nunito Sans Black" charset="0"/>
                <a:ea typeface="Nunito Sans Black" charset="0"/>
                <a:cs typeface="Nunito Sans Black" charset="0"/>
              </a:rPr>
              <a:t>more. Share more. </a:t>
            </a:r>
            <a:r>
              <a:rPr sz="1350" spc="-34">
                <a:solidFill>
                  <a:srgbClr val="FFFFFF"/>
                </a:solidFill>
                <a:latin typeface="Nunito Sans Black" charset="0"/>
                <a:ea typeface="Nunito Sans Black" charset="0"/>
                <a:cs typeface="Nunito Sans Black" charset="0"/>
              </a:rPr>
              <a:t>Be</a:t>
            </a:r>
            <a:r>
              <a:rPr sz="1350" spc="-11">
                <a:solidFill>
                  <a:srgbClr val="FFFFFF"/>
                </a:solidFill>
                <a:latin typeface="Nunito Sans Black" charset="0"/>
                <a:ea typeface="Nunito Sans Black" charset="0"/>
                <a:cs typeface="Nunito Sans Black" charset="0"/>
              </a:rPr>
              <a:t> </a:t>
            </a:r>
            <a:r>
              <a:rPr sz="1350">
                <a:solidFill>
                  <a:srgbClr val="FFFFFF"/>
                </a:solidFill>
                <a:latin typeface="Nunito Sans Black" charset="0"/>
                <a:ea typeface="Nunito Sans Black" charset="0"/>
                <a:cs typeface="Nunito Sans Black" charset="0"/>
              </a:rPr>
              <a:t>more.</a:t>
            </a:r>
            <a:endParaRPr sz="1350">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0714916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FFFFFF"/>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defTabSz="685800">
              <a:spcBef>
                <a:spcPts val="75"/>
              </a:spcBef>
            </a:pPr>
            <a:r>
              <a:rPr sz="1350" spc="19">
                <a:solidFill>
                  <a:srgbClr val="FFFFFF"/>
                </a:solidFill>
                <a:latin typeface="Nunito Sans Black" charset="0"/>
                <a:ea typeface="Nunito Sans Black" charset="0"/>
                <a:cs typeface="Nunito Sans Black" charset="0"/>
              </a:rPr>
              <a:t>Do </a:t>
            </a:r>
            <a:r>
              <a:rPr sz="1350">
                <a:solidFill>
                  <a:srgbClr val="FFFFFF"/>
                </a:solidFill>
                <a:latin typeface="Nunito Sans Black" charset="0"/>
                <a:ea typeface="Nunito Sans Black" charset="0"/>
                <a:cs typeface="Nunito Sans Black" charset="0"/>
              </a:rPr>
              <a:t>more. Share more. </a:t>
            </a:r>
            <a:r>
              <a:rPr sz="1350" spc="-34">
                <a:solidFill>
                  <a:srgbClr val="FFFFFF"/>
                </a:solidFill>
                <a:latin typeface="Nunito Sans Black" charset="0"/>
                <a:ea typeface="Nunito Sans Black" charset="0"/>
                <a:cs typeface="Nunito Sans Black" charset="0"/>
              </a:rPr>
              <a:t>Be</a:t>
            </a:r>
            <a:r>
              <a:rPr sz="1350" spc="-11">
                <a:solidFill>
                  <a:srgbClr val="FFFFFF"/>
                </a:solidFill>
                <a:latin typeface="Nunito Sans Black" charset="0"/>
                <a:ea typeface="Nunito Sans Black" charset="0"/>
                <a:cs typeface="Nunito Sans Black" charset="0"/>
              </a:rPr>
              <a:t> </a:t>
            </a:r>
            <a:r>
              <a:rPr sz="1350">
                <a:solidFill>
                  <a:srgbClr val="FFFFFF"/>
                </a:solidFill>
                <a:latin typeface="Nunito Sans Black" charset="0"/>
                <a:ea typeface="Nunito Sans Black" charset="0"/>
                <a:cs typeface="Nunito Sans Black" charset="0"/>
              </a:rPr>
              <a:t>more.</a:t>
            </a:r>
            <a:endParaRPr sz="1350">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6904890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defTabSz="685800">
              <a:spcBef>
                <a:spcPts val="75"/>
              </a:spcBef>
            </a:pPr>
            <a:r>
              <a:rPr sz="1350" spc="19">
                <a:solidFill>
                  <a:srgbClr val="000000"/>
                </a:solidFill>
                <a:latin typeface="Nunito Sans Black" charset="0"/>
                <a:ea typeface="Nunito Sans Black" charset="0"/>
                <a:cs typeface="Nunito Sans Black" charset="0"/>
              </a:rPr>
              <a:t>Do </a:t>
            </a:r>
            <a:r>
              <a:rPr sz="1350">
                <a:solidFill>
                  <a:srgbClr val="000000"/>
                </a:solidFill>
                <a:latin typeface="Nunito Sans Black" charset="0"/>
                <a:ea typeface="Nunito Sans Black" charset="0"/>
                <a:cs typeface="Nunito Sans Black" charset="0"/>
              </a:rPr>
              <a:t>more. Share more. </a:t>
            </a:r>
            <a:r>
              <a:rPr sz="1350" spc="-34">
                <a:solidFill>
                  <a:srgbClr val="000000"/>
                </a:solidFill>
                <a:latin typeface="Nunito Sans Black" charset="0"/>
                <a:ea typeface="Nunito Sans Black" charset="0"/>
                <a:cs typeface="Nunito Sans Black" charset="0"/>
              </a:rPr>
              <a:t>Be</a:t>
            </a:r>
            <a:r>
              <a:rPr sz="1350" spc="-11">
                <a:solidFill>
                  <a:srgbClr val="000000"/>
                </a:solidFill>
                <a:latin typeface="Nunito Sans Black" charset="0"/>
                <a:ea typeface="Nunito Sans Black" charset="0"/>
                <a:cs typeface="Nunito Sans Black" charset="0"/>
              </a:rPr>
              <a:t> </a:t>
            </a:r>
            <a:r>
              <a:rPr sz="1350">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6488039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defTabSz="685800">
              <a:spcBef>
                <a:spcPts val="75"/>
              </a:spcBef>
            </a:pPr>
            <a:r>
              <a:rPr sz="1350" spc="19">
                <a:solidFill>
                  <a:srgbClr val="000000"/>
                </a:solidFill>
                <a:latin typeface="Nunito Sans Black" charset="0"/>
                <a:ea typeface="Nunito Sans Black" charset="0"/>
                <a:cs typeface="Nunito Sans Black" charset="0"/>
              </a:rPr>
              <a:t>Do </a:t>
            </a:r>
            <a:r>
              <a:rPr sz="1350">
                <a:solidFill>
                  <a:srgbClr val="000000"/>
                </a:solidFill>
                <a:latin typeface="Nunito Sans Black" charset="0"/>
                <a:ea typeface="Nunito Sans Black" charset="0"/>
                <a:cs typeface="Nunito Sans Black" charset="0"/>
              </a:rPr>
              <a:t>more. Share more. </a:t>
            </a:r>
            <a:r>
              <a:rPr sz="1350" spc="-34">
                <a:solidFill>
                  <a:srgbClr val="000000"/>
                </a:solidFill>
                <a:latin typeface="Nunito Sans Black" charset="0"/>
                <a:ea typeface="Nunito Sans Black" charset="0"/>
                <a:cs typeface="Nunito Sans Black" charset="0"/>
              </a:rPr>
              <a:t>Be</a:t>
            </a:r>
            <a:r>
              <a:rPr sz="1350" spc="-11">
                <a:solidFill>
                  <a:srgbClr val="000000"/>
                </a:solidFill>
                <a:latin typeface="Nunito Sans Black" charset="0"/>
                <a:ea typeface="Nunito Sans Black" charset="0"/>
                <a:cs typeface="Nunito Sans Black" charset="0"/>
              </a:rPr>
              <a:t> </a:t>
            </a:r>
            <a:r>
              <a:rPr sz="1350">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3967755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367726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09969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322872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2791743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6385053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8390126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31894843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6014245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1299235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7503161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474194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33287419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3402474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8650470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1548300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17523758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9630499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913297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40575691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7011637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2854893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5023937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971542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2155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8817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7069160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8577519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773018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691157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13">
              <a:solidFill>
                <a:srgbClr val="000000"/>
              </a:solidFill>
            </a:endParaRPr>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13">
              <a:solidFill>
                <a:srgbClr val="000000"/>
              </a:solidFill>
            </a:endParaRPr>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13">
              <a:solidFill>
                <a:srgbClr val="000000"/>
              </a:solidFill>
            </a:endParaRPr>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2368322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20894497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0231723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Tree>
    <p:extLst>
      <p:ext uri="{BB962C8B-B14F-4D97-AF65-F5344CB8AC3E}">
        <p14:creationId xmlns:p14="http://schemas.microsoft.com/office/powerpoint/2010/main" val="47261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Tree>
    <p:extLst>
      <p:ext uri="{BB962C8B-B14F-4D97-AF65-F5344CB8AC3E}">
        <p14:creationId xmlns:p14="http://schemas.microsoft.com/office/powerpoint/2010/main" val="17434319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50">
              <a:solidFill>
                <a:srgbClr val="000000"/>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solidFill>
                  <a:srgbClr val="000000">
                    <a:tint val="75000"/>
                  </a:srgbClr>
                </a:solidFill>
              </a:rPr>
              <a:pPr/>
              <a:t>6/28/2023</a:t>
            </a:fld>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Tree>
    <p:extLst>
      <p:ext uri="{BB962C8B-B14F-4D97-AF65-F5344CB8AC3E}">
        <p14:creationId xmlns:p14="http://schemas.microsoft.com/office/powerpoint/2010/main" val="3051232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0969472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942904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781859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076330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5450871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304020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051003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9416803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22779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07838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85455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985458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6960889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050095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476294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52873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5.xml"/><Relationship Id="rId7" Type="http://schemas.openxmlformats.org/officeDocument/2006/relationships/theme" Target="../theme/theme2.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9" Type="http://schemas.openxmlformats.org/officeDocument/2006/relationships/slideLayout" Target="../slideLayouts/slideLayout147.xml"/><Relationship Id="rId21" Type="http://schemas.openxmlformats.org/officeDocument/2006/relationships/slideLayout" Target="../slideLayouts/slideLayout129.xml"/><Relationship Id="rId34" Type="http://schemas.openxmlformats.org/officeDocument/2006/relationships/slideLayout" Target="../slideLayouts/slideLayout142.xml"/><Relationship Id="rId42" Type="http://schemas.openxmlformats.org/officeDocument/2006/relationships/slideLayout" Target="../slideLayouts/slideLayout150.xml"/><Relationship Id="rId47" Type="http://schemas.openxmlformats.org/officeDocument/2006/relationships/slideLayout" Target="../slideLayouts/slideLayout155.xml"/><Relationship Id="rId50" Type="http://schemas.openxmlformats.org/officeDocument/2006/relationships/slideLayout" Target="../slideLayouts/slideLayout158.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9" Type="http://schemas.openxmlformats.org/officeDocument/2006/relationships/slideLayout" Target="../slideLayouts/slideLayout137.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37" Type="http://schemas.openxmlformats.org/officeDocument/2006/relationships/slideLayout" Target="../slideLayouts/slideLayout145.xml"/><Relationship Id="rId40" Type="http://schemas.openxmlformats.org/officeDocument/2006/relationships/slideLayout" Target="../slideLayouts/slideLayout148.xml"/><Relationship Id="rId45" Type="http://schemas.openxmlformats.org/officeDocument/2006/relationships/slideLayout" Target="../slideLayouts/slideLayout153.xml"/><Relationship Id="rId53" Type="http://schemas.openxmlformats.org/officeDocument/2006/relationships/slideLayout" Target="../slideLayouts/slideLayout161.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slideLayout" Target="../slideLayouts/slideLayout139.xml"/><Relationship Id="rId44" Type="http://schemas.openxmlformats.org/officeDocument/2006/relationships/slideLayout" Target="../slideLayouts/slideLayout152.xml"/><Relationship Id="rId52" Type="http://schemas.openxmlformats.org/officeDocument/2006/relationships/slideLayout" Target="../slideLayouts/slideLayout160.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 Id="rId35" Type="http://schemas.openxmlformats.org/officeDocument/2006/relationships/slideLayout" Target="../slideLayouts/slideLayout143.xml"/><Relationship Id="rId43" Type="http://schemas.openxmlformats.org/officeDocument/2006/relationships/slideLayout" Target="../slideLayouts/slideLayout151.xml"/><Relationship Id="rId48" Type="http://schemas.openxmlformats.org/officeDocument/2006/relationships/slideLayout" Target="../slideLayouts/slideLayout156.xml"/><Relationship Id="rId8" Type="http://schemas.openxmlformats.org/officeDocument/2006/relationships/slideLayout" Target="../slideLayouts/slideLayout116.xml"/><Relationship Id="rId51" Type="http://schemas.openxmlformats.org/officeDocument/2006/relationships/slideLayout" Target="../slideLayouts/slideLayout159.xml"/><Relationship Id="rId3" Type="http://schemas.openxmlformats.org/officeDocument/2006/relationships/slideLayout" Target="../slideLayouts/slideLayout111.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slideLayout" Target="../slideLayouts/slideLayout141.xml"/><Relationship Id="rId38" Type="http://schemas.openxmlformats.org/officeDocument/2006/relationships/slideLayout" Target="../slideLayouts/slideLayout146.xml"/><Relationship Id="rId46" Type="http://schemas.openxmlformats.org/officeDocument/2006/relationships/slideLayout" Target="../slideLayouts/slideLayout154.xml"/><Relationship Id="rId20" Type="http://schemas.openxmlformats.org/officeDocument/2006/relationships/slideLayout" Target="../slideLayouts/slideLayout128.xml"/><Relationship Id="rId41" Type="http://schemas.openxmlformats.org/officeDocument/2006/relationships/slideLayout" Target="../slideLayouts/slideLayout149.xml"/><Relationship Id="rId54" Type="http://schemas.openxmlformats.org/officeDocument/2006/relationships/theme" Target="../theme/theme3.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36" Type="http://schemas.openxmlformats.org/officeDocument/2006/relationships/slideLayout" Target="../slideLayouts/slideLayout144.xml"/><Relationship Id="rId49"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59" r:id="rId3"/>
    <p:sldLayoutId id="2147483706" r:id="rId4"/>
    <p:sldLayoutId id="2147483891" r:id="rId5"/>
    <p:sldLayoutId id="2147483691"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864" r:id="rId53"/>
    <p:sldLayoutId id="2147483865" r:id="rId54"/>
    <p:sldLayoutId id="2147483866" r:id="rId55"/>
    <p:sldLayoutId id="2147483860" r:id="rId56"/>
    <p:sldLayoutId id="2147483867" r:id="rId57"/>
    <p:sldLayoutId id="2147483868" r:id="rId58"/>
    <p:sldLayoutId id="2147483869" r:id="rId59"/>
    <p:sldLayoutId id="2147483870" r:id="rId60"/>
    <p:sldLayoutId id="2147483871" r:id="rId61"/>
    <p:sldLayoutId id="2147483872" r:id="rId62"/>
    <p:sldLayoutId id="2147483873" r:id="rId63"/>
    <p:sldLayoutId id="2147483713" r:id="rId64"/>
    <p:sldLayoutId id="2147483874" r:id="rId65"/>
    <p:sldLayoutId id="2147483714" r:id="rId66"/>
    <p:sldLayoutId id="2147483875" r:id="rId67"/>
    <p:sldLayoutId id="2147483715" r:id="rId68"/>
    <p:sldLayoutId id="2147483721" r:id="rId69"/>
    <p:sldLayoutId id="2147483876" r:id="rId70"/>
    <p:sldLayoutId id="2147483681" r:id="rId71"/>
    <p:sldLayoutId id="2147483877" r:id="rId72"/>
    <p:sldLayoutId id="2147483692" r:id="rId73"/>
    <p:sldLayoutId id="2147483711" r:id="rId74"/>
    <p:sldLayoutId id="2147483878" r:id="rId75"/>
    <p:sldLayoutId id="2147483683" r:id="rId76"/>
    <p:sldLayoutId id="2147483707" r:id="rId77"/>
    <p:sldLayoutId id="2147483697" r:id="rId78"/>
    <p:sldLayoutId id="2147483708" r:id="rId79"/>
    <p:sldLayoutId id="2147483701" r:id="rId80"/>
    <p:sldLayoutId id="2147483709" r:id="rId81"/>
    <p:sldLayoutId id="2147483702" r:id="rId82"/>
    <p:sldLayoutId id="2147483710" r:id="rId83"/>
    <p:sldLayoutId id="2147483687" r:id="rId84"/>
    <p:sldLayoutId id="2147483712" r:id="rId85"/>
    <p:sldLayoutId id="2147483699" r:id="rId86"/>
    <p:sldLayoutId id="2147483716" r:id="rId87"/>
    <p:sldLayoutId id="2147483717" r:id="rId88"/>
    <p:sldLayoutId id="2147483698" r:id="rId89"/>
    <p:sldLayoutId id="2147483722" r:id="rId90"/>
    <p:sldLayoutId id="2147483723" r:id="rId91"/>
    <p:sldLayoutId id="2147483700" r:id="rId92"/>
    <p:sldLayoutId id="2147483718" r:id="rId93"/>
    <p:sldLayoutId id="2147483719" r:id="rId94"/>
    <p:sldLayoutId id="2147483720" r:id="rId95"/>
    <p:sldLayoutId id="2147483689" r:id="rId96"/>
    <p:sldLayoutId id="2147483696" r:id="rId97"/>
    <p:sldLayoutId id="2147483703" r:id="rId98"/>
    <p:sldLayoutId id="2147483704" r:id="rId99"/>
    <p:sldLayoutId id="2147483705" r:id="rId100"/>
    <p:sldLayoutId id="2147483940" r:id="rId101"/>
    <p:sldLayoutId id="2147483724" r:id="rId102"/>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492443"/>
          </a:xfrm>
          <a:prstGeom prst="rect">
            <a:avLst/>
          </a:prstGeom>
        </p:spPr>
        <p:txBody>
          <a:bodyPr wrap="square" lIns="0" tIns="0" rIns="0" bIns="0">
            <a:spAutoFit/>
          </a:bodyPr>
          <a:lstStyle>
            <a:lvl1pPr>
              <a:defRPr sz="32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615553"/>
          </a:xfrm>
          <a:prstGeom prst="rect">
            <a:avLst/>
          </a:prstGeom>
        </p:spPr>
        <p:txBody>
          <a:bodyPr wrap="square" lIns="0" tIns="0" rIns="0" bIns="0">
            <a:spAutoFit/>
          </a:bodyPr>
          <a:lstStyle>
            <a:lvl1pPr>
              <a:defRPr sz="4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fld id="{B294464F-98B3-404C-85F7-DFE056AC4D6F}" type="datetime1">
              <a:rPr lang="en-US" smtClean="0"/>
              <a:t>6/28/2023</a:t>
            </a:fld>
            <a:endParaRPr lang="en-US"/>
          </a:p>
        </p:txBody>
      </p:sp>
      <p:sp>
        <p:nvSpPr>
          <p:cNvPr id="6" name="Holder 6"/>
          <p:cNvSpPr>
            <a:spLocks noGrp="1"/>
          </p:cNvSpPr>
          <p:nvPr>
            <p:ph type="sldNum" sz="quarter" idx="7"/>
          </p:nvPr>
        </p:nvSpPr>
        <p:spPr>
          <a:xfrm>
            <a:off x="10892143" y="6518567"/>
            <a:ext cx="623411" cy="230832"/>
          </a:xfrm>
          <a:prstGeom prst="rect">
            <a:avLst/>
          </a:prstGeom>
        </p:spPr>
        <p:txBody>
          <a:bodyPr wrap="square" lIns="0" tIns="0" rIns="0" bIns="0">
            <a:spAutoFit/>
          </a:bodyPr>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861" r:id="rId3"/>
    <p:sldLayoutId id="2147483862" r:id="rId4"/>
    <p:sldLayoutId id="2147483863" r:id="rId5"/>
    <p:sldLayoutId id="2147483781" r:id="rId6"/>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defTabSz="685800">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solidFill>
                  <a:srgbClr val="000000"/>
                </a:solidFill>
              </a:rPr>
              <a:t>18/02/2018</a:t>
            </a:r>
            <a:endParaRPr lang="mr-IN">
              <a:solidFill>
                <a:srgbClr val="000000"/>
              </a:solidFill>
            </a:endParaRPr>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defTabSz="685800">
              <a:spcBef>
                <a:spcPts val="83"/>
              </a:spcBef>
            </a:pPr>
            <a:fld id="{81D60167-4931-47E6-BA6A-407CBD079E47}" type="slidenum">
              <a:rPr lang="uk-UA" spc="26" smtClean="0">
                <a:solidFill>
                  <a:srgbClr val="000000"/>
                </a:solidFill>
              </a:rPr>
              <a:pPr marL="19050" defTabSz="685800">
                <a:spcBef>
                  <a:spcPts val="83"/>
                </a:spcBef>
              </a:pPr>
              <a:t>‹#›</a:t>
            </a:fld>
            <a:endParaRPr lang="uk-UA" spc="26">
              <a:solidFill>
                <a:srgbClr val="000000"/>
              </a:solidFill>
            </a:endParaRPr>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rgbClr val="000000"/>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defTabSz="685800">
              <a:spcBef>
                <a:spcPts val="30"/>
              </a:spcBef>
              <a:buClr>
                <a:srgbClr val="7414DC"/>
              </a:buClr>
            </a:pPr>
            <a:r>
              <a:rPr lang="en-GB" sz="1350">
                <a:solidFill>
                  <a:srgbClr val="000000"/>
                </a:solidFill>
              </a:rPr>
              <a:t>Page heading</a:t>
            </a:r>
          </a:p>
        </p:txBody>
      </p:sp>
    </p:spTree>
    <p:extLst>
      <p:ext uri="{BB962C8B-B14F-4D97-AF65-F5344CB8AC3E}">
        <p14:creationId xmlns:p14="http://schemas.microsoft.com/office/powerpoint/2010/main" val="36152851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 id="2147483960" r:id="rId19"/>
    <p:sldLayoutId id="2147483961" r:id="rId20"/>
    <p:sldLayoutId id="2147483962" r:id="rId21"/>
    <p:sldLayoutId id="2147483963" r:id="rId22"/>
    <p:sldLayoutId id="2147483964" r:id="rId23"/>
    <p:sldLayoutId id="2147483965" r:id="rId24"/>
    <p:sldLayoutId id="2147483966" r:id="rId25"/>
    <p:sldLayoutId id="2147483967" r:id="rId26"/>
    <p:sldLayoutId id="2147483968" r:id="rId27"/>
    <p:sldLayoutId id="2147483969" r:id="rId28"/>
    <p:sldLayoutId id="2147483970" r:id="rId29"/>
    <p:sldLayoutId id="2147483971" r:id="rId30"/>
    <p:sldLayoutId id="2147483972" r:id="rId31"/>
    <p:sldLayoutId id="2147483973" r:id="rId32"/>
    <p:sldLayoutId id="2147483974" r:id="rId33"/>
    <p:sldLayoutId id="2147483975" r:id="rId34"/>
    <p:sldLayoutId id="2147483976" r:id="rId35"/>
    <p:sldLayoutId id="2147483977" r:id="rId36"/>
    <p:sldLayoutId id="2147483978" r:id="rId37"/>
    <p:sldLayoutId id="2147483979" r:id="rId38"/>
    <p:sldLayoutId id="2147483980" r:id="rId39"/>
    <p:sldLayoutId id="2147483981" r:id="rId40"/>
    <p:sldLayoutId id="2147483982" r:id="rId41"/>
    <p:sldLayoutId id="2147483983" r:id="rId42"/>
    <p:sldLayoutId id="2147483984" r:id="rId43"/>
    <p:sldLayoutId id="2147483985" r:id="rId44"/>
    <p:sldLayoutId id="2147483986" r:id="rId45"/>
    <p:sldLayoutId id="2147483987" r:id="rId46"/>
    <p:sldLayoutId id="2147483988" r:id="rId47"/>
    <p:sldLayoutId id="2147483989" r:id="rId48"/>
    <p:sldLayoutId id="2147483990" r:id="rId49"/>
    <p:sldLayoutId id="2147483991" r:id="rId50"/>
    <p:sldLayoutId id="2147483992" r:id="rId51"/>
    <p:sldLayoutId id="2147483993" r:id="rId52"/>
    <p:sldLayoutId id="2147483994" r:id="rId53"/>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0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36.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6.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981338" y="4569517"/>
            <a:ext cx="8396551" cy="1456710"/>
          </a:xfrm>
        </p:spPr>
        <p:txBody>
          <a:bodyPr vert="horz" lIns="0" tIns="0" rIns="0" bIns="0" rtlCol="0" anchor="t">
            <a:noAutofit/>
          </a:bodyPr>
          <a:lstStyle/>
          <a:p>
            <a:endParaRPr lang="en-GB"/>
          </a:p>
          <a:p>
            <a:r>
              <a:rPr lang="en-GB">
                <a:latin typeface="Nunito Sans Black"/>
              </a:rPr>
              <a:t>Transformation Leads Call</a:t>
            </a:r>
          </a:p>
          <a:p>
            <a:endParaRPr lang="en-GB" i="1">
              <a:latin typeface="Nunito Sans Black"/>
            </a:endParaRP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78617" y="579483"/>
            <a:ext cx="806395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chemeClr val="bg2"/>
                </a:solidFill>
                <a:effectLst/>
                <a:uLnTx/>
                <a:uFillTx/>
                <a:latin typeface="Nunito Sans Black"/>
                <a:ea typeface="+mn-ea"/>
                <a:cs typeface="Calibri"/>
              </a:rPr>
              <a:t>Moving from training to learning</a:t>
            </a:r>
            <a:endParaRPr kumimoji="0" lang="en-US" sz="1350" b="0" i="0" u="none" strike="noStrike" kern="1200" cap="none" spc="0" normalizeH="0" baseline="0" noProof="0">
              <a:ln>
                <a:noFill/>
              </a:ln>
              <a:solidFill>
                <a:schemeClr val="bg2"/>
              </a:solidFill>
              <a:effectLst/>
              <a:uLnTx/>
              <a:uFillTx/>
              <a:latin typeface="Nunito Sans"/>
              <a:ea typeface="+mn-ea"/>
              <a:cs typeface="+mn-cs"/>
            </a:endParaRPr>
          </a:p>
        </p:txBody>
      </p:sp>
      <p:pic>
        <p:nvPicPr>
          <p:cNvPr id="15" name="Picture 14">
            <a:extLst>
              <a:ext uri="{FF2B5EF4-FFF2-40B4-BE49-F238E27FC236}">
                <a16:creationId xmlns:a16="http://schemas.microsoft.com/office/drawing/2014/main" id="{FF3F1D3B-7D4E-D27B-F85E-33A24D8383F2}"/>
              </a:ext>
            </a:extLst>
          </p:cNvPr>
          <p:cNvPicPr>
            <a:picLocks noChangeAspect="1"/>
          </p:cNvPicPr>
          <p:nvPr/>
        </p:nvPicPr>
        <p:blipFill rotWithShape="1">
          <a:blip r:embed="rId3"/>
          <a:srcRect l="3690" r="3322"/>
          <a:stretch/>
        </p:blipFill>
        <p:spPr>
          <a:xfrm>
            <a:off x="278617" y="1327743"/>
            <a:ext cx="5002305" cy="4721876"/>
          </a:xfrm>
          <a:prstGeom prst="rect">
            <a:avLst/>
          </a:prstGeom>
        </p:spPr>
      </p:pic>
      <p:pic>
        <p:nvPicPr>
          <p:cNvPr id="2" name="Picture 1">
            <a:extLst>
              <a:ext uri="{FF2B5EF4-FFF2-40B4-BE49-F238E27FC236}">
                <a16:creationId xmlns:a16="http://schemas.microsoft.com/office/drawing/2014/main" id="{72D438CB-6C83-3D43-C79D-D4EEA3511452}"/>
              </a:ext>
            </a:extLst>
          </p:cNvPr>
          <p:cNvPicPr>
            <a:picLocks noChangeAspect="1"/>
          </p:cNvPicPr>
          <p:nvPr/>
        </p:nvPicPr>
        <p:blipFill>
          <a:blip r:embed="rId4"/>
          <a:stretch>
            <a:fillRect/>
          </a:stretch>
        </p:blipFill>
        <p:spPr>
          <a:xfrm>
            <a:off x="6991586" y="950993"/>
            <a:ext cx="4114800" cy="5724401"/>
          </a:xfrm>
          <a:prstGeom prst="rect">
            <a:avLst/>
          </a:prstGeom>
        </p:spPr>
      </p:pic>
      <p:sp>
        <p:nvSpPr>
          <p:cNvPr id="7" name="Arrow: Right 6">
            <a:extLst>
              <a:ext uri="{FF2B5EF4-FFF2-40B4-BE49-F238E27FC236}">
                <a16:creationId xmlns:a16="http://schemas.microsoft.com/office/drawing/2014/main" id="{DBB0941E-6D47-2CE3-2084-B793EB2DF00F}"/>
              </a:ext>
            </a:extLst>
          </p:cNvPr>
          <p:cNvSpPr/>
          <p:nvPr/>
        </p:nvSpPr>
        <p:spPr>
          <a:xfrm>
            <a:off x="5450418" y="3241420"/>
            <a:ext cx="1371671" cy="894522"/>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797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91" y="1088897"/>
            <a:ext cx="11914217" cy="5020356"/>
          </a:xfrm>
          <a:prstGeom prst="rect">
            <a:avLst/>
          </a:prstGeom>
        </p:spPr>
      </p:pic>
    </p:spTree>
    <p:extLst>
      <p:ext uri="{BB962C8B-B14F-4D97-AF65-F5344CB8AC3E}">
        <p14:creationId xmlns:p14="http://schemas.microsoft.com/office/powerpoint/2010/main" val="3062966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5932714" y="933197"/>
            <a:ext cx="5432917" cy="923330"/>
          </a:xfrm>
          <a:prstGeom prst="rect">
            <a:avLst/>
          </a:prstGeom>
        </p:spPr>
        <p:txBody>
          <a:bodyPr vert="horz" wrap="square" lIns="0" tIns="0" rIns="0" bIns="0" rtlCol="0" anchor="t">
            <a:spAutoFit/>
          </a:bodyPr>
          <a:lstStyle/>
          <a:p>
            <a:pPr marL="0" lvl="1" defTabSz="685784"/>
            <a:r>
              <a:rPr lang="en-GB" sz="3000" kern="0">
                <a:solidFill>
                  <a:schemeClr val="bg2"/>
                </a:solidFill>
                <a:latin typeface="Nunito Sans Black"/>
                <a:cs typeface="Calibri"/>
              </a:rPr>
              <a:t>Continuing to deliver the Wood Badge into 2025</a:t>
            </a:r>
          </a:p>
        </p:txBody>
      </p:sp>
      <p:sp>
        <p:nvSpPr>
          <p:cNvPr id="5" name="TextBox 4">
            <a:extLst>
              <a:ext uri="{FF2B5EF4-FFF2-40B4-BE49-F238E27FC236}">
                <a16:creationId xmlns:a16="http://schemas.microsoft.com/office/drawing/2014/main" id="{859ED00A-3115-9090-F900-78E12414C13F}"/>
              </a:ext>
            </a:extLst>
          </p:cNvPr>
          <p:cNvSpPr txBox="1"/>
          <p:nvPr/>
        </p:nvSpPr>
        <p:spPr>
          <a:xfrm>
            <a:off x="5932714" y="2386840"/>
            <a:ext cx="5888217" cy="3731791"/>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pPr>
            <a:r>
              <a:rPr lang="en-GB" sz="2400">
                <a:latin typeface="Nunito Sans"/>
              </a:rPr>
              <a:t>Volunteering Development Teams should ensure that all volunteers continue to have the opportunity to complete a Wood Badge</a:t>
            </a:r>
          </a:p>
          <a:p>
            <a:pPr marL="9525">
              <a:spcBef>
                <a:spcPts val="600"/>
              </a:spcBef>
              <a:spcAft>
                <a:spcPts val="600"/>
              </a:spcAft>
              <a:buClr>
                <a:srgbClr val="7414DC"/>
              </a:buClr>
              <a:buSzPct val="125000"/>
            </a:pPr>
            <a:endParaRPr lang="en-GB" sz="2000">
              <a:latin typeface="Nunito Sans"/>
            </a:endParaRPr>
          </a:p>
          <a:p>
            <a:pPr marL="9525">
              <a:spcBef>
                <a:spcPts val="600"/>
              </a:spcBef>
              <a:spcAft>
                <a:spcPts val="600"/>
              </a:spcAft>
              <a:buClr>
                <a:srgbClr val="7414DC"/>
              </a:buClr>
              <a:buSzPct val="125000"/>
            </a:pPr>
            <a:endParaRPr lang="en-GB" sz="2000">
              <a:latin typeface="Nunito Sans"/>
            </a:endParaRPr>
          </a:p>
          <a:p>
            <a:pPr marL="9525">
              <a:spcBef>
                <a:spcPts val="600"/>
              </a:spcBef>
              <a:spcAft>
                <a:spcPts val="600"/>
              </a:spcAft>
              <a:buClr>
                <a:srgbClr val="7414DC"/>
              </a:buClr>
              <a:buSzPct val="125000"/>
            </a:pPr>
            <a:r>
              <a:rPr lang="en-GB" sz="2400">
                <a:latin typeface="Nunito Sans"/>
              </a:rPr>
              <a:t>While new learning is developed the Wood Badge will continue to be delivered using current modules</a:t>
            </a:r>
          </a:p>
        </p:txBody>
      </p:sp>
      <p:pic>
        <p:nvPicPr>
          <p:cNvPr id="2" name="Picture 2" descr="A group of people sitting on the floor&#10;&#10;Description automatically generated with medium confidence">
            <a:extLst>
              <a:ext uri="{FF2B5EF4-FFF2-40B4-BE49-F238E27FC236}">
                <a16:creationId xmlns:a16="http://schemas.microsoft.com/office/drawing/2014/main" id="{2914C995-DC8D-63A0-CA38-AC2B8B0F0A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91" r="26875"/>
          <a:stretch/>
        </p:blipFill>
        <p:spPr>
          <a:xfrm>
            <a:off x="-519544" y="0"/>
            <a:ext cx="5888218" cy="6858000"/>
          </a:xfrm>
          <a:prstGeom prst="rect">
            <a:avLst/>
          </a:prstGeom>
        </p:spPr>
      </p:pic>
    </p:spTree>
    <p:extLst>
      <p:ext uri="{BB962C8B-B14F-4D97-AF65-F5344CB8AC3E}">
        <p14:creationId xmlns:p14="http://schemas.microsoft.com/office/powerpoint/2010/main" val="3492717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38534" y="786454"/>
            <a:ext cx="806395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chemeClr val="bg2"/>
                </a:solidFill>
                <a:effectLst/>
                <a:uLnTx/>
                <a:uFillTx/>
                <a:latin typeface="Nunito Sans Black"/>
                <a:ea typeface="+mn-ea"/>
                <a:cs typeface="Calibri"/>
              </a:rPr>
              <a:t>Delivering the Wood Badge into 2025</a:t>
            </a:r>
            <a:endParaRPr kumimoji="0" lang="en-US" sz="1350" b="0" i="0" u="none" strike="noStrike" kern="1200" cap="none" spc="0" normalizeH="0" baseline="0" noProof="0">
              <a:ln>
                <a:noFill/>
              </a:ln>
              <a:solidFill>
                <a:schemeClr val="bg2"/>
              </a:solidFill>
              <a:effectLst/>
              <a:uLnTx/>
              <a:uFillTx/>
              <a:latin typeface="Nunito Sans"/>
              <a:ea typeface="+mn-ea"/>
              <a:cs typeface="+mn-cs"/>
            </a:endParaRPr>
          </a:p>
        </p:txBody>
      </p:sp>
      <p:grpSp>
        <p:nvGrpSpPr>
          <p:cNvPr id="8" name="Group 7">
            <a:extLst>
              <a:ext uri="{FF2B5EF4-FFF2-40B4-BE49-F238E27FC236}">
                <a16:creationId xmlns:a16="http://schemas.microsoft.com/office/drawing/2014/main" id="{92F51DFD-3BF3-2DA6-A51F-783B8AA7AB3B}"/>
              </a:ext>
            </a:extLst>
          </p:cNvPr>
          <p:cNvGrpSpPr/>
          <p:nvPr/>
        </p:nvGrpSpPr>
        <p:grpSpPr>
          <a:xfrm>
            <a:off x="865895" y="1385458"/>
            <a:ext cx="4501197" cy="5284599"/>
            <a:chOff x="1770841" y="1873462"/>
            <a:chExt cx="4501201" cy="4656972"/>
          </a:xfrm>
        </p:grpSpPr>
        <p:sp>
          <p:nvSpPr>
            <p:cNvPr id="9" name="Rectangle: Rounded Corners 8">
              <a:extLst>
                <a:ext uri="{FF2B5EF4-FFF2-40B4-BE49-F238E27FC236}">
                  <a16:creationId xmlns:a16="http://schemas.microsoft.com/office/drawing/2014/main" id="{1026937B-0955-DCA7-6299-6755288D02DC}"/>
                </a:ext>
              </a:extLst>
            </p:cNvPr>
            <p:cNvSpPr/>
            <p:nvPr/>
          </p:nvSpPr>
          <p:spPr>
            <a:xfrm>
              <a:off x="1770844" y="1873463"/>
              <a:ext cx="4491368" cy="4656971"/>
            </a:xfrm>
            <a:prstGeom prst="roundRect">
              <a:avLst>
                <a:gd name="adj" fmla="val 8377"/>
              </a:avLst>
            </a:prstGeom>
            <a:solidFill>
              <a:srgbClr val="D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A0D66B6-DAA3-B958-988B-E455088A3AEA}"/>
                </a:ext>
              </a:extLst>
            </p:cNvPr>
            <p:cNvSpPr/>
            <p:nvPr/>
          </p:nvSpPr>
          <p:spPr>
            <a:xfrm>
              <a:off x="1770841" y="1873462"/>
              <a:ext cx="4491368" cy="799417"/>
            </a:xfrm>
            <a:prstGeom prst="roundRect">
              <a:avLst>
                <a:gd name="adj" fmla="val 427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Section Wood Badge</a:t>
              </a:r>
            </a:p>
          </p:txBody>
        </p:sp>
        <p:sp>
          <p:nvSpPr>
            <p:cNvPr id="11" name="TextBox 10">
              <a:extLst>
                <a:ext uri="{FF2B5EF4-FFF2-40B4-BE49-F238E27FC236}">
                  <a16:creationId xmlns:a16="http://schemas.microsoft.com/office/drawing/2014/main" id="{5523F252-F1D1-6E86-989D-ED670E03B21A}"/>
                </a:ext>
              </a:extLst>
            </p:cNvPr>
            <p:cNvSpPr txBox="1"/>
            <p:nvPr/>
          </p:nvSpPr>
          <p:spPr>
            <a:xfrm>
              <a:off x="1780675" y="3050428"/>
              <a:ext cx="4491367" cy="3064822"/>
            </a:xfrm>
            <a:prstGeom prst="rect">
              <a:avLst/>
            </a:prstGeom>
            <a:noFill/>
          </p:spPr>
          <p:txBody>
            <a:bodyPr wrap="square" rtlCol="0" anchor="ctr">
              <a:spAutoFit/>
            </a:bodyPr>
            <a:lstStyle/>
            <a:p>
              <a:pPr marL="285750" lvl="0" indent="-285750">
                <a:spcBef>
                  <a:spcPts val="600"/>
                </a:spcBef>
                <a:buSzPct val="125000"/>
                <a:buFont typeface="Arial" panose="020B0604020202020204" pitchFamily="34" charset="0"/>
                <a:buChar char="•"/>
              </a:pPr>
              <a:r>
                <a:rPr lang="en-GB" sz="2000"/>
                <a:t>Growing Roots</a:t>
              </a:r>
            </a:p>
            <a:p>
              <a:pPr marL="285750" indent="-285750">
                <a:spcBef>
                  <a:spcPts val="600"/>
                </a:spcBef>
                <a:buSzPct val="125000"/>
                <a:buFont typeface="Arial" panose="020B0604020202020204" pitchFamily="34" charset="0"/>
                <a:buChar char="•"/>
              </a:pPr>
              <a:r>
                <a:rPr lang="en-GB" sz="2000"/>
                <a:t>Module 8 - Skills of leadership</a:t>
              </a:r>
            </a:p>
            <a:p>
              <a:pPr marL="285750" indent="-285750">
                <a:spcBef>
                  <a:spcPts val="600"/>
                </a:spcBef>
                <a:buSzPct val="125000"/>
                <a:buFont typeface="Arial" panose="020B0604020202020204" pitchFamily="34" charset="0"/>
                <a:buChar char="•"/>
              </a:pPr>
              <a:r>
                <a:rPr lang="en-GB" sz="2000"/>
                <a:t>Module 9 - Working with adults</a:t>
              </a:r>
            </a:p>
            <a:p>
              <a:pPr marL="285750" lvl="0" indent="-285750">
                <a:spcBef>
                  <a:spcPts val="600"/>
                </a:spcBef>
                <a:buSzPct val="125000"/>
                <a:buFont typeface="Arial" panose="020B0604020202020204" pitchFamily="34" charset="0"/>
                <a:buChar char="•"/>
              </a:pPr>
              <a:r>
                <a:rPr lang="en-GB" sz="2000"/>
                <a:t>Module 11 - Admin</a:t>
              </a:r>
            </a:p>
            <a:p>
              <a:pPr marL="285750" indent="-285750">
                <a:spcBef>
                  <a:spcPts val="600"/>
                </a:spcBef>
                <a:buSzPct val="125000"/>
                <a:buFont typeface="Arial" panose="020B0604020202020204" pitchFamily="34" charset="0"/>
                <a:buChar char="•"/>
              </a:pPr>
              <a:r>
                <a:rPr lang="en-GB" sz="2000"/>
                <a:t>Module 13 - Growing the section</a:t>
              </a:r>
            </a:p>
            <a:p>
              <a:pPr marL="285750" indent="-285750">
                <a:spcBef>
                  <a:spcPts val="600"/>
                </a:spcBef>
                <a:buSzPct val="125000"/>
                <a:buFont typeface="Arial" panose="020B0604020202020204" pitchFamily="34" charset="0"/>
                <a:buChar char="•"/>
              </a:pPr>
              <a:r>
                <a:rPr lang="en-GB" sz="2000"/>
                <a:t>Module 16 - Residential </a:t>
              </a:r>
            </a:p>
            <a:p>
              <a:pPr marL="285750" lvl="0" indent="-285750">
                <a:spcBef>
                  <a:spcPts val="600"/>
                </a:spcBef>
                <a:buSzPct val="125000"/>
                <a:buFont typeface="Arial" panose="020B0604020202020204" pitchFamily="34" charset="0"/>
                <a:buChar char="•"/>
              </a:pPr>
              <a:r>
                <a:rPr lang="en-GB" sz="2000"/>
                <a:t>Module 18 - Practical Skills </a:t>
              </a:r>
            </a:p>
            <a:p>
              <a:pPr marL="285750" lvl="0" indent="-285750">
                <a:spcBef>
                  <a:spcPts val="600"/>
                </a:spcBef>
                <a:buSzPct val="125000"/>
                <a:buFont typeface="Arial" panose="020B0604020202020204" pitchFamily="34" charset="0"/>
                <a:buChar char="•"/>
              </a:pPr>
              <a:r>
                <a:rPr lang="en-GB" sz="2000"/>
                <a:t>Module 19 - International</a:t>
              </a:r>
            </a:p>
            <a:p>
              <a:pPr marL="285750" lvl="0" indent="-285750">
                <a:spcBef>
                  <a:spcPts val="600"/>
                </a:spcBef>
                <a:buSzPct val="125000"/>
                <a:buFont typeface="Arial" panose="020B0604020202020204" pitchFamily="34" charset="0"/>
                <a:buChar char="•"/>
              </a:pPr>
              <a:r>
                <a:rPr lang="en-GB" sz="2000"/>
                <a:t>Module 10A &amp; 10B - First Aid</a:t>
              </a:r>
            </a:p>
          </p:txBody>
        </p:sp>
      </p:grpSp>
      <p:grpSp>
        <p:nvGrpSpPr>
          <p:cNvPr id="12" name="Group 11">
            <a:extLst>
              <a:ext uri="{FF2B5EF4-FFF2-40B4-BE49-F238E27FC236}">
                <a16:creationId xmlns:a16="http://schemas.microsoft.com/office/drawing/2014/main" id="{772B3025-0BD9-12CA-5C69-A4C62E7F0BA7}"/>
              </a:ext>
            </a:extLst>
          </p:cNvPr>
          <p:cNvGrpSpPr/>
          <p:nvPr/>
        </p:nvGrpSpPr>
        <p:grpSpPr>
          <a:xfrm>
            <a:off x="6834740" y="1385458"/>
            <a:ext cx="4501198" cy="5284598"/>
            <a:chOff x="1761014" y="1873462"/>
            <a:chExt cx="4501198" cy="4656972"/>
          </a:xfrm>
        </p:grpSpPr>
        <p:sp>
          <p:nvSpPr>
            <p:cNvPr id="13" name="Rectangle: Rounded Corners 12">
              <a:extLst>
                <a:ext uri="{FF2B5EF4-FFF2-40B4-BE49-F238E27FC236}">
                  <a16:creationId xmlns:a16="http://schemas.microsoft.com/office/drawing/2014/main" id="{09B7A79B-381C-8CE1-CE9F-F752FAFC5F2E}"/>
                </a:ext>
              </a:extLst>
            </p:cNvPr>
            <p:cNvSpPr/>
            <p:nvPr/>
          </p:nvSpPr>
          <p:spPr>
            <a:xfrm>
              <a:off x="1770844" y="1873463"/>
              <a:ext cx="4491368" cy="4656971"/>
            </a:xfrm>
            <a:prstGeom prst="roundRect">
              <a:avLst>
                <a:gd name="adj" fmla="val 8377"/>
              </a:avLst>
            </a:prstGeom>
            <a:solidFill>
              <a:srgbClr val="D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3F7D8E9-162A-65D8-B4E0-9C77F6237225}"/>
                </a:ext>
              </a:extLst>
            </p:cNvPr>
            <p:cNvSpPr/>
            <p:nvPr/>
          </p:nvSpPr>
          <p:spPr>
            <a:xfrm>
              <a:off x="1770841" y="1873462"/>
              <a:ext cx="4491368" cy="799417"/>
            </a:xfrm>
            <a:prstGeom prst="roundRect">
              <a:avLst>
                <a:gd name="adj" fmla="val 418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M&amp;S Wood Badge</a:t>
              </a:r>
            </a:p>
          </p:txBody>
        </p:sp>
        <p:sp>
          <p:nvSpPr>
            <p:cNvPr id="15" name="TextBox 14">
              <a:extLst>
                <a:ext uri="{FF2B5EF4-FFF2-40B4-BE49-F238E27FC236}">
                  <a16:creationId xmlns:a16="http://schemas.microsoft.com/office/drawing/2014/main" id="{CA29B255-8F95-6D57-C751-E6BBD8F359C5}"/>
                </a:ext>
              </a:extLst>
            </p:cNvPr>
            <p:cNvSpPr txBox="1"/>
            <p:nvPr/>
          </p:nvSpPr>
          <p:spPr>
            <a:xfrm>
              <a:off x="1761014" y="3674302"/>
              <a:ext cx="4491367" cy="1301873"/>
            </a:xfrm>
            <a:prstGeom prst="rect">
              <a:avLst/>
            </a:prstGeom>
            <a:noFill/>
          </p:spPr>
          <p:txBody>
            <a:bodyPr wrap="square" lIns="91440" tIns="45720" rIns="91440" bIns="45720" rtlCol="0" anchor="t">
              <a:spAutoFit/>
            </a:bodyPr>
            <a:lstStyle/>
            <a:p>
              <a:pPr marL="285750" lvl="0" indent="-285750">
                <a:spcBef>
                  <a:spcPts val="600"/>
                </a:spcBef>
                <a:buSzPct val="125000"/>
                <a:buFont typeface="Arial" panose="020B0604020202020204" pitchFamily="34" charset="0"/>
                <a:buChar char="•"/>
              </a:pPr>
              <a:r>
                <a:rPr lang="en-GB" sz="2000"/>
                <a:t>Growing Roots</a:t>
              </a:r>
            </a:p>
            <a:p>
              <a:pPr marL="285750" lvl="0" indent="-285750">
                <a:spcBef>
                  <a:spcPts val="600"/>
                </a:spcBef>
                <a:buSzPct val="125000"/>
                <a:buFont typeface="Arial" panose="020B0604020202020204" pitchFamily="34" charset="0"/>
                <a:buChar char="•"/>
              </a:pPr>
              <a:r>
                <a:rPr lang="en-GB" sz="2000"/>
                <a:t>Module 11 - Admin</a:t>
              </a:r>
            </a:p>
            <a:p>
              <a:pPr marL="285750" lvl="0" indent="-285750">
                <a:spcBef>
                  <a:spcPts val="600"/>
                </a:spcBef>
                <a:buSzPct val="125000"/>
                <a:buFont typeface="Arial" panose="020B0604020202020204" pitchFamily="34" charset="0"/>
                <a:buChar char="•"/>
              </a:pPr>
              <a:r>
                <a:rPr lang="en-GB" sz="2000"/>
                <a:t>All current Manager &amp; Supporter skills courses</a:t>
              </a:r>
            </a:p>
          </p:txBody>
        </p:sp>
      </p:grpSp>
    </p:spTree>
    <p:extLst>
      <p:ext uri="{BB962C8B-B14F-4D97-AF65-F5344CB8AC3E}">
        <p14:creationId xmlns:p14="http://schemas.microsoft.com/office/powerpoint/2010/main" val="3387305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38534" y="765672"/>
            <a:ext cx="806395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chemeClr val="bg2"/>
                </a:solidFill>
                <a:effectLst/>
                <a:uLnTx/>
                <a:uFillTx/>
                <a:latin typeface="Nunito Sans Black"/>
                <a:ea typeface="+mn-ea"/>
                <a:cs typeface="Calibri"/>
              </a:rPr>
              <a:t>Volunteering Development Teams</a:t>
            </a:r>
            <a:endParaRPr kumimoji="0" lang="en-US" sz="1350" b="0" i="0" u="none" strike="noStrike" kern="1200" cap="none" spc="0" normalizeH="0" baseline="0" noProof="0">
              <a:ln>
                <a:noFill/>
              </a:ln>
              <a:solidFill>
                <a:schemeClr val="bg2"/>
              </a:solidFill>
              <a:effectLst/>
              <a:uLnTx/>
              <a:uFillTx/>
              <a:latin typeface="Nunito Sans"/>
              <a:ea typeface="+mn-ea"/>
              <a:cs typeface="+mn-cs"/>
            </a:endParaRPr>
          </a:p>
        </p:txBody>
      </p:sp>
      <p:sp>
        <p:nvSpPr>
          <p:cNvPr id="5" name="Text Placeholder 8">
            <a:extLst>
              <a:ext uri="{FF2B5EF4-FFF2-40B4-BE49-F238E27FC236}">
                <a16:creationId xmlns:a16="http://schemas.microsoft.com/office/drawing/2014/main" id="{B1137594-7BA4-1516-A533-B1846817EEA0}"/>
              </a:ext>
            </a:extLst>
          </p:cNvPr>
          <p:cNvSpPr txBox="1">
            <a:spLocks/>
          </p:cNvSpPr>
          <p:nvPr/>
        </p:nvSpPr>
        <p:spPr>
          <a:xfrm>
            <a:off x="434988" y="1485090"/>
            <a:ext cx="5661012" cy="3385542"/>
          </a:xfrm>
          <a:prstGeom prst="rect">
            <a:avLst/>
          </a:prstGeom>
        </p:spPr>
        <p:txBody>
          <a:bodyPr vert="horz" wrap="square" lIns="0" tIns="0" rIns="0" bIns="0" rtlCol="0" anchor="t">
            <a:sp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695" indent="-342900" defTabSz="914400">
              <a:buClr>
                <a:schemeClr val="bg2"/>
              </a:buClr>
              <a:buFont typeface="Arial" panose="020B0604020202020204" pitchFamily="34" charset="0"/>
              <a:buChar char="•"/>
            </a:pPr>
            <a:r>
              <a:rPr lang="en-GB" sz="2000" kern="0">
                <a:latin typeface="Nunito Sans"/>
              </a:rPr>
              <a:t>Volunteering Development Teams will be responsible for delivering and validating modules until they are replaced over 2024 and 2025</a:t>
            </a:r>
          </a:p>
          <a:p>
            <a:pPr marL="353695" indent="-342900" defTabSz="914400">
              <a:buClr>
                <a:schemeClr val="bg2"/>
              </a:buClr>
              <a:buFont typeface="Arial" panose="020B0604020202020204" pitchFamily="34" charset="0"/>
              <a:buChar char="•"/>
            </a:pPr>
            <a:endParaRPr lang="en-GB" sz="2000" kern="0">
              <a:latin typeface="Nunito Sans"/>
            </a:endParaRPr>
          </a:p>
          <a:p>
            <a:pPr marL="353695" indent="-342900" defTabSz="914400">
              <a:buClr>
                <a:schemeClr val="bg2"/>
              </a:buClr>
              <a:buFont typeface="Arial" panose="020B0604020202020204" pitchFamily="34" charset="0"/>
              <a:buChar char="•"/>
            </a:pPr>
            <a:r>
              <a:rPr lang="en-GB" sz="2000" kern="0">
                <a:latin typeface="Nunito Sans"/>
              </a:rPr>
              <a:t>First Aid &amp; Permits should continue to be delivered the same as currently</a:t>
            </a:r>
          </a:p>
          <a:p>
            <a:pPr marL="353695" indent="-342900" defTabSz="914400">
              <a:buClr>
                <a:schemeClr val="bg2"/>
              </a:buClr>
              <a:buFont typeface="Arial" panose="020B0604020202020204" pitchFamily="34" charset="0"/>
              <a:buChar char="•"/>
            </a:pPr>
            <a:endParaRPr lang="en-GB" sz="2000" kern="0">
              <a:latin typeface="Nunito Sans"/>
            </a:endParaRPr>
          </a:p>
          <a:p>
            <a:pPr marL="353695" indent="-342900" defTabSz="914400">
              <a:buClr>
                <a:schemeClr val="bg2"/>
              </a:buClr>
              <a:buFont typeface="Arial" panose="020B0604020202020204" pitchFamily="34" charset="0"/>
              <a:buChar char="•"/>
            </a:pPr>
            <a:r>
              <a:rPr lang="en-GB" sz="2000" kern="0">
                <a:latin typeface="Nunito Sans"/>
              </a:rPr>
              <a:t>As new branching out learning is developed Volunteering Development Teams will continue to be responsible for facilitating this</a:t>
            </a:r>
          </a:p>
        </p:txBody>
      </p:sp>
      <p:sp>
        <p:nvSpPr>
          <p:cNvPr id="6" name="TextBox 5">
            <a:extLst>
              <a:ext uri="{FF2B5EF4-FFF2-40B4-BE49-F238E27FC236}">
                <a16:creationId xmlns:a16="http://schemas.microsoft.com/office/drawing/2014/main" id="{C1AE29FE-FBEF-26D4-8870-5550EAD1D63E}"/>
              </a:ext>
            </a:extLst>
          </p:cNvPr>
          <p:cNvSpPr txBox="1"/>
          <p:nvPr/>
        </p:nvSpPr>
        <p:spPr>
          <a:xfrm>
            <a:off x="238534" y="5156780"/>
            <a:ext cx="6005512" cy="132343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600"/>
              </a:spcAft>
              <a:buClr>
                <a:srgbClr val="7414DC"/>
              </a:buClr>
              <a:buSzPct val="125000"/>
              <a:buFontTx/>
              <a:buNone/>
              <a:tabLst/>
              <a:defRPr/>
            </a:pPr>
            <a:r>
              <a:rPr kumimoji="0" lang="en-GB" sz="2000" b="1" i="0" u="none" strike="noStrike" kern="1200" cap="none" spc="0" normalizeH="0" baseline="0" noProof="0">
                <a:ln>
                  <a:noFill/>
                </a:ln>
                <a:solidFill>
                  <a:srgbClr val="000000"/>
                </a:solidFill>
                <a:effectLst/>
                <a:uLnTx/>
                <a:uFillTx/>
                <a:latin typeface="Nunito Sans"/>
                <a:ea typeface="+mn-ea"/>
                <a:cs typeface="+mn-cs"/>
              </a:rPr>
              <a:t>More detail around Volunteering Development Teams and their tasks, including those linked to the Warmer Welcome changes will be shared in the coming months</a:t>
            </a:r>
          </a:p>
        </p:txBody>
      </p:sp>
      <p:pic>
        <p:nvPicPr>
          <p:cNvPr id="7" name="Picture 2">
            <a:extLst>
              <a:ext uri="{FF2B5EF4-FFF2-40B4-BE49-F238E27FC236}">
                <a16:creationId xmlns:a16="http://schemas.microsoft.com/office/drawing/2014/main" id="{D0AC5170-6A9A-0E60-2FB8-0F655E374D45}"/>
              </a:ext>
            </a:extLst>
          </p:cNvPr>
          <p:cNvPicPr>
            <a:picLocks noChangeAspect="1"/>
          </p:cNvPicPr>
          <p:nvPr/>
        </p:nvPicPr>
        <p:blipFill rotWithShape="1">
          <a:blip r:embed="rId3"/>
          <a:srcRect l="25693" t="1" r="14451" b="-278"/>
          <a:stretch/>
        </p:blipFill>
        <p:spPr>
          <a:xfrm>
            <a:off x="6608693" y="1166524"/>
            <a:ext cx="5344773" cy="5499561"/>
          </a:xfrm>
          <a:prstGeom prst="rect">
            <a:avLst/>
          </a:prstGeom>
        </p:spPr>
      </p:pic>
    </p:spTree>
    <p:extLst>
      <p:ext uri="{BB962C8B-B14F-4D97-AF65-F5344CB8AC3E}">
        <p14:creationId xmlns:p14="http://schemas.microsoft.com/office/powerpoint/2010/main" val="1320065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397564" y="804459"/>
            <a:ext cx="806395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chemeClr val="bg2"/>
                </a:solidFill>
                <a:effectLst/>
                <a:uLnTx/>
                <a:uFillTx/>
                <a:latin typeface="Nunito Sans Black"/>
                <a:ea typeface="+mn-ea"/>
                <a:cs typeface="Calibri"/>
              </a:rPr>
              <a:t>Modules to </a:t>
            </a:r>
            <a:r>
              <a:rPr lang="en-GB" sz="3000" kern="0">
                <a:solidFill>
                  <a:schemeClr val="bg2"/>
                </a:solidFill>
                <a:latin typeface="Nunito Sans Black"/>
                <a:cs typeface="Calibri"/>
              </a:rPr>
              <a:t>continue </a:t>
            </a:r>
            <a:r>
              <a:rPr kumimoji="0" lang="en-GB" sz="3000" b="0" i="0" u="none" strike="noStrike" kern="0" cap="none" spc="0" normalizeH="0" baseline="0" noProof="0">
                <a:ln>
                  <a:noFill/>
                </a:ln>
                <a:solidFill>
                  <a:schemeClr val="bg2"/>
                </a:solidFill>
                <a:effectLst/>
                <a:uLnTx/>
                <a:uFillTx/>
                <a:latin typeface="Nunito Sans Black"/>
                <a:ea typeface="+mn-ea"/>
                <a:cs typeface="Calibri"/>
              </a:rPr>
              <a:t>delivering locally</a:t>
            </a:r>
            <a:endParaRPr kumimoji="0" lang="en-US" sz="1350" b="0" i="0" u="none" strike="noStrike" kern="1200" cap="none" spc="0" normalizeH="0" baseline="0" noProof="0">
              <a:ln>
                <a:noFill/>
              </a:ln>
              <a:solidFill>
                <a:schemeClr val="bg2"/>
              </a:solidFill>
              <a:effectLst/>
              <a:uLnTx/>
              <a:uFillTx/>
              <a:latin typeface="Nunito Sans"/>
              <a:ea typeface="+mn-ea"/>
              <a:cs typeface="+mn-cs"/>
            </a:endParaRPr>
          </a:p>
        </p:txBody>
      </p:sp>
      <p:sp>
        <p:nvSpPr>
          <p:cNvPr id="7" name="TextBox 6">
            <a:extLst>
              <a:ext uri="{FF2B5EF4-FFF2-40B4-BE49-F238E27FC236}">
                <a16:creationId xmlns:a16="http://schemas.microsoft.com/office/drawing/2014/main" id="{8ED3C7FF-03D0-5754-C632-1EE097571483}"/>
              </a:ext>
            </a:extLst>
          </p:cNvPr>
          <p:cNvSpPr txBox="1"/>
          <p:nvPr/>
        </p:nvSpPr>
        <p:spPr>
          <a:xfrm>
            <a:off x="397564" y="1683026"/>
            <a:ext cx="11443253" cy="4724400"/>
          </a:xfrm>
          <a:prstGeom prst="rect">
            <a:avLst/>
          </a:prstGeom>
          <a:noFill/>
        </p:spPr>
        <p:txBody>
          <a:bodyPr wrap="square" lIns="46800" tIns="45720" rIns="46800" bIns="45720" numCol="3" rtlCol="0" anchor="ctr">
            <a:noAutofit/>
          </a:bodyPr>
          <a:lstStyle/>
          <a:p>
            <a:pPr marL="457200" marR="0" lvl="0" indent="-4572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Module 8</a:t>
            </a:r>
          </a:p>
          <a:p>
            <a:pPr marL="457200" marR="0" lvl="0" indent="-4572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Module 9</a:t>
            </a:r>
          </a:p>
          <a:p>
            <a:pPr marL="457200" marR="0" lvl="0" indent="-4572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Module 11</a:t>
            </a:r>
          </a:p>
          <a:p>
            <a:pPr marL="457200" marR="0" lvl="0" indent="-4572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Module 13</a:t>
            </a:r>
          </a:p>
          <a:p>
            <a:pPr marL="457200" marR="0" lvl="0" indent="-4572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Module 16</a:t>
            </a:r>
          </a:p>
          <a:p>
            <a:pPr marL="457200" marR="0" lvl="0" indent="-4572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Module 18</a:t>
            </a:r>
          </a:p>
          <a:p>
            <a:pPr marL="457200" marR="0" lvl="0" indent="-4572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Module 19</a:t>
            </a:r>
          </a:p>
          <a:p>
            <a:pPr marL="457200" marR="0" lvl="0" indent="-4572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Module 25</a:t>
            </a:r>
          </a:p>
          <a:p>
            <a:pPr marL="457200" marR="0" lvl="0" indent="-4572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Module 27</a:t>
            </a:r>
          </a:p>
          <a:p>
            <a:pPr marL="457200" marR="0" lvl="0" indent="-4572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Module 28</a:t>
            </a:r>
          </a:p>
          <a:p>
            <a:pPr marL="457200" marR="0" lvl="0" indent="-4572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Module 29</a:t>
            </a:r>
          </a:p>
          <a:p>
            <a:pPr marL="457200" marR="0" lvl="0" indent="-4572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Module 36</a:t>
            </a:r>
          </a:p>
          <a:p>
            <a:pPr marL="457200" marR="0" lvl="0" indent="-4572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lang="en-GB" sz="2400">
                <a:solidFill>
                  <a:srgbClr val="000000"/>
                </a:solidFill>
                <a:latin typeface="Nunito Sans"/>
              </a:rPr>
              <a:t>Module 38</a:t>
            </a:r>
            <a:endParaRPr kumimoji="0" lang="en-GB" sz="2400" b="0" i="0" u="none" strike="noStrike" kern="1200" cap="none" spc="0" normalizeH="0" baseline="0" noProof="0">
              <a:ln>
                <a:noFill/>
              </a:ln>
              <a:solidFill>
                <a:srgbClr val="000000"/>
              </a:solidFill>
              <a:effectLst/>
              <a:uLnTx/>
              <a:uFillTx/>
              <a:latin typeface="Nunito Sans"/>
              <a:ea typeface="+mn-ea"/>
              <a:cs typeface="+mn-cs"/>
            </a:endParaRPr>
          </a:p>
          <a:p>
            <a:pPr marL="457200" marR="0" lvl="0" indent="-4572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Module 39</a:t>
            </a:r>
          </a:p>
          <a:p>
            <a:pPr marL="0" marR="0" lvl="0" indent="0" algn="l" defTabSz="685800" rtl="0" eaLnBrk="1" fontAlgn="auto" latinLnBrk="0" hangingPunct="1">
              <a:lnSpc>
                <a:spcPct val="100000"/>
              </a:lnSpc>
              <a:spcBef>
                <a:spcPts val="0"/>
              </a:spcBef>
              <a:spcAft>
                <a:spcPts val="600"/>
              </a:spcAft>
              <a:buClr>
                <a:srgbClr val="7414DC"/>
              </a:buClr>
              <a:buSzPct val="125000"/>
              <a:buFontTx/>
              <a:buNone/>
              <a:tabLst/>
              <a:defRPr/>
            </a:pPr>
            <a:endParaRPr kumimoji="0" lang="en-GB" sz="2400" b="1" i="0" u="none" strike="noStrike" kern="1200" cap="none" spc="0" normalizeH="0" baseline="0" noProof="0">
              <a:ln>
                <a:noFill/>
              </a:ln>
              <a:solidFill>
                <a:srgbClr val="000000"/>
              </a:solidFill>
              <a:effectLst/>
              <a:uLnTx/>
              <a:uFillTx/>
              <a:latin typeface="Nunito Sans"/>
              <a:ea typeface="+mn-ea"/>
              <a:cs typeface="+mn-cs"/>
            </a:endParaRPr>
          </a:p>
          <a:p>
            <a:pPr marL="0" marR="0" lvl="0" indent="0" algn="l" defTabSz="685800" rtl="0" eaLnBrk="1" fontAlgn="auto" latinLnBrk="0" hangingPunct="1">
              <a:lnSpc>
                <a:spcPct val="100000"/>
              </a:lnSpc>
              <a:spcBef>
                <a:spcPts val="0"/>
              </a:spcBef>
              <a:spcAft>
                <a:spcPts val="600"/>
              </a:spcAft>
              <a:buClr>
                <a:srgbClr val="7414DC"/>
              </a:buClr>
              <a:buSzPct val="125000"/>
              <a:buFontTx/>
              <a:buNone/>
              <a:tabLst/>
              <a:defRPr/>
            </a:pPr>
            <a:endParaRPr lang="en-GB" sz="2400" b="1">
              <a:solidFill>
                <a:srgbClr val="000000"/>
              </a:solidFill>
              <a:latin typeface="Nunito Sans"/>
            </a:endParaRPr>
          </a:p>
          <a:p>
            <a:pPr marL="0" marR="0" lvl="0" indent="0" algn="l" defTabSz="685800" rtl="0" eaLnBrk="1" fontAlgn="auto" latinLnBrk="0" hangingPunct="1">
              <a:lnSpc>
                <a:spcPct val="100000"/>
              </a:lnSpc>
              <a:spcBef>
                <a:spcPts val="0"/>
              </a:spcBef>
              <a:spcAft>
                <a:spcPts val="600"/>
              </a:spcAft>
              <a:buClr>
                <a:srgbClr val="7414DC"/>
              </a:buClr>
              <a:buSzPct val="125000"/>
              <a:buFontTx/>
              <a:buNone/>
              <a:tabLst/>
              <a:defRPr/>
            </a:pPr>
            <a:endParaRPr kumimoji="0" lang="en-GB" sz="2400" b="1" i="0" u="none" strike="noStrike" kern="1200" cap="none" spc="0" normalizeH="0" baseline="0" noProof="0">
              <a:ln>
                <a:noFill/>
              </a:ln>
              <a:solidFill>
                <a:srgbClr val="000000"/>
              </a:solidFill>
              <a:effectLst/>
              <a:uLnTx/>
              <a:uFillTx/>
              <a:latin typeface="Nunito Sans"/>
              <a:ea typeface="+mn-ea"/>
              <a:cs typeface="+mn-cs"/>
            </a:endParaRPr>
          </a:p>
          <a:p>
            <a:pPr marL="0" marR="0" lvl="0" indent="0" algn="l" defTabSz="685800" rtl="0" eaLnBrk="1" fontAlgn="auto" latinLnBrk="0" hangingPunct="1">
              <a:lnSpc>
                <a:spcPct val="100000"/>
              </a:lnSpc>
              <a:spcBef>
                <a:spcPts val="0"/>
              </a:spcBef>
              <a:spcAft>
                <a:spcPts val="600"/>
              </a:spcAft>
              <a:buClr>
                <a:srgbClr val="7414DC"/>
              </a:buClr>
              <a:buSzPct val="125000"/>
              <a:buFontTx/>
              <a:buNone/>
              <a:tabLst/>
              <a:defRPr/>
            </a:pPr>
            <a:endParaRPr lang="en-GB" sz="2400" b="1">
              <a:solidFill>
                <a:srgbClr val="000000"/>
              </a:solidFill>
              <a:latin typeface="Nunito Sans"/>
            </a:endParaRPr>
          </a:p>
          <a:p>
            <a:pPr marL="0" marR="0" lvl="0" indent="0" algn="l" defTabSz="685800" rtl="0" eaLnBrk="1" fontAlgn="auto" latinLnBrk="0" hangingPunct="1">
              <a:lnSpc>
                <a:spcPct val="100000"/>
              </a:lnSpc>
              <a:spcBef>
                <a:spcPts val="0"/>
              </a:spcBef>
              <a:spcAft>
                <a:spcPts val="600"/>
              </a:spcAft>
              <a:buClr>
                <a:srgbClr val="7414DC"/>
              </a:buClr>
              <a:buSzPct val="125000"/>
              <a:buFontTx/>
              <a:buNone/>
              <a:tabLst/>
              <a:defRPr/>
            </a:pPr>
            <a:endParaRPr kumimoji="0" lang="en-GB" sz="2400" b="1" i="0" u="none" strike="noStrike" kern="1200" cap="none" spc="0" normalizeH="0" baseline="0" noProof="0">
              <a:ln>
                <a:noFill/>
              </a:ln>
              <a:solidFill>
                <a:srgbClr val="000000"/>
              </a:solidFill>
              <a:effectLst/>
              <a:uLnTx/>
              <a:uFillTx/>
              <a:latin typeface="Nunito Sans"/>
              <a:ea typeface="+mn-ea"/>
              <a:cs typeface="+mn-cs"/>
            </a:endParaRPr>
          </a:p>
          <a:p>
            <a:pPr marL="0" marR="0" lvl="0" indent="0" algn="l" defTabSz="685800" rtl="0" eaLnBrk="1" fontAlgn="auto" latinLnBrk="0" hangingPunct="1">
              <a:lnSpc>
                <a:spcPct val="100000"/>
              </a:lnSpc>
              <a:spcBef>
                <a:spcPts val="0"/>
              </a:spcBef>
              <a:spcAft>
                <a:spcPts val="600"/>
              </a:spcAft>
              <a:buClr>
                <a:srgbClr val="7414DC"/>
              </a:buClr>
              <a:buSzPct val="125000"/>
              <a:buFontTx/>
              <a:buNone/>
              <a:tabLst/>
              <a:defRPr/>
            </a:pPr>
            <a:endParaRPr lang="en-GB" sz="2400" b="1">
              <a:solidFill>
                <a:srgbClr val="000000"/>
              </a:solidFill>
              <a:latin typeface="Nunito Sans"/>
            </a:endParaRPr>
          </a:p>
          <a:p>
            <a:pPr marL="0" marR="0" lvl="0" indent="0" algn="l" defTabSz="685800" rtl="0" eaLnBrk="1" fontAlgn="auto" latinLnBrk="0" hangingPunct="1">
              <a:lnSpc>
                <a:spcPct val="100000"/>
              </a:lnSpc>
              <a:spcBef>
                <a:spcPts val="0"/>
              </a:spcBef>
              <a:spcAft>
                <a:spcPts val="600"/>
              </a:spcAft>
              <a:buClr>
                <a:srgbClr val="7414DC"/>
              </a:buClr>
              <a:buSzPct val="125000"/>
              <a:buFontTx/>
              <a:buNone/>
              <a:tabLst/>
              <a:defRPr/>
            </a:pPr>
            <a:r>
              <a:rPr kumimoji="0" lang="en-GB" sz="2400" b="1" i="0" u="none" strike="noStrike" kern="1200" cap="none" spc="0" normalizeH="0" baseline="0" noProof="0">
                <a:ln>
                  <a:noFill/>
                </a:ln>
                <a:solidFill>
                  <a:srgbClr val="000000"/>
                </a:solidFill>
                <a:effectLst/>
                <a:uLnTx/>
                <a:uFillTx/>
                <a:latin typeface="Nunito Sans"/>
                <a:ea typeface="+mn-ea"/>
                <a:cs typeface="+mn-cs"/>
              </a:rPr>
              <a:t>Manager &amp; Supporter</a:t>
            </a:r>
          </a:p>
          <a:p>
            <a:pPr marL="342900" marR="0" lvl="0" indent="-342900" algn="l" defTabSz="685800" rtl="0" eaLnBrk="1" fontAlgn="auto" latinLnBrk="0" hangingPunct="1">
              <a:lnSpc>
                <a:spcPct val="100000"/>
              </a:lnSpc>
              <a:spcBef>
                <a:spcPts val="0"/>
              </a:spcBef>
              <a:spcAft>
                <a:spcPts val="600"/>
              </a:spcAft>
              <a:buClr>
                <a:srgbClr val="7414DC"/>
              </a:buClr>
              <a:buSzPct val="125000"/>
              <a:buFont typeface="Arial" panose="020B0604020202020204" pitchFamily="34" charset="0"/>
              <a:buChar char="•"/>
              <a:tabLst/>
              <a:defRPr/>
            </a:pPr>
            <a:r>
              <a:rPr kumimoji="0" lang="en-GB" sz="2400" i="0" u="none" strike="noStrike" kern="1200" cap="none" spc="0" normalizeH="0" baseline="0" noProof="0">
                <a:ln>
                  <a:noFill/>
                </a:ln>
                <a:solidFill>
                  <a:srgbClr val="000000"/>
                </a:solidFill>
                <a:effectLst/>
                <a:uLnTx/>
                <a:uFillTx/>
                <a:latin typeface="Nunito Sans"/>
                <a:ea typeface="+mn-ea"/>
                <a:cs typeface="+mn-cs"/>
              </a:rPr>
              <a:t>  Skills courses</a:t>
            </a:r>
          </a:p>
        </p:txBody>
      </p:sp>
      <p:sp>
        <p:nvSpPr>
          <p:cNvPr id="2" name="Rectangle: Rounded Corners 1">
            <a:extLst>
              <a:ext uri="{FF2B5EF4-FFF2-40B4-BE49-F238E27FC236}">
                <a16:creationId xmlns:a16="http://schemas.microsoft.com/office/drawing/2014/main" id="{83CE0689-7EAF-5BDC-99C2-C50778074B5F}"/>
              </a:ext>
            </a:extLst>
          </p:cNvPr>
          <p:cNvSpPr/>
          <p:nvPr/>
        </p:nvSpPr>
        <p:spPr>
          <a:xfrm>
            <a:off x="7733911" y="4076593"/>
            <a:ext cx="3573426" cy="2330833"/>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2400" b="1" i="0" u="none" strike="noStrike" kern="1200" cap="none" spc="0" normalizeH="0" baseline="0" noProof="0">
                <a:ln>
                  <a:noFill/>
                </a:ln>
                <a:solidFill>
                  <a:srgbClr val="000000"/>
                </a:solidFill>
                <a:effectLst/>
                <a:uLnTx/>
                <a:uFillTx/>
                <a:latin typeface="Nunito Sans"/>
                <a:ea typeface="+mn-ea"/>
                <a:cs typeface="+mn-cs"/>
              </a:rPr>
              <a:t>Must continue to deliver:</a:t>
            </a:r>
          </a:p>
          <a:p>
            <a:pPr algn="ctr"/>
            <a:endParaRPr kumimoji="0" lang="en-GB" sz="2400" b="1" i="0" u="none" strike="noStrike" kern="1200" cap="none" spc="0" normalizeH="0" baseline="0" noProof="0">
              <a:ln>
                <a:noFill/>
              </a:ln>
              <a:solidFill>
                <a:srgbClr val="000000"/>
              </a:solidFill>
              <a:effectLst/>
              <a:uLnTx/>
              <a:uFillTx/>
              <a:latin typeface="Nunito Sans"/>
              <a:ea typeface="+mn-ea"/>
              <a:cs typeface="+mn-cs"/>
            </a:endParaRPr>
          </a:p>
          <a:p>
            <a:pPr algn="ctr"/>
            <a:r>
              <a:rPr kumimoji="0" lang="en-GB" sz="2400" b="1" i="0" u="none" strike="noStrike" kern="1200" cap="none" spc="0" normalizeH="0" baseline="0" noProof="0">
                <a:ln>
                  <a:noFill/>
                </a:ln>
                <a:solidFill>
                  <a:srgbClr val="000000"/>
                </a:solidFill>
                <a:effectLst/>
                <a:uLnTx/>
                <a:uFillTx/>
                <a:latin typeface="Nunito Sans"/>
                <a:ea typeface="+mn-ea"/>
                <a:cs typeface="+mn-cs"/>
              </a:rPr>
              <a:t>Module 10A &amp; 10B</a:t>
            </a:r>
            <a:r>
              <a:rPr lang="en-GB" sz="2400" b="1">
                <a:solidFill>
                  <a:srgbClr val="000000"/>
                </a:solidFill>
                <a:latin typeface="Nunito Sans"/>
              </a:rPr>
              <a:t> </a:t>
            </a:r>
            <a:r>
              <a:rPr kumimoji="0" lang="en-GB" sz="2400" b="1" i="0" u="none" strike="noStrike" kern="1200" cap="none" spc="0" normalizeH="0" baseline="0" noProof="0">
                <a:ln>
                  <a:noFill/>
                </a:ln>
                <a:solidFill>
                  <a:srgbClr val="000000"/>
                </a:solidFill>
                <a:effectLst/>
                <a:uLnTx/>
                <a:uFillTx/>
                <a:latin typeface="Nunito Sans"/>
                <a:ea typeface="+mn-ea"/>
                <a:cs typeface="+mn-cs"/>
              </a:rPr>
              <a:t>(First Aid)</a:t>
            </a:r>
            <a:endParaRPr lang="en-GB" sz="2400" b="1" i="0" u="none" strike="noStrike" kern="1200" cap="none" spc="0" normalizeH="0" baseline="0" noProof="0">
              <a:ln>
                <a:noFill/>
              </a:ln>
              <a:solidFill>
                <a:srgbClr val="000000"/>
              </a:solidFill>
              <a:effectLst/>
              <a:uLnTx/>
              <a:uFillTx/>
              <a:latin typeface="Nunito Sans"/>
            </a:endParaRPr>
          </a:p>
          <a:p>
            <a:pPr algn="ctr"/>
            <a:endParaRPr lang="en-GB"/>
          </a:p>
        </p:txBody>
      </p:sp>
    </p:spTree>
    <p:extLst>
      <p:ext uri="{BB962C8B-B14F-4D97-AF65-F5344CB8AC3E}">
        <p14:creationId xmlns:p14="http://schemas.microsoft.com/office/powerpoint/2010/main" val="2000310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78617" y="579483"/>
            <a:ext cx="806395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chemeClr val="bg2"/>
                </a:solidFill>
                <a:effectLst/>
                <a:uLnTx/>
                <a:uFillTx/>
                <a:latin typeface="Nunito Sans Black"/>
                <a:ea typeface="+mn-ea"/>
                <a:cs typeface="Calibri"/>
              </a:rPr>
              <a:t>Branching Out</a:t>
            </a:r>
            <a:endParaRPr kumimoji="0" lang="en-US" sz="1350" b="0" i="0" u="none" strike="noStrike" kern="1200" cap="none" spc="0" normalizeH="0" baseline="0" noProof="0">
              <a:ln>
                <a:noFill/>
              </a:ln>
              <a:solidFill>
                <a:schemeClr val="bg2"/>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D39F689F-375E-470C-CD46-40AB5CF66565}"/>
              </a:ext>
            </a:extLst>
          </p:cNvPr>
          <p:cNvSpPr txBox="1"/>
          <p:nvPr/>
        </p:nvSpPr>
        <p:spPr>
          <a:xfrm>
            <a:off x="1422259" y="923430"/>
            <a:ext cx="1485792" cy="854080"/>
          </a:xfrm>
          <a:prstGeom prst="rect">
            <a:avLst/>
          </a:prstGeom>
          <a:noFill/>
        </p:spPr>
        <p:txBody>
          <a:bodyPr wrap="square" lIns="91440" tIns="45720" rIns="91440" bIns="45720" anchor="t">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Nunito Sans"/>
                <a:ea typeface="+mn-ea"/>
                <a:cs typeface="+mn-cs"/>
              </a:rPr>
              <a:t>2023</a:t>
            </a:r>
            <a:endParaRPr kumimoji="0" lang="en-GB" sz="3600" b="1" i="0" u="none" strike="noStrike" kern="1200" cap="none" spc="0" normalizeH="0" baseline="0" noProof="0">
              <a:ln>
                <a:noFill/>
              </a:ln>
              <a:solidFill>
                <a:srgbClr val="000000"/>
              </a:solidFill>
              <a:effectLst/>
              <a:uLnTx/>
              <a:uFillTx/>
              <a:latin typeface="Nunito Sans"/>
              <a:ea typeface="+mn-ea"/>
              <a:cs typeface="+mn-cs"/>
            </a:endParaRPr>
          </a:p>
        </p:txBody>
      </p:sp>
      <p:cxnSp>
        <p:nvCxnSpPr>
          <p:cNvPr id="5" name="Straight Connector 4">
            <a:extLst>
              <a:ext uri="{FF2B5EF4-FFF2-40B4-BE49-F238E27FC236}">
                <a16:creationId xmlns:a16="http://schemas.microsoft.com/office/drawing/2014/main" id="{19129A06-350D-F1D6-A61F-926AE92CDECD}"/>
              </a:ext>
            </a:extLst>
          </p:cNvPr>
          <p:cNvCxnSpPr>
            <a:cxnSpLocks/>
          </p:cNvCxnSpPr>
          <p:nvPr/>
        </p:nvCxnSpPr>
        <p:spPr>
          <a:xfrm>
            <a:off x="4063289" y="1533460"/>
            <a:ext cx="0" cy="4976192"/>
          </a:xfrm>
          <a:prstGeom prst="line">
            <a:avLst/>
          </a:prstGeom>
          <a:ln w="3810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CC00B3E-44C1-A670-42EF-3F3240E66E9C}"/>
              </a:ext>
            </a:extLst>
          </p:cNvPr>
          <p:cNvSpPr txBox="1"/>
          <p:nvPr/>
        </p:nvSpPr>
        <p:spPr>
          <a:xfrm>
            <a:off x="5507788" y="923430"/>
            <a:ext cx="1313133" cy="854080"/>
          </a:xfrm>
          <a:prstGeom prst="rect">
            <a:avLst/>
          </a:prstGeom>
          <a:noFill/>
        </p:spPr>
        <p:txBody>
          <a:bodyPr wrap="square" lIns="91440" tIns="45720" rIns="91440" bIns="45720" anchor="t">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Nunito Sans"/>
                <a:ea typeface="+mn-ea"/>
                <a:cs typeface="+mn-cs"/>
              </a:rPr>
              <a:t>2024</a:t>
            </a:r>
            <a:endParaRPr kumimoji="0" lang="en-GB" sz="3600" b="1" i="0" u="none" strike="noStrike" kern="1200" cap="none" spc="0" normalizeH="0" baseline="0" noProof="0">
              <a:ln>
                <a:noFill/>
              </a:ln>
              <a:solidFill>
                <a:srgbClr val="000000"/>
              </a:solidFill>
              <a:effectLst/>
              <a:uLnTx/>
              <a:uFillTx/>
              <a:latin typeface="Nunito Sans"/>
              <a:ea typeface="+mn-ea"/>
              <a:cs typeface="+mn-cs"/>
            </a:endParaRPr>
          </a:p>
        </p:txBody>
      </p:sp>
      <p:cxnSp>
        <p:nvCxnSpPr>
          <p:cNvPr id="11" name="Straight Connector 10">
            <a:extLst>
              <a:ext uri="{FF2B5EF4-FFF2-40B4-BE49-F238E27FC236}">
                <a16:creationId xmlns:a16="http://schemas.microsoft.com/office/drawing/2014/main" id="{461DE6BB-E30F-4D3B-314C-D18B96279A45}"/>
              </a:ext>
            </a:extLst>
          </p:cNvPr>
          <p:cNvCxnSpPr>
            <a:cxnSpLocks/>
          </p:cNvCxnSpPr>
          <p:nvPr/>
        </p:nvCxnSpPr>
        <p:spPr>
          <a:xfrm>
            <a:off x="8081431" y="1533460"/>
            <a:ext cx="0" cy="4976192"/>
          </a:xfrm>
          <a:prstGeom prst="line">
            <a:avLst/>
          </a:prstGeom>
          <a:ln w="3810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63CA4D4-50EA-F806-2B87-9C4F5A5A13CD}"/>
              </a:ext>
            </a:extLst>
          </p:cNvPr>
          <p:cNvSpPr txBox="1"/>
          <p:nvPr/>
        </p:nvSpPr>
        <p:spPr>
          <a:xfrm>
            <a:off x="9525929" y="923430"/>
            <a:ext cx="1313133" cy="854080"/>
          </a:xfrm>
          <a:prstGeom prst="rect">
            <a:avLst/>
          </a:prstGeom>
          <a:noFill/>
        </p:spPr>
        <p:txBody>
          <a:bodyPr wrap="square" lIns="91440" tIns="45720" rIns="91440" bIns="45720" anchor="t">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Nunito Sans"/>
                <a:ea typeface="+mn-ea"/>
                <a:cs typeface="+mn-cs"/>
              </a:rPr>
              <a:t>2025</a:t>
            </a:r>
            <a:endParaRPr kumimoji="0" lang="en-GB" sz="3600" b="1" i="0" u="none" strike="noStrike" kern="1200" cap="none" spc="0" normalizeH="0" baseline="0" noProof="0">
              <a:ln>
                <a:noFill/>
              </a:ln>
              <a:solidFill>
                <a:srgbClr val="000000"/>
              </a:solidFill>
              <a:effectLst/>
              <a:uLnTx/>
              <a:uFillTx/>
              <a:latin typeface="Nunito Sans"/>
              <a:ea typeface="+mn-ea"/>
              <a:cs typeface="+mn-cs"/>
            </a:endParaRPr>
          </a:p>
        </p:txBody>
      </p:sp>
      <p:pic>
        <p:nvPicPr>
          <p:cNvPr id="14" name="Picture 13">
            <a:extLst>
              <a:ext uri="{FF2B5EF4-FFF2-40B4-BE49-F238E27FC236}">
                <a16:creationId xmlns:a16="http://schemas.microsoft.com/office/drawing/2014/main" id="{569F887D-4FD0-828C-DFA7-C694AE60A256}"/>
              </a:ext>
            </a:extLst>
          </p:cNvPr>
          <p:cNvPicPr>
            <a:picLocks noChangeAspect="1"/>
          </p:cNvPicPr>
          <p:nvPr/>
        </p:nvPicPr>
        <p:blipFill>
          <a:blip r:embed="rId3"/>
          <a:stretch>
            <a:fillRect/>
          </a:stretch>
        </p:blipFill>
        <p:spPr>
          <a:xfrm>
            <a:off x="8432018" y="2616821"/>
            <a:ext cx="3466429" cy="2798872"/>
          </a:xfrm>
          <a:prstGeom prst="rect">
            <a:avLst/>
          </a:prstGeom>
        </p:spPr>
      </p:pic>
      <p:pic>
        <p:nvPicPr>
          <p:cNvPr id="15" name="Picture 14">
            <a:extLst>
              <a:ext uri="{FF2B5EF4-FFF2-40B4-BE49-F238E27FC236}">
                <a16:creationId xmlns:a16="http://schemas.microsoft.com/office/drawing/2014/main" id="{FF3F1D3B-7D4E-D27B-F85E-33A24D8383F2}"/>
              </a:ext>
            </a:extLst>
          </p:cNvPr>
          <p:cNvPicPr>
            <a:picLocks noChangeAspect="1"/>
          </p:cNvPicPr>
          <p:nvPr/>
        </p:nvPicPr>
        <p:blipFill>
          <a:blip r:embed="rId4"/>
          <a:stretch>
            <a:fillRect/>
          </a:stretch>
        </p:blipFill>
        <p:spPr>
          <a:xfrm>
            <a:off x="665188" y="2752351"/>
            <a:ext cx="2888645" cy="2539861"/>
          </a:xfrm>
          <a:prstGeom prst="rect">
            <a:avLst/>
          </a:prstGeom>
        </p:spPr>
      </p:pic>
      <p:pic>
        <p:nvPicPr>
          <p:cNvPr id="16" name="Picture 15">
            <a:extLst>
              <a:ext uri="{FF2B5EF4-FFF2-40B4-BE49-F238E27FC236}">
                <a16:creationId xmlns:a16="http://schemas.microsoft.com/office/drawing/2014/main" id="{10B2A4E0-D930-08E8-C385-B2B876D78D51}"/>
              </a:ext>
            </a:extLst>
          </p:cNvPr>
          <p:cNvPicPr>
            <a:picLocks noChangeAspect="1"/>
          </p:cNvPicPr>
          <p:nvPr/>
        </p:nvPicPr>
        <p:blipFill>
          <a:blip r:embed="rId3"/>
          <a:stretch>
            <a:fillRect/>
          </a:stretch>
        </p:blipFill>
        <p:spPr>
          <a:xfrm>
            <a:off x="4721752" y="1879135"/>
            <a:ext cx="2859502" cy="2308826"/>
          </a:xfrm>
          <a:prstGeom prst="rect">
            <a:avLst/>
          </a:prstGeom>
        </p:spPr>
      </p:pic>
      <p:pic>
        <p:nvPicPr>
          <p:cNvPr id="17" name="Picture 16">
            <a:extLst>
              <a:ext uri="{FF2B5EF4-FFF2-40B4-BE49-F238E27FC236}">
                <a16:creationId xmlns:a16="http://schemas.microsoft.com/office/drawing/2014/main" id="{49F3CBF8-B882-ABB8-BADE-201D43223675}"/>
              </a:ext>
            </a:extLst>
          </p:cNvPr>
          <p:cNvPicPr>
            <a:picLocks noChangeAspect="1"/>
          </p:cNvPicPr>
          <p:nvPr/>
        </p:nvPicPr>
        <p:blipFill>
          <a:blip r:embed="rId4"/>
          <a:stretch>
            <a:fillRect/>
          </a:stretch>
        </p:blipFill>
        <p:spPr>
          <a:xfrm>
            <a:off x="4861476" y="4289587"/>
            <a:ext cx="2561493" cy="2252211"/>
          </a:xfrm>
          <a:prstGeom prst="rect">
            <a:avLst/>
          </a:prstGeom>
        </p:spPr>
      </p:pic>
    </p:spTree>
    <p:extLst>
      <p:ext uri="{BB962C8B-B14F-4D97-AF65-F5344CB8AC3E}">
        <p14:creationId xmlns:p14="http://schemas.microsoft.com/office/powerpoint/2010/main" val="2414485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38534" y="786454"/>
            <a:ext cx="806395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chemeClr val="bg2"/>
                </a:solidFill>
                <a:effectLst/>
                <a:uLnTx/>
                <a:uFillTx/>
                <a:latin typeface="Nunito Sans Black"/>
                <a:ea typeface="+mn-ea"/>
                <a:cs typeface="Calibri"/>
              </a:rPr>
              <a:t>What will branching out look like? </a:t>
            </a:r>
            <a:endParaRPr kumimoji="0" lang="en-US" sz="1350" b="0" i="0" u="none" strike="noStrike" kern="1200" cap="none" spc="0" normalizeH="0" baseline="0" noProof="0">
              <a:ln>
                <a:noFill/>
              </a:ln>
              <a:solidFill>
                <a:schemeClr val="bg2"/>
              </a:solidFill>
              <a:effectLst/>
              <a:uLnTx/>
              <a:uFillTx/>
              <a:latin typeface="Nunito Sans"/>
              <a:ea typeface="+mn-ea"/>
              <a:cs typeface="+mn-cs"/>
            </a:endParaRPr>
          </a:p>
        </p:txBody>
      </p:sp>
      <p:pic>
        <p:nvPicPr>
          <p:cNvPr id="3" name="Picture 2">
            <a:extLst>
              <a:ext uri="{FF2B5EF4-FFF2-40B4-BE49-F238E27FC236}">
                <a16:creationId xmlns:a16="http://schemas.microsoft.com/office/drawing/2014/main" id="{CB4352FB-4401-FB2B-36EC-9C58F395B8CE}"/>
              </a:ext>
            </a:extLst>
          </p:cNvPr>
          <p:cNvPicPr>
            <a:picLocks noChangeAspect="1"/>
          </p:cNvPicPr>
          <p:nvPr/>
        </p:nvPicPr>
        <p:blipFill rotWithShape="1">
          <a:blip r:embed="rId3"/>
          <a:srcRect l="830" r="1119"/>
          <a:stretch/>
        </p:blipFill>
        <p:spPr>
          <a:xfrm>
            <a:off x="7723909" y="1248119"/>
            <a:ext cx="3604337" cy="5232100"/>
          </a:xfrm>
          <a:prstGeom prst="rect">
            <a:avLst/>
          </a:prstGeom>
        </p:spPr>
      </p:pic>
      <p:sp>
        <p:nvSpPr>
          <p:cNvPr id="5" name="Text Placeholder 8">
            <a:extLst>
              <a:ext uri="{FF2B5EF4-FFF2-40B4-BE49-F238E27FC236}">
                <a16:creationId xmlns:a16="http://schemas.microsoft.com/office/drawing/2014/main" id="{B1137594-7BA4-1516-A533-B1846817EEA0}"/>
              </a:ext>
            </a:extLst>
          </p:cNvPr>
          <p:cNvSpPr txBox="1">
            <a:spLocks/>
          </p:cNvSpPr>
          <p:nvPr/>
        </p:nvSpPr>
        <p:spPr>
          <a:xfrm>
            <a:off x="378102" y="1494289"/>
            <a:ext cx="7206240" cy="5078313"/>
          </a:xfrm>
          <a:prstGeom prst="rect">
            <a:avLst/>
          </a:prstGeom>
        </p:spPr>
        <p:txBody>
          <a:bodyPr vert="horz" wrap="square" lIns="0" tIns="0" rIns="0" bIns="0" rtlCol="0" anchor="t">
            <a:sp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spcBef>
                <a:spcPts val="600"/>
              </a:spcBef>
              <a:spcAft>
                <a:spcPts val="600"/>
              </a:spcAft>
              <a:buClr>
                <a:schemeClr val="bg2"/>
              </a:buClr>
            </a:pPr>
            <a:r>
              <a:rPr lang="en-GB" sz="2000" b="1" kern="0">
                <a:latin typeface="Nunito Sans"/>
              </a:rPr>
              <a:t>From date of digital transition: </a:t>
            </a:r>
            <a:endParaRPr lang="en-GB" sz="2000" kern="0">
              <a:latin typeface="Nunito Sans"/>
            </a:endParaRPr>
          </a:p>
          <a:p>
            <a:pPr marL="353695" indent="-342900" defTabSz="914400">
              <a:spcBef>
                <a:spcPts val="600"/>
              </a:spcBef>
              <a:spcAft>
                <a:spcPts val="600"/>
              </a:spcAft>
              <a:buClr>
                <a:schemeClr val="bg2"/>
              </a:buClr>
              <a:buFont typeface="Arial" panose="020B0604020202020204" pitchFamily="34" charset="0"/>
              <a:buChar char="•"/>
            </a:pPr>
            <a:r>
              <a:rPr lang="en-GB" sz="2000" kern="0">
                <a:latin typeface="Nunito Sans"/>
              </a:rPr>
              <a:t>Continue to include existing permits and external qualifications</a:t>
            </a:r>
          </a:p>
          <a:p>
            <a:pPr marL="10795" defTabSz="914400">
              <a:spcBef>
                <a:spcPts val="600"/>
              </a:spcBef>
              <a:spcAft>
                <a:spcPts val="600"/>
              </a:spcAft>
              <a:buClr>
                <a:schemeClr val="bg2"/>
              </a:buClr>
            </a:pPr>
            <a:r>
              <a:rPr lang="en-GB" sz="2000" b="1" kern="0">
                <a:latin typeface="Nunito Sans"/>
              </a:rPr>
              <a:t>2024 into 2025:</a:t>
            </a:r>
            <a:endParaRPr lang="en-GB" sz="2000" kern="0"/>
          </a:p>
          <a:p>
            <a:pPr marL="353695" indent="-342900" defTabSz="914400">
              <a:spcBef>
                <a:spcPts val="600"/>
              </a:spcBef>
              <a:spcAft>
                <a:spcPts val="600"/>
              </a:spcAft>
              <a:buClr>
                <a:schemeClr val="bg2"/>
              </a:buClr>
              <a:buFont typeface="Arial" panose="020B0604020202020204" pitchFamily="34" charset="0"/>
              <a:buChar char="•"/>
            </a:pPr>
            <a:r>
              <a:rPr lang="en-GB" sz="2000" kern="0">
                <a:latin typeface="Nunito Sans"/>
              </a:rPr>
              <a:t>Replace current modules with new learning</a:t>
            </a:r>
          </a:p>
          <a:p>
            <a:pPr marL="353695" indent="-342900" defTabSz="914400">
              <a:spcBef>
                <a:spcPts val="600"/>
              </a:spcBef>
              <a:spcAft>
                <a:spcPts val="600"/>
              </a:spcAft>
              <a:buClr>
                <a:schemeClr val="bg2"/>
              </a:buClr>
              <a:buFont typeface="Arial" panose="020B0604020202020204" pitchFamily="34" charset="0"/>
              <a:buChar char="•"/>
            </a:pPr>
            <a:r>
              <a:rPr lang="en-GB" sz="2000" kern="0">
                <a:latin typeface="Nunito Sans"/>
              </a:rPr>
              <a:t>Learning will be broken into branches/topics - bitesize, variety of mediums e-learning, videos, in-person learning etc.</a:t>
            </a:r>
            <a:endParaRPr lang="en-GB"/>
          </a:p>
          <a:p>
            <a:pPr marL="10795" defTabSz="914400">
              <a:spcBef>
                <a:spcPts val="600"/>
              </a:spcBef>
              <a:spcAft>
                <a:spcPts val="600"/>
              </a:spcAft>
              <a:buClr>
                <a:schemeClr val="bg2"/>
              </a:buClr>
            </a:pPr>
            <a:r>
              <a:rPr lang="en-GB" sz="2000" b="1" kern="0">
                <a:latin typeface="Nunito Sans"/>
              </a:rPr>
              <a:t>2025 onwards:</a:t>
            </a:r>
          </a:p>
          <a:p>
            <a:pPr marL="353695" indent="-342900" defTabSz="914400">
              <a:spcBef>
                <a:spcPts val="600"/>
              </a:spcBef>
              <a:spcAft>
                <a:spcPts val="600"/>
              </a:spcAft>
              <a:buClr>
                <a:schemeClr val="bg2"/>
              </a:buClr>
              <a:buFont typeface="Arial" panose="020B0604020202020204" pitchFamily="34" charset="0"/>
              <a:buChar char="•"/>
            </a:pPr>
            <a:r>
              <a:rPr lang="en-GB" sz="2000" kern="0">
                <a:latin typeface="Nunito Sans"/>
              </a:rPr>
              <a:t>The new Wood Badge will be made up of learning within the new Branching Out content</a:t>
            </a:r>
          </a:p>
          <a:p>
            <a:pPr marL="353695" indent="-342900" defTabSz="914400">
              <a:spcBef>
                <a:spcPts val="600"/>
              </a:spcBef>
              <a:spcAft>
                <a:spcPts val="600"/>
              </a:spcAft>
              <a:buClr>
                <a:schemeClr val="bg2"/>
              </a:buClr>
              <a:buFont typeface="Arial" panose="020B0604020202020204" pitchFamily="34" charset="0"/>
              <a:buChar char="•"/>
            </a:pPr>
            <a:r>
              <a:rPr lang="en-GB" sz="2000" kern="0">
                <a:latin typeface="Nunito Sans"/>
              </a:rPr>
              <a:t>Continue to add and update learning relevant to our volunteers</a:t>
            </a:r>
          </a:p>
        </p:txBody>
      </p:sp>
    </p:spTree>
    <p:extLst>
      <p:ext uri="{BB962C8B-B14F-4D97-AF65-F5344CB8AC3E}">
        <p14:creationId xmlns:p14="http://schemas.microsoft.com/office/powerpoint/2010/main" val="4243941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38534" y="786454"/>
            <a:ext cx="806395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chemeClr val="bg2"/>
                </a:solidFill>
                <a:effectLst/>
                <a:uLnTx/>
                <a:uFillTx/>
                <a:latin typeface="Nunito Sans Black"/>
                <a:ea typeface="+mn-ea"/>
                <a:cs typeface="Calibri"/>
              </a:rPr>
              <a:t>Digital first, not digital only</a:t>
            </a:r>
            <a:endParaRPr kumimoji="0" lang="en-US" sz="1350" b="0" i="0" u="none" strike="noStrike" kern="1200" cap="none" spc="0" normalizeH="0" baseline="0" noProof="0">
              <a:ln>
                <a:noFill/>
              </a:ln>
              <a:solidFill>
                <a:schemeClr val="bg2"/>
              </a:solidFill>
              <a:effectLst/>
              <a:uLnTx/>
              <a:uFillTx/>
              <a:latin typeface="Nunito Sans"/>
              <a:ea typeface="+mn-ea"/>
              <a:cs typeface="+mn-cs"/>
            </a:endParaRPr>
          </a:p>
        </p:txBody>
      </p:sp>
      <p:sp>
        <p:nvSpPr>
          <p:cNvPr id="5" name="Text Placeholder 8">
            <a:extLst>
              <a:ext uri="{FF2B5EF4-FFF2-40B4-BE49-F238E27FC236}">
                <a16:creationId xmlns:a16="http://schemas.microsoft.com/office/drawing/2014/main" id="{B1137594-7BA4-1516-A533-B1846817EEA0}"/>
              </a:ext>
            </a:extLst>
          </p:cNvPr>
          <p:cNvSpPr txBox="1">
            <a:spLocks/>
          </p:cNvSpPr>
          <p:nvPr/>
        </p:nvSpPr>
        <p:spPr>
          <a:xfrm>
            <a:off x="369673" y="1569998"/>
            <a:ext cx="5909467" cy="4801314"/>
          </a:xfrm>
          <a:prstGeom prst="rect">
            <a:avLst/>
          </a:prstGeom>
        </p:spPr>
        <p:txBody>
          <a:bodyPr vert="horz" wrap="square" lIns="0" tIns="0" rIns="0" bIns="0" rtlCol="0" anchor="t">
            <a:sp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695" indent="-342900" defTabSz="914400">
              <a:buClr>
                <a:schemeClr val="bg2"/>
              </a:buClr>
              <a:buFont typeface="Arial" panose="020B0604020202020204" pitchFamily="34" charset="0"/>
              <a:buChar char="•"/>
            </a:pPr>
            <a:r>
              <a:rPr lang="en-GB" sz="2400" kern="0">
                <a:latin typeface="Nunito Sans"/>
              </a:rPr>
              <a:t>We’ll be taking an approach of digital first along with the rest of the volunteer experience changes</a:t>
            </a:r>
          </a:p>
          <a:p>
            <a:pPr marL="353695" indent="-342900" defTabSz="914400">
              <a:buClr>
                <a:schemeClr val="bg2"/>
              </a:buClr>
              <a:buFont typeface="Arial" panose="020B0604020202020204" pitchFamily="34" charset="0"/>
              <a:buChar char="•"/>
            </a:pPr>
            <a:endParaRPr lang="en-GB" sz="2400" kern="0">
              <a:solidFill>
                <a:schemeClr val="tx1"/>
              </a:solidFill>
              <a:latin typeface="Nunito Sans"/>
            </a:endParaRPr>
          </a:p>
          <a:p>
            <a:pPr marL="353695" indent="-342900" defTabSz="914400">
              <a:buClr>
                <a:schemeClr val="bg2"/>
              </a:buClr>
              <a:buFont typeface="Arial" panose="020B0604020202020204" pitchFamily="34" charset="0"/>
              <a:buChar char="•"/>
            </a:pPr>
            <a:r>
              <a:rPr lang="en-GB" sz="2400">
                <a:latin typeface="Nunito Sans"/>
              </a:rPr>
              <a:t>Face-to-face learning is still very important and remains the best way of delivering learning for several topics, this won’t change </a:t>
            </a:r>
            <a:endParaRPr lang="en-GB" sz="2400"/>
          </a:p>
          <a:p>
            <a:pPr marL="353695" indent="-342900" defTabSz="914400">
              <a:buClr>
                <a:schemeClr val="bg2"/>
              </a:buClr>
              <a:buFont typeface="Arial" panose="020B0604020202020204" pitchFamily="34" charset="0"/>
              <a:buChar char="•"/>
            </a:pPr>
            <a:endParaRPr lang="en-GB" sz="2400">
              <a:solidFill>
                <a:schemeClr val="tx1"/>
              </a:solidFill>
            </a:endParaRPr>
          </a:p>
          <a:p>
            <a:pPr marL="353695" indent="-342900" defTabSz="914400">
              <a:buClr>
                <a:schemeClr val="bg2"/>
              </a:buClr>
              <a:buFont typeface="Arial" panose="020B0604020202020204" pitchFamily="34" charset="0"/>
              <a:buChar char="•"/>
            </a:pPr>
            <a:r>
              <a:rPr lang="en-GB" sz="2400">
                <a:latin typeface="Nunito Sans"/>
              </a:rPr>
              <a:t>We will have a way to access Growing Roots learning non-digitally. We’re refining exactly how this works, and will share this in a future update </a:t>
            </a:r>
            <a:endParaRPr lang="en-GB" sz="2400">
              <a:solidFill>
                <a:schemeClr val="tx1"/>
              </a:solidFill>
            </a:endParaRPr>
          </a:p>
        </p:txBody>
      </p:sp>
      <p:pic>
        <p:nvPicPr>
          <p:cNvPr id="2" name="Picture 1" descr="A picture containing person, outdoor, grass, cellphone&#10;&#10;Description automatically generated">
            <a:extLst>
              <a:ext uri="{FF2B5EF4-FFF2-40B4-BE49-F238E27FC236}">
                <a16:creationId xmlns:a16="http://schemas.microsoft.com/office/drawing/2014/main" id="{586C8E8E-197A-5200-83A2-AECFE5FA43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6616"/>
          <a:stretch/>
        </p:blipFill>
        <p:spPr>
          <a:xfrm>
            <a:off x="6546197" y="1168467"/>
            <a:ext cx="5074263" cy="5339747"/>
          </a:xfrm>
          <a:prstGeom prst="rect">
            <a:avLst/>
          </a:prstGeom>
        </p:spPr>
      </p:pic>
    </p:spTree>
    <p:extLst>
      <p:ext uri="{BB962C8B-B14F-4D97-AF65-F5344CB8AC3E}">
        <p14:creationId xmlns:p14="http://schemas.microsoft.com/office/powerpoint/2010/main" val="3341727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Open Forum</a:t>
            </a:r>
            <a:endParaRPr lang="en-US">
              <a:latin typeface="Nunito Sans"/>
            </a:endParaRPr>
          </a:p>
        </p:txBody>
      </p:sp>
    </p:spTree>
    <p:extLst>
      <p:ext uri="{BB962C8B-B14F-4D97-AF65-F5344CB8AC3E}">
        <p14:creationId xmlns:p14="http://schemas.microsoft.com/office/powerpoint/2010/main" val="3279014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8513" y="1385743"/>
            <a:ext cx="6469990" cy="5232202"/>
          </a:xfrm>
          <a:prstGeom prst="rect">
            <a:avLst/>
          </a:prstGeom>
        </p:spPr>
        <p:txBody>
          <a:bodyPr vert="horz" wrap="square" lIns="0" tIns="0" rIns="0" bIns="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Craig Turpie</a:t>
            </a:r>
            <a:r>
              <a:rPr lang="en-GB" sz="2000">
                <a:latin typeface="Nunito Sans"/>
                <a:cs typeface="Calibri"/>
              </a:rPr>
              <a:t>, Deputy UK Chief Commissioner</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Jack Caine, </a:t>
            </a:r>
            <a:r>
              <a:rPr lang="en-GB" sz="2000">
                <a:latin typeface="Nunito Sans"/>
                <a:cs typeface="Calibri"/>
              </a:rPr>
              <a:t>UK Commissioner for People</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Andrew Sutherland, </a:t>
            </a:r>
            <a:r>
              <a:rPr lang="en-GB" sz="2000">
                <a:latin typeface="Nunito Sans"/>
                <a:cs typeface="Calibri"/>
              </a:rPr>
              <a:t>Deputy Programme Sponsor</a:t>
            </a:r>
            <a:endParaRPr lang="en-GB" sz="2000" b="1">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Hamish Stout</a:t>
            </a:r>
            <a:r>
              <a:rPr lang="en-GB" sz="2000">
                <a:latin typeface="Nunito Sans"/>
                <a:cs typeface="Calibri"/>
              </a:rPr>
              <a:t>, Deputy UK Commissioner for People (Volunteer Journey)</a:t>
            </a:r>
          </a:p>
          <a:p>
            <a:pPr marL="285750" lvl="1" indent="-285750">
              <a:spcBef>
                <a:spcPts val="1500"/>
              </a:spcBef>
              <a:buClr>
                <a:srgbClr val="7414DC"/>
              </a:buClr>
              <a:buSzPct val="125000"/>
              <a:buFont typeface="Arial"/>
              <a:buChar char="•"/>
              <a:tabLst>
                <a:tab pos="523399" algn="l"/>
                <a:tab pos="523875" algn="l"/>
              </a:tabLst>
            </a:pPr>
            <a:r>
              <a:rPr lang="en-US" sz="2000" b="1">
                <a:latin typeface="Nunito Sans"/>
                <a:cs typeface="Calibri"/>
              </a:rPr>
              <a:t>Gordon Weston, </a:t>
            </a:r>
            <a:r>
              <a:rPr lang="en-US" sz="2000">
                <a:latin typeface="Nunito Sans"/>
                <a:cs typeface="Calibri"/>
              </a:rPr>
              <a:t>Project Lead, Learning Content and Design</a:t>
            </a:r>
          </a:p>
          <a:p>
            <a:pPr marL="285750" lvl="1" indent="-285750">
              <a:spcBef>
                <a:spcPts val="1500"/>
              </a:spcBef>
              <a:buClr>
                <a:srgbClr val="7414DC"/>
              </a:buClr>
              <a:buSzPct val="125000"/>
              <a:buFont typeface="Arial"/>
              <a:buChar char="•"/>
              <a:tabLst>
                <a:tab pos="523399" algn="l"/>
                <a:tab pos="523875" algn="l"/>
              </a:tabLst>
            </a:pPr>
            <a:r>
              <a:rPr lang="en-US" sz="2000" b="1">
                <a:latin typeface="Nunito Sans"/>
                <a:cs typeface="Calibri"/>
              </a:rPr>
              <a:t>Anders Wulff, </a:t>
            </a:r>
            <a:r>
              <a:rPr lang="en-US" sz="2000">
                <a:latin typeface="Nunito Sans"/>
                <a:cs typeface="Calibri"/>
              </a:rPr>
              <a:t>Volunteering Learning &amp; Design Manager</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Adam Ray</a:t>
            </a:r>
            <a:r>
              <a:rPr lang="en-GB" sz="2000">
                <a:latin typeface="Nunito Sans"/>
                <a:cs typeface="Calibri"/>
              </a:rPr>
              <a:t>, Communications Manager</a:t>
            </a:r>
            <a:endParaRPr lang="en-US" sz="2000">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James Booker,</a:t>
            </a:r>
            <a:r>
              <a:rPr lang="en-GB" sz="2000">
                <a:latin typeface="Nunito Sans"/>
                <a:cs typeface="Calibri"/>
              </a:rPr>
              <a:t> Head of Portfolio Delivery &amp; Change</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Robert Groves,</a:t>
            </a:r>
            <a:r>
              <a:rPr lang="en-GB" sz="2000">
                <a:latin typeface="Nunito Sans"/>
                <a:cs typeface="Calibri"/>
              </a:rPr>
              <a:t> Change Manager</a:t>
            </a:r>
          </a:p>
        </p:txBody>
      </p:sp>
      <p:sp>
        <p:nvSpPr>
          <p:cNvPr id="3" name="TextBox 2">
            <a:extLst>
              <a:ext uri="{FF2B5EF4-FFF2-40B4-BE49-F238E27FC236}">
                <a16:creationId xmlns:a16="http://schemas.microsoft.com/office/drawing/2014/main" id="{C442F3DC-9009-C8F9-A8ED-6C3994E56C41}"/>
              </a:ext>
            </a:extLst>
          </p:cNvPr>
          <p:cNvSpPr txBox="1"/>
          <p:nvPr/>
        </p:nvSpPr>
        <p:spPr>
          <a:xfrm>
            <a:off x="228512" y="452364"/>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pic>
        <p:nvPicPr>
          <p:cNvPr id="7" name="Picture 3" descr="A group of kids sitting on the floor&#10;&#10;Description automatically generated with medium confidence">
            <a:extLst>
              <a:ext uri="{FF2B5EF4-FFF2-40B4-BE49-F238E27FC236}">
                <a16:creationId xmlns:a16="http://schemas.microsoft.com/office/drawing/2014/main" id="{065A4AA8-EAEC-5B1E-CCD1-F3937E8219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24"/>
          <a:stretch/>
        </p:blipFill>
        <p:spPr>
          <a:xfrm>
            <a:off x="6698502" y="1198028"/>
            <a:ext cx="5410311" cy="4915134"/>
          </a:xfrm>
          <a:prstGeom prst="rect">
            <a:avLst/>
          </a:prstGeom>
        </p:spPr>
      </p:pic>
    </p:spTree>
    <p:extLst>
      <p:ext uri="{BB962C8B-B14F-4D97-AF65-F5344CB8AC3E}">
        <p14:creationId xmlns:p14="http://schemas.microsoft.com/office/powerpoint/2010/main" val="3981371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Transformation Lead Survey</a:t>
            </a:r>
            <a:endParaRPr lang="en-US">
              <a:latin typeface="Nunito Sans"/>
            </a:endParaRPr>
          </a:p>
        </p:txBody>
      </p:sp>
    </p:spTree>
    <p:extLst>
      <p:ext uri="{BB962C8B-B14F-4D97-AF65-F5344CB8AC3E}">
        <p14:creationId xmlns:p14="http://schemas.microsoft.com/office/powerpoint/2010/main" val="890915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0C6F4B-0548-3992-D1C5-2F2AF93FECE2}"/>
              </a:ext>
            </a:extLst>
          </p:cNvPr>
          <p:cNvGrpSpPr/>
          <p:nvPr/>
        </p:nvGrpSpPr>
        <p:grpSpPr>
          <a:xfrm>
            <a:off x="503446" y="4893623"/>
            <a:ext cx="9875520" cy="1260000"/>
            <a:chOff x="960646" y="4992338"/>
            <a:chExt cx="9875520" cy="1469346"/>
          </a:xfrm>
        </p:grpSpPr>
        <p:sp>
          <p:nvSpPr>
            <p:cNvPr id="5" name="Rectangle: Rounded Corners 4">
              <a:extLst>
                <a:ext uri="{FF2B5EF4-FFF2-40B4-BE49-F238E27FC236}">
                  <a16:creationId xmlns:a16="http://schemas.microsoft.com/office/drawing/2014/main" id="{3B279461-BD71-53A2-A212-AC0A452042F6}"/>
                </a:ext>
              </a:extLst>
            </p:cNvPr>
            <p:cNvSpPr/>
            <p:nvPr/>
          </p:nvSpPr>
          <p:spPr>
            <a:xfrm>
              <a:off x="960646" y="4992338"/>
              <a:ext cx="9875520" cy="146934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3FDCE51A-EDBA-2732-2A9F-A3EE0FFF8A43}"/>
                </a:ext>
              </a:extLst>
            </p:cNvPr>
            <p:cNvSpPr/>
            <p:nvPr/>
          </p:nvSpPr>
          <p:spPr>
            <a:xfrm>
              <a:off x="8790973" y="4992338"/>
              <a:ext cx="1505860" cy="146886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a:t>5 </a:t>
              </a:r>
              <a:r>
                <a:rPr lang="en-GB" sz="1400"/>
                <a:t>(-3)</a:t>
              </a:r>
            </a:p>
          </p:txBody>
        </p:sp>
        <p:sp>
          <p:nvSpPr>
            <p:cNvPr id="7" name="TextBox 6">
              <a:extLst>
                <a:ext uri="{FF2B5EF4-FFF2-40B4-BE49-F238E27FC236}">
                  <a16:creationId xmlns:a16="http://schemas.microsoft.com/office/drawing/2014/main" id="{8A20D884-DDDB-E0EB-6385-96F8197B78A7}"/>
                </a:ext>
              </a:extLst>
            </p:cNvPr>
            <p:cNvSpPr txBox="1"/>
            <p:nvPr/>
          </p:nvSpPr>
          <p:spPr>
            <a:xfrm>
              <a:off x="1370200" y="5356246"/>
              <a:ext cx="6873766" cy="753717"/>
            </a:xfrm>
            <a:prstGeom prst="rect">
              <a:avLst/>
            </a:prstGeom>
            <a:noFill/>
          </p:spPr>
          <p:txBody>
            <a:bodyPr wrap="square" rtlCol="0" anchor="ctr">
              <a:spAutoFit/>
            </a:bodyPr>
            <a:lstStyle/>
            <a:p>
              <a:pPr marL="17780" defTabSz="914400"/>
              <a:r>
                <a:rPr lang="en-US" sz="1800" b="1">
                  <a:solidFill>
                    <a:schemeClr val="bg1"/>
                  </a:solidFill>
                  <a:latin typeface="Nunito Sans"/>
                </a:rPr>
                <a:t>Red - </a:t>
              </a:r>
              <a:r>
                <a:rPr lang="en-US" sz="1800">
                  <a:solidFill>
                    <a:schemeClr val="bg1"/>
                  </a:solidFill>
                  <a:latin typeface="Nunito Sans"/>
                </a:rPr>
                <a:t>We've encountered an issue(s) that is more challenging or taking much longer than planned</a:t>
              </a:r>
              <a:endParaRPr lang="en-GB" sz="1800">
                <a:solidFill>
                  <a:schemeClr val="bg1"/>
                </a:solidFill>
                <a:latin typeface="Nunito Sans"/>
              </a:endParaRPr>
            </a:p>
          </p:txBody>
        </p:sp>
      </p:grpSp>
      <p:grpSp>
        <p:nvGrpSpPr>
          <p:cNvPr id="9" name="Group 8">
            <a:extLst>
              <a:ext uri="{FF2B5EF4-FFF2-40B4-BE49-F238E27FC236}">
                <a16:creationId xmlns:a16="http://schemas.microsoft.com/office/drawing/2014/main" id="{16CB13FD-4C67-5DF9-5871-A3983937828C}"/>
              </a:ext>
            </a:extLst>
          </p:cNvPr>
          <p:cNvGrpSpPr/>
          <p:nvPr/>
        </p:nvGrpSpPr>
        <p:grpSpPr>
          <a:xfrm>
            <a:off x="528429" y="3496248"/>
            <a:ext cx="9750602" cy="1247509"/>
            <a:chOff x="960646" y="4992338"/>
            <a:chExt cx="9875520" cy="1469346"/>
          </a:xfrm>
          <a:solidFill>
            <a:srgbClr val="FF9900"/>
          </a:solidFill>
        </p:grpSpPr>
        <p:sp>
          <p:nvSpPr>
            <p:cNvPr id="10" name="Rectangle: Rounded Corners 9">
              <a:extLst>
                <a:ext uri="{FF2B5EF4-FFF2-40B4-BE49-F238E27FC236}">
                  <a16:creationId xmlns:a16="http://schemas.microsoft.com/office/drawing/2014/main" id="{6844AB2D-2F48-CEBA-EE61-C75F1EB561DE}"/>
                </a:ext>
              </a:extLst>
            </p:cNvPr>
            <p:cNvSpPr/>
            <p:nvPr/>
          </p:nvSpPr>
          <p:spPr>
            <a:xfrm>
              <a:off x="960646" y="4992338"/>
              <a:ext cx="9875520" cy="1469346"/>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BE31D52F-8DC4-66E6-F37E-33937B26990D}"/>
                </a:ext>
              </a:extLst>
            </p:cNvPr>
            <p:cNvSpPr/>
            <p:nvPr/>
          </p:nvSpPr>
          <p:spPr>
            <a:xfrm>
              <a:off x="8803465" y="4992338"/>
              <a:ext cx="1581018" cy="145478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a:t>28</a:t>
              </a:r>
              <a:r>
                <a:rPr lang="en-GB" sz="1400"/>
                <a:t>(+5)</a:t>
              </a:r>
            </a:p>
          </p:txBody>
        </p:sp>
        <p:sp>
          <p:nvSpPr>
            <p:cNvPr id="12" name="TextBox 11">
              <a:extLst>
                <a:ext uri="{FF2B5EF4-FFF2-40B4-BE49-F238E27FC236}">
                  <a16:creationId xmlns:a16="http://schemas.microsoft.com/office/drawing/2014/main" id="{0F6945DD-866D-339E-3711-6383009332B0}"/>
                </a:ext>
              </a:extLst>
            </p:cNvPr>
            <p:cNvSpPr txBox="1"/>
            <p:nvPr/>
          </p:nvSpPr>
          <p:spPr>
            <a:xfrm>
              <a:off x="1344569" y="5195881"/>
              <a:ext cx="6873766" cy="1087520"/>
            </a:xfrm>
            <a:prstGeom prst="rect">
              <a:avLst/>
            </a:prstGeom>
            <a:grpFill/>
          </p:spPr>
          <p:txBody>
            <a:bodyPr wrap="square" rtlCol="0" anchor="ctr">
              <a:spAutoFit/>
            </a:bodyPr>
            <a:lstStyle/>
            <a:p>
              <a:pPr marL="17780" defTabSz="914400"/>
              <a:r>
                <a:rPr lang="en-US" sz="1800" b="1">
                  <a:solidFill>
                    <a:schemeClr val="bg1"/>
                  </a:solidFill>
                  <a:latin typeface="Nunito Sans"/>
                </a:rPr>
                <a:t>Amber - </a:t>
              </a:r>
              <a:r>
                <a:rPr lang="en-US" sz="1800">
                  <a:solidFill>
                    <a:schemeClr val="bg1"/>
                  </a:solidFill>
                  <a:latin typeface="Nunito Sans"/>
                </a:rPr>
                <a:t>Most things are going according to plan, but some things are taking longer or are more challenging than planned and this might affect the expected timescales.</a:t>
              </a:r>
              <a:endParaRPr lang="en-GB" sz="1800">
                <a:solidFill>
                  <a:schemeClr val="bg1"/>
                </a:solidFill>
                <a:latin typeface="Nunito Sans"/>
              </a:endParaRPr>
            </a:p>
          </p:txBody>
        </p:sp>
      </p:grpSp>
      <p:grpSp>
        <p:nvGrpSpPr>
          <p:cNvPr id="13" name="Group 12">
            <a:extLst>
              <a:ext uri="{FF2B5EF4-FFF2-40B4-BE49-F238E27FC236}">
                <a16:creationId xmlns:a16="http://schemas.microsoft.com/office/drawing/2014/main" id="{D1597891-53B1-5EE3-3B7C-DC6AC12FD72C}"/>
              </a:ext>
            </a:extLst>
          </p:cNvPr>
          <p:cNvGrpSpPr/>
          <p:nvPr/>
        </p:nvGrpSpPr>
        <p:grpSpPr>
          <a:xfrm>
            <a:off x="522727" y="2105223"/>
            <a:ext cx="9792970" cy="1266350"/>
            <a:chOff x="960646" y="4992338"/>
            <a:chExt cx="9875520" cy="1469346"/>
          </a:xfrm>
          <a:solidFill>
            <a:srgbClr val="00B050"/>
          </a:solidFill>
        </p:grpSpPr>
        <p:sp>
          <p:nvSpPr>
            <p:cNvPr id="14" name="Rectangle: Rounded Corners 13">
              <a:extLst>
                <a:ext uri="{FF2B5EF4-FFF2-40B4-BE49-F238E27FC236}">
                  <a16:creationId xmlns:a16="http://schemas.microsoft.com/office/drawing/2014/main" id="{99E2637E-7087-862E-3DE1-A418A24FDF78}"/>
                </a:ext>
              </a:extLst>
            </p:cNvPr>
            <p:cNvSpPr/>
            <p:nvPr/>
          </p:nvSpPr>
          <p:spPr>
            <a:xfrm>
              <a:off x="960646" y="4992338"/>
              <a:ext cx="9875520" cy="1469346"/>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A8BD895C-2D99-7B4F-AE26-1EB01A5CBA2F}"/>
                </a:ext>
              </a:extLst>
            </p:cNvPr>
            <p:cNvSpPr/>
            <p:nvPr/>
          </p:nvSpPr>
          <p:spPr>
            <a:xfrm>
              <a:off x="8803465" y="4992338"/>
              <a:ext cx="1590858" cy="1469346"/>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a:t>11</a:t>
              </a:r>
            </a:p>
          </p:txBody>
        </p:sp>
        <p:sp>
          <p:nvSpPr>
            <p:cNvPr id="16" name="TextBox 15">
              <a:extLst>
                <a:ext uri="{FF2B5EF4-FFF2-40B4-BE49-F238E27FC236}">
                  <a16:creationId xmlns:a16="http://schemas.microsoft.com/office/drawing/2014/main" id="{466C6BD9-6297-3B7C-2FE8-C043AD5DF83B}"/>
                </a:ext>
              </a:extLst>
            </p:cNvPr>
            <p:cNvSpPr txBox="1"/>
            <p:nvPr/>
          </p:nvSpPr>
          <p:spPr>
            <a:xfrm>
              <a:off x="1344569" y="5403846"/>
              <a:ext cx="6873766" cy="646331"/>
            </a:xfrm>
            <a:prstGeom prst="rect">
              <a:avLst/>
            </a:prstGeom>
            <a:grpFill/>
          </p:spPr>
          <p:txBody>
            <a:bodyPr wrap="square" rtlCol="0">
              <a:spAutoFit/>
            </a:bodyPr>
            <a:lstStyle/>
            <a:p>
              <a:pPr marL="17780" algn="l"/>
              <a:r>
                <a:rPr lang="en-US" b="1">
                  <a:solidFill>
                    <a:schemeClr val="bg1"/>
                  </a:solidFill>
                  <a:latin typeface="Nunito Sans"/>
                </a:rPr>
                <a:t>Green </a:t>
              </a:r>
              <a:r>
                <a:rPr lang="en-US">
                  <a:solidFill>
                    <a:schemeClr val="bg1"/>
                  </a:solidFill>
                  <a:latin typeface="Nunito Sans"/>
                </a:rPr>
                <a:t>- Everything is going according to plan and meeting the expected timescales.</a:t>
              </a:r>
              <a:endParaRPr lang="en-US">
                <a:solidFill>
                  <a:schemeClr val="bg1"/>
                </a:solidFill>
              </a:endParaRPr>
            </a:p>
          </p:txBody>
        </p:sp>
      </p:grpSp>
      <p:grpSp>
        <p:nvGrpSpPr>
          <p:cNvPr id="19" name="Group 18">
            <a:extLst>
              <a:ext uri="{FF2B5EF4-FFF2-40B4-BE49-F238E27FC236}">
                <a16:creationId xmlns:a16="http://schemas.microsoft.com/office/drawing/2014/main" id="{221B62BE-7D3A-CB6B-48BC-27090040E151}"/>
              </a:ext>
            </a:extLst>
          </p:cNvPr>
          <p:cNvGrpSpPr/>
          <p:nvPr/>
        </p:nvGrpSpPr>
        <p:grpSpPr>
          <a:xfrm>
            <a:off x="967227" y="728168"/>
            <a:ext cx="2413702" cy="1260000"/>
            <a:chOff x="1634764" y="1078359"/>
            <a:chExt cx="2032702" cy="1260000"/>
          </a:xfrm>
        </p:grpSpPr>
        <p:sp>
          <p:nvSpPr>
            <p:cNvPr id="17" name="Rectangle: Rounded Corners 16">
              <a:extLst>
                <a:ext uri="{FF2B5EF4-FFF2-40B4-BE49-F238E27FC236}">
                  <a16:creationId xmlns:a16="http://schemas.microsoft.com/office/drawing/2014/main" id="{5BBE4F4A-C33F-9642-BDD1-D573C597D757}"/>
                </a:ext>
              </a:extLst>
            </p:cNvPr>
            <p:cNvSpPr/>
            <p:nvPr/>
          </p:nvSpPr>
          <p:spPr>
            <a:xfrm>
              <a:off x="1634765" y="1078359"/>
              <a:ext cx="2032701" cy="1260000"/>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600"/>
                <a:t>Counties Responded</a:t>
              </a:r>
            </a:p>
          </p:txBody>
        </p:sp>
        <p:sp>
          <p:nvSpPr>
            <p:cNvPr id="18" name="Rectangle: Rounded Corners 17">
              <a:extLst>
                <a:ext uri="{FF2B5EF4-FFF2-40B4-BE49-F238E27FC236}">
                  <a16:creationId xmlns:a16="http://schemas.microsoft.com/office/drawing/2014/main" id="{9B2B11C0-1EE8-F13F-AFD5-804941360B60}"/>
                </a:ext>
              </a:extLst>
            </p:cNvPr>
            <p:cNvSpPr/>
            <p:nvPr/>
          </p:nvSpPr>
          <p:spPr>
            <a:xfrm>
              <a:off x="1634764" y="1488265"/>
              <a:ext cx="2032701" cy="837482"/>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a:t>42*</a:t>
              </a:r>
            </a:p>
          </p:txBody>
        </p:sp>
      </p:grpSp>
      <p:grpSp>
        <p:nvGrpSpPr>
          <p:cNvPr id="20" name="Group 19">
            <a:extLst>
              <a:ext uri="{FF2B5EF4-FFF2-40B4-BE49-F238E27FC236}">
                <a16:creationId xmlns:a16="http://schemas.microsoft.com/office/drawing/2014/main" id="{8E3521BF-73B6-4018-D8D2-9EEBAC09E70B}"/>
              </a:ext>
            </a:extLst>
          </p:cNvPr>
          <p:cNvGrpSpPr/>
          <p:nvPr/>
        </p:nvGrpSpPr>
        <p:grpSpPr>
          <a:xfrm>
            <a:off x="3574036" y="728168"/>
            <a:ext cx="2422995" cy="1260000"/>
            <a:chOff x="1634764" y="1078359"/>
            <a:chExt cx="2032702" cy="1260000"/>
          </a:xfrm>
        </p:grpSpPr>
        <p:sp>
          <p:nvSpPr>
            <p:cNvPr id="21" name="Rectangle: Rounded Corners 20">
              <a:extLst>
                <a:ext uri="{FF2B5EF4-FFF2-40B4-BE49-F238E27FC236}">
                  <a16:creationId xmlns:a16="http://schemas.microsoft.com/office/drawing/2014/main" id="{9BDBA093-2FAE-3C00-F3F1-AB4E1802D8B9}"/>
                </a:ext>
              </a:extLst>
            </p:cNvPr>
            <p:cNvSpPr/>
            <p:nvPr/>
          </p:nvSpPr>
          <p:spPr>
            <a:xfrm>
              <a:off x="1634765" y="1078359"/>
              <a:ext cx="2032701" cy="1260000"/>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600"/>
                <a:t>Counties Represented</a:t>
              </a:r>
              <a:endParaRPr lang="en-US" sz="1600"/>
            </a:p>
          </p:txBody>
        </p:sp>
        <p:sp>
          <p:nvSpPr>
            <p:cNvPr id="22" name="Rectangle: Rounded Corners 21">
              <a:extLst>
                <a:ext uri="{FF2B5EF4-FFF2-40B4-BE49-F238E27FC236}">
                  <a16:creationId xmlns:a16="http://schemas.microsoft.com/office/drawing/2014/main" id="{DE368E5E-6D64-83CD-35E0-A11870BC5770}"/>
                </a:ext>
              </a:extLst>
            </p:cNvPr>
            <p:cNvSpPr/>
            <p:nvPr/>
          </p:nvSpPr>
          <p:spPr>
            <a:xfrm>
              <a:off x="1634764" y="1488265"/>
              <a:ext cx="2032701" cy="837482"/>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a:t>58**</a:t>
              </a:r>
            </a:p>
          </p:txBody>
        </p:sp>
      </p:grpSp>
      <p:sp>
        <p:nvSpPr>
          <p:cNvPr id="27" name="TextBox 26">
            <a:extLst>
              <a:ext uri="{FF2B5EF4-FFF2-40B4-BE49-F238E27FC236}">
                <a16:creationId xmlns:a16="http://schemas.microsoft.com/office/drawing/2014/main" id="{DABE5396-F29B-38CE-EF38-204A6FEF1674}"/>
              </a:ext>
            </a:extLst>
          </p:cNvPr>
          <p:cNvSpPr txBox="1"/>
          <p:nvPr/>
        </p:nvSpPr>
        <p:spPr>
          <a:xfrm>
            <a:off x="202671" y="208808"/>
            <a:ext cx="10089696"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May Summary</a:t>
            </a:r>
          </a:p>
        </p:txBody>
      </p:sp>
      <p:sp>
        <p:nvSpPr>
          <p:cNvPr id="2" name="TextBox 1">
            <a:extLst>
              <a:ext uri="{FF2B5EF4-FFF2-40B4-BE49-F238E27FC236}">
                <a16:creationId xmlns:a16="http://schemas.microsoft.com/office/drawing/2014/main" id="{86028097-46CD-CDE4-4889-61167905BA13}"/>
              </a:ext>
            </a:extLst>
          </p:cNvPr>
          <p:cNvSpPr txBox="1"/>
          <p:nvPr/>
        </p:nvSpPr>
        <p:spPr>
          <a:xfrm>
            <a:off x="352217" y="6244550"/>
            <a:ext cx="9092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t>*24 Counties/equivalents did not complete poll, 9 of which left the call prior to poll </a:t>
            </a:r>
            <a:endParaRPr lang="en-US" sz="800"/>
          </a:p>
          <a:p>
            <a:r>
              <a:rPr lang="en-GB" sz="800"/>
              <a:t>**18 Counties/equivalents had multiple attendees leading to duplicate responses. Where responses differ, the "lower" rating has been used</a:t>
            </a:r>
          </a:p>
          <a:p>
            <a:endParaRPr lang="en-GB" sz="800"/>
          </a:p>
          <a:p>
            <a:r>
              <a:rPr lang="en-GB" sz="800" b="1"/>
              <a:t>It's important to note that movement in RAG ratings are not always like for like as counties who submit data may differ each month</a:t>
            </a:r>
          </a:p>
        </p:txBody>
      </p:sp>
      <p:sp>
        <p:nvSpPr>
          <p:cNvPr id="4" name="Rectangle: Rounded Corners 3">
            <a:extLst>
              <a:ext uri="{FF2B5EF4-FFF2-40B4-BE49-F238E27FC236}">
                <a16:creationId xmlns:a16="http://schemas.microsoft.com/office/drawing/2014/main" id="{C46F30BF-B0C0-004E-3559-1A88BCCA92EA}"/>
              </a:ext>
            </a:extLst>
          </p:cNvPr>
          <p:cNvSpPr/>
          <p:nvPr/>
        </p:nvSpPr>
        <p:spPr>
          <a:xfrm>
            <a:off x="8390946" y="1584523"/>
            <a:ext cx="1289751" cy="383700"/>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t>May</a:t>
            </a:r>
          </a:p>
        </p:txBody>
      </p:sp>
      <p:grpSp>
        <p:nvGrpSpPr>
          <p:cNvPr id="25" name="Group 24">
            <a:extLst>
              <a:ext uri="{FF2B5EF4-FFF2-40B4-BE49-F238E27FC236}">
                <a16:creationId xmlns:a16="http://schemas.microsoft.com/office/drawing/2014/main" id="{22EF6AD0-90A9-B344-53E0-841BB3C8CE07}"/>
              </a:ext>
            </a:extLst>
          </p:cNvPr>
          <p:cNvGrpSpPr/>
          <p:nvPr/>
        </p:nvGrpSpPr>
        <p:grpSpPr>
          <a:xfrm>
            <a:off x="522727" y="2098873"/>
            <a:ext cx="9767570" cy="1266350"/>
            <a:chOff x="541777" y="2508448"/>
            <a:chExt cx="9875520" cy="1469346"/>
          </a:xfrm>
          <a:solidFill>
            <a:srgbClr val="00B050"/>
          </a:solidFill>
        </p:grpSpPr>
        <p:sp>
          <p:nvSpPr>
            <p:cNvPr id="26" name="Rectangle: Rounded Corners 25">
              <a:extLst>
                <a:ext uri="{FF2B5EF4-FFF2-40B4-BE49-F238E27FC236}">
                  <a16:creationId xmlns:a16="http://schemas.microsoft.com/office/drawing/2014/main" id="{D8FF3821-1F05-3ADE-646E-7E373A63ED3E}"/>
                </a:ext>
              </a:extLst>
            </p:cNvPr>
            <p:cNvSpPr/>
            <p:nvPr/>
          </p:nvSpPr>
          <p:spPr>
            <a:xfrm>
              <a:off x="541777" y="2508448"/>
              <a:ext cx="9875520" cy="1469346"/>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8" name="Rectangle: Rounded Corners 27">
              <a:extLst>
                <a:ext uri="{FF2B5EF4-FFF2-40B4-BE49-F238E27FC236}">
                  <a16:creationId xmlns:a16="http://schemas.microsoft.com/office/drawing/2014/main" id="{547757AA-8D20-DE1C-0F25-413CCB0ED1E9}"/>
                </a:ext>
              </a:extLst>
            </p:cNvPr>
            <p:cNvSpPr/>
            <p:nvPr/>
          </p:nvSpPr>
          <p:spPr>
            <a:xfrm>
              <a:off x="8384596" y="2508448"/>
              <a:ext cx="1590858" cy="1469346"/>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4000"/>
                <a:t>11</a:t>
              </a:r>
              <a:r>
                <a:rPr lang="en-GB" sz="1400"/>
                <a:t>(-1)</a:t>
              </a:r>
            </a:p>
          </p:txBody>
        </p:sp>
        <p:sp>
          <p:nvSpPr>
            <p:cNvPr id="29" name="TextBox 4">
              <a:extLst>
                <a:ext uri="{FF2B5EF4-FFF2-40B4-BE49-F238E27FC236}">
                  <a16:creationId xmlns:a16="http://schemas.microsoft.com/office/drawing/2014/main" id="{286F256E-0880-3D58-3918-3B5458B1DF61}"/>
                </a:ext>
              </a:extLst>
            </p:cNvPr>
            <p:cNvSpPr txBox="1"/>
            <p:nvPr/>
          </p:nvSpPr>
          <p:spPr>
            <a:xfrm>
              <a:off x="925700" y="2919956"/>
              <a:ext cx="6873766" cy="64633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780" algn="l"/>
              <a:r>
                <a:rPr lang="en-US" b="1">
                  <a:solidFill>
                    <a:schemeClr val="bg1"/>
                  </a:solidFill>
                  <a:latin typeface="Nunito Sans"/>
                </a:rPr>
                <a:t>Green </a:t>
              </a:r>
              <a:r>
                <a:rPr lang="en-US">
                  <a:solidFill>
                    <a:schemeClr val="bg1"/>
                  </a:solidFill>
                  <a:latin typeface="Nunito Sans"/>
                </a:rPr>
                <a:t>- Everything is going according to plan and meeting the expected timescales.</a:t>
              </a:r>
              <a:endParaRPr lang="en-US">
                <a:solidFill>
                  <a:schemeClr val="bg1"/>
                </a:solidFill>
              </a:endParaRPr>
            </a:p>
          </p:txBody>
        </p:sp>
      </p:grpSp>
      <p:sp>
        <p:nvSpPr>
          <p:cNvPr id="30" name="Rectangle: Rounded Corners 29">
            <a:extLst>
              <a:ext uri="{FF2B5EF4-FFF2-40B4-BE49-F238E27FC236}">
                <a16:creationId xmlns:a16="http://schemas.microsoft.com/office/drawing/2014/main" id="{6521DF3E-8CE5-0C38-002A-6979E71D2A7C}"/>
              </a:ext>
            </a:extLst>
          </p:cNvPr>
          <p:cNvSpPr/>
          <p:nvPr/>
        </p:nvSpPr>
        <p:spPr>
          <a:xfrm>
            <a:off x="10001787" y="2098873"/>
            <a:ext cx="1577560" cy="126635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4000"/>
              <a:t>12</a:t>
            </a:r>
          </a:p>
        </p:txBody>
      </p:sp>
      <p:sp>
        <p:nvSpPr>
          <p:cNvPr id="35" name="Rectangle: Rounded Corners 34">
            <a:extLst>
              <a:ext uri="{FF2B5EF4-FFF2-40B4-BE49-F238E27FC236}">
                <a16:creationId xmlns:a16="http://schemas.microsoft.com/office/drawing/2014/main" id="{DB8A69F7-08D3-F434-2C93-5C5329EFDBB9}"/>
              </a:ext>
            </a:extLst>
          </p:cNvPr>
          <p:cNvSpPr/>
          <p:nvPr/>
        </p:nvSpPr>
        <p:spPr>
          <a:xfrm>
            <a:off x="10029015" y="3496248"/>
            <a:ext cx="1531051" cy="1260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a:t>23</a:t>
            </a:r>
          </a:p>
        </p:txBody>
      </p:sp>
      <p:sp>
        <p:nvSpPr>
          <p:cNvPr id="37" name="Rectangle: Rounded Corners 36">
            <a:extLst>
              <a:ext uri="{FF2B5EF4-FFF2-40B4-BE49-F238E27FC236}">
                <a16:creationId xmlns:a16="http://schemas.microsoft.com/office/drawing/2014/main" id="{C5DD1D1F-04AD-C79B-8FEE-ED84A2223508}"/>
              </a:ext>
            </a:extLst>
          </p:cNvPr>
          <p:cNvSpPr/>
          <p:nvPr/>
        </p:nvSpPr>
        <p:spPr>
          <a:xfrm>
            <a:off x="10029015" y="4893623"/>
            <a:ext cx="1518351" cy="1234600"/>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a:t>8</a:t>
            </a:r>
          </a:p>
        </p:txBody>
      </p:sp>
      <p:sp>
        <p:nvSpPr>
          <p:cNvPr id="38" name="Rectangle: Rounded Corners 37">
            <a:extLst>
              <a:ext uri="{FF2B5EF4-FFF2-40B4-BE49-F238E27FC236}">
                <a16:creationId xmlns:a16="http://schemas.microsoft.com/office/drawing/2014/main" id="{E6E87920-5E8D-CCA8-0FF0-DC0A90DCB7AE}"/>
              </a:ext>
            </a:extLst>
          </p:cNvPr>
          <p:cNvSpPr/>
          <p:nvPr/>
        </p:nvSpPr>
        <p:spPr>
          <a:xfrm>
            <a:off x="10099096" y="1584522"/>
            <a:ext cx="1289751" cy="383700"/>
          </a:xfrm>
          <a:prstGeom prst="round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t>April</a:t>
            </a:r>
          </a:p>
        </p:txBody>
      </p:sp>
    </p:spTree>
    <p:extLst>
      <p:ext uri="{BB962C8B-B14F-4D97-AF65-F5344CB8AC3E}">
        <p14:creationId xmlns:p14="http://schemas.microsoft.com/office/powerpoint/2010/main" val="1960219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096000" y="933197"/>
            <a:ext cx="5432917"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Survey</a:t>
            </a:r>
          </a:p>
        </p:txBody>
      </p:sp>
      <p:sp>
        <p:nvSpPr>
          <p:cNvPr id="5" name="TextBox 4">
            <a:extLst>
              <a:ext uri="{FF2B5EF4-FFF2-40B4-BE49-F238E27FC236}">
                <a16:creationId xmlns:a16="http://schemas.microsoft.com/office/drawing/2014/main" id="{859ED00A-3115-9090-F900-78E12414C13F}"/>
              </a:ext>
            </a:extLst>
          </p:cNvPr>
          <p:cNvSpPr txBox="1"/>
          <p:nvPr/>
        </p:nvSpPr>
        <p:spPr>
          <a:xfrm>
            <a:off x="6096000" y="1588308"/>
            <a:ext cx="5888217" cy="4993675"/>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pPr>
            <a:r>
              <a:rPr lang="en-GB" sz="2000">
                <a:latin typeface="Nunito Sans"/>
              </a:rPr>
              <a:t>Zoom Polling </a:t>
            </a:r>
            <a:endParaRPr lang="en-US"/>
          </a:p>
          <a:p>
            <a:pPr marL="356870" indent="-347345">
              <a:spcBef>
                <a:spcPts val="600"/>
              </a:spcBef>
              <a:spcAft>
                <a:spcPts val="600"/>
              </a:spcAft>
              <a:buClr>
                <a:srgbClr val="7414DC"/>
              </a:buClr>
              <a:buSzPct val="125000"/>
              <a:buFont typeface="Arial" panose="020B0604020202020204" pitchFamily="34" charset="0"/>
              <a:buChar char="•"/>
            </a:pPr>
            <a:r>
              <a:rPr lang="en-GB" sz="2000">
                <a:latin typeface="Nunito Sans"/>
              </a:rPr>
              <a:t>What is your role? </a:t>
            </a:r>
          </a:p>
          <a:p>
            <a:pPr marL="356870" indent="-347345">
              <a:spcBef>
                <a:spcPts val="600"/>
              </a:spcBef>
              <a:spcAft>
                <a:spcPts val="600"/>
              </a:spcAft>
              <a:buClr>
                <a:srgbClr val="7414DC"/>
              </a:buClr>
              <a:buSzPct val="125000"/>
              <a:buFont typeface="Arial" panose="020B0604020202020204" pitchFamily="34" charset="0"/>
              <a:buChar char="•"/>
            </a:pPr>
            <a:r>
              <a:rPr lang="en-GB" sz="2000">
                <a:latin typeface="Nunito Sans"/>
              </a:rPr>
              <a:t>Have you made a local change plan?</a:t>
            </a:r>
          </a:p>
          <a:p>
            <a:pPr marL="356870" indent="-347345">
              <a:spcBef>
                <a:spcPts val="600"/>
              </a:spcBef>
              <a:spcAft>
                <a:spcPts val="600"/>
              </a:spcAft>
              <a:buClr>
                <a:srgbClr val="7414DC"/>
              </a:buClr>
              <a:buSzPct val="125000"/>
              <a:buFont typeface="Arial" panose="020B0604020202020204" pitchFamily="34" charset="0"/>
              <a:buChar char="•"/>
            </a:pPr>
            <a:r>
              <a:rPr lang="en-GB" sz="2000"/>
              <a:t>Please indicate which of these changes you have communicated to all members in your area</a:t>
            </a:r>
          </a:p>
          <a:p>
            <a:pPr marL="356870" indent="-347345">
              <a:spcBef>
                <a:spcPts val="600"/>
              </a:spcBef>
              <a:spcAft>
                <a:spcPts val="600"/>
              </a:spcAft>
              <a:buClr>
                <a:srgbClr val="7414DC"/>
              </a:buClr>
              <a:buSzPct val="125000"/>
              <a:buFont typeface="Arial" panose="020B0604020202020204" pitchFamily="34" charset="0"/>
              <a:buChar char="•"/>
            </a:pPr>
            <a:r>
              <a:rPr lang="en-GB" sz="2000"/>
              <a:t>For any volunteer experience changes not yet communicated to all members, when do you plan to do this?</a:t>
            </a:r>
          </a:p>
          <a:p>
            <a:pPr marL="356870" indent="-347345">
              <a:spcBef>
                <a:spcPts val="600"/>
              </a:spcBef>
              <a:spcAft>
                <a:spcPts val="600"/>
              </a:spcAft>
              <a:buClr>
                <a:srgbClr val="7414DC"/>
              </a:buClr>
              <a:buSzPct val="125000"/>
              <a:buFont typeface="Arial" panose="020B0604020202020204" pitchFamily="34" charset="0"/>
              <a:buChar char="•"/>
            </a:pPr>
            <a:r>
              <a:rPr lang="en-GB" sz="2000"/>
              <a:t>What progress have you made on updating compass records?</a:t>
            </a:r>
          </a:p>
          <a:p>
            <a:pPr marL="356870" indent="-347345">
              <a:spcBef>
                <a:spcPts val="600"/>
              </a:spcBef>
              <a:spcAft>
                <a:spcPts val="600"/>
              </a:spcAft>
              <a:buClr>
                <a:srgbClr val="7414DC"/>
              </a:buClr>
              <a:buSzPct val="125000"/>
              <a:buFont typeface="Arial" panose="020B0604020202020204" pitchFamily="34" charset="0"/>
              <a:buChar char="•"/>
            </a:pPr>
            <a:r>
              <a:rPr lang="en-GB" sz="2000">
                <a:latin typeface="Nunito Sans"/>
              </a:rPr>
              <a:t>What is the overall RAG rating for your County/Area/Region (Scotland)?</a:t>
            </a:r>
            <a:endParaRPr lang="en-GB" sz="2400">
              <a:latin typeface="Nunito Sans" panose="00000500000000000000" pitchFamily="2" charset="0"/>
            </a:endParaRPr>
          </a:p>
        </p:txBody>
      </p:sp>
      <p:pic>
        <p:nvPicPr>
          <p:cNvPr id="2" name="Picture 16" descr="A person giving a presentation to an audience&#10;&#10;Description automatically generated">
            <a:extLst>
              <a:ext uri="{FF2B5EF4-FFF2-40B4-BE49-F238E27FC236}">
                <a16:creationId xmlns:a16="http://schemas.microsoft.com/office/drawing/2014/main" id="{1F588FC8-3A47-D0B9-45A5-C1E37A1CA329}"/>
              </a:ext>
            </a:extLst>
          </p:cNvPr>
          <p:cNvPicPr>
            <a:picLocks noChangeAspect="1"/>
          </p:cNvPicPr>
          <p:nvPr/>
        </p:nvPicPr>
        <p:blipFill rotWithShape="1">
          <a:blip r:embed="rId3"/>
          <a:srcRect l="26097" t="7824" r="7847" b="-352"/>
          <a:stretch/>
        </p:blipFill>
        <p:spPr>
          <a:xfrm>
            <a:off x="0" y="987680"/>
            <a:ext cx="5888217" cy="5287004"/>
          </a:xfrm>
          <a:prstGeom prst="rect">
            <a:avLst/>
          </a:prstGeom>
        </p:spPr>
      </p:pic>
    </p:spTree>
    <p:extLst>
      <p:ext uri="{BB962C8B-B14F-4D97-AF65-F5344CB8AC3E}">
        <p14:creationId xmlns:p14="http://schemas.microsoft.com/office/powerpoint/2010/main" val="2415310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Networking Session</a:t>
            </a:r>
            <a:endParaRPr lang="en-US"/>
          </a:p>
        </p:txBody>
      </p:sp>
    </p:spTree>
    <p:extLst>
      <p:ext uri="{BB962C8B-B14F-4D97-AF65-F5344CB8AC3E}">
        <p14:creationId xmlns:p14="http://schemas.microsoft.com/office/powerpoint/2010/main" val="2290617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5727020" y="798285"/>
            <a:ext cx="6304740"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Networking Session</a:t>
            </a:r>
            <a:endParaRPr lang="en-US"/>
          </a:p>
        </p:txBody>
      </p:sp>
      <p:pic>
        <p:nvPicPr>
          <p:cNvPr id="3" name="Picture 2" descr="squirrels-05-jpg.jpg"/>
          <p:cNvPicPr>
            <a:picLocks noChangeAspect="1"/>
          </p:cNvPicPr>
          <p:nvPr/>
        </p:nvPicPr>
        <p:blipFill>
          <a:blip r:embed="rId3"/>
          <a:stretch>
            <a:fillRect/>
          </a:stretch>
        </p:blipFill>
        <p:spPr>
          <a:xfrm>
            <a:off x="-3066" y="-1190"/>
            <a:ext cx="5359695" cy="7992374"/>
          </a:xfrm>
          <a:prstGeom prst="rect">
            <a:avLst/>
          </a:prstGeom>
        </p:spPr>
      </p:pic>
      <p:sp>
        <p:nvSpPr>
          <p:cNvPr id="5" name="TextBox 4">
            <a:extLst>
              <a:ext uri="{FF2B5EF4-FFF2-40B4-BE49-F238E27FC236}">
                <a16:creationId xmlns:a16="http://schemas.microsoft.com/office/drawing/2014/main" id="{95437EAD-B146-FDEF-5298-B2D3A005AC69}"/>
              </a:ext>
            </a:extLst>
          </p:cNvPr>
          <p:cNvSpPr txBox="1"/>
          <p:nvPr/>
        </p:nvSpPr>
        <p:spPr>
          <a:xfrm>
            <a:off x="5988314" y="1852748"/>
            <a:ext cx="5463495" cy="4532010"/>
          </a:xfrm>
          <a:prstGeom prst="rect">
            <a:avLst/>
          </a:prstGeom>
          <a:noFill/>
        </p:spPr>
        <p:txBody>
          <a:bodyPr wrap="square" lIns="68580" tIns="34290" rIns="68580" bIns="34290" rtlCol="0" anchor="t">
            <a:spAutoFit/>
          </a:bodyPr>
          <a:lstStyle/>
          <a:p>
            <a:pPr marL="356870" indent="-347345">
              <a:spcBef>
                <a:spcPts val="600"/>
              </a:spcBef>
              <a:spcAft>
                <a:spcPts val="600"/>
              </a:spcAft>
              <a:buClr>
                <a:srgbClr val="7414DC"/>
              </a:buClr>
              <a:buSzPct val="125000"/>
              <a:buFont typeface="Arial" panose="020B0604020202020204" pitchFamily="34" charset="0"/>
              <a:buChar char="•"/>
            </a:pPr>
            <a:r>
              <a:rPr lang="en-GB" sz="2400">
                <a:latin typeface="Nunito Sans"/>
              </a:rPr>
              <a:t>15 minutes in breakout rooms </a:t>
            </a:r>
            <a:endParaRPr lang="en-GB" sz="2400">
              <a:latin typeface="Nunito Sans" panose="00000500000000000000" pitchFamily="2" charset="0"/>
            </a:endParaRPr>
          </a:p>
          <a:p>
            <a:pPr marL="356870" indent="-347345">
              <a:spcBef>
                <a:spcPts val="600"/>
              </a:spcBef>
              <a:spcAft>
                <a:spcPts val="600"/>
              </a:spcAft>
              <a:buClr>
                <a:srgbClr val="7414DC"/>
              </a:buClr>
              <a:buSzPct val="125000"/>
              <a:buFont typeface="Arial" panose="020B0604020202020204" pitchFamily="34" charset="0"/>
              <a:buChar char="•"/>
            </a:pPr>
            <a:r>
              <a:rPr lang="en-GB" sz="2400">
                <a:latin typeface="Nunito Sans"/>
              </a:rPr>
              <a:t>Using Mural – please can at least one person per room ‘note take’ </a:t>
            </a:r>
            <a:endParaRPr lang="en-GB" sz="2400">
              <a:latin typeface="Nunito Sans" panose="00000500000000000000" pitchFamily="2" charset="0"/>
            </a:endParaRPr>
          </a:p>
          <a:p>
            <a:pPr marL="356870" indent="-347345">
              <a:spcBef>
                <a:spcPts val="600"/>
              </a:spcBef>
              <a:spcAft>
                <a:spcPts val="600"/>
              </a:spcAft>
              <a:buClr>
                <a:srgbClr val="7414DC"/>
              </a:buClr>
              <a:buSzPct val="125000"/>
              <a:buFont typeface="Arial" panose="020B0604020202020204" pitchFamily="34" charset="0"/>
              <a:buChar char="•"/>
            </a:pPr>
            <a:endParaRPr lang="en-GB" sz="2400">
              <a:latin typeface="Nunito Sans" panose="00000500000000000000" pitchFamily="2" charset="0"/>
            </a:endParaRPr>
          </a:p>
          <a:p>
            <a:pPr marL="356870" indent="-347345">
              <a:spcBef>
                <a:spcPts val="600"/>
              </a:spcBef>
              <a:spcAft>
                <a:spcPts val="600"/>
              </a:spcAft>
              <a:buClr>
                <a:srgbClr val="7414DC"/>
              </a:buClr>
              <a:buSzPct val="125000"/>
              <a:buFont typeface="Arial" panose="020B0604020202020204" pitchFamily="34" charset="0"/>
              <a:buChar char="•"/>
            </a:pPr>
            <a:r>
              <a:rPr lang="en-GB" sz="2400">
                <a:latin typeface="Nunito Sans"/>
              </a:rPr>
              <a:t>What communication methods have been working best in your area? </a:t>
            </a:r>
            <a:endParaRPr lang="en-GB" sz="2400">
              <a:latin typeface="Nunito Sans" panose="00000500000000000000" pitchFamily="2" charset="0"/>
            </a:endParaRPr>
          </a:p>
          <a:p>
            <a:pPr marL="356870" indent="-347345">
              <a:spcBef>
                <a:spcPts val="600"/>
              </a:spcBef>
              <a:spcAft>
                <a:spcPts val="600"/>
              </a:spcAft>
              <a:buClr>
                <a:srgbClr val="7414DC"/>
              </a:buClr>
              <a:buSzPct val="125000"/>
              <a:buFont typeface="Arial" panose="020B0604020202020204" pitchFamily="34" charset="0"/>
              <a:buChar char="•"/>
            </a:pPr>
            <a:endParaRPr lang="en-GB" sz="2400">
              <a:latin typeface="Nunito Sans" panose="00000500000000000000" pitchFamily="2" charset="0"/>
            </a:endParaRPr>
          </a:p>
          <a:p>
            <a:pPr marL="356870" indent="-347345">
              <a:spcBef>
                <a:spcPts val="600"/>
              </a:spcBef>
              <a:spcAft>
                <a:spcPts val="600"/>
              </a:spcAft>
              <a:buClr>
                <a:srgbClr val="7414DC"/>
              </a:buClr>
              <a:buSzPct val="125000"/>
              <a:buFont typeface="Arial" panose="020B0604020202020204" pitchFamily="34" charset="0"/>
              <a:buChar char="•"/>
            </a:pPr>
            <a:r>
              <a:rPr lang="en-GB" sz="2400">
                <a:latin typeface="Nunito Sans"/>
              </a:rPr>
              <a:t>What challenges are you overcoming or continuing to face locally?</a:t>
            </a:r>
          </a:p>
        </p:txBody>
      </p:sp>
    </p:spTree>
    <p:extLst>
      <p:ext uri="{BB962C8B-B14F-4D97-AF65-F5344CB8AC3E}">
        <p14:creationId xmlns:p14="http://schemas.microsoft.com/office/powerpoint/2010/main" val="2320885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Early Adopter Update</a:t>
            </a:r>
            <a:endParaRPr lang="en-US">
              <a:latin typeface="Nunito Sans"/>
            </a:endParaRPr>
          </a:p>
        </p:txBody>
      </p:sp>
    </p:spTree>
    <p:extLst>
      <p:ext uri="{BB962C8B-B14F-4D97-AF65-F5344CB8AC3E}">
        <p14:creationId xmlns:p14="http://schemas.microsoft.com/office/powerpoint/2010/main" val="4144104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5519201" y="798285"/>
            <a:ext cx="6304740"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Early Adopter Update</a:t>
            </a:r>
            <a:endParaRPr lang="en-US"/>
          </a:p>
        </p:txBody>
      </p:sp>
      <p:pic>
        <p:nvPicPr>
          <p:cNvPr id="3" name="Picture 2" descr="two-cubs-leaping-into-water-jpg.jpg"/>
          <p:cNvPicPr>
            <a:picLocks noChangeAspect="1"/>
          </p:cNvPicPr>
          <p:nvPr/>
        </p:nvPicPr>
        <p:blipFill>
          <a:blip r:embed="rId3"/>
          <a:stretch>
            <a:fillRect/>
          </a:stretch>
        </p:blipFill>
        <p:spPr>
          <a:xfrm>
            <a:off x="-5054620" y="-5423"/>
            <a:ext cx="10228735" cy="6864083"/>
          </a:xfrm>
          <a:prstGeom prst="rect">
            <a:avLst/>
          </a:prstGeom>
        </p:spPr>
      </p:pic>
      <p:sp>
        <p:nvSpPr>
          <p:cNvPr id="5" name="TextBox 4">
            <a:extLst>
              <a:ext uri="{FF2B5EF4-FFF2-40B4-BE49-F238E27FC236}">
                <a16:creationId xmlns:a16="http://schemas.microsoft.com/office/drawing/2014/main" id="{95437EAD-B146-FDEF-5298-B2D3A005AC69}"/>
              </a:ext>
            </a:extLst>
          </p:cNvPr>
          <p:cNvSpPr txBox="1"/>
          <p:nvPr/>
        </p:nvSpPr>
        <p:spPr>
          <a:xfrm>
            <a:off x="5519201" y="1972002"/>
            <a:ext cx="5463495" cy="3854901"/>
          </a:xfrm>
          <a:prstGeom prst="rect">
            <a:avLst/>
          </a:prstGeom>
          <a:noFill/>
        </p:spPr>
        <p:txBody>
          <a:bodyPr wrap="square" lIns="68580" tIns="34290" rIns="68580" bIns="34290" rtlCol="0" anchor="ctr">
            <a:spAutoFit/>
          </a:bodyPr>
          <a:lstStyle/>
          <a:p>
            <a:pPr marL="357188" indent="-347663">
              <a:spcBef>
                <a:spcPts val="600"/>
              </a:spcBef>
              <a:spcAft>
                <a:spcPts val="600"/>
              </a:spcAft>
              <a:buClr>
                <a:srgbClr val="7414DC"/>
              </a:buClr>
              <a:buSzPct val="125000"/>
              <a:buFont typeface="Arial" panose="020B0604020202020204" pitchFamily="34" charset="0"/>
              <a:buChar char="•"/>
            </a:pPr>
            <a:r>
              <a:rPr lang="en-GB" sz="2400">
                <a:latin typeface="Nunito Sans" panose="00000500000000000000" pitchFamily="2" charset="0"/>
              </a:rPr>
              <a:t>Sharing updates on progress across the early adopter cohort </a:t>
            </a:r>
          </a:p>
          <a:p>
            <a:pPr marL="357188" indent="-347663">
              <a:spcBef>
                <a:spcPts val="600"/>
              </a:spcBef>
              <a:spcAft>
                <a:spcPts val="600"/>
              </a:spcAft>
              <a:buClr>
                <a:srgbClr val="7414DC"/>
              </a:buClr>
              <a:buSzPct val="125000"/>
              <a:buFont typeface="Arial" panose="020B0604020202020204" pitchFamily="34" charset="0"/>
              <a:buChar char="•"/>
            </a:pPr>
            <a:r>
              <a:rPr lang="en-GB" sz="2400">
                <a:latin typeface="Nunito Sans" panose="00000500000000000000" pitchFamily="2" charset="0"/>
              </a:rPr>
              <a:t>Clwyd taking over for Gwent as an early adopter area</a:t>
            </a:r>
          </a:p>
          <a:p>
            <a:pPr marL="357188" indent="-347663">
              <a:spcBef>
                <a:spcPts val="600"/>
              </a:spcBef>
              <a:spcAft>
                <a:spcPts val="600"/>
              </a:spcAft>
              <a:buClr>
                <a:srgbClr val="7414DC"/>
              </a:buClr>
              <a:buSzPct val="125000"/>
              <a:buFont typeface="Arial" panose="020B0604020202020204" pitchFamily="34" charset="0"/>
              <a:buChar char="•"/>
            </a:pPr>
            <a:r>
              <a:rPr lang="en-GB" sz="2400">
                <a:latin typeface="Nunito Sans" panose="00000500000000000000" pitchFamily="2" charset="0"/>
              </a:rPr>
              <a:t>Discussing what digital transition will look like for Early Adopters</a:t>
            </a:r>
          </a:p>
          <a:p>
            <a:pPr marL="357188" indent="-347663">
              <a:spcBef>
                <a:spcPts val="600"/>
              </a:spcBef>
              <a:spcAft>
                <a:spcPts val="600"/>
              </a:spcAft>
              <a:buClr>
                <a:srgbClr val="7414DC"/>
              </a:buClr>
              <a:buSzPct val="125000"/>
              <a:buFont typeface="Arial" panose="020B0604020202020204" pitchFamily="34" charset="0"/>
              <a:buChar char="•"/>
            </a:pPr>
            <a:r>
              <a:rPr lang="en-GB" sz="2400">
                <a:latin typeface="Nunito Sans" panose="00000500000000000000" pitchFamily="2" charset="0"/>
              </a:rPr>
              <a:t>Briefing those involved in testing for future Trustee Board membership changes</a:t>
            </a:r>
          </a:p>
        </p:txBody>
      </p:sp>
    </p:spTree>
    <p:extLst>
      <p:ext uri="{BB962C8B-B14F-4D97-AF65-F5344CB8AC3E}">
        <p14:creationId xmlns:p14="http://schemas.microsoft.com/office/powerpoint/2010/main" val="3693842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What's coming in July</a:t>
            </a:r>
            <a:endParaRPr lang="en-US">
              <a:latin typeface="Nunito Sans"/>
            </a:endParaRPr>
          </a:p>
        </p:txBody>
      </p:sp>
    </p:spTree>
    <p:extLst>
      <p:ext uri="{BB962C8B-B14F-4D97-AF65-F5344CB8AC3E}">
        <p14:creationId xmlns:p14="http://schemas.microsoft.com/office/powerpoint/2010/main" val="537503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July</a:t>
            </a:r>
          </a:p>
        </p:txBody>
      </p:sp>
      <p:sp>
        <p:nvSpPr>
          <p:cNvPr id="38" name="TextBox 37">
            <a:extLst>
              <a:ext uri="{FF2B5EF4-FFF2-40B4-BE49-F238E27FC236}">
                <a16:creationId xmlns:a16="http://schemas.microsoft.com/office/drawing/2014/main" id="{7192AF77-E1C3-E6D8-13C4-7618540C4C25}"/>
              </a:ext>
            </a:extLst>
          </p:cNvPr>
          <p:cNvSpPr txBox="1"/>
          <p:nvPr/>
        </p:nvSpPr>
        <p:spPr>
          <a:xfrm>
            <a:off x="6796265" y="1111748"/>
            <a:ext cx="4320208" cy="53788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Nunito Sans ExtraBold" panose="00000900000000000000" pitchFamily="2" charset="0"/>
                <a:ea typeface="+mn-ea"/>
                <a:cs typeface="+mn-cs"/>
              </a:rPr>
              <a:t>What you’ll need to do</a:t>
            </a:r>
          </a:p>
        </p:txBody>
      </p:sp>
      <p:grpSp>
        <p:nvGrpSpPr>
          <p:cNvPr id="49" name="Group 48">
            <a:extLst>
              <a:ext uri="{FF2B5EF4-FFF2-40B4-BE49-F238E27FC236}">
                <a16:creationId xmlns:a16="http://schemas.microsoft.com/office/drawing/2014/main" id="{BC9E96A3-EA54-0665-F09D-85DAB816C69A}"/>
              </a:ext>
            </a:extLst>
          </p:cNvPr>
          <p:cNvGrpSpPr/>
          <p:nvPr/>
        </p:nvGrpSpPr>
        <p:grpSpPr>
          <a:xfrm>
            <a:off x="6334540" y="888235"/>
            <a:ext cx="5504178" cy="5714236"/>
            <a:chOff x="6334540" y="888235"/>
            <a:chExt cx="5504178" cy="5760958"/>
          </a:xfrm>
        </p:grpSpPr>
        <p:sp>
          <p:nvSpPr>
            <p:cNvPr id="3" name="Rectangle: Rounded Corners 2">
              <a:extLst>
                <a:ext uri="{FF2B5EF4-FFF2-40B4-BE49-F238E27FC236}">
                  <a16:creationId xmlns:a16="http://schemas.microsoft.com/office/drawing/2014/main" id="{CE38157C-C60A-7C4F-6D7C-5C82180E7D1C}"/>
                </a:ext>
              </a:extLst>
            </p:cNvPr>
            <p:cNvSpPr/>
            <p:nvPr/>
          </p:nvSpPr>
          <p:spPr>
            <a:xfrm>
              <a:off x="6334540" y="921365"/>
              <a:ext cx="5504178" cy="5727828"/>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0795" marR="0" lvl="0" indent="0" algn="l" defTabSz="685800" rtl="0" eaLnBrk="1" fontAlgn="auto" latinLnBrk="0" hangingPunct="1">
                <a:lnSpc>
                  <a:spcPct val="100000"/>
                </a:lnSpc>
                <a:spcBef>
                  <a:spcPts val="0"/>
                </a:spcBef>
                <a:spcAft>
                  <a:spcPts val="0"/>
                </a:spcAft>
                <a:buClr>
                  <a:srgbClr val="00A793"/>
                </a:buClr>
                <a:buSzTx/>
                <a:buFontTx/>
                <a:buNone/>
                <a:tabLst/>
                <a:defRPr/>
              </a:pPr>
              <a:endParaRPr kumimoji="0" lang="en-GB" sz="1800" b="0" i="0" u="none" strike="noStrike" kern="0" cap="none" spc="0" normalizeH="0" baseline="0" noProof="0">
                <a:ln>
                  <a:noFill/>
                </a:ln>
                <a:solidFill>
                  <a:srgbClr val="000000"/>
                </a:solidFill>
                <a:effectLst/>
                <a:uLnTx/>
                <a:uFillTx/>
                <a:latin typeface="Nunito Sans"/>
                <a:ea typeface="+mn-ea"/>
                <a:cs typeface="+mn-cs"/>
              </a:endParaRPr>
            </a:p>
          </p:txBody>
        </p:sp>
        <p:pic>
          <p:nvPicPr>
            <p:cNvPr id="42" name="Picture 41">
              <a:extLst>
                <a:ext uri="{FF2B5EF4-FFF2-40B4-BE49-F238E27FC236}">
                  <a16:creationId xmlns:a16="http://schemas.microsoft.com/office/drawing/2014/main" id="{C71EE425-F7BC-81A8-69CC-547C307C52D0}"/>
                </a:ext>
              </a:extLst>
            </p:cNvPr>
            <p:cNvPicPr>
              <a:picLocks noChangeAspect="1"/>
            </p:cNvPicPr>
            <p:nvPr/>
          </p:nvPicPr>
          <p:blipFill rotWithShape="1">
            <a:blip r:embed="rId3"/>
            <a:srcRect b="86255"/>
            <a:stretch/>
          </p:blipFill>
          <p:spPr>
            <a:xfrm>
              <a:off x="6334540" y="888235"/>
              <a:ext cx="5504178" cy="791013"/>
            </a:xfrm>
            <a:prstGeom prst="rect">
              <a:avLst/>
            </a:prstGeom>
          </p:spPr>
        </p:pic>
      </p:grpSp>
      <p:grpSp>
        <p:nvGrpSpPr>
          <p:cNvPr id="47" name="Group 46">
            <a:extLst>
              <a:ext uri="{FF2B5EF4-FFF2-40B4-BE49-F238E27FC236}">
                <a16:creationId xmlns:a16="http://schemas.microsoft.com/office/drawing/2014/main" id="{2FE7E35A-EC3E-E819-FCB2-ABF5AD6F0CFF}"/>
              </a:ext>
            </a:extLst>
          </p:cNvPr>
          <p:cNvGrpSpPr/>
          <p:nvPr/>
        </p:nvGrpSpPr>
        <p:grpSpPr>
          <a:xfrm>
            <a:off x="353282" y="874643"/>
            <a:ext cx="5504179" cy="5727827"/>
            <a:chOff x="353282" y="874643"/>
            <a:chExt cx="5504179" cy="5774548"/>
          </a:xfrm>
        </p:grpSpPr>
        <p:sp>
          <p:nvSpPr>
            <p:cNvPr id="44" name="Rectangle: Rounded Corners 43">
              <a:extLst>
                <a:ext uri="{FF2B5EF4-FFF2-40B4-BE49-F238E27FC236}">
                  <a16:creationId xmlns:a16="http://schemas.microsoft.com/office/drawing/2014/main" id="{9E0D8071-8557-FD18-D6E7-35F9C33644E8}"/>
                </a:ext>
              </a:extLst>
            </p:cNvPr>
            <p:cNvSpPr/>
            <p:nvPr/>
          </p:nvSpPr>
          <p:spPr>
            <a:xfrm>
              <a:off x="353282" y="888234"/>
              <a:ext cx="5504178" cy="5760957"/>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000000"/>
                  </a:solidFill>
                  <a:effectLst/>
                  <a:uLnTx/>
                  <a:uFillTx/>
                  <a:latin typeface="Nunito Sans"/>
                  <a:ea typeface="+mn-ea"/>
                  <a:cs typeface="+mn-cs"/>
                </a:rPr>
                <a:t>Overview of the new Welcome Journey</a:t>
              </a:r>
            </a:p>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endParaRPr kumimoji="0" lang="en-GB" sz="1800" b="0" i="0" u="none" strike="noStrike" kern="0" cap="none" spc="0" normalizeH="0" baseline="0" noProof="0">
                <a:ln>
                  <a:noFill/>
                </a:ln>
                <a:solidFill>
                  <a:srgbClr val="000000"/>
                </a:solidFill>
                <a:effectLst/>
                <a:uLnTx/>
                <a:uFillTx/>
                <a:latin typeface="Nunito Sans"/>
                <a:ea typeface="+mn-ea"/>
                <a:cs typeface="+mn-cs"/>
              </a:endParaRPr>
            </a:p>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r>
                <a:rPr lang="en-GB" sz="1800" kern="0">
                  <a:solidFill>
                    <a:srgbClr val="000000"/>
                  </a:solidFill>
                  <a:latin typeface="Nunito Sans"/>
                </a:rPr>
                <a:t>Welcome system demonstration</a:t>
              </a:r>
              <a:endParaRPr kumimoji="0" lang="en-GB" sz="1800" b="0" i="0" u="none" strike="noStrike" kern="0" cap="none" spc="0" normalizeH="0" baseline="0" noProof="0">
                <a:ln>
                  <a:noFill/>
                </a:ln>
                <a:solidFill>
                  <a:srgbClr val="000000"/>
                </a:solidFill>
                <a:effectLst/>
                <a:uLnTx/>
                <a:uFillTx/>
                <a:latin typeface="Nunito Sans"/>
                <a:ea typeface="+mn-ea"/>
                <a:cs typeface="+mn-cs"/>
              </a:endParaRPr>
            </a:p>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endParaRPr lang="en-GB" sz="1800" kern="0">
                <a:solidFill>
                  <a:srgbClr val="000000"/>
                </a:solidFill>
                <a:latin typeface="Nunito Sans"/>
              </a:endParaRPr>
            </a:p>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r>
                <a:rPr lang="en-GB" sz="1800" kern="0">
                  <a:solidFill>
                    <a:srgbClr val="000000"/>
                  </a:solidFill>
                  <a:latin typeface="Nunito Sans"/>
                </a:rPr>
                <a:t>Further details on learning transition</a:t>
              </a:r>
              <a:endParaRPr kumimoji="0" lang="en-GB" sz="1800" b="0" i="0" u="none" strike="noStrike" kern="0" cap="none" spc="0" normalizeH="0" baseline="0" noProof="0">
                <a:ln>
                  <a:noFill/>
                </a:ln>
                <a:solidFill>
                  <a:srgbClr val="000000"/>
                </a:solidFill>
                <a:effectLst/>
                <a:uLnTx/>
                <a:uFillTx/>
                <a:latin typeface="Nunito Sans"/>
                <a:ea typeface="+mn-ea"/>
                <a:cs typeface="+mn-cs"/>
              </a:endParaRPr>
            </a:p>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endParaRPr lang="en-GB" sz="1800" kern="0">
                <a:solidFill>
                  <a:srgbClr val="000000"/>
                </a:solidFill>
                <a:latin typeface="Nunito Sans"/>
              </a:endParaRPr>
            </a:p>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000000"/>
                  </a:solidFill>
                  <a:effectLst/>
                  <a:uLnTx/>
                  <a:uFillTx/>
                  <a:latin typeface="Nunito Sans"/>
                  <a:ea typeface="+mn-ea"/>
                  <a:cs typeface="+mn-cs"/>
                </a:rPr>
                <a:t>POR - This will be the final version of POR for Counties to use prior to their transition and will apply in every County until their transition to the new digital solutions</a:t>
              </a:r>
            </a:p>
          </p:txBody>
        </p:sp>
        <p:pic>
          <p:nvPicPr>
            <p:cNvPr id="46" name="Picture 45">
              <a:extLst>
                <a:ext uri="{FF2B5EF4-FFF2-40B4-BE49-F238E27FC236}">
                  <a16:creationId xmlns:a16="http://schemas.microsoft.com/office/drawing/2014/main" id="{5C6CA7F7-B653-90AA-99E1-5A782D275655}"/>
                </a:ext>
              </a:extLst>
            </p:cNvPr>
            <p:cNvPicPr>
              <a:picLocks noChangeAspect="1"/>
            </p:cNvPicPr>
            <p:nvPr/>
          </p:nvPicPr>
          <p:blipFill rotWithShape="1">
            <a:blip r:embed="rId4"/>
            <a:srcRect b="86066"/>
            <a:stretch/>
          </p:blipFill>
          <p:spPr>
            <a:xfrm>
              <a:off x="353283" y="874643"/>
              <a:ext cx="5504178" cy="804605"/>
            </a:xfrm>
            <a:prstGeom prst="rect">
              <a:avLst/>
            </a:prstGeom>
          </p:spPr>
        </p:pic>
      </p:grpSp>
      <p:sp>
        <p:nvSpPr>
          <p:cNvPr id="2" name="TextBox 1">
            <a:extLst>
              <a:ext uri="{FF2B5EF4-FFF2-40B4-BE49-F238E27FC236}">
                <a16:creationId xmlns:a16="http://schemas.microsoft.com/office/drawing/2014/main" id="{F999EB1E-473C-F4F0-9F03-24B5C8C9059A}"/>
              </a:ext>
            </a:extLst>
          </p:cNvPr>
          <p:cNvSpPr txBox="1"/>
          <p:nvPr/>
        </p:nvSpPr>
        <p:spPr>
          <a:xfrm>
            <a:off x="6453808" y="1662889"/>
            <a:ext cx="5274365" cy="4939581"/>
          </a:xfrm>
          <a:prstGeom prst="rect">
            <a:avLst/>
          </a:prstGeom>
          <a:noFill/>
        </p:spPr>
        <p:txBody>
          <a:bodyPr wrap="square" lIns="91440" tIns="45720" rIns="91440" bIns="45720" rtlCol="0" anchor="ctr">
            <a:normAutofit/>
          </a:bodyPr>
          <a:lstStyle/>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000000"/>
                </a:solidFill>
                <a:effectLst/>
                <a:uLnTx/>
                <a:uFillTx/>
                <a:latin typeface="Nunito Sans"/>
                <a:ea typeface="+mn-ea"/>
                <a:cs typeface="+mn-cs"/>
              </a:rPr>
              <a:t>Utilise additional mapping of current training to new learning to further support planning</a:t>
            </a:r>
          </a:p>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endParaRPr kumimoji="0" lang="en-GB" sz="1800" b="0" i="0" u="none" strike="noStrike" kern="0" cap="none" spc="0" normalizeH="0" baseline="0" noProof="0">
              <a:ln>
                <a:noFill/>
              </a:ln>
              <a:solidFill>
                <a:srgbClr val="000000"/>
              </a:solidFill>
              <a:effectLst/>
              <a:uLnTx/>
              <a:uFillTx/>
              <a:latin typeface="Nunito Sans"/>
              <a:ea typeface="+mn-ea"/>
              <a:cs typeface="+mn-cs"/>
            </a:endParaRPr>
          </a:p>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7414DC"/>
                </a:solidFill>
                <a:effectLst/>
                <a:uLnTx/>
                <a:uFillTx/>
                <a:latin typeface="Nunito Sans"/>
                <a:ea typeface="+mn-ea"/>
                <a:cs typeface="+mn-cs"/>
              </a:rPr>
              <a:t>Continue</a:t>
            </a:r>
            <a:r>
              <a:rPr kumimoji="0" lang="en-GB" sz="1800" b="0" i="0" u="none" strike="noStrike" kern="0" cap="none" spc="0" normalizeH="0" baseline="0" noProof="0">
                <a:ln>
                  <a:noFill/>
                </a:ln>
                <a:solidFill>
                  <a:srgbClr val="000000"/>
                </a:solidFill>
                <a:effectLst/>
                <a:uLnTx/>
                <a:uFillTx/>
                <a:latin typeface="Nunito Sans"/>
                <a:ea typeface="+mn-ea"/>
                <a:cs typeface="+mn-cs"/>
              </a:rPr>
              <a:t> cleaning up Compass data</a:t>
            </a:r>
          </a:p>
          <a:p>
            <a:pPr marL="10795" marR="0" lvl="0" indent="0" algn="l" defTabSz="685800" rtl="0" eaLnBrk="1" fontAlgn="auto" latinLnBrk="0" hangingPunct="1">
              <a:lnSpc>
                <a:spcPct val="100000"/>
              </a:lnSpc>
              <a:spcBef>
                <a:spcPts val="0"/>
              </a:spcBef>
              <a:spcAft>
                <a:spcPts val="0"/>
              </a:spcAft>
              <a:buClr>
                <a:srgbClr val="00A793"/>
              </a:buClr>
              <a:buSzTx/>
              <a:buFontTx/>
              <a:buNone/>
              <a:tabLst/>
              <a:defRPr/>
            </a:pPr>
            <a:endParaRPr kumimoji="0" lang="en-GB" sz="1800" b="1" i="0" u="none" strike="noStrike" kern="0" cap="none" spc="0" normalizeH="0" baseline="0" noProof="0">
              <a:ln>
                <a:noFill/>
              </a:ln>
              <a:solidFill>
                <a:srgbClr val="000000"/>
              </a:solidFill>
              <a:effectLst/>
              <a:uLnTx/>
              <a:uFillTx/>
              <a:latin typeface="Nunito Sans"/>
              <a:ea typeface="+mn-ea"/>
              <a:cs typeface="+mn-cs"/>
            </a:endParaRPr>
          </a:p>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7414DC"/>
                </a:solidFill>
                <a:effectLst/>
                <a:uLnTx/>
                <a:uFillTx/>
                <a:latin typeface="Nunito Sans"/>
                <a:ea typeface="+mn-ea"/>
                <a:cs typeface="+mn-cs"/>
              </a:rPr>
              <a:t>Continue</a:t>
            </a:r>
            <a:r>
              <a:rPr kumimoji="0" lang="en-GB" sz="1800" b="0" i="0" u="none" strike="noStrike" kern="0" cap="none" spc="0" normalizeH="0" baseline="0" noProof="0">
                <a:ln>
                  <a:noFill/>
                </a:ln>
                <a:solidFill>
                  <a:srgbClr val="000000"/>
                </a:solidFill>
                <a:effectLst/>
                <a:uLnTx/>
                <a:uFillTx/>
                <a:latin typeface="Nunito Sans"/>
                <a:ea typeface="+mn-ea"/>
                <a:cs typeface="+mn-cs"/>
              </a:rPr>
              <a:t> introducing Our Volunteering Culture</a:t>
            </a:r>
          </a:p>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endParaRPr kumimoji="0" lang="en-GB" sz="1800" b="0" i="0" u="none" strike="noStrike" kern="0" cap="none" spc="0" normalizeH="0" baseline="0" noProof="0">
              <a:ln>
                <a:noFill/>
              </a:ln>
              <a:solidFill>
                <a:srgbClr val="000000"/>
              </a:solidFill>
              <a:effectLst/>
              <a:uLnTx/>
              <a:uFillTx/>
              <a:latin typeface="Nunito Sans"/>
              <a:ea typeface="+mn-ea"/>
              <a:cs typeface="+mn-cs"/>
            </a:endParaRPr>
          </a:p>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7414DC"/>
                </a:solidFill>
                <a:effectLst/>
                <a:uLnTx/>
                <a:uFillTx/>
                <a:latin typeface="Nunito Sans"/>
                <a:ea typeface="+mn-ea"/>
                <a:cs typeface="+mn-cs"/>
              </a:rPr>
              <a:t>Continue</a:t>
            </a:r>
            <a:r>
              <a:rPr kumimoji="0" lang="en-GB" sz="1800" b="0" i="0" u="none" strike="noStrike" kern="0" cap="none" spc="0" normalizeH="0" baseline="0" noProof="0">
                <a:ln>
                  <a:noFill/>
                </a:ln>
                <a:solidFill>
                  <a:srgbClr val="000000"/>
                </a:solidFill>
                <a:effectLst/>
                <a:uLnTx/>
                <a:uFillTx/>
                <a:latin typeface="Nunito Sans"/>
                <a:ea typeface="+mn-ea"/>
                <a:cs typeface="+mn-cs"/>
              </a:rPr>
              <a:t> introducing use of teams in Groups, Districts, Counties</a:t>
            </a:r>
          </a:p>
          <a:p>
            <a:pPr marL="10795" marR="0" lvl="0" indent="0" algn="l" defTabSz="685800" rtl="0" eaLnBrk="1" fontAlgn="auto" latinLnBrk="0" hangingPunct="1">
              <a:lnSpc>
                <a:spcPct val="100000"/>
              </a:lnSpc>
              <a:spcBef>
                <a:spcPts val="0"/>
              </a:spcBef>
              <a:spcAft>
                <a:spcPts val="0"/>
              </a:spcAft>
              <a:buClr>
                <a:srgbClr val="00A793"/>
              </a:buClr>
              <a:buSzTx/>
              <a:buFontTx/>
              <a:buNone/>
              <a:tabLst/>
              <a:defRPr/>
            </a:pPr>
            <a:endParaRPr kumimoji="0" lang="en-GB" sz="1800" b="0" i="0" u="none" strike="noStrike" kern="0" cap="none" spc="0" normalizeH="0" baseline="0" noProof="0">
              <a:ln>
                <a:noFill/>
              </a:ln>
              <a:solidFill>
                <a:srgbClr val="000000"/>
              </a:solidFill>
              <a:effectLst/>
              <a:uLnTx/>
              <a:uFillTx/>
              <a:latin typeface="Nunito Sans"/>
              <a:ea typeface="+mn-ea"/>
              <a:cs typeface="+mn-cs"/>
            </a:endParaRPr>
          </a:p>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7414DC"/>
                </a:solidFill>
                <a:effectLst/>
                <a:uLnTx/>
                <a:uFillTx/>
                <a:latin typeface="Nunito Sans"/>
                <a:ea typeface="+mn-ea"/>
                <a:cs typeface="+mn-cs"/>
              </a:rPr>
              <a:t>Continue</a:t>
            </a:r>
            <a:r>
              <a:rPr kumimoji="0" lang="en-GB" sz="1800" b="0" i="0" u="none" strike="noStrike" kern="0" cap="none" spc="0" normalizeH="0" baseline="0" noProof="0">
                <a:ln>
                  <a:noFill/>
                </a:ln>
                <a:solidFill>
                  <a:srgbClr val="000000"/>
                </a:solidFill>
                <a:effectLst/>
                <a:uLnTx/>
                <a:uFillTx/>
                <a:latin typeface="Nunito Sans"/>
                <a:ea typeface="+mn-ea"/>
                <a:cs typeface="+mn-cs"/>
              </a:rPr>
              <a:t> introducing the Trustee Board changes via Group/Districts/County AGMs</a:t>
            </a:r>
          </a:p>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endParaRPr kumimoji="0" lang="en-GB" sz="1800" b="0" i="0" u="none" strike="noStrike" kern="0" cap="none" spc="0" normalizeH="0" baseline="0" noProof="0">
              <a:ln>
                <a:noFill/>
              </a:ln>
              <a:solidFill>
                <a:srgbClr val="000000"/>
              </a:solidFill>
              <a:effectLst/>
              <a:uLnTx/>
              <a:uFillTx/>
              <a:latin typeface="Nunito Sans"/>
              <a:ea typeface="+mn-ea"/>
              <a:cs typeface="+mn-cs"/>
            </a:endParaRPr>
          </a:p>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7414DC"/>
                </a:solidFill>
                <a:effectLst/>
                <a:uLnTx/>
                <a:uFillTx/>
                <a:latin typeface="Nunito Sans"/>
                <a:ea typeface="+mn-ea"/>
                <a:cs typeface="+mn-cs"/>
              </a:rPr>
              <a:t>Continue</a:t>
            </a:r>
            <a:r>
              <a:rPr kumimoji="0" lang="en-GB" sz="1800" b="0" i="0" u="none" strike="noStrike" kern="0" cap="none" spc="0" normalizeH="0" baseline="0" noProof="0">
                <a:ln>
                  <a:noFill/>
                </a:ln>
                <a:solidFill>
                  <a:srgbClr val="000000"/>
                </a:solidFill>
                <a:effectLst/>
                <a:uLnTx/>
                <a:uFillTx/>
                <a:latin typeface="Nunito Sans"/>
                <a:ea typeface="+mn-ea"/>
                <a:cs typeface="+mn-cs"/>
              </a:rPr>
              <a:t> to introduce the Digital Skills Tool in your area and increase usage</a:t>
            </a:r>
          </a:p>
        </p:txBody>
      </p:sp>
      <p:cxnSp>
        <p:nvCxnSpPr>
          <p:cNvPr id="4" name="Straight Connector 3">
            <a:extLst>
              <a:ext uri="{FF2B5EF4-FFF2-40B4-BE49-F238E27FC236}">
                <a16:creationId xmlns:a16="http://schemas.microsoft.com/office/drawing/2014/main" id="{D947FCFE-1183-2351-308F-DE92632D541B}"/>
              </a:ext>
            </a:extLst>
          </p:cNvPr>
          <p:cNvCxnSpPr/>
          <p:nvPr/>
        </p:nvCxnSpPr>
        <p:spPr>
          <a:xfrm>
            <a:off x="6334540" y="2734586"/>
            <a:ext cx="550417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191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FF6106-33DE-FE7B-557C-BB31090F30EA}"/>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Thank You</a:t>
            </a:r>
            <a:endParaRPr lang="en-US"/>
          </a:p>
        </p:txBody>
      </p:sp>
    </p:spTree>
    <p:extLst>
      <p:ext uri="{BB962C8B-B14F-4D97-AF65-F5344CB8AC3E}">
        <p14:creationId xmlns:p14="http://schemas.microsoft.com/office/powerpoint/2010/main" val="1268214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B73DD310-DB68-14A5-DBE5-92BC40AFF9F0}"/>
              </a:ext>
            </a:extLst>
          </p:cNvPr>
          <p:cNvSpPr txBox="1"/>
          <p:nvPr/>
        </p:nvSpPr>
        <p:spPr>
          <a:xfrm>
            <a:off x="6857221" y="1909758"/>
            <a:ext cx="4812208" cy="3647152"/>
          </a:xfrm>
          <a:prstGeom prst="rect">
            <a:avLst/>
          </a:prstGeom>
        </p:spPr>
        <p:txBody>
          <a:bodyPr vert="horz" wrap="square" lIns="0" tIns="0" rIns="0" bIns="0" rtlCol="0" anchor="t">
            <a:spAutoFit/>
          </a:bodyPr>
          <a:lstStyle/>
          <a:p>
            <a:pPr lvl="1" indent="-342900">
              <a:spcBef>
                <a:spcPts val="1500"/>
              </a:spcBef>
              <a:buClr>
                <a:srgbClr val="7414DC"/>
              </a:buClr>
              <a:buSzPct val="100000"/>
              <a:buFont typeface="+mj-lt"/>
              <a:buAutoNum type="arabicPeriod"/>
              <a:tabLst>
                <a:tab pos="523399" algn="l"/>
                <a:tab pos="523875" algn="l"/>
              </a:tabLst>
            </a:pPr>
            <a:r>
              <a:rPr lang="en-GB" sz="1800" b="1">
                <a:solidFill>
                  <a:srgbClr val="7414DC"/>
                </a:solidFill>
                <a:latin typeface="Nunito Sans"/>
                <a:cs typeface="Calibri"/>
              </a:rPr>
              <a:t>Learning</a:t>
            </a:r>
            <a:endParaRPr lang="en-GB" sz="1800">
              <a:solidFill>
                <a:srgbClr val="7414DC"/>
              </a:solidFill>
              <a:latin typeface="Nunito Sans"/>
              <a:cs typeface="Calibri"/>
            </a:endParaRPr>
          </a:p>
          <a:p>
            <a:pPr marL="671195" lvl="1" indent="-311150">
              <a:spcBef>
                <a:spcPts val="1200"/>
              </a:spcBef>
              <a:buClr>
                <a:srgbClr val="7414DC"/>
              </a:buClr>
              <a:buSzPct val="125000"/>
              <a:buFont typeface="Arial"/>
              <a:buChar char="•"/>
              <a:tabLst>
                <a:tab pos="522288" algn="l"/>
                <a:tab pos="523875" algn="l"/>
              </a:tabLst>
            </a:pPr>
            <a:r>
              <a:rPr lang="en-GB" sz="1800">
                <a:latin typeface="Nunito Sans"/>
                <a:cs typeface="Calibri"/>
              </a:rPr>
              <a:t>Moving from training to learning</a:t>
            </a:r>
          </a:p>
          <a:p>
            <a:pPr marL="671195" lvl="1" indent="-311150">
              <a:spcBef>
                <a:spcPts val="1200"/>
              </a:spcBef>
              <a:buClr>
                <a:srgbClr val="7414DC"/>
              </a:buClr>
              <a:buSzPct val="125000"/>
              <a:buFont typeface="Arial"/>
              <a:buChar char="•"/>
              <a:tabLst>
                <a:tab pos="522288" algn="l"/>
                <a:tab pos="523875" algn="l"/>
              </a:tabLst>
            </a:pPr>
            <a:r>
              <a:rPr lang="en-GB" sz="1800">
                <a:latin typeface="Nunito Sans"/>
                <a:cs typeface="Calibri"/>
              </a:rPr>
              <a:t>Wood Badge</a:t>
            </a:r>
          </a:p>
          <a:p>
            <a:pPr marL="671195" lvl="1" indent="-311150">
              <a:spcBef>
                <a:spcPts val="1200"/>
              </a:spcBef>
              <a:buClr>
                <a:srgbClr val="7414DC"/>
              </a:buClr>
              <a:buSzPct val="125000"/>
              <a:buFont typeface="Arial"/>
              <a:buChar char="•"/>
              <a:tabLst>
                <a:tab pos="522288" algn="l"/>
                <a:tab pos="523875" algn="l"/>
              </a:tabLst>
            </a:pPr>
            <a:r>
              <a:rPr lang="en-GB" sz="1800">
                <a:latin typeface="Nunito Sans"/>
                <a:cs typeface="Calibri"/>
              </a:rPr>
              <a:t>Branching Out</a:t>
            </a:r>
          </a:p>
          <a:p>
            <a:pPr lvl="1" indent="-342900">
              <a:spcBef>
                <a:spcPts val="1500"/>
              </a:spcBef>
              <a:buClr>
                <a:srgbClr val="7414DC"/>
              </a:buClr>
              <a:buSzPct val="100000"/>
              <a:buFont typeface="+mj-lt"/>
              <a:buAutoNum type="arabicPeriod" startAt="2"/>
              <a:tabLst>
                <a:tab pos="523399" algn="l"/>
                <a:tab pos="523875" algn="l"/>
              </a:tabLst>
            </a:pPr>
            <a:r>
              <a:rPr lang="en-GB" sz="1800" b="1">
                <a:solidFill>
                  <a:srgbClr val="7414DC"/>
                </a:solidFill>
                <a:latin typeface="Nunito Sans"/>
                <a:cs typeface="Calibri"/>
              </a:rPr>
              <a:t>Feedback:</a:t>
            </a:r>
          </a:p>
          <a:p>
            <a:pPr marL="671195" lvl="1" indent="-311150">
              <a:spcBef>
                <a:spcPts val="1200"/>
              </a:spcBef>
              <a:buClr>
                <a:srgbClr val="7414DC"/>
              </a:buClr>
              <a:buSzPct val="125000"/>
              <a:buFont typeface="Arial"/>
              <a:buChar char="•"/>
              <a:tabLst>
                <a:tab pos="522288" algn="l"/>
                <a:tab pos="523875" algn="l"/>
              </a:tabLst>
            </a:pPr>
            <a:r>
              <a:rPr lang="en-GB" sz="1800">
                <a:latin typeface="Nunito Sans"/>
                <a:cs typeface="Calibri"/>
              </a:rPr>
              <a:t>Open Forum</a:t>
            </a:r>
          </a:p>
          <a:p>
            <a:pPr marL="671195" lvl="1" indent="-311150">
              <a:spcBef>
                <a:spcPts val="600"/>
              </a:spcBef>
              <a:buClr>
                <a:srgbClr val="7414DC"/>
              </a:buClr>
              <a:buSzPct val="125000"/>
              <a:buFont typeface="Arial"/>
              <a:buChar char="•"/>
              <a:tabLst>
                <a:tab pos="522288" algn="l"/>
                <a:tab pos="523875" algn="l"/>
              </a:tabLst>
            </a:pPr>
            <a:r>
              <a:rPr lang="en-GB" sz="1800">
                <a:latin typeface="Nunito Sans"/>
                <a:cs typeface="Calibri"/>
              </a:rPr>
              <a:t>Transformation Leads Survey</a:t>
            </a:r>
          </a:p>
          <a:p>
            <a:pPr marL="671195" lvl="1" indent="-311150">
              <a:spcBef>
                <a:spcPts val="600"/>
              </a:spcBef>
              <a:buClr>
                <a:srgbClr val="7414DC"/>
              </a:buClr>
              <a:buSzPct val="125000"/>
              <a:buFont typeface="Arial"/>
              <a:buChar char="•"/>
              <a:tabLst>
                <a:tab pos="522288" algn="l"/>
                <a:tab pos="523875" algn="l"/>
              </a:tabLst>
            </a:pPr>
            <a:r>
              <a:rPr lang="en-GB" sz="1800">
                <a:latin typeface="Nunito Sans"/>
                <a:cs typeface="Calibri"/>
              </a:rPr>
              <a:t>Networking </a:t>
            </a:r>
          </a:p>
          <a:p>
            <a:pPr lvl="1" indent="-342900">
              <a:spcBef>
                <a:spcPts val="1500"/>
              </a:spcBef>
              <a:buClr>
                <a:srgbClr val="7414DC"/>
              </a:buClr>
              <a:buSzPct val="100000"/>
              <a:buFont typeface="+mj-lt"/>
              <a:buAutoNum type="arabicPeriod" startAt="3"/>
              <a:tabLst>
                <a:tab pos="523399" algn="l"/>
                <a:tab pos="523875" algn="l"/>
              </a:tabLst>
            </a:pPr>
            <a:r>
              <a:rPr lang="en-GB" sz="1800" b="1">
                <a:solidFill>
                  <a:srgbClr val="7414DC"/>
                </a:solidFill>
                <a:latin typeface="Nunito Sans"/>
                <a:cs typeface="Calibri"/>
              </a:rPr>
              <a:t>What's coming in July</a:t>
            </a:r>
          </a:p>
        </p:txBody>
      </p:sp>
      <p:sp>
        <p:nvSpPr>
          <p:cNvPr id="6" name="TextBox 5">
            <a:extLst>
              <a:ext uri="{FF2B5EF4-FFF2-40B4-BE49-F238E27FC236}">
                <a16:creationId xmlns:a16="http://schemas.microsoft.com/office/drawing/2014/main" id="{41E59FF2-C726-488B-BBCC-68D8F603E4E6}"/>
              </a:ext>
            </a:extLst>
          </p:cNvPr>
          <p:cNvSpPr txBox="1"/>
          <p:nvPr/>
        </p:nvSpPr>
        <p:spPr>
          <a:xfrm>
            <a:off x="6857221" y="905424"/>
            <a:ext cx="4296151" cy="861774"/>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we’ll cover</a:t>
            </a:r>
            <a:br>
              <a:rPr lang="en-GB" sz="2800">
                <a:solidFill>
                  <a:srgbClr val="7413DC"/>
                </a:solidFill>
                <a:latin typeface="Nunito Sans Black"/>
              </a:rPr>
            </a:br>
            <a:r>
              <a:rPr lang="en-GB" sz="2800">
                <a:solidFill>
                  <a:srgbClr val="7413DC"/>
                </a:solidFill>
                <a:latin typeface="Nunito Sans Black"/>
              </a:rPr>
              <a:t>on this call</a:t>
            </a:r>
            <a:endParaRPr lang="en-US" sz="2800">
              <a:solidFill>
                <a:srgbClr val="7413DC"/>
              </a:solidFill>
              <a:latin typeface="Nunito Sans Black"/>
              <a:cs typeface="Calibri"/>
            </a:endParaRPr>
          </a:p>
        </p:txBody>
      </p:sp>
      <p:sp>
        <p:nvSpPr>
          <p:cNvPr id="2" name="object 5">
            <a:extLst>
              <a:ext uri="{FF2B5EF4-FFF2-40B4-BE49-F238E27FC236}">
                <a16:creationId xmlns:a16="http://schemas.microsoft.com/office/drawing/2014/main" id="{17EF3307-79D3-F146-FFE9-B8D4BBDB1EDE}"/>
              </a:ext>
            </a:extLst>
          </p:cNvPr>
          <p:cNvSpPr txBox="1"/>
          <p:nvPr/>
        </p:nvSpPr>
        <p:spPr>
          <a:xfrm>
            <a:off x="522570" y="1909758"/>
            <a:ext cx="4812208" cy="3959716"/>
          </a:xfrm>
          <a:prstGeom prst="rect">
            <a:avLst/>
          </a:prstGeom>
        </p:spPr>
        <p:txBody>
          <a:bodyPr vert="horz" wrap="square" lIns="0" tIns="0" rIns="0" bIns="0" rtlCol="0" anchor="t">
            <a:noAutofit/>
          </a:bodyPr>
          <a:lstStyle/>
          <a:p>
            <a:pPr marL="0" lvl="1">
              <a:spcBef>
                <a:spcPts val="1200"/>
              </a:spcBef>
              <a:buClr>
                <a:srgbClr val="7414DC"/>
              </a:buClr>
              <a:buSzPct val="125000"/>
              <a:tabLst>
                <a:tab pos="523399" algn="l"/>
                <a:tab pos="523875" algn="l"/>
              </a:tabLst>
            </a:pPr>
            <a:r>
              <a:rPr lang="en-GB" sz="1800" b="1">
                <a:solidFill>
                  <a:srgbClr val="7414DC"/>
                </a:solidFill>
                <a:latin typeface="Nunito Sans"/>
                <a:cs typeface="Calibri"/>
              </a:rPr>
              <a:t>Monday 19</a:t>
            </a:r>
            <a:r>
              <a:rPr lang="en-GB" sz="1800" b="1" baseline="30000">
                <a:solidFill>
                  <a:srgbClr val="7414DC"/>
                </a:solidFill>
                <a:latin typeface="Nunito Sans"/>
                <a:cs typeface="Calibri"/>
              </a:rPr>
              <a:t>th</a:t>
            </a:r>
            <a:r>
              <a:rPr lang="en-GB" sz="1800" b="1">
                <a:solidFill>
                  <a:srgbClr val="7414DC"/>
                </a:solidFill>
                <a:latin typeface="Nunito Sans"/>
                <a:cs typeface="Calibri"/>
              </a:rPr>
              <a:t> June</a:t>
            </a:r>
          </a:p>
          <a:p>
            <a:pPr marL="285750" lvl="1" indent="-285750">
              <a:spcBef>
                <a:spcPts val="1200"/>
              </a:spcBef>
              <a:buClr>
                <a:srgbClr val="7414DC"/>
              </a:buClr>
              <a:buSzPct val="125000"/>
              <a:buFont typeface="Arial" panose="020B0604020202020204" pitchFamily="34" charset="0"/>
              <a:buChar char="•"/>
              <a:tabLst>
                <a:tab pos="523399" algn="l"/>
                <a:tab pos="523875" algn="l"/>
              </a:tabLst>
            </a:pPr>
            <a:r>
              <a:rPr lang="en-GB" sz="1800">
                <a:latin typeface="Nunito Sans"/>
                <a:cs typeface="Calibri"/>
              </a:rPr>
              <a:t>Communicating Change Video </a:t>
            </a:r>
          </a:p>
          <a:p>
            <a:pPr marL="285750" lvl="1" indent="-285750">
              <a:spcBef>
                <a:spcPts val="1200"/>
              </a:spcBef>
              <a:buClr>
                <a:srgbClr val="7414DC"/>
              </a:buClr>
              <a:buSzPct val="125000"/>
              <a:buFont typeface="Arial" panose="020B0604020202020204" pitchFamily="34" charset="0"/>
              <a:buChar char="•"/>
              <a:tabLst>
                <a:tab pos="523399" algn="l"/>
                <a:tab pos="523875" algn="l"/>
              </a:tabLst>
            </a:pPr>
            <a:r>
              <a:rPr lang="en-GB" sz="1800">
                <a:latin typeface="Nunito Sans"/>
                <a:cs typeface="Calibri"/>
              </a:rPr>
              <a:t>Updated FAQs</a:t>
            </a:r>
          </a:p>
          <a:p>
            <a:pPr marL="0" lvl="1">
              <a:spcBef>
                <a:spcPts val="1200"/>
              </a:spcBef>
              <a:buClr>
                <a:srgbClr val="7414DC"/>
              </a:buClr>
              <a:buSzPct val="125000"/>
              <a:tabLst>
                <a:tab pos="523399" algn="l"/>
                <a:tab pos="523875" algn="l"/>
              </a:tabLst>
            </a:pPr>
            <a:r>
              <a:rPr lang="en-GB" sz="1800" b="1">
                <a:solidFill>
                  <a:srgbClr val="7414DC"/>
                </a:solidFill>
                <a:latin typeface="Nunito Sans"/>
                <a:cs typeface="Calibri"/>
              </a:rPr>
              <a:t>Friday 26</a:t>
            </a:r>
            <a:r>
              <a:rPr lang="en-GB" sz="1800" b="1" baseline="30000">
                <a:solidFill>
                  <a:srgbClr val="7414DC"/>
                </a:solidFill>
                <a:latin typeface="Nunito Sans"/>
                <a:cs typeface="Calibri"/>
              </a:rPr>
              <a:t>th</a:t>
            </a:r>
            <a:r>
              <a:rPr lang="en-GB" sz="1800" b="1">
                <a:solidFill>
                  <a:srgbClr val="7414DC"/>
                </a:solidFill>
                <a:latin typeface="Nunito Sans"/>
                <a:cs typeface="Calibri"/>
              </a:rPr>
              <a:t> May</a:t>
            </a:r>
          </a:p>
          <a:p>
            <a:pPr marL="628650" lvl="2" indent="-285750">
              <a:spcBef>
                <a:spcPts val="1200"/>
              </a:spcBef>
              <a:buClr>
                <a:srgbClr val="7414DC"/>
              </a:buClr>
              <a:buSzPct val="125000"/>
              <a:buFont typeface="Arial"/>
              <a:buChar char="•"/>
              <a:tabLst>
                <a:tab pos="523399" algn="l"/>
                <a:tab pos="523875" algn="l"/>
              </a:tabLst>
            </a:pPr>
            <a:r>
              <a:rPr lang="en-GB" sz="1800">
                <a:latin typeface="Nunito Sans"/>
                <a:cs typeface="Calibri"/>
              </a:rPr>
              <a:t>4 new learning videos on testing hub:</a:t>
            </a:r>
          </a:p>
          <a:p>
            <a:pPr marL="971550" lvl="3" indent="-285750">
              <a:spcBef>
                <a:spcPts val="1200"/>
              </a:spcBef>
              <a:buClr>
                <a:srgbClr val="7414DC"/>
              </a:buClr>
              <a:buSzPct val="125000"/>
              <a:buFont typeface="Arial"/>
              <a:buChar char="•"/>
              <a:tabLst>
                <a:tab pos="523399" algn="l"/>
                <a:tab pos="523875" algn="l"/>
              </a:tabLst>
            </a:pPr>
            <a:r>
              <a:rPr lang="en-GB" sz="1800">
                <a:latin typeface="Nunito Sans"/>
                <a:cs typeface="Calibri"/>
              </a:rPr>
              <a:t>Why is learning changing?</a:t>
            </a:r>
          </a:p>
          <a:p>
            <a:pPr marL="971550" lvl="3" indent="-285750">
              <a:spcBef>
                <a:spcPts val="1200"/>
              </a:spcBef>
              <a:buClr>
                <a:srgbClr val="7414DC"/>
              </a:buClr>
              <a:buSzPct val="125000"/>
              <a:buFont typeface="Arial"/>
              <a:buChar char="•"/>
              <a:tabLst>
                <a:tab pos="523399" algn="l"/>
                <a:tab pos="523875" algn="l"/>
              </a:tabLst>
            </a:pPr>
            <a:r>
              <a:rPr lang="en-GB" sz="1800">
                <a:latin typeface="Nunito Sans"/>
                <a:cs typeface="Calibri"/>
              </a:rPr>
              <a:t>The Learning Tree</a:t>
            </a:r>
          </a:p>
          <a:p>
            <a:pPr marL="971550" lvl="3" indent="-285750">
              <a:spcBef>
                <a:spcPts val="1200"/>
              </a:spcBef>
              <a:buClr>
                <a:srgbClr val="7414DC"/>
              </a:buClr>
              <a:buSzPct val="125000"/>
              <a:buFont typeface="Arial"/>
              <a:buChar char="•"/>
              <a:tabLst>
                <a:tab pos="523399" algn="l"/>
                <a:tab pos="523875" algn="l"/>
              </a:tabLst>
            </a:pPr>
            <a:r>
              <a:rPr lang="en-GB" sz="1800">
                <a:latin typeface="Nunito Sans"/>
                <a:cs typeface="Calibri"/>
              </a:rPr>
              <a:t>Growing Roots - The learning everyone needs</a:t>
            </a:r>
          </a:p>
          <a:p>
            <a:pPr marL="971550" lvl="3" indent="-285750">
              <a:spcBef>
                <a:spcPts val="1200"/>
              </a:spcBef>
              <a:buClr>
                <a:srgbClr val="7414DC"/>
              </a:buClr>
              <a:buSzPct val="125000"/>
              <a:buFont typeface="Arial"/>
              <a:buChar char="•"/>
              <a:tabLst>
                <a:tab pos="523399" algn="l"/>
                <a:tab pos="523875" algn="l"/>
              </a:tabLst>
            </a:pPr>
            <a:r>
              <a:rPr lang="en-GB" sz="1800">
                <a:latin typeface="Nunito Sans"/>
                <a:cs typeface="Calibri"/>
              </a:rPr>
              <a:t>Growing Roots - The learning for your role or team </a:t>
            </a:r>
            <a:endParaRPr lang="en-GB" sz="1800" b="1">
              <a:solidFill>
                <a:srgbClr val="7414DC"/>
              </a:solidFill>
              <a:latin typeface="Nunito Sans"/>
              <a:cs typeface="Calibri"/>
            </a:endParaRPr>
          </a:p>
          <a:p>
            <a:pPr marL="0" lvl="1">
              <a:spcBef>
                <a:spcPts val="1200"/>
              </a:spcBef>
              <a:buClr>
                <a:srgbClr val="7414DC"/>
              </a:buClr>
              <a:buSzPct val="125000"/>
              <a:tabLst>
                <a:tab pos="523399" algn="l"/>
                <a:tab pos="523875" algn="l"/>
              </a:tabLst>
            </a:pPr>
            <a:endParaRPr lang="en-GB" sz="1800" b="1">
              <a:solidFill>
                <a:srgbClr val="7414DC"/>
              </a:solidFill>
              <a:latin typeface="Nunito Sans"/>
              <a:cs typeface="Calibri"/>
            </a:endParaRPr>
          </a:p>
          <a:p>
            <a:pPr marL="628650" lvl="2" indent="-285750">
              <a:spcBef>
                <a:spcPts val="600"/>
              </a:spcBef>
              <a:buClr>
                <a:srgbClr val="7414DC"/>
              </a:buClr>
              <a:buSzPct val="125000"/>
              <a:buFont typeface="Arial"/>
              <a:buChar char="•"/>
              <a:tabLst>
                <a:tab pos="523399" algn="l"/>
                <a:tab pos="523875" algn="l"/>
              </a:tabLst>
            </a:pPr>
            <a:endParaRPr lang="en-GB" sz="1800">
              <a:latin typeface="Nunito Sans"/>
              <a:cs typeface="Calibri"/>
            </a:endParaRPr>
          </a:p>
          <a:p>
            <a:pPr marL="0" lvl="1">
              <a:spcBef>
                <a:spcPts val="1200"/>
              </a:spcBef>
              <a:spcAft>
                <a:spcPts val="1200"/>
              </a:spcAft>
              <a:buClr>
                <a:srgbClr val="7414DC"/>
              </a:buClr>
              <a:buSzPct val="125000"/>
              <a:tabLst>
                <a:tab pos="523399" algn="l"/>
                <a:tab pos="523875" algn="l"/>
              </a:tabLst>
            </a:pPr>
            <a:endParaRPr lang="en-GB" sz="1800" b="1">
              <a:solidFill>
                <a:srgbClr val="7414DC"/>
              </a:solidFill>
              <a:latin typeface="Nunito Sans"/>
              <a:cs typeface="Calibri"/>
            </a:endParaRPr>
          </a:p>
        </p:txBody>
      </p:sp>
      <p:sp>
        <p:nvSpPr>
          <p:cNvPr id="3" name="TextBox 2">
            <a:extLst>
              <a:ext uri="{FF2B5EF4-FFF2-40B4-BE49-F238E27FC236}">
                <a16:creationId xmlns:a16="http://schemas.microsoft.com/office/drawing/2014/main" id="{F38B47F2-F930-4630-7393-7CC6B562A410}"/>
              </a:ext>
            </a:extLst>
          </p:cNvPr>
          <p:cNvSpPr txBox="1"/>
          <p:nvPr/>
        </p:nvSpPr>
        <p:spPr>
          <a:xfrm>
            <a:off x="522570" y="905424"/>
            <a:ext cx="4812208" cy="861774"/>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we’ve provided</a:t>
            </a:r>
            <a:br>
              <a:rPr lang="en-GB" sz="2800">
                <a:solidFill>
                  <a:srgbClr val="7413DC"/>
                </a:solidFill>
                <a:latin typeface="Nunito Sans Black"/>
              </a:rPr>
            </a:br>
            <a:r>
              <a:rPr lang="en-GB" sz="2800">
                <a:solidFill>
                  <a:srgbClr val="7413DC"/>
                </a:solidFill>
                <a:latin typeface="Nunito Sans Black"/>
              </a:rPr>
              <a:t>ahead of this call</a:t>
            </a:r>
            <a:endParaRPr lang="en-US" sz="2800">
              <a:solidFill>
                <a:srgbClr val="7413DC"/>
              </a:solidFill>
              <a:latin typeface="Nunito Sans Black"/>
              <a:cs typeface="Calibri"/>
            </a:endParaRPr>
          </a:p>
        </p:txBody>
      </p:sp>
      <p:cxnSp>
        <p:nvCxnSpPr>
          <p:cNvPr id="8" name="Straight Connector 7">
            <a:extLst>
              <a:ext uri="{FF2B5EF4-FFF2-40B4-BE49-F238E27FC236}">
                <a16:creationId xmlns:a16="http://schemas.microsoft.com/office/drawing/2014/main" id="{DA8C34C0-C0C7-99D7-261F-D4AF388DCA7A}"/>
              </a:ext>
            </a:extLst>
          </p:cNvPr>
          <p:cNvCxnSpPr>
            <a:cxnSpLocks/>
          </p:cNvCxnSpPr>
          <p:nvPr/>
        </p:nvCxnSpPr>
        <p:spPr>
          <a:xfrm>
            <a:off x="6096000" y="0"/>
            <a:ext cx="0" cy="6858000"/>
          </a:xfrm>
          <a:prstGeom prst="line">
            <a:avLst/>
          </a:prstGeom>
          <a:ln w="38100">
            <a:solidFill>
              <a:srgbClr val="7414DC"/>
            </a:solidFill>
            <a:prstDash val="lg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19815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Roadmap for Change – A Reminder</a:t>
            </a:r>
            <a:endParaRPr lang="en-US">
              <a:latin typeface="Nunito Sans"/>
            </a:endParaRPr>
          </a:p>
        </p:txBody>
      </p:sp>
    </p:spTree>
    <p:extLst>
      <p:ext uri="{BB962C8B-B14F-4D97-AF65-F5344CB8AC3E}">
        <p14:creationId xmlns:p14="http://schemas.microsoft.com/office/powerpoint/2010/main" val="1788299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June</a:t>
            </a:r>
          </a:p>
        </p:txBody>
      </p:sp>
      <p:sp>
        <p:nvSpPr>
          <p:cNvPr id="38" name="TextBox 37">
            <a:extLst>
              <a:ext uri="{FF2B5EF4-FFF2-40B4-BE49-F238E27FC236}">
                <a16:creationId xmlns:a16="http://schemas.microsoft.com/office/drawing/2014/main" id="{7192AF77-E1C3-E6D8-13C4-7618540C4C25}"/>
              </a:ext>
            </a:extLst>
          </p:cNvPr>
          <p:cNvSpPr txBox="1"/>
          <p:nvPr/>
        </p:nvSpPr>
        <p:spPr>
          <a:xfrm>
            <a:off x="6796265" y="1111748"/>
            <a:ext cx="4320208" cy="53788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Nunito Sans ExtraBold" panose="00000900000000000000" pitchFamily="2" charset="0"/>
                <a:ea typeface="+mn-ea"/>
                <a:cs typeface="+mn-cs"/>
              </a:rPr>
              <a:t>What you’ll need to do</a:t>
            </a:r>
          </a:p>
        </p:txBody>
      </p:sp>
      <p:grpSp>
        <p:nvGrpSpPr>
          <p:cNvPr id="49" name="Group 48">
            <a:extLst>
              <a:ext uri="{FF2B5EF4-FFF2-40B4-BE49-F238E27FC236}">
                <a16:creationId xmlns:a16="http://schemas.microsoft.com/office/drawing/2014/main" id="{BC9E96A3-EA54-0665-F09D-85DAB816C69A}"/>
              </a:ext>
            </a:extLst>
          </p:cNvPr>
          <p:cNvGrpSpPr/>
          <p:nvPr/>
        </p:nvGrpSpPr>
        <p:grpSpPr>
          <a:xfrm>
            <a:off x="6334540" y="888235"/>
            <a:ext cx="5504178" cy="5714235"/>
            <a:chOff x="6334540" y="888235"/>
            <a:chExt cx="5504178" cy="5760957"/>
          </a:xfrm>
        </p:grpSpPr>
        <p:sp>
          <p:nvSpPr>
            <p:cNvPr id="3" name="Rectangle: Rounded Corners 2">
              <a:extLst>
                <a:ext uri="{FF2B5EF4-FFF2-40B4-BE49-F238E27FC236}">
                  <a16:creationId xmlns:a16="http://schemas.microsoft.com/office/drawing/2014/main" id="{CE38157C-C60A-7C4F-6D7C-5C82180E7D1C}"/>
                </a:ext>
              </a:extLst>
            </p:cNvPr>
            <p:cNvSpPr/>
            <p:nvPr/>
          </p:nvSpPr>
          <p:spPr>
            <a:xfrm>
              <a:off x="6334540" y="921365"/>
              <a:ext cx="5504178" cy="5727827"/>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marR="0" lvl="0" indent="-171450" algn="l" defTabSz="685800" rtl="0" eaLnBrk="1" fontAlgn="auto" latinLnBrk="0" hangingPunct="1">
                <a:lnSpc>
                  <a:spcPct val="100000"/>
                </a:lnSpc>
                <a:spcBef>
                  <a:spcPts val="0"/>
                </a:spcBef>
                <a:spcAft>
                  <a:spcPts val="0"/>
                </a:spcAft>
                <a:buClr>
                  <a:srgbClr val="00A793"/>
                </a:buClr>
                <a:buSzTx/>
                <a:buFont typeface="Arial" panose="020B0604020202020204" pitchFamily="34" charset="0"/>
                <a:buChar char="•"/>
                <a:tabLst/>
                <a:defRPr/>
              </a:pPr>
              <a:endParaRPr kumimoji="0" lang="en-GB" sz="1800" b="0" i="0" u="none" strike="noStrike" kern="0" cap="none" spc="0" normalizeH="0" baseline="0" noProof="0">
                <a:ln>
                  <a:noFill/>
                </a:ln>
                <a:solidFill>
                  <a:srgbClr val="000000"/>
                </a:solidFill>
                <a:effectLst/>
                <a:uLnTx/>
                <a:uFillTx/>
                <a:latin typeface="Nunito Sans"/>
                <a:ea typeface="+mn-ea"/>
                <a:cs typeface="+mn-cs"/>
              </a:endParaRPr>
            </a:p>
          </p:txBody>
        </p:sp>
        <p:pic>
          <p:nvPicPr>
            <p:cNvPr id="42" name="Picture 41">
              <a:extLst>
                <a:ext uri="{FF2B5EF4-FFF2-40B4-BE49-F238E27FC236}">
                  <a16:creationId xmlns:a16="http://schemas.microsoft.com/office/drawing/2014/main" id="{C71EE425-F7BC-81A8-69CC-547C307C52D0}"/>
                </a:ext>
              </a:extLst>
            </p:cNvPr>
            <p:cNvPicPr>
              <a:picLocks noChangeAspect="1"/>
            </p:cNvPicPr>
            <p:nvPr/>
          </p:nvPicPr>
          <p:blipFill rotWithShape="1">
            <a:blip r:embed="rId3"/>
            <a:srcRect b="86255"/>
            <a:stretch/>
          </p:blipFill>
          <p:spPr>
            <a:xfrm>
              <a:off x="6334540" y="888235"/>
              <a:ext cx="5504178" cy="791013"/>
            </a:xfrm>
            <a:prstGeom prst="rect">
              <a:avLst/>
            </a:prstGeom>
          </p:spPr>
        </p:pic>
      </p:grpSp>
      <p:grpSp>
        <p:nvGrpSpPr>
          <p:cNvPr id="47" name="Group 46">
            <a:extLst>
              <a:ext uri="{FF2B5EF4-FFF2-40B4-BE49-F238E27FC236}">
                <a16:creationId xmlns:a16="http://schemas.microsoft.com/office/drawing/2014/main" id="{2FE7E35A-EC3E-E819-FCB2-ABF5AD6F0CFF}"/>
              </a:ext>
            </a:extLst>
          </p:cNvPr>
          <p:cNvGrpSpPr/>
          <p:nvPr/>
        </p:nvGrpSpPr>
        <p:grpSpPr>
          <a:xfrm>
            <a:off x="353283" y="874643"/>
            <a:ext cx="5504178" cy="5727827"/>
            <a:chOff x="353283" y="874643"/>
            <a:chExt cx="5504178" cy="5774548"/>
          </a:xfrm>
        </p:grpSpPr>
        <p:sp>
          <p:nvSpPr>
            <p:cNvPr id="44" name="Rectangle: Rounded Corners 43">
              <a:extLst>
                <a:ext uri="{FF2B5EF4-FFF2-40B4-BE49-F238E27FC236}">
                  <a16:creationId xmlns:a16="http://schemas.microsoft.com/office/drawing/2014/main" id="{9E0D8071-8557-FD18-D6E7-35F9C33644E8}"/>
                </a:ext>
              </a:extLst>
            </p:cNvPr>
            <p:cNvSpPr/>
            <p:nvPr/>
          </p:nvSpPr>
          <p:spPr>
            <a:xfrm>
              <a:off x="353283" y="888234"/>
              <a:ext cx="5504178" cy="5760957"/>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96545" marR="0" lvl="0" indent="-285750" algn="l" defTabSz="685800" rtl="0" eaLnBrk="1" fontAlgn="auto" latinLnBrk="0" hangingPunct="1">
                <a:lnSpc>
                  <a:spcPct val="100000"/>
                </a:lnSpc>
                <a:spcBef>
                  <a:spcPts val="600"/>
                </a:spcBef>
                <a:spcAft>
                  <a:spcPts val="600"/>
                </a:spcAft>
                <a:buClr>
                  <a:srgbClr val="00A793"/>
                </a:buClr>
                <a:buSzTx/>
                <a:buFont typeface="Arial" panose="020B0604020202020204" pitchFamily="34" charset="0"/>
                <a:buChar char="•"/>
                <a:tabLst/>
                <a:defRPr/>
              </a:pPr>
              <a:endParaRPr kumimoji="0" lang="en-GB" sz="1800" b="0" i="0" u="none" strike="noStrike" kern="0" cap="none" spc="0" normalizeH="0" baseline="0" noProof="0">
                <a:ln>
                  <a:noFill/>
                </a:ln>
                <a:solidFill>
                  <a:srgbClr val="FF0000"/>
                </a:solidFill>
                <a:effectLst/>
                <a:uLnTx/>
                <a:uFillTx/>
                <a:latin typeface="Nunito Sans"/>
                <a:ea typeface="+mn-ea"/>
                <a:cs typeface="+mn-cs"/>
              </a:endParaRPr>
            </a:p>
            <a:p>
              <a:pPr marL="296545" marR="0" lvl="0" indent="-285750" algn="l" defTabSz="685800" rtl="0" eaLnBrk="1" fontAlgn="auto" latinLnBrk="0" hangingPunct="1">
                <a:lnSpc>
                  <a:spcPct val="100000"/>
                </a:lnSpc>
                <a:spcBef>
                  <a:spcPts val="600"/>
                </a:spcBef>
                <a:spcAft>
                  <a:spcPts val="60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000000"/>
                  </a:solidFill>
                  <a:effectLst/>
                  <a:uLnTx/>
                  <a:uFillTx/>
                  <a:latin typeface="Nunito Sans"/>
                  <a:ea typeface="+mn-ea"/>
                  <a:cs typeface="+mn-cs"/>
                </a:rPr>
                <a:t>Sharing with Transformation Leads draft plans on how Branching Out will look and work</a:t>
              </a:r>
            </a:p>
            <a:p>
              <a:pPr marL="296545" marR="0" lvl="0" indent="-285750" algn="l" defTabSz="685800" rtl="0" eaLnBrk="1" fontAlgn="auto" latinLnBrk="0" hangingPunct="1">
                <a:lnSpc>
                  <a:spcPct val="100000"/>
                </a:lnSpc>
                <a:spcBef>
                  <a:spcPts val="600"/>
                </a:spcBef>
                <a:spcAft>
                  <a:spcPts val="60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000000"/>
                  </a:solidFill>
                  <a:effectLst/>
                  <a:uLnTx/>
                  <a:uFillTx/>
                  <a:latin typeface="Nunito Sans"/>
                  <a:ea typeface="+mn-ea"/>
                  <a:cs typeface="+mn-cs"/>
                </a:rPr>
                <a:t>Sharing with Transformation Leads draft plans for how the Wood Badge will change</a:t>
              </a:r>
            </a:p>
          </p:txBody>
        </p:sp>
        <p:pic>
          <p:nvPicPr>
            <p:cNvPr id="46" name="Picture 45">
              <a:extLst>
                <a:ext uri="{FF2B5EF4-FFF2-40B4-BE49-F238E27FC236}">
                  <a16:creationId xmlns:a16="http://schemas.microsoft.com/office/drawing/2014/main" id="{5C6CA7F7-B653-90AA-99E1-5A782D275655}"/>
                </a:ext>
              </a:extLst>
            </p:cNvPr>
            <p:cNvPicPr>
              <a:picLocks noChangeAspect="1"/>
            </p:cNvPicPr>
            <p:nvPr/>
          </p:nvPicPr>
          <p:blipFill rotWithShape="1">
            <a:blip r:embed="rId4"/>
            <a:srcRect b="86066"/>
            <a:stretch/>
          </p:blipFill>
          <p:spPr>
            <a:xfrm>
              <a:off x="353283" y="874643"/>
              <a:ext cx="5504178" cy="804605"/>
            </a:xfrm>
            <a:prstGeom prst="rect">
              <a:avLst/>
            </a:prstGeom>
          </p:spPr>
        </p:pic>
      </p:grpSp>
      <p:sp>
        <p:nvSpPr>
          <p:cNvPr id="2" name="TextBox 1">
            <a:extLst>
              <a:ext uri="{FF2B5EF4-FFF2-40B4-BE49-F238E27FC236}">
                <a16:creationId xmlns:a16="http://schemas.microsoft.com/office/drawing/2014/main" id="{E5C6D3DC-167D-92B6-5568-1613AC3C2B47}"/>
              </a:ext>
            </a:extLst>
          </p:cNvPr>
          <p:cNvSpPr txBox="1"/>
          <p:nvPr/>
        </p:nvSpPr>
        <p:spPr>
          <a:xfrm>
            <a:off x="6469324" y="1636385"/>
            <a:ext cx="5274365" cy="4939581"/>
          </a:xfrm>
          <a:prstGeom prst="rect">
            <a:avLst/>
          </a:prstGeom>
          <a:noFill/>
        </p:spPr>
        <p:txBody>
          <a:bodyPr wrap="square" lIns="91440" tIns="45720" rIns="91440" bIns="45720" rtlCol="0" anchor="ctr">
            <a:normAutofit/>
          </a:bodyPr>
          <a:lstStyle/>
          <a:p>
            <a:pPr marL="182245" marR="0" lvl="0" indent="-171450" algn="l" defTabSz="685800" rtl="0" eaLnBrk="1" fontAlgn="auto" latinLnBrk="0" hangingPunct="1">
              <a:lnSpc>
                <a:spcPct val="100000"/>
              </a:lnSpc>
              <a:spcBef>
                <a:spcPts val="600"/>
              </a:spcBef>
              <a:spcAft>
                <a:spcPts val="60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7414DC"/>
                </a:solidFill>
                <a:effectLst/>
                <a:uLnTx/>
                <a:uFillTx/>
                <a:latin typeface="Nunito Sans"/>
                <a:ea typeface="+mn-ea"/>
                <a:cs typeface="+mn-cs"/>
              </a:rPr>
              <a:t>Continue</a:t>
            </a:r>
            <a:r>
              <a:rPr kumimoji="0" lang="en-GB" sz="1800" b="0" i="0" u="none" strike="noStrike" kern="0" cap="none" spc="0" normalizeH="0" baseline="0" noProof="0">
                <a:ln>
                  <a:noFill/>
                </a:ln>
                <a:solidFill>
                  <a:srgbClr val="000000"/>
                </a:solidFill>
                <a:effectLst/>
                <a:uLnTx/>
                <a:uFillTx/>
                <a:latin typeface="Nunito Sans"/>
                <a:ea typeface="+mn-ea"/>
                <a:cs typeface="+mn-cs"/>
              </a:rPr>
              <a:t> cleaning up Compass data</a:t>
            </a:r>
          </a:p>
          <a:p>
            <a:pPr marL="182245" marR="0" lvl="0" indent="-171450" algn="l" defTabSz="685800" rtl="0" eaLnBrk="1" fontAlgn="auto" latinLnBrk="0" hangingPunct="1">
              <a:lnSpc>
                <a:spcPct val="100000"/>
              </a:lnSpc>
              <a:spcBef>
                <a:spcPts val="600"/>
              </a:spcBef>
              <a:spcAft>
                <a:spcPts val="60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7414DC"/>
                </a:solidFill>
                <a:effectLst/>
                <a:uLnTx/>
                <a:uFillTx/>
                <a:latin typeface="Nunito Sans"/>
                <a:ea typeface="+mn-ea"/>
                <a:cs typeface="+mn-cs"/>
              </a:rPr>
              <a:t>Continue</a:t>
            </a:r>
            <a:r>
              <a:rPr kumimoji="0" lang="en-GB" sz="1800" b="0" i="0" u="none" strike="noStrike" kern="0" cap="none" spc="0" normalizeH="0" baseline="0" noProof="0">
                <a:ln>
                  <a:noFill/>
                </a:ln>
                <a:solidFill>
                  <a:srgbClr val="000000"/>
                </a:solidFill>
                <a:effectLst/>
                <a:uLnTx/>
                <a:uFillTx/>
                <a:latin typeface="Nunito Sans"/>
                <a:ea typeface="+mn-ea"/>
                <a:cs typeface="+mn-cs"/>
              </a:rPr>
              <a:t> ensuring all local members are aware of upcoming changes and what they need to do</a:t>
            </a:r>
          </a:p>
          <a:p>
            <a:pPr marL="182245" marR="0" lvl="0" indent="-171450" algn="l" defTabSz="685800" rtl="0" eaLnBrk="1" fontAlgn="auto" latinLnBrk="0" hangingPunct="1">
              <a:lnSpc>
                <a:spcPct val="100000"/>
              </a:lnSpc>
              <a:spcBef>
                <a:spcPts val="600"/>
              </a:spcBef>
              <a:spcAft>
                <a:spcPts val="60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7414DC"/>
                </a:solidFill>
                <a:effectLst/>
                <a:uLnTx/>
                <a:uFillTx/>
                <a:latin typeface="Nunito Sans"/>
                <a:ea typeface="+mn-ea"/>
                <a:cs typeface="+mn-cs"/>
              </a:rPr>
              <a:t>Continue</a:t>
            </a:r>
            <a:r>
              <a:rPr kumimoji="0" lang="en-GB" sz="1800" b="0" i="0" u="none" strike="noStrike" kern="0" cap="none" spc="0" normalizeH="0" baseline="0" noProof="0">
                <a:ln>
                  <a:noFill/>
                </a:ln>
                <a:solidFill>
                  <a:srgbClr val="000000"/>
                </a:solidFill>
                <a:effectLst/>
                <a:uLnTx/>
                <a:uFillTx/>
                <a:latin typeface="Nunito Sans"/>
                <a:ea typeface="+mn-ea"/>
                <a:cs typeface="+mn-cs"/>
              </a:rPr>
              <a:t> introducing Our Volunteering Culture</a:t>
            </a:r>
          </a:p>
          <a:p>
            <a:pPr marL="182245" marR="0" lvl="0" indent="-171450" algn="l" defTabSz="685800" rtl="0" eaLnBrk="1" fontAlgn="auto" latinLnBrk="0" hangingPunct="1">
              <a:lnSpc>
                <a:spcPct val="100000"/>
              </a:lnSpc>
              <a:spcBef>
                <a:spcPts val="600"/>
              </a:spcBef>
              <a:spcAft>
                <a:spcPts val="60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7414DC"/>
                </a:solidFill>
                <a:effectLst/>
                <a:uLnTx/>
                <a:uFillTx/>
                <a:latin typeface="Nunito Sans"/>
                <a:ea typeface="+mn-ea"/>
                <a:cs typeface="+mn-cs"/>
              </a:rPr>
              <a:t>Continue</a:t>
            </a:r>
            <a:r>
              <a:rPr kumimoji="0" lang="en-GB" sz="1800" b="0" i="0" u="none" strike="noStrike" kern="0" cap="none" spc="0" normalizeH="0" baseline="0" noProof="0">
                <a:ln>
                  <a:noFill/>
                </a:ln>
                <a:solidFill>
                  <a:srgbClr val="000000"/>
                </a:solidFill>
                <a:effectLst/>
                <a:uLnTx/>
                <a:uFillTx/>
                <a:latin typeface="Nunito Sans"/>
                <a:ea typeface="+mn-ea"/>
                <a:cs typeface="+mn-cs"/>
              </a:rPr>
              <a:t> introducing use of teams in Groups, Districts, Counties</a:t>
            </a:r>
          </a:p>
          <a:p>
            <a:pPr marL="182245" marR="0" lvl="0" indent="-171450" algn="l" defTabSz="685800" rtl="0" eaLnBrk="1" fontAlgn="auto" latinLnBrk="0" hangingPunct="1">
              <a:lnSpc>
                <a:spcPct val="100000"/>
              </a:lnSpc>
              <a:spcBef>
                <a:spcPts val="600"/>
              </a:spcBef>
              <a:spcAft>
                <a:spcPts val="60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7414DC"/>
                </a:solidFill>
                <a:effectLst/>
                <a:uLnTx/>
                <a:uFillTx/>
                <a:latin typeface="Nunito Sans"/>
                <a:ea typeface="+mn-ea"/>
                <a:cs typeface="+mn-cs"/>
              </a:rPr>
              <a:t>Continue</a:t>
            </a:r>
            <a:r>
              <a:rPr kumimoji="0" lang="en-GB" sz="1800" b="0" i="0" u="none" strike="noStrike" kern="0" cap="none" spc="0" normalizeH="0" baseline="0" noProof="0">
                <a:ln>
                  <a:noFill/>
                </a:ln>
                <a:solidFill>
                  <a:srgbClr val="000000"/>
                </a:solidFill>
                <a:effectLst/>
                <a:uLnTx/>
                <a:uFillTx/>
                <a:latin typeface="Nunito Sans"/>
                <a:ea typeface="+mn-ea"/>
                <a:cs typeface="+mn-cs"/>
              </a:rPr>
              <a:t> introducing the Trustee Board changes via Group/Districts/County AGMs</a:t>
            </a:r>
          </a:p>
          <a:p>
            <a:pPr marL="182245" marR="0" lvl="0" indent="-171450" algn="l" defTabSz="685800" rtl="0" eaLnBrk="1" fontAlgn="auto" latinLnBrk="0" hangingPunct="1">
              <a:lnSpc>
                <a:spcPct val="100000"/>
              </a:lnSpc>
              <a:spcBef>
                <a:spcPts val="600"/>
              </a:spcBef>
              <a:spcAft>
                <a:spcPts val="600"/>
              </a:spcAft>
              <a:buClr>
                <a:srgbClr val="00A793"/>
              </a:buClr>
              <a:buSzTx/>
              <a:buFont typeface="Arial" panose="020B0604020202020204" pitchFamily="34" charset="0"/>
              <a:buChar char="•"/>
              <a:tabLst/>
              <a:defRPr/>
            </a:pPr>
            <a:r>
              <a:rPr kumimoji="0" lang="en-GB" sz="1800" b="0" i="0" u="none" strike="noStrike" kern="0" cap="none" spc="0" normalizeH="0" baseline="0" noProof="0">
                <a:ln>
                  <a:noFill/>
                </a:ln>
                <a:solidFill>
                  <a:srgbClr val="7414DC"/>
                </a:solidFill>
                <a:effectLst/>
                <a:uLnTx/>
                <a:uFillTx/>
                <a:latin typeface="Nunito Sans"/>
                <a:ea typeface="+mn-ea"/>
                <a:cs typeface="+mn-cs"/>
              </a:rPr>
              <a:t>Continue</a:t>
            </a:r>
            <a:r>
              <a:rPr kumimoji="0" lang="en-GB" sz="1800" b="0" i="0" u="none" strike="noStrike" kern="0" cap="none" spc="0" normalizeH="0" baseline="0" noProof="0">
                <a:ln>
                  <a:noFill/>
                </a:ln>
                <a:solidFill>
                  <a:srgbClr val="000000"/>
                </a:solidFill>
                <a:effectLst/>
                <a:uLnTx/>
                <a:uFillTx/>
                <a:latin typeface="Nunito Sans"/>
                <a:ea typeface="+mn-ea"/>
                <a:cs typeface="+mn-cs"/>
              </a:rPr>
              <a:t> to introduce the Digital Skills Tool in your area and increase usage</a:t>
            </a:r>
            <a:endParaRPr kumimoji="0" lang="en-GB" sz="1800" b="0" i="0" u="none" strike="noStrike" kern="0" cap="none" spc="0" normalizeH="0" baseline="0" noProof="0">
              <a:ln>
                <a:noFill/>
              </a:ln>
              <a:solidFill>
                <a:srgbClr val="7414DC"/>
              </a:solidFill>
              <a:effectLst/>
              <a:uLnTx/>
              <a:uFillTx/>
              <a:latin typeface="Nunito Sans"/>
              <a:ea typeface="+mn-ea"/>
              <a:cs typeface="+mn-cs"/>
            </a:endParaRPr>
          </a:p>
        </p:txBody>
      </p:sp>
    </p:spTree>
    <p:extLst>
      <p:ext uri="{BB962C8B-B14F-4D97-AF65-F5344CB8AC3E}">
        <p14:creationId xmlns:p14="http://schemas.microsoft.com/office/powerpoint/2010/main" val="3534875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Learning Update</a:t>
            </a:r>
            <a:endParaRPr lang="en-US">
              <a:latin typeface="Nunito Sans"/>
            </a:endParaRPr>
          </a:p>
        </p:txBody>
      </p:sp>
    </p:spTree>
    <p:extLst>
      <p:ext uri="{BB962C8B-B14F-4D97-AF65-F5344CB8AC3E}">
        <p14:creationId xmlns:p14="http://schemas.microsoft.com/office/powerpoint/2010/main" val="1005571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5899655" y="827370"/>
            <a:ext cx="5432917" cy="461665"/>
          </a:xfrm>
          <a:prstGeom prst="rect">
            <a:avLst/>
          </a:prstGeom>
        </p:spPr>
        <p:txBody>
          <a:bodyPr vert="horz" wrap="square" lIns="0" tIns="0" rIns="0" bIns="0" rtlCol="0" anchor="t">
            <a:spAutoFit/>
          </a:bodyPr>
          <a:lstStyle/>
          <a:p>
            <a:pPr marL="0" lvl="1" defTabSz="685784"/>
            <a:r>
              <a:rPr lang="en-GB" sz="3000" kern="0">
                <a:solidFill>
                  <a:schemeClr val="bg2"/>
                </a:solidFill>
                <a:latin typeface="Nunito Sans Black"/>
                <a:cs typeface="Calibri"/>
              </a:rPr>
              <a:t>Current training</a:t>
            </a:r>
          </a:p>
        </p:txBody>
      </p:sp>
      <p:pic>
        <p:nvPicPr>
          <p:cNvPr id="3" name="Picture 2" descr="four-young-people-writing-down-ideas-and-chatting.jpg">
            <a:extLst>
              <a:ext uri="{FF2B5EF4-FFF2-40B4-BE49-F238E27FC236}">
                <a16:creationId xmlns:a16="http://schemas.microsoft.com/office/drawing/2014/main" id="{AA1C6C02-3E96-E0EE-6336-1EAF06AFDCBD}"/>
              </a:ext>
            </a:extLst>
          </p:cNvPr>
          <p:cNvPicPr>
            <a:picLocks noChangeAspect="1"/>
          </p:cNvPicPr>
          <p:nvPr/>
        </p:nvPicPr>
        <p:blipFill>
          <a:blip r:embed="rId3"/>
          <a:stretch>
            <a:fillRect/>
          </a:stretch>
        </p:blipFill>
        <p:spPr>
          <a:xfrm>
            <a:off x="-1771" y="0"/>
            <a:ext cx="5577957" cy="6858000"/>
          </a:xfrm>
          <a:prstGeom prst="rect">
            <a:avLst/>
          </a:prstGeom>
        </p:spPr>
      </p:pic>
      <p:sp>
        <p:nvSpPr>
          <p:cNvPr id="2" name="Text Placeholder 8">
            <a:extLst>
              <a:ext uri="{FF2B5EF4-FFF2-40B4-BE49-F238E27FC236}">
                <a16:creationId xmlns:a16="http://schemas.microsoft.com/office/drawing/2014/main" id="{B77EB853-26BD-AB9D-F0B0-F129B3EE188B}"/>
              </a:ext>
            </a:extLst>
          </p:cNvPr>
          <p:cNvSpPr txBox="1">
            <a:spLocks/>
          </p:cNvSpPr>
          <p:nvPr/>
        </p:nvSpPr>
        <p:spPr>
          <a:xfrm>
            <a:off x="5899655" y="1394863"/>
            <a:ext cx="6047179" cy="5370701"/>
          </a:xfrm>
          <a:prstGeom prst="rect">
            <a:avLst/>
          </a:prstGeom>
        </p:spPr>
        <p:txBody>
          <a:bodyPr vert="horz" wrap="square" lIns="0" tIns="0" rIns="0" bIns="0" rtlCol="0" anchor="t">
            <a:sp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695" indent="-342900" defTabSz="914400">
              <a:buClr>
                <a:schemeClr val="bg2"/>
              </a:buClr>
              <a:buFont typeface="Arial" panose="020B0604020202020204" pitchFamily="34" charset="0"/>
              <a:buChar char="•"/>
            </a:pPr>
            <a:r>
              <a:rPr lang="en-GB" kern="0">
                <a:latin typeface="Nunito Sans"/>
              </a:rPr>
              <a:t>Externally our training is well regarded for its breadth and content</a:t>
            </a:r>
            <a:endParaRPr lang="en-US"/>
          </a:p>
          <a:p>
            <a:pPr marL="353695" indent="-342900" defTabSz="914400">
              <a:buClr>
                <a:schemeClr val="bg2"/>
              </a:buClr>
              <a:buFont typeface="Arial" panose="020B0604020202020204" pitchFamily="34" charset="0"/>
              <a:buChar char="•"/>
            </a:pPr>
            <a:endParaRPr lang="en-GB" kern="0">
              <a:latin typeface="Nunito Sans"/>
            </a:endParaRPr>
          </a:p>
          <a:p>
            <a:pPr marL="353695" indent="-342900" defTabSz="914400">
              <a:buClr>
                <a:schemeClr val="bg2"/>
              </a:buClr>
              <a:buFont typeface="Arial" panose="020B0604020202020204" pitchFamily="34" charset="0"/>
              <a:buChar char="•"/>
            </a:pPr>
            <a:r>
              <a:rPr lang="en-GB" kern="0">
                <a:latin typeface="Nunito Sans"/>
              </a:rPr>
              <a:t>Volunteers value the Wood Badge when they achieve it</a:t>
            </a:r>
          </a:p>
          <a:p>
            <a:pPr marL="353695" indent="-342900" defTabSz="914400">
              <a:buClr>
                <a:schemeClr val="bg2"/>
              </a:buClr>
              <a:buFont typeface="Arial" panose="020B0604020202020204" pitchFamily="34" charset="0"/>
              <a:buChar char="•"/>
            </a:pPr>
            <a:endParaRPr lang="en-GB" kern="0">
              <a:latin typeface="Nunito Sans"/>
            </a:endParaRPr>
          </a:p>
          <a:p>
            <a:pPr marL="353695" indent="-342900" defTabSz="914400">
              <a:buClr>
                <a:schemeClr val="bg2"/>
              </a:buClr>
              <a:buFont typeface="Arial" panose="020B0604020202020204" pitchFamily="34" charset="0"/>
              <a:buChar char="•"/>
            </a:pPr>
            <a:r>
              <a:rPr lang="en-GB" kern="0">
                <a:latin typeface="Nunito Sans"/>
              </a:rPr>
              <a:t>Internally difficult to navigate the training scheme</a:t>
            </a:r>
            <a:endParaRPr lang="en-GB"/>
          </a:p>
          <a:p>
            <a:pPr marL="353695" indent="-342900" defTabSz="914400">
              <a:buClr>
                <a:schemeClr val="bg2"/>
              </a:buClr>
              <a:buChar char="•"/>
            </a:pPr>
            <a:endParaRPr lang="en-GB" kern="0"/>
          </a:p>
          <a:p>
            <a:pPr marL="353695" indent="-342900" defTabSz="914400">
              <a:buClr>
                <a:schemeClr val="bg2"/>
              </a:buClr>
              <a:buFont typeface="Arial" panose="020B0604020202020204" pitchFamily="34" charset="0"/>
              <a:buChar char="•"/>
            </a:pPr>
            <a:r>
              <a:rPr lang="en-GB" kern="0">
                <a:latin typeface="Nunito Sans"/>
              </a:rPr>
              <a:t>Modules are not always specific to a role and are often duplicated when changing roles</a:t>
            </a:r>
          </a:p>
          <a:p>
            <a:pPr marL="353695" indent="-342900" defTabSz="914400">
              <a:buClr>
                <a:schemeClr val="bg2"/>
              </a:buClr>
              <a:buFont typeface="Arial" panose="020B0604020202020204" pitchFamily="34" charset="0"/>
              <a:buChar char="•"/>
            </a:pPr>
            <a:endParaRPr lang="en-GB" kern="0">
              <a:latin typeface="Nunito Sans"/>
            </a:endParaRPr>
          </a:p>
          <a:p>
            <a:pPr marL="353695" indent="-342900" defTabSz="914400">
              <a:buClr>
                <a:schemeClr val="bg2"/>
              </a:buClr>
              <a:buFont typeface="Arial" panose="020B0604020202020204" pitchFamily="34" charset="0"/>
              <a:buChar char="•"/>
            </a:pPr>
            <a:r>
              <a:rPr lang="en-GB" kern="0">
                <a:latin typeface="Nunito Sans"/>
              </a:rPr>
              <a:t>Volunteers are put off by having to repeat training or validation when moving role</a:t>
            </a:r>
          </a:p>
          <a:p>
            <a:pPr marL="353695" indent="-342900" defTabSz="914400">
              <a:buClr>
                <a:schemeClr val="bg2"/>
              </a:buClr>
              <a:buFont typeface="Arial" panose="020B0604020202020204" pitchFamily="34" charset="0"/>
              <a:buChar char="•"/>
            </a:pPr>
            <a:endParaRPr lang="en-GB" kern="0">
              <a:latin typeface="Nunito Sans"/>
            </a:endParaRPr>
          </a:p>
          <a:p>
            <a:pPr marL="353695" indent="-342900" defTabSz="914400">
              <a:buClr>
                <a:schemeClr val="bg2"/>
              </a:buClr>
              <a:buFont typeface="Arial" panose="020B0604020202020204" pitchFamily="34" charset="0"/>
              <a:buChar char="•"/>
            </a:pPr>
            <a:r>
              <a:rPr lang="en-GB" kern="0">
                <a:latin typeface="Nunito Sans"/>
              </a:rPr>
              <a:t>Reliance on having many dedicated volunteers to:</a:t>
            </a:r>
          </a:p>
          <a:p>
            <a:pPr marL="628650" marR="0" lvl="2" indent="-285750" algn="l" defTabSz="685800" rtl="0" eaLnBrk="1" fontAlgn="auto" latinLnBrk="0" hangingPunct="1">
              <a:lnSpc>
                <a:spcPct val="100000"/>
              </a:lnSpc>
              <a:spcBef>
                <a:spcPts val="600"/>
              </a:spcBef>
              <a:spcAft>
                <a:spcPts val="600"/>
              </a:spcAft>
              <a:buClr>
                <a:schemeClr val="bg2"/>
              </a:buClr>
              <a:buSzPct val="125000"/>
              <a:buFont typeface="Arial"/>
              <a:buChar char="•"/>
              <a:tabLst>
                <a:tab pos="523399" algn="l"/>
                <a:tab pos="523875" algn="l"/>
              </a:tabLst>
              <a:defRPr/>
            </a:pPr>
            <a:r>
              <a:rPr lang="en-GB">
                <a:solidFill>
                  <a:schemeClr val="tx1"/>
                </a:solidFill>
              </a:rPr>
              <a:t>Update PLPs &amp; Compass </a:t>
            </a:r>
          </a:p>
          <a:p>
            <a:pPr marL="628650" marR="0" lvl="2" indent="-285750" algn="l" defTabSz="685800" rtl="0" eaLnBrk="1" fontAlgn="auto" latinLnBrk="0" hangingPunct="1">
              <a:lnSpc>
                <a:spcPct val="100000"/>
              </a:lnSpc>
              <a:spcBef>
                <a:spcPts val="600"/>
              </a:spcBef>
              <a:spcAft>
                <a:spcPts val="600"/>
              </a:spcAft>
              <a:buClr>
                <a:schemeClr val="bg2"/>
              </a:buClr>
              <a:buSzPct val="125000"/>
              <a:buFont typeface="Arial"/>
              <a:buChar char="•"/>
              <a:tabLst>
                <a:tab pos="523399" algn="l"/>
                <a:tab pos="523875" algn="l"/>
              </a:tabLst>
              <a:defRPr/>
            </a:pPr>
            <a:r>
              <a:rPr lang="en-GB">
                <a:solidFill>
                  <a:schemeClr val="tx1"/>
                </a:solidFill>
              </a:rPr>
              <a:t>Deliver &amp; validate training</a:t>
            </a:r>
          </a:p>
          <a:p>
            <a:pPr marL="628650" marR="0" lvl="2" indent="-285750" algn="l" defTabSz="685800" rtl="0" eaLnBrk="1" fontAlgn="auto" latinLnBrk="0" hangingPunct="1">
              <a:lnSpc>
                <a:spcPct val="100000"/>
              </a:lnSpc>
              <a:spcBef>
                <a:spcPts val="600"/>
              </a:spcBef>
              <a:spcAft>
                <a:spcPts val="600"/>
              </a:spcAft>
              <a:buClr>
                <a:schemeClr val="bg2"/>
              </a:buClr>
              <a:buSzPct val="125000"/>
              <a:buFont typeface="Arial"/>
              <a:buChar char="•"/>
              <a:tabLst>
                <a:tab pos="523399" algn="l"/>
                <a:tab pos="523875" algn="l"/>
              </a:tabLst>
              <a:defRPr/>
            </a:pPr>
            <a:r>
              <a:rPr lang="en-GB">
                <a:solidFill>
                  <a:schemeClr val="tx1"/>
                </a:solidFill>
              </a:rPr>
              <a:t>Manage training compliance</a:t>
            </a:r>
          </a:p>
        </p:txBody>
      </p:sp>
    </p:spTree>
    <p:extLst>
      <p:ext uri="{BB962C8B-B14F-4D97-AF65-F5344CB8AC3E}">
        <p14:creationId xmlns:p14="http://schemas.microsoft.com/office/powerpoint/2010/main" val="2793711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4418251" cy="6858000"/>
          </a:xfrm>
          <a:prstGeom prst="rect">
            <a:avLst/>
          </a:prstGeom>
          <a:solidFill>
            <a:srgbClr val="00A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Rectangle 9"/>
          <p:cNvSpPr/>
          <p:nvPr/>
        </p:nvSpPr>
        <p:spPr>
          <a:xfrm>
            <a:off x="10041147" y="362762"/>
            <a:ext cx="191506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p:cNvSpPr txBox="1">
            <a:spLocks/>
          </p:cNvSpPr>
          <p:nvPr/>
        </p:nvSpPr>
        <p:spPr>
          <a:xfrm>
            <a:off x="8249452" y="4692274"/>
            <a:ext cx="3732638" cy="1321644"/>
          </a:xfrm>
          <a:prstGeom prst="rect">
            <a:avLst/>
          </a:prstGeom>
        </p:spPr>
        <p:txBody>
          <a:bodyPr vert="horz" lIns="0" tIns="0" rIns="0" bIns="0" numCol="1" spcCol="252000" rtlCol="0" anchor="t">
            <a:noAutofit/>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indent="0">
              <a:buNone/>
            </a:pPr>
            <a:r>
              <a:rPr lang="en-GB" sz="1000" kern="0">
                <a:latin typeface="Nunito Sans"/>
              </a:rPr>
              <a:t>Sample sizes (2022)</a:t>
            </a:r>
            <a:endParaRPr lang="en-US">
              <a:latin typeface="Nunito Sans"/>
            </a:endParaRPr>
          </a:p>
          <a:p>
            <a:pPr marL="132715" indent="-121920">
              <a:lnSpc>
                <a:spcPct val="150000"/>
              </a:lnSpc>
            </a:pPr>
            <a:r>
              <a:rPr lang="en-GB" sz="1000" b="1" kern="0">
                <a:latin typeface="Nunito Sans"/>
              </a:rPr>
              <a:t>Training was relevant:</a:t>
            </a:r>
            <a:r>
              <a:rPr lang="en-GB" sz="1000" kern="0">
                <a:latin typeface="Nunito Sans"/>
              </a:rPr>
              <a:t> 6,974 adult volunteers</a:t>
            </a:r>
          </a:p>
          <a:p>
            <a:pPr marL="132715" indent="-121920">
              <a:lnSpc>
                <a:spcPct val="150000"/>
              </a:lnSpc>
            </a:pPr>
            <a:r>
              <a:rPr lang="en-GB" sz="1000" b="1" kern="0">
                <a:latin typeface="Nunito Sans"/>
              </a:rPr>
              <a:t>Training was easy to access: </a:t>
            </a:r>
            <a:r>
              <a:rPr lang="en-GB" sz="1000" kern="0">
                <a:latin typeface="Nunito Sans"/>
              </a:rPr>
              <a:t>6,976 adult volunteers</a:t>
            </a:r>
          </a:p>
          <a:p>
            <a:pPr marL="132715" indent="-121920">
              <a:lnSpc>
                <a:spcPct val="150000"/>
              </a:lnSpc>
            </a:pPr>
            <a:r>
              <a:rPr lang="en-GB" sz="1000" b="1" kern="0">
                <a:latin typeface="Nunito Sans"/>
              </a:rPr>
              <a:t>Training was simple to undertake: </a:t>
            </a:r>
            <a:r>
              <a:rPr lang="en-GB" sz="1000" kern="0">
                <a:latin typeface="Nunito Sans"/>
              </a:rPr>
              <a:t>6,976 adult volunteers</a:t>
            </a:r>
          </a:p>
          <a:p>
            <a:pPr marL="132715" indent="-121920">
              <a:lnSpc>
                <a:spcPct val="150000"/>
              </a:lnSpc>
            </a:pPr>
            <a:r>
              <a:rPr lang="en-GB" sz="1000" b="1" kern="0">
                <a:latin typeface="Nunito Sans"/>
              </a:rPr>
              <a:t>Training was enjoyable:</a:t>
            </a:r>
            <a:r>
              <a:rPr lang="en-GB" sz="1000" kern="0">
                <a:latin typeface="Nunito Sans"/>
              </a:rPr>
              <a:t> 6,975 adult volunteers</a:t>
            </a:r>
          </a:p>
          <a:p>
            <a:pPr marL="132715" indent="-121920">
              <a:lnSpc>
                <a:spcPct val="150000"/>
              </a:lnSpc>
            </a:pPr>
            <a:r>
              <a:rPr lang="en-GB" sz="1000" b="1" kern="0">
                <a:latin typeface="Nunito Sans"/>
              </a:rPr>
              <a:t>Right training at the right time: </a:t>
            </a:r>
            <a:r>
              <a:rPr lang="en-GB" sz="1000" kern="0">
                <a:latin typeface="Nunito Sans"/>
              </a:rPr>
              <a:t>6,976 adult volunteers</a:t>
            </a:r>
          </a:p>
        </p:txBody>
      </p:sp>
      <p:graphicFrame>
        <p:nvGraphicFramePr>
          <p:cNvPr id="18" name="Chart 17">
            <a:extLst>
              <a:ext uri="{FF2B5EF4-FFF2-40B4-BE49-F238E27FC236}">
                <a16:creationId xmlns:a16="http://schemas.microsoft.com/office/drawing/2014/main" id="{00000000-0008-0000-0600-000005000000}"/>
              </a:ext>
            </a:extLst>
          </p:cNvPr>
          <p:cNvGraphicFramePr>
            <a:graphicFrameLocks/>
          </p:cNvGraphicFramePr>
          <p:nvPr/>
        </p:nvGraphicFramePr>
        <p:xfrm>
          <a:off x="4757277" y="341006"/>
          <a:ext cx="3384000" cy="201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00000000-0008-0000-0600-000005000000}"/>
              </a:ext>
            </a:extLst>
          </p:cNvPr>
          <p:cNvGraphicFramePr>
            <a:graphicFrameLocks/>
          </p:cNvGraphicFramePr>
          <p:nvPr/>
        </p:nvGraphicFramePr>
        <p:xfrm>
          <a:off x="8226107" y="341006"/>
          <a:ext cx="3384000" cy="201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00000000-0008-0000-0600-000005000000}"/>
              </a:ext>
            </a:extLst>
          </p:cNvPr>
          <p:cNvGraphicFramePr>
            <a:graphicFrameLocks/>
          </p:cNvGraphicFramePr>
          <p:nvPr/>
        </p:nvGraphicFramePr>
        <p:xfrm>
          <a:off x="4754743" y="2433130"/>
          <a:ext cx="3384000" cy="201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a:extLst>
              <a:ext uri="{FF2B5EF4-FFF2-40B4-BE49-F238E27FC236}">
                <a16:creationId xmlns:a16="http://schemas.microsoft.com/office/drawing/2014/main" id="{00000000-0008-0000-0600-000005000000}"/>
              </a:ext>
            </a:extLst>
          </p:cNvPr>
          <p:cNvGraphicFramePr>
            <a:graphicFrameLocks/>
          </p:cNvGraphicFramePr>
          <p:nvPr/>
        </p:nvGraphicFramePr>
        <p:xfrm>
          <a:off x="8223573" y="2433130"/>
          <a:ext cx="3384000" cy="201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25">
            <a:extLst>
              <a:ext uri="{FF2B5EF4-FFF2-40B4-BE49-F238E27FC236}">
                <a16:creationId xmlns:a16="http://schemas.microsoft.com/office/drawing/2014/main" id="{00000000-0008-0000-0600-000005000000}"/>
              </a:ext>
            </a:extLst>
          </p:cNvPr>
          <p:cNvGraphicFramePr>
            <a:graphicFrameLocks/>
          </p:cNvGraphicFramePr>
          <p:nvPr/>
        </p:nvGraphicFramePr>
        <p:xfrm>
          <a:off x="4757277" y="4529546"/>
          <a:ext cx="3384000" cy="2016000"/>
        </p:xfrm>
        <a:graphic>
          <a:graphicData uri="http://schemas.openxmlformats.org/drawingml/2006/chart">
            <c:chart xmlns:c="http://schemas.openxmlformats.org/drawingml/2006/chart" xmlns:r="http://schemas.openxmlformats.org/officeDocument/2006/relationships" r:id="rId7"/>
          </a:graphicData>
        </a:graphic>
      </p:graphicFrame>
      <p:sp>
        <p:nvSpPr>
          <p:cNvPr id="5" name="Text Placeholder 12">
            <a:extLst>
              <a:ext uri="{FF2B5EF4-FFF2-40B4-BE49-F238E27FC236}">
                <a16:creationId xmlns:a16="http://schemas.microsoft.com/office/drawing/2014/main" id="{1944EFE8-D10E-B79E-47FF-068F00A1AE03}"/>
              </a:ext>
            </a:extLst>
          </p:cNvPr>
          <p:cNvSpPr txBox="1">
            <a:spLocks/>
          </p:cNvSpPr>
          <p:nvPr/>
        </p:nvSpPr>
        <p:spPr>
          <a:xfrm>
            <a:off x="456770" y="1489753"/>
            <a:ext cx="3453223" cy="4153594"/>
          </a:xfrm>
          <a:prstGeom prst="rect">
            <a:avLst/>
          </a:prstGeom>
        </p:spPr>
        <p:txBody>
          <a:bodyPr vert="horz" lIns="0" tIns="0" rIns="0" bIns="0" numCol="1" spcCol="252000" rtlCol="0" anchor="t">
            <a:noAutofit/>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defTabSz="914400">
              <a:buClr>
                <a:schemeClr val="bg1"/>
              </a:buClr>
              <a:buNone/>
            </a:pPr>
            <a:r>
              <a:rPr lang="en-GB" b="1" kern="0">
                <a:solidFill>
                  <a:schemeClr val="bg1"/>
                </a:solidFill>
                <a:latin typeface="Nunito Sans"/>
              </a:rPr>
              <a:t>From the Scout Experience Survey</a:t>
            </a:r>
          </a:p>
          <a:p>
            <a:pPr marL="0" indent="0" defTabSz="914400">
              <a:buNone/>
            </a:pPr>
            <a:endParaRPr lang="en-GB" kern="0">
              <a:solidFill>
                <a:schemeClr val="bg1"/>
              </a:solidFill>
              <a:latin typeface="Nunito Sans"/>
            </a:endParaRPr>
          </a:p>
          <a:p>
            <a:pPr marL="0" indent="0" defTabSz="914400">
              <a:buNone/>
            </a:pPr>
            <a:r>
              <a:rPr lang="en-GB" kern="0">
                <a:solidFill>
                  <a:schemeClr val="bg1"/>
                </a:solidFill>
                <a:latin typeface="Nunito Sans"/>
              </a:rPr>
              <a:t>Since 2018, volunteers have reported similar training experiences, with similarities in volunteers reporting training to be relevant, easy to access, simple, enjoyable and receiving training at the right time. </a:t>
            </a:r>
            <a:endParaRPr lang="en-GB" kern="0">
              <a:solidFill>
                <a:schemeClr val="bg1"/>
              </a:solidFill>
            </a:endParaRPr>
          </a:p>
        </p:txBody>
      </p:sp>
    </p:spTree>
    <p:extLst>
      <p:ext uri="{BB962C8B-B14F-4D97-AF65-F5344CB8AC3E}">
        <p14:creationId xmlns:p14="http://schemas.microsoft.com/office/powerpoint/2010/main" val="952675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CA0ABC-BFFA-099F-201B-78E980AEAA11}"/>
              </a:ext>
            </a:extLst>
          </p:cNvPr>
          <p:cNvSpPr txBox="1"/>
          <p:nvPr/>
        </p:nvSpPr>
        <p:spPr>
          <a:xfrm>
            <a:off x="173583" y="487162"/>
            <a:ext cx="7852407" cy="523220"/>
          </a:xfrm>
          <a:prstGeom prst="rect">
            <a:avLst/>
          </a:prstGeom>
          <a:noFill/>
        </p:spPr>
        <p:txBody>
          <a:bodyPr wrap="square">
            <a:spAutoFit/>
          </a:bodyPr>
          <a:lstStyle/>
          <a:p>
            <a:pPr marL="64770">
              <a:spcBef>
                <a:spcPts val="2145"/>
              </a:spcBef>
            </a:pPr>
            <a:r>
              <a:rPr lang="en-GB" sz="2800">
                <a:solidFill>
                  <a:schemeClr val="bg2"/>
                </a:solidFill>
                <a:latin typeface="Nunito Sans Black" panose="00000A00000000000000" pitchFamily="2" charset="0"/>
                <a:cs typeface="Nunito Sans Black"/>
              </a:rPr>
              <a:t>What will 2025 and beyond look like? </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36658" y="1162045"/>
            <a:ext cx="5759342" cy="5232202"/>
          </a:xfrm>
          <a:prstGeom prst="rect">
            <a:avLst/>
          </a:prstGeom>
        </p:spPr>
        <p:txBody>
          <a:bodyPr vert="horz" wrap="square" lIns="0" tIns="0" rIns="0" bIns="0" rtlCol="0" anchor="t">
            <a:sp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695" indent="-342900" defTabSz="914400">
              <a:buClr>
                <a:schemeClr val="bg2"/>
              </a:buClr>
              <a:buFont typeface="Arial" panose="020B0604020202020204" pitchFamily="34" charset="0"/>
              <a:buChar char="•"/>
            </a:pPr>
            <a:r>
              <a:rPr lang="en-GB" sz="2000" kern="0">
                <a:latin typeface="Nunito Sans"/>
              </a:rPr>
              <a:t>Volunteer focused – learning relevant for you!</a:t>
            </a:r>
          </a:p>
          <a:p>
            <a:pPr marL="353695" indent="-342900" defTabSz="914400">
              <a:buClr>
                <a:schemeClr val="bg2"/>
              </a:buClr>
              <a:buFont typeface="Arial" panose="020B0604020202020204" pitchFamily="34" charset="0"/>
              <a:buChar char="•"/>
            </a:pPr>
            <a:endParaRPr lang="en-GB" sz="2000" kern="0">
              <a:latin typeface="Nunito Sans"/>
            </a:endParaRPr>
          </a:p>
          <a:p>
            <a:pPr marL="353695" indent="-342900" defTabSz="914400">
              <a:buClr>
                <a:schemeClr val="bg2"/>
              </a:buClr>
              <a:buFont typeface="Arial" panose="020B0604020202020204" pitchFamily="34" charset="0"/>
              <a:buChar char="•"/>
            </a:pPr>
            <a:r>
              <a:rPr lang="en-GB" sz="2000" kern="0">
                <a:latin typeface="Nunito Sans"/>
              </a:rPr>
              <a:t>Easy to understand learning journey for all </a:t>
            </a:r>
          </a:p>
          <a:p>
            <a:pPr marL="353695" indent="-342900" defTabSz="914400">
              <a:buClr>
                <a:schemeClr val="bg2"/>
              </a:buClr>
              <a:buFont typeface="Arial" panose="020B0604020202020204" pitchFamily="34" charset="0"/>
              <a:buChar char="•"/>
            </a:pPr>
            <a:endParaRPr lang="en-GB" sz="2000" kern="0">
              <a:latin typeface="Nunito Sans"/>
            </a:endParaRPr>
          </a:p>
          <a:p>
            <a:pPr marL="353695" indent="-342900" defTabSz="914400">
              <a:buClr>
                <a:schemeClr val="bg2"/>
              </a:buClr>
              <a:buFont typeface="Arial" panose="020B0604020202020204" pitchFamily="34" charset="0"/>
              <a:buChar char="•"/>
            </a:pPr>
            <a:r>
              <a:rPr lang="en-GB" sz="2000" kern="0">
                <a:latin typeface="Nunito Sans"/>
              </a:rPr>
              <a:t>Additional optional learning designed to build and enhance a volunteer's skills</a:t>
            </a:r>
          </a:p>
          <a:p>
            <a:pPr marL="353695" indent="-342900" defTabSz="914400">
              <a:buClr>
                <a:schemeClr val="bg2"/>
              </a:buClr>
              <a:buFont typeface="Arial" panose="020B0604020202020204" pitchFamily="34" charset="0"/>
              <a:buChar char="•"/>
            </a:pPr>
            <a:endParaRPr lang="en-GB" sz="2000" kern="0">
              <a:latin typeface="Nunito Sans"/>
            </a:endParaRPr>
          </a:p>
          <a:p>
            <a:pPr marL="353695" indent="-342900" defTabSz="914400">
              <a:buClr>
                <a:schemeClr val="bg2"/>
              </a:buClr>
              <a:buFont typeface="Arial" panose="020B0604020202020204" pitchFamily="34" charset="0"/>
              <a:buChar char="•"/>
            </a:pPr>
            <a:r>
              <a:rPr lang="en-GB" sz="2000" kern="0">
                <a:latin typeface="Nunito Sans"/>
              </a:rPr>
              <a:t>A Wood Badge is about helping the volunteer learn and develop as a person and leader </a:t>
            </a:r>
          </a:p>
          <a:p>
            <a:pPr marL="353695" indent="-342900" defTabSz="914400">
              <a:buClr>
                <a:schemeClr val="bg2"/>
              </a:buClr>
              <a:buFont typeface="Arial" panose="020B0604020202020204" pitchFamily="34" charset="0"/>
              <a:buChar char="•"/>
            </a:pPr>
            <a:endParaRPr lang="en-GB" sz="2000" kern="0">
              <a:latin typeface="Nunito Sans"/>
            </a:endParaRPr>
          </a:p>
          <a:p>
            <a:pPr marL="353695" indent="-342900" defTabSz="914400">
              <a:buClr>
                <a:schemeClr val="bg2"/>
              </a:buClr>
              <a:buFont typeface="Arial" panose="020B0604020202020204" pitchFamily="34" charset="0"/>
              <a:buChar char="•"/>
            </a:pPr>
            <a:r>
              <a:rPr lang="en-GB" sz="2000" kern="0">
                <a:latin typeface="Nunito Sans"/>
              </a:rPr>
              <a:t>One platform to access and record all learning</a:t>
            </a:r>
          </a:p>
          <a:p>
            <a:pPr marL="10795" defTabSz="914400">
              <a:buClr>
                <a:schemeClr val="bg2"/>
              </a:buClr>
            </a:pPr>
            <a:endParaRPr lang="en-GB" sz="2000" kern="0">
              <a:latin typeface="Nunito Sans"/>
            </a:endParaRPr>
          </a:p>
          <a:p>
            <a:pPr marL="353695" indent="-342900" defTabSz="914400">
              <a:buClr>
                <a:schemeClr val="bg2"/>
              </a:buClr>
              <a:buFont typeface="Arial" panose="020B0604020202020204" pitchFamily="34" charset="0"/>
              <a:buChar char="•"/>
            </a:pPr>
            <a:r>
              <a:rPr lang="en-GB" sz="2000" kern="0">
                <a:latin typeface="Nunito Sans"/>
              </a:rPr>
              <a:t>Learning specific to a volunteer's role, without the need for duplication</a:t>
            </a:r>
          </a:p>
          <a:p>
            <a:pPr marL="353695" indent="-342900" defTabSz="914400">
              <a:buClr>
                <a:schemeClr val="bg2"/>
              </a:buClr>
              <a:buFont typeface="Arial" panose="020B0604020202020204" pitchFamily="34" charset="0"/>
              <a:buChar char="•"/>
            </a:pPr>
            <a:endParaRPr lang="en-GB" sz="2000" kern="0">
              <a:latin typeface="Nunito Sans"/>
            </a:endParaRPr>
          </a:p>
          <a:p>
            <a:pPr marL="353695" indent="-342900" defTabSz="914400">
              <a:buClr>
                <a:schemeClr val="bg2"/>
              </a:buClr>
              <a:buFont typeface="Arial" panose="020B0604020202020204" pitchFamily="34" charset="0"/>
              <a:buChar char="•"/>
            </a:pPr>
            <a:r>
              <a:rPr lang="en-GB" sz="2000" kern="0">
                <a:latin typeface="Nunito Sans"/>
              </a:rPr>
              <a:t>Reduced administration and improved learning management through automated processes</a:t>
            </a:r>
          </a:p>
        </p:txBody>
      </p:sp>
      <p:pic>
        <p:nvPicPr>
          <p:cNvPr id="5" name="Picture 4" descr="A person with his arms crossed&#10;&#10;Description automatically generated with medium confidence">
            <a:extLst>
              <a:ext uri="{FF2B5EF4-FFF2-40B4-BE49-F238E27FC236}">
                <a16:creationId xmlns:a16="http://schemas.microsoft.com/office/drawing/2014/main" id="{C1F26DBD-7676-E3C7-4729-398FE4BBD7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16" t="7373" r="9424"/>
          <a:stretch/>
        </p:blipFill>
        <p:spPr>
          <a:xfrm>
            <a:off x="6617408" y="1030964"/>
            <a:ext cx="5032441" cy="5494365"/>
          </a:xfrm>
          <a:prstGeom prst="rect">
            <a:avLst/>
          </a:prstGeom>
        </p:spPr>
      </p:pic>
    </p:spTree>
    <p:extLst>
      <p:ext uri="{BB962C8B-B14F-4D97-AF65-F5344CB8AC3E}">
        <p14:creationId xmlns:p14="http://schemas.microsoft.com/office/powerpoint/2010/main" val="1193517743"/>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Jack Caine</DisplayName>
        <AccountId>18</AccountId>
        <AccountType/>
      </UserInfo>
      <UserInfo>
        <DisplayName>SharingLinks.d6a74b5a-3c96-445a-a656-a9dbc586c100.OrganizationEdit.10f8d3b4-2420-4024-a109-0a08da5f7c84</DisplayName>
        <AccountId>56</AccountId>
        <AccountType/>
      </UserInfo>
      <UserInfo>
        <DisplayName>Jaimee Taylor</DisplayName>
        <AccountId>146</AccountId>
        <AccountType/>
      </UserInfo>
      <UserInfo>
        <DisplayName>SharingLinks.a343a228-a234-46c6-ac1d-cab5d109751f.OrganizationEdit.9c343d70-b905-4fd9-82d5-e0623f9d6a8a</DisplayName>
        <AccountId>192</AccountId>
        <AccountType/>
      </UserInfo>
      <UserInfo>
        <DisplayName>Ruth Adeniyi</DisplayName>
        <AccountId>72</AccountId>
        <AccountType/>
      </UserInfo>
      <UserInfo>
        <DisplayName>Anders Wulff</DisplayName>
        <AccountId>74</AccountId>
        <AccountType/>
      </UserInfo>
      <UserInfo>
        <DisplayName>Matthew Cobble</DisplayName>
        <AccountId>19</AccountId>
        <AccountType/>
      </UserInfo>
      <UserInfo>
        <DisplayName>Robert Groves</DisplayName>
        <AccountId>10</AccountId>
        <AccountType/>
      </UserInfo>
      <UserInfo>
        <DisplayName>Bebbe Hron</DisplayName>
        <AccountId>125</AccountId>
        <AccountType/>
      </UserInfo>
      <UserInfo>
        <DisplayName>Craig Turpie</DisplayName>
        <AccountId>178</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Susan Wallace</DisplayName>
        <AccountId>26</AccountId>
        <AccountType/>
      </UserInfo>
      <UserInfo>
        <DisplayName>Kirsty Waugh</DisplayName>
        <AccountId>25</AccountId>
        <AccountType/>
      </UserInfo>
      <UserInfo>
        <DisplayName>James Booker</DisplayName>
        <AccountId>15</AccountId>
        <AccountType/>
      </UserInfo>
      <UserInfo>
        <DisplayName>Lauren Golding</DisplayName>
        <AccountId>159</AccountId>
        <AccountType/>
      </UserInfo>
      <UserInfo>
        <DisplayName>Hamish Stout</DisplayName>
        <AccountId>30</AccountId>
        <AccountType/>
      </UserInfo>
      <UserInfo>
        <DisplayName>Pete Jeffreys</DisplayName>
        <AccountId>101</AccountId>
        <AccountType/>
      </UserInfo>
      <UserInfo>
        <DisplayName>Darenn Plowright</DisplayName>
        <AccountId>80</AccountId>
        <AccountType/>
      </UserInfo>
      <UserInfo>
        <DisplayName>Ben Powlesland</DisplayName>
        <AccountId>100</AccountId>
        <AccountType/>
      </UserInfo>
      <UserInfo>
        <DisplayName>Samantha Danso</DisplayName>
        <AccountId>99</AccountId>
        <AccountType/>
      </UserInfo>
      <UserInfo>
        <DisplayName>Eleanor Coker</DisplayName>
        <AccountId>78</AccountId>
        <AccountType/>
      </UserInfo>
      <UserInfo>
        <DisplayName>Rebecca Young</DisplayName>
        <AccountId>16</AccountId>
        <AccountType/>
      </UserInfo>
      <UserInfo>
        <DisplayName>Ian McGuire</DisplayName>
        <AccountId>27</AccountId>
        <AccountType/>
      </UserInfo>
      <UserInfo>
        <DisplayName>Lucy Burrows-Smith</DisplayName>
        <AccountId>161</AccountId>
        <AccountType/>
      </UserInfo>
      <UserInfo>
        <DisplayName>Rich Bennett</DisplayName>
        <AccountId>92</AccountId>
        <AccountType/>
      </UserInfo>
      <UserInfo>
        <DisplayName>Alex Harvey</DisplayName>
        <AccountId>177</AccountId>
        <AccountType/>
      </UserInfo>
      <UserInfo>
        <DisplayName>Paul Fix</DisplayName>
        <AccountId>240</AccountId>
        <AccountType/>
      </UserInfo>
      <UserInfo>
        <DisplayName>Vanessa Slawson</DisplayName>
        <AccountId>173</AccountId>
        <AccountType/>
      </UserInfo>
      <UserInfo>
        <DisplayName>Lee Bloomfield</DisplayName>
        <AccountId>294</AccountId>
        <AccountType/>
      </UserInfo>
      <UserInfo>
        <DisplayName>Gordon Weston</DisplayName>
        <AccountId>241</AccountId>
        <AccountType/>
      </UserInfo>
      <UserInfo>
        <DisplayName>Elizabeth Stormfield</DisplayName>
        <AccountId>229</AccountId>
        <AccountType/>
      </UserInfo>
      <UserInfo>
        <DisplayName>Adam Ray</DisplayName>
        <AccountId>379</AccountId>
        <AccountType/>
      </UserInfo>
    </SharedWithUsers>
    <lcf76f155ced4ddcb4097134ff3c332f xmlns="ec4b7ab6-7d60-435b-a181-f014eb7edb36">
      <Terms xmlns="http://schemas.microsoft.com/office/infopath/2007/PartnerControls"/>
    </lcf76f155ced4ddcb4097134ff3c332f>
    <TaxCatchAll xmlns="f4847a80-7f8c-4933-831b-56854e27fa8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3" ma:contentTypeDescription="Create a new document." ma:contentTypeScope="" ma:versionID="8334dcf7b832ffc16c1c93c91b1dc5df">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74d5d3eb3e0fffcf801692036e6b7ee4"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3F7C96-A926-416F-8489-B53183D70031}">
  <ds:schemaRefs>
    <ds:schemaRef ds:uri="ec4b7ab6-7d60-435b-a181-f014eb7edb36"/>
    <ds:schemaRef ds:uri="f4847a80-7f8c-4933-831b-56854e27fa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8DA3AD8-3F3F-4039-BB0E-8727837BB005}">
  <ds:schemaRefs>
    <ds:schemaRef ds:uri="ec4b7ab6-7d60-435b-a181-f014eb7edb36"/>
    <ds:schemaRef ds:uri="f4847a80-7f8c-4933-831b-56854e27fa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C12B90-76D4-46D2-9FB0-4A1733A9F4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Application>Microsoft Office PowerPoint</Application>
  <PresentationFormat>Widescreen</PresentationFormat>
  <Slides>29</Slides>
  <Notes>28</Notes>
  <HiddenSlides>0</HiddenSlide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revision>2</cp:revision>
  <dcterms:created xsi:type="dcterms:W3CDTF">2019-10-08T08:48:13Z</dcterms:created>
  <dcterms:modified xsi:type="dcterms:W3CDTF">2023-06-28T10:05:08Z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xd_ProgID">
    <vt:lpwstr/>
  </property>
  <property fmtid="{D5CDD505-2E9C-101B-9397-08002B2CF9AE}" pid="7" name="MediaServiceImageTags">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