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3941" r:id="rId6"/>
  </p:sldMasterIdLst>
  <p:notesMasterIdLst>
    <p:notesMasterId r:id="rId54"/>
  </p:notesMasterIdLst>
  <p:sldIdLst>
    <p:sldId id="707" r:id="rId7"/>
    <p:sldId id="708" r:id="rId8"/>
    <p:sldId id="710" r:id="rId9"/>
    <p:sldId id="755" r:id="rId10"/>
    <p:sldId id="709" r:id="rId11"/>
    <p:sldId id="715" r:id="rId12"/>
    <p:sldId id="726" r:id="rId13"/>
    <p:sldId id="421" r:id="rId14"/>
    <p:sldId id="753" r:id="rId15"/>
    <p:sldId id="770" r:id="rId16"/>
    <p:sldId id="724" r:id="rId17"/>
    <p:sldId id="699" r:id="rId18"/>
    <p:sldId id="764" r:id="rId19"/>
    <p:sldId id="700" r:id="rId20"/>
    <p:sldId id="732" r:id="rId21"/>
    <p:sldId id="782" r:id="rId22"/>
    <p:sldId id="778" r:id="rId23"/>
    <p:sldId id="784" r:id="rId24"/>
    <p:sldId id="783" r:id="rId25"/>
    <p:sldId id="731" r:id="rId26"/>
    <p:sldId id="765" r:id="rId27"/>
    <p:sldId id="780" r:id="rId28"/>
    <p:sldId id="771" r:id="rId29"/>
    <p:sldId id="729" r:id="rId30"/>
    <p:sldId id="750" r:id="rId31"/>
    <p:sldId id="749" r:id="rId32"/>
    <p:sldId id="748" r:id="rId33"/>
    <p:sldId id="747" r:id="rId34"/>
    <p:sldId id="769" r:id="rId35"/>
    <p:sldId id="746" r:id="rId36"/>
    <p:sldId id="768" r:id="rId37"/>
    <p:sldId id="743" r:id="rId38"/>
    <p:sldId id="742" r:id="rId39"/>
    <p:sldId id="741" r:id="rId40"/>
    <p:sldId id="740" r:id="rId41"/>
    <p:sldId id="739" r:id="rId42"/>
    <p:sldId id="738" r:id="rId43"/>
    <p:sldId id="737" r:id="rId44"/>
    <p:sldId id="772" r:id="rId45"/>
    <p:sldId id="757" r:id="rId46"/>
    <p:sldId id="758" r:id="rId47"/>
    <p:sldId id="717" r:id="rId48"/>
    <p:sldId id="718" r:id="rId49"/>
    <p:sldId id="719" r:id="rId50"/>
    <p:sldId id="725" r:id="rId51"/>
    <p:sldId id="449" r:id="rId52"/>
    <p:sldId id="720" r:id="rId53"/>
  </p:sldIdLst>
  <p:sldSz cx="12192000" cy="6858000"/>
  <p:notesSz cx="16256000" cy="9144000"/>
  <p:embeddedFontLst>
    <p:embeddedFont>
      <p:font typeface="Nunito Sans" panose="00000500000000000000" pitchFamily="2" charset="0"/>
      <p:regular r:id="rId55"/>
      <p:bold r:id="rId56"/>
      <p:italic r:id="rId57"/>
      <p:boldItalic r:id="rId58"/>
    </p:embeddedFont>
    <p:embeddedFont>
      <p:font typeface="Nunito Sans Black" panose="00000A00000000000000" pitchFamily="2" charset="0"/>
      <p:bold r:id="rId59"/>
      <p:boldItalic r:id="rId60"/>
    </p:embeddedFont>
    <p:embeddedFont>
      <p:font typeface="Calibri" panose="020F0502020204030204" pitchFamily="34" charset="0"/>
      <p:regular r:id="rId61"/>
      <p:bold r:id="rId62"/>
      <p:italic r:id="rId63"/>
      <p:boldItalic r:id="rId64"/>
    </p:embeddedFont>
    <p:embeddedFont>
      <p:font typeface="Nunito Sans ExtraBold" panose="00000900000000000000" pitchFamily="2" charset="0"/>
      <p:bold r:id="rId65"/>
      <p:boldItalic r:id="rId66"/>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0A23612-EC69-DF99-8E3C-8FC1F2535C8D}" name="Rebecca Young" initials="RY" userId="S::rebecca.young@scouts.org.uk::f555593b-33da-495a-aad4-0af475238730" providerId="AD"/>
  <p188:author id="{380A2322-47BA-B565-A126-E3D264C782EC}" name="Ben Powlesland" initials="BP" userId="S::benjamin.powlesland@scouts.org.uk::baa67bed-c541-40ef-a4f5-2220a2e8bccf" providerId="AD"/>
  <p188:author id="{3C815923-39DB-63F5-A443-18923E457571}" name="Pete Jeffreys" initials="PJ" userId="S::Pete.Jeffreys@scouts.org.uk::25ad60b4-1396-428f-a660-10ca608ac5be"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18651C69-2D9F-5889-DCD6-A21DDFDF980E}" name="Elizabeth Stormfield" initials="ES" userId="S::elizabeth.stormfield@scouts.org.uk::143790e4-f836-4071-8725-fc18b1c0af50" providerId="AD"/>
  <p188:author id="{874E6E74-72D9-576B-FBA3-9BE0DB0285FC}" name="James Booker" initials="JB" userId="S::james.booker@scouts.org.uk::201249a4-d410-4cab-99cc-746650975179" providerId="AD"/>
  <p188:author id="{0D831884-2401-F86D-55D7-E40AB25E776F}" name="Alison Fell" initials="AF" userId="S::alison.fell@cycscouts.org.uk::9470677d-65ca-4e5e-97ca-08ffce19d652" providerId="AD"/>
  <p188:author id="{D13BF18C-1455-CC9B-F8B2-C181FA239493}" name="Lara Burns" initials="LB" userId="S::lara.burns@scouts.org.uk::3ecee4ae-a55c-4804-ac20-4479182acad9"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7AD9B1F9-B7F8-0530-DF4C-8159C57300DA}" name="Emily Hatcher" initials="EH" userId="S::emily.hatcher@scouts.org.uk::5248c6d0-681c-48eb-bcdd-736a1e594407" providerId="AD"/>
  <p188:author id="{1A9ADFFA-76F0-13C9-E8AC-813C7AFD6AFD}" name="Hamish Stout" initials="HS" userId="S::hamish.stout@scouts.org.uk::15f0d1f2-19d0-420e-bacb-e7d8d634b31c" providerId="AD"/>
  <p188:author id="{3CFDCDFF-C6B2-5F68-6369-EA6051CD0E23}" name="Heather Smith" initials="HS" userId="S::heather.smith@scouts.org.uk::d8df1e46-fb49-4870-8d1d-1072af296b9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205A41"/>
    <a:srgbClr val="23A950"/>
    <a:srgbClr val="00A793"/>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5359D-B09D-B158-4180-A69B9890FFFA}" v="105" dt="2023-07-24T18:59:04.887"/>
    <p1510:client id="{20190F46-E2CE-0A97-7F26-2AE041043885}" v="3379" dt="2023-07-25T14:46:49.090"/>
    <p1510:client id="{236B4B54-5A88-1C2E-52E8-0F7C22B08426}" v="2" dt="2023-07-25T17:37:27.707"/>
    <p1510:client id="{243D7515-6B2A-4F6F-8422-4E991348AE7A}" v="8" vWet="10" dt="2023-07-25T17:41:38.771"/>
    <p1510:client id="{32C231B8-961E-4965-B335-18200A730FC9}" v="99" dt="2023-07-25T09:13:17.736"/>
    <p1510:client id="{40EDF33B-CD66-5B81-3D01-B7C5294320BE}" v="82" dt="2023-07-25T15:53:46.792"/>
    <p1510:client id="{4AD12644-979E-6B70-3A7B-8D7BF3D6AC45}" v="27" dt="2023-07-25T00:22:54.249"/>
    <p1510:client id="{4EFD3D7D-73D0-F121-B599-20785FF032FB}" v="59" dt="2023-07-25T19:36:27.180"/>
    <p1510:client id="{5C8B545A-0DA8-05F0-D0FE-BF4CA16BDF55}" v="123" dt="2023-07-24T20:00:34.675"/>
    <p1510:client id="{69A0035A-DF19-8C2F-B5FD-7A630DBBF6EA}" v="8" dt="2023-07-25T13:23:31.726"/>
    <p1510:client id="{6AEA31E1-B0FC-718D-0438-3AC2FF1AAF79}" v="229" dt="2023-07-25T16:56:27.250"/>
    <p1510:client id="{7934AE06-DF6A-C25E-6A31-762AE0231E8B}" v="26" dt="2023-07-25T14:39:05.320"/>
    <p1510:client id="{79E3C6DA-80CD-8B4F-9829-DF218043B9C1}" v="166" dt="2023-07-25T16:38:13.287"/>
    <p1510:client id="{7AF74B16-BBDC-24F1-76AE-3AC906277E9F}" v="613" dt="2023-07-25T09:18:41.770"/>
    <p1510:client id="{87BD8118-E83A-4D65-B2E2-17E24FE18E0C}" v="4273" dt="2023-07-25T15:24:42.233"/>
    <p1510:client id="{971F66FF-52EB-0AF7-D1C8-175EBBC12EF0}" v="4" dt="2023-07-25T08:44:15.566"/>
    <p1510:client id="{A24D97D3-67F7-811C-B2FA-6E75A4C83547}" v="5" dt="2023-07-25T15:57:27.177"/>
    <p1510:client id="{A3730614-377F-1634-DBF4-3BBDF1C94E6C}" v="44" dt="2023-07-25T10:02:49.483"/>
    <p1510:client id="{B5B17697-115C-51B0-D0B4-27834A2BA502}" v="1" dt="2023-07-25T13:47:52.181"/>
    <p1510:client id="{CA1FB4F8-1763-C109-2BD8-383C77278F34}" v="4" dt="2023-07-25T13:58:31.197"/>
    <p1510:client id="{DF1C5B14-DE0D-4055-9699-34300FBBD59D}" v="4" dt="2023-07-25T11:14:55.965"/>
    <p1510:client id="{FFAAEE95-9039-5E4E-D161-3B041E1889CB}" v="12" dt="2023-07-25T08:25:37.3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80" y="68"/>
      </p:cViewPr>
      <p:guideLst>
        <p:guide orient="horz" pos="2160"/>
        <p:guide pos="162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4.fntdata"/><Relationship Id="rId66" Type="http://schemas.openxmlformats.org/officeDocument/2006/relationships/font" Target="fonts/font12.fntdata"/><Relationship Id="rId79"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65" Type="http://schemas.openxmlformats.org/officeDocument/2006/relationships/font" Target="fonts/font11.fntdata"/><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Ray" userId="S::adam.ray@scouts.org.uk::55e35bce-ead9-4df5-9235-184f6cd38396" providerId="AD" clId="Web-{4EFD3D7D-73D0-F121-B599-20785FF032FB}"/>
    <pc:docChg chg="">
      <pc:chgData name="Adam Ray" userId="S::adam.ray@scouts.org.uk::55e35bce-ead9-4df5-9235-184f6cd38396" providerId="AD" clId="Web-{4EFD3D7D-73D0-F121-B599-20785FF032FB}" dt="2023-07-25T19:36:27.180" v="58"/>
      <pc:docMkLst>
        <pc:docMk/>
      </pc:docMkLst>
      <pc:sldChg chg="delCm">
        <pc:chgData name="Adam Ray" userId="S::adam.ray@scouts.org.uk::55e35bce-ead9-4df5-9235-184f6cd38396" providerId="AD" clId="Web-{4EFD3D7D-73D0-F121-B599-20785FF032FB}" dt="2023-07-25T19:36:27.180" v="16"/>
        <pc:sldMkLst>
          <pc:docMk/>
          <pc:sldMk cId="818225519" sldId="700"/>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16"/>
              <pc2:cmMkLst xmlns:pc2="http://schemas.microsoft.com/office/powerpoint/2019/9/main/command">
                <pc:docMk/>
                <pc:sldMk cId="818225519" sldId="700"/>
                <pc2:cmMk id="{1D885EEF-E58B-4215-91DE-73C3C6D802BC}"/>
              </pc2:cmMkLst>
            </pc226:cmChg>
          </p:ext>
        </pc:extLst>
      </pc:sldChg>
      <pc:sldChg chg="delCm">
        <pc:chgData name="Adam Ray" userId="S::adam.ray@scouts.org.uk::55e35bce-ead9-4df5-9235-184f6cd38396" providerId="AD" clId="Web-{4EFD3D7D-73D0-F121-B599-20785FF032FB}" dt="2023-07-25T19:36:27.180" v="34"/>
        <pc:sldMkLst>
          <pc:docMk/>
          <pc:sldMk cId="481424242" sldId="718"/>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34"/>
              <pc2:cmMkLst xmlns:pc2="http://schemas.microsoft.com/office/powerpoint/2019/9/main/command">
                <pc:docMk/>
                <pc:sldMk cId="481424242" sldId="718"/>
                <pc2:cmMk id="{55888C31-E79B-47EF-A932-D59488EA0B7F}"/>
              </pc2:cmMkLst>
            </pc226:cmChg>
          </p:ext>
        </pc:extLst>
      </pc:sldChg>
      <pc:sldChg chg="delCm">
        <pc:chgData name="Adam Ray" userId="S::adam.ray@scouts.org.uk::55e35bce-ead9-4df5-9235-184f6cd38396" providerId="AD" clId="Web-{4EFD3D7D-73D0-F121-B599-20785FF032FB}" dt="2023-07-25T19:36:27.164" v="11"/>
        <pc:sldMkLst>
          <pc:docMk/>
          <pc:sldMk cId="3801896584" sldId="724"/>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64" v="11"/>
              <pc2:cmMkLst xmlns:pc2="http://schemas.microsoft.com/office/powerpoint/2019/9/main/command">
                <pc:docMk/>
                <pc:sldMk cId="3801896584" sldId="724"/>
                <pc2:cmMk id="{F2FF100B-CB27-47C9-8BEC-541E7A9F9546}"/>
              </pc2:cmMkLst>
            </pc226:cmChg>
            <pc226:cmChg xmlns:pc226="http://schemas.microsoft.com/office/powerpoint/2022/06/main/command" chg="del">
              <pc226:chgData name="Adam Ray" userId="S::adam.ray@scouts.org.uk::55e35bce-ead9-4df5-9235-184f6cd38396" providerId="AD" clId="Web-{4EFD3D7D-73D0-F121-B599-20785FF032FB}" dt="2023-07-25T19:36:27.164" v="7"/>
              <pc2:cmMkLst xmlns:pc2="http://schemas.microsoft.com/office/powerpoint/2019/9/main/command">
                <pc:docMk/>
                <pc:sldMk cId="3801896584" sldId="724"/>
                <pc2:cmMk id="{62DA9D11-B3B1-41F7-ACD8-22ED4DE99BDA}"/>
              </pc2:cmMkLst>
            </pc226:cmChg>
            <pc226:cmChg xmlns:pc226="http://schemas.microsoft.com/office/powerpoint/2022/06/main/command" chg="del">
              <pc226:chgData name="Adam Ray" userId="S::adam.ray@scouts.org.uk::55e35bce-ead9-4df5-9235-184f6cd38396" providerId="AD" clId="Web-{4EFD3D7D-73D0-F121-B599-20785FF032FB}" dt="2023-07-25T19:36:27.164" v="5"/>
              <pc2:cmMkLst xmlns:pc2="http://schemas.microsoft.com/office/powerpoint/2019/9/main/command">
                <pc:docMk/>
                <pc:sldMk cId="3801896584" sldId="724"/>
                <pc2:cmMk id="{994AFA48-3E7A-4ACE-97F7-EF9885990537}"/>
              </pc2:cmMkLst>
            </pc226:cmChg>
            <pc226:cmChg xmlns:pc226="http://schemas.microsoft.com/office/powerpoint/2022/06/main/command" chg="del">
              <pc226:chgData name="Adam Ray" userId="S::adam.ray@scouts.org.uk::55e35bce-ead9-4df5-9235-184f6cd38396" providerId="AD" clId="Web-{4EFD3D7D-73D0-F121-B599-20785FF032FB}" dt="2023-07-25T19:36:27.164" v="9"/>
              <pc2:cmMkLst xmlns:pc2="http://schemas.microsoft.com/office/powerpoint/2019/9/main/command">
                <pc:docMk/>
                <pc:sldMk cId="3801896584" sldId="724"/>
                <pc2:cmMk id="{EF230258-0268-423F-88BD-9B15F865D908}"/>
              </pc2:cmMkLst>
            </pc226:cmChg>
            <pc226:cmChg xmlns:pc226="http://schemas.microsoft.com/office/powerpoint/2022/06/main/command" chg="del">
              <pc226:chgData name="Adam Ray" userId="S::adam.ray@scouts.org.uk::55e35bce-ead9-4df5-9235-184f6cd38396" providerId="AD" clId="Web-{4EFD3D7D-73D0-F121-B599-20785FF032FB}" dt="2023-07-25T19:36:27.164" v="8"/>
              <pc2:cmMkLst xmlns:pc2="http://schemas.microsoft.com/office/powerpoint/2019/9/main/command">
                <pc:docMk/>
                <pc:sldMk cId="3801896584" sldId="724"/>
                <pc2:cmMk id="{59B4B79E-0D42-4AB2-BE44-60CD6CB9BD8F}"/>
              </pc2:cmMkLst>
            </pc226:cmChg>
            <pc226:cmChg xmlns:pc226="http://schemas.microsoft.com/office/powerpoint/2022/06/main/command" chg="del">
              <pc226:chgData name="Adam Ray" userId="S::adam.ray@scouts.org.uk::55e35bce-ead9-4df5-9235-184f6cd38396" providerId="AD" clId="Web-{4EFD3D7D-73D0-F121-B599-20785FF032FB}" dt="2023-07-25T19:36:27.164" v="10"/>
              <pc2:cmMkLst xmlns:pc2="http://schemas.microsoft.com/office/powerpoint/2019/9/main/command">
                <pc:docMk/>
                <pc:sldMk cId="3801896584" sldId="724"/>
                <pc2:cmMk id="{1C8006C2-8B2B-4C3C-B09B-EB1E1A49228F}"/>
              </pc2:cmMkLst>
            </pc226:cmChg>
            <pc226:cmChg xmlns:pc226="http://schemas.microsoft.com/office/powerpoint/2022/06/main/command" chg="del">
              <pc226:chgData name="Adam Ray" userId="S::adam.ray@scouts.org.uk::55e35bce-ead9-4df5-9235-184f6cd38396" providerId="AD" clId="Web-{4EFD3D7D-73D0-F121-B599-20785FF032FB}" dt="2023-07-25T19:36:27.164" v="4"/>
              <pc2:cmMkLst xmlns:pc2="http://schemas.microsoft.com/office/powerpoint/2019/9/main/command">
                <pc:docMk/>
                <pc:sldMk cId="3801896584" sldId="724"/>
                <pc2:cmMk id="{E380C5D7-8F09-4781-B3CF-96F5DAE13EA3}"/>
              </pc2:cmMkLst>
            </pc226:cmChg>
            <pc226:cmChg xmlns:pc226="http://schemas.microsoft.com/office/powerpoint/2022/06/main/command" chg="del">
              <pc226:chgData name="Adam Ray" userId="S::adam.ray@scouts.org.uk::55e35bce-ead9-4df5-9235-184f6cd38396" providerId="AD" clId="Web-{4EFD3D7D-73D0-F121-B599-20785FF032FB}" dt="2023-07-25T19:36:27.164" v="6"/>
              <pc2:cmMkLst xmlns:pc2="http://schemas.microsoft.com/office/powerpoint/2019/9/main/command">
                <pc:docMk/>
                <pc:sldMk cId="3801896584" sldId="724"/>
                <pc2:cmMk id="{28EBB2DB-764F-41B2-B552-4EE416FA0DBF}"/>
              </pc2:cmMkLst>
            </pc226:cmChg>
          </p:ext>
        </pc:extLst>
      </pc:sldChg>
      <pc:sldChg chg="delCm">
        <pc:chgData name="Adam Ray" userId="S::adam.ray@scouts.org.uk::55e35bce-ead9-4df5-9235-184f6cd38396" providerId="AD" clId="Web-{4EFD3D7D-73D0-F121-B599-20785FF032FB}" dt="2023-07-25T19:36:27.180" v="26"/>
        <pc:sldMkLst>
          <pc:docMk/>
          <pc:sldMk cId="3936524271" sldId="731"/>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26"/>
              <pc2:cmMkLst xmlns:pc2="http://schemas.microsoft.com/office/powerpoint/2019/9/main/command">
                <pc:docMk/>
                <pc:sldMk cId="3936524271" sldId="731"/>
                <pc2:cmMk id="{7E0E2A68-7E02-444E-A0B9-080AA1943C5E}"/>
              </pc2:cmMkLst>
            </pc226:cmChg>
            <pc226:cmChg xmlns:pc226="http://schemas.microsoft.com/office/powerpoint/2022/06/main/command" chg="del">
              <pc226:chgData name="Adam Ray" userId="S::adam.ray@scouts.org.uk::55e35bce-ead9-4df5-9235-184f6cd38396" providerId="AD" clId="Web-{4EFD3D7D-73D0-F121-B599-20785FF032FB}" dt="2023-07-25T19:36:27.180" v="25"/>
              <pc2:cmMkLst xmlns:pc2="http://schemas.microsoft.com/office/powerpoint/2019/9/main/command">
                <pc:docMk/>
                <pc:sldMk cId="3936524271" sldId="731"/>
                <pc2:cmMk id="{7AF6FAD0-2ACF-41C7-B647-71F4E7F5BC43}"/>
              </pc2:cmMkLst>
            </pc226:cmChg>
          </p:ext>
        </pc:extLst>
      </pc:sldChg>
      <pc:sldChg chg="delCm">
        <pc:chgData name="Adam Ray" userId="S::adam.ray@scouts.org.uk::55e35bce-ead9-4df5-9235-184f6cd38396" providerId="AD" clId="Web-{4EFD3D7D-73D0-F121-B599-20785FF032FB}" dt="2023-07-25T19:36:27.180" v="17"/>
        <pc:sldMkLst>
          <pc:docMk/>
          <pc:sldMk cId="2275388705" sldId="732"/>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17"/>
              <pc2:cmMkLst xmlns:pc2="http://schemas.microsoft.com/office/powerpoint/2019/9/main/command">
                <pc:docMk/>
                <pc:sldMk cId="2275388705" sldId="732"/>
                <pc2:cmMk id="{119941FB-9F68-4503-A7A6-7C634BF1E521}"/>
              </pc2:cmMkLst>
            </pc226:cmChg>
          </p:ext>
        </pc:extLst>
      </pc:sldChg>
      <pc:sldChg chg="delCm">
        <pc:chgData name="Adam Ray" userId="S::adam.ray@scouts.org.uk::55e35bce-ead9-4df5-9235-184f6cd38396" providerId="AD" clId="Web-{4EFD3D7D-73D0-F121-B599-20785FF032FB}" dt="2023-07-25T19:36:27.164" v="2"/>
        <pc:sldMkLst>
          <pc:docMk/>
          <pc:sldMk cId="2892388454" sldId="753"/>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64" v="2"/>
              <pc2:cmMkLst xmlns:pc2="http://schemas.microsoft.com/office/powerpoint/2019/9/main/command">
                <pc:docMk/>
                <pc:sldMk cId="2892388454" sldId="753"/>
                <pc2:cmMk id="{A0B0B830-FBD6-4D28-9F5E-0ABF79BC7D51}"/>
              </pc2:cmMkLst>
            </pc226:cmChg>
            <pc226:cmChg xmlns:pc226="http://schemas.microsoft.com/office/powerpoint/2022/06/main/command" chg="del">
              <pc226:chgData name="Adam Ray" userId="S::adam.ray@scouts.org.uk::55e35bce-ead9-4df5-9235-184f6cd38396" providerId="AD" clId="Web-{4EFD3D7D-73D0-F121-B599-20785FF032FB}" dt="2023-07-25T19:36:27.164" v="1"/>
              <pc2:cmMkLst xmlns:pc2="http://schemas.microsoft.com/office/powerpoint/2019/9/main/command">
                <pc:docMk/>
                <pc:sldMk cId="2892388454" sldId="753"/>
                <pc2:cmMk id="{2A1F4662-CCDC-4EF6-9C61-59B12A65B361}"/>
              </pc2:cmMkLst>
            </pc226:cmChg>
            <pc226:cmChg xmlns:pc226="http://schemas.microsoft.com/office/powerpoint/2022/06/main/command" chg="del">
              <pc226:chgData name="Adam Ray" userId="S::adam.ray@scouts.org.uk::55e35bce-ead9-4df5-9235-184f6cd38396" providerId="AD" clId="Web-{4EFD3D7D-73D0-F121-B599-20785FF032FB}" dt="2023-07-25T19:36:27.164" v="0"/>
              <pc2:cmMkLst xmlns:pc2="http://schemas.microsoft.com/office/powerpoint/2019/9/main/command">
                <pc:docMk/>
                <pc:sldMk cId="2892388454" sldId="753"/>
                <pc2:cmMk id="{674622A8-8245-4052-B4B5-1F3E14DE17A6}"/>
              </pc2:cmMkLst>
            </pc226:cmChg>
          </p:ext>
        </pc:extLst>
      </pc:sldChg>
      <pc:sldChg chg="delCm">
        <pc:chgData name="Adam Ray" userId="S::adam.ray@scouts.org.uk::55e35bce-ead9-4df5-9235-184f6cd38396" providerId="AD" clId="Web-{4EFD3D7D-73D0-F121-B599-20785FF032FB}" dt="2023-07-25T19:36:27.180" v="46"/>
        <pc:sldMkLst>
          <pc:docMk/>
          <pc:sldMk cId="1006018245" sldId="762"/>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43"/>
              <pc2:cmMkLst xmlns:pc2="http://schemas.microsoft.com/office/powerpoint/2019/9/main/command">
                <pc:docMk/>
                <pc:sldMk cId="1006018245" sldId="762"/>
                <pc2:cmMk id="{A716900A-F768-4B91-A3FD-64757E005F73}"/>
              </pc2:cmMkLst>
            </pc226:cmChg>
            <pc226:cmChg xmlns:pc226="http://schemas.microsoft.com/office/powerpoint/2022/06/main/command" chg="del">
              <pc226:chgData name="Adam Ray" userId="S::adam.ray@scouts.org.uk::55e35bce-ead9-4df5-9235-184f6cd38396" providerId="AD" clId="Web-{4EFD3D7D-73D0-F121-B599-20785FF032FB}" dt="2023-07-25T19:36:27.180" v="46"/>
              <pc2:cmMkLst xmlns:pc2="http://schemas.microsoft.com/office/powerpoint/2019/9/main/command">
                <pc:docMk/>
                <pc:sldMk cId="1006018245" sldId="762"/>
                <pc2:cmMk id="{C0751E46-54AE-421C-9649-5763769128AB}"/>
              </pc2:cmMkLst>
            </pc226:cmChg>
            <pc226:cmChg xmlns:pc226="http://schemas.microsoft.com/office/powerpoint/2022/06/main/command" chg="del">
              <pc226:chgData name="Adam Ray" userId="S::adam.ray@scouts.org.uk::55e35bce-ead9-4df5-9235-184f6cd38396" providerId="AD" clId="Web-{4EFD3D7D-73D0-F121-B599-20785FF032FB}" dt="2023-07-25T19:36:27.180" v="41"/>
              <pc2:cmMkLst xmlns:pc2="http://schemas.microsoft.com/office/powerpoint/2019/9/main/command">
                <pc:docMk/>
                <pc:sldMk cId="1006018245" sldId="762"/>
                <pc2:cmMk id="{3537A2B8-7602-45B3-A3D3-1C7DB5351031}"/>
              </pc2:cmMkLst>
            </pc226:cmChg>
            <pc226:cmChg xmlns:pc226="http://schemas.microsoft.com/office/powerpoint/2022/06/main/command" chg="del">
              <pc226:chgData name="Adam Ray" userId="S::adam.ray@scouts.org.uk::55e35bce-ead9-4df5-9235-184f6cd38396" providerId="AD" clId="Web-{4EFD3D7D-73D0-F121-B599-20785FF032FB}" dt="2023-07-25T19:36:27.180" v="42"/>
              <pc2:cmMkLst xmlns:pc2="http://schemas.microsoft.com/office/powerpoint/2019/9/main/command">
                <pc:docMk/>
                <pc:sldMk cId="1006018245" sldId="762"/>
                <pc2:cmMk id="{F49A30C9-BCE3-4B67-BCD3-4E2E3E1743E2}"/>
              </pc2:cmMkLst>
            </pc226:cmChg>
            <pc226:cmChg xmlns:pc226="http://schemas.microsoft.com/office/powerpoint/2022/06/main/command" chg="del">
              <pc226:chgData name="Adam Ray" userId="S::adam.ray@scouts.org.uk::55e35bce-ead9-4df5-9235-184f6cd38396" providerId="AD" clId="Web-{4EFD3D7D-73D0-F121-B599-20785FF032FB}" dt="2023-07-25T19:36:27.180" v="44"/>
              <pc2:cmMkLst xmlns:pc2="http://schemas.microsoft.com/office/powerpoint/2019/9/main/command">
                <pc:docMk/>
                <pc:sldMk cId="1006018245" sldId="762"/>
                <pc2:cmMk id="{BF53A2F4-0686-4E90-8832-443CCA2FD7F7}"/>
              </pc2:cmMkLst>
            </pc226:cmChg>
            <pc226:cmChg xmlns:pc226="http://schemas.microsoft.com/office/powerpoint/2022/06/main/command" chg="del">
              <pc226:chgData name="Adam Ray" userId="S::adam.ray@scouts.org.uk::55e35bce-ead9-4df5-9235-184f6cd38396" providerId="AD" clId="Web-{4EFD3D7D-73D0-F121-B599-20785FF032FB}" dt="2023-07-25T19:36:27.180" v="45"/>
              <pc2:cmMkLst xmlns:pc2="http://schemas.microsoft.com/office/powerpoint/2019/9/main/command">
                <pc:docMk/>
                <pc:sldMk cId="1006018245" sldId="762"/>
                <pc2:cmMk id="{B049A1FF-E024-4349-A06C-5F6CDC94DFE8}"/>
              </pc2:cmMkLst>
            </pc226:cmChg>
          </p:ext>
        </pc:extLst>
      </pc:sldChg>
      <pc:sldChg chg="delCm">
        <pc:chgData name="Adam Ray" userId="S::adam.ray@scouts.org.uk::55e35bce-ead9-4df5-9235-184f6cd38396" providerId="AD" clId="Web-{4EFD3D7D-73D0-F121-B599-20785FF032FB}" dt="2023-07-25T19:36:27.180" v="35"/>
        <pc:sldMkLst>
          <pc:docMk/>
          <pc:sldMk cId="3707664896" sldId="763"/>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35"/>
              <pc2:cmMkLst xmlns:pc2="http://schemas.microsoft.com/office/powerpoint/2019/9/main/command">
                <pc:docMk/>
                <pc:sldMk cId="3707664896" sldId="763"/>
                <pc2:cmMk id="{C655CC54-CB10-4141-8F01-2583AFE48A21}"/>
              </pc2:cmMkLst>
            </pc226:cmChg>
          </p:ext>
        </pc:extLst>
      </pc:sldChg>
      <pc:sldChg chg="delCm">
        <pc:chgData name="Adam Ray" userId="S::adam.ray@scouts.org.uk::55e35bce-ead9-4df5-9235-184f6cd38396" providerId="AD" clId="Web-{4EFD3D7D-73D0-F121-B599-20785FF032FB}" dt="2023-07-25T19:36:27.180" v="15"/>
        <pc:sldMkLst>
          <pc:docMk/>
          <pc:sldMk cId="1677671272" sldId="764"/>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12"/>
              <pc2:cmMkLst xmlns:pc2="http://schemas.microsoft.com/office/powerpoint/2019/9/main/command">
                <pc:docMk/>
                <pc:sldMk cId="1677671272" sldId="764"/>
                <pc2:cmMk id="{F4688E21-F444-4D76-8158-F7DAAE9CB06C}"/>
              </pc2:cmMkLst>
            </pc226:cmChg>
            <pc226:cmChg xmlns:pc226="http://schemas.microsoft.com/office/powerpoint/2022/06/main/command" chg="del">
              <pc226:chgData name="Adam Ray" userId="S::adam.ray@scouts.org.uk::55e35bce-ead9-4df5-9235-184f6cd38396" providerId="AD" clId="Web-{4EFD3D7D-73D0-F121-B599-20785FF032FB}" dt="2023-07-25T19:36:27.180" v="13"/>
              <pc2:cmMkLst xmlns:pc2="http://schemas.microsoft.com/office/powerpoint/2019/9/main/command">
                <pc:docMk/>
                <pc:sldMk cId="1677671272" sldId="764"/>
                <pc2:cmMk id="{EF87E56F-DB92-4707-B33C-F17A5FEA41CC}"/>
              </pc2:cmMkLst>
            </pc226:cmChg>
            <pc226:cmChg xmlns:pc226="http://schemas.microsoft.com/office/powerpoint/2022/06/main/command" chg="del">
              <pc226:chgData name="Adam Ray" userId="S::adam.ray@scouts.org.uk::55e35bce-ead9-4df5-9235-184f6cd38396" providerId="AD" clId="Web-{4EFD3D7D-73D0-F121-B599-20785FF032FB}" dt="2023-07-25T19:36:27.180" v="14"/>
              <pc2:cmMkLst xmlns:pc2="http://schemas.microsoft.com/office/powerpoint/2019/9/main/command">
                <pc:docMk/>
                <pc:sldMk cId="1677671272" sldId="764"/>
                <pc2:cmMk id="{6D3CA7E8-EEC2-45EC-B635-BD746BF7E061}"/>
              </pc2:cmMkLst>
            </pc226:cmChg>
            <pc226:cmChg xmlns:pc226="http://schemas.microsoft.com/office/powerpoint/2022/06/main/command" chg="del">
              <pc226:chgData name="Adam Ray" userId="S::adam.ray@scouts.org.uk::55e35bce-ead9-4df5-9235-184f6cd38396" providerId="AD" clId="Web-{4EFD3D7D-73D0-F121-B599-20785FF032FB}" dt="2023-07-25T19:36:27.180" v="15"/>
              <pc2:cmMkLst xmlns:pc2="http://schemas.microsoft.com/office/powerpoint/2019/9/main/command">
                <pc:docMk/>
                <pc:sldMk cId="1677671272" sldId="764"/>
                <pc2:cmMk id="{E48F8BEA-D530-4DFB-ACD0-2198BE725B66}"/>
              </pc2:cmMkLst>
            </pc226:cmChg>
          </p:ext>
        </pc:extLst>
      </pc:sldChg>
      <pc:sldChg chg="delCm">
        <pc:chgData name="Adam Ray" userId="S::adam.ray@scouts.org.uk::55e35bce-ead9-4df5-9235-184f6cd38396" providerId="AD" clId="Web-{4EFD3D7D-73D0-F121-B599-20785FF032FB}" dt="2023-07-25T19:36:27.180" v="30"/>
        <pc:sldMkLst>
          <pc:docMk/>
          <pc:sldMk cId="858461011" sldId="765"/>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27"/>
              <pc2:cmMkLst xmlns:pc2="http://schemas.microsoft.com/office/powerpoint/2019/9/main/command">
                <pc:docMk/>
                <pc:sldMk cId="858461011" sldId="765"/>
                <pc2:cmMk id="{1AADC310-0298-4D1B-98A9-2F25F7DFD67D}"/>
              </pc2:cmMkLst>
            </pc226:cmChg>
            <pc226:cmChg xmlns:pc226="http://schemas.microsoft.com/office/powerpoint/2022/06/main/command" chg="del">
              <pc226:chgData name="Adam Ray" userId="S::adam.ray@scouts.org.uk::55e35bce-ead9-4df5-9235-184f6cd38396" providerId="AD" clId="Web-{4EFD3D7D-73D0-F121-B599-20785FF032FB}" dt="2023-07-25T19:36:27.180" v="28"/>
              <pc2:cmMkLst xmlns:pc2="http://schemas.microsoft.com/office/powerpoint/2019/9/main/command">
                <pc:docMk/>
                <pc:sldMk cId="858461011" sldId="765"/>
                <pc2:cmMk id="{33878511-A019-46D1-96B0-583A481D81B5}"/>
              </pc2:cmMkLst>
            </pc226:cmChg>
            <pc226:cmChg xmlns:pc226="http://schemas.microsoft.com/office/powerpoint/2022/06/main/command" chg="del">
              <pc226:chgData name="Adam Ray" userId="S::adam.ray@scouts.org.uk::55e35bce-ead9-4df5-9235-184f6cd38396" providerId="AD" clId="Web-{4EFD3D7D-73D0-F121-B599-20785FF032FB}" dt="2023-07-25T19:36:27.180" v="29"/>
              <pc2:cmMkLst xmlns:pc2="http://schemas.microsoft.com/office/powerpoint/2019/9/main/command">
                <pc:docMk/>
                <pc:sldMk cId="858461011" sldId="765"/>
                <pc2:cmMk id="{88BB361E-AA63-43E5-AC39-0A06CB06E55D}"/>
              </pc2:cmMkLst>
            </pc226:cmChg>
            <pc226:cmChg xmlns:pc226="http://schemas.microsoft.com/office/powerpoint/2022/06/main/command" chg="del">
              <pc226:chgData name="Adam Ray" userId="S::adam.ray@scouts.org.uk::55e35bce-ead9-4df5-9235-184f6cd38396" providerId="AD" clId="Web-{4EFD3D7D-73D0-F121-B599-20785FF032FB}" dt="2023-07-25T19:36:27.180" v="30"/>
              <pc2:cmMkLst xmlns:pc2="http://schemas.microsoft.com/office/powerpoint/2019/9/main/command">
                <pc:docMk/>
                <pc:sldMk cId="858461011" sldId="765"/>
                <pc2:cmMk id="{460DE569-8E0B-4FF5-9191-C5589EF29FDE}"/>
              </pc2:cmMkLst>
            </pc226:cmChg>
          </p:ext>
        </pc:extLst>
      </pc:sldChg>
      <pc:sldChg chg="delCm">
        <pc:chgData name="Adam Ray" userId="S::adam.ray@scouts.org.uk::55e35bce-ead9-4df5-9235-184f6cd38396" providerId="AD" clId="Web-{4EFD3D7D-73D0-F121-B599-20785FF032FB}" dt="2023-07-25T19:36:27.180" v="39"/>
        <pc:sldMkLst>
          <pc:docMk/>
          <pc:sldMk cId="3508801596" sldId="766"/>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39"/>
              <pc2:cmMkLst xmlns:pc2="http://schemas.microsoft.com/office/powerpoint/2019/9/main/command">
                <pc:docMk/>
                <pc:sldMk cId="3508801596" sldId="766"/>
                <pc2:cmMk id="{74647534-4F71-4CEC-8893-2062C2B3AAD7}"/>
              </pc2:cmMkLst>
            </pc226:cmChg>
            <pc226:cmChg xmlns:pc226="http://schemas.microsoft.com/office/powerpoint/2022/06/main/command" chg="del">
              <pc226:chgData name="Adam Ray" userId="S::adam.ray@scouts.org.uk::55e35bce-ead9-4df5-9235-184f6cd38396" providerId="AD" clId="Web-{4EFD3D7D-73D0-F121-B599-20785FF032FB}" dt="2023-07-25T19:36:27.180" v="38"/>
              <pc2:cmMkLst xmlns:pc2="http://schemas.microsoft.com/office/powerpoint/2019/9/main/command">
                <pc:docMk/>
                <pc:sldMk cId="3508801596" sldId="766"/>
                <pc2:cmMk id="{202EAC8C-19BD-41DA-9880-0A69EEB2A6C6}"/>
              </pc2:cmMkLst>
            </pc226:cmChg>
            <pc226:cmChg xmlns:pc226="http://schemas.microsoft.com/office/powerpoint/2022/06/main/command" chg="del">
              <pc226:chgData name="Adam Ray" userId="S::adam.ray@scouts.org.uk::55e35bce-ead9-4df5-9235-184f6cd38396" providerId="AD" clId="Web-{4EFD3D7D-73D0-F121-B599-20785FF032FB}" dt="2023-07-25T19:36:27.180" v="36"/>
              <pc2:cmMkLst xmlns:pc2="http://schemas.microsoft.com/office/powerpoint/2019/9/main/command">
                <pc:docMk/>
                <pc:sldMk cId="3508801596" sldId="766"/>
                <pc2:cmMk id="{8DE6C3F7-2A26-40A3-9C6C-9ACABCDAC29F}"/>
              </pc2:cmMkLst>
            </pc226:cmChg>
            <pc226:cmChg xmlns:pc226="http://schemas.microsoft.com/office/powerpoint/2022/06/main/command" chg="del">
              <pc226:chgData name="Adam Ray" userId="S::adam.ray@scouts.org.uk::55e35bce-ead9-4df5-9235-184f6cd38396" providerId="AD" clId="Web-{4EFD3D7D-73D0-F121-B599-20785FF032FB}" dt="2023-07-25T19:36:27.180" v="37"/>
              <pc2:cmMkLst xmlns:pc2="http://schemas.microsoft.com/office/powerpoint/2019/9/main/command">
                <pc:docMk/>
                <pc:sldMk cId="3508801596" sldId="766"/>
                <pc2:cmMk id="{7E08D0F7-A7BD-4B13-B209-547FF328E646}"/>
              </pc2:cmMkLst>
            </pc226:cmChg>
          </p:ext>
        </pc:extLst>
      </pc:sldChg>
      <pc:sldChg chg="delCm">
        <pc:chgData name="Adam Ray" userId="S::adam.ray@scouts.org.uk::55e35bce-ead9-4df5-9235-184f6cd38396" providerId="AD" clId="Web-{4EFD3D7D-73D0-F121-B599-20785FF032FB}" dt="2023-07-25T19:36:27.180" v="40"/>
        <pc:sldMkLst>
          <pc:docMk/>
          <pc:sldMk cId="1955635057" sldId="767"/>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40"/>
              <pc2:cmMkLst xmlns:pc2="http://schemas.microsoft.com/office/powerpoint/2019/9/main/command">
                <pc:docMk/>
                <pc:sldMk cId="1955635057" sldId="767"/>
                <pc2:cmMk id="{C5891AF4-0025-47F0-8AFE-B8F278327D74}"/>
              </pc2:cmMkLst>
            </pc226:cmChg>
          </p:ext>
        </pc:extLst>
      </pc:sldChg>
      <pc:sldChg chg="delCm">
        <pc:chgData name="Adam Ray" userId="S::adam.ray@scouts.org.uk::55e35bce-ead9-4df5-9235-184f6cd38396" providerId="AD" clId="Web-{4EFD3D7D-73D0-F121-B599-20785FF032FB}" dt="2023-07-25T19:36:27.164" v="3"/>
        <pc:sldMkLst>
          <pc:docMk/>
          <pc:sldMk cId="1802994706" sldId="770"/>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64" v="3"/>
              <pc2:cmMkLst xmlns:pc2="http://schemas.microsoft.com/office/powerpoint/2019/9/main/command">
                <pc:docMk/>
                <pc:sldMk cId="1802994706" sldId="770"/>
                <pc2:cmMk id="{FD92C2C2-4BED-4EBD-86B3-D7C21A580E56}"/>
              </pc2:cmMkLst>
            </pc226:cmChg>
          </p:ext>
        </pc:extLst>
      </pc:sldChg>
      <pc:sldChg chg="delCm">
        <pc:chgData name="Adam Ray" userId="S::adam.ray@scouts.org.uk::55e35bce-ead9-4df5-9235-184f6cd38396" providerId="AD" clId="Web-{4EFD3D7D-73D0-F121-B599-20785FF032FB}" dt="2023-07-25T19:36:27.180" v="58"/>
        <pc:sldMkLst>
          <pc:docMk/>
          <pc:sldMk cId="2762079515" sldId="775"/>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57"/>
              <pc2:cmMkLst xmlns:pc2="http://schemas.microsoft.com/office/powerpoint/2019/9/main/command">
                <pc:docMk/>
                <pc:sldMk cId="2762079515" sldId="775"/>
                <pc2:cmMk id="{20265A03-4222-429C-AB95-2402EEE34B29}"/>
              </pc2:cmMkLst>
            </pc226:cmChg>
            <pc226:cmChg xmlns:pc226="http://schemas.microsoft.com/office/powerpoint/2022/06/main/command" chg="del">
              <pc226:chgData name="Adam Ray" userId="S::adam.ray@scouts.org.uk::55e35bce-ead9-4df5-9235-184f6cd38396" providerId="AD" clId="Web-{4EFD3D7D-73D0-F121-B599-20785FF032FB}" dt="2023-07-25T19:36:27.180" v="50"/>
              <pc2:cmMkLst xmlns:pc2="http://schemas.microsoft.com/office/powerpoint/2019/9/main/command">
                <pc:docMk/>
                <pc:sldMk cId="2762079515" sldId="775"/>
                <pc2:cmMk id="{85B03309-4C6E-40D8-908E-30FC0ECAA215}"/>
              </pc2:cmMkLst>
            </pc226:cmChg>
            <pc226:cmChg xmlns:pc226="http://schemas.microsoft.com/office/powerpoint/2022/06/main/command" chg="del">
              <pc226:chgData name="Adam Ray" userId="S::adam.ray@scouts.org.uk::55e35bce-ead9-4df5-9235-184f6cd38396" providerId="AD" clId="Web-{4EFD3D7D-73D0-F121-B599-20785FF032FB}" dt="2023-07-25T19:36:27.180" v="51"/>
              <pc2:cmMkLst xmlns:pc2="http://schemas.microsoft.com/office/powerpoint/2019/9/main/command">
                <pc:docMk/>
                <pc:sldMk cId="2762079515" sldId="775"/>
                <pc2:cmMk id="{0A83D910-5BA7-43FD-BE4D-D3625F58B336}"/>
              </pc2:cmMkLst>
            </pc226:cmChg>
            <pc226:cmChg xmlns:pc226="http://schemas.microsoft.com/office/powerpoint/2022/06/main/command" chg="del">
              <pc226:chgData name="Adam Ray" userId="S::adam.ray@scouts.org.uk::55e35bce-ead9-4df5-9235-184f6cd38396" providerId="AD" clId="Web-{4EFD3D7D-73D0-F121-B599-20785FF032FB}" dt="2023-07-25T19:36:27.180" v="52"/>
              <pc2:cmMkLst xmlns:pc2="http://schemas.microsoft.com/office/powerpoint/2019/9/main/command">
                <pc:docMk/>
                <pc:sldMk cId="2762079515" sldId="775"/>
                <pc2:cmMk id="{F43EDE23-77BC-4824-907E-B1CBE713FE4A}"/>
              </pc2:cmMkLst>
            </pc226:cmChg>
            <pc226:cmChg xmlns:pc226="http://schemas.microsoft.com/office/powerpoint/2022/06/main/command" chg="del">
              <pc226:chgData name="Adam Ray" userId="S::adam.ray@scouts.org.uk::55e35bce-ead9-4df5-9235-184f6cd38396" providerId="AD" clId="Web-{4EFD3D7D-73D0-F121-B599-20785FF032FB}" dt="2023-07-25T19:36:27.180" v="58"/>
              <pc2:cmMkLst xmlns:pc2="http://schemas.microsoft.com/office/powerpoint/2019/9/main/command">
                <pc:docMk/>
                <pc:sldMk cId="2762079515" sldId="775"/>
                <pc2:cmMk id="{9F47AF31-890A-4A3E-82C6-744AFB5D1C3D}"/>
              </pc2:cmMkLst>
            </pc226:cmChg>
            <pc226:cmChg xmlns:pc226="http://schemas.microsoft.com/office/powerpoint/2022/06/main/command" chg="del">
              <pc226:chgData name="Adam Ray" userId="S::adam.ray@scouts.org.uk::55e35bce-ead9-4df5-9235-184f6cd38396" providerId="AD" clId="Web-{4EFD3D7D-73D0-F121-B599-20785FF032FB}" dt="2023-07-25T19:36:27.180" v="56"/>
              <pc2:cmMkLst xmlns:pc2="http://schemas.microsoft.com/office/powerpoint/2019/9/main/command">
                <pc:docMk/>
                <pc:sldMk cId="2762079515" sldId="775"/>
                <pc2:cmMk id="{0FCEA06A-6402-4645-BD40-8A9A0A50DE8E}"/>
              </pc2:cmMkLst>
            </pc226:cmChg>
            <pc226:cmChg xmlns:pc226="http://schemas.microsoft.com/office/powerpoint/2022/06/main/command" chg="del">
              <pc226:chgData name="Adam Ray" userId="S::adam.ray@scouts.org.uk::55e35bce-ead9-4df5-9235-184f6cd38396" providerId="AD" clId="Web-{4EFD3D7D-73D0-F121-B599-20785FF032FB}" dt="2023-07-25T19:36:27.180" v="49"/>
              <pc2:cmMkLst xmlns:pc2="http://schemas.microsoft.com/office/powerpoint/2019/9/main/command">
                <pc:docMk/>
                <pc:sldMk cId="2762079515" sldId="775"/>
                <pc2:cmMk id="{3B1E8086-B615-4C58-B68A-5A2682F68E77}"/>
              </pc2:cmMkLst>
            </pc226:cmChg>
            <pc226:cmChg xmlns:pc226="http://schemas.microsoft.com/office/powerpoint/2022/06/main/command" chg="del">
              <pc226:chgData name="Adam Ray" userId="S::adam.ray@scouts.org.uk::55e35bce-ead9-4df5-9235-184f6cd38396" providerId="AD" clId="Web-{4EFD3D7D-73D0-F121-B599-20785FF032FB}" dt="2023-07-25T19:36:27.180" v="54"/>
              <pc2:cmMkLst xmlns:pc2="http://schemas.microsoft.com/office/powerpoint/2019/9/main/command">
                <pc:docMk/>
                <pc:sldMk cId="2762079515" sldId="775"/>
                <pc2:cmMk id="{09DB1DCA-C457-4AF1-9957-D60D9F5635EE}"/>
              </pc2:cmMkLst>
            </pc226:cmChg>
            <pc226:cmChg xmlns:pc226="http://schemas.microsoft.com/office/powerpoint/2022/06/main/command" chg="del">
              <pc226:chgData name="Adam Ray" userId="S::adam.ray@scouts.org.uk::55e35bce-ead9-4df5-9235-184f6cd38396" providerId="AD" clId="Web-{4EFD3D7D-73D0-F121-B599-20785FF032FB}" dt="2023-07-25T19:36:27.180" v="53"/>
              <pc2:cmMkLst xmlns:pc2="http://schemas.microsoft.com/office/powerpoint/2019/9/main/command">
                <pc:docMk/>
                <pc:sldMk cId="2762079515" sldId="775"/>
                <pc2:cmMk id="{2E9634F4-87F6-481F-8453-A064F46E73F2}"/>
              </pc2:cmMkLst>
            </pc226:cmChg>
            <pc226:cmChg xmlns:pc226="http://schemas.microsoft.com/office/powerpoint/2022/06/main/command" chg="del">
              <pc226:chgData name="Adam Ray" userId="S::adam.ray@scouts.org.uk::55e35bce-ead9-4df5-9235-184f6cd38396" providerId="AD" clId="Web-{4EFD3D7D-73D0-F121-B599-20785FF032FB}" dt="2023-07-25T19:36:27.180" v="55"/>
              <pc2:cmMkLst xmlns:pc2="http://schemas.microsoft.com/office/powerpoint/2019/9/main/command">
                <pc:docMk/>
                <pc:sldMk cId="2762079515" sldId="775"/>
                <pc2:cmMk id="{5789E9F9-AB50-4BBC-8F67-7383581FD54D}"/>
              </pc2:cmMkLst>
            </pc226:cmChg>
          </p:ext>
        </pc:extLst>
      </pc:sldChg>
      <pc:sldChg chg="delCm">
        <pc:chgData name="Adam Ray" userId="S::adam.ray@scouts.org.uk::55e35bce-ead9-4df5-9235-184f6cd38396" providerId="AD" clId="Web-{4EFD3D7D-73D0-F121-B599-20785FF032FB}" dt="2023-07-25T19:36:27.180" v="48"/>
        <pc:sldMkLst>
          <pc:docMk/>
          <pc:sldMk cId="2079895167" sldId="777"/>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48"/>
              <pc2:cmMkLst xmlns:pc2="http://schemas.microsoft.com/office/powerpoint/2019/9/main/command">
                <pc:docMk/>
                <pc:sldMk cId="2079895167" sldId="777"/>
                <pc2:cmMk id="{1EAA900B-0695-4C91-9956-BD94E0275F6C}"/>
              </pc2:cmMkLst>
            </pc226:cmChg>
            <pc226:cmChg xmlns:pc226="http://schemas.microsoft.com/office/powerpoint/2022/06/main/command" chg="del">
              <pc226:chgData name="Adam Ray" userId="S::adam.ray@scouts.org.uk::55e35bce-ead9-4df5-9235-184f6cd38396" providerId="AD" clId="Web-{4EFD3D7D-73D0-F121-B599-20785FF032FB}" dt="2023-07-25T19:36:27.180" v="47"/>
              <pc2:cmMkLst xmlns:pc2="http://schemas.microsoft.com/office/powerpoint/2019/9/main/command">
                <pc:docMk/>
                <pc:sldMk cId="2079895167" sldId="777"/>
                <pc2:cmMk id="{15CF9945-27A4-4A8F-B2FE-10984BE60860}"/>
              </pc2:cmMkLst>
            </pc226:cmChg>
          </p:ext>
        </pc:extLst>
      </pc:sldChg>
      <pc:sldChg chg="delCm">
        <pc:chgData name="Adam Ray" userId="S::adam.ray@scouts.org.uk::55e35bce-ead9-4df5-9235-184f6cd38396" providerId="AD" clId="Web-{4EFD3D7D-73D0-F121-B599-20785FF032FB}" dt="2023-07-25T19:36:27.180" v="24"/>
        <pc:sldMkLst>
          <pc:docMk/>
          <pc:sldMk cId="779489636" sldId="778"/>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21"/>
              <pc2:cmMkLst xmlns:pc2="http://schemas.microsoft.com/office/powerpoint/2019/9/main/command">
                <pc:docMk/>
                <pc:sldMk cId="779489636" sldId="778"/>
                <pc2:cmMk id="{860C2313-9C08-4113-B86C-7097B68F8980}"/>
              </pc2:cmMkLst>
            </pc226:cmChg>
            <pc226:cmChg xmlns:pc226="http://schemas.microsoft.com/office/powerpoint/2022/06/main/command" chg="del">
              <pc226:chgData name="Adam Ray" userId="S::adam.ray@scouts.org.uk::55e35bce-ead9-4df5-9235-184f6cd38396" providerId="AD" clId="Web-{4EFD3D7D-73D0-F121-B599-20785FF032FB}" dt="2023-07-25T19:36:27.180" v="24"/>
              <pc2:cmMkLst xmlns:pc2="http://schemas.microsoft.com/office/powerpoint/2019/9/main/command">
                <pc:docMk/>
                <pc:sldMk cId="779489636" sldId="778"/>
                <pc2:cmMk id="{D1789C2B-5320-4FB3-AEAB-91B00BDC8E79}"/>
              </pc2:cmMkLst>
            </pc226:cmChg>
            <pc226:cmChg xmlns:pc226="http://schemas.microsoft.com/office/powerpoint/2022/06/main/command" chg="del">
              <pc226:chgData name="Adam Ray" userId="S::adam.ray@scouts.org.uk::55e35bce-ead9-4df5-9235-184f6cd38396" providerId="AD" clId="Web-{4EFD3D7D-73D0-F121-B599-20785FF032FB}" dt="2023-07-25T19:36:27.180" v="23"/>
              <pc2:cmMkLst xmlns:pc2="http://schemas.microsoft.com/office/powerpoint/2019/9/main/command">
                <pc:docMk/>
                <pc:sldMk cId="779489636" sldId="778"/>
                <pc2:cmMk id="{A2E14033-41B6-47E8-8B42-08BEC2917C73}"/>
              </pc2:cmMkLst>
            </pc226:cmChg>
            <pc226:cmChg xmlns:pc226="http://schemas.microsoft.com/office/powerpoint/2022/06/main/command" chg="del">
              <pc226:chgData name="Adam Ray" userId="S::adam.ray@scouts.org.uk::55e35bce-ead9-4df5-9235-184f6cd38396" providerId="AD" clId="Web-{4EFD3D7D-73D0-F121-B599-20785FF032FB}" dt="2023-07-25T19:36:27.180" v="22"/>
              <pc2:cmMkLst xmlns:pc2="http://schemas.microsoft.com/office/powerpoint/2019/9/main/command">
                <pc:docMk/>
                <pc:sldMk cId="779489636" sldId="778"/>
                <pc2:cmMk id="{88DB193F-92F5-4B3E-93DE-63B605E44FFE}"/>
              </pc2:cmMkLst>
            </pc226:cmChg>
            <pc226:cmChg xmlns:pc226="http://schemas.microsoft.com/office/powerpoint/2022/06/main/command" chg="del">
              <pc226:chgData name="Adam Ray" userId="S::adam.ray@scouts.org.uk::55e35bce-ead9-4df5-9235-184f6cd38396" providerId="AD" clId="Web-{4EFD3D7D-73D0-F121-B599-20785FF032FB}" dt="2023-07-25T19:36:27.180" v="18"/>
              <pc2:cmMkLst xmlns:pc2="http://schemas.microsoft.com/office/powerpoint/2019/9/main/command">
                <pc:docMk/>
                <pc:sldMk cId="779489636" sldId="778"/>
                <pc2:cmMk id="{B1E77040-F707-4735-8A78-3C78A2B69C74}"/>
              </pc2:cmMkLst>
            </pc226:cmChg>
            <pc226:cmChg xmlns:pc226="http://schemas.microsoft.com/office/powerpoint/2022/06/main/command" chg="del">
              <pc226:chgData name="Adam Ray" userId="S::adam.ray@scouts.org.uk::55e35bce-ead9-4df5-9235-184f6cd38396" providerId="AD" clId="Web-{4EFD3D7D-73D0-F121-B599-20785FF032FB}" dt="2023-07-25T19:36:27.180" v="20"/>
              <pc2:cmMkLst xmlns:pc2="http://schemas.microsoft.com/office/powerpoint/2019/9/main/command">
                <pc:docMk/>
                <pc:sldMk cId="779489636" sldId="778"/>
                <pc2:cmMk id="{5DAD2B42-0BA4-4F21-A15A-F429C19FAC9D}"/>
              </pc2:cmMkLst>
            </pc226:cmChg>
            <pc226:cmChg xmlns:pc226="http://schemas.microsoft.com/office/powerpoint/2022/06/main/command" chg="del">
              <pc226:chgData name="Adam Ray" userId="S::adam.ray@scouts.org.uk::55e35bce-ead9-4df5-9235-184f6cd38396" providerId="AD" clId="Web-{4EFD3D7D-73D0-F121-B599-20785FF032FB}" dt="2023-07-25T19:36:27.180" v="19"/>
              <pc2:cmMkLst xmlns:pc2="http://schemas.microsoft.com/office/powerpoint/2019/9/main/command">
                <pc:docMk/>
                <pc:sldMk cId="779489636" sldId="778"/>
                <pc2:cmMk id="{A9254BC0-74CA-4CE6-A453-48F21084A9D4}"/>
              </pc2:cmMkLst>
            </pc226:cmChg>
          </p:ext>
        </pc:extLst>
      </pc:sldChg>
      <pc:sldChg chg="delCm">
        <pc:chgData name="Adam Ray" userId="S::adam.ray@scouts.org.uk::55e35bce-ead9-4df5-9235-184f6cd38396" providerId="AD" clId="Web-{4EFD3D7D-73D0-F121-B599-20785FF032FB}" dt="2023-07-25T19:36:27.180" v="33"/>
        <pc:sldMkLst>
          <pc:docMk/>
          <pc:sldMk cId="3441130556" sldId="780"/>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4EFD3D7D-73D0-F121-B599-20785FF032FB}" dt="2023-07-25T19:36:27.180" v="31"/>
              <pc2:cmMkLst xmlns:pc2="http://schemas.microsoft.com/office/powerpoint/2019/9/main/command">
                <pc:docMk/>
                <pc:sldMk cId="3441130556" sldId="780"/>
                <pc2:cmMk id="{CCA8F67D-3AA6-49E3-9316-1DD99B960669}"/>
              </pc2:cmMkLst>
            </pc226:cmChg>
            <pc226:cmChg xmlns:pc226="http://schemas.microsoft.com/office/powerpoint/2022/06/main/command" chg="del">
              <pc226:chgData name="Adam Ray" userId="S::adam.ray@scouts.org.uk::55e35bce-ead9-4df5-9235-184f6cd38396" providerId="AD" clId="Web-{4EFD3D7D-73D0-F121-B599-20785FF032FB}" dt="2023-07-25T19:36:27.180" v="33"/>
              <pc2:cmMkLst xmlns:pc2="http://schemas.microsoft.com/office/powerpoint/2019/9/main/command">
                <pc:docMk/>
                <pc:sldMk cId="3441130556" sldId="780"/>
                <pc2:cmMk id="{0A09BCEA-37A4-414B-ACB8-DF5348A00E95}"/>
              </pc2:cmMkLst>
            </pc226:cmChg>
            <pc226:cmChg xmlns:pc226="http://schemas.microsoft.com/office/powerpoint/2022/06/main/command" chg="del">
              <pc226:chgData name="Adam Ray" userId="S::adam.ray@scouts.org.uk::55e35bce-ead9-4df5-9235-184f6cd38396" providerId="AD" clId="Web-{4EFD3D7D-73D0-F121-B599-20785FF032FB}" dt="2023-07-25T19:36:27.180" v="32"/>
              <pc2:cmMkLst xmlns:pc2="http://schemas.microsoft.com/office/powerpoint/2019/9/main/command">
                <pc:docMk/>
                <pc:sldMk cId="3441130556" sldId="780"/>
                <pc2:cmMk id="{68456CF6-2E73-4B3C-8580-A5E0EF18A9A0}"/>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26/07/2023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15668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Nunito San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18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07856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Nunito Sans"/>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255175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294670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1837721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Nunito Sans"/>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16</a:t>
            </a:fld>
            <a:endParaRPr lang="en-GB"/>
          </a:p>
        </p:txBody>
      </p:sp>
    </p:spTree>
    <p:extLst>
      <p:ext uri="{BB962C8B-B14F-4D97-AF65-F5344CB8AC3E}">
        <p14:creationId xmlns:p14="http://schemas.microsoft.com/office/powerpoint/2010/main" val="50130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296186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3424573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104719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2362110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4153589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245" indent="-171450">
              <a:spcBef>
                <a:spcPts val="600"/>
              </a:spcBef>
              <a:spcAft>
                <a:spcPts val="600"/>
              </a:spcAft>
              <a:buFont typeface="Arial,Sans-Serif"/>
              <a:buChar char="•"/>
            </a:pPr>
            <a:endParaRPr lang="en-US"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3914612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3405354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3415751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423990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80704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811741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23628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25551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198661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756216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568167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67780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82857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556414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962299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791624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790594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826321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271761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437472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40</a:t>
            </a:fld>
            <a:endParaRPr lang="en-GB"/>
          </a:p>
        </p:txBody>
      </p:sp>
    </p:spTree>
    <p:extLst>
      <p:ext uri="{BB962C8B-B14F-4D97-AF65-F5344CB8AC3E}">
        <p14:creationId xmlns:p14="http://schemas.microsoft.com/office/powerpoint/2010/main" val="1574333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87568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4137198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705" indent="0">
              <a:spcBef>
                <a:spcPts val="600"/>
              </a:spcBef>
              <a:spcAft>
                <a:spcPts val="600"/>
              </a:spcAft>
              <a:buClr>
                <a:srgbClr val="7414DC"/>
              </a:buClr>
              <a:buSzPct val="125000"/>
              <a:buFont typeface="Arial" panose="020B0604020202020204" pitchFamily="34" charset="0"/>
              <a:buNone/>
            </a:pPr>
            <a:endParaRPr lang="en-GB" sz="1050"/>
          </a:p>
        </p:txBody>
      </p:sp>
      <p:sp>
        <p:nvSpPr>
          <p:cNvPr id="4" name="Slide Number Placeholder 3"/>
          <p:cNvSpPr>
            <a:spLocks noGrp="1"/>
          </p:cNvSpPr>
          <p:nvPr>
            <p:ph type="sldNum" sz="quarter" idx="5"/>
          </p:nvPr>
        </p:nvSpPr>
        <p:spPr/>
        <p:txBody>
          <a:bodyPr/>
          <a:lstStyle/>
          <a:p>
            <a:fld id="{DC81CCE8-8669-844C-8A1E-83EDDE9464AC}" type="slidenum">
              <a:rPr lang="en-GB" smtClean="0"/>
              <a:pPr/>
              <a:t>43</a:t>
            </a:fld>
            <a:endParaRPr lang="en-GB"/>
          </a:p>
        </p:txBody>
      </p:sp>
    </p:spTree>
    <p:extLst>
      <p:ext uri="{BB962C8B-B14F-4D97-AF65-F5344CB8AC3E}">
        <p14:creationId xmlns:p14="http://schemas.microsoft.com/office/powerpoint/2010/main" val="3210560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44</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45</a:t>
            </a:fld>
            <a:endParaRPr lang="en-GB"/>
          </a:p>
        </p:txBody>
      </p:sp>
    </p:spTree>
    <p:extLst>
      <p:ext uri="{BB962C8B-B14F-4D97-AF65-F5344CB8AC3E}">
        <p14:creationId xmlns:p14="http://schemas.microsoft.com/office/powerpoint/2010/main" val="1061722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46</a:t>
            </a:fld>
            <a:endParaRPr lang="en-GB"/>
          </a:p>
        </p:txBody>
      </p:sp>
    </p:spTree>
    <p:extLst>
      <p:ext uri="{BB962C8B-B14F-4D97-AF65-F5344CB8AC3E}">
        <p14:creationId xmlns:p14="http://schemas.microsoft.com/office/powerpoint/2010/main" val="437472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47</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p:txBody>
      </p:sp>
      <p:sp>
        <p:nvSpPr>
          <p:cNvPr id="4" name="Slide Number Placeholder 3"/>
          <p:cNvSpPr>
            <a:spLocks noGrp="1"/>
          </p:cNvSpPr>
          <p:nvPr>
            <p:ph type="sldNum" sz="quarter" idx="5"/>
          </p:nvPr>
        </p:nvSpPr>
        <p:spPr/>
        <p:txBody>
          <a:bodyPr/>
          <a:lstStyle/>
          <a:p>
            <a:fld id="{A4DA806A-0AB2-4936-99EF-3BDC7353D85A}" type="slidenum">
              <a:rPr lang="en-GB" smtClean="0"/>
              <a:t>5</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457198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99020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268492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15396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xmlns=""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xmlns=""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xmlns=""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xmlns=""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xmlns=""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xmlns=""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7/26/2023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7/26/2023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7/26/2023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7/26/2023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7/26/2023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7/26/2023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7/26/2023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7/26/2023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xmlns="" id="{BC598312-155A-8F4D-D38B-61C2D4D8E668}"/>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7/26/2023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xmlns="" id="{F3ADF8A0-C8A8-641C-1A98-6279B267A6F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7/26/2023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7/26/2023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7/26/2023</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7/26/2023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7/26/2023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3105CBA8-6BE2-F8B0-6DDA-EB0E5BFB086C}"/>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7/26/2023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xmlns=""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xmlns=""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xmlns=""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xmlns=""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xmlns=""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xmlns=""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xmlns=""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xmlns=""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xmlns=""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xmlns=""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xmlns=""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xmlns=""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87873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7481956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defTabSz="685800">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5619873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8033825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2866694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39318464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6614208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133032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5519663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81602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0490276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9001816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320218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2788095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FFFFFF"/>
                </a:solidFill>
                <a:latin typeface="Nunito Sans Black" charset="0"/>
                <a:ea typeface="Nunito Sans Black" charset="0"/>
                <a:cs typeface="Nunito Sans Black" charset="0"/>
              </a:rPr>
              <a:t>Do </a:t>
            </a:r>
            <a:r>
              <a:rPr sz="1350">
                <a:solidFill>
                  <a:srgbClr val="FFFFFF"/>
                </a:solidFill>
                <a:latin typeface="Nunito Sans Black" charset="0"/>
                <a:ea typeface="Nunito Sans Black" charset="0"/>
                <a:cs typeface="Nunito Sans Black" charset="0"/>
              </a:rPr>
              <a:t>more. Share more. </a:t>
            </a:r>
            <a:r>
              <a:rPr sz="1350" spc="-34">
                <a:solidFill>
                  <a:srgbClr val="FFFFFF"/>
                </a:solidFill>
                <a:latin typeface="Nunito Sans Black" charset="0"/>
                <a:ea typeface="Nunito Sans Black" charset="0"/>
                <a:cs typeface="Nunito Sans Black" charset="0"/>
              </a:rPr>
              <a:t>Be</a:t>
            </a:r>
            <a:r>
              <a:rPr sz="1350" spc="-11">
                <a:solidFill>
                  <a:srgbClr val="FFFFFF"/>
                </a:solidFill>
                <a:latin typeface="Nunito Sans Black" charset="0"/>
                <a:ea typeface="Nunito Sans Black" charset="0"/>
                <a:cs typeface="Nunito Sans Black" charset="0"/>
              </a:rPr>
              <a:t> </a:t>
            </a:r>
            <a:r>
              <a:rPr sz="1350">
                <a:solidFill>
                  <a:srgbClr val="FFFFFF"/>
                </a:solidFill>
                <a:latin typeface="Nunito Sans Black" charset="0"/>
                <a:ea typeface="Nunito Sans Black" charset="0"/>
                <a:cs typeface="Nunito Sans Black" charset="0"/>
              </a:rPr>
              <a:t>more.</a:t>
            </a:r>
            <a:endParaRPr sz="1350">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071491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FFFFFF"/>
                </a:solidFill>
                <a:latin typeface="Nunito Sans Black" charset="0"/>
                <a:ea typeface="Nunito Sans Black" charset="0"/>
                <a:cs typeface="Nunito Sans Black" charset="0"/>
              </a:rPr>
              <a:t>Do </a:t>
            </a:r>
            <a:r>
              <a:rPr sz="1350">
                <a:solidFill>
                  <a:srgbClr val="FFFFFF"/>
                </a:solidFill>
                <a:latin typeface="Nunito Sans Black" charset="0"/>
                <a:ea typeface="Nunito Sans Black" charset="0"/>
                <a:cs typeface="Nunito Sans Black" charset="0"/>
              </a:rPr>
              <a:t>more. Share more. </a:t>
            </a:r>
            <a:r>
              <a:rPr sz="1350" spc="-34">
                <a:solidFill>
                  <a:srgbClr val="FFFFFF"/>
                </a:solidFill>
                <a:latin typeface="Nunito Sans Black" charset="0"/>
                <a:ea typeface="Nunito Sans Black" charset="0"/>
                <a:cs typeface="Nunito Sans Black" charset="0"/>
              </a:rPr>
              <a:t>Be</a:t>
            </a:r>
            <a:r>
              <a:rPr sz="1350" spc="-11">
                <a:solidFill>
                  <a:srgbClr val="FFFFFF"/>
                </a:solidFill>
                <a:latin typeface="Nunito Sans Black" charset="0"/>
                <a:ea typeface="Nunito Sans Black" charset="0"/>
                <a:cs typeface="Nunito Sans Black" charset="0"/>
              </a:rPr>
              <a:t> </a:t>
            </a:r>
            <a:r>
              <a:rPr sz="1350">
                <a:solidFill>
                  <a:srgbClr val="FFFFFF"/>
                </a:solidFill>
                <a:latin typeface="Nunito Sans Black" charset="0"/>
                <a:ea typeface="Nunito Sans Black" charset="0"/>
                <a:cs typeface="Nunito Sans Black" charset="0"/>
              </a:rPr>
              <a:t>more.</a:t>
            </a:r>
            <a:endParaRPr sz="1350">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6904890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000000"/>
                </a:solidFill>
                <a:latin typeface="Nunito Sans Black" charset="0"/>
                <a:ea typeface="Nunito Sans Black" charset="0"/>
                <a:cs typeface="Nunito Sans Black" charset="0"/>
              </a:rPr>
              <a:t>Do </a:t>
            </a:r>
            <a:r>
              <a:rPr sz="1350">
                <a:solidFill>
                  <a:srgbClr val="000000"/>
                </a:solidFill>
                <a:latin typeface="Nunito Sans Black" charset="0"/>
                <a:ea typeface="Nunito Sans Black" charset="0"/>
                <a:cs typeface="Nunito Sans Black" charset="0"/>
              </a:rPr>
              <a:t>more. Share more. </a:t>
            </a:r>
            <a:r>
              <a:rPr sz="1350" spc="-34">
                <a:solidFill>
                  <a:srgbClr val="000000"/>
                </a:solidFill>
                <a:latin typeface="Nunito Sans Black" charset="0"/>
                <a:ea typeface="Nunito Sans Black" charset="0"/>
                <a:cs typeface="Nunito Sans Black" charset="0"/>
              </a:rPr>
              <a:t>Be</a:t>
            </a:r>
            <a:r>
              <a:rPr sz="1350" spc="-11">
                <a:solidFill>
                  <a:srgbClr val="000000"/>
                </a:solidFill>
                <a:latin typeface="Nunito Sans Black" charset="0"/>
                <a:ea typeface="Nunito Sans Black" charset="0"/>
                <a:cs typeface="Nunito Sans Black" charset="0"/>
              </a:rPr>
              <a:t> </a:t>
            </a:r>
            <a:r>
              <a:rPr sz="1350">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88039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000000"/>
                </a:solidFill>
                <a:latin typeface="Nunito Sans Black" charset="0"/>
                <a:ea typeface="Nunito Sans Black" charset="0"/>
                <a:cs typeface="Nunito Sans Black" charset="0"/>
              </a:rPr>
              <a:t>Do </a:t>
            </a:r>
            <a:r>
              <a:rPr sz="1350">
                <a:solidFill>
                  <a:srgbClr val="000000"/>
                </a:solidFill>
                <a:latin typeface="Nunito Sans Black" charset="0"/>
                <a:ea typeface="Nunito Sans Black" charset="0"/>
                <a:cs typeface="Nunito Sans Black" charset="0"/>
              </a:rPr>
              <a:t>more. Share more. </a:t>
            </a:r>
            <a:r>
              <a:rPr sz="1350" spc="-34">
                <a:solidFill>
                  <a:srgbClr val="000000"/>
                </a:solidFill>
                <a:latin typeface="Nunito Sans Black" charset="0"/>
                <a:ea typeface="Nunito Sans Black" charset="0"/>
                <a:cs typeface="Nunito Sans Black" charset="0"/>
              </a:rPr>
              <a:t>Be</a:t>
            </a:r>
            <a:r>
              <a:rPr sz="1350" spc="-11">
                <a:solidFill>
                  <a:srgbClr val="000000"/>
                </a:solidFill>
                <a:latin typeface="Nunito Sans Black" charset="0"/>
                <a:ea typeface="Nunito Sans Black" charset="0"/>
                <a:cs typeface="Nunito Sans Black" charset="0"/>
              </a:rPr>
              <a:t> </a:t>
            </a:r>
            <a:r>
              <a:rPr sz="1350">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396775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367726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09969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3228726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2791743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6385053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8390126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31894843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6014245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1299235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75031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74194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3287419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4024743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8650470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548300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17523758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630499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913297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0575691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01163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2854893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5023937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9715428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2155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8817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7069160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8577519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773018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691157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3683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0894497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231723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4726170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7434319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7/26/2023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3051232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xmlns=""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xmlns=""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xmlns=""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xmlns=""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9" Type="http://schemas.openxmlformats.org/officeDocument/2006/relationships/slideLayout" Target="../slideLayouts/slideLayout190.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slideLayout" Target="../slideLayouts/slideLayout185.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50" Type="http://schemas.openxmlformats.org/officeDocument/2006/relationships/slideLayout" Target="../slideLayouts/slideLayout201.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slideLayout" Target="../slideLayouts/slideLayout197.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41" Type="http://schemas.openxmlformats.org/officeDocument/2006/relationships/slideLayout" Target="../slideLayouts/slideLayout192.xml"/><Relationship Id="rId54" Type="http://schemas.openxmlformats.org/officeDocument/2006/relationships/theme" Target="../theme/theme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53" Type="http://schemas.openxmlformats.org/officeDocument/2006/relationships/slideLayout" Target="../slideLayouts/slideLayout204.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49" Type="http://schemas.openxmlformats.org/officeDocument/2006/relationships/slideLayout" Target="../slideLayouts/slideLayout200.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8" Type="http://schemas.openxmlformats.org/officeDocument/2006/relationships/slideLayout" Target="../slideLayouts/slideLayout159.xml"/><Relationship Id="rId51"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3940" r:id="rId136"/>
    <p:sldLayoutId id="2147484020" r:id="rId137"/>
    <p:sldLayoutId id="2147483724" r:id="rId138"/>
    <p:sldLayoutId id="2147484038" r:id="rId139"/>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7/26/2023</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4034" r:id="rId2"/>
    <p:sldLayoutId id="2147484035" r:id="rId3"/>
    <p:sldLayoutId id="2147484021" r:id="rId4"/>
    <p:sldLayoutId id="2147484022" r:id="rId5"/>
    <p:sldLayoutId id="2147483784" r:id="rId6"/>
    <p:sldLayoutId id="2147483861" r:id="rId7"/>
    <p:sldLayoutId id="2147483862" r:id="rId8"/>
    <p:sldLayoutId id="2147484036" r:id="rId9"/>
    <p:sldLayoutId id="2147484023" r:id="rId10"/>
    <p:sldLayoutId id="2147483863" r:id="rId11"/>
    <p:sldLayoutId id="2147483781" r:id="rId12"/>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defTabSz="685800">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defTabSz="685800">
              <a:spcBef>
                <a:spcPts val="83"/>
              </a:spcBef>
            </a:pPr>
            <a:fld id="{81D60167-4931-47E6-BA6A-407CBD079E47}" type="slidenum">
              <a:rPr lang="uk-UA" spc="26" smtClean="0">
                <a:solidFill>
                  <a:srgbClr val="000000"/>
                </a:solidFill>
              </a:rPr>
              <a:pPr marL="19050" defTabSz="68580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defTabSz="685800">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36152851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 id="2147483972" r:id="rId31"/>
    <p:sldLayoutId id="2147483973" r:id="rId32"/>
    <p:sldLayoutId id="2147483974" r:id="rId33"/>
    <p:sldLayoutId id="2147483975" r:id="rId34"/>
    <p:sldLayoutId id="2147483976" r:id="rId35"/>
    <p:sldLayoutId id="2147483977" r:id="rId36"/>
    <p:sldLayoutId id="2147483978" r:id="rId37"/>
    <p:sldLayoutId id="2147483979" r:id="rId38"/>
    <p:sldLayoutId id="2147483980" r:id="rId39"/>
    <p:sldLayoutId id="2147483981" r:id="rId40"/>
    <p:sldLayoutId id="2147483982" r:id="rId41"/>
    <p:sldLayoutId id="2147483983" r:id="rId42"/>
    <p:sldLayoutId id="2147483984" r:id="rId43"/>
    <p:sldLayoutId id="2147483985" r:id="rId44"/>
    <p:sldLayoutId id="2147483986" r:id="rId45"/>
    <p:sldLayoutId id="2147483987" r:id="rId46"/>
    <p:sldLayoutId id="2147483988" r:id="rId47"/>
    <p:sldLayoutId id="2147483989" r:id="rId48"/>
    <p:sldLayoutId id="2147483990" r:id="rId49"/>
    <p:sldLayoutId id="2147483991" r:id="rId50"/>
    <p:sldLayoutId id="2147483992" r:id="rId51"/>
    <p:sldLayoutId id="2147483993" r:id="rId52"/>
    <p:sldLayoutId id="2147483994"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50.svg"/><Relationship Id="rId5" Type="http://schemas.openxmlformats.org/officeDocument/2006/relationships/image" Target="../media/image41.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5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50.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7.svg"/><Relationship Id="rId5" Type="http://schemas.openxmlformats.org/officeDocument/2006/relationships/image" Target="../media/image55.png"/><Relationship Id="rId4" Type="http://schemas.openxmlformats.org/officeDocument/2006/relationships/image" Target="../media/image65.svg"/></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3.svg"/><Relationship Id="rId5" Type="http://schemas.openxmlformats.org/officeDocument/2006/relationships/image" Target="../media/image58.png"/><Relationship Id="rId4" Type="http://schemas.openxmlformats.org/officeDocument/2006/relationships/image" Target="../media/image71.sv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80.svg"/><Relationship Id="rId5" Type="http://schemas.openxmlformats.org/officeDocument/2006/relationships/image" Target="../media/image62.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55.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9.svg"/><Relationship Id="rId5" Type="http://schemas.openxmlformats.org/officeDocument/2006/relationships/image" Target="../media/image56.png"/><Relationship Id="rId4" Type="http://schemas.openxmlformats.org/officeDocument/2006/relationships/image" Target="../media/image67.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102.svg"/><Relationship Id="rId17" Type="http://schemas.openxmlformats.org/officeDocument/2006/relationships/image" Target="../media/image107.svg"/><Relationship Id="rId2" Type="http://schemas.openxmlformats.org/officeDocument/2006/relationships/notesSlide" Target="../notesSlides/notesSlide40.xml"/><Relationship Id="rId16"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96.svg"/><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75.png"/><Relationship Id="rId14" Type="http://schemas.openxmlformats.org/officeDocument/2006/relationships/image" Target="../media/image104.svg"/></Relationships>
</file>

<file path=ppt/slides/_rels/slide41.xml.rels><?xml version="1.0" encoding="UTF-8" standalone="yes"?>
<Relationships xmlns="http://schemas.openxmlformats.org/package/2006/relationships"><Relationship Id="rId3" Type="http://schemas.openxmlformats.org/officeDocument/2006/relationships/hyperlink" Target="mailto:transformation.leads@scouts.org.uk" TargetMode="External"/><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63.xml"/><Relationship Id="rId6" Type="http://schemas.openxmlformats.org/officeDocument/2006/relationships/image" Target="../media/image112.svg"/><Relationship Id="rId5" Type="http://schemas.openxmlformats.org/officeDocument/2006/relationships/image" Target="../media/image82.png"/><Relationship Id="rId4" Type="http://schemas.openxmlformats.org/officeDocument/2006/relationships/image" Target="../media/image110.sv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63.xml"/><Relationship Id="rId6" Type="http://schemas.openxmlformats.org/officeDocument/2006/relationships/image" Target="../media/image116.svg"/><Relationship Id="rId5" Type="http://schemas.openxmlformats.org/officeDocument/2006/relationships/image" Target="../media/image84.png"/><Relationship Id="rId4" Type="http://schemas.openxmlformats.org/officeDocument/2006/relationships/image" Target="../media/image114.sv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1.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40.svg"/><Relationship Id="rId5" Type="http://schemas.openxmlformats.org/officeDocument/2006/relationships/image" Target="../media/image34.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C1EAEB7-B331-C443-8021-BFFE8DD4BBBE}"/>
              </a:ext>
            </a:extLst>
          </p:cNvPr>
          <p:cNvSpPr>
            <a:spLocks noGrp="1"/>
          </p:cNvSpPr>
          <p:nvPr>
            <p:ph type="body" sz="quarter" idx="10"/>
          </p:nvPr>
        </p:nvSpPr>
        <p:spPr>
          <a:xfrm>
            <a:off x="1981338" y="4569517"/>
            <a:ext cx="8396551" cy="1456710"/>
          </a:xfrm>
        </p:spPr>
        <p:txBody>
          <a:bodyPr vert="horz" lIns="0" tIns="0" rIns="0" bIns="0" rtlCol="0" anchor="t">
            <a:noAutofit/>
          </a:bodyPr>
          <a:lstStyle/>
          <a:p>
            <a:endParaRPr lang="en-GB"/>
          </a:p>
          <a:p>
            <a:r>
              <a:rPr lang="en-GB">
                <a:latin typeface="Nunito Sans Black"/>
              </a:rPr>
              <a:t>Transformation Leads Call</a:t>
            </a:r>
          </a:p>
          <a:p>
            <a:endParaRPr lang="en-GB" i="1">
              <a:latin typeface="Nunito Sans Black"/>
            </a:endParaRPr>
          </a:p>
        </p:txBody>
      </p:sp>
    </p:spTree>
    <p:extLst>
      <p:ext uri="{BB962C8B-B14F-4D97-AF65-F5344CB8AC3E}">
        <p14:creationId xmlns:p14="http://schemas.microsoft.com/office/powerpoint/2010/main" val="3805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0CA0ABC-BFFA-099F-201B-78E980AEAA11}"/>
              </a:ext>
            </a:extLst>
          </p:cNvPr>
          <p:cNvSpPr txBox="1"/>
          <p:nvPr/>
        </p:nvSpPr>
        <p:spPr>
          <a:xfrm>
            <a:off x="6172200" y="1166524"/>
            <a:ext cx="4988327" cy="400110"/>
          </a:xfrm>
          <a:prstGeom prst="rect">
            <a:avLst/>
          </a:prstGeom>
          <a:noFill/>
        </p:spPr>
        <p:txBody>
          <a:bodyPr wrap="square" lIns="91440" tIns="45720" rIns="91440" bIns="45720" anchor="t">
            <a:spAutoFit/>
          </a:bodyPr>
          <a:lstStyle/>
          <a:p>
            <a:pPr marL="64770">
              <a:spcBef>
                <a:spcPts val="2145"/>
              </a:spcBef>
            </a:pPr>
            <a:r>
              <a:rPr lang="en-GB" sz="2000">
                <a:solidFill>
                  <a:schemeClr val="tx2"/>
                </a:solidFill>
                <a:latin typeface="Nunito Sans Black"/>
                <a:cs typeface="Nunito Sans Black"/>
              </a:rPr>
              <a:t>What did we learn from our research?</a:t>
            </a:r>
          </a:p>
        </p:txBody>
      </p:sp>
      <p:sp>
        <p:nvSpPr>
          <p:cNvPr id="12" name="Text Placeholder 8">
            <a:extLst>
              <a:ext uri="{FF2B5EF4-FFF2-40B4-BE49-F238E27FC236}">
                <a16:creationId xmlns:a16="http://schemas.microsoft.com/office/drawing/2014/main" xmlns="" id="{4506C49B-B3BD-E51A-EF9A-AE9FE70A18F1}"/>
              </a:ext>
            </a:extLst>
          </p:cNvPr>
          <p:cNvSpPr txBox="1">
            <a:spLocks/>
          </p:cNvSpPr>
          <p:nvPr/>
        </p:nvSpPr>
        <p:spPr>
          <a:xfrm>
            <a:off x="6456948" y="1865325"/>
            <a:ext cx="5326256" cy="4502943"/>
          </a:xfrm>
          <a:prstGeom prst="rect">
            <a:avLst/>
          </a:prstGeom>
        </p:spPr>
        <p:txBody>
          <a:bodyPr vert="horz" lIns="0" tIns="0" rIns="0" bIns="0" rtlCol="0" anchor="t">
            <a:normAutofit fontScale="925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Font typeface="Arial" panose="020B0604020202020204" pitchFamily="34" charset="0"/>
              <a:buChar char="•"/>
            </a:pPr>
            <a:r>
              <a:rPr lang="en-GB" sz="2000" kern="0">
                <a:latin typeface="Nunito Sans"/>
              </a:rPr>
              <a:t>Joining us can feel daunting for new volunteers </a:t>
            </a: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r>
              <a:rPr lang="en-GB" sz="2000" kern="0">
                <a:latin typeface="Nunito Sans"/>
              </a:rPr>
              <a:t>New volunteers feel like our appointment panels are more like a job interview</a:t>
            </a: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r>
              <a:rPr lang="en-GB" sz="2000" kern="0">
                <a:latin typeface="Nunito Sans"/>
              </a:rPr>
              <a:t>The appointments process is time consuming and relies on inefficient tools and processes </a:t>
            </a:r>
            <a:endParaRPr lang="en-GB" sz="2000" kern="0"/>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r>
              <a:rPr lang="en-GB" sz="2000" kern="0">
                <a:latin typeface="Nunito Sans"/>
              </a:rPr>
              <a:t>We want more volunteers locally but need the support to make it happen </a:t>
            </a:r>
            <a:endParaRPr lang="en-GB" sz="2000" kern="0"/>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r>
              <a:rPr lang="en-GB" sz="2000" kern="0">
                <a:latin typeface="Nunito Sans"/>
              </a:rPr>
              <a:t>We’re often reliant on our existing networks to get new volunteers - parents, carers, friends, ex-members and current volunteers…</a:t>
            </a:r>
            <a:endParaRPr lang="en-GB" sz="2000" kern="0">
              <a:solidFill>
                <a:sysClr val="windowText" lastClr="000000"/>
              </a:solidFill>
            </a:endParaRPr>
          </a:p>
          <a:p>
            <a:pPr marL="353695" indent="-342900" defTabSz="914400">
              <a:buFont typeface="Arial" panose="020B0604020202020204" pitchFamily="34" charset="0"/>
              <a:buChar char="•"/>
            </a:pPr>
            <a:endParaRPr lang="en-GB" sz="2000" kern="0">
              <a:solidFill>
                <a:sysClr val="windowText" lastClr="000000"/>
              </a:solidFill>
            </a:endParaRPr>
          </a:p>
          <a:p>
            <a:pPr marL="353695" indent="-342900" defTabSz="914400">
              <a:buFont typeface="Arial" panose="020B0604020202020204" pitchFamily="34" charset="0"/>
              <a:buChar char="•"/>
            </a:pPr>
            <a:endParaRPr lang="en-GB" kern="0">
              <a:solidFill>
                <a:sysClr val="windowText" lastClr="000000"/>
              </a:solidFill>
            </a:endParaRPr>
          </a:p>
        </p:txBody>
      </p:sp>
      <p:pic>
        <p:nvPicPr>
          <p:cNvPr id="6" name="Picture 5">
            <a:extLst>
              <a:ext uri="{FF2B5EF4-FFF2-40B4-BE49-F238E27FC236}">
                <a16:creationId xmlns:a16="http://schemas.microsoft.com/office/drawing/2014/main" xmlns="" id="{97297451-A3C4-3B37-DE08-4B2A390FB893}"/>
              </a:ext>
            </a:extLst>
          </p:cNvPr>
          <p:cNvPicPr>
            <a:picLocks noChangeAspect="1"/>
          </p:cNvPicPr>
          <p:nvPr/>
        </p:nvPicPr>
        <p:blipFill rotWithShape="1">
          <a:blip r:embed="rId3">
            <a:extLst>
              <a:ext uri="{28A0092B-C50C-407E-A947-70E740481C1C}">
                <a14:useLocalDpi xmlns:a14="http://schemas.microsoft.com/office/drawing/2010/main" val="0"/>
              </a:ext>
            </a:extLst>
          </a:blip>
          <a:srcRect l="3129"/>
          <a:stretch/>
        </p:blipFill>
        <p:spPr>
          <a:xfrm>
            <a:off x="0" y="-1"/>
            <a:ext cx="6096000" cy="6858001"/>
          </a:xfrm>
          <a:prstGeom prst="rect">
            <a:avLst/>
          </a:prstGeom>
        </p:spPr>
      </p:pic>
    </p:spTree>
    <p:extLst>
      <p:ext uri="{BB962C8B-B14F-4D97-AF65-F5344CB8AC3E}">
        <p14:creationId xmlns:p14="http://schemas.microsoft.com/office/powerpoint/2010/main" val="1802994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462138" y="1100165"/>
            <a:ext cx="11266483" cy="5326293"/>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00A793"/>
              </a:buClr>
              <a:buFont typeface="Arial" panose="020B0604020202020204" pitchFamily="34" charset="0"/>
              <a:buChar char="•"/>
              <a:defRPr/>
            </a:pPr>
            <a:endParaRPr lang="en-US" sz="1600" kern="0">
              <a:solidFill>
                <a:schemeClr val="tx1"/>
              </a:solidFill>
            </a:endParaRPr>
          </a:p>
          <a:p>
            <a:pPr marL="182245" indent="-171450">
              <a:spcBef>
                <a:spcPts val="600"/>
              </a:spcBef>
              <a:spcAft>
                <a:spcPts val="600"/>
              </a:spcAft>
              <a:buClr>
                <a:srgbClr val="00A793"/>
              </a:buClr>
              <a:buFont typeface="Arial" panose="020B0604020202020204" pitchFamily="34" charset="0"/>
              <a:buChar char="•"/>
              <a:defRPr/>
            </a:pPr>
            <a:r>
              <a:rPr lang="en-US" sz="1600" kern="0">
                <a:solidFill>
                  <a:schemeClr val="tx1"/>
                </a:solidFill>
              </a:rPr>
              <a:t>A new feature in the membership system to assist in attracting new volunteers and to make it easier for existing volunteers to identify other opportunities</a:t>
            </a:r>
            <a:endParaRPr lang="en-US">
              <a:solidFill>
                <a:schemeClr val="tx1"/>
              </a:solidFill>
            </a:endParaRPr>
          </a:p>
          <a:p>
            <a:pPr marL="182245" indent="-171450">
              <a:spcBef>
                <a:spcPts val="600"/>
              </a:spcBef>
              <a:spcAft>
                <a:spcPts val="600"/>
              </a:spcAft>
              <a:buClr>
                <a:srgbClr val="00A793"/>
              </a:buClr>
              <a:buFont typeface="Arial" panose="020B0604020202020204" pitchFamily="34" charset="0"/>
              <a:buChar char="•"/>
              <a:defRPr/>
            </a:pPr>
            <a:r>
              <a:rPr lang="en-US" sz="1600" kern="0">
                <a:solidFill>
                  <a:schemeClr val="tx1"/>
                </a:solidFill>
                <a:latin typeface="Nunito Sans"/>
                <a:cs typeface="Arial"/>
              </a:rPr>
              <a:t>A simple, consistent joining journey no matter where a new volunteer joins:</a:t>
            </a:r>
          </a:p>
          <a:p>
            <a:pPr marL="525145" lvl="1" indent="-171450">
              <a:spcBef>
                <a:spcPts val="600"/>
              </a:spcBef>
              <a:spcAft>
                <a:spcPts val="600"/>
              </a:spcAft>
              <a:buClr>
                <a:srgbClr val="00A793"/>
              </a:buClr>
              <a:buFont typeface="Arial,Sans-Serif" panose="020B0604020202020204" pitchFamily="34" charset="0"/>
              <a:buChar char="•"/>
              <a:defRPr/>
            </a:pPr>
            <a:r>
              <a:rPr lang="en-US" sz="1600" kern="0">
                <a:solidFill>
                  <a:schemeClr val="tx1"/>
                </a:solidFill>
                <a:latin typeface="Nunito Sans"/>
                <a:cs typeface="Arial"/>
              </a:rPr>
              <a:t>A more consistent, welcoming and easy way to complete </a:t>
            </a:r>
            <a:r>
              <a:rPr lang="en-US" sz="1600" b="1" kern="0">
                <a:solidFill>
                  <a:schemeClr val="tx1"/>
                </a:solidFill>
                <a:latin typeface="Nunito Sans"/>
                <a:cs typeface="Arial"/>
              </a:rPr>
              <a:t>the joining process</a:t>
            </a:r>
            <a:r>
              <a:rPr lang="en-US" sz="1600" kern="0">
                <a:solidFill>
                  <a:schemeClr val="tx1"/>
                </a:solidFill>
                <a:latin typeface="Nunito Sans"/>
                <a:cs typeface="Arial"/>
              </a:rPr>
              <a:t>, as a new volunteer and managed in the membership system</a:t>
            </a:r>
            <a:endParaRPr lang="en-GB" sz="1600" kern="0">
              <a:solidFill>
                <a:schemeClr val="tx1"/>
              </a:solidFill>
              <a:latin typeface="Nunito Sans"/>
              <a:cs typeface="Arial"/>
            </a:endParaRPr>
          </a:p>
          <a:p>
            <a:pPr marL="525145" lvl="2" indent="-171450">
              <a:spcBef>
                <a:spcPts val="600"/>
              </a:spcBef>
              <a:spcAft>
                <a:spcPts val="600"/>
              </a:spcAft>
              <a:buClr>
                <a:srgbClr val="00A793"/>
              </a:buClr>
              <a:buFont typeface="Arial" panose="020B0604020202020204" pitchFamily="34" charset="0"/>
              <a:buChar char="•"/>
              <a:defRPr/>
            </a:pPr>
            <a:r>
              <a:rPr lang="en-US" sz="1600" kern="0">
                <a:solidFill>
                  <a:schemeClr val="tx1"/>
                </a:solidFill>
                <a:latin typeface="Nunito Sans"/>
                <a:cs typeface="Arial"/>
              </a:rPr>
              <a:t>Reducing the administrative burden on our volunteers by automating references, internal checks of our systems and declarations (these were not automated on Compass)</a:t>
            </a:r>
          </a:p>
          <a:p>
            <a:pPr marL="525145" lvl="2" indent="-171450">
              <a:spcBef>
                <a:spcPts val="600"/>
              </a:spcBef>
              <a:spcAft>
                <a:spcPts val="600"/>
              </a:spcAft>
              <a:buClr>
                <a:srgbClr val="00A793"/>
              </a:buClr>
              <a:buFont typeface="Arial" panose="020B0604020202020204" pitchFamily="34" charset="0"/>
              <a:buChar char="•"/>
              <a:defRPr/>
            </a:pPr>
            <a:r>
              <a:rPr lang="en-US" sz="1600" kern="0">
                <a:solidFill>
                  <a:schemeClr val="tx1"/>
                </a:solidFill>
                <a:latin typeface="Nunito Sans"/>
                <a:cs typeface="Arial"/>
              </a:rPr>
              <a:t>Removing the Commissioner approval step and pre-provisional appointments status to simplify the joining process</a:t>
            </a:r>
            <a:endParaRPr lang="en-GB" sz="1600" kern="0">
              <a:solidFill>
                <a:schemeClr val="tx1"/>
              </a:solidFill>
              <a:latin typeface="Nunito Sans"/>
              <a:cs typeface="Arial"/>
            </a:endParaRPr>
          </a:p>
          <a:p>
            <a:pPr marL="525145" lvl="2" indent="-171450">
              <a:spcBef>
                <a:spcPts val="600"/>
              </a:spcBef>
              <a:spcAft>
                <a:spcPts val="600"/>
              </a:spcAft>
              <a:buClr>
                <a:srgbClr val="00A793"/>
              </a:buClr>
              <a:buFont typeface="Arial" panose="020B0604020202020204" pitchFamily="34" charset="0"/>
              <a:buChar char="•"/>
              <a:defRPr/>
            </a:pPr>
            <a:r>
              <a:rPr lang="en-US" sz="1600" kern="0">
                <a:solidFill>
                  <a:schemeClr val="tx1"/>
                </a:solidFill>
                <a:latin typeface="Nunito Sans"/>
                <a:cs typeface="Arial"/>
              </a:rPr>
              <a:t>Replacing meetings with an appointments panel at each change of role by a single 'Welcome Conversation' when a volunteer first joins Scouts </a:t>
            </a:r>
          </a:p>
          <a:p>
            <a:pPr marL="525145" lvl="2" indent="-171450">
              <a:spcBef>
                <a:spcPts val="600"/>
              </a:spcBef>
              <a:spcAft>
                <a:spcPts val="600"/>
              </a:spcAft>
              <a:buClr>
                <a:srgbClr val="00A793"/>
              </a:buClr>
              <a:buFont typeface="Arial" panose="020B0604020202020204" pitchFamily="34" charset="0"/>
              <a:buChar char="•"/>
              <a:defRPr/>
            </a:pPr>
            <a:r>
              <a:rPr lang="en-US" sz="1600" kern="0">
                <a:solidFill>
                  <a:schemeClr val="tx1"/>
                </a:solidFill>
                <a:latin typeface="Nunito Sans"/>
                <a:cs typeface="Arial"/>
              </a:rPr>
              <a:t>Growing Roots learning designed to provide volunteers with the information to do the basics for their role</a:t>
            </a:r>
          </a:p>
          <a:p>
            <a:pPr marL="525145" lvl="2" indent="-171450">
              <a:spcBef>
                <a:spcPts val="600"/>
              </a:spcBef>
              <a:spcAft>
                <a:spcPts val="600"/>
              </a:spcAft>
              <a:buClr>
                <a:srgbClr val="00A793"/>
              </a:buClr>
              <a:buFont typeface="Arial" panose="020B0604020202020204" pitchFamily="34" charset="0"/>
              <a:buChar char="•"/>
              <a:defRPr/>
            </a:pPr>
            <a:r>
              <a:rPr lang="en-US" sz="1600" kern="0">
                <a:solidFill>
                  <a:schemeClr val="tx1"/>
                </a:solidFill>
                <a:latin typeface="Nunito Sans"/>
                <a:cs typeface="Arial"/>
              </a:rPr>
              <a:t>Removal of Appointment Advisory Committees</a:t>
            </a:r>
            <a:endParaRPr lang="en-US" sz="1400" kern="0">
              <a:solidFill>
                <a:schemeClr val="tx1"/>
              </a:solidFill>
              <a:latin typeface="Nunito Sans"/>
              <a:cs typeface="Arial"/>
            </a:endParaRPr>
          </a:p>
          <a:p>
            <a:pPr marL="525145" lvl="2" indent="-171450">
              <a:spcBef>
                <a:spcPts val="600"/>
              </a:spcBef>
              <a:spcAft>
                <a:spcPts val="600"/>
              </a:spcAft>
              <a:buClr>
                <a:srgbClr val="00A793"/>
              </a:buClr>
              <a:buFont typeface="Arial" panose="020B0604020202020204" pitchFamily="34" charset="0"/>
              <a:buChar char="•"/>
              <a:defRPr/>
            </a:pPr>
            <a:r>
              <a:rPr lang="en-GB" sz="1600" kern="0">
                <a:solidFill>
                  <a:schemeClr val="tx1"/>
                </a:solidFill>
                <a:latin typeface="Nunito Sans"/>
                <a:cs typeface="Arial"/>
              </a:rPr>
              <a:t>Ensuring the new volunteer has the information necessary to feel supported through their induction with supporting resources and buddying opportunities</a:t>
            </a:r>
          </a:p>
          <a:p>
            <a:pPr marL="182245" indent="-171450">
              <a:spcBef>
                <a:spcPts val="600"/>
              </a:spcBef>
              <a:spcAft>
                <a:spcPts val="600"/>
              </a:spcAft>
              <a:buClr>
                <a:srgbClr val="00A793"/>
              </a:buClr>
              <a:buFont typeface="Arial" panose="020B0604020202020204" pitchFamily="34" charset="0"/>
              <a:buChar char="•"/>
              <a:defRPr/>
            </a:pPr>
            <a:endParaRPr lang="en-US" sz="1600" kern="0">
              <a:solidFill>
                <a:schemeClr val="tx1"/>
              </a:solidFill>
              <a:latin typeface="Nunito Sans"/>
              <a:cs typeface="Arial"/>
            </a:endParaRPr>
          </a:p>
        </p:txBody>
      </p:sp>
      <p:sp>
        <p:nvSpPr>
          <p:cNvPr id="9" name="Title 1">
            <a:extLst>
              <a:ext uri="{FF2B5EF4-FFF2-40B4-BE49-F238E27FC236}">
                <a16:creationId xmlns:a16="http://schemas.microsoft.com/office/drawing/2014/main" xmlns="" id="{E56A6E5F-C953-A619-4EE0-29ABE7D3F5D9}"/>
              </a:ext>
            </a:extLst>
          </p:cNvPr>
          <p:cNvSpPr txBox="1">
            <a:spLocks/>
          </p:cNvSpPr>
          <p:nvPr/>
        </p:nvSpPr>
        <p:spPr>
          <a:xfrm>
            <a:off x="389343" y="329920"/>
            <a:ext cx="7427975" cy="461665"/>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pPr marL="64770">
              <a:spcBef>
                <a:spcPts val="2145"/>
              </a:spcBef>
              <a:defRPr/>
            </a:pPr>
            <a:r>
              <a:rPr lang="en-GB" sz="3000" b="1">
                <a:solidFill>
                  <a:srgbClr val="7413DC"/>
                </a:solidFill>
                <a:latin typeface="Nunito Sans Black"/>
                <a:cs typeface="Nunito Sans Black"/>
              </a:rPr>
              <a:t>Welcome Journey – What's Changing</a:t>
            </a:r>
            <a:endParaRPr kumimoji="0" lang="en-GB" sz="3000" b="1" i="0" u="none" strike="noStrike" kern="1200" cap="none" spc="-4" normalizeH="0" baseline="0" noProof="0">
              <a:ln>
                <a:noFill/>
              </a:ln>
              <a:solidFill>
                <a:srgbClr val="7413DC"/>
              </a:solidFill>
              <a:effectLst/>
              <a:uLnTx/>
              <a:uFillTx/>
              <a:latin typeface="Nunito Sans Black"/>
              <a:cs typeface="Nunito Sans Black"/>
            </a:endParaRPr>
          </a:p>
        </p:txBody>
      </p:sp>
    </p:spTree>
    <p:extLst>
      <p:ext uri="{BB962C8B-B14F-4D97-AF65-F5344CB8AC3E}">
        <p14:creationId xmlns:p14="http://schemas.microsoft.com/office/powerpoint/2010/main" val="3801896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The Welcome Journey </a:t>
            </a:r>
            <a:endParaRPr lang="en-US"/>
          </a:p>
        </p:txBody>
      </p:sp>
      <p:pic>
        <p:nvPicPr>
          <p:cNvPr id="2" name="Graphic 1" descr="Road outline">
            <a:extLst>
              <a:ext uri="{FF2B5EF4-FFF2-40B4-BE49-F238E27FC236}">
                <a16:creationId xmlns:a16="http://schemas.microsoft.com/office/drawing/2014/main" xmlns="" id="{453E30B6-6B1C-0F9B-D075-68F3AB3C2A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443885" y="2301648"/>
            <a:ext cx="3600000" cy="3600000"/>
          </a:xfrm>
          <a:prstGeom prst="rect">
            <a:avLst/>
          </a:prstGeom>
        </p:spPr>
      </p:pic>
    </p:spTree>
    <p:extLst>
      <p:ext uri="{BB962C8B-B14F-4D97-AF65-F5344CB8AC3E}">
        <p14:creationId xmlns:p14="http://schemas.microsoft.com/office/powerpoint/2010/main" val="2919736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43979" y="1470174"/>
            <a:ext cx="6233237" cy="521297"/>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endParaRPr lang="en-GB" sz="1600" b="1">
              <a:latin typeface="Nunito Sans"/>
            </a:endParaRPr>
          </a:p>
        </p:txBody>
      </p:sp>
      <p:sp>
        <p:nvSpPr>
          <p:cNvPr id="6" name="TextBox 5">
            <a:extLst>
              <a:ext uri="{FF2B5EF4-FFF2-40B4-BE49-F238E27FC236}">
                <a16:creationId xmlns:a16="http://schemas.microsoft.com/office/drawing/2014/main" xmlns="" id="{C442F3DC-9009-C8F9-A8ED-6C3994E56C41}"/>
              </a:ext>
            </a:extLst>
          </p:cNvPr>
          <p:cNvSpPr txBox="1"/>
          <p:nvPr/>
        </p:nvSpPr>
        <p:spPr>
          <a:xfrm>
            <a:off x="376337" y="387864"/>
            <a:ext cx="9410378" cy="584775"/>
          </a:xfrm>
          <a:prstGeom prst="rect">
            <a:avLst/>
          </a:prstGeom>
          <a:noFill/>
        </p:spPr>
        <p:txBody>
          <a:bodyPr wrap="square" lIns="91440" tIns="45720" rIns="91440" bIns="45720" anchor="t">
            <a:spAutoFit/>
          </a:bodyPr>
          <a:lstStyle/>
          <a:p>
            <a:pPr marL="64770">
              <a:spcBef>
                <a:spcPts val="2145"/>
              </a:spcBef>
            </a:pPr>
            <a:r>
              <a:rPr lang="en-GB" sz="3200">
                <a:solidFill>
                  <a:srgbClr val="7413DC"/>
                </a:solidFill>
                <a:latin typeface="Nunito Sans Black"/>
                <a:cs typeface="Nunito Sans Black"/>
              </a:rPr>
              <a:t>Steps to becoming a member</a:t>
            </a:r>
          </a:p>
        </p:txBody>
      </p:sp>
      <p:pic>
        <p:nvPicPr>
          <p:cNvPr id="2" name="Picture 9" descr="A screenshot of a website&#10;&#10;Description automatically generated">
            <a:extLst>
              <a:ext uri="{FF2B5EF4-FFF2-40B4-BE49-F238E27FC236}">
                <a16:creationId xmlns:a16="http://schemas.microsoft.com/office/drawing/2014/main" xmlns="" id="{4B785733-E4F8-D565-F993-4FD08DA1361C}"/>
              </a:ext>
            </a:extLst>
          </p:cNvPr>
          <p:cNvPicPr>
            <a:picLocks noChangeAspect="1"/>
          </p:cNvPicPr>
          <p:nvPr/>
        </p:nvPicPr>
        <p:blipFill>
          <a:blip r:embed="rId3"/>
          <a:stretch>
            <a:fillRect/>
          </a:stretch>
        </p:blipFill>
        <p:spPr>
          <a:xfrm>
            <a:off x="1368927" y="973055"/>
            <a:ext cx="9774988" cy="5473365"/>
          </a:xfrm>
          <a:prstGeom prst="rect">
            <a:avLst/>
          </a:prstGeom>
        </p:spPr>
      </p:pic>
    </p:spTree>
    <p:extLst>
      <p:ext uri="{BB962C8B-B14F-4D97-AF65-F5344CB8AC3E}">
        <p14:creationId xmlns:p14="http://schemas.microsoft.com/office/powerpoint/2010/main" val="1677671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8278896" cy="1217131"/>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Resources to support Welcome Journey</a:t>
            </a:r>
            <a:endParaRPr lang="en-US"/>
          </a:p>
        </p:txBody>
      </p:sp>
      <p:pic>
        <p:nvPicPr>
          <p:cNvPr id="3" name="Graphic 2" descr="Vlog outline">
            <a:extLst>
              <a:ext uri="{FF2B5EF4-FFF2-40B4-BE49-F238E27FC236}">
                <a16:creationId xmlns:a16="http://schemas.microsoft.com/office/drawing/2014/main" xmlns="" id="{5FACB7C6-51E5-6CA7-F9D9-D3AC139C3C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887263" y="934453"/>
            <a:ext cx="2700000" cy="2700000"/>
          </a:xfrm>
          <a:prstGeom prst="rect">
            <a:avLst/>
          </a:prstGeom>
        </p:spPr>
      </p:pic>
      <p:pic>
        <p:nvPicPr>
          <p:cNvPr id="5" name="Graphic 4" descr="Web design outline">
            <a:extLst>
              <a:ext uri="{FF2B5EF4-FFF2-40B4-BE49-F238E27FC236}">
                <a16:creationId xmlns:a16="http://schemas.microsoft.com/office/drawing/2014/main" xmlns="" id="{86B948EC-F10C-2A5D-159F-B2416A7260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4968" y="480608"/>
            <a:ext cx="2700000" cy="2700000"/>
          </a:xfrm>
          <a:prstGeom prst="rect">
            <a:avLst/>
          </a:prstGeom>
        </p:spPr>
      </p:pic>
      <p:pic>
        <p:nvPicPr>
          <p:cNvPr id="6" name="Graphic 5" descr="Boardroom outline">
            <a:extLst>
              <a:ext uri="{FF2B5EF4-FFF2-40B4-BE49-F238E27FC236}">
                <a16:creationId xmlns:a16="http://schemas.microsoft.com/office/drawing/2014/main" xmlns="" id="{6A309F98-B067-9BE5-E92B-1D810EB45C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746000" y="1830608"/>
            <a:ext cx="2700000" cy="2700000"/>
          </a:xfrm>
          <a:prstGeom prst="rect">
            <a:avLst/>
          </a:prstGeom>
        </p:spPr>
      </p:pic>
    </p:spTree>
    <p:extLst>
      <p:ext uri="{BB962C8B-B14F-4D97-AF65-F5344CB8AC3E}">
        <p14:creationId xmlns:p14="http://schemas.microsoft.com/office/powerpoint/2010/main" val="81822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442F3DC-9009-C8F9-A8ED-6C3994E56C41}"/>
              </a:ext>
            </a:extLst>
          </p:cNvPr>
          <p:cNvSpPr txBox="1"/>
          <p:nvPr/>
        </p:nvSpPr>
        <p:spPr>
          <a:xfrm>
            <a:off x="263437" y="357114"/>
            <a:ext cx="7689812" cy="584775"/>
          </a:xfrm>
          <a:prstGeom prst="rect">
            <a:avLst/>
          </a:prstGeom>
          <a:noFill/>
        </p:spPr>
        <p:txBody>
          <a:bodyPr wrap="square" lIns="91440" tIns="45720" rIns="91440" bIns="45720" anchor="t">
            <a:spAutoFit/>
          </a:bodyPr>
          <a:lstStyle/>
          <a:p>
            <a:pPr marL="64770">
              <a:spcBef>
                <a:spcPts val="2145"/>
              </a:spcBef>
            </a:pPr>
            <a:r>
              <a:rPr lang="en-GB" sz="3200">
                <a:solidFill>
                  <a:srgbClr val="7413DC"/>
                </a:solidFill>
                <a:latin typeface="Nunito Sans Black"/>
                <a:cs typeface="Nunito Sans Black"/>
              </a:rPr>
              <a:t>Welcome Resources</a:t>
            </a:r>
          </a:p>
        </p:txBody>
      </p:sp>
      <p:pic>
        <p:nvPicPr>
          <p:cNvPr id="2" name="Picture 2" descr="A screenshot of a web page&#10;&#10;Description automatically generated">
            <a:extLst>
              <a:ext uri="{FF2B5EF4-FFF2-40B4-BE49-F238E27FC236}">
                <a16:creationId xmlns:a16="http://schemas.microsoft.com/office/drawing/2014/main" xmlns="" id="{6C13EBA8-2E69-5BA0-25F4-34AC7E30BCD8}"/>
              </a:ext>
            </a:extLst>
          </p:cNvPr>
          <p:cNvPicPr>
            <a:picLocks noChangeAspect="1"/>
          </p:cNvPicPr>
          <p:nvPr/>
        </p:nvPicPr>
        <p:blipFill rotWithShape="1">
          <a:blip r:embed="rId3"/>
          <a:srcRect t="9012" r="-91" b="6250"/>
          <a:stretch/>
        </p:blipFill>
        <p:spPr>
          <a:xfrm>
            <a:off x="266400" y="1186050"/>
            <a:ext cx="4777203" cy="2524731"/>
          </a:xfrm>
          <a:prstGeom prst="rect">
            <a:avLst/>
          </a:prstGeom>
        </p:spPr>
      </p:pic>
      <p:sp>
        <p:nvSpPr>
          <p:cNvPr id="4" name="object 5">
            <a:extLst>
              <a:ext uri="{FF2B5EF4-FFF2-40B4-BE49-F238E27FC236}">
                <a16:creationId xmlns:a16="http://schemas.microsoft.com/office/drawing/2014/main" xmlns="" id="{C2287F64-F7AC-B3D2-5C2C-52B2ADB7F5F2}"/>
              </a:ext>
            </a:extLst>
          </p:cNvPr>
          <p:cNvSpPr txBox="1"/>
          <p:nvPr/>
        </p:nvSpPr>
        <p:spPr>
          <a:xfrm>
            <a:off x="6972602" y="1430349"/>
            <a:ext cx="4952998" cy="4560864"/>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1800">
                <a:solidFill>
                  <a:srgbClr val="000000"/>
                </a:solidFill>
                <a:latin typeface="Nunito Sans"/>
                <a:ea typeface="Calibri"/>
                <a:cs typeface="Calibri"/>
              </a:rPr>
              <a:t>These webpages will become part of the Volunteer Experience section of the website</a:t>
            </a:r>
          </a:p>
          <a:p>
            <a:pPr marL="285750" lvl="1" indent="-285750">
              <a:spcBef>
                <a:spcPts val="1500"/>
              </a:spcBef>
              <a:buClr>
                <a:srgbClr val="7414DC"/>
              </a:buClr>
              <a:buSzPct val="125000"/>
              <a:buFont typeface="Arial"/>
              <a:buChar char="•"/>
              <a:tabLst>
                <a:tab pos="523399" algn="l"/>
                <a:tab pos="523875" algn="l"/>
              </a:tabLst>
            </a:pPr>
            <a:r>
              <a:rPr lang="en-GB" sz="1800">
                <a:solidFill>
                  <a:srgbClr val="000000"/>
                </a:solidFill>
                <a:latin typeface="Nunito Sans"/>
                <a:ea typeface="Calibri"/>
                <a:cs typeface="Calibri"/>
              </a:rPr>
              <a:t>They are a collection of different resources for members to support the journey of a new volunteer. They include:</a:t>
            </a:r>
          </a:p>
          <a:p>
            <a:pPr marL="628650" lvl="2" indent="-285750">
              <a:spcBef>
                <a:spcPts val="1500"/>
              </a:spcBef>
              <a:buClr>
                <a:srgbClr val="7414DC"/>
              </a:buClr>
              <a:buSzPct val="125000"/>
              <a:buFont typeface="Arial"/>
              <a:buChar char="•"/>
              <a:tabLst>
                <a:tab pos="523399" algn="l"/>
                <a:tab pos="523875" algn="l"/>
              </a:tabLst>
            </a:pPr>
            <a:r>
              <a:rPr lang="en-GB" sz="1800">
                <a:solidFill>
                  <a:srgbClr val="000000"/>
                </a:solidFill>
                <a:latin typeface="Nunito Sans"/>
                <a:cs typeface="Calibri"/>
              </a:rPr>
              <a:t>Checklists</a:t>
            </a:r>
          </a:p>
          <a:p>
            <a:pPr marL="628650" lvl="2" indent="-285750">
              <a:spcBef>
                <a:spcPts val="1500"/>
              </a:spcBef>
              <a:buClr>
                <a:srgbClr val="7414DC"/>
              </a:buClr>
              <a:buSzPct val="125000"/>
              <a:buFont typeface="Arial"/>
              <a:buChar char="•"/>
              <a:tabLst>
                <a:tab pos="523399" algn="l"/>
                <a:tab pos="523875" algn="l"/>
              </a:tabLst>
            </a:pPr>
            <a:r>
              <a:rPr lang="en-GB" sz="1800">
                <a:solidFill>
                  <a:srgbClr val="000000"/>
                </a:solidFill>
                <a:latin typeface="Nunito Sans"/>
                <a:cs typeface="Calibri"/>
              </a:rPr>
              <a:t>Video to explain why we're changing from appointments panels to welcome conversations</a:t>
            </a:r>
          </a:p>
          <a:p>
            <a:pPr marL="628650" lvl="2" indent="-285750">
              <a:spcBef>
                <a:spcPts val="1500"/>
              </a:spcBef>
              <a:buClr>
                <a:srgbClr val="7414DC"/>
              </a:buClr>
              <a:buSzPct val="125000"/>
              <a:buFont typeface="Arial"/>
              <a:buChar char="•"/>
              <a:tabLst>
                <a:tab pos="523399" algn="l"/>
                <a:tab pos="523875" algn="l"/>
              </a:tabLst>
            </a:pPr>
            <a:r>
              <a:rPr lang="en-GB" sz="1800">
                <a:solidFill>
                  <a:srgbClr val="000000"/>
                </a:solidFill>
                <a:latin typeface="Nunito Sans"/>
                <a:cs typeface="Calibri"/>
              </a:rPr>
              <a:t>Learning</a:t>
            </a:r>
          </a:p>
          <a:p>
            <a:pPr marL="285750" lvl="1" indent="-285750">
              <a:spcBef>
                <a:spcPts val="1500"/>
              </a:spcBef>
              <a:buClr>
                <a:srgbClr val="7414DC"/>
              </a:buClr>
              <a:buSzPct val="125000"/>
              <a:buFont typeface="Arial"/>
              <a:buChar char="•"/>
              <a:tabLst>
                <a:tab pos="523399" algn="l"/>
                <a:tab pos="523875" algn="l"/>
              </a:tabLst>
            </a:pPr>
            <a:r>
              <a:rPr lang="en-GB" sz="1800">
                <a:solidFill>
                  <a:srgbClr val="000000"/>
                </a:solidFill>
                <a:latin typeface="Nunito Sans"/>
                <a:cs typeface="Calibri"/>
              </a:rPr>
              <a:t>Transparency on the steps involved in becoming a member of Scouts</a:t>
            </a:r>
            <a:endParaRPr lang="en-GB" sz="1600" b="1">
              <a:solidFill>
                <a:srgbClr val="000000"/>
              </a:solidFill>
              <a:latin typeface="Nunito Sans"/>
              <a:cs typeface="Calibri"/>
            </a:endParaRPr>
          </a:p>
        </p:txBody>
      </p:sp>
      <p:pic>
        <p:nvPicPr>
          <p:cNvPr id="7" name="Picture 7" descr="A screenshot of a website&#10;&#10;Description automatically generated">
            <a:extLst>
              <a:ext uri="{FF2B5EF4-FFF2-40B4-BE49-F238E27FC236}">
                <a16:creationId xmlns:a16="http://schemas.microsoft.com/office/drawing/2014/main" xmlns="" id="{ECD288DA-A3A9-5C76-788C-1F8D61E7B2B3}"/>
              </a:ext>
            </a:extLst>
          </p:cNvPr>
          <p:cNvPicPr>
            <a:picLocks noChangeAspect="1"/>
          </p:cNvPicPr>
          <p:nvPr/>
        </p:nvPicPr>
        <p:blipFill rotWithShape="1">
          <a:blip r:embed="rId4"/>
          <a:srcRect t="9577" r="-557" b="6236"/>
          <a:stretch/>
        </p:blipFill>
        <p:spPr>
          <a:xfrm>
            <a:off x="2020200" y="3818623"/>
            <a:ext cx="4676989" cy="2445944"/>
          </a:xfrm>
          <a:prstGeom prst="rect">
            <a:avLst/>
          </a:prstGeom>
        </p:spPr>
      </p:pic>
    </p:spTree>
    <p:extLst>
      <p:ext uri="{BB962C8B-B14F-4D97-AF65-F5344CB8AC3E}">
        <p14:creationId xmlns:p14="http://schemas.microsoft.com/office/powerpoint/2010/main" val="227538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1E59FF2-C726-488B-BBCC-68D8F603E4E6}"/>
              </a:ext>
            </a:extLst>
          </p:cNvPr>
          <p:cNvSpPr txBox="1"/>
          <p:nvPr/>
        </p:nvSpPr>
        <p:spPr>
          <a:xfrm>
            <a:off x="6857221" y="905424"/>
            <a:ext cx="4872620"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How might this work in a District/County/Group?</a:t>
            </a:r>
            <a:endParaRPr lang="en-US" sz="2800">
              <a:solidFill>
                <a:srgbClr val="7413DC"/>
              </a:solidFill>
              <a:latin typeface="Nunito Sans Black"/>
              <a:cs typeface="Calibri"/>
            </a:endParaRPr>
          </a:p>
        </p:txBody>
      </p:sp>
      <p:sp>
        <p:nvSpPr>
          <p:cNvPr id="3" name="TextBox 2">
            <a:extLst>
              <a:ext uri="{FF2B5EF4-FFF2-40B4-BE49-F238E27FC236}">
                <a16:creationId xmlns:a16="http://schemas.microsoft.com/office/drawing/2014/main" xmlns="" id="{F38B47F2-F930-4630-7393-7CC6B562A410}"/>
              </a:ext>
            </a:extLst>
          </p:cNvPr>
          <p:cNvSpPr txBox="1"/>
          <p:nvPr/>
        </p:nvSpPr>
        <p:spPr>
          <a:xfrm>
            <a:off x="522570" y="905424"/>
            <a:ext cx="4812208"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Why have a welcome conversation?</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xmlns="" id="{DA8C34C0-C0C7-99D7-261F-D4AF388DCA7A}"/>
              </a:ext>
            </a:extLst>
          </p:cNvPr>
          <p:cNvCxnSpPr>
            <a:cxnSpLocks/>
          </p:cNvCxnSpPr>
          <p:nvPr/>
        </p:nvCxnSpPr>
        <p:spPr>
          <a:xfrm>
            <a:off x="6096000" y="0"/>
            <a:ext cx="0" cy="6858000"/>
          </a:xfrm>
          <a:prstGeom prst="line">
            <a:avLst/>
          </a:prstGeom>
          <a:ln w="38100">
            <a:solidFill>
              <a:srgbClr val="7414DC"/>
            </a:solidFill>
            <a:prstDash val="lgDash"/>
          </a:ln>
        </p:spPr>
        <p:style>
          <a:lnRef idx="1">
            <a:schemeClr val="accent4"/>
          </a:lnRef>
          <a:fillRef idx="0">
            <a:schemeClr val="accent4"/>
          </a:fillRef>
          <a:effectRef idx="0">
            <a:schemeClr val="accent4"/>
          </a:effectRef>
          <a:fontRef idx="minor">
            <a:schemeClr val="tx1"/>
          </a:fontRef>
        </p:style>
      </p:cxnSp>
      <p:sp>
        <p:nvSpPr>
          <p:cNvPr id="4" name="object 5">
            <a:extLst>
              <a:ext uri="{FF2B5EF4-FFF2-40B4-BE49-F238E27FC236}">
                <a16:creationId xmlns:a16="http://schemas.microsoft.com/office/drawing/2014/main" xmlns="" id="{18857907-6EBD-3A27-2402-F1680FB3186D}"/>
              </a:ext>
            </a:extLst>
          </p:cNvPr>
          <p:cNvSpPr txBox="1"/>
          <p:nvPr/>
        </p:nvSpPr>
        <p:spPr>
          <a:xfrm>
            <a:off x="462159" y="1664517"/>
            <a:ext cx="4812208" cy="4978286"/>
          </a:xfrm>
          <a:prstGeom prst="rect">
            <a:avLst/>
          </a:prstGeom>
        </p:spPr>
        <p:txBody>
          <a:bodyPr vert="horz" wrap="square" lIns="0" tIns="0" rIns="0" bIns="0" rtlCol="0" anchor="t">
            <a:spAutoFit/>
          </a:bodyPr>
          <a:lstStyle/>
          <a:p>
            <a:pPr marL="0" lvl="1">
              <a:spcBef>
                <a:spcPts val="1500"/>
              </a:spcBef>
              <a:tabLst>
                <a:tab pos="523399" algn="l"/>
                <a:tab pos="523875" algn="l"/>
              </a:tabLst>
            </a:pPr>
            <a:endParaRPr lang="en-GB" sz="2000" b="1">
              <a:solidFill>
                <a:srgbClr val="7414DC"/>
              </a:solidFill>
              <a:latin typeface="Nunito Sans"/>
              <a:cs typeface="Calibri"/>
            </a:endParaRPr>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Great first impression</a:t>
            </a:r>
            <a:endParaRPr lang="en-GB"/>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New volunteers feel welcome, valued and supported</a:t>
            </a:r>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Helps them to be prepared at the start of their journey</a:t>
            </a:r>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Is Scouts right for them?</a:t>
            </a:r>
          </a:p>
          <a:p>
            <a:pPr marL="671195" lvl="1" indent="-311150">
              <a:spcBef>
                <a:spcPts val="1200"/>
              </a:spcBef>
              <a:buClr>
                <a:srgbClr val="7414DC"/>
              </a:buClr>
              <a:buSzPct val="125000"/>
              <a:buFont typeface="Arial"/>
              <a:buChar char="•"/>
              <a:tabLst>
                <a:tab pos="523399" algn="l"/>
                <a:tab pos="523875" algn="l"/>
              </a:tabLst>
            </a:pPr>
            <a:r>
              <a:rPr lang="en-GB" sz="2000">
                <a:latin typeface="Nunito Sans"/>
                <a:cs typeface="Calibri"/>
              </a:rPr>
              <a:t>We need to make sure they understand and commit to our values and Promise, and how we keep young people safe.</a:t>
            </a:r>
          </a:p>
          <a:p>
            <a:pPr marL="671195" lvl="1" indent="-311150">
              <a:spcBef>
                <a:spcPts val="1200"/>
              </a:spcBef>
              <a:buClr>
                <a:srgbClr val="7414DC"/>
              </a:buClr>
              <a:buSzPct val="125000"/>
              <a:buFont typeface="Arial"/>
              <a:buChar char="•"/>
              <a:tabLst>
                <a:tab pos="523399" algn="l"/>
                <a:tab pos="523875" algn="l"/>
              </a:tabLst>
            </a:pPr>
            <a:r>
              <a:rPr lang="en-GB" sz="2000">
                <a:latin typeface="Nunito Sans"/>
                <a:cs typeface="Calibri"/>
              </a:rPr>
              <a:t>Chance for them to ask questions</a:t>
            </a:r>
          </a:p>
          <a:p>
            <a:pPr marL="671195" lvl="1" indent="-311150">
              <a:spcBef>
                <a:spcPts val="1200"/>
              </a:spcBef>
              <a:buClr>
                <a:srgbClr val="7414DC"/>
              </a:buClr>
              <a:buSzPct val="125000"/>
              <a:buFont typeface="Arial"/>
              <a:buChar char="•"/>
              <a:tabLst>
                <a:tab pos="523399" algn="l"/>
                <a:tab pos="523875" algn="l"/>
              </a:tabLst>
            </a:pPr>
            <a:endParaRPr lang="en-US"/>
          </a:p>
        </p:txBody>
      </p:sp>
      <p:sp>
        <p:nvSpPr>
          <p:cNvPr id="2" name="object 5">
            <a:extLst>
              <a:ext uri="{FF2B5EF4-FFF2-40B4-BE49-F238E27FC236}">
                <a16:creationId xmlns:a16="http://schemas.microsoft.com/office/drawing/2014/main" xmlns="" id="{78385622-5D0A-F4AF-4C11-13672F20518B}"/>
              </a:ext>
            </a:extLst>
          </p:cNvPr>
          <p:cNvSpPr txBox="1"/>
          <p:nvPr/>
        </p:nvSpPr>
        <p:spPr>
          <a:xfrm>
            <a:off x="6392847" y="1886467"/>
            <a:ext cx="5408555" cy="4824398"/>
          </a:xfrm>
          <a:prstGeom prst="rect">
            <a:avLst/>
          </a:prstGeom>
        </p:spPr>
        <p:txBody>
          <a:bodyPr vert="horz" wrap="square" lIns="0" tIns="0" rIns="0" bIns="0" rtlCol="0" anchor="t">
            <a:spAutoFit/>
          </a:bodyPr>
          <a:lstStyle/>
          <a:p>
            <a:pPr marL="360045" lvl="1">
              <a:spcBef>
                <a:spcPts val="1200"/>
              </a:spcBef>
              <a:buClr>
                <a:srgbClr val="7414DC"/>
              </a:buClr>
              <a:buSzPct val="125000"/>
              <a:tabLst>
                <a:tab pos="523399" algn="l"/>
                <a:tab pos="523875" algn="l"/>
              </a:tabLst>
            </a:pPr>
            <a:r>
              <a:rPr lang="en-GB" sz="2000" b="1">
                <a:solidFill>
                  <a:srgbClr val="7414DC"/>
                </a:solidFill>
                <a:latin typeface="Nunito Sans"/>
                <a:cs typeface="Calibri"/>
              </a:rPr>
              <a:t>Currently: </a:t>
            </a:r>
            <a:endParaRPr lang="en-GB" b="1">
              <a:solidFill>
                <a:srgbClr val="7414DC"/>
              </a:solidFill>
              <a:latin typeface="Calibri"/>
              <a:cs typeface="Calibri"/>
            </a:endParaRPr>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Volunteers can hold their only role as a member of the AAC</a:t>
            </a:r>
            <a:endParaRPr lang="en-GB" sz="2000">
              <a:latin typeface="Nunito Sans"/>
              <a:cs typeface="Calibri"/>
            </a:endParaRPr>
          </a:p>
          <a:p>
            <a:pPr marL="360045" lvl="1">
              <a:spcBef>
                <a:spcPts val="1200"/>
              </a:spcBef>
              <a:buClr>
                <a:srgbClr val="7414DC"/>
              </a:buClr>
              <a:buSzPct val="125000"/>
              <a:tabLst>
                <a:tab pos="523399" algn="l"/>
                <a:tab pos="523875" algn="l"/>
              </a:tabLst>
            </a:pPr>
            <a:r>
              <a:rPr lang="en-GB" sz="2000" b="1">
                <a:solidFill>
                  <a:srgbClr val="7414DC"/>
                </a:solidFill>
                <a:latin typeface="Nunito Sans"/>
                <a:cs typeface="Calibri"/>
              </a:rPr>
              <a:t>Changes: </a:t>
            </a:r>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Must be an existing full member </a:t>
            </a:r>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Must have completed the welcome conversation learning and/or received the Welcome Conversation Volunteer accreditation</a:t>
            </a:r>
          </a:p>
          <a:p>
            <a:pPr marL="671195" lvl="1" indent="-311150">
              <a:spcBef>
                <a:spcPts val="1200"/>
              </a:spcBef>
              <a:buClr>
                <a:srgbClr val="7414DC"/>
              </a:buClr>
              <a:buSzPct val="125000"/>
              <a:buFont typeface="Arial"/>
              <a:buChar char="•"/>
              <a:tabLst>
                <a:tab pos="523399" algn="l"/>
                <a:tab pos="523875" algn="l"/>
              </a:tabLst>
            </a:pPr>
            <a:r>
              <a:rPr lang="en-GB" sz="2000">
                <a:solidFill>
                  <a:srgbClr val="000000"/>
                </a:solidFill>
                <a:latin typeface="Nunito Sans"/>
                <a:cs typeface="Calibri"/>
              </a:rPr>
              <a:t>Having sufficient Welcome Conversation Volunteers is the responsibility of the Volunteering Development Team</a:t>
            </a:r>
          </a:p>
          <a:p>
            <a:pPr marL="671195" lvl="1" indent="-311150">
              <a:spcBef>
                <a:spcPts val="1200"/>
              </a:spcBef>
              <a:buClr>
                <a:srgbClr val="7414DC"/>
              </a:buClr>
              <a:buSzPct val="125000"/>
              <a:buFont typeface="Arial"/>
              <a:buChar char="•"/>
              <a:tabLst>
                <a:tab pos="523399" algn="l"/>
                <a:tab pos="523875" algn="l"/>
              </a:tabLst>
            </a:pPr>
            <a:endParaRPr lang="en-US">
              <a:solidFill>
                <a:srgbClr val="000000"/>
              </a:solidFill>
              <a:latin typeface="Calibri"/>
              <a:cs typeface="Calibri"/>
            </a:endParaRPr>
          </a:p>
        </p:txBody>
      </p:sp>
    </p:spTree>
    <p:extLst>
      <p:ext uri="{BB962C8B-B14F-4D97-AF65-F5344CB8AC3E}">
        <p14:creationId xmlns:p14="http://schemas.microsoft.com/office/powerpoint/2010/main" val="228652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a:r>
              <a:rPr lang="en-GB" sz="2800">
                <a:solidFill>
                  <a:schemeClr val="bg1"/>
                </a:solidFill>
                <a:latin typeface="Nunito Sans ExtraBold" panose="00000900000000000000" pitchFamily="2" charset="0"/>
              </a:rPr>
              <a:t>What you’ll need to do</a:t>
            </a:r>
          </a:p>
        </p:txBody>
      </p:sp>
      <p:sp>
        <p:nvSpPr>
          <p:cNvPr id="4" name="Text Placeholder 3">
            <a:extLst>
              <a:ext uri="{FF2B5EF4-FFF2-40B4-BE49-F238E27FC236}">
                <a16:creationId xmlns:a16="http://schemas.microsoft.com/office/drawing/2014/main" xmlns="" id="{C35CD72E-B8E4-139C-9A71-05D63AAE6D5D}"/>
              </a:ext>
            </a:extLst>
          </p:cNvPr>
          <p:cNvSpPr>
            <a:spLocks noGrp="1"/>
          </p:cNvSpPr>
          <p:nvPr>
            <p:ph type="body" sz="quarter" idx="14"/>
          </p:nvPr>
        </p:nvSpPr>
        <p:spPr>
          <a:xfrm>
            <a:off x="392656" y="1649637"/>
            <a:ext cx="11406687" cy="4955203"/>
          </a:xfrm>
        </p:spPr>
        <p:txBody>
          <a:bodyPr vert="horz" wrap="square" lIns="0" tIns="0" rIns="0" bIns="0" rtlCol="0" anchor="t">
            <a:spAutoFit/>
          </a:bodyPr>
          <a:lstStyle/>
          <a:p>
            <a:pPr marL="17780" algn="l">
              <a:lnSpc>
                <a:spcPct val="100000"/>
              </a:lnSpc>
              <a:spcBef>
                <a:spcPts val="600"/>
              </a:spcBef>
              <a:spcAft>
                <a:spcPts val="600"/>
              </a:spcAft>
              <a:buClr>
                <a:srgbClr val="7414DC"/>
              </a:buClr>
              <a:tabLst>
                <a:tab pos="457200" algn="l"/>
              </a:tabLst>
            </a:pPr>
            <a:r>
              <a:rPr lang="en-GB" sz="1800" b="1">
                <a:solidFill>
                  <a:schemeClr val="tx1"/>
                </a:solidFill>
                <a:latin typeface="Nunito Sans"/>
                <a:cs typeface="Arial"/>
              </a:rPr>
              <a:t>Two volunteers carry out the Welcome Conversation together:</a:t>
            </a:r>
            <a:endParaRPr lang="en-GB" sz="1800" b="1">
              <a:solidFill>
                <a:schemeClr val="tx1"/>
              </a:solidFill>
              <a:cs typeface="Arial"/>
            </a:endParaRPr>
          </a:p>
          <a:p>
            <a:pPr marL="342900" indent="-342900" algn="l">
              <a:lnSpc>
                <a:spcPct val="100000"/>
              </a:lnSpc>
              <a:spcBef>
                <a:spcPts val="600"/>
              </a:spcBef>
              <a:spcAft>
                <a:spcPts val="600"/>
              </a:spcAft>
              <a:buFont typeface="Arial" panose="020B0604020202020204" pitchFamily="34" charset="0"/>
              <a:buChar char="•"/>
              <a:tabLst>
                <a:tab pos="457200" algn="l"/>
              </a:tabLst>
            </a:pPr>
            <a:r>
              <a:rPr lang="en-GB" sz="1800">
                <a:solidFill>
                  <a:srgbClr val="000000"/>
                </a:solidFill>
                <a:latin typeface="Nunito Sans"/>
                <a:cs typeface="Arial"/>
              </a:rPr>
              <a:t>The Lead Volunteer or Team Leader who is responsible for the new volunteer's recruitment. They must have completed the Welcome Conversation Learning and be someone that the new volunteer has met previously. </a:t>
            </a:r>
          </a:p>
          <a:p>
            <a:pPr marL="342900" indent="-342900" algn="l">
              <a:lnSpc>
                <a:spcPct val="100000"/>
              </a:lnSpc>
              <a:spcBef>
                <a:spcPts val="600"/>
              </a:spcBef>
              <a:spcAft>
                <a:spcPts val="600"/>
              </a:spcAft>
              <a:buFont typeface="Arial" panose="020B0604020202020204" pitchFamily="34" charset="0"/>
              <a:buChar char="•"/>
              <a:tabLst>
                <a:tab pos="457200" algn="l"/>
              </a:tabLst>
            </a:pPr>
            <a:r>
              <a:rPr lang="en-GB" sz="1800">
                <a:solidFill>
                  <a:srgbClr val="000000"/>
                </a:solidFill>
                <a:latin typeface="Nunito Sans"/>
                <a:cs typeface="Arial"/>
              </a:rPr>
              <a:t>A second volunteer, who is not part of the same Group or Team, who has a Welcome Conversation Volunteer accreditation</a:t>
            </a:r>
          </a:p>
          <a:p>
            <a:pPr marL="628650" lvl="1" indent="-285750" algn="l" rtl="0">
              <a:lnSpc>
                <a:spcPct val="100000"/>
              </a:lnSpc>
              <a:spcBef>
                <a:spcPts val="600"/>
              </a:spcBef>
              <a:spcAft>
                <a:spcPts val="600"/>
              </a:spcAft>
              <a:buClr>
                <a:srgbClr val="7414DC"/>
              </a:buClr>
              <a:buFont typeface="Arial" panose="020B0604020202020204" pitchFamily="34" charset="0"/>
              <a:buChar char="•"/>
              <a:tabLst>
                <a:tab pos="457200" algn="l"/>
              </a:tabLst>
            </a:pPr>
            <a:r>
              <a:rPr lang="en-GB" sz="1800" kern="1200">
                <a:solidFill>
                  <a:srgbClr val="000000"/>
                </a:solidFill>
                <a:latin typeface="Nunito Sans"/>
                <a:cs typeface="Calibri"/>
              </a:rPr>
              <a:t>To have a Welcome Conversation Volunteer accreditation, you’ll need to be an active member of a Group, District or County Team, who's completed the necessary learning, and agreed with the Volunteering Development Team Leader that you can take on these responsibilities </a:t>
            </a:r>
          </a:p>
          <a:p>
            <a:pPr marL="0">
              <a:lnSpc>
                <a:spcPct val="100000"/>
              </a:lnSpc>
              <a:spcBef>
                <a:spcPts val="600"/>
              </a:spcBef>
              <a:spcAft>
                <a:spcPts val="600"/>
              </a:spcAft>
              <a:tabLst>
                <a:tab pos="457200" algn="l"/>
              </a:tabLst>
            </a:pPr>
            <a:r>
              <a:rPr lang="en-GB" sz="1800" b="1">
                <a:solidFill>
                  <a:srgbClr val="000000"/>
                </a:solidFill>
                <a:latin typeface="Nunito Sans"/>
                <a:ea typeface="Nunito Sans" panose="00000500000000000000" pitchFamily="2" charset="0"/>
                <a:cs typeface="Nunito Sans" panose="00000500000000000000" pitchFamily="2" charset="0"/>
              </a:rPr>
              <a:t>Can current members of the Appointment Advisory Committee carry out Welcome Conversations?</a:t>
            </a:r>
            <a:endParaRPr lang="en-GB" sz="1800" b="1">
              <a:solidFill>
                <a:srgbClr val="000000"/>
              </a:solidFill>
              <a:effectLst/>
              <a:latin typeface="Nunito Sans"/>
              <a:ea typeface="Nunito Sans" panose="00000500000000000000" pitchFamily="2" charset="0"/>
              <a:cs typeface="Nunito Sans" panose="00000500000000000000" pitchFamily="2" charset="0"/>
            </a:endParaRPr>
          </a:p>
          <a:p>
            <a:pPr marL="342900" indent="-342900">
              <a:lnSpc>
                <a:spcPct val="100000"/>
              </a:lnSpc>
              <a:spcBef>
                <a:spcPts val="600"/>
              </a:spcBef>
              <a:spcAft>
                <a:spcPts val="600"/>
              </a:spcAft>
              <a:buChar char="•"/>
              <a:tabLst>
                <a:tab pos="457200" algn="l"/>
              </a:tabLst>
            </a:pPr>
            <a:r>
              <a:rPr lang="en-GB" sz="1800">
                <a:solidFill>
                  <a:srgbClr val="000000"/>
                </a:solidFill>
                <a:latin typeface="Nunito Sans"/>
                <a:cs typeface="Arial"/>
              </a:rPr>
              <a:t>Yes, anyone who meets the above criteria can deliver welcome conversations as part of their role. Delivering welcome conversations cannot be a role in itself. </a:t>
            </a:r>
          </a:p>
          <a:p>
            <a:pPr marL="0">
              <a:lnSpc>
                <a:spcPct val="100000"/>
              </a:lnSpc>
              <a:spcBef>
                <a:spcPts val="600"/>
              </a:spcBef>
              <a:spcAft>
                <a:spcPts val="600"/>
              </a:spcAft>
              <a:buClr>
                <a:srgbClr val="7414DC"/>
              </a:buClr>
              <a:tabLst>
                <a:tab pos="457200" algn="l"/>
              </a:tabLst>
            </a:pPr>
            <a:r>
              <a:rPr lang="en-GB" sz="1800" b="1">
                <a:solidFill>
                  <a:srgbClr val="000000"/>
                </a:solidFill>
                <a:latin typeface="Nunito Sans"/>
                <a:cs typeface="Arial"/>
              </a:rPr>
              <a:t>Do people carrying out Welcome Conversations need to complete any learning?</a:t>
            </a:r>
            <a:endParaRPr lang="en-GB" sz="1800" b="1">
              <a:solidFill>
                <a:srgbClr val="000000"/>
              </a:solidFill>
              <a:cs typeface="Arial"/>
            </a:endParaRPr>
          </a:p>
          <a:p>
            <a:pPr marL="342900" indent="-342900">
              <a:lnSpc>
                <a:spcPct val="100000"/>
              </a:lnSpc>
              <a:spcBef>
                <a:spcPts val="600"/>
              </a:spcBef>
              <a:spcAft>
                <a:spcPts val="600"/>
              </a:spcAft>
              <a:buChar char="•"/>
              <a:tabLst>
                <a:tab pos="457200" algn="l"/>
              </a:tabLst>
            </a:pPr>
            <a:r>
              <a:rPr lang="en-GB" sz="1800">
                <a:solidFill>
                  <a:srgbClr val="000000"/>
                </a:solidFill>
                <a:latin typeface="Nunito Sans"/>
                <a:cs typeface="Arial"/>
              </a:rPr>
              <a:t>Yes. This consists of 3 videos which will include any necessary validation.</a:t>
            </a:r>
            <a:endParaRPr lang="en-GB" sz="1800">
              <a:solidFill>
                <a:srgbClr val="000000"/>
              </a:solidFill>
              <a:cs typeface="Arial"/>
            </a:endParaRPr>
          </a:p>
        </p:txBody>
      </p:sp>
      <p:sp>
        <p:nvSpPr>
          <p:cNvPr id="3" name="TextBox 2">
            <a:extLst>
              <a:ext uri="{FF2B5EF4-FFF2-40B4-BE49-F238E27FC236}">
                <a16:creationId xmlns:a16="http://schemas.microsoft.com/office/drawing/2014/main" xmlns="" id="{099D4E9B-F23C-34B8-DDBF-383249617B13}"/>
              </a:ext>
            </a:extLst>
          </p:cNvPr>
          <p:cNvSpPr txBox="1"/>
          <p:nvPr/>
        </p:nvSpPr>
        <p:spPr>
          <a:xfrm>
            <a:off x="218467" y="893190"/>
            <a:ext cx="11580876" cy="584775"/>
          </a:xfrm>
          <a:prstGeom prst="rect">
            <a:avLst/>
          </a:prstGeom>
          <a:noFill/>
        </p:spPr>
        <p:txBody>
          <a:bodyPr wrap="square" lIns="91440" tIns="45720" rIns="91440" bIns="45720" anchor="t">
            <a:spAutoFit/>
          </a:bodyPr>
          <a:lstStyle/>
          <a:p>
            <a:pPr marL="64770">
              <a:spcBef>
                <a:spcPts val="2145"/>
              </a:spcBef>
            </a:pPr>
            <a:r>
              <a:rPr lang="en-GB" sz="3200">
                <a:solidFill>
                  <a:srgbClr val="7413DC"/>
                </a:solidFill>
                <a:latin typeface="Nunito Sans Black"/>
                <a:cs typeface="Nunito Sans Black"/>
              </a:rPr>
              <a:t>Welcome Conversations – Who should carry them out?</a:t>
            </a:r>
            <a:endParaRPr lang="en-US"/>
          </a:p>
        </p:txBody>
      </p:sp>
    </p:spTree>
    <p:extLst>
      <p:ext uri="{BB962C8B-B14F-4D97-AF65-F5344CB8AC3E}">
        <p14:creationId xmlns:p14="http://schemas.microsoft.com/office/powerpoint/2010/main" val="77948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a:r>
              <a:rPr lang="en-GB" sz="2800">
                <a:solidFill>
                  <a:schemeClr val="bg1"/>
                </a:solidFill>
                <a:latin typeface="Nunito Sans ExtraBold" panose="00000900000000000000" pitchFamily="2" charset="0"/>
              </a:rPr>
              <a:t>What you’ll need to do</a:t>
            </a:r>
          </a:p>
        </p:txBody>
      </p:sp>
      <p:sp>
        <p:nvSpPr>
          <p:cNvPr id="3" name="TextBox 2">
            <a:extLst>
              <a:ext uri="{FF2B5EF4-FFF2-40B4-BE49-F238E27FC236}">
                <a16:creationId xmlns:a16="http://schemas.microsoft.com/office/drawing/2014/main" xmlns="" id="{099D4E9B-F23C-34B8-DDBF-383249617B13}"/>
              </a:ext>
            </a:extLst>
          </p:cNvPr>
          <p:cNvSpPr txBox="1"/>
          <p:nvPr/>
        </p:nvSpPr>
        <p:spPr>
          <a:xfrm>
            <a:off x="368549" y="877670"/>
            <a:ext cx="11580876" cy="584775"/>
          </a:xfrm>
          <a:prstGeom prst="rect">
            <a:avLst/>
          </a:prstGeom>
          <a:noFill/>
        </p:spPr>
        <p:txBody>
          <a:bodyPr wrap="square" lIns="91440" tIns="45720" rIns="91440" bIns="45720" anchor="t">
            <a:spAutoFit/>
          </a:bodyPr>
          <a:lstStyle/>
          <a:p>
            <a:pPr marL="64770">
              <a:spcBef>
                <a:spcPts val="2145"/>
              </a:spcBef>
            </a:pPr>
            <a:r>
              <a:rPr lang="en-GB" sz="3200">
                <a:solidFill>
                  <a:srgbClr val="7413DC"/>
                </a:solidFill>
                <a:latin typeface="Nunito Sans Black"/>
                <a:cs typeface="Nunito Sans Black"/>
              </a:rPr>
              <a:t>What does this mean in practice?</a:t>
            </a:r>
            <a:endParaRPr lang="en-US"/>
          </a:p>
        </p:txBody>
      </p:sp>
      <p:grpSp>
        <p:nvGrpSpPr>
          <p:cNvPr id="26" name="Group 25">
            <a:extLst>
              <a:ext uri="{FF2B5EF4-FFF2-40B4-BE49-F238E27FC236}">
                <a16:creationId xmlns:a16="http://schemas.microsoft.com/office/drawing/2014/main" xmlns="" id="{7DAE95A4-7372-E6FB-CFBA-AD5E8C7D4506}"/>
              </a:ext>
            </a:extLst>
          </p:cNvPr>
          <p:cNvGrpSpPr/>
          <p:nvPr/>
        </p:nvGrpSpPr>
        <p:grpSpPr>
          <a:xfrm>
            <a:off x="425574" y="1649637"/>
            <a:ext cx="11340852" cy="4857721"/>
            <a:chOff x="368549" y="2000280"/>
            <a:chExt cx="11340852" cy="4857721"/>
          </a:xfrm>
        </p:grpSpPr>
        <p:grpSp>
          <p:nvGrpSpPr>
            <p:cNvPr id="5" name="Group 4">
              <a:extLst>
                <a:ext uri="{FF2B5EF4-FFF2-40B4-BE49-F238E27FC236}">
                  <a16:creationId xmlns:a16="http://schemas.microsoft.com/office/drawing/2014/main" xmlns="" id="{280087C4-EBAC-6D66-5693-2E592688ED73}"/>
                </a:ext>
              </a:extLst>
            </p:cNvPr>
            <p:cNvGrpSpPr/>
            <p:nvPr/>
          </p:nvGrpSpPr>
          <p:grpSpPr>
            <a:xfrm>
              <a:off x="368549" y="2000280"/>
              <a:ext cx="11340852" cy="4857721"/>
              <a:chOff x="425574" y="1560576"/>
              <a:chExt cx="11340852" cy="6476961"/>
            </a:xfrm>
          </p:grpSpPr>
          <p:grpSp>
            <p:nvGrpSpPr>
              <p:cNvPr id="10" name="Group 9">
                <a:extLst>
                  <a:ext uri="{FF2B5EF4-FFF2-40B4-BE49-F238E27FC236}">
                    <a16:creationId xmlns:a16="http://schemas.microsoft.com/office/drawing/2014/main" xmlns="" id="{C5F732C5-A673-61EF-3265-4ADEE3E084D6}"/>
                  </a:ext>
                </a:extLst>
              </p:cNvPr>
              <p:cNvGrpSpPr/>
              <p:nvPr/>
            </p:nvGrpSpPr>
            <p:grpSpPr>
              <a:xfrm>
                <a:off x="1502358" y="1560576"/>
                <a:ext cx="10264068" cy="6476960"/>
                <a:chOff x="1502358" y="1555113"/>
                <a:chExt cx="10264068" cy="6476960"/>
              </a:xfrm>
            </p:grpSpPr>
            <p:sp>
              <p:nvSpPr>
                <p:cNvPr id="16" name="Rectangle: Rounded Corners 15">
                  <a:extLst>
                    <a:ext uri="{FF2B5EF4-FFF2-40B4-BE49-F238E27FC236}">
                      <a16:creationId xmlns:a16="http://schemas.microsoft.com/office/drawing/2014/main" xmlns="" id="{B5A1EC7E-AA39-AB42-158B-94B6A6EE1DC6}"/>
                    </a:ext>
                  </a:extLst>
                </p:cNvPr>
                <p:cNvSpPr/>
                <p:nvPr/>
              </p:nvSpPr>
              <p:spPr>
                <a:xfrm>
                  <a:off x="1502358" y="1555113"/>
                  <a:ext cx="10264068" cy="6476960"/>
                </a:xfrm>
                <a:prstGeom prst="roundRect">
                  <a:avLst>
                    <a:gd name="adj" fmla="val 18331"/>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000"/>
                </a:p>
              </p:txBody>
            </p:sp>
            <p:sp>
              <p:nvSpPr>
                <p:cNvPr id="17" name="TextBox 16">
                  <a:extLst>
                    <a:ext uri="{FF2B5EF4-FFF2-40B4-BE49-F238E27FC236}">
                      <a16:creationId xmlns:a16="http://schemas.microsoft.com/office/drawing/2014/main" xmlns="" id="{A6804308-06F8-7B78-44B5-2E79489A26D0}"/>
                    </a:ext>
                  </a:extLst>
                </p:cNvPr>
                <p:cNvSpPr txBox="1"/>
                <p:nvPr/>
              </p:nvSpPr>
              <p:spPr>
                <a:xfrm>
                  <a:off x="2516513" y="2001856"/>
                  <a:ext cx="9011879" cy="5705396"/>
                </a:xfrm>
                <a:prstGeom prst="rect">
                  <a:avLst/>
                </a:prstGeom>
                <a:noFill/>
              </p:spPr>
              <p:txBody>
                <a:bodyPr wrap="square" lIns="91440" tIns="45720" rIns="91440" bIns="45720" rtlCol="0" anchor="ctr">
                  <a:noAutofit/>
                </a:bodyPr>
                <a:lstStyle/>
                <a:p>
                  <a:pPr algn="ctr"/>
                  <a:r>
                    <a:rPr lang="en-GB" sz="2000"/>
                    <a:t>Shivani has volunteered to become a member of the Beavers team at her local group. She has provided all the additional personal information on the Membership System. One of the next steps is to have her Welcome Conversation. </a:t>
                  </a:r>
                </a:p>
                <a:p>
                  <a:pPr algn="ctr"/>
                  <a:endParaRPr lang="en-GB" sz="2000"/>
                </a:p>
                <a:p>
                  <a:pPr algn="ctr"/>
                  <a:r>
                    <a:rPr lang="en-GB" sz="2000"/>
                    <a:t>Zara, the Group Lead Volunteer, has already explained about the role and reaches out to the Volunteering Development Team to initiate a Welcome Conversation. They suggest Keenan, a Beavers Section Team Leader who has a Welcome Conversation accreditation, from the neighbouring Group. </a:t>
                  </a:r>
                </a:p>
                <a:p>
                  <a:pPr algn="ctr"/>
                  <a:endParaRPr lang="en-GB" sz="2000"/>
                </a:p>
                <a:p>
                  <a:pPr algn="ctr"/>
                  <a:r>
                    <a:rPr lang="en-GB" sz="2000"/>
                    <a:t>Zara and Keenan arrange to meet and carry out a 30-minute Welcome Conversation before Beavers at the group meeting place. Both Zara and Keenan agree on the outcome. Zara records the outcome in the membership system, and it sends a notification to Keenan.</a:t>
                  </a:r>
                </a:p>
              </p:txBody>
            </p:sp>
          </p:grpSp>
          <p:grpSp>
            <p:nvGrpSpPr>
              <p:cNvPr id="11" name="Group 10">
                <a:extLst>
                  <a:ext uri="{FF2B5EF4-FFF2-40B4-BE49-F238E27FC236}">
                    <a16:creationId xmlns:a16="http://schemas.microsoft.com/office/drawing/2014/main" xmlns="" id="{3D2E5C0F-2EE9-A074-ECBA-6FD6E1EC4AFC}"/>
                  </a:ext>
                </a:extLst>
              </p:cNvPr>
              <p:cNvGrpSpPr/>
              <p:nvPr/>
            </p:nvGrpSpPr>
            <p:grpSpPr>
              <a:xfrm>
                <a:off x="425574" y="1560577"/>
                <a:ext cx="2160000" cy="6476960"/>
                <a:chOff x="603504" y="1761745"/>
                <a:chExt cx="2160000" cy="6476960"/>
              </a:xfrm>
            </p:grpSpPr>
            <p:sp>
              <p:nvSpPr>
                <p:cNvPr id="12" name="Rectangle: Rounded Corners 11">
                  <a:extLst>
                    <a:ext uri="{FF2B5EF4-FFF2-40B4-BE49-F238E27FC236}">
                      <a16:creationId xmlns:a16="http://schemas.microsoft.com/office/drawing/2014/main" xmlns="" id="{E0C322AC-8F7C-FF20-0D8A-10C7442B3A51}"/>
                    </a:ext>
                  </a:extLst>
                </p:cNvPr>
                <p:cNvSpPr/>
                <p:nvPr/>
              </p:nvSpPr>
              <p:spPr>
                <a:xfrm>
                  <a:off x="603504" y="1761745"/>
                  <a:ext cx="2160000" cy="64769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xmlns="" id="{88D7A404-CC95-39F4-3695-5A6A915E1615}"/>
                    </a:ext>
                  </a:extLst>
                </p:cNvPr>
                <p:cNvSpPr/>
                <p:nvPr/>
              </p:nvSpPr>
              <p:spPr>
                <a:xfrm>
                  <a:off x="780288" y="1914144"/>
                  <a:ext cx="180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4F5DBBA8-2D46-CE59-6A53-589DE63EAA01}"/>
                    </a:ext>
                  </a:extLst>
                </p:cNvPr>
                <p:cNvSpPr txBox="1"/>
                <p:nvPr/>
              </p:nvSpPr>
              <p:spPr>
                <a:xfrm>
                  <a:off x="835152" y="3298154"/>
                  <a:ext cx="1658112" cy="697627"/>
                </a:xfrm>
                <a:prstGeom prst="rect">
                  <a:avLst/>
                </a:prstGeom>
                <a:noFill/>
              </p:spPr>
              <p:txBody>
                <a:bodyPr wrap="square" rtlCol="0">
                  <a:spAutoFit/>
                </a:bodyPr>
                <a:lstStyle/>
                <a:p>
                  <a:pPr algn="ctr"/>
                  <a:r>
                    <a:rPr lang="en-GB" sz="1400" b="1">
                      <a:solidFill>
                        <a:schemeClr val="bg1"/>
                      </a:solidFill>
                    </a:rPr>
                    <a:t>Shivani - Beaver Section Member</a:t>
                  </a:r>
                </a:p>
              </p:txBody>
            </p:sp>
          </p:grpSp>
        </p:grpSp>
        <p:sp>
          <p:nvSpPr>
            <p:cNvPr id="18" name="Rectangle: Rounded Corners 17">
              <a:extLst>
                <a:ext uri="{FF2B5EF4-FFF2-40B4-BE49-F238E27FC236}">
                  <a16:creationId xmlns:a16="http://schemas.microsoft.com/office/drawing/2014/main" xmlns="" id="{71A6B0F9-4233-1869-F89B-5A6745EC1FD8}"/>
                </a:ext>
              </a:extLst>
            </p:cNvPr>
            <p:cNvSpPr/>
            <p:nvPr/>
          </p:nvSpPr>
          <p:spPr>
            <a:xfrm>
              <a:off x="545333" y="3663421"/>
              <a:ext cx="1800000" cy="108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xmlns="" id="{35B42569-3EFB-87B4-E8A1-1EB7CB8BA398}"/>
                </a:ext>
              </a:extLst>
            </p:cNvPr>
            <p:cNvSpPr txBox="1"/>
            <p:nvPr/>
          </p:nvSpPr>
          <p:spPr>
            <a:xfrm>
              <a:off x="600197" y="4701429"/>
              <a:ext cx="1658112" cy="523220"/>
            </a:xfrm>
            <a:prstGeom prst="rect">
              <a:avLst/>
            </a:prstGeom>
            <a:noFill/>
          </p:spPr>
          <p:txBody>
            <a:bodyPr wrap="square" rtlCol="0">
              <a:spAutoFit/>
            </a:bodyPr>
            <a:lstStyle/>
            <a:p>
              <a:pPr algn="ctr"/>
              <a:r>
                <a:rPr lang="en-GB" sz="1400" b="1">
                  <a:solidFill>
                    <a:schemeClr val="bg1"/>
                  </a:solidFill>
                </a:rPr>
                <a:t>Zara - Group Lead Volunteer</a:t>
              </a:r>
            </a:p>
          </p:txBody>
        </p:sp>
        <p:sp>
          <p:nvSpPr>
            <p:cNvPr id="20" name="Rectangle: Rounded Corners 19">
              <a:extLst>
                <a:ext uri="{FF2B5EF4-FFF2-40B4-BE49-F238E27FC236}">
                  <a16:creationId xmlns:a16="http://schemas.microsoft.com/office/drawing/2014/main" xmlns="" id="{01E8A6E6-C1E3-38B1-EDC3-EC693CDB1EEF}"/>
                </a:ext>
              </a:extLst>
            </p:cNvPr>
            <p:cNvSpPr/>
            <p:nvPr/>
          </p:nvSpPr>
          <p:spPr>
            <a:xfrm>
              <a:off x="545333" y="5215358"/>
              <a:ext cx="1800000" cy="108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xmlns="" id="{18D38597-F7FF-1492-AB83-B01638BB9C54}"/>
                </a:ext>
              </a:extLst>
            </p:cNvPr>
            <p:cNvSpPr txBox="1"/>
            <p:nvPr/>
          </p:nvSpPr>
          <p:spPr>
            <a:xfrm>
              <a:off x="392764" y="6300820"/>
              <a:ext cx="2105136" cy="523220"/>
            </a:xfrm>
            <a:prstGeom prst="rect">
              <a:avLst/>
            </a:prstGeom>
            <a:noFill/>
          </p:spPr>
          <p:txBody>
            <a:bodyPr wrap="square" rtlCol="0">
              <a:spAutoFit/>
            </a:bodyPr>
            <a:lstStyle/>
            <a:p>
              <a:pPr algn="ctr"/>
              <a:r>
                <a:rPr lang="en-GB" sz="1400" b="1">
                  <a:solidFill>
                    <a:schemeClr val="bg1"/>
                  </a:solidFill>
                </a:rPr>
                <a:t>Keenan - Beaver Section Team Leader</a:t>
              </a:r>
            </a:p>
          </p:txBody>
        </p:sp>
        <p:pic>
          <p:nvPicPr>
            <p:cNvPr id="22" name="Picture 4" descr="A black background with a black square&#10;&#10;Description automatically generated">
              <a:extLst>
                <a:ext uri="{FF2B5EF4-FFF2-40B4-BE49-F238E27FC236}">
                  <a16:creationId xmlns:a16="http://schemas.microsoft.com/office/drawing/2014/main" xmlns="" id="{AFD74ECC-D0D3-DEC7-9E24-C90AC367B5D4}"/>
                </a:ext>
              </a:extLst>
            </p:cNvPr>
            <p:cNvPicPr>
              <a:picLocks noChangeAspect="1"/>
            </p:cNvPicPr>
            <p:nvPr/>
          </p:nvPicPr>
          <p:blipFill>
            <a:blip r:embed="rId3"/>
            <a:stretch>
              <a:fillRect/>
            </a:stretch>
          </p:blipFill>
          <p:spPr>
            <a:xfrm>
              <a:off x="958378" y="2192705"/>
              <a:ext cx="973909" cy="973909"/>
            </a:xfrm>
            <a:prstGeom prst="rect">
              <a:avLst/>
            </a:prstGeom>
          </p:spPr>
        </p:pic>
        <p:pic>
          <p:nvPicPr>
            <p:cNvPr id="23" name="Picture 7" descr="A black background with white dots&#10;&#10;Description automatically generated">
              <a:extLst>
                <a:ext uri="{FF2B5EF4-FFF2-40B4-BE49-F238E27FC236}">
                  <a16:creationId xmlns:a16="http://schemas.microsoft.com/office/drawing/2014/main" xmlns="" id="{9136A0B7-719C-162D-8685-77C701059457}"/>
                </a:ext>
              </a:extLst>
            </p:cNvPr>
            <p:cNvPicPr>
              <a:picLocks noChangeAspect="1"/>
            </p:cNvPicPr>
            <p:nvPr/>
          </p:nvPicPr>
          <p:blipFill>
            <a:blip r:embed="rId4"/>
            <a:stretch>
              <a:fillRect/>
            </a:stretch>
          </p:blipFill>
          <p:spPr>
            <a:xfrm>
              <a:off x="786854" y="5137306"/>
              <a:ext cx="1284797" cy="1118559"/>
            </a:xfrm>
            <a:prstGeom prst="rect">
              <a:avLst/>
            </a:prstGeom>
          </p:spPr>
        </p:pic>
        <p:pic>
          <p:nvPicPr>
            <p:cNvPr id="24" name="Picture 8" descr="A black background with a black square&#10;&#10;Description automatically generated">
              <a:extLst>
                <a:ext uri="{FF2B5EF4-FFF2-40B4-BE49-F238E27FC236}">
                  <a16:creationId xmlns:a16="http://schemas.microsoft.com/office/drawing/2014/main" xmlns="" id="{C4723909-AC3F-DD07-F76A-B016B332D405}"/>
                </a:ext>
              </a:extLst>
            </p:cNvPr>
            <p:cNvPicPr>
              <a:picLocks noChangeAspect="1"/>
            </p:cNvPicPr>
            <p:nvPr/>
          </p:nvPicPr>
          <p:blipFill>
            <a:blip r:embed="rId5"/>
            <a:stretch>
              <a:fillRect/>
            </a:stretch>
          </p:blipFill>
          <p:spPr>
            <a:xfrm>
              <a:off x="886328" y="3643716"/>
              <a:ext cx="1085850" cy="1085850"/>
            </a:xfrm>
            <a:prstGeom prst="rect">
              <a:avLst/>
            </a:prstGeom>
          </p:spPr>
        </p:pic>
      </p:grpSp>
    </p:spTree>
    <p:extLst>
      <p:ext uri="{BB962C8B-B14F-4D97-AF65-F5344CB8AC3E}">
        <p14:creationId xmlns:p14="http://schemas.microsoft.com/office/powerpoint/2010/main" val="651410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99D4E9B-F23C-34B8-DDBF-383249617B13}"/>
              </a:ext>
            </a:extLst>
          </p:cNvPr>
          <p:cNvSpPr txBox="1"/>
          <p:nvPr/>
        </p:nvSpPr>
        <p:spPr>
          <a:xfrm>
            <a:off x="368549" y="761105"/>
            <a:ext cx="11580876" cy="584775"/>
          </a:xfrm>
          <a:prstGeom prst="rect">
            <a:avLst/>
          </a:prstGeom>
          <a:noFill/>
        </p:spPr>
        <p:txBody>
          <a:bodyPr wrap="square" lIns="91440" tIns="45720" rIns="91440" bIns="45720" anchor="t">
            <a:spAutoFit/>
          </a:bodyPr>
          <a:lstStyle/>
          <a:p>
            <a:pPr marL="64770">
              <a:spcBef>
                <a:spcPts val="2145"/>
              </a:spcBef>
            </a:pPr>
            <a:r>
              <a:rPr lang="en-GB" sz="3200">
                <a:solidFill>
                  <a:srgbClr val="7413DC"/>
                </a:solidFill>
                <a:latin typeface="Nunito Sans Black"/>
                <a:cs typeface="Nunito Sans Black"/>
              </a:rPr>
              <a:t>What does this mean in practice?</a:t>
            </a:r>
            <a:endParaRPr lang="en-US"/>
          </a:p>
        </p:txBody>
      </p:sp>
      <p:grpSp>
        <p:nvGrpSpPr>
          <p:cNvPr id="23" name="Group 22">
            <a:extLst>
              <a:ext uri="{FF2B5EF4-FFF2-40B4-BE49-F238E27FC236}">
                <a16:creationId xmlns:a16="http://schemas.microsoft.com/office/drawing/2014/main" xmlns="" id="{3BDFE90E-3416-76A4-9E96-07DFC3C02D91}"/>
              </a:ext>
            </a:extLst>
          </p:cNvPr>
          <p:cNvGrpSpPr/>
          <p:nvPr/>
        </p:nvGrpSpPr>
        <p:grpSpPr>
          <a:xfrm>
            <a:off x="995912" y="1582311"/>
            <a:ext cx="4501200" cy="4841821"/>
            <a:chOff x="852789" y="1685677"/>
            <a:chExt cx="4501200" cy="4841821"/>
          </a:xfrm>
        </p:grpSpPr>
        <p:grpSp>
          <p:nvGrpSpPr>
            <p:cNvPr id="7" name="Group 6">
              <a:extLst>
                <a:ext uri="{FF2B5EF4-FFF2-40B4-BE49-F238E27FC236}">
                  <a16:creationId xmlns:a16="http://schemas.microsoft.com/office/drawing/2014/main" xmlns="" id="{764C5307-B4EF-B3B3-DD0A-2C14AF77BE7C}"/>
                </a:ext>
              </a:extLst>
            </p:cNvPr>
            <p:cNvGrpSpPr/>
            <p:nvPr/>
          </p:nvGrpSpPr>
          <p:grpSpPr>
            <a:xfrm>
              <a:off x="852789" y="1685677"/>
              <a:ext cx="4501200" cy="4841821"/>
              <a:chOff x="1761008" y="1805427"/>
              <a:chExt cx="4501204" cy="5625774"/>
            </a:xfrm>
          </p:grpSpPr>
          <p:sp>
            <p:nvSpPr>
              <p:cNvPr id="8" name="Rectangle: Rounded Corners 7">
                <a:extLst>
                  <a:ext uri="{FF2B5EF4-FFF2-40B4-BE49-F238E27FC236}">
                    <a16:creationId xmlns:a16="http://schemas.microsoft.com/office/drawing/2014/main" xmlns="" id="{B4D18A3B-59E1-8726-108C-28C8607D2220}"/>
                  </a:ext>
                </a:extLst>
              </p:cNvPr>
              <p:cNvSpPr/>
              <p:nvPr/>
            </p:nvSpPr>
            <p:spPr>
              <a:xfrm>
                <a:off x="1770844" y="1873462"/>
                <a:ext cx="4491368" cy="5557739"/>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xmlns="" id="{65F8449A-F2E3-BD32-D6A0-F1E6CC6D9A4C}"/>
                  </a:ext>
                </a:extLst>
              </p:cNvPr>
              <p:cNvSpPr/>
              <p:nvPr/>
            </p:nvSpPr>
            <p:spPr>
              <a:xfrm>
                <a:off x="1770841" y="1805427"/>
                <a:ext cx="4491368" cy="867452"/>
              </a:xfrm>
              <a:prstGeom prst="roundRect">
                <a:avLst>
                  <a:gd name="adj" fmla="val 2771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How does this make Shivani feel?</a:t>
                </a:r>
              </a:p>
            </p:txBody>
          </p:sp>
          <p:sp>
            <p:nvSpPr>
              <p:cNvPr id="10" name="TextBox 9">
                <a:extLst>
                  <a:ext uri="{FF2B5EF4-FFF2-40B4-BE49-F238E27FC236}">
                    <a16:creationId xmlns:a16="http://schemas.microsoft.com/office/drawing/2014/main" xmlns="" id="{125C2725-6B80-A3E9-4427-9BCF3DA3E15A}"/>
                  </a:ext>
                </a:extLst>
              </p:cNvPr>
              <p:cNvSpPr txBox="1"/>
              <p:nvPr/>
            </p:nvSpPr>
            <p:spPr>
              <a:xfrm>
                <a:off x="1761008" y="4834688"/>
                <a:ext cx="4491367" cy="393370"/>
              </a:xfrm>
              <a:prstGeom prst="rect">
                <a:avLst/>
              </a:prstGeom>
              <a:noFill/>
            </p:spPr>
            <p:txBody>
              <a:bodyPr wrap="square" lIns="91440" tIns="45720" rIns="91440" bIns="45720" rtlCol="0" anchor="ctr">
                <a:spAutoFit/>
              </a:bodyPr>
              <a:lstStyle/>
              <a:p>
                <a:pPr marL="285750" lvl="0" indent="-285750">
                  <a:spcBef>
                    <a:spcPts val="600"/>
                  </a:spcBef>
                  <a:buSzPct val="125000"/>
                  <a:buFont typeface="Arial" panose="020B0604020202020204" pitchFamily="34" charset="0"/>
                  <a:buChar char="•"/>
                </a:pPr>
                <a:endParaRPr lang="en-GB" sz="1600"/>
              </a:p>
            </p:txBody>
          </p:sp>
        </p:grpSp>
        <p:sp>
          <p:nvSpPr>
            <p:cNvPr id="15" name="TextBox 14">
              <a:extLst>
                <a:ext uri="{FF2B5EF4-FFF2-40B4-BE49-F238E27FC236}">
                  <a16:creationId xmlns:a16="http://schemas.microsoft.com/office/drawing/2014/main" xmlns="" id="{85225AC0-9337-063F-91A0-35B53639DF3A}"/>
                </a:ext>
              </a:extLst>
            </p:cNvPr>
            <p:cNvSpPr txBox="1"/>
            <p:nvPr/>
          </p:nvSpPr>
          <p:spPr>
            <a:xfrm>
              <a:off x="1102653" y="2615427"/>
              <a:ext cx="399163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t>Great! </a:t>
              </a:r>
            </a:p>
            <a:p>
              <a:endParaRPr lang="en-GB" sz="1800"/>
            </a:p>
            <a:p>
              <a:pPr marL="285750" indent="-285750">
                <a:buSzPct val="125000"/>
                <a:buFont typeface="Arial" panose="020B0604020202020204" pitchFamily="34" charset="0"/>
                <a:buChar char="•"/>
              </a:pPr>
              <a:r>
                <a:rPr lang="en-GB" sz="1800"/>
                <a:t>She's completed her welcome conversation </a:t>
              </a:r>
              <a:r>
                <a:rPr lang="en-GB" sz="1800" b="1"/>
                <a:t>easily</a:t>
              </a:r>
              <a:r>
                <a:rPr lang="en-GB" sz="1800"/>
                <a:t> and it didn't feel daunting. </a:t>
              </a:r>
            </a:p>
            <a:p>
              <a:pPr marL="285750" indent="-285750">
                <a:buSzPct val="125000"/>
                <a:buFont typeface="Arial" panose="020B0604020202020204" pitchFamily="34" charset="0"/>
                <a:buChar char="•"/>
              </a:pPr>
              <a:endParaRPr lang="en-GB" sz="1800"/>
            </a:p>
            <a:p>
              <a:pPr marL="285750" indent="-285750">
                <a:buSzPct val="125000"/>
                <a:buFont typeface="Arial" panose="020B0604020202020204" pitchFamily="34" charset="0"/>
                <a:buChar char="•"/>
              </a:pPr>
              <a:r>
                <a:rPr lang="en-GB" sz="1800"/>
                <a:t>She's </a:t>
              </a:r>
              <a:r>
                <a:rPr lang="en-GB" sz="1800" b="1"/>
                <a:t>happy</a:t>
              </a:r>
              <a:r>
                <a:rPr lang="en-GB" sz="1800"/>
                <a:t> it was at a time that she's available and it was done in just 30 minutes. </a:t>
              </a:r>
            </a:p>
            <a:p>
              <a:pPr marL="285750" indent="-285750">
                <a:buSzPct val="125000"/>
                <a:buFont typeface="Arial" panose="020B0604020202020204" pitchFamily="34" charset="0"/>
                <a:buChar char="•"/>
              </a:pPr>
              <a:endParaRPr lang="en-GB" sz="1800"/>
            </a:p>
            <a:p>
              <a:pPr marL="285750" indent="-285750">
                <a:buSzPct val="125000"/>
                <a:buFont typeface="Arial" panose="020B0604020202020204" pitchFamily="34" charset="0"/>
                <a:buChar char="•"/>
              </a:pPr>
              <a:r>
                <a:rPr lang="en-GB" sz="1800"/>
                <a:t>She's </a:t>
              </a:r>
              <a:r>
                <a:rPr lang="en-GB" sz="1800" b="1"/>
                <a:t>motivated</a:t>
              </a:r>
              <a:r>
                <a:rPr lang="en-GB" sz="1800"/>
                <a:t> to volunteer, feels </a:t>
              </a:r>
              <a:r>
                <a:rPr lang="en-GB" sz="1800" b="1"/>
                <a:t>included</a:t>
              </a:r>
              <a:r>
                <a:rPr lang="en-GB" sz="1800"/>
                <a:t> in the decision and is </a:t>
              </a:r>
              <a:r>
                <a:rPr lang="en-GB" sz="1800" b="1"/>
                <a:t>clear</a:t>
              </a:r>
              <a:r>
                <a:rPr lang="en-GB" sz="1800"/>
                <a:t> on what happens next. </a:t>
              </a:r>
              <a:endParaRPr lang="en-GB"/>
            </a:p>
          </p:txBody>
        </p:sp>
      </p:grpSp>
      <p:grpSp>
        <p:nvGrpSpPr>
          <p:cNvPr id="24" name="Group 23">
            <a:extLst>
              <a:ext uri="{FF2B5EF4-FFF2-40B4-BE49-F238E27FC236}">
                <a16:creationId xmlns:a16="http://schemas.microsoft.com/office/drawing/2014/main" xmlns="" id="{01826C5E-ECEB-4B22-7AE6-702DBB3A38ED}"/>
              </a:ext>
            </a:extLst>
          </p:cNvPr>
          <p:cNvGrpSpPr/>
          <p:nvPr/>
        </p:nvGrpSpPr>
        <p:grpSpPr>
          <a:xfrm>
            <a:off x="6578311" y="1582311"/>
            <a:ext cx="4501200" cy="4841821"/>
            <a:chOff x="6199439" y="1661823"/>
            <a:chExt cx="4501200" cy="4841821"/>
          </a:xfrm>
        </p:grpSpPr>
        <p:grpSp>
          <p:nvGrpSpPr>
            <p:cNvPr id="11" name="Group 10">
              <a:extLst>
                <a:ext uri="{FF2B5EF4-FFF2-40B4-BE49-F238E27FC236}">
                  <a16:creationId xmlns:a16="http://schemas.microsoft.com/office/drawing/2014/main" xmlns="" id="{BE45BACB-26F1-E8F5-9282-FAB57501F740}"/>
                </a:ext>
              </a:extLst>
            </p:cNvPr>
            <p:cNvGrpSpPr/>
            <p:nvPr/>
          </p:nvGrpSpPr>
          <p:grpSpPr>
            <a:xfrm>
              <a:off x="6199439" y="1661823"/>
              <a:ext cx="4501200" cy="4841821"/>
              <a:chOff x="1761008" y="1873462"/>
              <a:chExt cx="4501204" cy="5530492"/>
            </a:xfrm>
          </p:grpSpPr>
          <p:sp>
            <p:nvSpPr>
              <p:cNvPr id="12" name="Rectangle: Rounded Corners 11">
                <a:extLst>
                  <a:ext uri="{FF2B5EF4-FFF2-40B4-BE49-F238E27FC236}">
                    <a16:creationId xmlns:a16="http://schemas.microsoft.com/office/drawing/2014/main" xmlns="" id="{2455BAB2-E02D-1BC2-0E7D-917E07C4AECD}"/>
                  </a:ext>
                </a:extLst>
              </p:cNvPr>
              <p:cNvSpPr/>
              <p:nvPr/>
            </p:nvSpPr>
            <p:spPr>
              <a:xfrm>
                <a:off x="1770844" y="1873462"/>
                <a:ext cx="4491368" cy="5530492"/>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xmlns="" id="{97927C8E-8462-A28A-3D54-3BEBD2864C8E}"/>
                  </a:ext>
                </a:extLst>
              </p:cNvPr>
              <p:cNvSpPr/>
              <p:nvPr/>
            </p:nvSpPr>
            <p:spPr>
              <a:xfrm>
                <a:off x="1770841" y="1873462"/>
                <a:ext cx="4491368" cy="799418"/>
              </a:xfrm>
              <a:prstGeom prst="roundRect">
                <a:avLst>
                  <a:gd name="adj" fmla="val 2771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Why is this good practice?</a:t>
                </a:r>
              </a:p>
            </p:txBody>
          </p:sp>
          <p:sp>
            <p:nvSpPr>
              <p:cNvPr id="17" name="TextBox 16">
                <a:extLst>
                  <a:ext uri="{FF2B5EF4-FFF2-40B4-BE49-F238E27FC236}">
                    <a16:creationId xmlns:a16="http://schemas.microsoft.com/office/drawing/2014/main" xmlns="" id="{3B268F3E-28F6-3548-F95B-74882818B920}"/>
                  </a:ext>
                </a:extLst>
              </p:cNvPr>
              <p:cNvSpPr txBox="1"/>
              <p:nvPr/>
            </p:nvSpPr>
            <p:spPr>
              <a:xfrm>
                <a:off x="1761008" y="4834688"/>
                <a:ext cx="4491367" cy="393370"/>
              </a:xfrm>
              <a:prstGeom prst="rect">
                <a:avLst/>
              </a:prstGeom>
              <a:noFill/>
            </p:spPr>
            <p:txBody>
              <a:bodyPr wrap="square" lIns="91440" tIns="45720" rIns="91440" bIns="45720" rtlCol="0" anchor="ctr">
                <a:spAutoFit/>
              </a:bodyPr>
              <a:lstStyle/>
              <a:p>
                <a:pPr marL="285750" lvl="0" indent="-285750">
                  <a:spcBef>
                    <a:spcPts val="600"/>
                  </a:spcBef>
                  <a:buSzPct val="125000"/>
                  <a:buFont typeface="Arial" panose="020B0604020202020204" pitchFamily="34" charset="0"/>
                  <a:buChar char="•"/>
                </a:pPr>
                <a:endParaRPr lang="en-GB" sz="1600"/>
              </a:p>
            </p:txBody>
          </p:sp>
        </p:grpSp>
        <p:sp>
          <p:nvSpPr>
            <p:cNvPr id="16" name="TextBox 15">
              <a:extLst>
                <a:ext uri="{FF2B5EF4-FFF2-40B4-BE49-F238E27FC236}">
                  <a16:creationId xmlns:a16="http://schemas.microsoft.com/office/drawing/2014/main" xmlns="" id="{2CC626FC-198F-5BA7-A95D-4AF4B30BFF9D}"/>
                </a:ext>
              </a:extLst>
            </p:cNvPr>
            <p:cNvSpPr txBox="1"/>
            <p:nvPr/>
          </p:nvSpPr>
          <p:spPr>
            <a:xfrm>
              <a:off x="6461516" y="2940380"/>
              <a:ext cx="2968732" cy="279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SzPct val="125000"/>
                <a:buFont typeface="Arial"/>
                <a:buChar char="•"/>
              </a:pPr>
              <a:r>
                <a:rPr lang="en-GB" sz="1800"/>
                <a:t>Shivani is getting to meet someone who is involved in the same section as her</a:t>
              </a:r>
            </a:p>
            <a:p>
              <a:pPr marL="285750" indent="-285750">
                <a:buSzPct val="125000"/>
                <a:buFont typeface="Arial"/>
                <a:buChar char="•"/>
              </a:pPr>
              <a:endParaRPr lang="en-GB" sz="1800"/>
            </a:p>
            <a:p>
              <a:pPr marL="285750" indent="-285750">
                <a:buSzPct val="125000"/>
                <a:buFont typeface="Arial"/>
                <a:buChar char="•"/>
              </a:pPr>
              <a:endParaRPr lang="en-GB" sz="1800"/>
            </a:p>
            <a:p>
              <a:pPr marL="285750" indent="-285750">
                <a:buSzPct val="125000"/>
                <a:buFont typeface="Arial"/>
                <a:buChar char="•"/>
              </a:pPr>
              <a:r>
                <a:rPr lang="en-GB" sz="1800"/>
                <a:t>Keenan is independent as he's from a neighbouring Group</a:t>
              </a:r>
            </a:p>
            <a:p>
              <a:endParaRPr lang="en-GB"/>
            </a:p>
          </p:txBody>
        </p:sp>
        <p:pic>
          <p:nvPicPr>
            <p:cNvPr id="19" name="Graphic 18" descr="Badge Tick with solid fill">
              <a:extLst>
                <a:ext uri="{FF2B5EF4-FFF2-40B4-BE49-F238E27FC236}">
                  <a16:creationId xmlns:a16="http://schemas.microsoft.com/office/drawing/2014/main" xmlns="" id="{D76C65A3-D94C-F186-3E51-C35D943C5F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570513" y="3054626"/>
              <a:ext cx="914400" cy="914400"/>
            </a:xfrm>
            <a:prstGeom prst="rect">
              <a:avLst/>
            </a:prstGeom>
          </p:spPr>
        </p:pic>
        <p:pic>
          <p:nvPicPr>
            <p:cNvPr id="22" name="Graphic 21" descr="Badge Tick with solid fill">
              <a:extLst>
                <a:ext uri="{FF2B5EF4-FFF2-40B4-BE49-F238E27FC236}">
                  <a16:creationId xmlns:a16="http://schemas.microsoft.com/office/drawing/2014/main" xmlns="" id="{818D0BBF-AB56-E5B4-3C2F-F01601F855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576072" y="4623413"/>
              <a:ext cx="914400" cy="914400"/>
            </a:xfrm>
            <a:prstGeom prst="rect">
              <a:avLst/>
            </a:prstGeom>
          </p:spPr>
        </p:pic>
      </p:grpSp>
    </p:spTree>
    <p:extLst>
      <p:ext uri="{BB962C8B-B14F-4D97-AF65-F5344CB8AC3E}">
        <p14:creationId xmlns:p14="http://schemas.microsoft.com/office/powerpoint/2010/main" val="75257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8512" y="1230335"/>
            <a:ext cx="5683003" cy="5347618"/>
          </a:xfrm>
          <a:prstGeom prst="rect">
            <a:avLst/>
          </a:prstGeom>
        </p:spPr>
        <p:txBody>
          <a:bodyPr vert="horz" wrap="square" lIns="0" tIns="0"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Craig </a:t>
            </a:r>
            <a:r>
              <a:rPr lang="en-GB" sz="2000" b="1" err="1">
                <a:latin typeface="Nunito Sans"/>
                <a:cs typeface="Calibri"/>
              </a:rPr>
              <a:t>Turpie</a:t>
            </a:r>
            <a:r>
              <a:rPr lang="en-GB" sz="2000">
                <a:latin typeface="Nunito Sans"/>
                <a:cs typeface="Calibri"/>
              </a:rPr>
              <a:t>, Deputy UK Chief Commissioner</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Hamish Stout</a:t>
            </a:r>
            <a:r>
              <a:rPr lang="en-GB" sz="2000">
                <a:latin typeface="Nunito Sans"/>
                <a:cs typeface="Calibri"/>
              </a:rPr>
              <a:t>, Deputy UK Commissioner for People (Transformation)</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Jack Caine, </a:t>
            </a:r>
            <a:r>
              <a:rPr lang="en-GB" sz="2000">
                <a:latin typeface="Nunito Sans"/>
                <a:cs typeface="Calibri"/>
              </a:rPr>
              <a:t>UK Commissioner for People</a:t>
            </a:r>
          </a:p>
          <a:p>
            <a:pPr marL="285750" lvl="1" indent="-285750">
              <a:spcBef>
                <a:spcPts val="1500"/>
              </a:spcBef>
              <a:buClr>
                <a:srgbClr val="7414DC"/>
              </a:buClr>
              <a:buSzPct val="125000"/>
              <a:buFont typeface="Arial"/>
              <a:buChar char="•"/>
              <a:tabLst>
                <a:tab pos="523399" algn="l"/>
                <a:tab pos="523875" algn="l"/>
              </a:tabLst>
            </a:pPr>
            <a:r>
              <a:rPr lang="en-US" sz="2000" b="1">
                <a:latin typeface="Nunito Sans"/>
                <a:cs typeface="Calibri"/>
              </a:rPr>
              <a:t>Rebecca Young, </a:t>
            </a:r>
            <a:r>
              <a:rPr lang="en-US" sz="2000">
                <a:latin typeface="Nunito Sans"/>
                <a:cs typeface="Calibri"/>
              </a:rPr>
              <a:t>Head of Digital Delivery</a:t>
            </a:r>
            <a:endParaRPr lang="en-US" sz="20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US" sz="2000" b="1">
                <a:latin typeface="Nunito Sans"/>
                <a:cs typeface="Calibri"/>
              </a:rPr>
              <a:t>Alison Fell, Heather Smith, &amp; Davina McAuley, </a:t>
            </a:r>
            <a:r>
              <a:rPr lang="en-US" sz="2000">
                <a:latin typeface="Nunito Sans"/>
                <a:cs typeface="Calibri"/>
              </a:rPr>
              <a:t>Welcome Project Team</a:t>
            </a:r>
          </a:p>
          <a:p>
            <a:pPr marL="285750" lvl="1" indent="-285750">
              <a:spcBef>
                <a:spcPts val="1500"/>
              </a:spcBef>
              <a:buClr>
                <a:srgbClr val="7414DC"/>
              </a:buClr>
              <a:buSzPct val="125000"/>
              <a:buFont typeface="Arial"/>
              <a:buChar char="•"/>
              <a:tabLst>
                <a:tab pos="523399" algn="l"/>
                <a:tab pos="523875" algn="l"/>
              </a:tabLst>
            </a:pPr>
            <a:r>
              <a:rPr lang="en-US" sz="2000" b="1">
                <a:latin typeface="Nunito Sans"/>
                <a:cs typeface="Calibri"/>
              </a:rPr>
              <a:t>Gordon Weston, Matt Cobble &amp; Colin Davidson, </a:t>
            </a:r>
            <a:r>
              <a:rPr lang="en-US" sz="2000">
                <a:latin typeface="Nunito Sans"/>
                <a:cs typeface="Calibri"/>
              </a:rPr>
              <a:t>Learning </a:t>
            </a:r>
            <a:r>
              <a:rPr lang="en-US" sz="2000">
                <a:latin typeface="Nunito Sans"/>
              </a:rPr>
              <a:t>Project Team </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Lauren Golding &amp; Adam Ray</a:t>
            </a:r>
            <a:r>
              <a:rPr lang="en-GB" sz="2000">
                <a:latin typeface="Nunito Sans"/>
                <a:cs typeface="Calibri"/>
              </a:rPr>
              <a:t>, Communications Team</a:t>
            </a:r>
            <a:endParaRPr lang="en-US" sz="20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James Booker, Elizabeth </a:t>
            </a:r>
            <a:r>
              <a:rPr lang="en-GB" sz="2000" b="1" err="1">
                <a:latin typeface="Nunito Sans"/>
                <a:cs typeface="Calibri"/>
              </a:rPr>
              <a:t>Stormfield</a:t>
            </a:r>
            <a:r>
              <a:rPr lang="en-GB" sz="2000" b="1">
                <a:latin typeface="Nunito Sans"/>
                <a:cs typeface="Calibri"/>
              </a:rPr>
              <a:t> &amp; Rob Groves, </a:t>
            </a:r>
            <a:r>
              <a:rPr lang="en-GB" sz="2000">
                <a:latin typeface="Nunito Sans"/>
                <a:cs typeface="Calibri"/>
              </a:rPr>
              <a:t>Change Team</a:t>
            </a:r>
          </a:p>
        </p:txBody>
      </p:sp>
      <p:sp>
        <p:nvSpPr>
          <p:cNvPr id="3" name="TextBox 2">
            <a:extLst>
              <a:ext uri="{FF2B5EF4-FFF2-40B4-BE49-F238E27FC236}">
                <a16:creationId xmlns:a16="http://schemas.microsoft.com/office/drawing/2014/main" xmlns="" id="{C442F3DC-9009-C8F9-A8ED-6C3994E56C41}"/>
              </a:ext>
            </a:extLst>
          </p:cNvPr>
          <p:cNvSpPr txBox="1"/>
          <p:nvPr/>
        </p:nvSpPr>
        <p:spPr>
          <a:xfrm>
            <a:off x="228512" y="452364"/>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xmlns="" id="{065A4AA8-EAEC-5B1E-CCD1-F3937E821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21" r="24726"/>
          <a:stretch/>
        </p:blipFill>
        <p:spPr>
          <a:xfrm>
            <a:off x="6096000" y="0"/>
            <a:ext cx="6096000" cy="6858000"/>
          </a:xfrm>
          <a:prstGeom prst="rect">
            <a:avLst/>
          </a:prstGeom>
        </p:spPr>
      </p:pic>
    </p:spTree>
    <p:extLst>
      <p:ext uri="{BB962C8B-B14F-4D97-AF65-F5344CB8AC3E}">
        <p14:creationId xmlns:p14="http://schemas.microsoft.com/office/powerpoint/2010/main" val="995131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442F3DC-9009-C8F9-A8ED-6C3994E56C41}"/>
              </a:ext>
            </a:extLst>
          </p:cNvPr>
          <p:cNvSpPr txBox="1"/>
          <p:nvPr/>
        </p:nvSpPr>
        <p:spPr>
          <a:xfrm>
            <a:off x="326937" y="585714"/>
            <a:ext cx="7689812" cy="584775"/>
          </a:xfrm>
          <a:prstGeom prst="rect">
            <a:avLst/>
          </a:prstGeom>
          <a:noFill/>
        </p:spPr>
        <p:txBody>
          <a:bodyPr wrap="square" lIns="91440" tIns="45720" rIns="91440" bIns="45720" anchor="t">
            <a:spAutoFit/>
          </a:bodyPr>
          <a:lstStyle/>
          <a:p>
            <a:pPr marL="64770">
              <a:spcBef>
                <a:spcPts val="2145"/>
              </a:spcBef>
            </a:pPr>
            <a:r>
              <a:rPr lang="en-GB" sz="3200">
                <a:solidFill>
                  <a:srgbClr val="7413DC"/>
                </a:solidFill>
                <a:latin typeface="Nunito Sans Black"/>
                <a:cs typeface="Nunito Sans Black"/>
              </a:rPr>
              <a:t>Welcome conversations </a:t>
            </a:r>
          </a:p>
        </p:txBody>
      </p:sp>
      <p:pic>
        <p:nvPicPr>
          <p:cNvPr id="2" name="Picture 2" descr="A screenshot of a web page&#10;&#10;Description automatically generated">
            <a:extLst>
              <a:ext uri="{FF2B5EF4-FFF2-40B4-BE49-F238E27FC236}">
                <a16:creationId xmlns:a16="http://schemas.microsoft.com/office/drawing/2014/main" xmlns="" id="{CBEFA4E2-F810-4E63-6A42-98C7B464E741}"/>
              </a:ext>
            </a:extLst>
          </p:cNvPr>
          <p:cNvPicPr>
            <a:picLocks noChangeAspect="1"/>
          </p:cNvPicPr>
          <p:nvPr/>
        </p:nvPicPr>
        <p:blipFill rotWithShape="1">
          <a:blip r:embed="rId3"/>
          <a:srcRect l="63409" t="14122" r="2503" b="8397"/>
          <a:stretch/>
        </p:blipFill>
        <p:spPr>
          <a:xfrm>
            <a:off x="3778706" y="1886137"/>
            <a:ext cx="3136296" cy="4444810"/>
          </a:xfrm>
          <a:prstGeom prst="rect">
            <a:avLst/>
          </a:prstGeom>
        </p:spPr>
      </p:pic>
      <p:sp>
        <p:nvSpPr>
          <p:cNvPr id="5" name="Text Placeholder 4">
            <a:extLst>
              <a:ext uri="{FF2B5EF4-FFF2-40B4-BE49-F238E27FC236}">
                <a16:creationId xmlns:a16="http://schemas.microsoft.com/office/drawing/2014/main" xmlns="" id="{B98AEA22-13C1-1E91-2289-E9367645114C}"/>
              </a:ext>
            </a:extLst>
          </p:cNvPr>
          <p:cNvSpPr>
            <a:spLocks noGrp="1"/>
          </p:cNvSpPr>
          <p:nvPr>
            <p:ph type="body" sz="quarter" idx="10"/>
          </p:nvPr>
        </p:nvSpPr>
        <p:spPr>
          <a:xfrm>
            <a:off x="7083007" y="1599392"/>
            <a:ext cx="4603843" cy="4510855"/>
          </a:xfrm>
        </p:spPr>
        <p:txBody>
          <a:bodyPr vert="horz" lIns="0" tIns="0" rIns="0" bIns="0" rtlCol="0" anchor="t">
            <a:normAutofit/>
          </a:bodyPr>
          <a:lstStyle/>
          <a:p>
            <a:pPr marL="10795"/>
            <a:r>
              <a:rPr lang="en-GB">
                <a:latin typeface="Nunito Sans"/>
              </a:rPr>
              <a:t>Website includes information on:</a:t>
            </a:r>
            <a:endParaRPr lang="en-GB"/>
          </a:p>
          <a:p>
            <a:pPr marL="10795"/>
            <a:endParaRPr lang="en-GB">
              <a:latin typeface="Nunito Sans"/>
            </a:endParaRPr>
          </a:p>
          <a:p>
            <a:pPr marL="353695" indent="-342900">
              <a:buChar char="•"/>
            </a:pPr>
            <a:r>
              <a:rPr lang="en-GB">
                <a:latin typeface="Nunito Sans"/>
              </a:rPr>
              <a:t>Learning required to be able to carry out Welcome Conversations</a:t>
            </a:r>
          </a:p>
          <a:p>
            <a:pPr marL="10795"/>
            <a:endParaRPr lang="en-GB">
              <a:latin typeface="Nunito Sans"/>
            </a:endParaRPr>
          </a:p>
          <a:p>
            <a:pPr marL="353695" indent="-342900">
              <a:buChar char="•"/>
            </a:pPr>
            <a:r>
              <a:rPr lang="en-GB">
                <a:latin typeface="Nunito Sans"/>
              </a:rPr>
              <a:t>A checklist to act as a reminder of what needs to be covered when carrying out Welcome Conversations</a:t>
            </a:r>
          </a:p>
          <a:p>
            <a:pPr marL="353695" indent="-342900">
              <a:buChar char="•"/>
            </a:pPr>
            <a:endParaRPr lang="en-GB">
              <a:latin typeface="Nunito Sans"/>
            </a:endParaRPr>
          </a:p>
          <a:p>
            <a:pPr marL="353695" indent="-342900">
              <a:buChar char="•"/>
            </a:pPr>
            <a:r>
              <a:rPr lang="en-GB">
                <a:latin typeface="Nunito Sans"/>
              </a:rPr>
              <a:t>More details around running Welcome Conversations</a:t>
            </a:r>
          </a:p>
        </p:txBody>
      </p:sp>
      <p:pic>
        <p:nvPicPr>
          <p:cNvPr id="7" name="Picture 7" descr="A white and purple rectangular box with text&#10;&#10;Description automatically generated">
            <a:extLst>
              <a:ext uri="{FF2B5EF4-FFF2-40B4-BE49-F238E27FC236}">
                <a16:creationId xmlns:a16="http://schemas.microsoft.com/office/drawing/2014/main" xmlns="" id="{500194FB-DABC-3F00-C497-7992C82D8146}"/>
              </a:ext>
            </a:extLst>
          </p:cNvPr>
          <p:cNvPicPr>
            <a:picLocks noChangeAspect="1"/>
          </p:cNvPicPr>
          <p:nvPr/>
        </p:nvPicPr>
        <p:blipFill>
          <a:blip r:embed="rId4"/>
          <a:stretch>
            <a:fillRect/>
          </a:stretch>
        </p:blipFill>
        <p:spPr>
          <a:xfrm>
            <a:off x="218090" y="1485437"/>
            <a:ext cx="3478924" cy="4938160"/>
          </a:xfrm>
          <a:prstGeom prst="rect">
            <a:avLst/>
          </a:prstGeom>
        </p:spPr>
      </p:pic>
    </p:spTree>
    <p:extLst>
      <p:ext uri="{BB962C8B-B14F-4D97-AF65-F5344CB8AC3E}">
        <p14:creationId xmlns:p14="http://schemas.microsoft.com/office/powerpoint/2010/main" val="3936524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442F3DC-9009-C8F9-A8ED-6C3994E56C41}"/>
              </a:ext>
            </a:extLst>
          </p:cNvPr>
          <p:cNvSpPr txBox="1"/>
          <p:nvPr/>
        </p:nvSpPr>
        <p:spPr>
          <a:xfrm>
            <a:off x="212637" y="706364"/>
            <a:ext cx="8769928" cy="584775"/>
          </a:xfrm>
          <a:prstGeom prst="rect">
            <a:avLst/>
          </a:prstGeom>
          <a:noFill/>
        </p:spPr>
        <p:txBody>
          <a:bodyPr wrap="square" lIns="91440" tIns="45720" rIns="91440" bIns="45720" anchor="t">
            <a:spAutoFit/>
          </a:bodyPr>
          <a:lstStyle/>
          <a:p>
            <a:pPr marL="64770">
              <a:spcBef>
                <a:spcPts val="2145"/>
              </a:spcBef>
            </a:pPr>
            <a:r>
              <a:rPr lang="en-GB" sz="3200">
                <a:solidFill>
                  <a:srgbClr val="7413DC"/>
                </a:solidFill>
                <a:latin typeface="Nunito Sans Black"/>
                <a:cs typeface="Nunito Sans Black"/>
              </a:rPr>
              <a:t>Welcome conversation learning videos </a:t>
            </a:r>
          </a:p>
        </p:txBody>
      </p:sp>
      <p:pic>
        <p:nvPicPr>
          <p:cNvPr id="3" name="Picture 3" descr="A screenshot of a web page&#10;&#10;Description automatically generated">
            <a:extLst>
              <a:ext uri="{FF2B5EF4-FFF2-40B4-BE49-F238E27FC236}">
                <a16:creationId xmlns:a16="http://schemas.microsoft.com/office/drawing/2014/main" xmlns="" id="{FCF98135-43A3-82C1-D1B6-1180FD7F5025}"/>
              </a:ext>
            </a:extLst>
          </p:cNvPr>
          <p:cNvPicPr>
            <a:picLocks noChangeAspect="1"/>
          </p:cNvPicPr>
          <p:nvPr/>
        </p:nvPicPr>
        <p:blipFill rotWithShape="1">
          <a:blip r:embed="rId3"/>
          <a:srcRect l="9556" t="14208" r="36519" b="15847"/>
          <a:stretch/>
        </p:blipFill>
        <p:spPr>
          <a:xfrm>
            <a:off x="522303" y="1787556"/>
            <a:ext cx="2336972" cy="1892632"/>
          </a:xfrm>
          <a:prstGeom prst="rect">
            <a:avLst/>
          </a:prstGeom>
        </p:spPr>
      </p:pic>
      <p:pic>
        <p:nvPicPr>
          <p:cNvPr id="4" name="Picture 4" descr="A screenshot of a video&#10;&#10;Description automatically generated">
            <a:extLst>
              <a:ext uri="{FF2B5EF4-FFF2-40B4-BE49-F238E27FC236}">
                <a16:creationId xmlns:a16="http://schemas.microsoft.com/office/drawing/2014/main" xmlns="" id="{D76A0B5A-7E0D-6897-E46F-81006484E938}"/>
              </a:ext>
            </a:extLst>
          </p:cNvPr>
          <p:cNvPicPr>
            <a:picLocks noChangeAspect="1"/>
          </p:cNvPicPr>
          <p:nvPr/>
        </p:nvPicPr>
        <p:blipFill rotWithShape="1">
          <a:blip r:embed="rId4"/>
          <a:srcRect l="8086" t="10345" r="32614" b="19397"/>
          <a:stretch/>
        </p:blipFill>
        <p:spPr>
          <a:xfrm>
            <a:off x="1927934" y="3341146"/>
            <a:ext cx="2692020" cy="1996178"/>
          </a:xfrm>
          <a:prstGeom prst="rect">
            <a:avLst/>
          </a:prstGeom>
        </p:spPr>
      </p:pic>
      <p:pic>
        <p:nvPicPr>
          <p:cNvPr id="5" name="Picture 6" descr="A screenshot of a computer&#10;&#10;Description automatically generated">
            <a:extLst>
              <a:ext uri="{FF2B5EF4-FFF2-40B4-BE49-F238E27FC236}">
                <a16:creationId xmlns:a16="http://schemas.microsoft.com/office/drawing/2014/main" xmlns="" id="{EC93EC55-0EB1-D9C0-E13A-9179046FC204}"/>
              </a:ext>
            </a:extLst>
          </p:cNvPr>
          <p:cNvPicPr>
            <a:picLocks noChangeAspect="1"/>
          </p:cNvPicPr>
          <p:nvPr/>
        </p:nvPicPr>
        <p:blipFill rotWithShape="1">
          <a:blip r:embed="rId5"/>
          <a:srcRect l="9164" t="9483" r="30997" b="21983"/>
          <a:stretch/>
        </p:blipFill>
        <p:spPr>
          <a:xfrm>
            <a:off x="3629487" y="4850352"/>
            <a:ext cx="2684612" cy="1914832"/>
          </a:xfrm>
          <a:prstGeom prst="rect">
            <a:avLst/>
          </a:prstGeom>
        </p:spPr>
      </p:pic>
      <p:sp>
        <p:nvSpPr>
          <p:cNvPr id="7" name="TextBox 6">
            <a:extLst>
              <a:ext uri="{FF2B5EF4-FFF2-40B4-BE49-F238E27FC236}">
                <a16:creationId xmlns:a16="http://schemas.microsoft.com/office/drawing/2014/main" xmlns="" id="{8FF8E0C8-A77A-A898-46AA-A5B6CEB2D696}"/>
              </a:ext>
            </a:extLst>
          </p:cNvPr>
          <p:cNvSpPr txBox="1"/>
          <p:nvPr/>
        </p:nvSpPr>
        <p:spPr>
          <a:xfrm>
            <a:off x="6499985" y="1904319"/>
            <a:ext cx="510465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7414DC"/>
              </a:buClr>
              <a:buSzPct val="125000"/>
              <a:buFont typeface="Arial"/>
              <a:buChar char="•"/>
            </a:pPr>
            <a:r>
              <a:rPr lang="en-GB" sz="1800">
                <a:latin typeface="Nunito Sans"/>
                <a:cs typeface="Calibri"/>
              </a:rPr>
              <a:t>To carry out Welcome Conversations, volunteers will need to have a 'Welcome Conversation Volunteer' accreditation</a:t>
            </a:r>
          </a:p>
          <a:p>
            <a:pPr marL="285750" indent="-285750">
              <a:buClr>
                <a:srgbClr val="7414DC"/>
              </a:buClr>
              <a:buSzPct val="125000"/>
              <a:buFont typeface="Arial"/>
              <a:buChar char="•"/>
            </a:pPr>
            <a:endParaRPr lang="en-GB" sz="1800">
              <a:latin typeface="Nunito Sans"/>
              <a:cs typeface="Calibri"/>
            </a:endParaRPr>
          </a:p>
          <a:p>
            <a:pPr marL="285750" indent="-285750">
              <a:buClr>
                <a:srgbClr val="7414DC"/>
              </a:buClr>
              <a:buSzPct val="125000"/>
              <a:buFont typeface="Arial"/>
              <a:buChar char="•"/>
            </a:pPr>
            <a:r>
              <a:rPr lang="en-GB" sz="1800">
                <a:latin typeface="Nunito Sans"/>
                <a:cs typeface="Calibri"/>
              </a:rPr>
              <a:t>There will be a series of videos to watch to support understanding of carrying out the welcome conversation</a:t>
            </a:r>
          </a:p>
          <a:p>
            <a:pPr marL="285750" indent="-285750">
              <a:buClr>
                <a:srgbClr val="7414DC"/>
              </a:buClr>
              <a:buSzPct val="125000"/>
              <a:buFont typeface="Arial"/>
              <a:buChar char="•"/>
            </a:pPr>
            <a:endParaRPr lang="en-GB" sz="1800">
              <a:latin typeface="Nunito Sans"/>
              <a:cs typeface="Calibri"/>
            </a:endParaRPr>
          </a:p>
          <a:p>
            <a:pPr marL="285750" indent="-285750">
              <a:buClr>
                <a:srgbClr val="7414DC"/>
              </a:buClr>
              <a:buSzPct val="125000"/>
              <a:buFont typeface="Arial"/>
              <a:buChar char="•"/>
            </a:pPr>
            <a:r>
              <a:rPr lang="en-GB" sz="1800">
                <a:latin typeface="Nunito Sans"/>
                <a:cs typeface="Calibri"/>
              </a:rPr>
              <a:t>These have previously been shared with Early Adopter Transformation Leads to help iterate to the current point</a:t>
            </a:r>
          </a:p>
          <a:p>
            <a:pPr marL="285750" indent="-285750">
              <a:buClr>
                <a:srgbClr val="7414DC"/>
              </a:buClr>
              <a:buSzPct val="125000"/>
              <a:buFont typeface="Arial"/>
              <a:buChar char="•"/>
            </a:pPr>
            <a:endParaRPr lang="en-GB" sz="1800">
              <a:latin typeface="Nunito Sans"/>
              <a:cs typeface="Calibri"/>
            </a:endParaRPr>
          </a:p>
          <a:p>
            <a:pPr marL="285750" indent="-285750">
              <a:buClr>
                <a:srgbClr val="7414DC"/>
              </a:buClr>
              <a:buSzPct val="125000"/>
              <a:buFont typeface="Arial"/>
              <a:buChar char="•"/>
            </a:pPr>
            <a:r>
              <a:rPr lang="en-GB" sz="1800">
                <a:latin typeface="Nunito Sans"/>
                <a:cs typeface="Calibri"/>
              </a:rPr>
              <a:t>There will be a new version before November based on feedback we have received</a:t>
            </a:r>
          </a:p>
        </p:txBody>
      </p:sp>
    </p:spTree>
    <p:extLst>
      <p:ext uri="{BB962C8B-B14F-4D97-AF65-F5344CB8AC3E}">
        <p14:creationId xmlns:p14="http://schemas.microsoft.com/office/powerpoint/2010/main" val="858461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hite puzzle with one red piece">
            <a:extLst>
              <a:ext uri="{FF2B5EF4-FFF2-40B4-BE49-F238E27FC236}">
                <a16:creationId xmlns:a16="http://schemas.microsoft.com/office/drawing/2014/main" xmlns="" id="{62D08DC1-6CBB-0149-F62D-69959D092ECD}"/>
              </a:ext>
            </a:extLst>
          </p:cNvPr>
          <p:cNvPicPr>
            <a:picLocks noChangeAspect="1"/>
          </p:cNvPicPr>
          <p:nvPr/>
        </p:nvPicPr>
        <p:blipFill rotWithShape="1">
          <a:blip r:embed="rId3"/>
          <a:srcRect l="11167" r="9520" b="-2"/>
          <a:stretch/>
        </p:blipFill>
        <p:spPr>
          <a:xfrm>
            <a:off x="1" y="48010"/>
            <a:ext cx="5566919" cy="6857990"/>
          </a:xfrm>
          <a:prstGeom prst="rect">
            <a:avLst/>
          </a:prstGeom>
        </p:spPr>
      </p:pic>
      <p:sp>
        <p:nvSpPr>
          <p:cNvPr id="14" name="Rectangle 13">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442F3DC-9009-C8F9-A8ED-6C3994E56C41}"/>
              </a:ext>
            </a:extLst>
          </p:cNvPr>
          <p:cNvSpPr txBox="1"/>
          <p:nvPr/>
        </p:nvSpPr>
        <p:spPr>
          <a:xfrm>
            <a:off x="6094475" y="501963"/>
            <a:ext cx="2944301" cy="781616"/>
          </a:xfrm>
          <a:prstGeom prst="rect">
            <a:avLst/>
          </a:prstGeom>
        </p:spPr>
        <p:txBody>
          <a:bodyPr vert="horz" lIns="91440" tIns="45720" rIns="91440" bIns="45720" rtlCol="0" anchor="ctr">
            <a:normAutofit/>
          </a:bodyPr>
          <a:lstStyle/>
          <a:p>
            <a:pPr marL="64770" defTabSz="914400">
              <a:lnSpc>
                <a:spcPct val="90000"/>
              </a:lnSpc>
              <a:spcBef>
                <a:spcPct val="0"/>
              </a:spcBef>
              <a:spcAft>
                <a:spcPts val="600"/>
              </a:spcAft>
            </a:pPr>
            <a:r>
              <a:rPr lang="en-US" sz="3100" b="1">
                <a:solidFill>
                  <a:srgbClr val="7414DC"/>
                </a:solidFill>
                <a:latin typeface="Nunito Sans Black" panose="00000A00000000000000" pitchFamily="2" charset="0"/>
                <a:ea typeface="+mj-ea"/>
                <a:cs typeface="+mj-cs"/>
              </a:rPr>
              <a:t>Next Steps</a:t>
            </a:r>
            <a:endParaRPr lang="en-US" sz="3100" b="1">
              <a:solidFill>
                <a:srgbClr val="7414DC"/>
              </a:solidFill>
              <a:latin typeface="Nunito Sans Black" panose="00000A00000000000000" pitchFamily="2" charset="0"/>
              <a:ea typeface="+mj-ea"/>
              <a:cs typeface="Calibri"/>
            </a:endParaRPr>
          </a:p>
        </p:txBody>
      </p:sp>
      <p:sp>
        <p:nvSpPr>
          <p:cNvPr id="3" name="TextBox 2">
            <a:extLst>
              <a:ext uri="{FF2B5EF4-FFF2-40B4-BE49-F238E27FC236}">
                <a16:creationId xmlns:a16="http://schemas.microsoft.com/office/drawing/2014/main" xmlns="" id="{DCDF554D-F78C-6F2F-B60F-7329DF53B55C}"/>
              </a:ext>
            </a:extLst>
          </p:cNvPr>
          <p:cNvSpPr txBox="1"/>
          <p:nvPr/>
        </p:nvSpPr>
        <p:spPr>
          <a:xfrm>
            <a:off x="6132370" y="1536956"/>
            <a:ext cx="5806720" cy="5030821"/>
          </a:xfrm>
          <a:prstGeom prst="rect">
            <a:avLst/>
          </a:prstGeom>
          <a:ln>
            <a:noFill/>
          </a:ln>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85750" defTabSz="914400">
              <a:lnSpc>
                <a:spcPct val="90000"/>
              </a:lnSpc>
              <a:spcAft>
                <a:spcPts val="600"/>
              </a:spcAft>
              <a:buClr>
                <a:srgbClr val="7414DC"/>
              </a:buClr>
              <a:buSzPct val="125000"/>
              <a:buFont typeface="Arial" panose="020B0604020202020204" pitchFamily="34" charset="0"/>
              <a:buChar char="•"/>
            </a:pPr>
            <a:r>
              <a:rPr lang="en-US" sz="2000">
                <a:latin typeface="Nunito Sans"/>
              </a:rPr>
              <a:t>Ensure current Appointment Secretaries and members of the AAC who only hold that role, are aware of the changes and have had a conversation about what team they might join </a:t>
            </a:r>
          </a:p>
          <a:p>
            <a:pPr marL="285750" indent="-285750" defTabSz="914400">
              <a:lnSpc>
                <a:spcPct val="90000"/>
              </a:lnSpc>
              <a:spcAft>
                <a:spcPts val="600"/>
              </a:spcAft>
              <a:buClr>
                <a:srgbClr val="7414DC"/>
              </a:buClr>
              <a:buSzPct val="125000"/>
              <a:buFont typeface="Arial" panose="020B0604020202020204" pitchFamily="34" charset="0"/>
              <a:buChar char="•"/>
            </a:pPr>
            <a:endParaRPr lang="en-US" sz="2000">
              <a:solidFill>
                <a:srgbClr val="000000"/>
              </a:solidFill>
              <a:latin typeface="Nunito Sans"/>
              <a:ea typeface="Calibri"/>
              <a:cs typeface="Calibri"/>
            </a:endParaRPr>
          </a:p>
          <a:p>
            <a:pPr marL="285750" indent="-285750" defTabSz="914400">
              <a:lnSpc>
                <a:spcPct val="90000"/>
              </a:lnSpc>
              <a:spcAft>
                <a:spcPts val="600"/>
              </a:spcAft>
              <a:buClr>
                <a:srgbClr val="7414DC"/>
              </a:buClr>
              <a:buSzPct val="125000"/>
              <a:buFont typeface="Arial" panose="020B0604020202020204" pitchFamily="34" charset="0"/>
              <a:buChar char="•"/>
            </a:pPr>
            <a:r>
              <a:rPr lang="en-US" sz="2000">
                <a:solidFill>
                  <a:srgbClr val="000000"/>
                </a:solidFill>
                <a:latin typeface="Nunito Sans"/>
                <a:ea typeface="+mn-lt"/>
                <a:cs typeface="+mn-lt"/>
              </a:rPr>
              <a:t>Ensure that, where practical, any roles are at full status by 1</a:t>
            </a:r>
            <a:r>
              <a:rPr lang="en-US" sz="2000" baseline="30000">
                <a:solidFill>
                  <a:srgbClr val="000000"/>
                </a:solidFill>
                <a:latin typeface="Nunito Sans"/>
                <a:ea typeface="+mn-lt"/>
                <a:cs typeface="+mn-lt"/>
              </a:rPr>
              <a:t>st</a:t>
            </a:r>
            <a:r>
              <a:rPr lang="en-US" sz="2000">
                <a:solidFill>
                  <a:srgbClr val="000000"/>
                </a:solidFill>
                <a:latin typeface="Nunito Sans"/>
                <a:ea typeface="+mn-lt"/>
                <a:cs typeface="+mn-lt"/>
              </a:rPr>
              <a:t> November (Early Adopters) or 1</a:t>
            </a:r>
            <a:r>
              <a:rPr lang="en-US" sz="2000" baseline="30000">
                <a:solidFill>
                  <a:srgbClr val="000000"/>
                </a:solidFill>
                <a:latin typeface="Nunito Sans"/>
                <a:ea typeface="+mn-lt"/>
                <a:cs typeface="+mn-lt"/>
              </a:rPr>
              <a:t>st</a:t>
            </a:r>
            <a:r>
              <a:rPr lang="en-US" sz="2000">
                <a:solidFill>
                  <a:srgbClr val="000000"/>
                </a:solidFill>
                <a:latin typeface="Nunito Sans"/>
                <a:ea typeface="+mn-lt"/>
                <a:cs typeface="+mn-lt"/>
              </a:rPr>
              <a:t> February (All Counties/Areas/Regions)</a:t>
            </a:r>
          </a:p>
          <a:p>
            <a:pPr marL="285750" indent="-285750" defTabSz="914400">
              <a:lnSpc>
                <a:spcPct val="90000"/>
              </a:lnSpc>
              <a:spcAft>
                <a:spcPts val="600"/>
              </a:spcAft>
              <a:buClr>
                <a:srgbClr val="7414DC"/>
              </a:buClr>
              <a:buSzPct val="125000"/>
              <a:buFont typeface="Arial" panose="020B0604020202020204" pitchFamily="34" charset="0"/>
              <a:buChar char="•"/>
            </a:pPr>
            <a:endParaRPr lang="en-US" sz="2000">
              <a:solidFill>
                <a:srgbClr val="000000"/>
              </a:solidFill>
              <a:latin typeface="Nunito Sans"/>
              <a:ea typeface="+mn-lt"/>
              <a:cs typeface="+mn-lt"/>
            </a:endParaRPr>
          </a:p>
          <a:p>
            <a:pPr marL="285750" indent="-285750" defTabSz="914400">
              <a:lnSpc>
                <a:spcPct val="90000"/>
              </a:lnSpc>
              <a:spcAft>
                <a:spcPts val="600"/>
              </a:spcAft>
              <a:buClr>
                <a:srgbClr val="7414DC"/>
              </a:buClr>
              <a:buSzPct val="125000"/>
              <a:buFont typeface="Arial" panose="020B0604020202020204" pitchFamily="34" charset="0"/>
              <a:buChar char="•"/>
            </a:pPr>
            <a:r>
              <a:rPr lang="en-US" sz="2000">
                <a:latin typeface="Nunito Sans"/>
                <a:cs typeface="Calibri"/>
              </a:rPr>
              <a:t>Think</a:t>
            </a:r>
            <a:r>
              <a:rPr lang="en-US" sz="2000">
                <a:latin typeface="Nunito Sans"/>
              </a:rPr>
              <a:t> about who will be involved in Welcome Conversations​ locally, ensuring there are volunteers with a variety of e</a:t>
            </a:r>
            <a:r>
              <a:rPr lang="en-US" sz="2000">
                <a:latin typeface="Nunito Sans"/>
                <a:cs typeface="Calibri"/>
              </a:rPr>
              <a:t>xperiences &amp; backgrounds </a:t>
            </a:r>
            <a:endParaRPr lang="en-US" sz="2000">
              <a:latin typeface="Nunito Sans"/>
              <a:ea typeface="Calibri"/>
              <a:cs typeface="Calibri"/>
            </a:endParaRPr>
          </a:p>
          <a:p>
            <a:pPr marL="628650" lvl="1" indent="-285750" defTabSz="914400">
              <a:lnSpc>
                <a:spcPct val="90000"/>
              </a:lnSpc>
              <a:spcAft>
                <a:spcPts val="600"/>
              </a:spcAft>
              <a:buClr>
                <a:srgbClr val="7414DC"/>
              </a:buClr>
              <a:buSzPct val="125000"/>
              <a:buFont typeface="Arial" panose="020B0604020202020204" pitchFamily="34" charset="0"/>
              <a:buChar char="•"/>
            </a:pPr>
            <a:r>
              <a:rPr lang="en-US" sz="2000">
                <a:solidFill>
                  <a:srgbClr val="000000"/>
                </a:solidFill>
                <a:latin typeface="Nunito Sans"/>
                <a:cs typeface="Calibri"/>
              </a:rPr>
              <a:t>Don't just create a pool of people from your current Appointments panel to deliver Welcome Conversations locally</a:t>
            </a:r>
          </a:p>
        </p:txBody>
      </p:sp>
    </p:spTree>
    <p:extLst>
      <p:ext uri="{BB962C8B-B14F-4D97-AF65-F5344CB8AC3E}">
        <p14:creationId xmlns:p14="http://schemas.microsoft.com/office/powerpoint/2010/main" val="344113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t>Open Forum</a:t>
            </a:r>
          </a:p>
        </p:txBody>
      </p:sp>
      <p:pic>
        <p:nvPicPr>
          <p:cNvPr id="3" name="Graphic 2" descr="Thought bubble outline">
            <a:extLst>
              <a:ext uri="{FF2B5EF4-FFF2-40B4-BE49-F238E27FC236}">
                <a16:creationId xmlns:a16="http://schemas.microsoft.com/office/drawing/2014/main" xmlns=""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xmlns=""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xmlns=""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2439729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Learning update</a:t>
            </a:r>
            <a:endParaRPr lang="en-US"/>
          </a:p>
        </p:txBody>
      </p:sp>
      <p:pic>
        <p:nvPicPr>
          <p:cNvPr id="2" name="Graphic 1" descr="Classroom outline">
            <a:extLst>
              <a:ext uri="{FF2B5EF4-FFF2-40B4-BE49-F238E27FC236}">
                <a16:creationId xmlns:a16="http://schemas.microsoft.com/office/drawing/2014/main" xmlns="" id="{E5430464-C720-0114-8EB4-68436C93AF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21053" y="3666015"/>
            <a:ext cx="2700000" cy="2700000"/>
          </a:xfrm>
          <a:prstGeom prst="rect">
            <a:avLst/>
          </a:prstGeom>
        </p:spPr>
      </p:pic>
      <p:pic>
        <p:nvPicPr>
          <p:cNvPr id="3" name="Graphic 2" descr="Open book outline">
            <a:extLst>
              <a:ext uri="{FF2B5EF4-FFF2-40B4-BE49-F238E27FC236}">
                <a16:creationId xmlns:a16="http://schemas.microsoft.com/office/drawing/2014/main" xmlns="" id="{0A1B8B68-A21D-6CCD-F288-4A98D093DF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248884" y="1491261"/>
            <a:ext cx="2700000" cy="2700000"/>
          </a:xfrm>
          <a:prstGeom prst="rect">
            <a:avLst/>
          </a:prstGeom>
        </p:spPr>
      </p:pic>
      <p:pic>
        <p:nvPicPr>
          <p:cNvPr id="4" name="Graphic 3" descr="Remote learning language outline">
            <a:extLst>
              <a:ext uri="{FF2B5EF4-FFF2-40B4-BE49-F238E27FC236}">
                <a16:creationId xmlns:a16="http://schemas.microsoft.com/office/drawing/2014/main" xmlns="" id="{7609DD2A-98B4-416B-0B76-88C138C0C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727158" y="966015"/>
            <a:ext cx="2700000" cy="2700000"/>
          </a:xfrm>
          <a:prstGeom prst="rect">
            <a:avLst/>
          </a:prstGeom>
        </p:spPr>
      </p:pic>
    </p:spTree>
    <p:extLst>
      <p:ext uri="{BB962C8B-B14F-4D97-AF65-F5344CB8AC3E}">
        <p14:creationId xmlns:p14="http://schemas.microsoft.com/office/powerpoint/2010/main" val="141895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238534" y="700315"/>
            <a:ext cx="56136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Learning Data Migration</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xmlns="" id="{79811624-8CD6-8AB6-410D-94581A44335A}"/>
              </a:ext>
            </a:extLst>
          </p:cNvPr>
          <p:cNvSpPr txBox="1"/>
          <p:nvPr/>
        </p:nvSpPr>
        <p:spPr>
          <a:xfrm>
            <a:off x="238534" y="1399820"/>
            <a:ext cx="5613626" cy="4439677"/>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pPr>
            <a:r>
              <a:rPr lang="en-US" sz="2400">
                <a:latin typeface="Nunito Sans"/>
              </a:rPr>
              <a:t>All members will need to complete their Growing Roots learning</a:t>
            </a:r>
          </a:p>
          <a:p>
            <a:pPr marL="695325" lvl="1" indent="-342900">
              <a:spcBef>
                <a:spcPts val="600"/>
              </a:spcBef>
              <a:spcAft>
                <a:spcPts val="600"/>
              </a:spcAft>
              <a:buClr>
                <a:srgbClr val="7414DC"/>
              </a:buClr>
              <a:buSzPct val="125000"/>
              <a:buFont typeface="Arial" panose="020B0604020202020204" pitchFamily="34" charset="0"/>
              <a:buChar char="•"/>
            </a:pPr>
            <a:r>
              <a:rPr lang="en-US" sz="2400">
                <a:latin typeface="Nunito Sans"/>
              </a:rPr>
              <a:t>Members who have validated all their ‘Getting Started’ modules will be automatically signed off as having completed ‘Growing Roots’</a:t>
            </a:r>
          </a:p>
          <a:p>
            <a:pPr marL="695325" lvl="1" indent="-342900">
              <a:spcBef>
                <a:spcPts val="600"/>
              </a:spcBef>
              <a:spcAft>
                <a:spcPts val="600"/>
              </a:spcAft>
              <a:buClr>
                <a:srgbClr val="7414DC"/>
              </a:buClr>
              <a:buSzPct val="125000"/>
              <a:buFont typeface="Arial" panose="020B0604020202020204" pitchFamily="34" charset="0"/>
              <a:buChar char="•"/>
            </a:pPr>
            <a:r>
              <a:rPr lang="en-US" sz="2400">
                <a:latin typeface="Nunito Sans"/>
              </a:rPr>
              <a:t>Members who have validated some of their ‘Getting Started’ modules will be required to complete any outstanding learning through the new system</a:t>
            </a:r>
          </a:p>
        </p:txBody>
      </p:sp>
      <p:pic>
        <p:nvPicPr>
          <p:cNvPr id="2" name="Picture 1" descr="A picture containing person, outdoor, grass, cellphone&#10;&#10;Description automatically generated">
            <a:extLst>
              <a:ext uri="{FF2B5EF4-FFF2-40B4-BE49-F238E27FC236}">
                <a16:creationId xmlns:a16="http://schemas.microsoft.com/office/drawing/2014/main" xmlns="" id="{D3BB7E57-5ABA-E436-B6BC-C915EE0D1C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711"/>
          <a:stretch/>
        </p:blipFill>
        <p:spPr>
          <a:xfrm>
            <a:off x="6096001" y="0"/>
            <a:ext cx="6096000" cy="6858000"/>
          </a:xfrm>
          <a:prstGeom prst="rect">
            <a:avLst/>
          </a:prstGeom>
        </p:spPr>
      </p:pic>
      <p:sp>
        <p:nvSpPr>
          <p:cNvPr id="6" name="TextBox 5">
            <a:extLst>
              <a:ext uri="{FF2B5EF4-FFF2-40B4-BE49-F238E27FC236}">
                <a16:creationId xmlns:a16="http://schemas.microsoft.com/office/drawing/2014/main" xmlns="" id="{7927514D-C8A6-860D-061D-9533FD325525}"/>
              </a:ext>
            </a:extLst>
          </p:cNvPr>
          <p:cNvSpPr txBox="1"/>
          <p:nvPr/>
        </p:nvSpPr>
        <p:spPr>
          <a:xfrm>
            <a:off x="235472" y="5939587"/>
            <a:ext cx="5610225" cy="523220"/>
          </a:xfrm>
          <a:prstGeom prst="rect">
            <a:avLst/>
          </a:prstGeom>
          <a:noFill/>
        </p:spPr>
        <p:txBody>
          <a:bodyPr wrap="square" lIns="91440" tIns="45720" rIns="91440" bIns="45720" anchor="t">
            <a:spAutoFit/>
          </a:bodyPr>
          <a:lstStyle/>
          <a:p>
            <a:pPr marL="9525" algn="ctr">
              <a:spcBef>
                <a:spcPts val="600"/>
              </a:spcBef>
              <a:spcAft>
                <a:spcPts val="600"/>
              </a:spcAft>
              <a:buClr>
                <a:srgbClr val="7414DC"/>
              </a:buClr>
              <a:buSzPct val="125000"/>
              <a:defRPr/>
            </a:pPr>
            <a:r>
              <a:rPr lang="en-US" sz="1400" b="1">
                <a:solidFill>
                  <a:srgbClr val="000000"/>
                </a:solidFill>
                <a:latin typeface="Nunito Sans"/>
              </a:rPr>
              <a:t>Ensure all completed training is validated by 1</a:t>
            </a:r>
            <a:r>
              <a:rPr lang="en-US" sz="1400" b="1" baseline="30000">
                <a:solidFill>
                  <a:srgbClr val="000000"/>
                </a:solidFill>
                <a:latin typeface="Nunito Sans"/>
              </a:rPr>
              <a:t>st</a:t>
            </a:r>
            <a:r>
              <a:rPr lang="en-US" sz="1400" b="1">
                <a:solidFill>
                  <a:srgbClr val="000000"/>
                </a:solidFill>
                <a:latin typeface="Nunito Sans"/>
              </a:rPr>
              <a:t> February 2024. All unvalidated training will not be migrated.</a:t>
            </a:r>
          </a:p>
        </p:txBody>
      </p:sp>
    </p:spTree>
    <p:extLst>
      <p:ext uri="{BB962C8B-B14F-4D97-AF65-F5344CB8AC3E}">
        <p14:creationId xmlns:p14="http://schemas.microsoft.com/office/powerpoint/2010/main" val="2368200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9">
            <a:extLst>
              <a:ext uri="{FF2B5EF4-FFF2-40B4-BE49-F238E27FC236}">
                <a16:creationId xmlns:a16="http://schemas.microsoft.com/office/drawing/2014/main" xmlns="" id="{04CF0319-3627-A7CA-4BB4-AF95515E062C}"/>
              </a:ext>
            </a:extLst>
          </p:cNvPr>
          <p:cNvGrpSpPr/>
          <p:nvPr/>
        </p:nvGrpSpPr>
        <p:grpSpPr>
          <a:xfrm>
            <a:off x="3085183" y="1559519"/>
            <a:ext cx="6021631" cy="2097693"/>
            <a:chOff x="5026915" y="4407240"/>
            <a:chExt cx="6021631" cy="2097693"/>
          </a:xfrm>
        </p:grpSpPr>
        <p:pic>
          <p:nvPicPr>
            <p:cNvPr id="6" name="Graphic 5" descr="Clipboard Badge with solid fill">
              <a:extLst>
                <a:ext uri="{FF2B5EF4-FFF2-40B4-BE49-F238E27FC236}">
                  <a16:creationId xmlns:a16="http://schemas.microsoft.com/office/drawing/2014/main" xmlns="" id="{1B36CA00-EAB6-9230-1845-FA79D1E37C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34340" y="4407240"/>
              <a:ext cx="1547612" cy="1475486"/>
            </a:xfrm>
            <a:prstGeom prst="rect">
              <a:avLst/>
            </a:prstGeom>
          </p:spPr>
        </p:pic>
        <p:sp>
          <p:nvSpPr>
            <p:cNvPr id="7" name="TextBox 63">
              <a:extLst>
                <a:ext uri="{FF2B5EF4-FFF2-40B4-BE49-F238E27FC236}">
                  <a16:creationId xmlns:a16="http://schemas.microsoft.com/office/drawing/2014/main" xmlns="" id="{97F41C88-3728-7BBA-59DD-0C6E2AE7C9DA}"/>
                </a:ext>
              </a:extLst>
            </p:cNvPr>
            <p:cNvSpPr txBox="1"/>
            <p:nvPr/>
          </p:nvSpPr>
          <p:spPr>
            <a:xfrm>
              <a:off x="5026915" y="5797047"/>
              <a:ext cx="2562461" cy="707886"/>
            </a:xfrm>
            <a:prstGeom prst="rect">
              <a:avLst/>
            </a:prstGeom>
            <a:noFill/>
          </p:spPr>
          <p:txBody>
            <a:bodyPr wrap="square" rtlCol="0">
              <a:spAutoFit/>
            </a:bodyPr>
            <a:lstStyle/>
            <a:p>
              <a:pPr algn="ctr"/>
              <a:r>
                <a:rPr lang="en-US" sz="2000">
                  <a:solidFill>
                    <a:srgbClr val="7414DC"/>
                  </a:solidFill>
                </a:rPr>
                <a:t>‘Getting Started’ modules validated</a:t>
              </a:r>
            </a:p>
          </p:txBody>
        </p:sp>
        <p:grpSp>
          <p:nvGrpSpPr>
            <p:cNvPr id="9" name="Group 65">
              <a:extLst>
                <a:ext uri="{FF2B5EF4-FFF2-40B4-BE49-F238E27FC236}">
                  <a16:creationId xmlns:a16="http://schemas.microsoft.com/office/drawing/2014/main" xmlns="" id="{F7A7871E-639D-24E5-3F90-104611C4E09D}"/>
                </a:ext>
              </a:extLst>
            </p:cNvPr>
            <p:cNvGrpSpPr/>
            <p:nvPr/>
          </p:nvGrpSpPr>
          <p:grpSpPr>
            <a:xfrm>
              <a:off x="7799945" y="5011603"/>
              <a:ext cx="785813" cy="266369"/>
              <a:chOff x="6850662" y="5702185"/>
              <a:chExt cx="785813" cy="266369"/>
            </a:xfrm>
          </p:grpSpPr>
          <p:cxnSp>
            <p:nvCxnSpPr>
              <p:cNvPr id="10" name="Straight Connector 68">
                <a:extLst>
                  <a:ext uri="{FF2B5EF4-FFF2-40B4-BE49-F238E27FC236}">
                    <a16:creationId xmlns:a16="http://schemas.microsoft.com/office/drawing/2014/main" xmlns="" id="{4C9591C0-A75F-8288-964C-94764842980C}"/>
                  </a:ext>
                </a:extLst>
              </p:cNvPr>
              <p:cNvCxnSpPr>
                <a:cxnSpLocks/>
              </p:cNvCxnSpPr>
              <p:nvPr/>
            </p:nvCxnSpPr>
            <p:spPr>
              <a:xfrm flipH="1">
                <a:off x="6850662" y="5702185"/>
                <a:ext cx="78581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69">
                <a:extLst>
                  <a:ext uri="{FF2B5EF4-FFF2-40B4-BE49-F238E27FC236}">
                    <a16:creationId xmlns:a16="http://schemas.microsoft.com/office/drawing/2014/main" xmlns="" id="{F2291858-46BC-3133-809E-832B9FABF601}"/>
                  </a:ext>
                </a:extLst>
              </p:cNvPr>
              <p:cNvCxnSpPr>
                <a:cxnSpLocks/>
              </p:cNvCxnSpPr>
              <p:nvPr/>
            </p:nvCxnSpPr>
            <p:spPr>
              <a:xfrm flipH="1">
                <a:off x="6850662" y="5968554"/>
                <a:ext cx="78581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2" name="Graphic 11" descr="Plant With Roots with solid fill">
              <a:extLst>
                <a:ext uri="{FF2B5EF4-FFF2-40B4-BE49-F238E27FC236}">
                  <a16:creationId xmlns:a16="http://schemas.microsoft.com/office/drawing/2014/main" xmlns="" id="{2D1BA752-4978-A1E7-8830-001F69B66D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103472" y="4469359"/>
              <a:ext cx="1327688" cy="1327688"/>
            </a:xfrm>
            <a:prstGeom prst="rect">
              <a:avLst/>
            </a:prstGeom>
          </p:spPr>
        </p:pic>
        <p:sp>
          <p:nvSpPr>
            <p:cNvPr id="13" name="TextBox 67">
              <a:extLst>
                <a:ext uri="{FF2B5EF4-FFF2-40B4-BE49-F238E27FC236}">
                  <a16:creationId xmlns:a16="http://schemas.microsoft.com/office/drawing/2014/main" xmlns="" id="{E65F1B34-F3C9-114F-FA29-F3B400934EC9}"/>
                </a:ext>
              </a:extLst>
            </p:cNvPr>
            <p:cNvSpPr txBox="1"/>
            <p:nvPr/>
          </p:nvSpPr>
          <p:spPr>
            <a:xfrm>
              <a:off x="8486085" y="5797047"/>
              <a:ext cx="2562461" cy="707886"/>
            </a:xfrm>
            <a:prstGeom prst="rect">
              <a:avLst/>
            </a:prstGeom>
            <a:noFill/>
          </p:spPr>
          <p:txBody>
            <a:bodyPr wrap="square" lIns="91440" tIns="45720" rIns="91440" bIns="45720" rtlCol="0" anchor="t">
              <a:spAutoFit/>
            </a:bodyPr>
            <a:lstStyle/>
            <a:p>
              <a:pPr algn="ctr"/>
              <a:r>
                <a:rPr lang="en-US" sz="2000">
                  <a:solidFill>
                    <a:srgbClr val="7414DC"/>
                  </a:solidFill>
                </a:rPr>
                <a:t>Relevant ‘Growing Roots’ complete</a:t>
              </a:r>
            </a:p>
          </p:txBody>
        </p:sp>
      </p:grpSp>
      <p:grpSp>
        <p:nvGrpSpPr>
          <p:cNvPr id="26" name="Group 173">
            <a:extLst>
              <a:ext uri="{FF2B5EF4-FFF2-40B4-BE49-F238E27FC236}">
                <a16:creationId xmlns:a16="http://schemas.microsoft.com/office/drawing/2014/main" xmlns="" id="{B553E04B-EABD-405E-BA86-0723F1CF6EC5}"/>
              </a:ext>
            </a:extLst>
          </p:cNvPr>
          <p:cNvGrpSpPr/>
          <p:nvPr/>
        </p:nvGrpSpPr>
        <p:grpSpPr>
          <a:xfrm>
            <a:off x="594892" y="4116755"/>
            <a:ext cx="11002214" cy="2097693"/>
            <a:chOff x="398621" y="4063419"/>
            <a:chExt cx="11002214" cy="2097693"/>
          </a:xfrm>
        </p:grpSpPr>
        <p:pic>
          <p:nvPicPr>
            <p:cNvPr id="16" name="Graphic 15" descr="Clipboard Badge with solid fill">
              <a:extLst>
                <a:ext uri="{FF2B5EF4-FFF2-40B4-BE49-F238E27FC236}">
                  <a16:creationId xmlns:a16="http://schemas.microsoft.com/office/drawing/2014/main" xmlns="" id="{A7B85A42-32D5-3878-3D5B-CF71CA8DDF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36893" y="4063419"/>
              <a:ext cx="1547612" cy="1475486"/>
            </a:xfrm>
            <a:prstGeom prst="rect">
              <a:avLst/>
            </a:prstGeom>
          </p:spPr>
        </p:pic>
        <p:sp>
          <p:nvSpPr>
            <p:cNvPr id="17" name="TextBox 63">
              <a:extLst>
                <a:ext uri="{FF2B5EF4-FFF2-40B4-BE49-F238E27FC236}">
                  <a16:creationId xmlns:a16="http://schemas.microsoft.com/office/drawing/2014/main" xmlns="" id="{E674586C-43F1-7226-BDE1-998B5950F440}"/>
                </a:ext>
              </a:extLst>
            </p:cNvPr>
            <p:cNvSpPr txBox="1"/>
            <p:nvPr/>
          </p:nvSpPr>
          <p:spPr>
            <a:xfrm>
              <a:off x="398621" y="5453226"/>
              <a:ext cx="2824156" cy="707886"/>
            </a:xfrm>
            <a:prstGeom prst="rect">
              <a:avLst/>
            </a:prstGeom>
            <a:noFill/>
          </p:spPr>
          <p:txBody>
            <a:bodyPr wrap="square" rtlCol="0">
              <a:spAutoFit/>
            </a:bodyPr>
            <a:lstStyle/>
            <a:p>
              <a:pPr algn="ctr"/>
              <a:r>
                <a:rPr lang="en-US" sz="2000">
                  <a:solidFill>
                    <a:srgbClr val="7414DC"/>
                  </a:solidFill>
                </a:rPr>
                <a:t>Some ‘Getting Started’ modules validated</a:t>
              </a:r>
            </a:p>
          </p:txBody>
        </p:sp>
        <p:grpSp>
          <p:nvGrpSpPr>
            <p:cNvPr id="18" name="Group 65">
              <a:extLst>
                <a:ext uri="{FF2B5EF4-FFF2-40B4-BE49-F238E27FC236}">
                  <a16:creationId xmlns:a16="http://schemas.microsoft.com/office/drawing/2014/main" xmlns="" id="{2E098CA5-E35A-DBC3-AFAC-C3E74CFF2A90}"/>
                </a:ext>
              </a:extLst>
            </p:cNvPr>
            <p:cNvGrpSpPr/>
            <p:nvPr/>
          </p:nvGrpSpPr>
          <p:grpSpPr>
            <a:xfrm>
              <a:off x="8042392" y="4729723"/>
              <a:ext cx="785813" cy="266369"/>
              <a:chOff x="6850662" y="5702185"/>
              <a:chExt cx="785813" cy="266369"/>
            </a:xfrm>
          </p:grpSpPr>
          <p:cxnSp>
            <p:nvCxnSpPr>
              <p:cNvPr id="21" name="Straight Connector 68">
                <a:extLst>
                  <a:ext uri="{FF2B5EF4-FFF2-40B4-BE49-F238E27FC236}">
                    <a16:creationId xmlns:a16="http://schemas.microsoft.com/office/drawing/2014/main" xmlns="" id="{62E93BFB-877F-44A3-AD87-996696699FC0}"/>
                  </a:ext>
                </a:extLst>
              </p:cNvPr>
              <p:cNvCxnSpPr>
                <a:cxnSpLocks/>
              </p:cNvCxnSpPr>
              <p:nvPr/>
            </p:nvCxnSpPr>
            <p:spPr>
              <a:xfrm flipH="1">
                <a:off x="6850662" y="5702185"/>
                <a:ext cx="78581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69">
                <a:extLst>
                  <a:ext uri="{FF2B5EF4-FFF2-40B4-BE49-F238E27FC236}">
                    <a16:creationId xmlns:a16="http://schemas.microsoft.com/office/drawing/2014/main" xmlns="" id="{B41298C6-6D9C-07B0-0763-A8AD2CBE5876}"/>
                  </a:ext>
                </a:extLst>
              </p:cNvPr>
              <p:cNvCxnSpPr>
                <a:cxnSpLocks/>
              </p:cNvCxnSpPr>
              <p:nvPr/>
            </p:nvCxnSpPr>
            <p:spPr>
              <a:xfrm flipH="1">
                <a:off x="6850662" y="5968554"/>
                <a:ext cx="78581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9" name="Graphic 18" descr="Plant With Roots with solid fill">
              <a:extLst>
                <a:ext uri="{FF2B5EF4-FFF2-40B4-BE49-F238E27FC236}">
                  <a16:creationId xmlns:a16="http://schemas.microsoft.com/office/drawing/2014/main" xmlns="" id="{5399034E-D542-ACCD-0E35-98A99C0D07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436552" y="4125538"/>
              <a:ext cx="1327688" cy="1327688"/>
            </a:xfrm>
            <a:prstGeom prst="rect">
              <a:avLst/>
            </a:prstGeom>
          </p:spPr>
        </p:pic>
        <p:sp>
          <p:nvSpPr>
            <p:cNvPr id="20" name="TextBox 67">
              <a:extLst>
                <a:ext uri="{FF2B5EF4-FFF2-40B4-BE49-F238E27FC236}">
                  <a16:creationId xmlns:a16="http://schemas.microsoft.com/office/drawing/2014/main" xmlns="" id="{52A731B1-24CD-122F-596F-4B8B6E328A50}"/>
                </a:ext>
              </a:extLst>
            </p:cNvPr>
            <p:cNvSpPr txBox="1"/>
            <p:nvPr/>
          </p:nvSpPr>
          <p:spPr>
            <a:xfrm>
              <a:off x="8838374" y="5453226"/>
              <a:ext cx="2562461" cy="707886"/>
            </a:xfrm>
            <a:prstGeom prst="rect">
              <a:avLst/>
            </a:prstGeom>
            <a:noFill/>
          </p:spPr>
          <p:txBody>
            <a:bodyPr wrap="square" lIns="91440" tIns="45720" rIns="91440" bIns="45720" rtlCol="0" anchor="t">
              <a:spAutoFit/>
            </a:bodyPr>
            <a:lstStyle/>
            <a:p>
              <a:pPr algn="ctr"/>
              <a:r>
                <a:rPr lang="en-US" sz="2000">
                  <a:solidFill>
                    <a:srgbClr val="7414DC"/>
                  </a:solidFill>
                </a:rPr>
                <a:t>Relevant ‘Growing Roots’ complete</a:t>
              </a:r>
            </a:p>
          </p:txBody>
        </p:sp>
        <p:pic>
          <p:nvPicPr>
            <p:cNvPr id="23" name="Graphic 22" descr="Remote learning language with solid fill">
              <a:extLst>
                <a:ext uri="{FF2B5EF4-FFF2-40B4-BE49-F238E27FC236}">
                  <a16:creationId xmlns:a16="http://schemas.microsoft.com/office/drawing/2014/main" xmlns="" id="{08807AC6-45E3-5761-A115-84AA559B18B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393904" y="4162438"/>
              <a:ext cx="1332466" cy="1332466"/>
            </a:xfrm>
            <a:prstGeom prst="rect">
              <a:avLst/>
            </a:prstGeom>
          </p:spPr>
        </p:pic>
        <p:sp>
          <p:nvSpPr>
            <p:cNvPr id="24" name="TextBox 180">
              <a:extLst>
                <a:ext uri="{FF2B5EF4-FFF2-40B4-BE49-F238E27FC236}">
                  <a16:creationId xmlns:a16="http://schemas.microsoft.com/office/drawing/2014/main" xmlns="" id="{24ADD4C4-5C90-BA6E-9DC6-CAADF436A065}"/>
                </a:ext>
              </a:extLst>
            </p:cNvPr>
            <p:cNvSpPr txBox="1"/>
            <p:nvPr/>
          </p:nvSpPr>
          <p:spPr>
            <a:xfrm>
              <a:off x="4673945" y="5453226"/>
              <a:ext cx="2844108" cy="707886"/>
            </a:xfrm>
            <a:prstGeom prst="rect">
              <a:avLst/>
            </a:prstGeom>
            <a:noFill/>
          </p:spPr>
          <p:txBody>
            <a:bodyPr wrap="square" lIns="91440" tIns="45720" rIns="91440" bIns="45720" rtlCol="0" anchor="t">
              <a:spAutoFit/>
            </a:bodyPr>
            <a:lstStyle/>
            <a:p>
              <a:pPr algn="ctr"/>
              <a:r>
                <a:rPr lang="en-US" sz="2000">
                  <a:solidFill>
                    <a:srgbClr val="7414DC"/>
                  </a:solidFill>
                </a:rPr>
                <a:t>Complete some of the new ‘Growing Roots’ </a:t>
              </a:r>
            </a:p>
          </p:txBody>
        </p:sp>
        <p:pic>
          <p:nvPicPr>
            <p:cNvPr id="25" name="Graphic 24" descr="Add with solid fill">
              <a:extLst>
                <a:ext uri="{FF2B5EF4-FFF2-40B4-BE49-F238E27FC236}">
                  <a16:creationId xmlns:a16="http://schemas.microsoft.com/office/drawing/2014/main" xmlns="" id="{84107F0A-77AA-3FF8-0797-B7792BB0AC4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592608" y="4516678"/>
              <a:ext cx="692461" cy="692461"/>
            </a:xfrm>
            <a:prstGeom prst="rect">
              <a:avLst/>
            </a:prstGeom>
          </p:spPr>
        </p:pic>
      </p:grpSp>
      <p:sp>
        <p:nvSpPr>
          <p:cNvPr id="3" name="object 5">
            <a:extLst>
              <a:ext uri="{FF2B5EF4-FFF2-40B4-BE49-F238E27FC236}">
                <a16:creationId xmlns:a16="http://schemas.microsoft.com/office/drawing/2014/main" xmlns="" id="{F75DAF3A-4426-4058-1113-DD870447DCA2}"/>
              </a:ext>
            </a:extLst>
          </p:cNvPr>
          <p:cNvSpPr txBox="1"/>
          <p:nvPr/>
        </p:nvSpPr>
        <p:spPr>
          <a:xfrm>
            <a:off x="238534" y="786454"/>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Learning Data Migration</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508268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238534" y="786454"/>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Learning Data Migration</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6" name="Table 4">
            <a:extLst>
              <a:ext uri="{FF2B5EF4-FFF2-40B4-BE49-F238E27FC236}">
                <a16:creationId xmlns:a16="http://schemas.microsoft.com/office/drawing/2014/main" xmlns="" id="{A4C3965D-BDC0-1DDA-920F-DAA1136CA46C}"/>
              </a:ext>
            </a:extLst>
          </p:cNvPr>
          <p:cNvGraphicFramePr>
            <a:graphicFrameLocks noGrp="1"/>
          </p:cNvGraphicFramePr>
          <p:nvPr>
            <p:extLst>
              <p:ext uri="{D42A27DB-BD31-4B8C-83A1-F6EECF244321}">
                <p14:modId xmlns:p14="http://schemas.microsoft.com/office/powerpoint/2010/main" val="3183726351"/>
              </p:ext>
            </p:extLst>
          </p:nvPr>
        </p:nvGraphicFramePr>
        <p:xfrm>
          <a:off x="2064020" y="2266684"/>
          <a:ext cx="8063958" cy="4128020"/>
        </p:xfrm>
        <a:graphic>
          <a:graphicData uri="http://schemas.openxmlformats.org/drawingml/2006/table">
            <a:tbl>
              <a:tblPr firstRow="1" bandRow="1">
                <a:tableStyleId>{5C22544A-7EE6-4342-B048-85BDC9FD1C3A}</a:tableStyleId>
              </a:tblPr>
              <a:tblGrid>
                <a:gridCol w="4031979">
                  <a:extLst>
                    <a:ext uri="{9D8B030D-6E8A-4147-A177-3AD203B41FA5}">
                      <a16:colId xmlns:a16="http://schemas.microsoft.com/office/drawing/2014/main" xmlns="" val="652410027"/>
                    </a:ext>
                  </a:extLst>
                </a:gridCol>
                <a:gridCol w="4031979">
                  <a:extLst>
                    <a:ext uri="{9D8B030D-6E8A-4147-A177-3AD203B41FA5}">
                      <a16:colId xmlns:a16="http://schemas.microsoft.com/office/drawing/2014/main" xmlns="" val="1626351189"/>
                    </a:ext>
                  </a:extLst>
                </a:gridCol>
              </a:tblGrid>
              <a:tr h="627827">
                <a:tc>
                  <a:txBody>
                    <a:bodyPr/>
                    <a:lstStyle/>
                    <a:p>
                      <a:pPr algn="ctr"/>
                      <a:r>
                        <a:rPr lang="en-GB"/>
                        <a:t>Validated ‘Getting Started’ </a:t>
                      </a:r>
                    </a:p>
                    <a:p>
                      <a:pPr algn="ctr"/>
                      <a:r>
                        <a:rPr lang="en-GB"/>
                        <a:t>Training</a:t>
                      </a:r>
                    </a:p>
                  </a:txBody>
                  <a:tcPr anchor="ctr">
                    <a:solidFill>
                      <a:schemeClr val="bg2"/>
                    </a:solidFill>
                  </a:tcPr>
                </a:tc>
                <a:tc>
                  <a:txBody>
                    <a:bodyPr/>
                    <a:lstStyle/>
                    <a:p>
                      <a:pPr algn="ctr"/>
                      <a:r>
                        <a:rPr lang="en-GB"/>
                        <a:t>Will sign off </a:t>
                      </a:r>
                      <a:r>
                        <a:rPr lang="en-GB" sz="1800" b="1" i="0" u="none" strike="noStrike" noProof="0">
                          <a:solidFill>
                            <a:srgbClr val="FFFFFF"/>
                          </a:solidFill>
                          <a:latin typeface="Nunito Sans"/>
                        </a:rPr>
                        <a:t>‘</a:t>
                      </a:r>
                      <a:r>
                        <a:rPr lang="en-GB"/>
                        <a:t>Growing Roots</a:t>
                      </a:r>
                      <a:r>
                        <a:rPr lang="en-GB" sz="1800" b="1" i="0" u="none" strike="noStrike" noProof="0">
                          <a:solidFill>
                            <a:srgbClr val="FFFFFF"/>
                          </a:solidFill>
                          <a:latin typeface="Nunito Sans"/>
                        </a:rPr>
                        <a:t>’</a:t>
                      </a:r>
                      <a:br>
                        <a:rPr lang="en-GB" sz="1800" b="1" i="0" u="none" strike="noStrike" noProof="0">
                          <a:solidFill>
                            <a:srgbClr val="FFFFFF"/>
                          </a:solidFill>
                          <a:latin typeface="Nunito Sans"/>
                        </a:rPr>
                      </a:br>
                      <a:r>
                        <a:rPr lang="en-GB"/>
                        <a:t>Learning</a:t>
                      </a:r>
                    </a:p>
                  </a:txBody>
                  <a:tcPr anchor="ctr">
                    <a:solidFill>
                      <a:schemeClr val="bg2"/>
                    </a:solidFill>
                  </a:tcPr>
                </a:tc>
                <a:extLst>
                  <a:ext uri="{0D108BD9-81ED-4DB2-BD59-A6C34878D82A}">
                    <a16:rowId xmlns:a16="http://schemas.microsoft.com/office/drawing/2014/main" xmlns="" val="1251894971"/>
                  </a:ext>
                </a:extLst>
              </a:tr>
              <a:tr h="368726">
                <a:tc>
                  <a:txBody>
                    <a:bodyPr/>
                    <a:lstStyle/>
                    <a:p>
                      <a:pPr algn="ctr"/>
                      <a:r>
                        <a:rPr lang="en-GB"/>
                        <a:t>GDPR Module</a:t>
                      </a:r>
                    </a:p>
                  </a:txBody>
                  <a:tcPr anchor="ctr">
                    <a:solidFill>
                      <a:srgbClr val="D4F2EF"/>
                    </a:solidFill>
                  </a:tcPr>
                </a:tc>
                <a:tc>
                  <a:txBody>
                    <a:bodyPr/>
                    <a:lstStyle/>
                    <a:p>
                      <a:pPr algn="ctr"/>
                      <a:r>
                        <a:rPr lang="en-GB"/>
                        <a:t>Data Protection in Scouts</a:t>
                      </a:r>
                    </a:p>
                  </a:txBody>
                  <a:tcPr anchor="ctr">
                    <a:solidFill>
                      <a:srgbClr val="D4F2EF"/>
                    </a:solidFill>
                  </a:tcPr>
                </a:tc>
                <a:extLst>
                  <a:ext uri="{0D108BD9-81ED-4DB2-BD59-A6C34878D82A}">
                    <a16:rowId xmlns:a16="http://schemas.microsoft.com/office/drawing/2014/main" xmlns="" val="2198842355"/>
                  </a:ext>
                </a:extLst>
              </a:tr>
              <a:tr h="36872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Safety </a:t>
                      </a:r>
                      <a:r>
                        <a:rPr lang="en-GB" b="0" i="0" u="none"/>
                        <a:t>AND</a:t>
                      </a:r>
                      <a:r>
                        <a:rPr lang="en-GB"/>
                        <a:t> Safeguarding Modules</a:t>
                      </a:r>
                    </a:p>
                  </a:txBody>
                  <a:tcPr anchor="ctr">
                    <a:solidFill>
                      <a:srgbClr val="EDF8FA"/>
                    </a:solidFill>
                  </a:tcPr>
                </a:tc>
                <a:tc>
                  <a:txBody>
                    <a:bodyPr/>
                    <a:lstStyle/>
                    <a:p>
                      <a:pPr algn="ctr"/>
                      <a:r>
                        <a:rPr lang="en-GB"/>
                        <a:t>Safe Scouting</a:t>
                      </a:r>
                    </a:p>
                  </a:txBody>
                  <a:tcPr anchor="ctr">
                    <a:solidFill>
                      <a:srgbClr val="EDF8FA"/>
                    </a:solidFill>
                  </a:tcPr>
                </a:tc>
                <a:extLst>
                  <a:ext uri="{0D108BD9-81ED-4DB2-BD59-A6C34878D82A}">
                    <a16:rowId xmlns:a16="http://schemas.microsoft.com/office/drawing/2014/main" xmlns="" val="863120069"/>
                  </a:ext>
                </a:extLst>
              </a:tr>
              <a:tr h="36872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Module 1 – Essentials of Scouting</a:t>
                      </a:r>
                    </a:p>
                  </a:txBody>
                  <a:tcPr anchor="ctr">
                    <a:solidFill>
                      <a:srgbClr val="D4F2EF"/>
                    </a:solidFill>
                  </a:tcPr>
                </a:tc>
                <a:tc>
                  <a:txBody>
                    <a:bodyPr/>
                    <a:lstStyle/>
                    <a:p>
                      <a:pPr algn="ctr"/>
                      <a:r>
                        <a:rPr lang="en-GB"/>
                        <a:t>Who we are &amp; What we do</a:t>
                      </a:r>
                    </a:p>
                  </a:txBody>
                  <a:tcPr anchor="ctr">
                    <a:solidFill>
                      <a:srgbClr val="D4F2EF"/>
                    </a:solidFill>
                  </a:tcPr>
                </a:tc>
                <a:extLst>
                  <a:ext uri="{0D108BD9-81ED-4DB2-BD59-A6C34878D82A}">
                    <a16:rowId xmlns:a16="http://schemas.microsoft.com/office/drawing/2014/main" xmlns="" val="1924009729"/>
                  </a:ext>
                </a:extLst>
              </a:tr>
              <a:tr h="64526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Module 4 – Tools for the role (Managers &amp; Supporters)</a:t>
                      </a:r>
                    </a:p>
                  </a:txBody>
                  <a:tcPr anchor="ctr">
                    <a:solidFill>
                      <a:srgbClr val="EDF8FA"/>
                    </a:solidFill>
                  </a:tcPr>
                </a:tc>
                <a:tc>
                  <a:txBody>
                    <a:bodyPr/>
                    <a:lstStyle/>
                    <a:p>
                      <a:pPr algn="ctr"/>
                      <a:r>
                        <a:rPr lang="en-GB"/>
                        <a:t>Leading Scout Volunteers</a:t>
                      </a:r>
                    </a:p>
                  </a:txBody>
                  <a:tcPr anchor="ctr">
                    <a:solidFill>
                      <a:srgbClr val="EDF8FA"/>
                    </a:solidFill>
                  </a:tcPr>
                </a:tc>
                <a:extLst>
                  <a:ext uri="{0D108BD9-81ED-4DB2-BD59-A6C34878D82A}">
                    <a16:rowId xmlns:a16="http://schemas.microsoft.com/office/drawing/2014/main" xmlns="" val="473246728"/>
                  </a:ext>
                </a:extLst>
              </a:tr>
              <a:tr h="645269">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solidFill>
                            <a:schemeClr val="dk1"/>
                          </a:solidFill>
                          <a:latin typeface="+mn-lt"/>
                          <a:ea typeface="+mn-ea"/>
                          <a:cs typeface="+mn-cs"/>
                        </a:rPr>
                        <a:t>Module 3 – Tools for the role (Section Leaders)</a:t>
                      </a:r>
                    </a:p>
                  </a:txBody>
                  <a:tcPr anchor="ctr">
                    <a:solidFill>
                      <a:srgbClr val="D4F2E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solidFill>
                            <a:schemeClr val="dk1"/>
                          </a:solidFill>
                          <a:latin typeface="+mn-lt"/>
                          <a:ea typeface="+mn-ea"/>
                          <a:cs typeface="+mn-cs"/>
                        </a:rPr>
                        <a:t>Delivering a Great Programme</a:t>
                      </a:r>
                    </a:p>
                  </a:txBody>
                  <a:tcPr anchor="ctr">
                    <a:solidFill>
                      <a:srgbClr val="D4F2EF"/>
                    </a:solidFill>
                  </a:tcPr>
                </a:tc>
                <a:extLst>
                  <a:ext uri="{0D108BD9-81ED-4DB2-BD59-A6C34878D82A}">
                    <a16:rowId xmlns:a16="http://schemas.microsoft.com/office/drawing/2014/main" xmlns="" val="554705182"/>
                  </a:ext>
                </a:extLst>
              </a:tr>
              <a:tr h="36872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Trustee Introduction Module</a:t>
                      </a:r>
                    </a:p>
                  </a:txBody>
                  <a:tcPr anchor="ctr">
                    <a:solidFill>
                      <a:srgbClr val="EDF8FA"/>
                    </a:solidFill>
                  </a:tcPr>
                </a:tc>
                <a:tc>
                  <a:txBody>
                    <a:bodyPr/>
                    <a:lstStyle/>
                    <a:p>
                      <a:pPr algn="ctr"/>
                      <a:r>
                        <a:rPr lang="en-GB"/>
                        <a:t>Being a Trustee in Scouts</a:t>
                      </a:r>
                    </a:p>
                  </a:txBody>
                  <a:tcPr anchor="ctr">
                    <a:solidFill>
                      <a:srgbClr val="EDF8FA"/>
                    </a:solidFill>
                  </a:tcPr>
                </a:tc>
                <a:extLst>
                  <a:ext uri="{0D108BD9-81ED-4DB2-BD59-A6C34878D82A}">
                    <a16:rowId xmlns:a16="http://schemas.microsoft.com/office/drawing/2014/main" xmlns="" val="562002508"/>
                  </a:ext>
                </a:extLst>
              </a:tr>
              <a:tr h="72249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b="0" i="0" u="none"/>
                        <a:t>ALL</a:t>
                      </a:r>
                      <a:r>
                        <a:rPr lang="en-GB"/>
                        <a:t> getting started modules validated</a:t>
                      </a:r>
                    </a:p>
                  </a:txBody>
                  <a:tcPr anchor="ctr">
                    <a:solidFill>
                      <a:srgbClr val="D4F2EF"/>
                    </a:solidFill>
                  </a:tcPr>
                </a:tc>
                <a:tc>
                  <a:txBody>
                    <a:bodyPr/>
                    <a:lstStyle/>
                    <a:p>
                      <a:pPr algn="ctr"/>
                      <a:r>
                        <a:rPr lang="en-GB"/>
                        <a:t>Creating Inclusion</a:t>
                      </a:r>
                    </a:p>
                  </a:txBody>
                  <a:tcPr anchor="ctr">
                    <a:solidFill>
                      <a:srgbClr val="D4F2EF"/>
                    </a:solidFill>
                  </a:tcPr>
                </a:tc>
                <a:extLst>
                  <a:ext uri="{0D108BD9-81ED-4DB2-BD59-A6C34878D82A}">
                    <a16:rowId xmlns:a16="http://schemas.microsoft.com/office/drawing/2014/main" xmlns="" val="339980516"/>
                  </a:ext>
                </a:extLst>
              </a:tr>
            </a:tbl>
          </a:graphicData>
        </a:graphic>
      </p:graphicFrame>
      <p:sp>
        <p:nvSpPr>
          <p:cNvPr id="10" name="TextBox 9">
            <a:extLst>
              <a:ext uri="{FF2B5EF4-FFF2-40B4-BE49-F238E27FC236}">
                <a16:creationId xmlns:a16="http://schemas.microsoft.com/office/drawing/2014/main" xmlns="" id="{F3C28CBA-6FB2-F034-0704-A1AFA63D3790}"/>
              </a:ext>
            </a:extLst>
          </p:cNvPr>
          <p:cNvSpPr txBox="1"/>
          <p:nvPr/>
        </p:nvSpPr>
        <p:spPr>
          <a:xfrm>
            <a:off x="317385" y="1557346"/>
            <a:ext cx="11557227" cy="400110"/>
          </a:xfrm>
          <a:prstGeom prst="rect">
            <a:avLst/>
          </a:prstGeom>
          <a:noFill/>
        </p:spPr>
        <p:txBody>
          <a:bodyPr wrap="square">
            <a:spAutoFit/>
          </a:bodyPr>
          <a:lstStyle/>
          <a:p>
            <a:pPr marL="9525" marR="0" lvl="0" algn="l" defTabSz="685800" rtl="0" eaLnBrk="1" fontAlgn="auto" latinLnBrk="0" hangingPunct="1">
              <a:lnSpc>
                <a:spcPct val="100000"/>
              </a:lnSpc>
              <a:spcBef>
                <a:spcPts val="600"/>
              </a:spcBef>
              <a:spcAft>
                <a:spcPts val="600"/>
              </a:spcAft>
              <a:buClr>
                <a:srgbClr val="7414DC"/>
              </a:buClr>
              <a:buSzPct val="125000"/>
              <a:tabLst/>
              <a:defRPr/>
            </a:pPr>
            <a:r>
              <a:rPr kumimoji="0" lang="en-US" sz="2000" b="0" i="0" u="none" strike="noStrike" kern="1200" cap="none" spc="0" normalizeH="0" baseline="0" noProof="0">
                <a:ln>
                  <a:noFill/>
                </a:ln>
                <a:solidFill>
                  <a:srgbClr val="000000"/>
                </a:solidFill>
                <a:effectLst/>
                <a:uLnTx/>
                <a:uFillTx/>
                <a:latin typeface="Nunito Sans"/>
                <a:ea typeface="+mn-ea"/>
                <a:cs typeface="+mn-cs"/>
              </a:rPr>
              <a:t>Validated ‘Getting Started’ modules will sign off Growing Roots learning as per this table:</a:t>
            </a:r>
          </a:p>
        </p:txBody>
      </p:sp>
    </p:spTree>
    <p:extLst>
      <p:ext uri="{BB962C8B-B14F-4D97-AF65-F5344CB8AC3E}">
        <p14:creationId xmlns:p14="http://schemas.microsoft.com/office/powerpoint/2010/main" val="1615636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6297958" y="1117162"/>
            <a:ext cx="4961354"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Recommended Learning</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xmlns="" id="{79811624-8CD6-8AB6-410D-94581A44335A}"/>
              </a:ext>
            </a:extLst>
          </p:cNvPr>
          <p:cNvSpPr txBox="1"/>
          <p:nvPr/>
        </p:nvSpPr>
        <p:spPr>
          <a:xfrm>
            <a:off x="6214981" y="2096072"/>
            <a:ext cx="5679146" cy="3331681"/>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pPr>
            <a:r>
              <a:rPr lang="en-US" sz="2400">
                <a:latin typeface="Nunito Sans"/>
              </a:rPr>
              <a:t>All members who have 'Growing Roots' signed off as part of the transition are recommended to complete the following new learning, though this is not compulsory</a:t>
            </a:r>
          </a:p>
          <a:p>
            <a:pPr marL="695325" lvl="1" indent="-342900">
              <a:spcBef>
                <a:spcPts val="600"/>
              </a:spcBef>
              <a:spcAft>
                <a:spcPts val="600"/>
              </a:spcAft>
              <a:buClr>
                <a:srgbClr val="7414DC"/>
              </a:buClr>
              <a:buSzPct val="125000"/>
              <a:buFont typeface="Arial" panose="020B0604020202020204" pitchFamily="34" charset="0"/>
              <a:buChar char="•"/>
            </a:pPr>
            <a:r>
              <a:rPr lang="en-US" sz="2400">
                <a:latin typeface="Nunito Sans"/>
              </a:rPr>
              <a:t>Creating Inclusion</a:t>
            </a:r>
          </a:p>
          <a:p>
            <a:pPr marL="695325" lvl="1" indent="-342900">
              <a:spcBef>
                <a:spcPts val="600"/>
              </a:spcBef>
              <a:spcAft>
                <a:spcPts val="600"/>
              </a:spcAft>
              <a:buClr>
                <a:srgbClr val="7414DC"/>
              </a:buClr>
              <a:buSzPct val="125000"/>
              <a:buFont typeface="Arial" panose="020B0604020202020204" pitchFamily="34" charset="0"/>
              <a:buChar char="•"/>
            </a:pPr>
            <a:r>
              <a:rPr lang="en-US" sz="2400">
                <a:latin typeface="Nunito Sans"/>
              </a:rPr>
              <a:t>Any role/team specific learning(once available)</a:t>
            </a:r>
          </a:p>
        </p:txBody>
      </p:sp>
      <p:pic>
        <p:nvPicPr>
          <p:cNvPr id="2" name="Picture 12">
            <a:extLst>
              <a:ext uri="{FF2B5EF4-FFF2-40B4-BE49-F238E27FC236}">
                <a16:creationId xmlns:a16="http://schemas.microsoft.com/office/drawing/2014/main" xmlns="" id="{8CB5B862-0C42-EF26-627F-99B3C0110722}"/>
              </a:ext>
            </a:extLst>
          </p:cNvPr>
          <p:cNvPicPr>
            <a:picLocks noChangeAspect="1"/>
          </p:cNvPicPr>
          <p:nvPr/>
        </p:nvPicPr>
        <p:blipFill>
          <a:blip r:embed="rId3"/>
          <a:stretch>
            <a:fillRect/>
          </a:stretch>
        </p:blipFill>
        <p:spPr>
          <a:xfrm>
            <a:off x="0" y="0"/>
            <a:ext cx="6096000" cy="6858000"/>
          </a:xfrm>
          <a:prstGeom prst="rect">
            <a:avLst/>
          </a:prstGeom>
        </p:spPr>
      </p:pic>
    </p:spTree>
    <p:extLst>
      <p:ext uri="{BB962C8B-B14F-4D97-AF65-F5344CB8AC3E}">
        <p14:creationId xmlns:p14="http://schemas.microsoft.com/office/powerpoint/2010/main" val="3586010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next to a fence&#10;&#10;Description automatically generated">
            <a:extLst>
              <a:ext uri="{FF2B5EF4-FFF2-40B4-BE49-F238E27FC236}">
                <a16:creationId xmlns:a16="http://schemas.microsoft.com/office/drawing/2014/main" xmlns="" id="{F6463C61-0CB8-F3D0-DC73-C1BB7F895E8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33000"/>
                    </a14:imgEffect>
                    <a14:imgEffect>
                      <a14:brightnessContrast bright="6000"/>
                    </a14:imgEffect>
                  </a14:imgLayer>
                </a14:imgProps>
              </a:ext>
              <a:ext uri="{28A0092B-C50C-407E-A947-70E740481C1C}">
                <a14:useLocalDpi xmlns:a14="http://schemas.microsoft.com/office/drawing/2010/main" val="0"/>
              </a:ext>
            </a:extLst>
          </a:blip>
          <a:srcRect l="8831" t="-1" r="34172" b="263"/>
          <a:stretch/>
        </p:blipFill>
        <p:spPr>
          <a:xfrm flipH="1">
            <a:off x="6096000" y="0"/>
            <a:ext cx="6096000" cy="6858000"/>
          </a:xfrm>
          <a:prstGeom prst="rect">
            <a:avLst/>
          </a:prstGeom>
        </p:spPr>
      </p:pic>
      <p:sp>
        <p:nvSpPr>
          <p:cNvPr id="4" name="object 5">
            <a:extLst>
              <a:ext uri="{FF2B5EF4-FFF2-40B4-BE49-F238E27FC236}">
                <a16:creationId xmlns:a16="http://schemas.microsoft.com/office/drawing/2014/main" xmlns="" id="{070DC908-3191-58D8-6655-620E2932D20E}"/>
              </a:ext>
            </a:extLst>
          </p:cNvPr>
          <p:cNvSpPr txBox="1"/>
          <p:nvPr/>
        </p:nvSpPr>
        <p:spPr>
          <a:xfrm>
            <a:off x="309554" y="786454"/>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First Aid - Principles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xmlns="" id="{1273AE98-8773-D1C9-3EB0-6348BD005A4A}"/>
              </a:ext>
            </a:extLst>
          </p:cNvPr>
          <p:cNvSpPr txBox="1"/>
          <p:nvPr/>
        </p:nvSpPr>
        <p:spPr>
          <a:xfrm>
            <a:off x="263022" y="1556222"/>
            <a:ext cx="5495048" cy="4839786"/>
          </a:xfrm>
          <a:prstGeom prst="rect">
            <a:avLst/>
          </a:prstGeom>
          <a:noFill/>
        </p:spPr>
        <p:txBody>
          <a:bodyPr wrap="square" lIns="68580" tIns="34290" rIns="68580" bIns="34290" rtlCol="0" anchor="t">
            <a:spAutoFit/>
          </a:bodyPr>
          <a:lstStyle/>
          <a:p>
            <a:pPr marL="9525" fontAlgn="base">
              <a:spcBef>
                <a:spcPts val="600"/>
              </a:spcBef>
              <a:spcAft>
                <a:spcPts val="600"/>
              </a:spcAft>
              <a:buClr>
                <a:srgbClr val="7414DC"/>
              </a:buClr>
              <a:buSzPct val="125000"/>
            </a:pPr>
            <a:r>
              <a:rPr kumimoji="0" lang="en-US" sz="1800" b="0" i="0" u="none" strike="noStrike" kern="1200" cap="none" spc="0" normalizeH="0" baseline="0" noProof="0">
                <a:ln>
                  <a:noFill/>
                </a:ln>
                <a:solidFill>
                  <a:srgbClr val="000000"/>
                </a:solidFill>
                <a:effectLst/>
                <a:uLnTx/>
                <a:uFillTx/>
                <a:latin typeface="Nunito Sans"/>
                <a:ea typeface="+mn-ea"/>
                <a:cs typeface="+mn-cs"/>
              </a:rPr>
              <a:t>As part of the move to the team-based approach, a review of who requires First Aid was undertaken and the following principles agreed:</a:t>
            </a:r>
            <a:endParaRPr lang="en-GB" sz="1800">
              <a:latin typeface="Nunito Sans"/>
            </a:endParaRPr>
          </a:p>
          <a:p>
            <a:pPr marL="352425" indent="-342900" fontAlgn="base">
              <a:spcBef>
                <a:spcPts val="600"/>
              </a:spcBef>
              <a:spcAft>
                <a:spcPts val="600"/>
              </a:spcAft>
              <a:buClr>
                <a:srgbClr val="7414DC"/>
              </a:buClr>
              <a:buSzPct val="125000"/>
              <a:buFont typeface="Arial" panose="020B0604020202020204" pitchFamily="34" charset="0"/>
              <a:buChar char="•"/>
            </a:pPr>
            <a:r>
              <a:rPr lang="en-GB" sz="1800">
                <a:latin typeface="Nunito Sans"/>
              </a:rPr>
              <a:t>Every young person should have direct access to first aid treatment when on Scout activities</a:t>
            </a:r>
          </a:p>
          <a:p>
            <a:pPr marL="352425" indent="-342900" fontAlgn="base">
              <a:spcBef>
                <a:spcPts val="600"/>
              </a:spcBef>
              <a:spcAft>
                <a:spcPts val="600"/>
              </a:spcAft>
              <a:buClr>
                <a:srgbClr val="7414DC"/>
              </a:buClr>
              <a:buSzPct val="125000"/>
              <a:buFont typeface="Arial" panose="020B0604020202020204" pitchFamily="34" charset="0"/>
              <a:buChar char="•"/>
            </a:pPr>
            <a:r>
              <a:rPr lang="en-GB" sz="1800">
                <a:latin typeface="Nunito Sans"/>
              </a:rPr>
              <a:t>Parents and carers should be confident that every adult leader, who is regularly and directly involved with their child’s Scouting, has completed, or is working towards completing, first aid training</a:t>
            </a:r>
          </a:p>
          <a:p>
            <a:pPr marL="352425" indent="-342900" fontAlgn="base">
              <a:spcBef>
                <a:spcPts val="600"/>
              </a:spcBef>
              <a:spcAft>
                <a:spcPts val="600"/>
              </a:spcAft>
              <a:buClr>
                <a:srgbClr val="7414DC"/>
              </a:buClr>
              <a:buSzPct val="125000"/>
              <a:buFont typeface="Arial" panose="020B0604020202020204" pitchFamily="34" charset="0"/>
              <a:buChar char="•"/>
            </a:pPr>
            <a:r>
              <a:rPr lang="en-GB" sz="1800">
                <a:latin typeface="Nunito Sans"/>
              </a:rPr>
              <a:t>No young person should ever miss out on a Scouts activity due to a lack of qualified adult first aid cover</a:t>
            </a:r>
          </a:p>
          <a:p>
            <a:pPr marL="352425" indent="-342900" fontAlgn="base">
              <a:spcBef>
                <a:spcPts val="600"/>
              </a:spcBef>
              <a:spcAft>
                <a:spcPts val="600"/>
              </a:spcAft>
              <a:buClr>
                <a:srgbClr val="7414DC"/>
              </a:buClr>
              <a:buSzPct val="125000"/>
              <a:buFont typeface="Arial" panose="020B0604020202020204" pitchFamily="34" charset="0"/>
              <a:buChar char="•"/>
            </a:pPr>
            <a:r>
              <a:rPr lang="en-GB" sz="1800">
                <a:latin typeface="Nunito Sans"/>
              </a:rPr>
              <a:t>Having a body of first aid trained volunteers has a positive impact on our communities</a:t>
            </a:r>
          </a:p>
        </p:txBody>
      </p:sp>
    </p:spTree>
    <p:extLst>
      <p:ext uri="{BB962C8B-B14F-4D97-AF65-F5344CB8AC3E}">
        <p14:creationId xmlns:p14="http://schemas.microsoft.com/office/powerpoint/2010/main" val="275153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10" y="4341457"/>
            <a:ext cx="5343190" cy="1682353"/>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Roadmap for Change</a:t>
            </a:r>
            <a:endParaRPr lang="en-US">
              <a:latin typeface="Nunito Sans"/>
            </a:endParaRPr>
          </a:p>
        </p:txBody>
      </p:sp>
      <p:pic>
        <p:nvPicPr>
          <p:cNvPr id="3" name="Graphic 2" descr="Route (Two Pins With A Path) outline">
            <a:extLst>
              <a:ext uri="{FF2B5EF4-FFF2-40B4-BE49-F238E27FC236}">
                <a16:creationId xmlns:a16="http://schemas.microsoft.com/office/drawing/2014/main" xmlns="" id="{CDE688DD-A2FB-2C0E-18E7-D551AAB7B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852862" y="1351548"/>
            <a:ext cx="2700000" cy="2700000"/>
          </a:xfrm>
          <a:prstGeom prst="rect">
            <a:avLst/>
          </a:prstGeom>
        </p:spPr>
      </p:pic>
      <p:pic>
        <p:nvPicPr>
          <p:cNvPr id="5" name="Graphic 4" descr="Signpost outline">
            <a:extLst>
              <a:ext uri="{FF2B5EF4-FFF2-40B4-BE49-F238E27FC236}">
                <a16:creationId xmlns:a16="http://schemas.microsoft.com/office/drawing/2014/main" xmlns="" id="{79315A57-C681-BEF2-18E2-9241ED0A3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13300" y="2580837"/>
            <a:ext cx="2700000" cy="2700000"/>
          </a:xfrm>
          <a:prstGeom prst="rect">
            <a:avLst/>
          </a:prstGeom>
        </p:spPr>
      </p:pic>
    </p:spTree>
    <p:extLst>
      <p:ext uri="{BB962C8B-B14F-4D97-AF65-F5344CB8AC3E}">
        <p14:creationId xmlns:p14="http://schemas.microsoft.com/office/powerpoint/2010/main" val="3856671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6262977" y="953431"/>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First Aid</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xmlns="" id="{1273AE98-8773-D1C9-3EB0-6348BD005A4A}"/>
              </a:ext>
            </a:extLst>
          </p:cNvPr>
          <p:cNvSpPr txBox="1"/>
          <p:nvPr/>
        </p:nvSpPr>
        <p:spPr>
          <a:xfrm>
            <a:off x="6262977" y="2258202"/>
            <a:ext cx="5733179" cy="4470455"/>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pPr>
            <a:r>
              <a:rPr lang="en-US" sz="1800">
                <a:latin typeface="Nunito Sans"/>
              </a:rPr>
              <a:t>First Aid is required for roles which: </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Work directly with young people on a regular basis; or</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Might reasonably be required to step in and work directly with young people</a:t>
            </a:r>
          </a:p>
          <a:p>
            <a:pPr marL="352425" indent="-342900">
              <a:spcBef>
                <a:spcPts val="600"/>
              </a:spcBef>
              <a:spcAft>
                <a:spcPts val="600"/>
              </a:spcAft>
              <a:buClr>
                <a:srgbClr val="7414DC"/>
              </a:buClr>
              <a:buSzPct val="125000"/>
              <a:buFont typeface="Arial" panose="020B0604020202020204" pitchFamily="34" charset="0"/>
              <a:buChar char="•"/>
            </a:pPr>
            <a:r>
              <a:rPr lang="en-US" sz="1800">
                <a:latin typeface="Nunito Sans"/>
              </a:rPr>
              <a:t>This includes the following roles:	</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All Section Team Leaders &amp; Members           (Squirrels, Beavers, Cubs, Scouts, Explorers)</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Group Lead Volunteers</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14-24 Team Leaders</a:t>
            </a:r>
          </a:p>
          <a:p>
            <a:pPr marL="352425" indent="-342900">
              <a:spcBef>
                <a:spcPts val="600"/>
              </a:spcBef>
              <a:spcAft>
                <a:spcPts val="600"/>
              </a:spcAft>
              <a:buClr>
                <a:srgbClr val="7414DC"/>
              </a:buClr>
              <a:buSzPct val="125000"/>
              <a:buFont typeface="Arial" panose="020B0604020202020204" pitchFamily="34" charset="0"/>
              <a:buChar char="•"/>
            </a:pPr>
            <a:r>
              <a:rPr lang="en-US" sz="1800">
                <a:latin typeface="Nunito Sans"/>
              </a:rPr>
              <a:t>This also means several leadership roles will no longer be required to have first aid</a:t>
            </a:r>
          </a:p>
        </p:txBody>
      </p:sp>
      <p:pic>
        <p:nvPicPr>
          <p:cNvPr id="5" name="Picture 4" descr="two-cubs-leaping-into-water-jpg.jpg">
            <a:extLst>
              <a:ext uri="{FF2B5EF4-FFF2-40B4-BE49-F238E27FC236}">
                <a16:creationId xmlns:a16="http://schemas.microsoft.com/office/drawing/2014/main" xmlns="" id="{C77A1FA6-0444-2E3E-8910-64D913AF4B08}"/>
              </a:ext>
            </a:extLst>
          </p:cNvPr>
          <p:cNvPicPr>
            <a:picLocks noChangeAspect="1"/>
          </p:cNvPicPr>
          <p:nvPr/>
        </p:nvPicPr>
        <p:blipFill rotWithShape="1">
          <a:blip r:embed="rId3"/>
          <a:srcRect l="40403" r="1"/>
          <a:stretch/>
        </p:blipFill>
        <p:spPr>
          <a:xfrm>
            <a:off x="-2" y="0"/>
            <a:ext cx="6090701" cy="6864083"/>
          </a:xfrm>
          <a:prstGeom prst="rect">
            <a:avLst/>
          </a:prstGeom>
        </p:spPr>
      </p:pic>
      <p:sp>
        <p:nvSpPr>
          <p:cNvPr id="3" name="TextBox 2">
            <a:extLst>
              <a:ext uri="{FF2B5EF4-FFF2-40B4-BE49-F238E27FC236}">
                <a16:creationId xmlns:a16="http://schemas.microsoft.com/office/drawing/2014/main" xmlns="" id="{0B25977A-CFDE-C505-0779-606FA3528755}"/>
              </a:ext>
            </a:extLst>
          </p:cNvPr>
          <p:cNvSpPr txBox="1"/>
          <p:nvPr/>
        </p:nvSpPr>
        <p:spPr>
          <a:xfrm>
            <a:off x="6442591" y="1415096"/>
            <a:ext cx="5373950" cy="646331"/>
          </a:xfrm>
          <a:prstGeom prst="rect">
            <a:avLst/>
          </a:prstGeom>
          <a:noFill/>
          <a:ln>
            <a:solidFill>
              <a:srgbClr val="C00000"/>
            </a:solidFill>
          </a:ln>
        </p:spPr>
        <p:txBody>
          <a:bodyPr wrap="square" lIns="91440" tIns="45720" rIns="91440" bIns="45720" anchor="t">
            <a:spAutoFit/>
          </a:bodyPr>
          <a:lstStyle/>
          <a:p>
            <a:pPr marL="9525" algn="ctr">
              <a:buClr>
                <a:srgbClr val="7414DC"/>
              </a:buClr>
              <a:buSzPct val="125000"/>
              <a:defRPr/>
            </a:pPr>
            <a:r>
              <a:rPr kumimoji="0" lang="en-US" sz="1800" b="1" i="1" u="none" strike="noStrike" kern="1200" cap="none" spc="0" normalizeH="0" baseline="0" noProof="0">
                <a:ln>
                  <a:noFill/>
                </a:ln>
                <a:solidFill>
                  <a:srgbClr val="000000"/>
                </a:solidFill>
                <a:effectLst/>
                <a:uLnTx/>
                <a:uFillTx/>
                <a:latin typeface="Nunito Sans"/>
                <a:ea typeface="+mn-ea"/>
                <a:cs typeface="+mn-cs"/>
              </a:rPr>
              <a:t>This is the current proposal for First Aid</a:t>
            </a:r>
            <a:r>
              <a:rPr lang="en-US" sz="1800" b="1" i="1">
                <a:solidFill>
                  <a:srgbClr val="000000"/>
                </a:solidFill>
                <a:latin typeface="Nunito Sans"/>
              </a:rPr>
              <a:t> </a:t>
            </a:r>
            <a:endParaRPr kumimoji="0" lang="en-US" sz="1800" b="1" i="1" u="none" strike="noStrike" kern="1200" cap="none" spc="0" normalizeH="0" baseline="0" noProof="0">
              <a:ln>
                <a:noFill/>
              </a:ln>
              <a:solidFill>
                <a:srgbClr val="000000"/>
              </a:solidFill>
              <a:effectLst/>
              <a:uLnTx/>
              <a:uFillTx/>
              <a:latin typeface="Nunito Sans"/>
              <a:ea typeface="+mn-ea"/>
              <a:cs typeface="+mn-cs"/>
            </a:endParaRPr>
          </a:p>
          <a:p>
            <a:pPr marL="9525" algn="ctr">
              <a:buClr>
                <a:srgbClr val="7414DC"/>
              </a:buClr>
              <a:buSzPct val="125000"/>
              <a:defRPr/>
            </a:pPr>
            <a:r>
              <a:rPr lang="en-US" sz="1800" b="1" i="1">
                <a:solidFill>
                  <a:srgbClr val="000000"/>
                </a:solidFill>
                <a:latin typeface="Nunito Sans"/>
              </a:rPr>
              <a:t>in</a:t>
            </a:r>
            <a:r>
              <a:rPr kumimoji="0" lang="en-US" sz="1800" b="1" i="1" u="none" strike="noStrike" kern="1200" cap="none" spc="0" normalizeH="0" baseline="0" noProof="0">
                <a:ln>
                  <a:noFill/>
                </a:ln>
                <a:solidFill>
                  <a:srgbClr val="000000"/>
                </a:solidFill>
                <a:effectLst/>
                <a:uLnTx/>
                <a:uFillTx/>
                <a:latin typeface="Nunito Sans"/>
                <a:ea typeface="+mn-ea"/>
                <a:cs typeface="+mn-cs"/>
              </a:rPr>
              <a:t> </a:t>
            </a:r>
            <a:r>
              <a:rPr lang="en-US" sz="1800" b="1" i="1">
                <a:solidFill>
                  <a:srgbClr val="000000"/>
                </a:solidFill>
                <a:latin typeface="Nunito Sans"/>
              </a:rPr>
              <a:t>the</a:t>
            </a:r>
            <a:r>
              <a:rPr kumimoji="0" lang="en-US" sz="1800" b="1" i="1" u="none" strike="noStrike" kern="1200" cap="none" spc="0" normalizeH="0" baseline="0" noProof="0">
                <a:ln>
                  <a:noFill/>
                </a:ln>
                <a:solidFill>
                  <a:srgbClr val="000000"/>
                </a:solidFill>
                <a:effectLst/>
                <a:uLnTx/>
                <a:uFillTx/>
                <a:latin typeface="Nunito Sans"/>
                <a:ea typeface="+mn-ea"/>
                <a:cs typeface="+mn-cs"/>
              </a:rPr>
              <a:t> final stages of approval</a:t>
            </a:r>
            <a:endParaRPr lang="en-US" sz="1800" b="1" i="1" u="none" strike="noStrike" kern="1200" cap="none" spc="0" normalizeH="0" baseline="0" noProof="0">
              <a:ln>
                <a:noFill/>
              </a:ln>
              <a:solidFill>
                <a:srgbClr val="000000"/>
              </a:solidFill>
              <a:effectLst/>
              <a:uLnTx/>
              <a:uFillTx/>
              <a:latin typeface="Nunito Sans"/>
            </a:endParaRPr>
          </a:p>
        </p:txBody>
      </p:sp>
    </p:spTree>
    <p:extLst>
      <p:ext uri="{BB962C8B-B14F-4D97-AF65-F5344CB8AC3E}">
        <p14:creationId xmlns:p14="http://schemas.microsoft.com/office/powerpoint/2010/main" val="271419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309554" y="786454"/>
            <a:ext cx="5530137"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Timeframes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309553" y="1779179"/>
            <a:ext cx="5313206" cy="4093428"/>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Any volunteers who transition into a role/team requiring first aid will have at least 2 years from transition to complete this (Exact timing TBC)</a:t>
            </a:r>
          </a:p>
          <a:p>
            <a:pPr marL="295275" indent="-285750">
              <a:spcBef>
                <a:spcPts val="600"/>
              </a:spcBef>
              <a:spcAft>
                <a:spcPts val="600"/>
              </a:spcAft>
              <a:buClr>
                <a:srgbClr val="7414DC"/>
              </a:buClr>
              <a:buSzPct val="125000"/>
              <a:buFont typeface="Arial" panose="020B0604020202020204" pitchFamily="34" charset="0"/>
              <a:buChar char="•"/>
              <a:defRPr/>
            </a:pPr>
            <a:endParaRPr lang="en-US" sz="2000">
              <a:solidFill>
                <a:srgbClr val="000000"/>
              </a:solidFill>
              <a:latin typeface="Nunito Sans"/>
            </a:endParaRPr>
          </a:p>
          <a:p>
            <a:pPr marL="295275" indent="-28575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Any volunteers joining a team that requires first aid after the transition will have 1 year to complete this </a:t>
            </a:r>
          </a:p>
          <a:p>
            <a:pPr marL="295275" indent="-285750">
              <a:spcBef>
                <a:spcPts val="600"/>
              </a:spcBef>
              <a:spcAft>
                <a:spcPts val="600"/>
              </a:spcAft>
              <a:buClr>
                <a:srgbClr val="7414DC"/>
              </a:buClr>
              <a:buSzPct val="125000"/>
              <a:buFont typeface="Arial" panose="020B0604020202020204" pitchFamily="34" charset="0"/>
              <a:buChar char="•"/>
              <a:defRPr/>
            </a:pPr>
            <a:endParaRPr lang="en-US" sz="2000">
              <a:solidFill>
                <a:srgbClr val="000000"/>
              </a:solidFill>
              <a:latin typeface="Nunito Sans"/>
            </a:endParaRPr>
          </a:p>
          <a:p>
            <a:pPr marL="295275" indent="-28575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More details on the transition timings for first aid will be shared after approval</a:t>
            </a:r>
          </a:p>
        </p:txBody>
      </p:sp>
      <p:pic>
        <p:nvPicPr>
          <p:cNvPr id="5" name="Picture 4">
            <a:extLst>
              <a:ext uri="{FF2B5EF4-FFF2-40B4-BE49-F238E27FC236}">
                <a16:creationId xmlns:a16="http://schemas.microsoft.com/office/drawing/2014/main" xmlns="" id="{FCF1F992-ACEB-961A-736B-070116D7B152}"/>
              </a:ext>
            </a:extLst>
          </p:cNvPr>
          <p:cNvPicPr>
            <a:picLocks noChangeAspect="1"/>
          </p:cNvPicPr>
          <p:nvPr/>
        </p:nvPicPr>
        <p:blipFill rotWithShape="1">
          <a:blip r:embed="rId3">
            <a:extLst>
              <a:ext uri="{28A0092B-C50C-407E-A947-70E740481C1C}">
                <a14:useLocalDpi xmlns:a14="http://schemas.microsoft.com/office/drawing/2010/main" val="0"/>
              </a:ext>
            </a:extLst>
          </a:blip>
          <a:srcRect l="2928"/>
          <a:stretch/>
        </p:blipFill>
        <p:spPr>
          <a:xfrm>
            <a:off x="5839690" y="0"/>
            <a:ext cx="6352310" cy="6858000"/>
          </a:xfrm>
          <a:prstGeom prst="rect">
            <a:avLst/>
          </a:prstGeom>
        </p:spPr>
      </p:pic>
    </p:spTree>
    <p:extLst>
      <p:ext uri="{BB962C8B-B14F-4D97-AF65-F5344CB8AC3E}">
        <p14:creationId xmlns:p14="http://schemas.microsoft.com/office/powerpoint/2010/main" val="267586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xmlns="" id="{7446A382-6041-CCCB-8F63-4E59E8FD12A4}"/>
              </a:ext>
            </a:extLst>
          </p:cNvPr>
          <p:cNvSpPr txBox="1"/>
          <p:nvPr/>
        </p:nvSpPr>
        <p:spPr>
          <a:xfrm>
            <a:off x="425574" y="625785"/>
            <a:ext cx="7626532" cy="711733"/>
          </a:xfrm>
          <a:prstGeom prst="rect">
            <a:avLst/>
          </a:prstGeom>
          <a:noFill/>
        </p:spPr>
        <p:txBody>
          <a:bodyPr wrap="square">
            <a:spAutoFit/>
          </a:bodyPr>
          <a:lstStyle/>
          <a:p>
            <a:pPr marL="0" marR="0" lvl="0" indent="0" algn="l" defTabSz="685800" rtl="0" eaLnBrk="1" fontAlgn="auto" latinLnBrk="0" hangingPunct="1">
              <a:lnSpc>
                <a:spcPts val="4950"/>
              </a:lnSpc>
              <a:spcBef>
                <a:spcPts val="0"/>
              </a:spcBef>
              <a:spcAft>
                <a:spcPts val="0"/>
              </a:spcAft>
              <a:buClr>
                <a:srgbClr val="7414DC"/>
              </a:buClr>
              <a:buSzPct val="125000"/>
              <a:buFont typeface="Arial" panose="020B0604020202020204" pitchFamily="34" charset="0"/>
              <a:buNone/>
              <a:tabLst/>
              <a:defRPr/>
            </a:pPr>
            <a:r>
              <a:rPr kumimoji="0" lang="en-US" sz="3600" b="0" i="0" u="none" strike="noStrike" kern="1200" cap="none" spc="-146" normalizeH="0" baseline="0" noProof="0">
                <a:ln>
                  <a:noFill/>
                </a:ln>
                <a:solidFill>
                  <a:srgbClr val="7414DC"/>
                </a:solidFill>
                <a:effectLst/>
                <a:uLnTx/>
                <a:uFillTx/>
                <a:latin typeface="Nunito Sans Black" charset="0"/>
                <a:ea typeface="+mn-ea"/>
                <a:cs typeface="Nunito Sans Black" charset="0"/>
              </a:rPr>
              <a:t>First Response delivery models</a:t>
            </a:r>
          </a:p>
        </p:txBody>
      </p:sp>
      <p:grpSp>
        <p:nvGrpSpPr>
          <p:cNvPr id="4" name="Group 3">
            <a:extLst>
              <a:ext uri="{FF2B5EF4-FFF2-40B4-BE49-F238E27FC236}">
                <a16:creationId xmlns:a16="http://schemas.microsoft.com/office/drawing/2014/main" xmlns="" id="{6420FCDA-F1FC-0390-27E3-31E2B20F3587}"/>
              </a:ext>
            </a:extLst>
          </p:cNvPr>
          <p:cNvGrpSpPr/>
          <p:nvPr/>
        </p:nvGrpSpPr>
        <p:grpSpPr>
          <a:xfrm>
            <a:off x="857425" y="1944755"/>
            <a:ext cx="10477149" cy="4307584"/>
            <a:chOff x="717183" y="1876617"/>
            <a:chExt cx="10477149" cy="4307584"/>
          </a:xfrm>
        </p:grpSpPr>
        <p:grpSp>
          <p:nvGrpSpPr>
            <p:cNvPr id="27" name="Group 26">
              <a:extLst>
                <a:ext uri="{FF2B5EF4-FFF2-40B4-BE49-F238E27FC236}">
                  <a16:creationId xmlns:a16="http://schemas.microsoft.com/office/drawing/2014/main" xmlns="" id="{1CB9A805-A77B-86FF-6437-9D990CDF8001}"/>
                </a:ext>
              </a:extLst>
            </p:cNvPr>
            <p:cNvGrpSpPr/>
            <p:nvPr/>
          </p:nvGrpSpPr>
          <p:grpSpPr>
            <a:xfrm>
              <a:off x="725538" y="3385310"/>
              <a:ext cx="10460439" cy="1174048"/>
              <a:chOff x="920324" y="2923491"/>
              <a:chExt cx="10460439" cy="1174048"/>
            </a:xfrm>
            <a:effectLst/>
          </p:grpSpPr>
          <p:sp>
            <p:nvSpPr>
              <p:cNvPr id="28" name="Rounded Rectangle 27">
                <a:extLst>
                  <a:ext uri="{FF2B5EF4-FFF2-40B4-BE49-F238E27FC236}">
                    <a16:creationId xmlns:a16="http://schemas.microsoft.com/office/drawing/2014/main" xmlns="" id="{0C14D1A2-0407-A6E7-EC02-29683F1EAE24}"/>
                  </a:ext>
                </a:extLst>
              </p:cNvPr>
              <p:cNvSpPr/>
              <p:nvPr/>
            </p:nvSpPr>
            <p:spPr>
              <a:xfrm>
                <a:off x="920324" y="2936153"/>
                <a:ext cx="1992154" cy="1153213"/>
              </a:xfrm>
              <a:prstGeom prst="round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Online</a:t>
                </a:r>
              </a:p>
            </p:txBody>
          </p:sp>
          <p:sp>
            <p:nvSpPr>
              <p:cNvPr id="29" name="Rounded Rectangle 28">
                <a:extLst>
                  <a:ext uri="{FF2B5EF4-FFF2-40B4-BE49-F238E27FC236}">
                    <a16:creationId xmlns:a16="http://schemas.microsoft.com/office/drawing/2014/main" xmlns="" id="{19E2D87B-2224-F094-0573-C607E6DA6B8D}"/>
                  </a:ext>
                </a:extLst>
              </p:cNvPr>
              <p:cNvSpPr/>
              <p:nvPr/>
            </p:nvSpPr>
            <p:spPr>
              <a:xfrm>
                <a:off x="3061072" y="3377539"/>
                <a:ext cx="5774457"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3 x 2-hour online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trainer-led sessions</a:t>
                </a:r>
              </a:p>
            </p:txBody>
          </p:sp>
          <p:sp>
            <p:nvSpPr>
              <p:cNvPr id="30" name="Rounded Rectangle 29">
                <a:extLst>
                  <a:ext uri="{FF2B5EF4-FFF2-40B4-BE49-F238E27FC236}">
                    <a16:creationId xmlns:a16="http://schemas.microsoft.com/office/drawing/2014/main" xmlns="" id="{E89618FD-B5F9-2572-78BF-7859E0E63B57}"/>
                  </a:ext>
                </a:extLst>
              </p:cNvPr>
              <p:cNvSpPr/>
              <p:nvPr/>
            </p:nvSpPr>
            <p:spPr>
              <a:xfrm>
                <a:off x="8995959" y="3377539"/>
                <a:ext cx="2384804"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20-minute practical F2F</a:t>
                </a:r>
              </a:p>
            </p:txBody>
          </p:sp>
          <p:sp>
            <p:nvSpPr>
              <p:cNvPr id="31" name="Rounded Rectangle 30">
                <a:extLst>
                  <a:ext uri="{FF2B5EF4-FFF2-40B4-BE49-F238E27FC236}">
                    <a16:creationId xmlns:a16="http://schemas.microsoft.com/office/drawing/2014/main" xmlns="" id="{354D42D0-1787-5602-4E98-9B42DF1F02D8}"/>
                  </a:ext>
                </a:extLst>
              </p:cNvPr>
              <p:cNvSpPr/>
              <p:nvPr/>
            </p:nvSpPr>
            <p:spPr>
              <a:xfrm>
                <a:off x="3044363" y="2923492"/>
                <a:ext cx="5791166"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2" name="Rounded Rectangle 31">
                <a:extLst>
                  <a:ext uri="{FF2B5EF4-FFF2-40B4-BE49-F238E27FC236}">
                    <a16:creationId xmlns:a16="http://schemas.microsoft.com/office/drawing/2014/main" xmlns="" id="{1EFC44B7-4055-CE24-3017-E825566AD5DA}"/>
                  </a:ext>
                </a:extLst>
              </p:cNvPr>
              <p:cNvSpPr/>
              <p:nvPr/>
            </p:nvSpPr>
            <p:spPr>
              <a:xfrm>
                <a:off x="8995959" y="2923491"/>
                <a:ext cx="2384804"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Practical Demo</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grpSp>
        <p:grpSp>
          <p:nvGrpSpPr>
            <p:cNvPr id="33" name="Group 32">
              <a:extLst>
                <a:ext uri="{FF2B5EF4-FFF2-40B4-BE49-F238E27FC236}">
                  <a16:creationId xmlns:a16="http://schemas.microsoft.com/office/drawing/2014/main" xmlns="" id="{9D99BD27-7A0B-B244-E5CA-EA29C529DE6D}"/>
                </a:ext>
              </a:extLst>
            </p:cNvPr>
            <p:cNvGrpSpPr/>
            <p:nvPr/>
          </p:nvGrpSpPr>
          <p:grpSpPr>
            <a:xfrm>
              <a:off x="717183" y="4996821"/>
              <a:ext cx="10477149" cy="1187380"/>
              <a:chOff x="903614" y="4534608"/>
              <a:chExt cx="10477149" cy="1187380"/>
            </a:xfrm>
          </p:grpSpPr>
          <p:sp>
            <p:nvSpPr>
              <p:cNvPr id="34" name="Rounded Rectangle 33">
                <a:extLst>
                  <a:ext uri="{FF2B5EF4-FFF2-40B4-BE49-F238E27FC236}">
                    <a16:creationId xmlns:a16="http://schemas.microsoft.com/office/drawing/2014/main" xmlns="" id="{EF9F3F3A-1245-497C-60AE-DC03DC2BD0BD}"/>
                  </a:ext>
                </a:extLst>
              </p:cNvPr>
              <p:cNvSpPr/>
              <p:nvPr/>
            </p:nvSpPr>
            <p:spPr>
              <a:xfrm>
                <a:off x="903614" y="4534608"/>
                <a:ext cx="1992154" cy="1173404"/>
              </a:xfrm>
              <a:prstGeom prst="round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Blended</a:t>
                </a:r>
              </a:p>
            </p:txBody>
          </p:sp>
          <p:sp>
            <p:nvSpPr>
              <p:cNvPr id="35" name="Rounded Rectangle 34">
                <a:extLst>
                  <a:ext uri="{FF2B5EF4-FFF2-40B4-BE49-F238E27FC236}">
                    <a16:creationId xmlns:a16="http://schemas.microsoft.com/office/drawing/2014/main" xmlns="" id="{00A3576D-7DBB-C927-715D-D9053B8CE6F5}"/>
                  </a:ext>
                </a:extLst>
              </p:cNvPr>
              <p:cNvSpPr/>
              <p:nvPr/>
            </p:nvSpPr>
            <p:spPr>
              <a:xfrm>
                <a:off x="3044362" y="5001988"/>
                <a:ext cx="2340000" cy="720000"/>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2.5-hour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E-Learning</a:t>
                </a:r>
              </a:p>
            </p:txBody>
          </p:sp>
          <p:sp>
            <p:nvSpPr>
              <p:cNvPr id="36" name="Rounded Rectangle 35">
                <a:extLst>
                  <a:ext uri="{FF2B5EF4-FFF2-40B4-BE49-F238E27FC236}">
                    <a16:creationId xmlns:a16="http://schemas.microsoft.com/office/drawing/2014/main" xmlns="" id="{474D73AE-66A3-4DC5-86FB-3A6206C1F938}"/>
                  </a:ext>
                </a:extLst>
              </p:cNvPr>
              <p:cNvSpPr/>
              <p:nvPr/>
            </p:nvSpPr>
            <p:spPr>
              <a:xfrm>
                <a:off x="6495529" y="5001988"/>
                <a:ext cx="2340000" cy="720000"/>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3-hour online trainer-led session</a:t>
                </a:r>
              </a:p>
            </p:txBody>
          </p:sp>
          <p:sp>
            <p:nvSpPr>
              <p:cNvPr id="37" name="Rounded Rectangle 36">
                <a:extLst>
                  <a:ext uri="{FF2B5EF4-FFF2-40B4-BE49-F238E27FC236}">
                    <a16:creationId xmlns:a16="http://schemas.microsoft.com/office/drawing/2014/main" xmlns="" id="{92F730F7-99AC-5FAD-3CA3-787A5FFAECC9}"/>
                  </a:ext>
                </a:extLst>
              </p:cNvPr>
              <p:cNvSpPr/>
              <p:nvPr/>
            </p:nvSpPr>
            <p:spPr>
              <a:xfrm>
                <a:off x="3027652" y="4540248"/>
                <a:ext cx="5807877"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8" name="Rounded Rectangle 37">
                <a:extLst>
                  <a:ext uri="{FF2B5EF4-FFF2-40B4-BE49-F238E27FC236}">
                    <a16:creationId xmlns:a16="http://schemas.microsoft.com/office/drawing/2014/main" xmlns="" id="{71F9DB08-6B4E-413B-ACA7-A28EE3E27C4A}"/>
                  </a:ext>
                </a:extLst>
              </p:cNvPr>
              <p:cNvSpPr/>
              <p:nvPr/>
            </p:nvSpPr>
            <p:spPr>
              <a:xfrm>
                <a:off x="8979249" y="4534608"/>
                <a:ext cx="2401514"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Practical Demo</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9" name="Rounded Rectangle 38">
                <a:extLst>
                  <a:ext uri="{FF2B5EF4-FFF2-40B4-BE49-F238E27FC236}">
                    <a16:creationId xmlns:a16="http://schemas.microsoft.com/office/drawing/2014/main" xmlns="" id="{AF20BEAF-C320-8CFA-E2E2-357ED8747684}"/>
                  </a:ext>
                </a:extLst>
              </p:cNvPr>
              <p:cNvSpPr/>
              <p:nvPr/>
            </p:nvSpPr>
            <p:spPr>
              <a:xfrm>
                <a:off x="5499652" y="5080920"/>
                <a:ext cx="885287" cy="552872"/>
              </a:xfrm>
              <a:prstGeom prst="round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2"/>
                    </a:solidFill>
                    <a:effectLst/>
                    <a:uLnTx/>
                    <a:uFillTx/>
                    <a:latin typeface="Nunito Sans"/>
                    <a:ea typeface="+mn-ea"/>
                    <a:cs typeface="+mn-cs"/>
                  </a:rPr>
                  <a:t>THEN</a:t>
                </a:r>
              </a:p>
            </p:txBody>
          </p:sp>
          <p:sp>
            <p:nvSpPr>
              <p:cNvPr id="40" name="Rounded Rectangle 39">
                <a:extLst>
                  <a:ext uri="{FF2B5EF4-FFF2-40B4-BE49-F238E27FC236}">
                    <a16:creationId xmlns:a16="http://schemas.microsoft.com/office/drawing/2014/main" xmlns="" id="{788AC5F4-EDBC-FE31-22D1-38F8B02B2C2F}"/>
                  </a:ext>
                </a:extLst>
              </p:cNvPr>
              <p:cNvSpPr/>
              <p:nvPr/>
            </p:nvSpPr>
            <p:spPr>
              <a:xfrm>
                <a:off x="8979249" y="4997356"/>
                <a:ext cx="2401514" cy="720000"/>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20-minute practical F2F</a:t>
                </a:r>
              </a:p>
            </p:txBody>
          </p:sp>
        </p:grpSp>
        <p:grpSp>
          <p:nvGrpSpPr>
            <p:cNvPr id="42" name="Group 41">
              <a:extLst>
                <a:ext uri="{FF2B5EF4-FFF2-40B4-BE49-F238E27FC236}">
                  <a16:creationId xmlns:a16="http://schemas.microsoft.com/office/drawing/2014/main" xmlns="" id="{1FBBD172-F601-B3F9-E0BA-D3FC399E6549}"/>
                </a:ext>
              </a:extLst>
            </p:cNvPr>
            <p:cNvGrpSpPr/>
            <p:nvPr/>
          </p:nvGrpSpPr>
          <p:grpSpPr>
            <a:xfrm>
              <a:off x="725538" y="1876617"/>
              <a:ext cx="10460439" cy="1165874"/>
              <a:chOff x="920324" y="1414404"/>
              <a:chExt cx="10460439" cy="1165874"/>
            </a:xfrm>
          </p:grpSpPr>
          <p:sp>
            <p:nvSpPr>
              <p:cNvPr id="43" name="Rounded Rectangle 42">
                <a:extLst>
                  <a:ext uri="{FF2B5EF4-FFF2-40B4-BE49-F238E27FC236}">
                    <a16:creationId xmlns:a16="http://schemas.microsoft.com/office/drawing/2014/main" xmlns="" id="{ED18A582-6573-B8F1-E6B4-9A23A21C118B}"/>
                  </a:ext>
                </a:extLst>
              </p:cNvPr>
              <p:cNvSpPr/>
              <p:nvPr/>
            </p:nvSpPr>
            <p:spPr>
              <a:xfrm>
                <a:off x="920324" y="1414404"/>
                <a:ext cx="1992154" cy="1153213"/>
              </a:xfrm>
              <a:prstGeom prst="round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Face to Face</a:t>
                </a:r>
              </a:p>
            </p:txBody>
          </p:sp>
          <p:sp>
            <p:nvSpPr>
              <p:cNvPr id="44" name="Rounded Rectangle 43">
                <a:extLst>
                  <a:ext uri="{FF2B5EF4-FFF2-40B4-BE49-F238E27FC236}">
                    <a16:creationId xmlns:a16="http://schemas.microsoft.com/office/drawing/2014/main" xmlns="" id="{35625B6D-98C7-FB94-F726-4EB8A2397336}"/>
                  </a:ext>
                </a:extLst>
              </p:cNvPr>
              <p:cNvSpPr/>
              <p:nvPr/>
            </p:nvSpPr>
            <p:spPr>
              <a:xfrm>
                <a:off x="3044362" y="1860278"/>
                <a:ext cx="3600000"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6-hour F2F session</a:t>
                </a:r>
              </a:p>
            </p:txBody>
          </p:sp>
          <p:sp>
            <p:nvSpPr>
              <p:cNvPr id="45" name="Rounded Rectangle 44">
                <a:extLst>
                  <a:ext uri="{FF2B5EF4-FFF2-40B4-BE49-F238E27FC236}">
                    <a16:creationId xmlns:a16="http://schemas.microsoft.com/office/drawing/2014/main" xmlns="" id="{79EA2FD7-5670-25C1-D214-3F76DC30F2CE}"/>
                  </a:ext>
                </a:extLst>
              </p:cNvPr>
              <p:cNvSpPr/>
              <p:nvPr/>
            </p:nvSpPr>
            <p:spPr>
              <a:xfrm>
                <a:off x="7731857" y="1859970"/>
                <a:ext cx="3648906" cy="72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3 x 2-hour F2F sessions</a:t>
                </a:r>
              </a:p>
            </p:txBody>
          </p:sp>
          <p:sp>
            <p:nvSpPr>
              <p:cNvPr id="46" name="Rounded Rectangle 45">
                <a:extLst>
                  <a:ext uri="{FF2B5EF4-FFF2-40B4-BE49-F238E27FC236}">
                    <a16:creationId xmlns:a16="http://schemas.microsoft.com/office/drawing/2014/main" xmlns="" id="{00246E3D-4C50-0D5E-C287-700CBD836888}"/>
                  </a:ext>
                </a:extLst>
              </p:cNvPr>
              <p:cNvSpPr/>
              <p:nvPr/>
            </p:nvSpPr>
            <p:spPr>
              <a:xfrm>
                <a:off x="3044362" y="1414404"/>
                <a:ext cx="8336401" cy="4026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 and Practical Demo</a:t>
                </a:r>
              </a:p>
            </p:txBody>
          </p:sp>
          <p:sp>
            <p:nvSpPr>
              <p:cNvPr id="47" name="Rounded Rectangle 46">
                <a:extLst>
                  <a:ext uri="{FF2B5EF4-FFF2-40B4-BE49-F238E27FC236}">
                    <a16:creationId xmlns:a16="http://schemas.microsoft.com/office/drawing/2014/main" xmlns="" id="{86A2B21F-5B6D-E2F8-C917-6319C9E6F6EE}"/>
                  </a:ext>
                </a:extLst>
              </p:cNvPr>
              <p:cNvSpPr/>
              <p:nvPr/>
            </p:nvSpPr>
            <p:spPr>
              <a:xfrm>
                <a:off x="6776246" y="1938401"/>
                <a:ext cx="823727" cy="552872"/>
              </a:xfrm>
              <a:prstGeom prst="round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Nunito Sans"/>
                    <a:ea typeface="+mn-ea"/>
                    <a:cs typeface="+mn-cs"/>
                  </a:rPr>
                  <a:t>OR</a:t>
                </a:r>
                <a:endParaRPr kumimoji="0" lang="en-GB" sz="2400" b="0" i="0" u="none" strike="noStrike" kern="1200" cap="none" spc="0" normalizeH="0" baseline="0" noProof="0">
                  <a:ln>
                    <a:noFill/>
                  </a:ln>
                  <a:solidFill>
                    <a:schemeClr val="tx2"/>
                  </a:solidFill>
                  <a:effectLst/>
                  <a:uLnTx/>
                  <a:uFillTx/>
                  <a:latin typeface="Nunito Sans"/>
                  <a:ea typeface="+mn-ea"/>
                  <a:cs typeface="+mn-cs"/>
                </a:endParaRPr>
              </a:p>
            </p:txBody>
          </p:sp>
        </p:grpSp>
      </p:grpSp>
    </p:spTree>
    <p:extLst>
      <p:ext uri="{BB962C8B-B14F-4D97-AF65-F5344CB8AC3E}">
        <p14:creationId xmlns:p14="http://schemas.microsoft.com/office/powerpoint/2010/main" val="3013888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B6F046AF-5F48-8985-8EAF-94CE4CC7D7E4}"/>
              </a:ext>
            </a:extLst>
          </p:cNvPr>
          <p:cNvSpPr/>
          <p:nvPr/>
        </p:nvSpPr>
        <p:spPr>
          <a:xfrm>
            <a:off x="329564" y="5153016"/>
            <a:ext cx="3168000" cy="799417"/>
          </a:xfrm>
          <a:prstGeom prst="roundRect">
            <a:avLst>
              <a:gd name="adj" fmla="val 367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Safe Scouting</a:t>
            </a:r>
          </a:p>
        </p:txBody>
      </p:sp>
      <p:sp>
        <p:nvSpPr>
          <p:cNvPr id="25" name="Rectangle: Rounded Corners 24">
            <a:extLst>
              <a:ext uri="{FF2B5EF4-FFF2-40B4-BE49-F238E27FC236}">
                <a16:creationId xmlns:a16="http://schemas.microsoft.com/office/drawing/2014/main" xmlns="" id="{64BF759B-7136-430F-D4BE-18FC2D015C76}"/>
              </a:ext>
            </a:extLst>
          </p:cNvPr>
          <p:cNvSpPr/>
          <p:nvPr/>
        </p:nvSpPr>
        <p:spPr>
          <a:xfrm>
            <a:off x="329565" y="4224319"/>
            <a:ext cx="3168000" cy="799417"/>
          </a:xfrm>
          <a:prstGeom prst="roundRect">
            <a:avLst>
              <a:gd name="adj" fmla="val 367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Creating Inclusion</a:t>
            </a:r>
          </a:p>
        </p:txBody>
      </p:sp>
      <p:sp>
        <p:nvSpPr>
          <p:cNvPr id="29" name="Rectangle: Rounded Corners 28">
            <a:extLst>
              <a:ext uri="{FF2B5EF4-FFF2-40B4-BE49-F238E27FC236}">
                <a16:creationId xmlns:a16="http://schemas.microsoft.com/office/drawing/2014/main" xmlns="" id="{4D1C2A66-F6FA-07EB-AA72-79CD3C062841}"/>
              </a:ext>
            </a:extLst>
          </p:cNvPr>
          <p:cNvSpPr/>
          <p:nvPr/>
        </p:nvSpPr>
        <p:spPr>
          <a:xfrm>
            <a:off x="329566" y="3295622"/>
            <a:ext cx="3168000" cy="799417"/>
          </a:xfrm>
          <a:prstGeom prst="roundRect">
            <a:avLst>
              <a:gd name="adj" fmla="val 367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Data Protection in Scouts</a:t>
            </a:r>
            <a:endParaRPr lang="en-GB"/>
          </a:p>
        </p:txBody>
      </p:sp>
      <p:sp>
        <p:nvSpPr>
          <p:cNvPr id="33" name="Rectangle: Rounded Corners 32">
            <a:extLst>
              <a:ext uri="{FF2B5EF4-FFF2-40B4-BE49-F238E27FC236}">
                <a16:creationId xmlns:a16="http://schemas.microsoft.com/office/drawing/2014/main" xmlns="" id="{373EE982-5420-C294-D47C-36760EEDF38B}"/>
              </a:ext>
            </a:extLst>
          </p:cNvPr>
          <p:cNvSpPr/>
          <p:nvPr/>
        </p:nvSpPr>
        <p:spPr>
          <a:xfrm>
            <a:off x="329567" y="2366925"/>
            <a:ext cx="3168000" cy="799417"/>
          </a:xfrm>
          <a:prstGeom prst="roundRect">
            <a:avLst>
              <a:gd name="adj" fmla="val 367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350" b="1"/>
              <a:t>Who we are and What we do</a:t>
            </a:r>
            <a:endParaRPr lang="en-GB" sz="2350"/>
          </a:p>
        </p:txBody>
      </p:sp>
      <p:sp>
        <p:nvSpPr>
          <p:cNvPr id="4" name="object 5">
            <a:extLst>
              <a:ext uri="{FF2B5EF4-FFF2-40B4-BE49-F238E27FC236}">
                <a16:creationId xmlns:a16="http://schemas.microsoft.com/office/drawing/2014/main" xmlns="" id="{80485D23-1DFE-B327-1F06-00368198EC65}"/>
              </a:ext>
            </a:extLst>
          </p:cNvPr>
          <p:cNvSpPr txBox="1"/>
          <p:nvPr/>
        </p:nvSpPr>
        <p:spPr>
          <a:xfrm>
            <a:off x="265167" y="801711"/>
            <a:ext cx="8692402" cy="923330"/>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What Growing Roots learning will be available when?</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8" name="TextBox 7">
            <a:extLst>
              <a:ext uri="{FF2B5EF4-FFF2-40B4-BE49-F238E27FC236}">
                <a16:creationId xmlns:a16="http://schemas.microsoft.com/office/drawing/2014/main" xmlns="" id="{A7D532FE-3729-FBDB-20BD-4D8A354BC6B7}"/>
              </a:ext>
            </a:extLst>
          </p:cNvPr>
          <p:cNvSpPr txBox="1"/>
          <p:nvPr/>
        </p:nvSpPr>
        <p:spPr>
          <a:xfrm>
            <a:off x="2727279" y="1815788"/>
            <a:ext cx="1817703" cy="400110"/>
          </a:xfrm>
          <a:prstGeom prst="rect">
            <a:avLst/>
          </a:prstGeom>
          <a:noFill/>
        </p:spPr>
        <p:txBody>
          <a:bodyPr wrap="square">
            <a:spAutoFit/>
          </a:bodyPr>
          <a:lstStyle/>
          <a:p>
            <a:r>
              <a:rPr kumimoji="0" lang="en-US" sz="2000" b="1" i="0" u="none" strike="noStrike" kern="1200" cap="none" spc="0" normalizeH="0" baseline="0" noProof="0">
                <a:ln>
                  <a:noFill/>
                </a:ln>
                <a:solidFill>
                  <a:srgbClr val="000000"/>
                </a:solidFill>
                <a:effectLst/>
                <a:uLnTx/>
                <a:uFillTx/>
                <a:latin typeface="Nunito Sans"/>
                <a:ea typeface="+mn-ea"/>
                <a:cs typeface="+mn-cs"/>
              </a:rPr>
              <a:t>November 23</a:t>
            </a:r>
            <a:endParaRPr lang="en-GB" b="1"/>
          </a:p>
        </p:txBody>
      </p:sp>
      <p:cxnSp>
        <p:nvCxnSpPr>
          <p:cNvPr id="9" name="Straight Connector 8">
            <a:extLst>
              <a:ext uri="{FF2B5EF4-FFF2-40B4-BE49-F238E27FC236}">
                <a16:creationId xmlns:a16="http://schemas.microsoft.com/office/drawing/2014/main" xmlns="" id="{4DB205A5-206E-84E1-3C99-305456865369}"/>
              </a:ext>
            </a:extLst>
          </p:cNvPr>
          <p:cNvCxnSpPr>
            <a:cxnSpLocks/>
          </p:cNvCxnSpPr>
          <p:nvPr/>
        </p:nvCxnSpPr>
        <p:spPr>
          <a:xfrm>
            <a:off x="7436360" y="2215898"/>
            <a:ext cx="0" cy="4185821"/>
          </a:xfrm>
          <a:prstGeom prst="line">
            <a:avLst/>
          </a:prstGeom>
          <a:ln w="38100">
            <a:solidFill>
              <a:srgbClr val="7414DC"/>
            </a:solidFill>
            <a:prstDash val="lgDash"/>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xmlns="" id="{833F434B-BD92-727A-2D34-B0285AA3B0A7}"/>
              </a:ext>
            </a:extLst>
          </p:cNvPr>
          <p:cNvSpPr txBox="1"/>
          <p:nvPr/>
        </p:nvSpPr>
        <p:spPr>
          <a:xfrm>
            <a:off x="8840968" y="1815788"/>
            <a:ext cx="1502460" cy="400110"/>
          </a:xfrm>
          <a:prstGeom prst="rect">
            <a:avLst/>
          </a:prstGeom>
          <a:noFill/>
        </p:spPr>
        <p:txBody>
          <a:bodyPr wrap="square">
            <a:spAutoFit/>
          </a:bodyPr>
          <a:lstStyle/>
          <a:p>
            <a:pPr algn="ctr"/>
            <a:r>
              <a:rPr kumimoji="0" lang="en-US" sz="2000" b="1" i="0" u="none" strike="noStrike" kern="1200" cap="none" spc="0" normalizeH="0" baseline="0" noProof="0">
                <a:ln>
                  <a:noFill/>
                </a:ln>
                <a:solidFill>
                  <a:srgbClr val="000000"/>
                </a:solidFill>
                <a:effectLst/>
                <a:uLnTx/>
                <a:uFillTx/>
                <a:latin typeface="Nunito Sans"/>
                <a:ea typeface="+mn-ea"/>
                <a:cs typeface="+mn-cs"/>
              </a:rPr>
              <a:t>Spring 24</a:t>
            </a:r>
            <a:endParaRPr lang="en-GB" b="1"/>
          </a:p>
        </p:txBody>
      </p:sp>
      <p:sp>
        <p:nvSpPr>
          <p:cNvPr id="12" name="Rectangle: Rounded Corners 11">
            <a:extLst>
              <a:ext uri="{FF2B5EF4-FFF2-40B4-BE49-F238E27FC236}">
                <a16:creationId xmlns:a16="http://schemas.microsoft.com/office/drawing/2014/main" xmlns="" id="{BBB473FD-C880-753A-A579-E80FD3EF9C92}"/>
              </a:ext>
            </a:extLst>
          </p:cNvPr>
          <p:cNvSpPr/>
          <p:nvPr/>
        </p:nvSpPr>
        <p:spPr>
          <a:xfrm>
            <a:off x="8008198" y="2306645"/>
            <a:ext cx="3168000" cy="799417"/>
          </a:xfrm>
          <a:prstGeom prst="roundRect">
            <a:avLst>
              <a:gd name="adj" fmla="val 367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350" b="1"/>
              <a:t>Being a Trustee in Scouts</a:t>
            </a:r>
            <a:endParaRPr lang="en-GB" sz="2350"/>
          </a:p>
        </p:txBody>
      </p:sp>
      <p:sp>
        <p:nvSpPr>
          <p:cNvPr id="14" name="Rectangle: Rounded Corners 13">
            <a:extLst>
              <a:ext uri="{FF2B5EF4-FFF2-40B4-BE49-F238E27FC236}">
                <a16:creationId xmlns:a16="http://schemas.microsoft.com/office/drawing/2014/main" xmlns="" id="{9117A6DB-AA40-0AB4-2AC4-515F04E65FB2}"/>
              </a:ext>
            </a:extLst>
          </p:cNvPr>
          <p:cNvSpPr/>
          <p:nvPr/>
        </p:nvSpPr>
        <p:spPr>
          <a:xfrm>
            <a:off x="8008199" y="3302669"/>
            <a:ext cx="3168000" cy="799417"/>
          </a:xfrm>
          <a:prstGeom prst="roundRect">
            <a:avLst>
              <a:gd name="adj" fmla="val 367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350" b="1"/>
              <a:t>Leading Scout Volunteers</a:t>
            </a:r>
            <a:endParaRPr lang="en-GB" sz="2350"/>
          </a:p>
        </p:txBody>
      </p:sp>
      <p:sp>
        <p:nvSpPr>
          <p:cNvPr id="17" name="Rectangle: Rounded Corners 16">
            <a:extLst>
              <a:ext uri="{FF2B5EF4-FFF2-40B4-BE49-F238E27FC236}">
                <a16:creationId xmlns:a16="http://schemas.microsoft.com/office/drawing/2014/main" xmlns="" id="{785D8484-E437-2A4E-40F8-83A1D6380E90}"/>
              </a:ext>
            </a:extLst>
          </p:cNvPr>
          <p:cNvSpPr/>
          <p:nvPr/>
        </p:nvSpPr>
        <p:spPr>
          <a:xfrm>
            <a:off x="3746087" y="2366925"/>
            <a:ext cx="3168000" cy="799417"/>
          </a:xfrm>
          <a:prstGeom prst="roundRect">
            <a:avLst>
              <a:gd name="adj" fmla="val 367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350" b="1"/>
              <a:t>Delivering a Great Programme</a:t>
            </a:r>
            <a:endParaRPr lang="en-GB" sz="2350"/>
          </a:p>
        </p:txBody>
      </p:sp>
      <p:sp>
        <p:nvSpPr>
          <p:cNvPr id="2" name="Rectangle: Rounded Corners 1">
            <a:extLst>
              <a:ext uri="{FF2B5EF4-FFF2-40B4-BE49-F238E27FC236}">
                <a16:creationId xmlns:a16="http://schemas.microsoft.com/office/drawing/2014/main" xmlns="" id="{EF131309-56FC-750E-6201-269CBE795805}"/>
              </a:ext>
            </a:extLst>
          </p:cNvPr>
          <p:cNvSpPr/>
          <p:nvPr/>
        </p:nvSpPr>
        <p:spPr>
          <a:xfrm>
            <a:off x="3746089" y="3317369"/>
            <a:ext cx="3168000" cy="2635063"/>
          </a:xfrm>
          <a:prstGeom prst="roundRect">
            <a:avLst>
              <a:gd name="adj" fmla="val 204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350" b="1"/>
              <a:t>Interim learning: </a:t>
            </a:r>
          </a:p>
          <a:p>
            <a:pPr algn="ctr"/>
            <a:endParaRPr lang="en-GB" sz="2350" b="1"/>
          </a:p>
          <a:p>
            <a:pPr algn="ctr"/>
            <a:r>
              <a:rPr lang="en-GB" sz="2350" b="1"/>
              <a:t>Being a Trustee in Scouts</a:t>
            </a:r>
          </a:p>
          <a:p>
            <a:pPr algn="ctr"/>
            <a:endParaRPr lang="en-GB" sz="2350" b="1"/>
          </a:p>
          <a:p>
            <a:pPr algn="ctr"/>
            <a:r>
              <a:rPr lang="en-GB" sz="2350" b="1"/>
              <a:t>Leading Scout Volunteers</a:t>
            </a:r>
            <a:endParaRPr lang="en-GB" sz="2350"/>
          </a:p>
        </p:txBody>
      </p:sp>
    </p:spTree>
    <p:extLst>
      <p:ext uri="{BB962C8B-B14F-4D97-AF65-F5344CB8AC3E}">
        <p14:creationId xmlns:p14="http://schemas.microsoft.com/office/powerpoint/2010/main" val="931117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xmlns="" id="{2140C08C-DB9D-CEED-3333-1539F4A5B3FB}"/>
              </a:ext>
            </a:extLst>
          </p:cNvPr>
          <p:cNvSpPr txBox="1"/>
          <p:nvPr/>
        </p:nvSpPr>
        <p:spPr>
          <a:xfrm>
            <a:off x="309554" y="786454"/>
            <a:ext cx="8688142" cy="923330"/>
          </a:xfrm>
          <a:prstGeom prst="rect">
            <a:avLst/>
          </a:prstGeom>
        </p:spPr>
        <p:txBody>
          <a:bodyPr vert="horz" wrap="square" lIns="0" tIns="0" rIns="0" bIns="0" rtlCol="0" anchor="t">
            <a:spAutoFit/>
          </a:bodyPr>
          <a:lstStyle/>
          <a:p>
            <a:pPr marL="0" lvl="1" defTabSz="685784">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When will you need to complete your learning</a:t>
            </a:r>
            <a:r>
              <a:rPr lang="en-GB" sz="3000" kern="0">
                <a:solidFill>
                  <a:srgbClr val="7413DC"/>
                </a:solidFill>
                <a:latin typeface="Nunito Sans Black"/>
                <a:cs typeface="Calibri"/>
              </a:rPr>
              <a:t>? (Post-transition) </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9" name="Table 4">
            <a:extLst>
              <a:ext uri="{FF2B5EF4-FFF2-40B4-BE49-F238E27FC236}">
                <a16:creationId xmlns:a16="http://schemas.microsoft.com/office/drawing/2014/main" xmlns="" id="{57949A93-5247-44D6-FFA6-61E1FA74BCE7}"/>
              </a:ext>
            </a:extLst>
          </p:cNvPr>
          <p:cNvGraphicFramePr>
            <a:graphicFrameLocks noGrp="1"/>
          </p:cNvGraphicFramePr>
          <p:nvPr>
            <p:extLst>
              <p:ext uri="{D42A27DB-BD31-4B8C-83A1-F6EECF244321}">
                <p14:modId xmlns:p14="http://schemas.microsoft.com/office/powerpoint/2010/main" val="613885962"/>
              </p:ext>
            </p:extLst>
          </p:nvPr>
        </p:nvGraphicFramePr>
        <p:xfrm>
          <a:off x="1040295" y="1955604"/>
          <a:ext cx="9321305" cy="4436898"/>
        </p:xfrm>
        <a:graphic>
          <a:graphicData uri="http://schemas.openxmlformats.org/drawingml/2006/table">
            <a:tbl>
              <a:tblPr firstRow="1" bandRow="1">
                <a:tableStyleId>{5C22544A-7EE6-4342-B048-85BDC9FD1C3A}</a:tableStyleId>
              </a:tblPr>
              <a:tblGrid>
                <a:gridCol w="1213415">
                  <a:extLst>
                    <a:ext uri="{9D8B030D-6E8A-4147-A177-3AD203B41FA5}">
                      <a16:colId xmlns:a16="http://schemas.microsoft.com/office/drawing/2014/main" xmlns="" val="3112631941"/>
                    </a:ext>
                  </a:extLst>
                </a:gridCol>
                <a:gridCol w="2702630">
                  <a:extLst>
                    <a:ext uri="{9D8B030D-6E8A-4147-A177-3AD203B41FA5}">
                      <a16:colId xmlns:a16="http://schemas.microsoft.com/office/drawing/2014/main" xmlns="" val="652410027"/>
                    </a:ext>
                  </a:extLst>
                </a:gridCol>
                <a:gridCol w="2702630">
                  <a:extLst>
                    <a:ext uri="{9D8B030D-6E8A-4147-A177-3AD203B41FA5}">
                      <a16:colId xmlns:a16="http://schemas.microsoft.com/office/drawing/2014/main" xmlns="" val="1890409726"/>
                    </a:ext>
                  </a:extLst>
                </a:gridCol>
                <a:gridCol w="2702630">
                  <a:extLst>
                    <a:ext uri="{9D8B030D-6E8A-4147-A177-3AD203B41FA5}">
                      <a16:colId xmlns:a16="http://schemas.microsoft.com/office/drawing/2014/main" xmlns="" val="1626351189"/>
                    </a:ext>
                  </a:extLst>
                </a:gridCol>
              </a:tblGrid>
              <a:tr h="471331">
                <a:tc rowSpan="4">
                  <a:txBody>
                    <a:bodyPr/>
                    <a:lstStyle/>
                    <a:p>
                      <a:pPr algn="ctr"/>
                      <a:endParaRPr lang="en-GB" sz="1600"/>
                    </a:p>
                  </a:txBody>
                  <a:tcPr anchor="ctr">
                    <a:noFill/>
                  </a:tcPr>
                </a:tc>
                <a:tc>
                  <a:txBody>
                    <a:bodyPr/>
                    <a:lstStyle/>
                    <a:p>
                      <a:pPr algn="ctr"/>
                      <a:r>
                        <a:rPr lang="en-GB" sz="1600"/>
                        <a:t>Within the first 6-months</a:t>
                      </a:r>
                    </a:p>
                  </a:txBody>
                  <a:tcPr anchor="ctr">
                    <a:solidFill>
                      <a:schemeClr val="bg2"/>
                    </a:solidFill>
                  </a:tcPr>
                </a:tc>
                <a:tc>
                  <a:txBody>
                    <a:bodyPr/>
                    <a:lstStyle/>
                    <a:p>
                      <a:pPr algn="ctr"/>
                      <a:r>
                        <a:rPr lang="en-GB" sz="1600"/>
                        <a:t>Within the first 6-months &amp; every 3 years</a:t>
                      </a:r>
                    </a:p>
                  </a:txBody>
                  <a:tcPr anchor="ctr">
                    <a:solidFill>
                      <a:schemeClr val="bg2"/>
                    </a:solidFill>
                  </a:tcPr>
                </a:tc>
                <a:tc>
                  <a:txBody>
                    <a:bodyPr/>
                    <a:lstStyle/>
                    <a:p>
                      <a:pPr algn="ctr"/>
                      <a:r>
                        <a:rPr lang="en-GB" sz="1600"/>
                        <a:t>Within the first year &amp; every 3 years</a:t>
                      </a:r>
                    </a:p>
                  </a:txBody>
                  <a:tcPr anchor="ctr">
                    <a:solidFill>
                      <a:schemeClr val="bg2"/>
                    </a:solidFill>
                  </a:tcPr>
                </a:tc>
                <a:extLst>
                  <a:ext uri="{0D108BD9-81ED-4DB2-BD59-A6C34878D82A}">
                    <a16:rowId xmlns:a16="http://schemas.microsoft.com/office/drawing/2014/main" xmlns="" val="1251894971"/>
                  </a:ext>
                </a:extLst>
              </a:tr>
              <a:tr h="642963">
                <a:tc vMerge="1">
                  <a:txBody>
                    <a:bodyPr/>
                    <a:lstStyle/>
                    <a:p>
                      <a:pPr algn="ctr"/>
                      <a:endParaRPr lang="en-GB"/>
                    </a:p>
                  </a:txBody>
                  <a:tcPr anchor="ctr">
                    <a:solidFill>
                      <a:srgbClr val="D4F2EF"/>
                    </a:solidFill>
                  </a:tcPr>
                </a:tc>
                <a:tc>
                  <a:txBody>
                    <a:bodyPr/>
                    <a:lstStyle/>
                    <a:p>
                      <a:pPr algn="ctr"/>
                      <a:r>
                        <a:rPr lang="en-GB"/>
                        <a:t>Creating Inclusion</a:t>
                      </a:r>
                    </a:p>
                  </a:txBody>
                  <a:tcPr anchor="ctr">
                    <a:solidFill>
                      <a:srgbClr val="D4F2EF"/>
                    </a:solidFill>
                  </a:tcPr>
                </a:tc>
                <a:tc>
                  <a:txBody>
                    <a:bodyPr/>
                    <a:lstStyle/>
                    <a:p>
                      <a:pPr algn="ctr"/>
                      <a:r>
                        <a:rPr lang="en-GB"/>
                        <a:t>Safe Scouting</a:t>
                      </a:r>
                    </a:p>
                  </a:txBody>
                  <a:tcPr anchor="ctr">
                    <a:solidFill>
                      <a:srgbClr val="D4F2EF"/>
                    </a:solidFill>
                  </a:tcPr>
                </a:tc>
                <a:tc>
                  <a:txBody>
                    <a:bodyPr/>
                    <a:lstStyle/>
                    <a:p>
                      <a:pPr algn="ctr"/>
                      <a:r>
                        <a:rPr lang="en-GB"/>
                        <a:t>First Aid (If applicable)</a:t>
                      </a:r>
                    </a:p>
                  </a:txBody>
                  <a:tcPr anchor="ctr">
                    <a:solidFill>
                      <a:srgbClr val="D4F2EF"/>
                    </a:solidFill>
                  </a:tcPr>
                </a:tc>
                <a:extLst>
                  <a:ext uri="{0D108BD9-81ED-4DB2-BD59-A6C34878D82A}">
                    <a16:rowId xmlns:a16="http://schemas.microsoft.com/office/drawing/2014/main" xmlns="" val="2198842355"/>
                  </a:ext>
                </a:extLst>
              </a:tr>
              <a:tr h="642963">
                <a:tc vMerge="1">
                  <a:txBody>
                    <a:bodyPr/>
                    <a:lstStyle/>
                    <a:p>
                      <a:pPr algn="ctr"/>
                      <a:endParaRPr lang="en-GB"/>
                    </a:p>
                  </a:txBody>
                  <a:tcPr anchor="ctr">
                    <a:solidFill>
                      <a:srgbClr val="EDF8FA"/>
                    </a:solidFill>
                  </a:tcPr>
                </a:tc>
                <a:tc>
                  <a:txBody>
                    <a:bodyPr/>
                    <a:lstStyle/>
                    <a:p>
                      <a:pPr algn="ctr"/>
                      <a:r>
                        <a:rPr lang="en-GB"/>
                        <a:t>Data Protection in Scouts</a:t>
                      </a:r>
                    </a:p>
                  </a:txBody>
                  <a:tcPr anchor="ctr">
                    <a:solidFill>
                      <a:srgbClr val="EDF8FA"/>
                    </a:solidFill>
                  </a:tcPr>
                </a:tc>
                <a:tc>
                  <a:txBody>
                    <a:bodyPr/>
                    <a:lstStyle/>
                    <a:p>
                      <a:pPr algn="ctr"/>
                      <a:endParaRPr lang="en-GB"/>
                    </a:p>
                  </a:txBody>
                  <a:tcPr anchor="ctr">
                    <a:solidFill>
                      <a:srgbClr val="EDF8FA"/>
                    </a:solidFill>
                  </a:tcPr>
                </a:tc>
                <a:tc>
                  <a:txBody>
                    <a:bodyPr/>
                    <a:lstStyle/>
                    <a:p>
                      <a:pPr algn="ctr"/>
                      <a:endParaRPr lang="en-GB"/>
                    </a:p>
                  </a:txBody>
                  <a:tcPr anchor="ctr">
                    <a:solidFill>
                      <a:srgbClr val="EDF8FA"/>
                    </a:solidFill>
                  </a:tcPr>
                </a:tc>
                <a:extLst>
                  <a:ext uri="{0D108BD9-81ED-4DB2-BD59-A6C34878D82A}">
                    <a16:rowId xmlns:a16="http://schemas.microsoft.com/office/drawing/2014/main" xmlns="" val="3959331330"/>
                  </a:ext>
                </a:extLst>
              </a:tr>
              <a:tr h="642963">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D4F2E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Who we are and What we do</a:t>
                      </a:r>
                    </a:p>
                  </a:txBody>
                  <a:tcPr anchor="ctr">
                    <a:solidFill>
                      <a:srgbClr val="D4F2E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D4F2EF"/>
                    </a:solidFill>
                  </a:tcPr>
                </a:tc>
                <a:tc>
                  <a:txBody>
                    <a:bodyPr/>
                    <a:lstStyle/>
                    <a:p>
                      <a:pPr algn="ctr"/>
                      <a:endParaRPr lang="en-GB"/>
                    </a:p>
                  </a:txBody>
                  <a:tcPr anchor="ctr">
                    <a:solidFill>
                      <a:srgbClr val="D4F2EF"/>
                    </a:solidFill>
                  </a:tcPr>
                </a:tc>
                <a:extLst>
                  <a:ext uri="{0D108BD9-81ED-4DB2-BD59-A6C34878D82A}">
                    <a16:rowId xmlns:a16="http://schemas.microsoft.com/office/drawing/2014/main" xmlns="" val="822938913"/>
                  </a:ext>
                </a:extLst>
              </a:tr>
              <a:tr h="642963">
                <a:tc row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solidFill>
                            <a:schemeClr val="bg1"/>
                          </a:solidFill>
                        </a:rPr>
                        <a:t>As relevant to role/team</a:t>
                      </a:r>
                    </a:p>
                  </a:txBody>
                  <a:tcPr anchor="ctr">
                    <a:solidFill>
                      <a:schemeClr val="bg2"/>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Delivering a great programme</a:t>
                      </a:r>
                    </a:p>
                  </a:txBody>
                  <a:tcPr anchor="ctr">
                    <a:solidFill>
                      <a:srgbClr val="EDF8FA"/>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EDF8FA"/>
                    </a:solidFill>
                  </a:tcPr>
                </a:tc>
                <a:tc>
                  <a:txBody>
                    <a:bodyPr/>
                    <a:lstStyle/>
                    <a:p>
                      <a:pPr algn="ctr"/>
                      <a:endParaRPr lang="en-GB"/>
                    </a:p>
                  </a:txBody>
                  <a:tcPr anchor="ctr">
                    <a:solidFill>
                      <a:srgbClr val="EDF8FA"/>
                    </a:solidFill>
                  </a:tcPr>
                </a:tc>
                <a:extLst>
                  <a:ext uri="{0D108BD9-81ED-4DB2-BD59-A6C34878D82A}">
                    <a16:rowId xmlns:a16="http://schemas.microsoft.com/office/drawing/2014/main" xmlns="" val="1359217516"/>
                  </a:ext>
                </a:extLst>
              </a:tr>
              <a:tr h="642963">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D4F2E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Being a Trustee in Scouts</a:t>
                      </a:r>
                    </a:p>
                  </a:txBody>
                  <a:tcPr anchor="ctr">
                    <a:solidFill>
                      <a:srgbClr val="D4F2E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D4F2EF"/>
                    </a:solidFill>
                  </a:tcPr>
                </a:tc>
                <a:tc>
                  <a:txBody>
                    <a:bodyPr/>
                    <a:lstStyle/>
                    <a:p>
                      <a:pPr algn="ctr"/>
                      <a:endParaRPr lang="en-GB"/>
                    </a:p>
                  </a:txBody>
                  <a:tcPr anchor="ctr">
                    <a:solidFill>
                      <a:srgbClr val="D4F2EF"/>
                    </a:solidFill>
                  </a:tcPr>
                </a:tc>
                <a:extLst>
                  <a:ext uri="{0D108BD9-81ED-4DB2-BD59-A6C34878D82A}">
                    <a16:rowId xmlns:a16="http://schemas.microsoft.com/office/drawing/2014/main" xmlns="" val="1414876507"/>
                  </a:ext>
                </a:extLst>
              </a:tr>
              <a:tr h="642963">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EDF8FA"/>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Leading Scout Volunteers</a:t>
                      </a:r>
                    </a:p>
                  </a:txBody>
                  <a:tcPr anchor="ctr">
                    <a:solidFill>
                      <a:srgbClr val="EDF8FA"/>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EDF8FA"/>
                    </a:solidFill>
                  </a:tcPr>
                </a:tc>
                <a:tc>
                  <a:txBody>
                    <a:bodyPr/>
                    <a:lstStyle/>
                    <a:p>
                      <a:pPr algn="ctr"/>
                      <a:endParaRPr lang="en-GB"/>
                    </a:p>
                  </a:txBody>
                  <a:tcPr anchor="ctr">
                    <a:solidFill>
                      <a:srgbClr val="EDF8FA"/>
                    </a:solidFill>
                  </a:tcPr>
                </a:tc>
                <a:extLst>
                  <a:ext uri="{0D108BD9-81ED-4DB2-BD59-A6C34878D82A}">
                    <a16:rowId xmlns:a16="http://schemas.microsoft.com/office/drawing/2014/main" xmlns="" val="72187833"/>
                  </a:ext>
                </a:extLst>
              </a:tr>
            </a:tbl>
          </a:graphicData>
        </a:graphic>
      </p:graphicFrame>
    </p:spTree>
    <p:extLst>
      <p:ext uri="{BB962C8B-B14F-4D97-AF65-F5344CB8AC3E}">
        <p14:creationId xmlns:p14="http://schemas.microsoft.com/office/powerpoint/2010/main" val="668632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238534" y="786454"/>
            <a:ext cx="985644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tx2"/>
                </a:solidFill>
                <a:effectLst/>
                <a:uLnTx/>
                <a:uFillTx/>
                <a:latin typeface="Nunito Sans Black"/>
                <a:ea typeface="+mn-ea"/>
                <a:cs typeface="Calibri"/>
              </a:rPr>
              <a:t>Completing the Wood Badge </a:t>
            </a:r>
            <a:r>
              <a:rPr lang="en-GB" sz="3000" kern="0">
                <a:solidFill>
                  <a:schemeClr val="tx2"/>
                </a:solidFill>
                <a:latin typeface="Nunito Sans Black"/>
                <a:cs typeface="Calibri"/>
              </a:rPr>
              <a:t>from transition to </a:t>
            </a:r>
            <a:r>
              <a:rPr kumimoji="0" lang="en-GB" sz="3000" b="0" i="0" u="none" strike="noStrike" kern="0" cap="none" spc="0" normalizeH="0" baseline="0" noProof="0">
                <a:ln>
                  <a:noFill/>
                </a:ln>
                <a:solidFill>
                  <a:schemeClr val="tx2"/>
                </a:solidFill>
                <a:effectLst/>
                <a:uLnTx/>
                <a:uFillTx/>
                <a:latin typeface="Nunito Sans Black"/>
                <a:ea typeface="+mn-ea"/>
                <a:cs typeface="Calibri"/>
              </a:rPr>
              <a:t>2025</a:t>
            </a:r>
            <a:endParaRPr kumimoji="0" lang="en-US" sz="1350" b="0" i="0" u="none" strike="noStrike" kern="1200" cap="none" spc="0" normalizeH="0" baseline="0" noProof="0">
              <a:ln>
                <a:noFill/>
              </a:ln>
              <a:solidFill>
                <a:schemeClr val="tx2"/>
              </a:solidFill>
              <a:effectLst/>
              <a:uLnTx/>
              <a:uFillTx/>
              <a:latin typeface="Nunito Sans"/>
              <a:ea typeface="+mn-ea"/>
              <a:cs typeface="+mn-cs"/>
            </a:endParaRPr>
          </a:p>
        </p:txBody>
      </p:sp>
      <p:grpSp>
        <p:nvGrpSpPr>
          <p:cNvPr id="8" name="Group 7">
            <a:extLst>
              <a:ext uri="{FF2B5EF4-FFF2-40B4-BE49-F238E27FC236}">
                <a16:creationId xmlns:a16="http://schemas.microsoft.com/office/drawing/2014/main" xmlns="" id="{92F51DFD-3BF3-2DA6-A51F-783B8AA7AB3B}"/>
              </a:ext>
            </a:extLst>
          </p:cNvPr>
          <p:cNvGrpSpPr/>
          <p:nvPr/>
        </p:nvGrpSpPr>
        <p:grpSpPr>
          <a:xfrm>
            <a:off x="856062" y="1294018"/>
            <a:ext cx="4501200" cy="4783267"/>
            <a:chOff x="1761008" y="1873462"/>
            <a:chExt cx="4501204" cy="5557739"/>
          </a:xfrm>
        </p:grpSpPr>
        <p:sp>
          <p:nvSpPr>
            <p:cNvPr id="9" name="Rectangle: Rounded Corners 8">
              <a:extLst>
                <a:ext uri="{FF2B5EF4-FFF2-40B4-BE49-F238E27FC236}">
                  <a16:creationId xmlns:a16="http://schemas.microsoft.com/office/drawing/2014/main" xmlns="" id="{1026937B-0955-DCA7-6299-6755288D02DC}"/>
                </a:ext>
              </a:extLst>
            </p:cNvPr>
            <p:cNvSpPr/>
            <p:nvPr/>
          </p:nvSpPr>
          <p:spPr>
            <a:xfrm>
              <a:off x="1770844" y="1873462"/>
              <a:ext cx="4491368" cy="5557739"/>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xmlns="" id="{DA0D66B6-DAA3-B958-988B-E455088A3AEA}"/>
                </a:ext>
              </a:extLst>
            </p:cNvPr>
            <p:cNvSpPr/>
            <p:nvPr/>
          </p:nvSpPr>
          <p:spPr>
            <a:xfrm>
              <a:off x="1770841" y="1873462"/>
              <a:ext cx="4491368" cy="799417"/>
            </a:xfrm>
            <a:prstGeom prst="roundRect">
              <a:avLst>
                <a:gd name="adj" fmla="val 427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Section Wood Badge</a:t>
              </a:r>
            </a:p>
          </p:txBody>
        </p:sp>
        <p:sp>
          <p:nvSpPr>
            <p:cNvPr id="11" name="TextBox 10">
              <a:extLst>
                <a:ext uri="{FF2B5EF4-FFF2-40B4-BE49-F238E27FC236}">
                  <a16:creationId xmlns:a16="http://schemas.microsoft.com/office/drawing/2014/main" xmlns="" id="{5523F252-F1D1-6E86-989D-ED670E03B21A}"/>
                </a:ext>
              </a:extLst>
            </p:cNvPr>
            <p:cNvSpPr txBox="1"/>
            <p:nvPr/>
          </p:nvSpPr>
          <p:spPr>
            <a:xfrm>
              <a:off x="1761008" y="2769494"/>
              <a:ext cx="4491367" cy="4523760"/>
            </a:xfrm>
            <a:prstGeom prst="rect">
              <a:avLst/>
            </a:prstGeom>
            <a:noFill/>
          </p:spPr>
          <p:txBody>
            <a:bodyPr wrap="square" lIns="91440" tIns="45720" rIns="91440" bIns="45720" rtlCol="0" anchor="ctr">
              <a:spAutoFit/>
            </a:bodyPr>
            <a:lstStyle/>
            <a:p>
              <a:pPr marL="285750" lvl="0" indent="-285750">
                <a:spcBef>
                  <a:spcPts val="600"/>
                </a:spcBef>
                <a:buSzPct val="125000"/>
                <a:buFont typeface="Arial" panose="020B0604020202020204" pitchFamily="34" charset="0"/>
                <a:buChar char="•"/>
              </a:pPr>
              <a:r>
                <a:rPr lang="en-GB" sz="1600"/>
                <a:t>Safe Scouting</a:t>
              </a:r>
            </a:p>
            <a:p>
              <a:pPr marL="285750" lvl="0" indent="-285750">
                <a:spcBef>
                  <a:spcPts val="600"/>
                </a:spcBef>
                <a:buSzPct val="125000"/>
                <a:buFont typeface="Arial" panose="020B0604020202020204" pitchFamily="34" charset="0"/>
                <a:buChar char="•"/>
              </a:pPr>
              <a:r>
                <a:rPr lang="en-GB" sz="1600"/>
                <a:t>Data Protection in Scouting</a:t>
              </a:r>
            </a:p>
            <a:p>
              <a:pPr marL="285750" indent="-285750">
                <a:spcBef>
                  <a:spcPts val="600"/>
                </a:spcBef>
                <a:buSzPct val="125000"/>
                <a:buFont typeface="Arial,Sans-Serif" panose="020B0604020202020204" pitchFamily="34" charset="0"/>
                <a:buChar char="•"/>
              </a:pPr>
              <a:r>
                <a:rPr lang="en-GB" sz="1600"/>
                <a:t>Who we are and What we do</a:t>
              </a:r>
              <a:endParaRPr lang="en-US" sz="1600">
                <a:latin typeface="Arial"/>
                <a:cs typeface="Arial"/>
              </a:endParaRPr>
            </a:p>
            <a:p>
              <a:pPr marL="285750" indent="-285750">
                <a:spcBef>
                  <a:spcPts val="600"/>
                </a:spcBef>
                <a:buSzPct val="125000"/>
                <a:buFont typeface="Arial,Sans-Serif" panose="020B0604020202020204" pitchFamily="34" charset="0"/>
                <a:buChar char="•"/>
              </a:pPr>
              <a:r>
                <a:rPr lang="en-GB" sz="1600">
                  <a:latin typeface="Nunito Sans"/>
                  <a:cs typeface="Arial"/>
                </a:rPr>
                <a:t>Creating Inclusion* </a:t>
              </a:r>
              <a:endParaRPr lang="en-US" sz="1600">
                <a:latin typeface="Nunito Sans"/>
                <a:cs typeface="Arial"/>
              </a:endParaRPr>
            </a:p>
            <a:p>
              <a:pPr marL="285750" lvl="0" indent="-285750">
                <a:spcBef>
                  <a:spcPts val="600"/>
                </a:spcBef>
                <a:buSzPct val="125000"/>
                <a:buFont typeface="Arial" panose="020B0604020202020204" pitchFamily="34" charset="0"/>
                <a:buChar char="•"/>
              </a:pPr>
              <a:r>
                <a:rPr lang="en-GB" sz="1600"/>
                <a:t>Delivering a Great Programme*</a:t>
              </a:r>
            </a:p>
            <a:p>
              <a:pPr marL="285750" indent="-285750">
                <a:spcBef>
                  <a:spcPts val="600"/>
                </a:spcBef>
                <a:buSzPct val="125000"/>
                <a:buFont typeface="Arial" panose="020B0604020202020204" pitchFamily="34" charset="0"/>
                <a:buChar char="•"/>
              </a:pPr>
              <a:r>
                <a:rPr lang="en-GB" sz="1600"/>
                <a:t>Module 8 - Skills of leadership</a:t>
              </a:r>
            </a:p>
            <a:p>
              <a:pPr marL="285750" indent="-285750">
                <a:spcBef>
                  <a:spcPts val="600"/>
                </a:spcBef>
                <a:buSzPct val="125000"/>
                <a:buFont typeface="Arial" panose="020B0604020202020204" pitchFamily="34" charset="0"/>
                <a:buChar char="•"/>
              </a:pPr>
              <a:r>
                <a:rPr lang="en-GB" sz="1600"/>
                <a:t>Module 9 - Working with adults</a:t>
              </a:r>
            </a:p>
            <a:p>
              <a:pPr marL="285750" lvl="0" indent="-285750">
                <a:spcBef>
                  <a:spcPts val="600"/>
                </a:spcBef>
                <a:buSzPct val="125000"/>
                <a:buFont typeface="Arial" panose="020B0604020202020204" pitchFamily="34" charset="0"/>
                <a:buChar char="•"/>
              </a:pPr>
              <a:r>
                <a:rPr lang="en-GB" sz="1600"/>
                <a:t>Module 11 - Admin</a:t>
              </a:r>
            </a:p>
            <a:p>
              <a:pPr marL="285750" indent="-285750">
                <a:spcBef>
                  <a:spcPts val="600"/>
                </a:spcBef>
                <a:buSzPct val="125000"/>
                <a:buFont typeface="Arial" panose="020B0604020202020204" pitchFamily="34" charset="0"/>
                <a:buChar char="•"/>
              </a:pPr>
              <a:r>
                <a:rPr lang="en-GB" sz="1600"/>
                <a:t>Module 13 - Growing the section</a:t>
              </a:r>
            </a:p>
            <a:p>
              <a:pPr marL="285750" indent="-285750">
                <a:spcBef>
                  <a:spcPts val="600"/>
                </a:spcBef>
                <a:buSzPct val="125000"/>
                <a:buFont typeface="Arial" panose="020B0604020202020204" pitchFamily="34" charset="0"/>
                <a:buChar char="•"/>
              </a:pPr>
              <a:r>
                <a:rPr lang="en-GB" sz="1600"/>
                <a:t>Module 16 - Residential </a:t>
              </a:r>
            </a:p>
            <a:p>
              <a:pPr marL="285750" indent="-285750">
                <a:spcBef>
                  <a:spcPts val="600"/>
                </a:spcBef>
                <a:buSzPct val="125000"/>
                <a:buFont typeface="Arial" panose="020B0604020202020204" pitchFamily="34" charset="0"/>
                <a:buChar char="•"/>
              </a:pPr>
              <a:r>
                <a:rPr lang="en-GB" sz="1600"/>
                <a:t>Module 18 - Practical Skills </a:t>
              </a:r>
            </a:p>
            <a:p>
              <a:pPr marL="285750" lvl="0" indent="-285750">
                <a:spcBef>
                  <a:spcPts val="600"/>
                </a:spcBef>
                <a:buSzPct val="125000"/>
                <a:buFont typeface="Arial" panose="020B0604020202020204" pitchFamily="34" charset="0"/>
                <a:buChar char="•"/>
              </a:pPr>
              <a:r>
                <a:rPr lang="en-GB" sz="1600"/>
                <a:t>Module 19 - International</a:t>
              </a:r>
            </a:p>
          </p:txBody>
        </p:sp>
      </p:grpSp>
      <p:grpSp>
        <p:nvGrpSpPr>
          <p:cNvPr id="12" name="Group 11">
            <a:extLst>
              <a:ext uri="{FF2B5EF4-FFF2-40B4-BE49-F238E27FC236}">
                <a16:creationId xmlns:a16="http://schemas.microsoft.com/office/drawing/2014/main" xmlns="" id="{772B3025-0BD9-12CA-5C69-A4C62E7F0BA7}"/>
              </a:ext>
            </a:extLst>
          </p:cNvPr>
          <p:cNvGrpSpPr/>
          <p:nvPr/>
        </p:nvGrpSpPr>
        <p:grpSpPr>
          <a:xfrm>
            <a:off x="6844567" y="1266406"/>
            <a:ext cx="4491371" cy="4777601"/>
            <a:chOff x="1770841" y="1873462"/>
            <a:chExt cx="4491371" cy="4656972"/>
          </a:xfrm>
        </p:grpSpPr>
        <p:sp>
          <p:nvSpPr>
            <p:cNvPr id="13" name="Rectangle: Rounded Corners 12">
              <a:extLst>
                <a:ext uri="{FF2B5EF4-FFF2-40B4-BE49-F238E27FC236}">
                  <a16:creationId xmlns:a16="http://schemas.microsoft.com/office/drawing/2014/main" xmlns="" id="{09B7A79B-381C-8CE1-CE9F-F752FAFC5F2E}"/>
                </a:ext>
              </a:extLst>
            </p:cNvPr>
            <p:cNvSpPr/>
            <p:nvPr/>
          </p:nvSpPr>
          <p:spPr>
            <a:xfrm>
              <a:off x="1770844" y="1873463"/>
              <a:ext cx="4491368" cy="4656971"/>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xmlns="" id="{73F7D8E9-162A-65D8-B4E0-9C77F6237225}"/>
                </a:ext>
              </a:extLst>
            </p:cNvPr>
            <p:cNvSpPr/>
            <p:nvPr/>
          </p:nvSpPr>
          <p:spPr>
            <a:xfrm>
              <a:off x="1770841" y="1873462"/>
              <a:ext cx="4491368" cy="799417"/>
            </a:xfrm>
            <a:prstGeom prst="roundRect">
              <a:avLst>
                <a:gd name="adj" fmla="val 418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M&amp;S Wood Badge</a:t>
              </a:r>
            </a:p>
          </p:txBody>
        </p:sp>
        <p:sp>
          <p:nvSpPr>
            <p:cNvPr id="15" name="TextBox 14">
              <a:extLst>
                <a:ext uri="{FF2B5EF4-FFF2-40B4-BE49-F238E27FC236}">
                  <a16:creationId xmlns:a16="http://schemas.microsoft.com/office/drawing/2014/main" xmlns="" id="{CA29B255-8F95-6D57-C751-E6BBD8F359C5}"/>
                </a:ext>
              </a:extLst>
            </p:cNvPr>
            <p:cNvSpPr txBox="1"/>
            <p:nvPr/>
          </p:nvSpPr>
          <p:spPr>
            <a:xfrm>
              <a:off x="1770842" y="3002600"/>
              <a:ext cx="4491367" cy="2700050"/>
            </a:xfrm>
            <a:prstGeom prst="rect">
              <a:avLst/>
            </a:prstGeom>
            <a:noFill/>
          </p:spPr>
          <p:txBody>
            <a:bodyPr wrap="square" lIns="91440" tIns="45720" rIns="91440" bIns="45720" rtlCol="0" anchor="t">
              <a:spAutoFit/>
            </a:bodyPr>
            <a:lstStyle/>
            <a:p>
              <a:pPr marL="285750" lvl="0" indent="-285750">
                <a:spcBef>
                  <a:spcPts val="600"/>
                </a:spcBef>
                <a:buSzPct val="125000"/>
                <a:buFont typeface="Arial" panose="020B0604020202020204" pitchFamily="34" charset="0"/>
                <a:buChar char="•"/>
              </a:pPr>
              <a:r>
                <a:rPr lang="en-GB" sz="1800"/>
                <a:t>Safe Scouting</a:t>
              </a:r>
            </a:p>
            <a:p>
              <a:pPr marL="285750" lvl="0" indent="-285750">
                <a:spcBef>
                  <a:spcPts val="600"/>
                </a:spcBef>
                <a:buSzPct val="125000"/>
                <a:buFont typeface="Arial" panose="020B0604020202020204" pitchFamily="34" charset="0"/>
                <a:buChar char="•"/>
              </a:pPr>
              <a:r>
                <a:rPr lang="en-GB" sz="1800"/>
                <a:t>Data Protection in Scouting</a:t>
              </a:r>
            </a:p>
            <a:p>
              <a:pPr marL="285750" lvl="0" indent="-285750">
                <a:spcBef>
                  <a:spcPts val="600"/>
                </a:spcBef>
                <a:buSzPct val="125000"/>
                <a:buFont typeface="Arial" panose="020B0604020202020204" pitchFamily="34" charset="0"/>
                <a:buChar char="•"/>
              </a:pPr>
              <a:r>
                <a:rPr lang="en-GB" sz="1800"/>
                <a:t>Who we are and What we do</a:t>
              </a:r>
            </a:p>
            <a:p>
              <a:pPr marL="285750" indent="-285750">
                <a:spcBef>
                  <a:spcPts val="600"/>
                </a:spcBef>
                <a:buSzPct val="125000"/>
                <a:buFont typeface="Arial,Sans-Serif" panose="020B0604020202020204" pitchFamily="34" charset="0"/>
                <a:buChar char="•"/>
              </a:pPr>
              <a:r>
                <a:rPr lang="en-GB" sz="1800">
                  <a:latin typeface="Nunito Sans"/>
                  <a:cs typeface="Arial"/>
                </a:rPr>
                <a:t>Creating Inclusion* </a:t>
              </a:r>
              <a:endParaRPr lang="en-US" sz="1800">
                <a:latin typeface="Nunito Sans"/>
                <a:cs typeface="Arial"/>
              </a:endParaRPr>
            </a:p>
            <a:p>
              <a:pPr marL="285750" lvl="0" indent="-285750">
                <a:spcBef>
                  <a:spcPts val="600"/>
                </a:spcBef>
                <a:buSzPct val="125000"/>
                <a:buFont typeface="Arial" panose="020B0604020202020204" pitchFamily="34" charset="0"/>
                <a:buChar char="•"/>
              </a:pPr>
              <a:r>
                <a:rPr lang="en-GB" sz="1800"/>
                <a:t>Leading Scout Volunteers*</a:t>
              </a:r>
              <a:endParaRPr lang="en-GB"/>
            </a:p>
            <a:p>
              <a:pPr marL="285750" lvl="0" indent="-285750">
                <a:spcBef>
                  <a:spcPts val="600"/>
                </a:spcBef>
                <a:buSzPct val="125000"/>
                <a:buFont typeface="Arial" panose="020B0604020202020204" pitchFamily="34" charset="0"/>
                <a:buChar char="•"/>
              </a:pPr>
              <a:r>
                <a:rPr lang="en-GB" sz="1800"/>
                <a:t>Module 11 - Admin</a:t>
              </a:r>
            </a:p>
            <a:p>
              <a:pPr marL="285750" lvl="0" indent="-285750">
                <a:spcBef>
                  <a:spcPts val="600"/>
                </a:spcBef>
                <a:buSzPct val="125000"/>
                <a:buFont typeface="Arial" panose="020B0604020202020204" pitchFamily="34" charset="0"/>
                <a:buChar char="•"/>
              </a:pPr>
              <a:r>
                <a:rPr lang="en-GB" sz="1800"/>
                <a:t>All current Manager &amp; Supporter skills courses</a:t>
              </a:r>
            </a:p>
          </p:txBody>
        </p:sp>
      </p:grpSp>
      <p:sp>
        <p:nvSpPr>
          <p:cNvPr id="6" name="TextBox 5">
            <a:extLst>
              <a:ext uri="{FF2B5EF4-FFF2-40B4-BE49-F238E27FC236}">
                <a16:creationId xmlns:a16="http://schemas.microsoft.com/office/drawing/2014/main" xmlns="" id="{9DC47074-5051-0600-632B-91DCF49B2547}"/>
              </a:ext>
            </a:extLst>
          </p:cNvPr>
          <p:cNvSpPr txBox="1"/>
          <p:nvPr/>
        </p:nvSpPr>
        <p:spPr>
          <a:xfrm>
            <a:off x="856062" y="6144957"/>
            <a:ext cx="10470040" cy="584775"/>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kumimoji="0" lang="en-US" sz="1600" b="0" i="0" u="none" strike="noStrike" kern="1200" cap="none" spc="0" normalizeH="0" baseline="0" noProof="0">
                <a:ln>
                  <a:noFill/>
                </a:ln>
                <a:solidFill>
                  <a:srgbClr val="000000"/>
                </a:solidFill>
                <a:effectLst/>
                <a:uLnTx/>
                <a:uFillTx/>
                <a:latin typeface="Nunito Sans"/>
                <a:ea typeface="+mn-ea"/>
                <a:cs typeface="+mn-cs"/>
              </a:rPr>
              <a:t>*Any volunteers who have been signed off during transition as having completed Growing Roots will be required to complete this new learning</a:t>
            </a:r>
            <a:endParaRPr lang="en-US" sz="1600" b="0" i="0" u="none" strike="noStrike" kern="1200" cap="none" spc="0" normalizeH="0" baseline="0" noProof="0">
              <a:ln>
                <a:noFill/>
              </a:ln>
              <a:solidFill>
                <a:srgbClr val="000000"/>
              </a:solidFill>
              <a:effectLst/>
              <a:uLnTx/>
              <a:uFillTx/>
              <a:latin typeface="Nunito Sans"/>
            </a:endParaRPr>
          </a:p>
        </p:txBody>
      </p:sp>
      <p:sp>
        <p:nvSpPr>
          <p:cNvPr id="2" name="Rectangle: Rounded Corners 1">
            <a:extLst>
              <a:ext uri="{FF2B5EF4-FFF2-40B4-BE49-F238E27FC236}">
                <a16:creationId xmlns:a16="http://schemas.microsoft.com/office/drawing/2014/main" xmlns="" id="{E4951AA0-2F32-43FC-1787-524E4AEF7847}"/>
              </a:ext>
            </a:extLst>
          </p:cNvPr>
          <p:cNvSpPr/>
          <p:nvPr/>
        </p:nvSpPr>
        <p:spPr>
          <a:xfrm>
            <a:off x="865895" y="2997225"/>
            <a:ext cx="3249282" cy="7200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xmlns="" id="{3021BF20-6A88-498A-C81C-65D1E5F9738A}"/>
              </a:ext>
            </a:extLst>
          </p:cNvPr>
          <p:cNvSpPr/>
          <p:nvPr/>
        </p:nvSpPr>
        <p:spPr>
          <a:xfrm>
            <a:off x="6845694" y="3463730"/>
            <a:ext cx="3249282" cy="718867"/>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xmlns="" id="{D236ED44-76F5-B5D8-08D5-A020D4AA8D7D}"/>
              </a:ext>
            </a:extLst>
          </p:cNvPr>
          <p:cNvSpPr/>
          <p:nvPr/>
        </p:nvSpPr>
        <p:spPr>
          <a:xfrm>
            <a:off x="812912" y="6115790"/>
            <a:ext cx="10466715" cy="618226"/>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7172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397564" y="804459"/>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tx2"/>
                </a:solidFill>
                <a:effectLst/>
                <a:uLnTx/>
                <a:uFillTx/>
                <a:latin typeface="Nunito Sans Black"/>
                <a:ea typeface="+mn-ea"/>
                <a:cs typeface="Calibri"/>
              </a:rPr>
              <a:t>Modules to </a:t>
            </a:r>
            <a:r>
              <a:rPr lang="en-GB" sz="3000" kern="0">
                <a:solidFill>
                  <a:schemeClr val="tx2"/>
                </a:solidFill>
                <a:latin typeface="Nunito Sans Black"/>
                <a:cs typeface="Calibri"/>
              </a:rPr>
              <a:t>continue delivering </a:t>
            </a:r>
            <a:r>
              <a:rPr kumimoji="0" lang="en-GB" sz="3000" b="0" i="0" u="none" strike="noStrike" kern="0" cap="none" spc="0" normalizeH="0" baseline="0" noProof="0">
                <a:ln>
                  <a:noFill/>
                </a:ln>
                <a:solidFill>
                  <a:schemeClr val="tx2"/>
                </a:solidFill>
                <a:effectLst/>
                <a:uLnTx/>
                <a:uFillTx/>
                <a:latin typeface="Nunito Sans Black"/>
                <a:ea typeface="+mn-ea"/>
                <a:cs typeface="Calibri"/>
              </a:rPr>
              <a:t>locally</a:t>
            </a:r>
            <a:endParaRPr kumimoji="0" lang="en-US" sz="1350" b="0" i="0" u="none" strike="noStrike" kern="1200" cap="none" spc="0" normalizeH="0" baseline="0" noProof="0">
              <a:ln>
                <a:noFill/>
              </a:ln>
              <a:solidFill>
                <a:schemeClr val="tx2"/>
              </a:solidFill>
              <a:effectLst/>
              <a:uLnTx/>
              <a:uFillTx/>
              <a:latin typeface="Nunito Sans"/>
              <a:ea typeface="+mn-ea"/>
              <a:cs typeface="+mn-cs"/>
            </a:endParaRPr>
          </a:p>
        </p:txBody>
      </p:sp>
      <p:sp>
        <p:nvSpPr>
          <p:cNvPr id="7" name="TextBox 6">
            <a:extLst>
              <a:ext uri="{FF2B5EF4-FFF2-40B4-BE49-F238E27FC236}">
                <a16:creationId xmlns:a16="http://schemas.microsoft.com/office/drawing/2014/main" xmlns="" id="{8ED3C7FF-03D0-5754-C632-1EE097571483}"/>
              </a:ext>
            </a:extLst>
          </p:cNvPr>
          <p:cNvSpPr txBox="1"/>
          <p:nvPr/>
        </p:nvSpPr>
        <p:spPr>
          <a:xfrm>
            <a:off x="106680" y="1519429"/>
            <a:ext cx="11978640" cy="4596384"/>
          </a:xfrm>
          <a:prstGeom prst="rect">
            <a:avLst/>
          </a:prstGeom>
          <a:noFill/>
        </p:spPr>
        <p:txBody>
          <a:bodyPr wrap="square" lIns="46800" tIns="45720" rIns="46800" bIns="45720" numCol="2" rtlCol="0" anchor="ctr">
            <a:noAutofit/>
          </a:bodyPr>
          <a:lstStyle/>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8 - </a:t>
            </a:r>
            <a:r>
              <a:rPr kumimoji="0" lang="en-GB" sz="2200" b="0" i="0" u="none" strike="noStrike" kern="1200" cap="none" spc="0" normalizeH="0" baseline="0" noProof="0">
                <a:ln>
                  <a:noFill/>
                </a:ln>
                <a:solidFill>
                  <a:srgbClr val="000000"/>
                </a:solidFill>
                <a:effectLst/>
                <a:uLnTx/>
                <a:uFillTx/>
                <a:latin typeface="Nunito Sans"/>
                <a:ea typeface="+mn-ea"/>
                <a:cs typeface="+mn-cs"/>
              </a:rPr>
              <a:t>Skills of leadership</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9 - </a:t>
            </a:r>
            <a:r>
              <a:rPr kumimoji="0" lang="en-GB" sz="2200" b="0" i="0" u="none" strike="noStrike" kern="1200" cap="none" spc="0" normalizeH="0" baseline="0" noProof="0">
                <a:ln>
                  <a:noFill/>
                </a:ln>
                <a:solidFill>
                  <a:srgbClr val="000000"/>
                </a:solidFill>
                <a:effectLst/>
                <a:uLnTx/>
                <a:uFillTx/>
                <a:latin typeface="Nunito Sans"/>
                <a:ea typeface="+mn-ea"/>
                <a:cs typeface="+mn-cs"/>
              </a:rPr>
              <a:t>Working with adults</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11 - </a:t>
            </a:r>
            <a:r>
              <a:rPr kumimoji="0" lang="en-GB" sz="2200" i="0" u="none" strike="noStrike" kern="1200" cap="none" spc="0" normalizeH="0" baseline="0" noProof="0">
                <a:ln>
                  <a:noFill/>
                </a:ln>
                <a:solidFill>
                  <a:srgbClr val="000000"/>
                </a:solidFill>
                <a:effectLst/>
                <a:uLnTx/>
                <a:uFillTx/>
                <a:latin typeface="Nunito Sans"/>
                <a:ea typeface="+mn-ea"/>
                <a:cs typeface="+mn-cs"/>
              </a:rPr>
              <a:t>Admin</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13 - </a:t>
            </a:r>
            <a:r>
              <a:rPr kumimoji="0" lang="en-GB" sz="2200" b="0" i="0" u="none" strike="noStrike" kern="1200" cap="none" spc="0" normalizeH="0" baseline="0" noProof="0">
                <a:ln>
                  <a:noFill/>
                </a:ln>
                <a:solidFill>
                  <a:srgbClr val="000000"/>
                </a:solidFill>
                <a:effectLst/>
                <a:uLnTx/>
                <a:uFillTx/>
                <a:latin typeface="Nunito Sans"/>
                <a:ea typeface="+mn-ea"/>
                <a:cs typeface="+mn-cs"/>
              </a:rPr>
              <a:t>Growing the section</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16 - </a:t>
            </a:r>
            <a:r>
              <a:rPr kumimoji="0" lang="en-GB" sz="2200" b="0" i="0" u="none" strike="noStrike" kern="1200" cap="none" spc="0" normalizeH="0" baseline="0" noProof="0">
                <a:ln>
                  <a:noFill/>
                </a:ln>
                <a:solidFill>
                  <a:srgbClr val="000000"/>
                </a:solidFill>
                <a:effectLst/>
                <a:uLnTx/>
                <a:uFillTx/>
                <a:latin typeface="Nunito Sans"/>
                <a:ea typeface="+mn-ea"/>
                <a:cs typeface="+mn-cs"/>
              </a:rPr>
              <a:t>Residential </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18 - </a:t>
            </a:r>
            <a:r>
              <a:rPr kumimoji="0" lang="en-GB" sz="2200" b="0" i="0" u="none" strike="noStrike" kern="1200" cap="none" spc="0" normalizeH="0" baseline="0" noProof="0">
                <a:ln>
                  <a:noFill/>
                </a:ln>
                <a:solidFill>
                  <a:srgbClr val="000000"/>
                </a:solidFill>
                <a:effectLst/>
                <a:uLnTx/>
                <a:uFillTx/>
                <a:latin typeface="Nunito Sans"/>
                <a:ea typeface="+mn-ea"/>
                <a:cs typeface="+mn-cs"/>
              </a:rPr>
              <a:t>Practical Skills </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19 - </a:t>
            </a:r>
            <a:r>
              <a:rPr kumimoji="0" lang="en-GB" sz="2200" b="0" i="0" u="none" strike="noStrike" kern="1200" cap="none" spc="0" normalizeH="0" baseline="0" noProof="0">
                <a:ln>
                  <a:noFill/>
                </a:ln>
                <a:solidFill>
                  <a:srgbClr val="000000"/>
                </a:solidFill>
                <a:effectLst/>
                <a:uLnTx/>
                <a:uFillTx/>
                <a:latin typeface="Nunito Sans"/>
                <a:ea typeface="+mn-ea"/>
                <a:cs typeface="+mn-cs"/>
              </a:rPr>
              <a:t>International</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25 - </a:t>
            </a:r>
            <a:r>
              <a:rPr kumimoji="0" lang="en-GB" sz="2200" b="0" i="0" u="none" strike="noStrike" kern="1200" cap="none" spc="0" normalizeH="0" baseline="0" noProof="0">
                <a:ln>
                  <a:noFill/>
                </a:ln>
                <a:solidFill>
                  <a:srgbClr val="000000"/>
                </a:solidFill>
                <a:effectLst/>
                <a:uLnTx/>
                <a:uFillTx/>
                <a:latin typeface="Nunito Sans"/>
                <a:ea typeface="+mn-ea"/>
                <a:cs typeface="+mn-cs"/>
              </a:rPr>
              <a:t>Assessing Learning</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27 - </a:t>
            </a:r>
            <a:r>
              <a:rPr kumimoji="0" lang="en-GB" sz="2200" b="0" i="0" u="none" strike="noStrike" kern="1200" cap="none" spc="0" normalizeH="0" baseline="0" noProof="0">
                <a:ln>
                  <a:noFill/>
                </a:ln>
                <a:solidFill>
                  <a:srgbClr val="000000"/>
                </a:solidFill>
                <a:effectLst/>
                <a:uLnTx/>
                <a:uFillTx/>
                <a:latin typeface="Nunito Sans"/>
                <a:ea typeface="+mn-ea"/>
                <a:cs typeface="+mn-cs"/>
              </a:rPr>
              <a:t>Instructing Practical Skills</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28 - </a:t>
            </a:r>
            <a:r>
              <a:rPr kumimoji="0" lang="en-GB" sz="2200" b="0" i="0" u="none" strike="noStrike" kern="1200" cap="none" spc="0" normalizeH="0" baseline="0" noProof="0">
                <a:ln>
                  <a:noFill/>
                </a:ln>
                <a:solidFill>
                  <a:srgbClr val="000000"/>
                </a:solidFill>
                <a:effectLst/>
                <a:uLnTx/>
                <a:uFillTx/>
                <a:latin typeface="Nunito Sans"/>
                <a:ea typeface="+mn-ea"/>
                <a:cs typeface="+mn-cs"/>
              </a:rPr>
              <a:t>Facilitating </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29 - </a:t>
            </a:r>
            <a:r>
              <a:rPr kumimoji="0" lang="en-GB" sz="2200" b="0" i="0" u="none" strike="noStrike" kern="1200" cap="none" spc="0" normalizeH="0" baseline="0" noProof="0">
                <a:ln>
                  <a:noFill/>
                </a:ln>
                <a:solidFill>
                  <a:srgbClr val="000000"/>
                </a:solidFill>
                <a:effectLst/>
                <a:uLnTx/>
                <a:uFillTx/>
                <a:latin typeface="Nunito Sans"/>
                <a:ea typeface="+mn-ea"/>
                <a:cs typeface="+mn-cs"/>
              </a:rPr>
              <a:t>Presenting</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36 - </a:t>
            </a:r>
            <a:r>
              <a:rPr kumimoji="0" lang="en-GB" sz="2200" b="0" i="0" u="none" strike="noStrike" kern="1200" cap="none" spc="0" normalizeH="0" baseline="0" noProof="0">
                <a:ln>
                  <a:noFill/>
                </a:ln>
                <a:solidFill>
                  <a:srgbClr val="000000"/>
                </a:solidFill>
                <a:effectLst/>
                <a:uLnTx/>
                <a:uFillTx/>
                <a:latin typeface="Nunito Sans"/>
                <a:ea typeface="+mn-ea"/>
                <a:cs typeface="+mn-cs"/>
              </a:rPr>
              <a:t>Adjustments to Scouts</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lang="en-GB" sz="2200" b="1">
                <a:solidFill>
                  <a:srgbClr val="000000"/>
                </a:solidFill>
                <a:latin typeface="Nunito Sans"/>
              </a:rPr>
              <a:t>Module 38 - </a:t>
            </a:r>
            <a:r>
              <a:rPr lang="en-GB" sz="2200">
                <a:solidFill>
                  <a:srgbClr val="000000"/>
                </a:solidFill>
                <a:latin typeface="Nunito Sans"/>
              </a:rPr>
              <a:t>Skills for Residential Experience</a:t>
            </a:r>
            <a:endParaRPr kumimoji="0" lang="en-GB" sz="2200" b="0" i="0" u="none" strike="noStrike" kern="1200" cap="none" spc="0" normalizeH="0" baseline="0" noProof="0">
              <a:ln>
                <a:noFill/>
              </a:ln>
              <a:solidFill>
                <a:srgbClr val="000000"/>
              </a:solidFill>
              <a:effectLst/>
              <a:uLnTx/>
              <a:uFillTx/>
              <a:latin typeface="Nunito Sans"/>
              <a:ea typeface="+mn-ea"/>
              <a:cs typeface="+mn-cs"/>
            </a:endParaRP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Nunito Sans"/>
                <a:ea typeface="+mn-ea"/>
                <a:cs typeface="+mn-cs"/>
              </a:rPr>
              <a:t>Module 39 - </a:t>
            </a:r>
            <a:r>
              <a:rPr kumimoji="0" lang="en-GB" sz="2200" b="0" i="0" u="none" strike="noStrike" kern="1200" cap="none" spc="0" normalizeH="0" baseline="0" noProof="0">
                <a:ln>
                  <a:noFill/>
                </a:ln>
                <a:solidFill>
                  <a:srgbClr val="000000"/>
                </a:solidFill>
                <a:effectLst/>
                <a:uLnTx/>
                <a:uFillTx/>
                <a:latin typeface="Nunito Sans"/>
                <a:ea typeface="+mn-ea"/>
                <a:cs typeface="+mn-cs"/>
              </a:rPr>
              <a:t>Mentoring and Coaching</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rPr>
              <a:t>Manager &amp; Supporter Skills Courses</a:t>
            </a:r>
          </a:p>
          <a:p>
            <a:pPr marL="360000" marR="0" lvl="0" indent="-360000"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200" b="0" i="0" u="none" strike="noStrike" kern="1200" cap="none" spc="0" normalizeH="0" baseline="0" noProof="0">
                <a:ln>
                  <a:noFill/>
                </a:ln>
                <a:solidFill>
                  <a:srgbClr val="000000"/>
                </a:solidFill>
                <a:effectLst/>
                <a:uLnTx/>
                <a:uFillTx/>
                <a:latin typeface="Nunito Sans"/>
                <a:ea typeface="+mn-ea"/>
                <a:cs typeface="+mn-cs"/>
              </a:rPr>
              <a:t>First Aid training </a:t>
            </a:r>
          </a:p>
          <a:p>
            <a:pPr marL="0" marR="0" lvl="0" indent="0" defTabSz="685800" rtl="0" eaLnBrk="1" fontAlgn="auto" latinLnBrk="0" hangingPunct="1">
              <a:lnSpc>
                <a:spcPct val="100000"/>
              </a:lnSpc>
              <a:spcBef>
                <a:spcPts val="0"/>
              </a:spcBef>
              <a:spcAft>
                <a:spcPts val="600"/>
              </a:spcAft>
              <a:buClr>
                <a:srgbClr val="7414DC"/>
              </a:buClr>
              <a:buSzPct val="125000"/>
              <a:buFontTx/>
              <a:buNone/>
              <a:tabLst/>
              <a:defRPr/>
            </a:pPr>
            <a:endParaRPr kumimoji="0" lang="en-GB" sz="2200" b="1" i="0" u="none" strike="noStrike" kern="1200" cap="none" spc="0" normalizeH="0" baseline="0" noProof="0">
              <a:ln>
                <a:noFill/>
              </a:ln>
              <a:solidFill>
                <a:srgbClr val="000000"/>
              </a:solidFill>
              <a:effectLst/>
              <a:uLnTx/>
              <a:uFillTx/>
              <a:latin typeface="Nunito Sans"/>
              <a:ea typeface="+mn-ea"/>
              <a:cs typeface="+mn-cs"/>
            </a:endParaRPr>
          </a:p>
          <a:p>
            <a:pPr marL="0" marR="0" lvl="0" indent="0" defTabSz="685800" rtl="0" eaLnBrk="1" fontAlgn="auto" latinLnBrk="0" hangingPunct="1">
              <a:lnSpc>
                <a:spcPct val="100000"/>
              </a:lnSpc>
              <a:spcBef>
                <a:spcPts val="0"/>
              </a:spcBef>
              <a:spcAft>
                <a:spcPts val="600"/>
              </a:spcAft>
              <a:buClr>
                <a:srgbClr val="7414DC"/>
              </a:buClr>
              <a:buSzPct val="125000"/>
              <a:buFontTx/>
              <a:buNone/>
              <a:tabLst/>
              <a:defRPr/>
            </a:pPr>
            <a:endParaRPr lang="en-GB" sz="2200" b="1">
              <a:solidFill>
                <a:srgbClr val="000000"/>
              </a:solidFill>
              <a:latin typeface="Nunito Sans"/>
            </a:endParaRPr>
          </a:p>
          <a:p>
            <a:pPr marL="0" marR="0" lvl="0" indent="0" defTabSz="685800" rtl="0" eaLnBrk="1" fontAlgn="auto" latinLnBrk="0" hangingPunct="1">
              <a:lnSpc>
                <a:spcPct val="100000"/>
              </a:lnSpc>
              <a:spcBef>
                <a:spcPts val="0"/>
              </a:spcBef>
              <a:spcAft>
                <a:spcPts val="600"/>
              </a:spcAft>
              <a:buClr>
                <a:srgbClr val="7414DC"/>
              </a:buClr>
              <a:buSzPct val="125000"/>
              <a:buFontTx/>
              <a:buNone/>
              <a:tabLst/>
              <a:defRPr/>
            </a:pPr>
            <a:endParaRPr kumimoji="0" lang="en-GB" sz="2200" b="1" i="0" u="none" strike="noStrike" kern="1200" cap="none" spc="0" normalizeH="0" baseline="0" noProof="0">
              <a:ln>
                <a:noFill/>
              </a:ln>
              <a:solidFill>
                <a:srgbClr val="000000"/>
              </a:solidFill>
              <a:effectLst/>
              <a:uLnTx/>
              <a:uFillTx/>
              <a:latin typeface="Nunito Sans"/>
              <a:ea typeface="+mn-ea"/>
              <a:cs typeface="+mn-cs"/>
            </a:endParaRPr>
          </a:p>
          <a:p>
            <a:pPr marL="0" marR="0" lvl="0" indent="0" defTabSz="685800" rtl="0" eaLnBrk="1" fontAlgn="auto" latinLnBrk="0" hangingPunct="1">
              <a:lnSpc>
                <a:spcPct val="100000"/>
              </a:lnSpc>
              <a:spcBef>
                <a:spcPts val="0"/>
              </a:spcBef>
              <a:spcAft>
                <a:spcPts val="600"/>
              </a:spcAft>
              <a:buClr>
                <a:srgbClr val="7414DC"/>
              </a:buClr>
              <a:buSzPct val="125000"/>
              <a:buFontTx/>
              <a:buNone/>
              <a:tabLst/>
              <a:defRPr/>
            </a:pPr>
            <a:endParaRPr lang="en-GB" sz="2200" b="1">
              <a:solidFill>
                <a:srgbClr val="000000"/>
              </a:solidFill>
              <a:latin typeface="Nunito Sans"/>
            </a:endParaRPr>
          </a:p>
          <a:p>
            <a:pPr marL="0" marR="0" lvl="0" indent="0" defTabSz="685800" rtl="0" eaLnBrk="1" fontAlgn="auto" latinLnBrk="0" hangingPunct="1">
              <a:lnSpc>
                <a:spcPct val="100000"/>
              </a:lnSpc>
              <a:spcBef>
                <a:spcPts val="0"/>
              </a:spcBef>
              <a:spcAft>
                <a:spcPts val="600"/>
              </a:spcAft>
              <a:buClr>
                <a:srgbClr val="7414DC"/>
              </a:buClr>
              <a:buSzPct val="125000"/>
              <a:buFontTx/>
              <a:buNone/>
              <a:tabLst/>
              <a:defRPr/>
            </a:pPr>
            <a:endParaRPr kumimoji="0" lang="en-GB" sz="2200" b="1" i="0" u="none" strike="noStrike" kern="1200" cap="none" spc="0" normalizeH="0" baseline="0" noProof="0">
              <a:ln>
                <a:noFill/>
              </a:ln>
              <a:solidFill>
                <a:srgbClr val="000000"/>
              </a:solidFill>
              <a:effectLst/>
              <a:uLnTx/>
              <a:uFillTx/>
              <a:latin typeface="Nunito Sans"/>
              <a:ea typeface="+mn-ea"/>
              <a:cs typeface="+mn-cs"/>
            </a:endParaRPr>
          </a:p>
          <a:p>
            <a:pPr marL="0" marR="0" lvl="0" indent="0" defTabSz="685800" rtl="0" eaLnBrk="1" fontAlgn="auto" latinLnBrk="0" hangingPunct="1">
              <a:lnSpc>
                <a:spcPct val="100000"/>
              </a:lnSpc>
              <a:spcBef>
                <a:spcPts val="0"/>
              </a:spcBef>
              <a:spcAft>
                <a:spcPts val="600"/>
              </a:spcAft>
              <a:buClr>
                <a:srgbClr val="7414DC"/>
              </a:buClr>
              <a:buSzPct val="125000"/>
              <a:buFontTx/>
              <a:buNone/>
              <a:tabLst/>
              <a:defRPr/>
            </a:pPr>
            <a:endParaRPr lang="en-GB" sz="2200" b="1">
              <a:solidFill>
                <a:srgbClr val="000000"/>
              </a:solidFill>
              <a:latin typeface="Nunito Sans"/>
            </a:endParaRPr>
          </a:p>
        </p:txBody>
      </p:sp>
      <p:sp>
        <p:nvSpPr>
          <p:cNvPr id="3" name="TextBox 2">
            <a:extLst>
              <a:ext uri="{FF2B5EF4-FFF2-40B4-BE49-F238E27FC236}">
                <a16:creationId xmlns:a16="http://schemas.microsoft.com/office/drawing/2014/main" xmlns="" id="{6DDF8E26-F33C-B8E1-0D59-D0AF80FB1400}"/>
              </a:ext>
            </a:extLst>
          </p:cNvPr>
          <p:cNvSpPr txBox="1"/>
          <p:nvPr/>
        </p:nvSpPr>
        <p:spPr>
          <a:xfrm>
            <a:off x="856062" y="6198297"/>
            <a:ext cx="10470040" cy="400110"/>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kumimoji="0" lang="en-US" sz="2000" b="0" i="0" u="none" strike="noStrike" kern="1200" cap="none" spc="0" normalizeH="0" baseline="0" noProof="0">
                <a:ln>
                  <a:noFill/>
                </a:ln>
                <a:solidFill>
                  <a:srgbClr val="000000"/>
                </a:solidFill>
                <a:effectLst/>
                <a:uLnTx/>
                <a:uFillTx/>
                <a:latin typeface="Nunito Sans"/>
                <a:ea typeface="+mn-ea"/>
                <a:cs typeface="+mn-cs"/>
              </a:rPr>
              <a:t>As new learning content is produced during 2024 and 2025 these modules will be retired</a:t>
            </a:r>
            <a:endParaRPr lang="en-US" sz="2000" b="0" i="0" u="none" strike="noStrike" kern="1200" cap="none" spc="0" normalizeH="0" baseline="0" noProof="0">
              <a:ln>
                <a:noFill/>
              </a:ln>
              <a:solidFill>
                <a:srgbClr val="000000"/>
              </a:solidFill>
              <a:effectLst/>
              <a:uLnTx/>
              <a:uFillTx/>
              <a:latin typeface="Nunito Sans"/>
            </a:endParaRPr>
          </a:p>
        </p:txBody>
      </p:sp>
    </p:spTree>
    <p:extLst>
      <p:ext uri="{BB962C8B-B14F-4D97-AF65-F5344CB8AC3E}">
        <p14:creationId xmlns:p14="http://schemas.microsoft.com/office/powerpoint/2010/main" val="961411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309554" y="786454"/>
            <a:ext cx="5530137"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Steps to take now</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309553" y="1852486"/>
            <a:ext cx="5176847" cy="3785652"/>
          </a:xfrm>
          <a:prstGeom prst="rect">
            <a:avLst/>
          </a:prstGeom>
          <a:noFill/>
        </p:spPr>
        <p:txBody>
          <a:bodyPr wrap="square" lIns="91440" tIns="45720" rIns="91440" bIns="4572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Work with your current training team or Volunteering Development Team to review the capacity planning for First Aid / First Response courses</a:t>
            </a:r>
          </a:p>
          <a:p>
            <a:pPr marL="352425" indent="-342900">
              <a:spcBef>
                <a:spcPts val="600"/>
              </a:spcBef>
              <a:spcAft>
                <a:spcPts val="600"/>
              </a:spcAft>
              <a:buClr>
                <a:srgbClr val="7414DC"/>
              </a:buClr>
              <a:buSzPct val="125000"/>
              <a:buFont typeface="Arial" panose="020B0604020202020204" pitchFamily="34" charset="0"/>
              <a:buChar char="•"/>
              <a:defRPr/>
            </a:pPr>
            <a:endParaRPr lang="en-US" sz="2000">
              <a:solidFill>
                <a:srgbClr val="000000"/>
              </a:solidFill>
              <a:latin typeface="Nunito Sans"/>
            </a:endParaRPr>
          </a:p>
          <a:p>
            <a:pPr marL="352425" indent="-342900">
              <a:spcBef>
                <a:spcPts val="600"/>
              </a:spcBef>
              <a:spcAft>
                <a:spcPts val="600"/>
              </a:spcAft>
              <a:buClr>
                <a:srgbClr val="7414DC"/>
              </a:buClr>
              <a:buSzPct val="125000"/>
              <a:buFont typeface="Arial" panose="020B0604020202020204" pitchFamily="34" charset="0"/>
              <a:buChar char="•"/>
              <a:defRPr/>
            </a:pPr>
            <a:r>
              <a:rPr lang="en-US" sz="2000">
                <a:solidFill>
                  <a:srgbClr val="000000"/>
                </a:solidFill>
                <a:latin typeface="Nunito Sans"/>
              </a:rPr>
              <a:t>Ensure that relevant roles (specifically Section Assistants) are informed of the upcoming changes to who requires First Aid and work with them on the most convenient way to achieve the first aid requirements over the next two years</a:t>
            </a:r>
          </a:p>
        </p:txBody>
      </p:sp>
      <p:pic>
        <p:nvPicPr>
          <p:cNvPr id="2" name="Picture 12">
            <a:extLst>
              <a:ext uri="{FF2B5EF4-FFF2-40B4-BE49-F238E27FC236}">
                <a16:creationId xmlns:a16="http://schemas.microsoft.com/office/drawing/2014/main" xmlns="" id="{75C5E8EF-9EB9-5D54-5907-FBFD1DB28E65}"/>
              </a:ext>
            </a:extLst>
          </p:cNvPr>
          <p:cNvPicPr>
            <a:picLocks noChangeAspect="1"/>
          </p:cNvPicPr>
          <p:nvPr/>
        </p:nvPicPr>
        <p:blipFill rotWithShape="1">
          <a:blip r:embed="rId3"/>
          <a:srcRect l="17088" r="17088"/>
          <a:stretch/>
        </p:blipFill>
        <p:spPr>
          <a:xfrm>
            <a:off x="6096000" y="0"/>
            <a:ext cx="6118946" cy="6858000"/>
          </a:xfrm>
          <a:prstGeom prst="rect">
            <a:avLst/>
          </a:prstGeom>
        </p:spPr>
      </p:pic>
    </p:spTree>
    <p:extLst>
      <p:ext uri="{BB962C8B-B14F-4D97-AF65-F5344CB8AC3E}">
        <p14:creationId xmlns:p14="http://schemas.microsoft.com/office/powerpoint/2010/main" val="3427570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6253154" y="1098874"/>
            <a:ext cx="453676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Steps to take now</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6253154" y="1864715"/>
            <a:ext cx="5786446" cy="4431983"/>
          </a:xfrm>
          <a:prstGeom prst="rect">
            <a:avLst/>
          </a:prstGeom>
          <a:noFill/>
        </p:spPr>
        <p:txBody>
          <a:bodyPr wrap="square" lIns="91440" tIns="45720" rIns="91440" bIns="4572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US" sz="1800" b="0" i="0" u="none" strike="noStrike" kern="1200" cap="none" spc="0" normalizeH="0" baseline="0" noProof="0">
                <a:ln>
                  <a:noFill/>
                </a:ln>
                <a:solidFill>
                  <a:srgbClr val="000000"/>
                </a:solidFill>
                <a:effectLst/>
                <a:uLnTx/>
                <a:uFillTx/>
                <a:latin typeface="Nunito Sans"/>
                <a:ea typeface="+mn-ea"/>
                <a:cs typeface="+mn-cs"/>
              </a:rPr>
              <a:t>Ensure all </a:t>
            </a:r>
            <a:r>
              <a:rPr lang="en-US" sz="1800">
                <a:solidFill>
                  <a:srgbClr val="000000"/>
                </a:solidFill>
                <a:latin typeface="Nunito Sans"/>
              </a:rPr>
              <a:t>members </a:t>
            </a:r>
            <a:r>
              <a:rPr kumimoji="0" lang="en-US" sz="1800" b="0" i="0" u="none" strike="noStrike" kern="1200" cap="none" spc="0" normalizeH="0" baseline="0" noProof="0">
                <a:ln>
                  <a:noFill/>
                </a:ln>
                <a:solidFill>
                  <a:srgbClr val="000000"/>
                </a:solidFill>
                <a:effectLst/>
                <a:uLnTx/>
                <a:uFillTx/>
                <a:latin typeface="Nunito Sans"/>
                <a:ea typeface="+mn-ea"/>
                <a:cs typeface="+mn-cs"/>
              </a:rPr>
              <a:t>have validated their ‘Getting Started’ </a:t>
            </a:r>
            <a:r>
              <a:rPr lang="en-US" sz="1800">
                <a:solidFill>
                  <a:srgbClr val="000000"/>
                </a:solidFill>
                <a:latin typeface="Nunito Sans"/>
              </a:rPr>
              <a:t>training modules no later than 1</a:t>
            </a:r>
            <a:r>
              <a:rPr lang="en-US" sz="1800" baseline="30000">
                <a:solidFill>
                  <a:srgbClr val="000000"/>
                </a:solidFill>
                <a:latin typeface="Nunito Sans"/>
              </a:rPr>
              <a:t>st</a:t>
            </a:r>
            <a:r>
              <a:rPr lang="en-US" sz="1800">
                <a:solidFill>
                  <a:srgbClr val="000000"/>
                </a:solidFill>
                <a:latin typeface="Nunito Sans"/>
              </a:rPr>
              <a:t> February 2024. Current training managers have access to the reports for this</a:t>
            </a:r>
          </a:p>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Ensure that District Volunteering Development Teams can deliver and validate the remaining training modules after the new systems go-live</a:t>
            </a:r>
          </a:p>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Support all volunteers to complete their Wood Badges by 1</a:t>
            </a:r>
            <a:r>
              <a:rPr lang="en-US" sz="1800" baseline="30000">
                <a:solidFill>
                  <a:srgbClr val="000000"/>
                </a:solidFill>
                <a:latin typeface="Nunito Sans"/>
              </a:rPr>
              <a:t>st</a:t>
            </a:r>
            <a:r>
              <a:rPr lang="en-US" sz="1800">
                <a:solidFill>
                  <a:srgbClr val="000000"/>
                </a:solidFill>
                <a:latin typeface="Nunito Sans"/>
              </a:rPr>
              <a:t> February. This is particularly important for those who want to complete and record their Wood Badge against their current role</a:t>
            </a:r>
          </a:p>
          <a:p>
            <a:pPr marL="9525" algn="ctr">
              <a:spcBef>
                <a:spcPts val="600"/>
              </a:spcBef>
              <a:spcAft>
                <a:spcPts val="600"/>
              </a:spcAft>
              <a:buClr>
                <a:srgbClr val="7414DC"/>
              </a:buClr>
              <a:buSzPct val="125000"/>
              <a:defRPr/>
            </a:pPr>
            <a:r>
              <a:rPr lang="en-US" sz="1800" b="1">
                <a:solidFill>
                  <a:srgbClr val="000000"/>
                </a:solidFill>
                <a:latin typeface="Nunito Sans"/>
              </a:rPr>
              <a:t>Please ensure all completed training is validated by 1</a:t>
            </a:r>
            <a:r>
              <a:rPr lang="en-US" sz="1800" b="1" baseline="30000">
                <a:solidFill>
                  <a:srgbClr val="000000"/>
                </a:solidFill>
                <a:latin typeface="Nunito Sans"/>
              </a:rPr>
              <a:t>st</a:t>
            </a:r>
            <a:r>
              <a:rPr lang="en-US" sz="1800" b="1">
                <a:solidFill>
                  <a:srgbClr val="000000"/>
                </a:solidFill>
                <a:latin typeface="Nunito Sans"/>
              </a:rPr>
              <a:t> February 2024. All unvalidated training will not be migrated</a:t>
            </a:r>
          </a:p>
        </p:txBody>
      </p:sp>
      <p:pic>
        <p:nvPicPr>
          <p:cNvPr id="2" name="Picture 12" descr="A picture containing outdoor, tree, person, wearing&#10;&#10;Description automatically generated">
            <a:extLst>
              <a:ext uri="{FF2B5EF4-FFF2-40B4-BE49-F238E27FC236}">
                <a16:creationId xmlns:a16="http://schemas.microsoft.com/office/drawing/2014/main" xmlns="" id="{EEF4BD08-50DD-C212-7580-D00B20EC163A}"/>
              </a:ext>
            </a:extLst>
          </p:cNvPr>
          <p:cNvPicPr>
            <a:picLocks noChangeAspect="1"/>
          </p:cNvPicPr>
          <p:nvPr/>
        </p:nvPicPr>
        <p:blipFill rotWithShape="1">
          <a:blip r:embed="rId3"/>
          <a:srcRect t="12562" b="12562"/>
          <a:stretch/>
        </p:blipFill>
        <p:spPr>
          <a:xfrm>
            <a:off x="1" y="0"/>
            <a:ext cx="6095999" cy="6858000"/>
          </a:xfrm>
          <a:prstGeom prst="rect">
            <a:avLst/>
          </a:prstGeom>
        </p:spPr>
      </p:pic>
    </p:spTree>
    <p:extLst>
      <p:ext uri="{BB962C8B-B14F-4D97-AF65-F5344CB8AC3E}">
        <p14:creationId xmlns:p14="http://schemas.microsoft.com/office/powerpoint/2010/main" val="1749654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a:t>
            </a:r>
            <a:endParaRPr lang="en-US">
              <a:latin typeface="Nunito Sans"/>
            </a:endParaRPr>
          </a:p>
        </p:txBody>
      </p:sp>
      <p:pic>
        <p:nvPicPr>
          <p:cNvPr id="8" name="Graphic 7" descr="Lightbulb and gear outline">
            <a:extLst>
              <a:ext uri="{FF2B5EF4-FFF2-40B4-BE49-F238E27FC236}">
                <a16:creationId xmlns:a16="http://schemas.microsoft.com/office/drawing/2014/main" xmlns="" id="{F561D2E0-CE73-0719-9B77-E9FA5B7C70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xmlns="" id="{969CDB01-52C8-EE15-65C3-FDDA999CF7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353011" y="1138510"/>
            <a:ext cx="2700000" cy="2700000"/>
          </a:xfrm>
          <a:prstGeom prst="rect">
            <a:avLst/>
          </a:prstGeom>
        </p:spPr>
      </p:pic>
      <p:pic>
        <p:nvPicPr>
          <p:cNvPr id="2" name="Graphic 1" descr="Questions outline">
            <a:extLst>
              <a:ext uri="{FF2B5EF4-FFF2-40B4-BE49-F238E27FC236}">
                <a16:creationId xmlns:a16="http://schemas.microsoft.com/office/drawing/2014/main" xmlns="" id="{D76C8570-9722-FFEB-C59D-EA0F63C5D2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341603" y="3344209"/>
            <a:ext cx="2700000" cy="2700000"/>
          </a:xfrm>
          <a:prstGeom prst="rect">
            <a:avLst/>
          </a:prstGeom>
        </p:spPr>
      </p:pic>
    </p:spTree>
    <p:extLst>
      <p:ext uri="{BB962C8B-B14F-4D97-AF65-F5344CB8AC3E}">
        <p14:creationId xmlns:p14="http://schemas.microsoft.com/office/powerpoint/2010/main" val="4207703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July </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a:r>
              <a:rPr lang="en-GB" sz="2800">
                <a:solidFill>
                  <a:schemeClr val="bg1"/>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6"/>
            <a:chOff x="6334540" y="888235"/>
            <a:chExt cx="5504178" cy="5760958"/>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8"/>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95">
                <a:buClr>
                  <a:srgbClr val="00A793"/>
                </a:buClr>
              </a:pPr>
              <a:endParaRPr lang="en-GB" sz="1800" kern="0">
                <a:solidFill>
                  <a:schemeClr val="tx1"/>
                </a:solidFill>
                <a:latin typeface="Nunito Sans"/>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0795">
                <a:buClr>
                  <a:srgbClr val="00A793"/>
                </a:buClr>
              </a:pPr>
              <a:r>
                <a:rPr lang="en-GB" sz="1800" b="1" kern="0">
                  <a:solidFill>
                    <a:schemeClr val="tx1"/>
                  </a:solidFill>
                  <a:latin typeface="Nunito Sans"/>
                </a:rPr>
                <a:t>July</a:t>
              </a:r>
            </a:p>
            <a:p>
              <a:pPr marL="182245" indent="-171450">
                <a:buClr>
                  <a:srgbClr val="00A793"/>
                </a:buClr>
                <a:buFont typeface="Arial" panose="020B0604020202020204" pitchFamily="34" charset="0"/>
                <a:buChar char="•"/>
              </a:pPr>
              <a:r>
                <a:rPr lang="en-GB" sz="1800" kern="0">
                  <a:solidFill>
                    <a:schemeClr val="tx1"/>
                  </a:solidFill>
                  <a:latin typeface="Nunito Sans"/>
                </a:rPr>
                <a:t>POR - This will be the final version of POR for Counties to use prior to their transition and will apply in every County until their transition to the new digital solutions in February</a:t>
              </a:r>
            </a:p>
            <a:p>
              <a:pPr marL="10795">
                <a:buClr>
                  <a:srgbClr val="00A793"/>
                </a:buClr>
              </a:pPr>
              <a:endParaRPr lang="en-GB" sz="1800" b="1" kern="0">
                <a:solidFill>
                  <a:schemeClr val="tx1"/>
                </a:solidFill>
                <a:latin typeface="Nunito Sans"/>
              </a:endParaRP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xmlns="" id="{F999EB1E-473C-F4F0-9F03-24B5C8C9059A}"/>
              </a:ext>
            </a:extLst>
          </p:cNvPr>
          <p:cNvSpPr txBox="1"/>
          <p:nvPr/>
        </p:nvSpPr>
        <p:spPr>
          <a:xfrm>
            <a:off x="6453808" y="1662889"/>
            <a:ext cx="5274365" cy="4939581"/>
          </a:xfrm>
          <a:prstGeom prst="rect">
            <a:avLst/>
          </a:prstGeom>
          <a:noFill/>
        </p:spPr>
        <p:txBody>
          <a:bodyPr wrap="square" lIns="91440" tIns="45720" rIns="91440" bIns="45720" rtlCol="0" anchor="ctr">
            <a:normAutofit/>
          </a:bodyPr>
          <a:lstStyle/>
          <a:p>
            <a:pPr marL="182245" indent="-171450">
              <a:buClr>
                <a:srgbClr val="00A793"/>
              </a:buClr>
              <a:buFont typeface="Arial" panose="020B0604020202020204" pitchFamily="34" charset="0"/>
              <a:buChar char="•"/>
            </a:pPr>
            <a:r>
              <a:rPr lang="en-GB" sz="1800" kern="0">
                <a:latin typeface="Nunito Sans"/>
              </a:rPr>
              <a:t>Utilise additional mapping of current training to new learning to further support planning</a:t>
            </a:r>
          </a:p>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cleaning up Compass data</a:t>
            </a:r>
          </a:p>
          <a:p>
            <a:pPr marL="10795">
              <a:buClr>
                <a:srgbClr val="00A793"/>
              </a:buClr>
            </a:pPr>
            <a:endParaRPr lang="en-GB" sz="1800" b="1"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introducing Our Volunteering Culture</a:t>
            </a:r>
          </a:p>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introducing use of teams in Groups, Districts, Counties</a:t>
            </a:r>
          </a:p>
          <a:p>
            <a:pPr marL="10795">
              <a:buClr>
                <a:srgbClr val="00A793"/>
              </a:buCl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introducing the Trustee Board changes via Group/Districts/County AGMs</a:t>
            </a:r>
          </a:p>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to introduce the Digital Skills Tool in your area and increase usage</a:t>
            </a:r>
            <a:endParaRPr lang="en-GB" sz="1800" kern="0">
              <a:solidFill>
                <a:schemeClr val="tx1"/>
              </a:solidFill>
              <a:latin typeface="Nunito Sans"/>
            </a:endParaRPr>
          </a:p>
        </p:txBody>
      </p:sp>
      <p:cxnSp>
        <p:nvCxnSpPr>
          <p:cNvPr id="4" name="Straight Connector 3">
            <a:extLst>
              <a:ext uri="{FF2B5EF4-FFF2-40B4-BE49-F238E27FC236}">
                <a16:creationId xmlns:a16="http://schemas.microsoft.com/office/drawing/2014/main" xmlns="" id="{D947FCFE-1183-2351-308F-DE92632D541B}"/>
              </a:ext>
            </a:extLst>
          </p:cNvPr>
          <p:cNvCxnSpPr/>
          <p:nvPr/>
        </p:nvCxnSpPr>
        <p:spPr>
          <a:xfrm>
            <a:off x="6334540" y="2734586"/>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514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18503" y="4343305"/>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Change Support</a:t>
            </a:r>
            <a:endParaRPr lang="en-US">
              <a:latin typeface="Nunito Sans"/>
            </a:endParaRPr>
          </a:p>
        </p:txBody>
      </p:sp>
      <p:grpSp>
        <p:nvGrpSpPr>
          <p:cNvPr id="48" name="Group 47">
            <a:extLst>
              <a:ext uri="{FF2B5EF4-FFF2-40B4-BE49-F238E27FC236}">
                <a16:creationId xmlns:a16="http://schemas.microsoft.com/office/drawing/2014/main" xmlns="" id="{7D41EB9E-4655-528E-FC7E-0A71DBE661EC}"/>
              </a:ext>
            </a:extLst>
          </p:cNvPr>
          <p:cNvGrpSpPr/>
          <p:nvPr/>
        </p:nvGrpSpPr>
        <p:grpSpPr>
          <a:xfrm>
            <a:off x="5121732" y="948154"/>
            <a:ext cx="6430360" cy="4127540"/>
            <a:chOff x="5121732" y="948154"/>
            <a:chExt cx="6430360" cy="4127540"/>
          </a:xfrm>
        </p:grpSpPr>
        <p:pic>
          <p:nvPicPr>
            <p:cNvPr id="44" name="Graphic 43" descr="Single gear outline">
              <a:extLst>
                <a:ext uri="{FF2B5EF4-FFF2-40B4-BE49-F238E27FC236}">
                  <a16:creationId xmlns:a16="http://schemas.microsoft.com/office/drawing/2014/main" xmlns="" id="{D45D2E8F-4CE4-F8E7-E447-8793AF9319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493206">
              <a:off x="6947140" y="1704587"/>
              <a:ext cx="2232000" cy="2232000"/>
            </a:xfrm>
            <a:prstGeom prst="rect">
              <a:avLst/>
            </a:prstGeom>
          </p:spPr>
        </p:pic>
        <p:pic>
          <p:nvPicPr>
            <p:cNvPr id="4" name="Graphic 42" descr="Line arrow: Clockwise curve outline">
              <a:extLst>
                <a:ext uri="{FF2B5EF4-FFF2-40B4-BE49-F238E27FC236}">
                  <a16:creationId xmlns:a16="http://schemas.microsoft.com/office/drawing/2014/main" xmlns="" id="{DC6D2BBA-3F93-4908-727B-3BD1D6196A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956540" flipH="1">
              <a:off x="7211541" y="4020988"/>
              <a:ext cx="1081664" cy="1006755"/>
            </a:xfrm>
            <a:prstGeom prst="rect">
              <a:avLst/>
            </a:prstGeom>
          </p:spPr>
        </p:pic>
        <p:pic>
          <p:nvPicPr>
            <p:cNvPr id="5" name="Graphic 45" descr="Line arrow: Clockwise curve outline">
              <a:extLst>
                <a:ext uri="{FF2B5EF4-FFF2-40B4-BE49-F238E27FC236}">
                  <a16:creationId xmlns:a16="http://schemas.microsoft.com/office/drawing/2014/main" xmlns="" id="{8C9752CD-D1B8-8E7D-FAF4-45CEE87327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1547843" flipH="1">
              <a:off x="6032857" y="1210699"/>
              <a:ext cx="1097170" cy="1178984"/>
            </a:xfrm>
            <a:prstGeom prst="rect">
              <a:avLst/>
            </a:prstGeom>
          </p:spPr>
        </p:pic>
        <p:sp>
          <p:nvSpPr>
            <p:cNvPr id="6" name="TextBox 61">
              <a:extLst>
                <a:ext uri="{FF2B5EF4-FFF2-40B4-BE49-F238E27FC236}">
                  <a16:creationId xmlns:a16="http://schemas.microsoft.com/office/drawing/2014/main" xmlns="" id="{0DA204EB-CFCB-9408-234B-FA0A6610761F}"/>
                </a:ext>
              </a:extLst>
            </p:cNvPr>
            <p:cNvSpPr txBox="1"/>
            <p:nvPr/>
          </p:nvSpPr>
          <p:spPr>
            <a:xfrm rot="18903551">
              <a:off x="5979029" y="1476180"/>
              <a:ext cx="1565745" cy="418253"/>
            </a:xfrm>
            <a:prstGeom prst="rect">
              <a:avLst/>
            </a:prstGeom>
            <a:noFill/>
            <a:ln>
              <a:noFill/>
            </a:ln>
          </p:spPr>
          <p:txBody>
            <a:bodyPr spcFirstLastPara="1" wrap="square" numCol="1" rtlCol="0">
              <a:prstTxWarp prst="textArchUp">
                <a:avLst>
                  <a:gd name="adj" fmla="val 13948601"/>
                </a:avLst>
              </a:prstTxWarp>
              <a:noAutofit/>
            </a:bodyPr>
            <a:lstStyle/>
            <a:p>
              <a:pPr>
                <a:lnSpc>
                  <a:spcPct val="107000"/>
                </a:lnSpc>
                <a:spcAft>
                  <a:spcPts val="800"/>
                </a:spcAft>
              </a:pPr>
              <a:r>
                <a:rPr lang="en-GB" sz="1800" b="1" kern="1200">
                  <a:solidFill>
                    <a:schemeClr val="bg1"/>
                  </a:solidFill>
                  <a:effectLst/>
                  <a:latin typeface="Nunito Sans" panose="00000500000000000000" pitchFamily="2" charset="0"/>
                  <a:ea typeface="Calibri" panose="020F0502020204030204" pitchFamily="34" charset="0"/>
                  <a:cs typeface="Arial" panose="020B0604020202020204" pitchFamily="34" charset="0"/>
                </a:rPr>
                <a:t>Enable</a:t>
              </a:r>
              <a:endParaRPr lang="en-GB" sz="11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57">
              <a:extLst>
                <a:ext uri="{FF2B5EF4-FFF2-40B4-BE49-F238E27FC236}">
                  <a16:creationId xmlns:a16="http://schemas.microsoft.com/office/drawing/2014/main" xmlns="" id="{C2019FF6-20B9-480A-E798-FBD9878F0A7D}"/>
                </a:ext>
              </a:extLst>
            </p:cNvPr>
            <p:cNvSpPr txBox="1"/>
            <p:nvPr/>
          </p:nvSpPr>
          <p:spPr>
            <a:xfrm rot="20823581">
              <a:off x="7165773" y="4426526"/>
              <a:ext cx="1565027" cy="418253"/>
            </a:xfrm>
            <a:prstGeom prst="rect">
              <a:avLst/>
            </a:prstGeom>
            <a:noFill/>
            <a:ln>
              <a:noFill/>
            </a:ln>
          </p:spPr>
          <p:txBody>
            <a:bodyPr spcFirstLastPara="1" wrap="square" numCol="1" rtlCol="0">
              <a:prstTxWarp prst="textArchDown">
                <a:avLst>
                  <a:gd name="adj" fmla="val 1749360"/>
                </a:avLst>
              </a:prstTxWarp>
              <a:noAutofit/>
            </a:bodyPr>
            <a:lstStyle/>
            <a:p>
              <a:pPr>
                <a:lnSpc>
                  <a:spcPct val="107000"/>
                </a:lnSpc>
                <a:spcAft>
                  <a:spcPts val="800"/>
                </a:spcAft>
              </a:pPr>
              <a:r>
                <a:rPr lang="en-GB" sz="1800" b="1" kern="1200">
                  <a:solidFill>
                    <a:schemeClr val="bg1"/>
                  </a:solidFill>
                  <a:effectLst/>
                  <a:latin typeface="Nunito Sans" panose="00000500000000000000" pitchFamily="2" charset="0"/>
                  <a:ea typeface="Calibri" panose="020F0502020204030204" pitchFamily="34" charset="0"/>
                  <a:cs typeface="Arial" panose="020B0604020202020204" pitchFamily="34" charset="0"/>
                </a:rPr>
                <a:t>Engage</a:t>
              </a:r>
              <a:endPar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7" name="Graphic 30" descr="Line arrow: Counter-clockwise curve outline">
              <a:extLst>
                <a:ext uri="{FF2B5EF4-FFF2-40B4-BE49-F238E27FC236}">
                  <a16:creationId xmlns:a16="http://schemas.microsoft.com/office/drawing/2014/main" xmlns="" id="{07CDD676-CDFF-360D-C7AD-F2DDA3F724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9963449">
              <a:off x="5121732" y="2723218"/>
              <a:ext cx="1713565" cy="1841651"/>
            </a:xfrm>
            <a:prstGeom prst="rect">
              <a:avLst/>
            </a:prstGeom>
          </p:spPr>
        </p:pic>
        <p:pic>
          <p:nvPicPr>
            <p:cNvPr id="18" name="Graphic 32" descr="Line arrow: Clockwise curve outline">
              <a:extLst>
                <a:ext uri="{FF2B5EF4-FFF2-40B4-BE49-F238E27FC236}">
                  <a16:creationId xmlns:a16="http://schemas.microsoft.com/office/drawing/2014/main" xmlns="" id="{942BA3A5-6EF0-EBFC-9352-F586F7F948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rot="750579" flipH="1">
              <a:off x="9999263" y="3293331"/>
              <a:ext cx="1552829" cy="1669298"/>
            </a:xfrm>
            <a:prstGeom prst="rect">
              <a:avLst/>
            </a:prstGeom>
          </p:spPr>
        </p:pic>
        <p:pic>
          <p:nvPicPr>
            <p:cNvPr id="19" name="Graphic 35" descr="Line arrow: Clockwise curve outline">
              <a:extLst>
                <a:ext uri="{FF2B5EF4-FFF2-40B4-BE49-F238E27FC236}">
                  <a16:creationId xmlns:a16="http://schemas.microsoft.com/office/drawing/2014/main" xmlns="" id="{42049C46-BE41-FF7C-1C59-ECF1AB7553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rot="14267060" flipH="1">
              <a:off x="8711150" y="1000732"/>
              <a:ext cx="1505860" cy="1400703"/>
            </a:xfrm>
            <a:prstGeom prst="rect">
              <a:avLst/>
            </a:prstGeom>
          </p:spPr>
        </p:pic>
        <p:pic>
          <p:nvPicPr>
            <p:cNvPr id="20" name="Graphic 43" descr="Line arrow: Clockwise curve outline">
              <a:extLst>
                <a:ext uri="{FF2B5EF4-FFF2-40B4-BE49-F238E27FC236}">
                  <a16:creationId xmlns:a16="http://schemas.microsoft.com/office/drawing/2014/main" xmlns="" id="{AF9941BA-2D68-4E86-C0EF-866CF6C7BF9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rot="5230020" flipH="1">
              <a:off x="8351664" y="3516893"/>
              <a:ext cx="941998" cy="876157"/>
            </a:xfrm>
            <a:prstGeom prst="rect">
              <a:avLst/>
            </a:prstGeom>
          </p:spPr>
        </p:pic>
        <p:pic>
          <p:nvPicPr>
            <p:cNvPr id="21" name="Graphic 44" descr="Line arrow: Clockwise curve outline">
              <a:extLst>
                <a:ext uri="{FF2B5EF4-FFF2-40B4-BE49-F238E27FC236}">
                  <a16:creationId xmlns:a16="http://schemas.microsoft.com/office/drawing/2014/main" xmlns="" id="{192EB387-E898-5AEE-4840-536247D3DAE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rot="17168631" flipH="1">
              <a:off x="10579855" y="1893307"/>
              <a:ext cx="941998" cy="876157"/>
            </a:xfrm>
            <a:prstGeom prst="rect">
              <a:avLst/>
            </a:prstGeom>
          </p:spPr>
        </p:pic>
        <p:sp>
          <p:nvSpPr>
            <p:cNvPr id="22" name="TextBox 47">
              <a:extLst>
                <a:ext uri="{FF2B5EF4-FFF2-40B4-BE49-F238E27FC236}">
                  <a16:creationId xmlns:a16="http://schemas.microsoft.com/office/drawing/2014/main" xmlns="" id="{CB2D5A36-0A0E-E892-902F-D2B5CDE421E6}"/>
                </a:ext>
              </a:extLst>
            </p:cNvPr>
            <p:cNvSpPr txBox="1"/>
            <p:nvPr/>
          </p:nvSpPr>
          <p:spPr>
            <a:xfrm rot="3327333">
              <a:off x="10345513" y="2366504"/>
              <a:ext cx="1565745" cy="418253"/>
            </a:xfrm>
            <a:prstGeom prst="rect">
              <a:avLst/>
            </a:prstGeom>
            <a:noFill/>
            <a:ln>
              <a:noFill/>
            </a:ln>
          </p:spPr>
          <p:txBody>
            <a:bodyPr spcFirstLastPara="1" wrap="square" numCol="1" rtlCol="0">
              <a:prstTxWarp prst="textArchUp">
                <a:avLst>
                  <a:gd name="adj" fmla="val 14325682"/>
                </a:avLst>
              </a:prstTxWarp>
              <a:noAutofit/>
            </a:bodyPr>
            <a:lstStyle/>
            <a:p>
              <a:pPr>
                <a:lnSpc>
                  <a:spcPct val="107000"/>
                </a:lnSpc>
                <a:spcAft>
                  <a:spcPts val="800"/>
                </a:spcAft>
              </a:pPr>
              <a:r>
                <a:rPr lang="en-GB" sz="1800" b="1" kern="1200">
                  <a:solidFill>
                    <a:schemeClr val="bg1"/>
                  </a:solidFill>
                  <a:effectLst/>
                  <a:latin typeface="Nunito Sans" panose="00000500000000000000" pitchFamily="2" charset="0"/>
                  <a:ea typeface="Calibri" panose="020F0502020204030204" pitchFamily="34" charset="0"/>
                  <a:cs typeface="Arial" panose="020B0604020202020204" pitchFamily="34" charset="0"/>
                </a:rPr>
                <a:t>Plan</a:t>
              </a:r>
              <a:endPar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3" name="TextBox 58">
              <a:extLst>
                <a:ext uri="{FF2B5EF4-FFF2-40B4-BE49-F238E27FC236}">
                  <a16:creationId xmlns:a16="http://schemas.microsoft.com/office/drawing/2014/main" xmlns="" id="{D9AAD9E4-4C9A-6FEC-6899-876699F7E8F2}"/>
                </a:ext>
              </a:extLst>
            </p:cNvPr>
            <p:cNvSpPr txBox="1"/>
            <p:nvPr/>
          </p:nvSpPr>
          <p:spPr>
            <a:xfrm rot="18782918">
              <a:off x="10129251" y="4075961"/>
              <a:ext cx="1587579" cy="411887"/>
            </a:xfrm>
            <a:prstGeom prst="rect">
              <a:avLst/>
            </a:prstGeom>
            <a:noFill/>
            <a:ln>
              <a:noFill/>
            </a:ln>
          </p:spPr>
          <p:txBody>
            <a:bodyPr spcFirstLastPara="1" wrap="square" numCol="1" rtlCol="0">
              <a:prstTxWarp prst="textArchDown">
                <a:avLst>
                  <a:gd name="adj" fmla="val 2826460"/>
                </a:avLst>
              </a:prstTxWarp>
              <a:noAutofit/>
            </a:bodyPr>
            <a:lstStyle/>
            <a:p>
              <a:pPr>
                <a:lnSpc>
                  <a:spcPct val="107000"/>
                </a:lnSpc>
                <a:spcAft>
                  <a:spcPts val="800"/>
                </a:spcAft>
              </a:pPr>
              <a:r>
                <a:rPr lang="en-GB" sz="1800" b="1" kern="1200">
                  <a:solidFill>
                    <a:schemeClr val="bg1"/>
                  </a:solidFill>
                  <a:effectLst/>
                  <a:latin typeface="Nunito Sans" panose="00000500000000000000" pitchFamily="2" charset="0"/>
                  <a:ea typeface="Calibri" panose="020F0502020204030204" pitchFamily="34" charset="0"/>
                  <a:cs typeface="Arial" panose="020B0604020202020204" pitchFamily="34" charset="0"/>
                </a:rPr>
                <a:t>Improve</a:t>
              </a:r>
              <a:endPar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TextBox 60">
              <a:extLst>
                <a:ext uri="{FF2B5EF4-FFF2-40B4-BE49-F238E27FC236}">
                  <a16:creationId xmlns:a16="http://schemas.microsoft.com/office/drawing/2014/main" xmlns="" id="{82EC14F2-A65C-36FE-CE63-06CB73758541}"/>
                </a:ext>
              </a:extLst>
            </p:cNvPr>
            <p:cNvSpPr txBox="1"/>
            <p:nvPr/>
          </p:nvSpPr>
          <p:spPr>
            <a:xfrm rot="3420618">
              <a:off x="5019496" y="3785203"/>
              <a:ext cx="1682670" cy="411887"/>
            </a:xfrm>
            <a:prstGeom prst="rect">
              <a:avLst/>
            </a:prstGeom>
            <a:noFill/>
            <a:ln>
              <a:noFill/>
            </a:ln>
          </p:spPr>
          <p:txBody>
            <a:bodyPr spcFirstLastPara="1" wrap="square" numCol="1" rtlCol="0">
              <a:prstTxWarp prst="textArchDown">
                <a:avLst>
                  <a:gd name="adj" fmla="val 1196657"/>
                </a:avLst>
              </a:prstTxWarp>
              <a:noAutofit/>
            </a:bodyPr>
            <a:lstStyle/>
            <a:p>
              <a:pPr>
                <a:lnSpc>
                  <a:spcPct val="107000"/>
                </a:lnSpc>
                <a:spcAft>
                  <a:spcPts val="800"/>
                </a:spcAft>
              </a:pPr>
              <a:r>
                <a:rPr lang="en-GB" sz="1800" b="1" kern="1200">
                  <a:solidFill>
                    <a:schemeClr val="bg1"/>
                  </a:solidFill>
                  <a:effectLst/>
                  <a:latin typeface="Nunito Sans" panose="00000500000000000000" pitchFamily="2" charset="0"/>
                  <a:ea typeface="Calibri" panose="020F0502020204030204" pitchFamily="34" charset="0"/>
                  <a:cs typeface="Arial" panose="020B0604020202020204" pitchFamily="34" charset="0"/>
                </a:rPr>
                <a:t>Strategy</a:t>
              </a:r>
              <a:endPar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5" name="TextBox 62">
              <a:extLst>
                <a:ext uri="{FF2B5EF4-FFF2-40B4-BE49-F238E27FC236}">
                  <a16:creationId xmlns:a16="http://schemas.microsoft.com/office/drawing/2014/main" xmlns="" id="{F1F91CEE-09CA-64B0-C8EE-554343A6D01D}"/>
                </a:ext>
              </a:extLst>
            </p:cNvPr>
            <p:cNvSpPr txBox="1"/>
            <p:nvPr/>
          </p:nvSpPr>
          <p:spPr>
            <a:xfrm rot="434334">
              <a:off x="8641661" y="1533305"/>
              <a:ext cx="2001946" cy="574021"/>
            </a:xfrm>
            <a:prstGeom prst="rect">
              <a:avLst/>
            </a:prstGeom>
            <a:noFill/>
            <a:ln>
              <a:noFill/>
            </a:ln>
          </p:spPr>
          <p:txBody>
            <a:bodyPr spcFirstLastPara="1" wrap="square" numCol="1" rtlCol="0">
              <a:prstTxWarp prst="textArchUp">
                <a:avLst>
                  <a:gd name="adj" fmla="val 13838370"/>
                </a:avLst>
              </a:prstTxWarp>
              <a:noAutofit/>
            </a:bodyPr>
            <a:lstStyle/>
            <a:p>
              <a:pPr>
                <a:lnSpc>
                  <a:spcPct val="107000"/>
                </a:lnSpc>
                <a:spcAft>
                  <a:spcPts val="800"/>
                </a:spcAft>
              </a:pPr>
              <a:r>
                <a:rPr lang="en-GB" sz="1800" b="1" kern="1200">
                  <a:solidFill>
                    <a:schemeClr val="bg1"/>
                  </a:solidFill>
                  <a:effectLst/>
                  <a:latin typeface="Nunito Sans" panose="00000500000000000000" pitchFamily="2" charset="0"/>
                  <a:ea typeface="Calibri" panose="020F0502020204030204" pitchFamily="34" charset="0"/>
                  <a:cs typeface="Arial" panose="020B0604020202020204" pitchFamily="34" charset="0"/>
                </a:rPr>
                <a:t>Teamwork</a:t>
              </a:r>
              <a:endPar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63">
              <a:extLst>
                <a:ext uri="{FF2B5EF4-FFF2-40B4-BE49-F238E27FC236}">
                  <a16:creationId xmlns:a16="http://schemas.microsoft.com/office/drawing/2014/main" xmlns="" id="{F3E8EA67-D04B-DFC1-C2E1-77F5BED7555C}"/>
                </a:ext>
              </a:extLst>
            </p:cNvPr>
            <p:cNvSpPr txBox="1"/>
            <p:nvPr/>
          </p:nvSpPr>
          <p:spPr>
            <a:xfrm rot="1345483">
              <a:off x="8173471" y="3962255"/>
              <a:ext cx="1565027" cy="418253"/>
            </a:xfrm>
            <a:prstGeom prst="rect">
              <a:avLst/>
            </a:prstGeom>
            <a:noFill/>
            <a:ln>
              <a:noFill/>
            </a:ln>
          </p:spPr>
          <p:txBody>
            <a:bodyPr spcFirstLastPara="1" wrap="square" numCol="1" rtlCol="0">
              <a:prstTxWarp prst="textArchDown">
                <a:avLst>
                  <a:gd name="adj" fmla="val 593845"/>
                </a:avLst>
              </a:prstTxWarp>
              <a:noAutofit/>
            </a:bodyPr>
            <a:lstStyle/>
            <a:p>
              <a:pPr>
                <a:lnSpc>
                  <a:spcPct val="107000"/>
                </a:lnSpc>
                <a:spcAft>
                  <a:spcPts val="800"/>
                </a:spcAft>
              </a:pPr>
              <a:r>
                <a:rPr lang="en-GB" sz="1800" b="1" kern="1200">
                  <a:solidFill>
                    <a:schemeClr val="bg1"/>
                  </a:solidFill>
                  <a:effectLst/>
                  <a:latin typeface="Nunito Sans" panose="00000500000000000000" pitchFamily="2" charset="0"/>
                  <a:ea typeface="Calibri" panose="020F0502020204030204" pitchFamily="34" charset="0"/>
                  <a:cs typeface="Arial" panose="020B0604020202020204" pitchFamily="34" charset="0"/>
                </a:rPr>
                <a:t>Success</a:t>
              </a:r>
              <a:endParaRPr lang="en-GB" sz="12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xmlns="" id="{2744B7C8-96A1-F8B8-9995-FA97CABDB2FF}"/>
                </a:ext>
              </a:extLst>
            </p:cNvPr>
            <p:cNvGrpSpPr/>
            <p:nvPr/>
          </p:nvGrpSpPr>
          <p:grpSpPr>
            <a:xfrm>
              <a:off x="7699629" y="2467499"/>
              <a:ext cx="720000" cy="720000"/>
              <a:chOff x="2458364" y="5425007"/>
              <a:chExt cx="936000" cy="936000"/>
            </a:xfrm>
          </p:grpSpPr>
          <p:sp>
            <p:nvSpPr>
              <p:cNvPr id="13" name="Flowchart: Connector 12">
                <a:extLst>
                  <a:ext uri="{FF2B5EF4-FFF2-40B4-BE49-F238E27FC236}">
                    <a16:creationId xmlns:a16="http://schemas.microsoft.com/office/drawing/2014/main" xmlns="" id="{E7F2E57D-890C-24CC-F836-C68BAB7CE9B3}"/>
                  </a:ext>
                </a:extLst>
              </p:cNvPr>
              <p:cNvSpPr/>
              <p:nvPr/>
            </p:nvSpPr>
            <p:spPr>
              <a:xfrm>
                <a:off x="2458364" y="5425007"/>
                <a:ext cx="936000" cy="936000"/>
              </a:xfrm>
              <a:prstGeom prst="flowChartConnector">
                <a:avLst/>
              </a:prstGeom>
              <a:solidFill>
                <a:schemeClr val="bg2"/>
              </a:solidFill>
              <a:ln w="57150" cap="flat" cmpd="sng" algn="ctr">
                <a:solidFill>
                  <a:schemeClr val="bg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37" name="Picture 36" descr="A logo with a lily on it&#10;&#10;Description automatically generated">
                <a:extLst>
                  <a:ext uri="{FF2B5EF4-FFF2-40B4-BE49-F238E27FC236}">
                    <a16:creationId xmlns:a16="http://schemas.microsoft.com/office/drawing/2014/main" xmlns="" id="{BF2A1061-099F-52B0-7C21-4B3A5562EA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0707" t="9406" r="29093" b="48664"/>
              <a:stretch/>
            </p:blipFill>
            <p:spPr>
              <a:xfrm>
                <a:off x="2538567" y="5461323"/>
                <a:ext cx="807678" cy="799200"/>
              </a:xfrm>
              <a:prstGeom prst="rect">
                <a:avLst/>
              </a:prstGeom>
            </p:spPr>
          </p:pic>
        </p:grpSp>
        <p:pic>
          <p:nvPicPr>
            <p:cNvPr id="39" name="Graphic 38" descr="Single gear outline">
              <a:extLst>
                <a:ext uri="{FF2B5EF4-FFF2-40B4-BE49-F238E27FC236}">
                  <a16:creationId xmlns:a16="http://schemas.microsoft.com/office/drawing/2014/main" xmlns="" id="{62F0CD4D-C369-A78F-5FA9-9822883038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0898472">
              <a:off x="5414260" y="2096167"/>
              <a:ext cx="2232000" cy="2232000"/>
            </a:xfrm>
            <a:prstGeom prst="rect">
              <a:avLst/>
            </a:prstGeom>
          </p:spPr>
        </p:pic>
        <p:pic>
          <p:nvPicPr>
            <p:cNvPr id="40" name="Graphic 39" descr="Single gear outline">
              <a:extLst>
                <a:ext uri="{FF2B5EF4-FFF2-40B4-BE49-F238E27FC236}">
                  <a16:creationId xmlns:a16="http://schemas.microsoft.com/office/drawing/2014/main" xmlns="" id="{4AE14234-9225-CBEC-0697-A26429FC385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rot="941586">
              <a:off x="6928783" y="3334876"/>
              <a:ext cx="1296000" cy="1296000"/>
            </a:xfrm>
            <a:prstGeom prst="rect">
              <a:avLst/>
            </a:prstGeom>
          </p:spPr>
        </p:pic>
        <p:pic>
          <p:nvPicPr>
            <p:cNvPr id="41" name="Graphic 40" descr="Single gear outline">
              <a:extLst>
                <a:ext uri="{FF2B5EF4-FFF2-40B4-BE49-F238E27FC236}">
                  <a16:creationId xmlns:a16="http://schemas.microsoft.com/office/drawing/2014/main" xmlns="" id="{736BCA11-78B2-B94B-BBBB-7BE5B2E0446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rot="20256353">
              <a:off x="10058371" y="2151989"/>
              <a:ext cx="1296000" cy="1296000"/>
            </a:xfrm>
            <a:prstGeom prst="rect">
              <a:avLst/>
            </a:prstGeom>
          </p:spPr>
        </p:pic>
        <p:pic>
          <p:nvPicPr>
            <p:cNvPr id="42" name="Graphic 41" descr="Single gear outline">
              <a:extLst>
                <a:ext uri="{FF2B5EF4-FFF2-40B4-BE49-F238E27FC236}">
                  <a16:creationId xmlns:a16="http://schemas.microsoft.com/office/drawing/2014/main" xmlns="" id="{4434D723-EFA6-3F04-4B06-01540221B5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0952736">
              <a:off x="8572502" y="1477567"/>
              <a:ext cx="1980000" cy="1980000"/>
            </a:xfrm>
            <a:prstGeom prst="rect">
              <a:avLst/>
            </a:prstGeom>
          </p:spPr>
        </p:pic>
        <p:pic>
          <p:nvPicPr>
            <p:cNvPr id="43" name="Graphic 42" descr="Single gear outline">
              <a:extLst>
                <a:ext uri="{FF2B5EF4-FFF2-40B4-BE49-F238E27FC236}">
                  <a16:creationId xmlns:a16="http://schemas.microsoft.com/office/drawing/2014/main" xmlns="" id="{F64E8E9A-CAAD-627F-8A38-A493AF26A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13996" y="2822206"/>
              <a:ext cx="1980000" cy="1980000"/>
            </a:xfrm>
            <a:prstGeom prst="rect">
              <a:avLst/>
            </a:prstGeom>
          </p:spPr>
        </p:pic>
        <p:pic>
          <p:nvPicPr>
            <p:cNvPr id="45" name="Graphic 44" descr="Single gear outline">
              <a:extLst>
                <a:ext uri="{FF2B5EF4-FFF2-40B4-BE49-F238E27FC236}">
                  <a16:creationId xmlns:a16="http://schemas.microsoft.com/office/drawing/2014/main" xmlns="" id="{A2876BE9-A7EB-5022-8E8F-5B11F1486C8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6428481" y="1404549"/>
              <a:ext cx="1296000" cy="1296000"/>
            </a:xfrm>
            <a:prstGeom prst="rect">
              <a:avLst/>
            </a:prstGeom>
          </p:spPr>
        </p:pic>
        <p:pic>
          <p:nvPicPr>
            <p:cNvPr id="46" name="Graphic 45" descr="Single gear outline">
              <a:extLst>
                <a:ext uri="{FF2B5EF4-FFF2-40B4-BE49-F238E27FC236}">
                  <a16:creationId xmlns:a16="http://schemas.microsoft.com/office/drawing/2014/main" xmlns="" id="{A21DC49F-70CD-9034-3BEF-19975C44AD1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rot="18372353">
              <a:off x="8460539" y="2957773"/>
              <a:ext cx="1053333" cy="1053333"/>
            </a:xfrm>
            <a:prstGeom prst="rect">
              <a:avLst/>
            </a:prstGeom>
          </p:spPr>
        </p:pic>
      </p:grpSp>
    </p:spTree>
    <p:extLst>
      <p:ext uri="{BB962C8B-B14F-4D97-AF65-F5344CB8AC3E}">
        <p14:creationId xmlns:p14="http://schemas.microsoft.com/office/powerpoint/2010/main" val="146167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309554" y="498130"/>
            <a:ext cx="5530137"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Change </a:t>
            </a:r>
            <a:r>
              <a:rPr lang="en-GB" sz="3000" kern="0">
                <a:solidFill>
                  <a:srgbClr val="7413DC"/>
                </a:solidFill>
                <a:latin typeface="Nunito Sans Black"/>
                <a:cs typeface="Calibri"/>
              </a:rPr>
              <a:t>Support</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xmlns="" id="{F3C28CBA-6FB2-F034-0704-A1AFA63D3790}"/>
              </a:ext>
            </a:extLst>
          </p:cNvPr>
          <p:cNvSpPr txBox="1"/>
          <p:nvPr/>
        </p:nvSpPr>
        <p:spPr>
          <a:xfrm>
            <a:off x="309555" y="1116761"/>
            <a:ext cx="5072572" cy="6001643"/>
          </a:xfrm>
          <a:prstGeom prst="rect">
            <a:avLst/>
          </a:prstGeom>
          <a:noFill/>
        </p:spPr>
        <p:txBody>
          <a:bodyPr wrap="square" lIns="91440" tIns="45720" rIns="91440" bIns="4572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Check that your Transformation Lead or CC role is in your top 5 roles showing on Compass - otherwise our mailing system might not pick up your email and you may be missed from the distribution list</a:t>
            </a:r>
          </a:p>
          <a:p>
            <a:pPr marL="352425" indent="-342900">
              <a:spcBef>
                <a:spcPts val="600"/>
              </a:spcBef>
              <a:spcAft>
                <a:spcPts val="600"/>
              </a:spcAft>
              <a:buClr>
                <a:srgbClr val="7414DC"/>
              </a:buClr>
              <a:buSzPct val="125000"/>
              <a:buFont typeface="Arial" panose="020B0604020202020204" pitchFamily="34" charset="0"/>
              <a:buChar char="•"/>
              <a:defRPr/>
            </a:pPr>
            <a:endParaRPr lang="en-US" sz="1800">
              <a:solidFill>
                <a:srgbClr val="000000"/>
              </a:solidFill>
              <a:latin typeface="Nunito Sans"/>
            </a:endParaRPr>
          </a:p>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Those who responded as having an amber RAG rating in last months' poll - please complete the survey by 28th July, this is important to  help us provide further support</a:t>
            </a:r>
          </a:p>
          <a:p>
            <a:pPr marL="352425" indent="-342900">
              <a:spcBef>
                <a:spcPts val="600"/>
              </a:spcBef>
              <a:spcAft>
                <a:spcPts val="600"/>
              </a:spcAft>
              <a:buClr>
                <a:srgbClr val="7414DC"/>
              </a:buClr>
              <a:buSzPct val="125000"/>
              <a:buFont typeface="Arial" panose="020B0604020202020204" pitchFamily="34" charset="0"/>
              <a:buChar char="•"/>
              <a:defRPr/>
            </a:pPr>
            <a:endParaRPr lang="en-US" sz="1800">
              <a:solidFill>
                <a:srgbClr val="000000"/>
              </a:solidFill>
              <a:latin typeface="Nunito Sans"/>
            </a:endParaRPr>
          </a:p>
          <a:p>
            <a:pPr marL="352425" indent="-342900">
              <a:spcBef>
                <a:spcPts val="600"/>
              </a:spcBef>
              <a:spcAft>
                <a:spcPts val="600"/>
              </a:spcAft>
              <a:buClr>
                <a:srgbClr val="7414DC"/>
              </a:buClr>
              <a:buSzPct val="125000"/>
              <a:buFont typeface="Arial" panose="020B0604020202020204" pitchFamily="34" charset="0"/>
              <a:buChar char="•"/>
              <a:defRPr/>
            </a:pPr>
            <a:r>
              <a:rPr lang="en-US" sz="1800">
                <a:solidFill>
                  <a:srgbClr val="000000"/>
                </a:solidFill>
                <a:latin typeface="Nunito Sans"/>
              </a:rPr>
              <a:t>If you need any support; more information, answers to questions, help understanding parts of the changes or how to overcome a local barrier, please get in touch</a:t>
            </a:r>
          </a:p>
          <a:p>
            <a:pPr marL="9525">
              <a:spcBef>
                <a:spcPts val="600"/>
              </a:spcBef>
              <a:spcAft>
                <a:spcPts val="600"/>
              </a:spcAft>
              <a:buClr>
                <a:srgbClr val="7414DC"/>
              </a:buClr>
              <a:buSzPct val="125000"/>
              <a:defRPr/>
            </a:pPr>
            <a:r>
              <a:rPr lang="en-US" sz="1800">
                <a:solidFill>
                  <a:srgbClr val="000000"/>
                </a:solidFill>
                <a:latin typeface="Nunito Sans"/>
              </a:rPr>
              <a:t> </a:t>
            </a:r>
            <a:r>
              <a:rPr lang="en-US" sz="1800">
                <a:solidFill>
                  <a:srgbClr val="000000"/>
                </a:solidFill>
                <a:latin typeface="Nunito Sans"/>
                <a:hlinkClick r:id="rId3"/>
              </a:rPr>
              <a:t>transformation.leads@scouts.org.uk</a:t>
            </a:r>
            <a:endParaRPr lang="en-US"/>
          </a:p>
          <a:p>
            <a:pPr marL="352425" indent="-342900">
              <a:spcBef>
                <a:spcPts val="600"/>
              </a:spcBef>
              <a:spcAft>
                <a:spcPts val="600"/>
              </a:spcAft>
              <a:buClr>
                <a:srgbClr val="7414DC"/>
              </a:buClr>
              <a:buSzPct val="125000"/>
              <a:buFont typeface="Arial" panose="020B0604020202020204" pitchFamily="34" charset="0"/>
              <a:buChar char="•"/>
              <a:defRPr/>
            </a:pPr>
            <a:endParaRPr lang="en-US" sz="1800">
              <a:solidFill>
                <a:srgbClr val="000000"/>
              </a:solidFill>
              <a:latin typeface="Nunito Sans"/>
            </a:endParaRPr>
          </a:p>
        </p:txBody>
      </p:sp>
      <p:pic>
        <p:nvPicPr>
          <p:cNvPr id="2" name="Picture 15" descr="A picture containing text, person, person, indoor&#10;&#10;Description automatically generated">
            <a:extLst>
              <a:ext uri="{FF2B5EF4-FFF2-40B4-BE49-F238E27FC236}">
                <a16:creationId xmlns:a16="http://schemas.microsoft.com/office/drawing/2014/main" xmlns="" id="{BFE1F45A-3E31-7CBC-5E08-C7D2C5418455}"/>
              </a:ext>
            </a:extLst>
          </p:cNvPr>
          <p:cNvPicPr>
            <a:picLocks noChangeAspect="1"/>
          </p:cNvPicPr>
          <p:nvPr/>
        </p:nvPicPr>
        <p:blipFill rotWithShape="1">
          <a:blip r:embed="rId4"/>
          <a:srcRect l="11404" t="7440" b="269"/>
          <a:stretch/>
        </p:blipFill>
        <p:spPr>
          <a:xfrm>
            <a:off x="5542547" y="1"/>
            <a:ext cx="6649453" cy="6858000"/>
          </a:xfrm>
          <a:prstGeom prst="rect">
            <a:avLst/>
          </a:prstGeom>
        </p:spPr>
      </p:pic>
    </p:spTree>
    <p:extLst>
      <p:ext uri="{BB962C8B-B14F-4D97-AF65-F5344CB8AC3E}">
        <p14:creationId xmlns:p14="http://schemas.microsoft.com/office/powerpoint/2010/main" val="1181229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Early Adopter Update</a:t>
            </a:r>
            <a:endParaRPr lang="en-US">
              <a:latin typeface="Nunito Sans"/>
            </a:endParaRPr>
          </a:p>
        </p:txBody>
      </p:sp>
      <p:pic>
        <p:nvPicPr>
          <p:cNvPr id="20" name="Graphic 19" descr="Customer review outline">
            <a:extLst>
              <a:ext uri="{FF2B5EF4-FFF2-40B4-BE49-F238E27FC236}">
                <a16:creationId xmlns:a16="http://schemas.microsoft.com/office/drawing/2014/main" xmlns="" id="{0B06F792-571E-F914-DD3C-F1A9095CB9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396000" y="1144153"/>
            <a:ext cx="2700000" cy="2700000"/>
          </a:xfrm>
          <a:prstGeom prst="rect">
            <a:avLst/>
          </a:prstGeom>
        </p:spPr>
      </p:pic>
      <p:grpSp>
        <p:nvGrpSpPr>
          <p:cNvPr id="24" name="Group 23">
            <a:extLst>
              <a:ext uri="{FF2B5EF4-FFF2-40B4-BE49-F238E27FC236}">
                <a16:creationId xmlns:a16="http://schemas.microsoft.com/office/drawing/2014/main" xmlns="" id="{FBD99E69-D3EE-B182-9F56-C5F76A453C9A}"/>
              </a:ext>
            </a:extLst>
          </p:cNvPr>
          <p:cNvGrpSpPr/>
          <p:nvPr/>
        </p:nvGrpSpPr>
        <p:grpSpPr>
          <a:xfrm>
            <a:off x="8145680" y="3636257"/>
            <a:ext cx="2607874" cy="2684987"/>
            <a:chOff x="3847397" y="1226109"/>
            <a:chExt cx="1974291" cy="1974291"/>
          </a:xfrm>
        </p:grpSpPr>
        <p:pic>
          <p:nvPicPr>
            <p:cNvPr id="5" name="Graphic 4" descr="Flip calendar outline">
              <a:extLst>
                <a:ext uri="{FF2B5EF4-FFF2-40B4-BE49-F238E27FC236}">
                  <a16:creationId xmlns:a16="http://schemas.microsoft.com/office/drawing/2014/main" xmlns="" id="{FAA60B00-3647-566B-DBC3-A5F26A9189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847397" y="1226109"/>
              <a:ext cx="1974291" cy="1974291"/>
            </a:xfrm>
            <a:prstGeom prst="rect">
              <a:avLst/>
            </a:prstGeom>
          </p:spPr>
        </p:pic>
        <p:sp>
          <p:nvSpPr>
            <p:cNvPr id="23" name="Text Placeholder 3">
              <a:extLst>
                <a:ext uri="{FF2B5EF4-FFF2-40B4-BE49-F238E27FC236}">
                  <a16:creationId xmlns:a16="http://schemas.microsoft.com/office/drawing/2014/main" xmlns="" id="{9B636A57-0E58-ACA8-0473-FD02FE16BCB2}"/>
                </a:ext>
              </a:extLst>
            </p:cNvPr>
            <p:cNvSpPr txBox="1">
              <a:spLocks/>
            </p:cNvSpPr>
            <p:nvPr/>
          </p:nvSpPr>
          <p:spPr>
            <a:xfrm>
              <a:off x="4338177" y="2265846"/>
              <a:ext cx="1147706" cy="59837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sz="2800" b="1">
                  <a:latin typeface="Nunito Sans"/>
                </a:rPr>
                <a:t>NOV 23</a:t>
              </a:r>
            </a:p>
          </p:txBody>
        </p:sp>
      </p:grpSp>
    </p:spTree>
    <p:extLst>
      <p:ext uri="{BB962C8B-B14F-4D97-AF65-F5344CB8AC3E}">
        <p14:creationId xmlns:p14="http://schemas.microsoft.com/office/powerpoint/2010/main" val="2908073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5519201" y="588735"/>
            <a:ext cx="6304740"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Early Adopter Update</a:t>
            </a:r>
            <a:endParaRPr lang="en-US"/>
          </a:p>
        </p:txBody>
      </p:sp>
      <p:pic>
        <p:nvPicPr>
          <p:cNvPr id="3" name="Picture 2" descr="two-cubs-leaping-into-water-jpg.jpg"/>
          <p:cNvPicPr>
            <a:picLocks noChangeAspect="1"/>
          </p:cNvPicPr>
          <p:nvPr/>
        </p:nvPicPr>
        <p:blipFill rotWithShape="1">
          <a:blip r:embed="rId3"/>
          <a:srcRect l="49459" t="79" r="-88" b="-79"/>
          <a:stretch/>
        </p:blipFill>
        <p:spPr>
          <a:xfrm>
            <a:off x="0" y="0"/>
            <a:ext cx="5178665" cy="6864090"/>
          </a:xfrm>
          <a:prstGeom prst="rect">
            <a:avLst/>
          </a:prstGeom>
        </p:spPr>
      </p:pic>
      <p:sp>
        <p:nvSpPr>
          <p:cNvPr id="5" name="TextBox 4">
            <a:extLst>
              <a:ext uri="{FF2B5EF4-FFF2-40B4-BE49-F238E27FC236}">
                <a16:creationId xmlns:a16="http://schemas.microsoft.com/office/drawing/2014/main" xmlns="" id="{95437EAD-B146-FDEF-5298-B2D3A005AC69}"/>
              </a:ext>
            </a:extLst>
          </p:cNvPr>
          <p:cNvSpPr txBox="1"/>
          <p:nvPr/>
        </p:nvSpPr>
        <p:spPr>
          <a:xfrm>
            <a:off x="5519201" y="1557249"/>
            <a:ext cx="6257245" cy="4532010"/>
          </a:xfrm>
          <a:prstGeom prst="rect">
            <a:avLst/>
          </a:prstGeom>
          <a:noFill/>
        </p:spPr>
        <p:txBody>
          <a:bodyPr wrap="square" lIns="68580" tIns="34290" rIns="68580" bIns="34290" rtlCol="0" anchor="ctr">
            <a:spAutoFit/>
          </a:bodyPr>
          <a:lstStyle/>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Early Adopter Transformation Leads shared local updates on:</a:t>
            </a:r>
          </a:p>
          <a:p>
            <a:pPr marL="699770" lvl="1" indent="-347345">
              <a:spcBef>
                <a:spcPts val="600"/>
              </a:spcBef>
              <a:spcAft>
                <a:spcPts val="600"/>
              </a:spcAft>
              <a:buClr>
                <a:srgbClr val="7414DC"/>
              </a:buClr>
              <a:buSzPct val="125000"/>
              <a:buFont typeface="Arial" panose="020B0604020202020204" pitchFamily="34" charset="0"/>
              <a:buChar char="•"/>
            </a:pPr>
            <a:r>
              <a:rPr lang="en-GB" sz="2000">
                <a:latin typeface="Nunito Sans"/>
              </a:rPr>
              <a:t>Successful implementation of Trustee Boards</a:t>
            </a:r>
          </a:p>
          <a:p>
            <a:pPr marL="699770" lvl="1" indent="-347345">
              <a:spcBef>
                <a:spcPts val="600"/>
              </a:spcBef>
              <a:spcAft>
                <a:spcPts val="600"/>
              </a:spcAft>
              <a:buClr>
                <a:srgbClr val="7414DC"/>
              </a:buClr>
              <a:buSzPct val="125000"/>
              <a:buFont typeface="Arial" panose="020B0604020202020204" pitchFamily="34" charset="0"/>
              <a:buChar char="•"/>
            </a:pPr>
            <a:r>
              <a:rPr lang="en-GB" sz="2000">
                <a:latin typeface="Nunito Sans"/>
              </a:rPr>
              <a:t>Mapping team structures made easier by focusing on recruiting to tasks </a:t>
            </a:r>
          </a:p>
          <a:p>
            <a:pPr marL="699770" lvl="1" indent="-347345">
              <a:spcBef>
                <a:spcPts val="600"/>
              </a:spcBef>
              <a:spcAft>
                <a:spcPts val="600"/>
              </a:spcAft>
              <a:buClr>
                <a:srgbClr val="7414DC"/>
              </a:buClr>
              <a:buSzPct val="125000"/>
              <a:buFont typeface="Arial" panose="020B0604020202020204" pitchFamily="34" charset="0"/>
              <a:buChar char="•"/>
            </a:pPr>
            <a:r>
              <a:rPr lang="en-GB" sz="2000">
                <a:latin typeface="Nunito Sans"/>
              </a:rPr>
              <a:t>Using a one-page document with all the relevant links in one place to make communications easier</a:t>
            </a:r>
            <a:endParaRPr lang="en-GB" sz="2000"/>
          </a:p>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Started to request feedback on how to implement Trustee Board membership changes</a:t>
            </a:r>
            <a:endParaRPr lang="en-GB" sz="2000">
              <a:latin typeface="Nunito Sans" panose="00000500000000000000" pitchFamily="2" charset="0"/>
            </a:endParaRPr>
          </a:p>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Provided development draft of October POR for feedback and to support their planning </a:t>
            </a:r>
          </a:p>
        </p:txBody>
      </p:sp>
    </p:spTree>
    <p:extLst>
      <p:ext uri="{BB962C8B-B14F-4D97-AF65-F5344CB8AC3E}">
        <p14:creationId xmlns:p14="http://schemas.microsoft.com/office/powerpoint/2010/main" val="481424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Aims for September</a:t>
            </a:r>
            <a:endParaRPr lang="en-US"/>
          </a:p>
        </p:txBody>
      </p:sp>
      <p:pic>
        <p:nvPicPr>
          <p:cNvPr id="3" name="Graphic 2" descr="Business Growth outline">
            <a:extLst>
              <a:ext uri="{FF2B5EF4-FFF2-40B4-BE49-F238E27FC236}">
                <a16:creationId xmlns:a16="http://schemas.microsoft.com/office/drawing/2014/main" xmlns="" id="{98C9BE0E-C6B0-4532-6FF0-4B3ACFE56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xmlns="" id="{B4D33C0C-DA3C-2397-9760-6CE3E0E7CD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881261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Aims for September</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a:r>
              <a:rPr lang="en-GB" sz="2800">
                <a:solidFill>
                  <a:schemeClr val="bg1"/>
                </a:solidFill>
                <a:latin typeface="Nunito Sans ExtraBold" panose="00000900000000000000" pitchFamily="2" charset="0"/>
              </a:rPr>
              <a:t>What you’ll need to do</a:t>
            </a:r>
          </a:p>
        </p:txBody>
      </p:sp>
      <p:sp>
        <p:nvSpPr>
          <p:cNvPr id="4" name="Text Placeholder 3">
            <a:extLst>
              <a:ext uri="{FF2B5EF4-FFF2-40B4-BE49-F238E27FC236}">
                <a16:creationId xmlns:a16="http://schemas.microsoft.com/office/drawing/2014/main" xmlns="" id="{C35CD72E-B8E4-139C-9A71-05D63AAE6D5D}"/>
              </a:ext>
            </a:extLst>
          </p:cNvPr>
          <p:cNvSpPr>
            <a:spLocks noGrp="1"/>
          </p:cNvSpPr>
          <p:nvPr>
            <p:ph type="body" sz="quarter" idx="14"/>
          </p:nvPr>
        </p:nvSpPr>
        <p:spPr>
          <a:xfrm>
            <a:off x="392656" y="1089145"/>
            <a:ext cx="11406687" cy="5522666"/>
          </a:xfrm>
        </p:spPr>
        <p:txBody>
          <a:bodyPr vert="horz" wrap="square" lIns="0" tIns="0" rIns="0" bIns="0" rtlCol="0" anchor="t">
            <a:spAutoFit/>
          </a:bodyPr>
          <a:lstStyle/>
          <a:p>
            <a:pPr marL="342900" indent="-342900" fontAlgn="base">
              <a:spcAft>
                <a:spcPts val="600"/>
              </a:spcAft>
              <a:tabLst>
                <a:tab pos="457200" algn="l"/>
              </a:tabLst>
            </a:pPr>
            <a:r>
              <a:rPr lang="en-GB" sz="1800" b="1">
                <a:solidFill>
                  <a:schemeClr val="tx2"/>
                </a:solidFill>
                <a:latin typeface="Nunito Sans"/>
                <a:ea typeface="Nunito Sans" panose="00000500000000000000" pitchFamily="2" charset="0"/>
                <a:cs typeface="Nunito Sans" panose="00000500000000000000" pitchFamily="2" charset="0"/>
              </a:rPr>
              <a:t>Understood </a:t>
            </a:r>
            <a:r>
              <a:rPr lang="en-GB" sz="1800" b="1">
                <a:solidFill>
                  <a:schemeClr val="tx2"/>
                </a:solidFill>
                <a:effectLst/>
                <a:latin typeface="Nunito Sans"/>
                <a:ea typeface="Nunito Sans" panose="00000500000000000000" pitchFamily="2" charset="0"/>
                <a:cs typeface="Nunito Sans" panose="00000500000000000000" pitchFamily="2" charset="0"/>
              </a:rPr>
              <a:t>–</a:t>
            </a:r>
            <a:r>
              <a:rPr lang="en-GB" sz="1800" b="1">
                <a:solidFill>
                  <a:schemeClr val="tx2"/>
                </a:solidFill>
                <a:latin typeface="Nunito Sans"/>
                <a:ea typeface="Nunito Sans" panose="00000500000000000000" pitchFamily="2" charset="0"/>
                <a:cs typeface="Nunito Sans" panose="00000500000000000000" pitchFamily="2" charset="0"/>
              </a:rPr>
              <a:t>  </a:t>
            </a:r>
            <a:endParaRPr lang="en-GB" sz="1800" b="1">
              <a:solidFill>
                <a:schemeClr val="tx2"/>
              </a:solidFill>
              <a:effectLst/>
              <a:latin typeface="Nunito Sans"/>
              <a:ea typeface="Nunito Sans" panose="00000500000000000000" pitchFamily="2" charset="0"/>
              <a:cs typeface="Nunito Sans" panose="00000500000000000000" pitchFamily="2" charset="0"/>
            </a:endParaRPr>
          </a:p>
          <a:p>
            <a:pPr marL="285750" indent="-285750" fontAlgn="base">
              <a:spcAft>
                <a:spcPts val="600"/>
              </a:spcAft>
              <a:buFont typeface="Arial" panose="020B0604020202020204" pitchFamily="34" charset="0"/>
              <a:buChar char="•"/>
              <a:tabLst>
                <a:tab pos="457200" algn="l"/>
              </a:tabLst>
            </a:pPr>
            <a:r>
              <a:rPr lang="en-GB" sz="1800">
                <a:latin typeface="Nunito Sans" panose="00000500000000000000" pitchFamily="2" charset="0"/>
              </a:rPr>
              <a:t>Your volunteers are aware of Our Volunteering Culture and the new team structures</a:t>
            </a:r>
          </a:p>
          <a:p>
            <a:pPr marL="285750" indent="-285750" fontAlgn="base">
              <a:spcAft>
                <a:spcPts val="600"/>
              </a:spcAft>
              <a:buFont typeface="Arial" panose="020B0604020202020204" pitchFamily="34" charset="0"/>
              <a:buChar char="•"/>
              <a:tabLst>
                <a:tab pos="457200" algn="l"/>
              </a:tabLst>
            </a:pPr>
            <a:r>
              <a:rPr lang="en-GB" sz="1800">
                <a:latin typeface="Nunito Sans" panose="00000500000000000000" pitchFamily="2" charset="0"/>
              </a:rPr>
              <a:t>Your volunteers understand Our Volunteering Culture; they understand how to set up the new District and County team structures, what tasks each team does, and the team responsibilities of Sections and Groups</a:t>
            </a:r>
          </a:p>
          <a:p>
            <a:pPr marL="285750" indent="-285750" fontAlgn="base">
              <a:spcAft>
                <a:spcPts val="600"/>
              </a:spcAft>
              <a:buFont typeface="Arial" panose="020B0604020202020204" pitchFamily="34" charset="0"/>
              <a:buChar char="•"/>
              <a:tabLst>
                <a:tab pos="457200" algn="l"/>
              </a:tabLst>
            </a:pPr>
            <a:r>
              <a:rPr lang="en-GB" sz="1800">
                <a:latin typeface="Nunito Sans" panose="00000500000000000000" pitchFamily="2" charset="0"/>
              </a:rPr>
              <a:t>Your Executive Committee members understand the purpose and tasks of Trustee Boards</a:t>
            </a:r>
          </a:p>
          <a:p>
            <a:pPr marL="0" fontAlgn="base">
              <a:spcAft>
                <a:spcPts val="600"/>
              </a:spcAft>
              <a:tabLst>
                <a:tab pos="457200" algn="l"/>
              </a:tabLst>
            </a:pPr>
            <a:r>
              <a:rPr lang="en-US" sz="1800" b="1">
                <a:solidFill>
                  <a:schemeClr val="accent3"/>
                </a:solidFill>
                <a:latin typeface="Nunito Sans"/>
                <a:ea typeface="Nunito Sans" panose="00000500000000000000" pitchFamily="2" charset="0"/>
                <a:cs typeface="Nunito Sans" panose="00000500000000000000" pitchFamily="2" charset="0"/>
              </a:rPr>
              <a:t>Planned - </a:t>
            </a:r>
          </a:p>
          <a:p>
            <a:pPr marL="285750" indent="-285750" fontAlgn="base">
              <a:spcAft>
                <a:spcPts val="600"/>
              </a:spcAft>
              <a:buClr>
                <a:schemeClr val="accent3"/>
              </a:buClr>
              <a:buFont typeface="Arial" panose="020B0604020202020204" pitchFamily="34" charset="0"/>
              <a:buChar char="•"/>
              <a:tabLst>
                <a:tab pos="457200" algn="l"/>
              </a:tabLst>
            </a:pPr>
            <a:r>
              <a:rPr lang="en-GB" sz="1800">
                <a:latin typeface="Nunito Sans" panose="00000500000000000000" pitchFamily="2" charset="0"/>
              </a:rPr>
              <a:t>Your volunteers have planned how they are going to set up their new teams and what steps to take to implement Our Volunteering Culture</a:t>
            </a:r>
          </a:p>
          <a:p>
            <a:pPr marL="285750" indent="-285750" fontAlgn="base">
              <a:spcAft>
                <a:spcPts val="600"/>
              </a:spcAft>
              <a:buClr>
                <a:schemeClr val="accent3"/>
              </a:buClr>
              <a:buFont typeface="Arial" panose="020B0604020202020204" pitchFamily="34" charset="0"/>
              <a:buChar char="•"/>
              <a:tabLst>
                <a:tab pos="457200" algn="l"/>
              </a:tabLst>
            </a:pPr>
            <a:r>
              <a:rPr lang="en-GB" sz="1800">
                <a:latin typeface="Nunito Sans" panose="00000500000000000000" pitchFamily="2" charset="0"/>
              </a:rPr>
              <a:t>Your Executive Committees have planned how they will become Trustee Boards</a:t>
            </a:r>
          </a:p>
          <a:p>
            <a:pPr marL="0" lvl="0" fontAlgn="base">
              <a:spcAft>
                <a:spcPts val="600"/>
              </a:spcAft>
              <a:tabLst>
                <a:tab pos="457200" algn="l"/>
              </a:tabLst>
            </a:pPr>
            <a:r>
              <a:rPr lang="en-GB" sz="1800" b="1">
                <a:solidFill>
                  <a:schemeClr val="accent2"/>
                </a:solidFill>
                <a:latin typeface="Nunito Sans"/>
                <a:ea typeface="Nunito Sans" panose="00000500000000000000" pitchFamily="2" charset="0"/>
                <a:cs typeface="Nunito Sans" panose="00000500000000000000" pitchFamily="2" charset="0"/>
              </a:rPr>
              <a:t>Now Delivering</a:t>
            </a:r>
            <a:r>
              <a:rPr lang="en-GB" sz="1800" b="1">
                <a:solidFill>
                  <a:schemeClr val="accent2"/>
                </a:solidFill>
                <a:effectLst/>
                <a:latin typeface="Nunito Sans"/>
                <a:ea typeface="Nunito Sans" panose="00000500000000000000" pitchFamily="2" charset="0"/>
                <a:cs typeface="Nunito Sans" panose="00000500000000000000" pitchFamily="2" charset="0"/>
              </a:rPr>
              <a:t> -</a:t>
            </a:r>
          </a:p>
          <a:p>
            <a:pPr marL="285750" lvl="0" indent="-285750" fontAlgn="base">
              <a:spcAft>
                <a:spcPts val="600"/>
              </a:spcAft>
              <a:buClr>
                <a:schemeClr val="accent2"/>
              </a:buClr>
              <a:buFont typeface="Arial" panose="020B0604020202020204" pitchFamily="34" charset="0"/>
              <a:buChar char="•"/>
              <a:tabLst>
                <a:tab pos="457200" algn="l"/>
              </a:tabLst>
            </a:pPr>
            <a:r>
              <a:rPr lang="en-GB" sz="1800">
                <a:latin typeface="Nunito Sans" panose="00000500000000000000" pitchFamily="2" charset="0"/>
              </a:rPr>
              <a:t>Your volunteers are implementing Our Volunteering Culture, setting up the new District and County team structures (or be on the way to having this structure), and are operating in a team-based volunteering way</a:t>
            </a:r>
          </a:p>
          <a:p>
            <a:pPr marL="285750" lvl="0" indent="-285750" fontAlgn="base">
              <a:spcAft>
                <a:spcPts val="600"/>
              </a:spcAft>
              <a:buClr>
                <a:schemeClr val="accent2"/>
              </a:buClr>
              <a:buFont typeface="Arial" panose="020B0604020202020204" pitchFamily="34" charset="0"/>
              <a:buChar char="•"/>
              <a:tabLst>
                <a:tab pos="457200" algn="l"/>
              </a:tabLst>
            </a:pPr>
            <a:r>
              <a:rPr lang="en-GB" sz="1800">
                <a:latin typeface="Nunito Sans" panose="00000500000000000000" pitchFamily="2" charset="0"/>
              </a:rPr>
              <a:t>Your Executive Committees will have become Trustee Boards (or are on the way to), and are operating in this way </a:t>
            </a:r>
          </a:p>
        </p:txBody>
      </p:sp>
      <p:pic>
        <p:nvPicPr>
          <p:cNvPr id="15" name="Picture 14">
            <a:extLst>
              <a:ext uri="{FF2B5EF4-FFF2-40B4-BE49-F238E27FC236}">
                <a16:creationId xmlns:a16="http://schemas.microsoft.com/office/drawing/2014/main" xmlns="" id="{06B2068C-23D7-3FC3-9837-8B1FAEF1D841}"/>
              </a:ext>
            </a:extLst>
          </p:cNvPr>
          <p:cNvPicPr>
            <a:picLocks noChangeAspect="1"/>
          </p:cNvPicPr>
          <p:nvPr/>
        </p:nvPicPr>
        <p:blipFill>
          <a:blip r:embed="rId3"/>
          <a:stretch>
            <a:fillRect/>
          </a:stretch>
        </p:blipFill>
        <p:spPr>
          <a:xfrm>
            <a:off x="4747456" y="319640"/>
            <a:ext cx="4295033" cy="851865"/>
          </a:xfrm>
          <a:prstGeom prst="rect">
            <a:avLst/>
          </a:prstGeom>
        </p:spPr>
      </p:pic>
    </p:spTree>
    <p:extLst>
      <p:ext uri="{BB962C8B-B14F-4D97-AF65-F5344CB8AC3E}">
        <p14:creationId xmlns:p14="http://schemas.microsoft.com/office/powerpoint/2010/main" val="3243357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August - September</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a:r>
              <a:rPr lang="en-GB" sz="2800">
                <a:solidFill>
                  <a:schemeClr val="bg1"/>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6"/>
            <a:chOff x="6334540" y="888235"/>
            <a:chExt cx="5504178" cy="5760958"/>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8"/>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95">
                <a:buClr>
                  <a:srgbClr val="00A793"/>
                </a:buClr>
              </a:pPr>
              <a:endParaRPr lang="en-GB" sz="1800" kern="0">
                <a:solidFill>
                  <a:schemeClr val="tx1"/>
                </a:solidFill>
                <a:latin typeface="Nunito Sans"/>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0795">
                <a:buClr>
                  <a:srgbClr val="00A793"/>
                </a:buClr>
              </a:pPr>
              <a:endParaRPr lang="en-GB" sz="1800" b="1" kern="0">
                <a:solidFill>
                  <a:schemeClr val="tx1"/>
                </a:solidFill>
                <a:latin typeface="Nunito Sans"/>
              </a:endParaRPr>
            </a:p>
            <a:p>
              <a:pPr marL="10795"/>
              <a:r>
                <a:rPr lang="en-GB" sz="1800" b="1" kern="0">
                  <a:solidFill>
                    <a:schemeClr val="tx1"/>
                  </a:solidFill>
                  <a:latin typeface="Nunito Sans"/>
                </a:rPr>
                <a:t>July</a:t>
              </a:r>
              <a:endParaRPr lang="en-GB">
                <a:solidFill>
                  <a:schemeClr val="tx1"/>
                </a:solidFill>
              </a:endParaRPr>
            </a:p>
            <a:p>
              <a:pPr marL="182245" indent="-171450">
                <a:buClr>
                  <a:srgbClr val="00A793"/>
                </a:buClr>
                <a:buFont typeface="Arial" panose="020B0604020202020204" pitchFamily="34" charset="0"/>
                <a:buChar char="•"/>
              </a:pPr>
              <a:r>
                <a:rPr lang="en-GB" sz="1800" kern="0">
                  <a:solidFill>
                    <a:schemeClr val="tx1"/>
                  </a:solidFill>
                  <a:latin typeface="Nunito Sans"/>
                </a:rPr>
                <a:t>POR - This will be the final version of POR for Counties to use prior to their transition and will apply in every County until their transition to the new digital solutions in February</a:t>
              </a:r>
            </a:p>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0795">
                <a:buClr>
                  <a:srgbClr val="00A793"/>
                </a:buClr>
              </a:pPr>
              <a:r>
                <a:rPr lang="en-GB" sz="1800" b="1" kern="0">
                  <a:solidFill>
                    <a:schemeClr val="tx1"/>
                  </a:solidFill>
                  <a:latin typeface="Nunito Sans"/>
                </a:rPr>
                <a:t>August &amp; September</a:t>
              </a:r>
            </a:p>
            <a:p>
              <a:pPr marL="296545" indent="-285750">
                <a:buClr>
                  <a:srgbClr val="00A793"/>
                </a:buClr>
                <a:buFont typeface="Arial" panose="020B0604020202020204" pitchFamily="34" charset="0"/>
                <a:buChar char="•"/>
              </a:pPr>
              <a:r>
                <a:rPr lang="en-GB" sz="1800" kern="0">
                  <a:solidFill>
                    <a:schemeClr val="tx1"/>
                  </a:solidFill>
                  <a:latin typeface="Nunito Sans"/>
                </a:rPr>
                <a:t>Webpages providing more detail on accreditations and how to use them will be shared</a:t>
              </a:r>
            </a:p>
            <a:p>
              <a:pPr marL="296545" indent="-285750">
                <a:buClr>
                  <a:srgbClr val="00A793"/>
                </a:buClr>
                <a:buFont typeface="Arial" panose="020B0604020202020204" pitchFamily="34" charset="0"/>
                <a:buChar char="•"/>
              </a:pPr>
              <a:r>
                <a:rPr lang="en-GB" sz="1800" kern="0">
                  <a:solidFill>
                    <a:schemeClr val="tx1"/>
                  </a:solidFill>
                  <a:latin typeface="Nunito Sans"/>
                </a:rPr>
                <a:t>More webpages around learning and welcome will be shared</a:t>
              </a:r>
            </a:p>
            <a:p>
              <a:pPr marL="296545" indent="-285750">
                <a:buClr>
                  <a:srgbClr val="00A793"/>
                </a:buClr>
                <a:buFont typeface="Arial" panose="020B0604020202020204" pitchFamily="34" charset="0"/>
                <a:buChar char="•"/>
              </a:pPr>
              <a:endParaRPr lang="en-GB" sz="1800" kern="0">
                <a:solidFill>
                  <a:schemeClr val="tx1"/>
                </a:solidFill>
                <a:latin typeface="Nunito Sans"/>
              </a:endParaRP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xmlns="" id="{F999EB1E-473C-F4F0-9F03-24B5C8C9059A}"/>
              </a:ext>
            </a:extLst>
          </p:cNvPr>
          <p:cNvSpPr txBox="1"/>
          <p:nvPr/>
        </p:nvSpPr>
        <p:spPr>
          <a:xfrm>
            <a:off x="6453808" y="1662889"/>
            <a:ext cx="5274365" cy="4939581"/>
          </a:xfrm>
          <a:prstGeom prst="rect">
            <a:avLst/>
          </a:prstGeom>
          <a:noFill/>
        </p:spPr>
        <p:txBody>
          <a:bodyPr wrap="square" lIns="91440" tIns="45720" rIns="91440" bIns="45720" rtlCol="0" anchor="ctr">
            <a:normAutofit/>
          </a:bodyPr>
          <a:lstStyle/>
          <a:p>
            <a:pPr marL="182245" indent="-171450">
              <a:buClr>
                <a:srgbClr val="00A793"/>
              </a:buClr>
              <a:buFont typeface="Arial" panose="020B0604020202020204" pitchFamily="34" charset="0"/>
              <a:buChar char="•"/>
            </a:pPr>
            <a:r>
              <a:rPr lang="en-GB" sz="1800" kern="0">
                <a:latin typeface="Nunito Sans"/>
              </a:rPr>
              <a:t>Use additional learning and welcome information to support building your teams</a:t>
            </a:r>
          </a:p>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cleaning up Compass data</a:t>
            </a:r>
          </a:p>
          <a:p>
            <a:pPr marL="10795">
              <a:buClr>
                <a:srgbClr val="00A793"/>
              </a:buClr>
            </a:pPr>
            <a:endParaRPr lang="en-GB" sz="1800" b="1"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introducing Our Volunteering Culture</a:t>
            </a:r>
          </a:p>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introducing use of teams in Groups, Districts, Counties</a:t>
            </a:r>
          </a:p>
          <a:p>
            <a:pPr marL="10795">
              <a:buClr>
                <a:srgbClr val="00A793"/>
              </a:buCl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introducing the Trustee Board changes via Group/Districts/County AGMs</a:t>
            </a:r>
          </a:p>
          <a:p>
            <a:pPr marL="182245" indent="-171450">
              <a:buClr>
                <a:srgbClr val="00A793"/>
              </a:buClr>
              <a:buFont typeface="Arial" panose="020B0604020202020204" pitchFamily="34" charset="0"/>
              <a:buChar char="•"/>
            </a:pPr>
            <a:endParaRPr lang="en-GB" sz="1800" kern="0">
              <a:solidFill>
                <a:schemeClr val="tx1"/>
              </a:solidFill>
              <a:latin typeface="Nunito Sans"/>
            </a:endParaRPr>
          </a:p>
          <a:p>
            <a:pPr marL="182245" indent="-171450">
              <a:buClr>
                <a:srgbClr val="00A793"/>
              </a:buClr>
              <a:buFont typeface="Arial" panose="020B0604020202020204" pitchFamily="34" charset="0"/>
              <a:buChar char="•"/>
            </a:pPr>
            <a:r>
              <a:rPr lang="en-GB" sz="1800" kern="0">
                <a:solidFill>
                  <a:schemeClr val="tx2"/>
                </a:solidFill>
                <a:latin typeface="Nunito Sans"/>
              </a:rPr>
              <a:t>Continue</a:t>
            </a:r>
            <a:r>
              <a:rPr lang="en-GB" sz="1800" kern="0">
                <a:latin typeface="Nunito Sans"/>
              </a:rPr>
              <a:t> to introduce the Digital Skills Tool in your area and increase usage</a:t>
            </a:r>
            <a:endParaRPr lang="en-GB" sz="1800" kern="0">
              <a:solidFill>
                <a:schemeClr val="tx1"/>
              </a:solidFill>
              <a:latin typeface="Nunito Sans"/>
            </a:endParaRPr>
          </a:p>
        </p:txBody>
      </p:sp>
      <p:cxnSp>
        <p:nvCxnSpPr>
          <p:cNvPr id="4" name="Straight Connector 3">
            <a:extLst>
              <a:ext uri="{FF2B5EF4-FFF2-40B4-BE49-F238E27FC236}">
                <a16:creationId xmlns:a16="http://schemas.microsoft.com/office/drawing/2014/main" xmlns="" id="{D947FCFE-1183-2351-308F-DE92632D541B}"/>
              </a:ext>
            </a:extLst>
          </p:cNvPr>
          <p:cNvCxnSpPr/>
          <p:nvPr/>
        </p:nvCxnSpPr>
        <p:spPr>
          <a:xfrm>
            <a:off x="6334540" y="2734586"/>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441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45795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xmlns="" id="{B73DD310-DB68-14A5-DBE5-92BC40AFF9F0}"/>
              </a:ext>
            </a:extLst>
          </p:cNvPr>
          <p:cNvSpPr txBox="1"/>
          <p:nvPr/>
        </p:nvSpPr>
        <p:spPr>
          <a:xfrm>
            <a:off x="6857221" y="1909758"/>
            <a:ext cx="5070084" cy="4362733"/>
          </a:xfrm>
          <a:prstGeom prst="rect">
            <a:avLst/>
          </a:prstGeom>
        </p:spPr>
        <p:txBody>
          <a:bodyPr vert="horz" wrap="square" lIns="0" tIns="0" rIns="0" bIns="0" rtlCol="0" anchor="t">
            <a:spAutoFit/>
          </a:bodyPr>
          <a:lstStyle/>
          <a:p>
            <a:pPr lvl="1" indent="-342900">
              <a:spcBef>
                <a:spcPts val="1500"/>
              </a:spcBef>
              <a:buClr>
                <a:srgbClr val="7414DC"/>
              </a:buClr>
              <a:buSzPct val="100000"/>
              <a:buAutoNum type="arabicPeriod"/>
              <a:tabLst>
                <a:tab pos="523399" algn="l"/>
                <a:tab pos="523875" algn="l"/>
              </a:tabLst>
            </a:pPr>
            <a:r>
              <a:rPr lang="en-GB" sz="1600" b="1" dirty="0">
                <a:solidFill>
                  <a:srgbClr val="7414DC"/>
                </a:solidFill>
                <a:latin typeface="Nunito Sans"/>
                <a:cs typeface="Calibri"/>
              </a:rPr>
              <a:t>Transformation Lead Survey</a:t>
            </a:r>
          </a:p>
          <a:p>
            <a:pPr lvl="1" indent="-342900">
              <a:spcBef>
                <a:spcPts val="1500"/>
              </a:spcBef>
              <a:buClr>
                <a:srgbClr val="7414DC"/>
              </a:buClr>
              <a:buSzPct val="100000"/>
              <a:buAutoNum type="arabicPeriod"/>
              <a:tabLst>
                <a:tab pos="523399" algn="l"/>
                <a:tab pos="523875" algn="l"/>
              </a:tabLst>
            </a:pPr>
            <a:r>
              <a:rPr lang="en-GB" sz="1600" b="1" dirty="0">
                <a:solidFill>
                  <a:srgbClr val="7414DC"/>
                </a:solidFill>
                <a:latin typeface="Nunito Sans"/>
                <a:cs typeface="Calibri"/>
              </a:rPr>
              <a:t>Warmer Welcome:</a:t>
            </a:r>
            <a:endParaRPr lang="en-US" sz="1200" dirty="0">
              <a:cs typeface="Calibri"/>
            </a:endParaRPr>
          </a:p>
          <a:p>
            <a:pPr marL="671195" lvl="1" indent="-311150">
              <a:spcBef>
                <a:spcPts val="1200"/>
              </a:spcBef>
              <a:buClr>
                <a:srgbClr val="7414DC"/>
              </a:buClr>
              <a:buSzPct val="125000"/>
              <a:buFont typeface="Arial"/>
              <a:buChar char="•"/>
              <a:tabLst>
                <a:tab pos="522288" algn="l"/>
                <a:tab pos="523875" algn="l"/>
              </a:tabLst>
            </a:pPr>
            <a:r>
              <a:rPr lang="en-GB" sz="1600" dirty="0">
                <a:latin typeface="Nunito Sans"/>
                <a:cs typeface="Calibri"/>
              </a:rPr>
              <a:t>Welcome journey overview</a:t>
            </a:r>
          </a:p>
          <a:p>
            <a:pPr marL="671195" lvl="1" indent="-311150">
              <a:spcBef>
                <a:spcPts val="1200"/>
              </a:spcBef>
              <a:buClr>
                <a:srgbClr val="7414DC"/>
              </a:buClr>
              <a:buSzPct val="125000"/>
              <a:buFont typeface="Arial"/>
              <a:buChar char="•"/>
              <a:tabLst>
                <a:tab pos="523399" algn="l"/>
                <a:tab pos="523875" algn="l"/>
              </a:tabLst>
            </a:pPr>
            <a:r>
              <a:rPr lang="en-GB" sz="1600" dirty="0">
                <a:solidFill>
                  <a:srgbClr val="000000"/>
                </a:solidFill>
                <a:latin typeface="Nunito Sans"/>
                <a:cs typeface="Calibri"/>
              </a:rPr>
              <a:t>Welcome conversation resources</a:t>
            </a:r>
          </a:p>
          <a:p>
            <a:pPr lvl="1" indent="-342900">
              <a:spcBef>
                <a:spcPts val="1500"/>
              </a:spcBef>
              <a:buClr>
                <a:srgbClr val="7414DC"/>
              </a:buClr>
              <a:buSzPct val="100000"/>
              <a:buFont typeface="+mj-lt"/>
              <a:buAutoNum type="arabicPeriod" startAt="3"/>
              <a:tabLst>
                <a:tab pos="523399" algn="l"/>
                <a:tab pos="523875" algn="l"/>
              </a:tabLst>
            </a:pPr>
            <a:r>
              <a:rPr lang="en-GB" sz="1600" b="1" dirty="0">
                <a:solidFill>
                  <a:srgbClr val="7414DC"/>
                </a:solidFill>
                <a:latin typeface="Nunito Sans"/>
                <a:cs typeface="Calibri"/>
              </a:rPr>
              <a:t>Learning Update:</a:t>
            </a:r>
          </a:p>
          <a:p>
            <a:pPr marL="671195" lvl="1" indent="-311150">
              <a:spcBef>
                <a:spcPts val="1200"/>
              </a:spcBef>
              <a:buClr>
                <a:srgbClr val="7414DC"/>
              </a:buClr>
              <a:buSzPct val="125000"/>
              <a:buFont typeface="Arial" panose="020B0604020202020204" pitchFamily="34" charset="0"/>
              <a:buChar char="•"/>
              <a:tabLst>
                <a:tab pos="522288" algn="l"/>
                <a:tab pos="523875" algn="l"/>
              </a:tabLst>
            </a:pPr>
            <a:r>
              <a:rPr lang="en-GB" sz="1600" dirty="0">
                <a:latin typeface="Nunito Sans"/>
                <a:cs typeface="Calibri"/>
              </a:rPr>
              <a:t>Data Migration Update</a:t>
            </a:r>
          </a:p>
          <a:p>
            <a:pPr marL="671195" lvl="1" indent="-311150">
              <a:spcBef>
                <a:spcPts val="1200"/>
              </a:spcBef>
              <a:buClr>
                <a:srgbClr val="7414DC"/>
              </a:buClr>
              <a:buSzPct val="125000"/>
              <a:buFont typeface="Arial" panose="020B0604020202020204" pitchFamily="34" charset="0"/>
              <a:buChar char="•"/>
              <a:tabLst>
                <a:tab pos="522288" algn="l"/>
                <a:tab pos="523875" algn="l"/>
              </a:tabLst>
            </a:pPr>
            <a:r>
              <a:rPr lang="en-GB" sz="1600" dirty="0">
                <a:latin typeface="Nunito Sans"/>
                <a:cs typeface="Calibri"/>
              </a:rPr>
              <a:t>First Aid</a:t>
            </a:r>
          </a:p>
          <a:p>
            <a:pPr lvl="1" indent="-342900">
              <a:spcBef>
                <a:spcPts val="1500"/>
              </a:spcBef>
              <a:buClr>
                <a:srgbClr val="7414DC"/>
              </a:buClr>
              <a:buSzPct val="100000"/>
              <a:buFont typeface="+mj-lt"/>
              <a:buAutoNum type="arabicPeriod" startAt="4"/>
              <a:tabLst>
                <a:tab pos="523399" algn="l"/>
                <a:tab pos="523875" algn="l"/>
              </a:tabLst>
            </a:pPr>
            <a:r>
              <a:rPr lang="en-GB" sz="1600" b="1" dirty="0">
                <a:solidFill>
                  <a:srgbClr val="7414DC"/>
                </a:solidFill>
                <a:latin typeface="Nunito Sans"/>
                <a:cs typeface="Calibri"/>
              </a:rPr>
              <a:t>Transformation Information:</a:t>
            </a:r>
          </a:p>
          <a:p>
            <a:pPr marL="671195" lvl="1" indent="-311150">
              <a:spcBef>
                <a:spcPts val="1200"/>
              </a:spcBef>
              <a:buClr>
                <a:srgbClr val="7414DC"/>
              </a:buClr>
              <a:buSzPct val="125000"/>
              <a:buFont typeface="Arial" panose="020B0604020202020204" pitchFamily="34" charset="0"/>
              <a:buChar char="•"/>
              <a:tabLst>
                <a:tab pos="522288" algn="l"/>
                <a:tab pos="523875" algn="l"/>
              </a:tabLst>
            </a:pPr>
            <a:r>
              <a:rPr lang="en-GB" sz="1600" dirty="0">
                <a:latin typeface="Nunito Sans"/>
                <a:cs typeface="Calibri"/>
              </a:rPr>
              <a:t>Change Support</a:t>
            </a:r>
          </a:p>
          <a:p>
            <a:pPr marL="671195" lvl="1" indent="-311150">
              <a:spcBef>
                <a:spcPts val="1200"/>
              </a:spcBef>
              <a:buClr>
                <a:srgbClr val="7414DC"/>
              </a:buClr>
              <a:buSzPct val="125000"/>
              <a:buFont typeface="Arial" panose="020B0604020202020204" pitchFamily="34" charset="0"/>
              <a:buChar char="•"/>
              <a:tabLst>
                <a:tab pos="522288" algn="l"/>
                <a:tab pos="523875" algn="l"/>
              </a:tabLst>
            </a:pPr>
            <a:r>
              <a:rPr lang="en-GB" sz="1600" dirty="0">
                <a:latin typeface="Nunito Sans"/>
                <a:cs typeface="Calibri"/>
              </a:rPr>
              <a:t>Early Adopter Update</a:t>
            </a:r>
          </a:p>
          <a:p>
            <a:pPr marL="671195" lvl="1" indent="-311150">
              <a:spcBef>
                <a:spcPts val="1200"/>
              </a:spcBef>
              <a:buClr>
                <a:srgbClr val="7414DC"/>
              </a:buClr>
              <a:buSzPct val="125000"/>
              <a:buFont typeface="Arial" panose="020B0604020202020204" pitchFamily="34" charset="0"/>
              <a:buChar char="•"/>
              <a:tabLst>
                <a:tab pos="522288" algn="l"/>
                <a:tab pos="523875" algn="l"/>
              </a:tabLst>
            </a:pPr>
            <a:r>
              <a:rPr lang="en-GB" sz="1600" dirty="0">
                <a:latin typeface="Nunito Sans"/>
                <a:cs typeface="Calibri"/>
              </a:rPr>
              <a:t>Aims for September</a:t>
            </a:r>
            <a:endParaRPr lang="en-GB" sz="1600" b="1" dirty="0">
              <a:solidFill>
                <a:srgbClr val="7414DC"/>
              </a:solidFill>
              <a:latin typeface="Nunito Sans"/>
              <a:cs typeface="Calibri"/>
            </a:endParaRPr>
          </a:p>
        </p:txBody>
      </p:sp>
      <p:sp>
        <p:nvSpPr>
          <p:cNvPr id="6" name="TextBox 5">
            <a:extLst>
              <a:ext uri="{FF2B5EF4-FFF2-40B4-BE49-F238E27FC236}">
                <a16:creationId xmlns:a16="http://schemas.microsoft.com/office/drawing/2014/main" xmlns="" id="{41E59FF2-C726-488B-BBCC-68D8F603E4E6}"/>
              </a:ext>
            </a:extLst>
          </p:cNvPr>
          <p:cNvSpPr txBox="1"/>
          <p:nvPr/>
        </p:nvSpPr>
        <p:spPr>
          <a:xfrm>
            <a:off x="6857221" y="905424"/>
            <a:ext cx="4296151"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br>
              <a:rPr lang="en-GB" sz="2800">
                <a:solidFill>
                  <a:srgbClr val="7413DC"/>
                </a:solidFill>
                <a:latin typeface="Nunito Sans Black"/>
              </a:rPr>
            </a:br>
            <a:r>
              <a:rPr lang="en-GB" sz="2800">
                <a:solidFill>
                  <a:srgbClr val="7413DC"/>
                </a:solidFill>
                <a:latin typeface="Nunito Sans Black"/>
              </a:rPr>
              <a:t>on this call</a:t>
            </a:r>
            <a:endParaRPr lang="en-US" sz="2800">
              <a:solidFill>
                <a:srgbClr val="7413DC"/>
              </a:solidFill>
              <a:latin typeface="Nunito Sans Black"/>
              <a:cs typeface="Calibri"/>
            </a:endParaRPr>
          </a:p>
        </p:txBody>
      </p:sp>
      <p:sp>
        <p:nvSpPr>
          <p:cNvPr id="3" name="TextBox 2">
            <a:extLst>
              <a:ext uri="{FF2B5EF4-FFF2-40B4-BE49-F238E27FC236}">
                <a16:creationId xmlns:a16="http://schemas.microsoft.com/office/drawing/2014/main" xmlns="" id="{F38B47F2-F930-4630-7393-7CC6B562A410}"/>
              </a:ext>
            </a:extLst>
          </p:cNvPr>
          <p:cNvSpPr txBox="1"/>
          <p:nvPr/>
        </p:nvSpPr>
        <p:spPr>
          <a:xfrm>
            <a:off x="522570" y="905424"/>
            <a:ext cx="4812208"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we’ve provided</a:t>
            </a:r>
            <a:br>
              <a:rPr lang="en-GB" sz="2800">
                <a:solidFill>
                  <a:srgbClr val="7413DC"/>
                </a:solidFill>
                <a:latin typeface="Nunito Sans Black"/>
              </a:rPr>
            </a:br>
            <a:r>
              <a:rPr lang="en-GB" sz="2800">
                <a:solidFill>
                  <a:srgbClr val="7413DC"/>
                </a:solidFill>
                <a:latin typeface="Nunito Sans Black"/>
              </a:rPr>
              <a:t>ahead of this call</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xmlns="" id="{DA8C34C0-C0C7-99D7-261F-D4AF388DCA7A}"/>
              </a:ext>
            </a:extLst>
          </p:cNvPr>
          <p:cNvCxnSpPr>
            <a:cxnSpLocks/>
          </p:cNvCxnSpPr>
          <p:nvPr/>
        </p:nvCxnSpPr>
        <p:spPr>
          <a:xfrm>
            <a:off x="6096000" y="0"/>
            <a:ext cx="0" cy="6858000"/>
          </a:xfrm>
          <a:prstGeom prst="line">
            <a:avLst/>
          </a:prstGeom>
          <a:ln w="38100">
            <a:solidFill>
              <a:srgbClr val="7414DC"/>
            </a:solidFill>
            <a:prstDash val="lgDash"/>
          </a:ln>
        </p:spPr>
        <p:style>
          <a:lnRef idx="1">
            <a:schemeClr val="accent4"/>
          </a:lnRef>
          <a:fillRef idx="0">
            <a:schemeClr val="accent4"/>
          </a:fillRef>
          <a:effectRef idx="0">
            <a:schemeClr val="accent4"/>
          </a:effectRef>
          <a:fontRef idx="minor">
            <a:schemeClr val="tx1"/>
          </a:fontRef>
        </p:style>
      </p:cxnSp>
      <p:sp>
        <p:nvSpPr>
          <p:cNvPr id="4" name="object 5">
            <a:extLst>
              <a:ext uri="{FF2B5EF4-FFF2-40B4-BE49-F238E27FC236}">
                <a16:creationId xmlns:a16="http://schemas.microsoft.com/office/drawing/2014/main" xmlns="" id="{18857907-6EBD-3A27-2402-F1680FB3186D}"/>
              </a:ext>
            </a:extLst>
          </p:cNvPr>
          <p:cNvSpPr txBox="1"/>
          <p:nvPr/>
        </p:nvSpPr>
        <p:spPr>
          <a:xfrm>
            <a:off x="522570" y="2105965"/>
            <a:ext cx="4812208" cy="2923877"/>
          </a:xfrm>
          <a:prstGeom prst="rect">
            <a:avLst/>
          </a:prstGeom>
        </p:spPr>
        <p:txBody>
          <a:bodyPr vert="horz" wrap="square" lIns="0" tIns="0" rIns="0" bIns="0" rtlCol="0" anchor="t">
            <a:spAutoFit/>
          </a:bodyPr>
          <a:lstStyle/>
          <a:p>
            <a:pPr marL="0" lvl="1">
              <a:spcBef>
                <a:spcPts val="1500"/>
              </a:spcBef>
              <a:buClr>
                <a:srgbClr val="7414DC"/>
              </a:buClr>
              <a:buSzPct val="100000"/>
              <a:tabLst>
                <a:tab pos="523399" algn="l"/>
                <a:tab pos="523875" algn="l"/>
              </a:tabLst>
            </a:pPr>
            <a:r>
              <a:rPr lang="en-GB" sz="2000" b="1" dirty="0">
                <a:solidFill>
                  <a:srgbClr val="7414DC"/>
                </a:solidFill>
                <a:latin typeface="Nunito Sans"/>
                <a:cs typeface="Calibri"/>
              </a:rPr>
              <a:t>Thursday 20th July </a:t>
            </a:r>
          </a:p>
          <a:p>
            <a:pPr marL="671195" lvl="1" indent="-311150">
              <a:spcBef>
                <a:spcPts val="1200"/>
              </a:spcBef>
              <a:buClr>
                <a:srgbClr val="7414DC"/>
              </a:buClr>
              <a:buSzPct val="125000"/>
              <a:buFont typeface="Arial"/>
              <a:buChar char="•"/>
              <a:tabLst>
                <a:tab pos="522288" algn="l"/>
                <a:tab pos="523875" algn="l"/>
              </a:tabLst>
            </a:pPr>
            <a:r>
              <a:rPr lang="en-GB" sz="2000" dirty="0">
                <a:latin typeface="Nunito Sans"/>
                <a:cs typeface="Calibri"/>
              </a:rPr>
              <a:t>Welcome webpages including resources</a:t>
            </a:r>
          </a:p>
          <a:p>
            <a:pPr marL="360045" lvl="1">
              <a:spcBef>
                <a:spcPts val="1200"/>
              </a:spcBef>
              <a:buClr>
                <a:srgbClr val="7414DC"/>
              </a:buClr>
              <a:buSzPct val="125000"/>
              <a:tabLst>
                <a:tab pos="522288" algn="l"/>
                <a:tab pos="523875" algn="l"/>
              </a:tabLst>
            </a:pPr>
            <a:endParaRPr lang="en-GB" sz="2000" dirty="0">
              <a:latin typeface="Nunito Sans"/>
              <a:cs typeface="Calibri"/>
            </a:endParaRPr>
          </a:p>
          <a:p>
            <a:pPr marL="17145">
              <a:spcBef>
                <a:spcPts val="1200"/>
              </a:spcBef>
              <a:buClr>
                <a:srgbClr val="7414DC"/>
              </a:buClr>
              <a:buSzPct val="125000"/>
              <a:tabLst>
                <a:tab pos="522288" algn="l"/>
                <a:tab pos="523875" algn="l"/>
              </a:tabLst>
            </a:pPr>
            <a:r>
              <a:rPr lang="en-GB" sz="2000" b="1" dirty="0">
                <a:solidFill>
                  <a:srgbClr val="7414DC"/>
                </a:solidFill>
                <a:latin typeface="Nunito Sans"/>
                <a:cs typeface="Calibri"/>
              </a:rPr>
              <a:t>Coming this week</a:t>
            </a:r>
          </a:p>
          <a:p>
            <a:pPr marL="671195" lvl="1" indent="-311150">
              <a:spcBef>
                <a:spcPts val="1200"/>
              </a:spcBef>
              <a:buClr>
                <a:srgbClr val="7414DC"/>
              </a:buClr>
              <a:buSzPct val="125000"/>
              <a:buFont typeface="Arial"/>
              <a:buChar char="•"/>
              <a:tabLst>
                <a:tab pos="522288" algn="l"/>
                <a:tab pos="523875" algn="l"/>
              </a:tabLst>
            </a:pPr>
            <a:r>
              <a:rPr lang="en-GB" sz="2000" dirty="0">
                <a:latin typeface="Nunito Sans"/>
                <a:cs typeface="Calibri"/>
              </a:rPr>
              <a:t>July 2023 POR</a:t>
            </a:r>
          </a:p>
          <a:p>
            <a:pPr marL="671195" lvl="1" indent="-311150">
              <a:spcBef>
                <a:spcPts val="1200"/>
              </a:spcBef>
              <a:buClr>
                <a:srgbClr val="7414DC"/>
              </a:buClr>
              <a:buSzPct val="125000"/>
              <a:buFont typeface="Arial"/>
              <a:buChar char="•"/>
              <a:tabLst>
                <a:tab pos="522288" algn="l"/>
                <a:tab pos="523875" algn="l"/>
              </a:tabLst>
            </a:pPr>
            <a:endParaRPr lang="en-GB" sz="2000" dirty="0">
              <a:solidFill>
                <a:srgbClr val="000000"/>
              </a:solidFill>
              <a:latin typeface="Nunito Sans"/>
              <a:cs typeface="Calibri"/>
            </a:endParaRPr>
          </a:p>
        </p:txBody>
      </p:sp>
    </p:spTree>
    <p:extLst>
      <p:ext uri="{BB962C8B-B14F-4D97-AF65-F5344CB8AC3E}">
        <p14:creationId xmlns:p14="http://schemas.microsoft.com/office/powerpoint/2010/main" val="1851943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Transformation Lead Survey</a:t>
            </a:r>
            <a:endParaRPr lang="en-US">
              <a:latin typeface="Nunito Sans"/>
            </a:endParaRPr>
          </a:p>
        </p:txBody>
      </p:sp>
      <p:pic>
        <p:nvPicPr>
          <p:cNvPr id="3" name="Graphic 2" descr="Badge Question Mark outline">
            <a:extLst>
              <a:ext uri="{FF2B5EF4-FFF2-40B4-BE49-F238E27FC236}">
                <a16:creationId xmlns:a16="http://schemas.microsoft.com/office/drawing/2014/main" xmlns="" id="{9B7F45AF-583D-E9FD-4437-35B8898B8C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303586" y="1019597"/>
            <a:ext cx="2700000" cy="2700000"/>
          </a:xfrm>
          <a:prstGeom prst="rect">
            <a:avLst/>
          </a:prstGeom>
        </p:spPr>
      </p:pic>
      <p:pic>
        <p:nvPicPr>
          <p:cNvPr id="5" name="Graphic 4" descr="Clipboard Partially Checked outline">
            <a:extLst>
              <a:ext uri="{FF2B5EF4-FFF2-40B4-BE49-F238E27FC236}">
                <a16:creationId xmlns:a16="http://schemas.microsoft.com/office/drawing/2014/main" xmlns="" id="{AA68D728-DE25-5376-D8D5-8A1734C143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538415" y="3097736"/>
            <a:ext cx="2700000" cy="2700000"/>
          </a:xfrm>
          <a:prstGeom prst="rect">
            <a:avLst/>
          </a:prstGeom>
        </p:spPr>
      </p:pic>
    </p:spTree>
    <p:extLst>
      <p:ext uri="{BB962C8B-B14F-4D97-AF65-F5344CB8AC3E}">
        <p14:creationId xmlns:p14="http://schemas.microsoft.com/office/powerpoint/2010/main" val="4099004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6551300" y="94923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Survey</a:t>
            </a:r>
          </a:p>
        </p:txBody>
      </p:sp>
      <p:sp>
        <p:nvSpPr>
          <p:cNvPr id="5" name="TextBox 4">
            <a:extLst>
              <a:ext uri="{FF2B5EF4-FFF2-40B4-BE49-F238E27FC236}">
                <a16:creationId xmlns:a16="http://schemas.microsoft.com/office/drawing/2014/main" xmlns="" id="{859ED00A-3115-9090-F900-78E12414C13F}"/>
              </a:ext>
            </a:extLst>
          </p:cNvPr>
          <p:cNvSpPr txBox="1"/>
          <p:nvPr/>
        </p:nvSpPr>
        <p:spPr>
          <a:xfrm>
            <a:off x="6551300" y="1663108"/>
            <a:ext cx="5432917" cy="4408899"/>
          </a:xfrm>
          <a:prstGeom prst="rect">
            <a:avLst/>
          </a:prstGeom>
          <a:noFill/>
        </p:spPr>
        <p:txBody>
          <a:bodyPr wrap="square" lIns="68580" tIns="34290" rIns="68580" bIns="34290" rtlCol="0" anchor="t">
            <a:spAutoFit/>
          </a:bodyPr>
          <a:lstStyle/>
          <a:p>
            <a:pPr marL="356870" indent="-347345">
              <a:spcBef>
                <a:spcPts val="600"/>
              </a:spcBef>
              <a:spcAft>
                <a:spcPts val="600"/>
              </a:spcAft>
              <a:buClr>
                <a:srgbClr val="7414DC"/>
              </a:buClr>
              <a:buSzPct val="125000"/>
              <a:buFont typeface="Arial" panose="020B0604020202020204" pitchFamily="34" charset="0"/>
              <a:buChar char="•"/>
            </a:pPr>
            <a:r>
              <a:rPr lang="en-GB" sz="2800">
                <a:latin typeface="Nunito Sans"/>
              </a:rPr>
              <a:t>What is your role? </a:t>
            </a:r>
          </a:p>
          <a:p>
            <a:pPr marL="356870" indent="-347345">
              <a:spcBef>
                <a:spcPts val="600"/>
              </a:spcBef>
              <a:spcAft>
                <a:spcPts val="600"/>
              </a:spcAft>
              <a:buClr>
                <a:srgbClr val="7414DC"/>
              </a:buClr>
              <a:buSzPct val="125000"/>
              <a:buFont typeface="Arial" panose="020B0604020202020204" pitchFamily="34" charset="0"/>
              <a:buChar char="•"/>
            </a:pPr>
            <a:r>
              <a:rPr lang="en-GB" sz="2800">
                <a:latin typeface="Nunito Sans"/>
              </a:rPr>
              <a:t>What challenges/barriers are you facing? </a:t>
            </a:r>
            <a:endParaRPr lang="en-GB" sz="2800">
              <a:latin typeface="Nunito Sans"/>
              <a:cs typeface="Times New Roman"/>
            </a:endParaRPr>
          </a:p>
          <a:p>
            <a:pPr marL="356870" indent="-347345">
              <a:spcBef>
                <a:spcPts val="600"/>
              </a:spcBef>
              <a:spcAft>
                <a:spcPts val="600"/>
              </a:spcAft>
              <a:buClr>
                <a:srgbClr val="7414DC"/>
              </a:buClr>
              <a:buSzPct val="125000"/>
              <a:buFont typeface="Arial" panose="020B0604020202020204" pitchFamily="34" charset="0"/>
              <a:buChar char="•"/>
            </a:pPr>
            <a:r>
              <a:rPr lang="en-GB" sz="2800">
                <a:latin typeface="Nunito Sans"/>
              </a:rPr>
              <a:t>Would you be interested in a repeated change plan workshop over summer?</a:t>
            </a:r>
          </a:p>
          <a:p>
            <a:pPr marL="356870" indent="-347345">
              <a:spcBef>
                <a:spcPts val="600"/>
              </a:spcBef>
              <a:spcAft>
                <a:spcPts val="600"/>
              </a:spcAft>
              <a:buClr>
                <a:srgbClr val="7414DC"/>
              </a:buClr>
              <a:buSzPct val="125000"/>
              <a:buFont typeface="Arial" panose="020B0604020202020204" pitchFamily="34" charset="0"/>
              <a:buChar char="•"/>
            </a:pPr>
            <a:r>
              <a:rPr lang="en-GB" sz="2800">
                <a:latin typeface="Nunito Sans"/>
              </a:rPr>
              <a:t>What is the overall RAG rating for your County/Area/Region (Scotland)?</a:t>
            </a:r>
            <a:endParaRPr lang="en-GB" sz="3200">
              <a:latin typeface="Nunito Sans" panose="00000500000000000000" pitchFamily="2" charset="0"/>
            </a:endParaRPr>
          </a:p>
        </p:txBody>
      </p:sp>
      <p:pic>
        <p:nvPicPr>
          <p:cNvPr id="2" name="Picture 16" descr="A person giving a presentation to an audience&#10;&#10;Description automatically generated">
            <a:extLst>
              <a:ext uri="{FF2B5EF4-FFF2-40B4-BE49-F238E27FC236}">
                <a16:creationId xmlns:a16="http://schemas.microsoft.com/office/drawing/2014/main" xmlns="" id="{1F588FC8-3A47-D0B9-45A5-C1E37A1CA329}"/>
              </a:ext>
            </a:extLst>
          </p:cNvPr>
          <p:cNvPicPr>
            <a:picLocks noChangeAspect="1"/>
          </p:cNvPicPr>
          <p:nvPr/>
        </p:nvPicPr>
        <p:blipFill rotWithShape="1">
          <a:blip r:embed="rId3"/>
          <a:srcRect l="26251" t="8337" r="21522"/>
          <a:stretch/>
        </p:blipFill>
        <p:spPr>
          <a:xfrm>
            <a:off x="0" y="0"/>
            <a:ext cx="6096000" cy="6858000"/>
          </a:xfrm>
          <a:prstGeom prst="rect">
            <a:avLst/>
          </a:prstGeom>
        </p:spPr>
      </p:pic>
    </p:spTree>
    <p:extLst>
      <p:ext uri="{BB962C8B-B14F-4D97-AF65-F5344CB8AC3E}">
        <p14:creationId xmlns:p14="http://schemas.microsoft.com/office/powerpoint/2010/main" val="157265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44788" y="4358025"/>
            <a:ext cx="8126496"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sz="4300">
                <a:latin typeface="Nunito Sans Black"/>
              </a:rPr>
              <a:t>Introduction to The Welcome Journey </a:t>
            </a:r>
          </a:p>
          <a:p>
            <a:pPr marL="10795" defTabSz="914400"/>
            <a:endParaRPr lang="en-US"/>
          </a:p>
        </p:txBody>
      </p:sp>
      <p:pic>
        <p:nvPicPr>
          <p:cNvPr id="3" name="Graphic 2" descr="Road outline">
            <a:extLst>
              <a:ext uri="{FF2B5EF4-FFF2-40B4-BE49-F238E27FC236}">
                <a16:creationId xmlns:a16="http://schemas.microsoft.com/office/drawing/2014/main" xmlns="" id="{8DA3C7B1-C1E3-5F29-A315-877AFC11BB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39864" y="1375539"/>
            <a:ext cx="2700000" cy="2700000"/>
          </a:xfrm>
          <a:prstGeom prst="rect">
            <a:avLst/>
          </a:prstGeom>
        </p:spPr>
      </p:pic>
      <p:pic>
        <p:nvPicPr>
          <p:cNvPr id="5" name="Graphic 4" descr="Shoe footprints outline">
            <a:extLst>
              <a:ext uri="{FF2B5EF4-FFF2-40B4-BE49-F238E27FC236}">
                <a16:creationId xmlns:a16="http://schemas.microsoft.com/office/drawing/2014/main" xmlns="" id="{C6F16B8A-F158-9F0D-1C3D-DCB6C58276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676665" y="3771513"/>
            <a:ext cx="2700000" cy="2700000"/>
          </a:xfrm>
          <a:prstGeom prst="rect">
            <a:avLst/>
          </a:prstGeom>
        </p:spPr>
      </p:pic>
      <p:pic>
        <p:nvPicPr>
          <p:cNvPr id="8" name="Graphic 7" descr="Boardroom outline">
            <a:extLst>
              <a:ext uri="{FF2B5EF4-FFF2-40B4-BE49-F238E27FC236}">
                <a16:creationId xmlns:a16="http://schemas.microsoft.com/office/drawing/2014/main" xmlns="" id="{EB9FBB84-94C3-5055-EC79-6E8458041A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865853" y="1364769"/>
            <a:ext cx="2700000" cy="2700000"/>
          </a:xfrm>
          <a:prstGeom prst="rect">
            <a:avLst/>
          </a:prstGeom>
        </p:spPr>
      </p:pic>
    </p:spTree>
    <p:extLst>
      <p:ext uri="{BB962C8B-B14F-4D97-AF65-F5344CB8AC3E}">
        <p14:creationId xmlns:p14="http://schemas.microsoft.com/office/powerpoint/2010/main" val="100557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C611CA2-0C10-52E4-0BF7-44E5139DF72A}"/>
              </a:ext>
            </a:extLst>
          </p:cNvPr>
          <p:cNvSpPr txBox="1"/>
          <p:nvPr/>
        </p:nvSpPr>
        <p:spPr>
          <a:xfrm>
            <a:off x="6447650" y="2560177"/>
            <a:ext cx="537414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chemeClr val="tx2"/>
              </a:buClr>
              <a:buSzPct val="125000"/>
              <a:buFont typeface="Arial"/>
              <a:buChar char="•"/>
            </a:pPr>
            <a:r>
              <a:rPr lang="en-GB" sz="2000"/>
              <a:t>We want to recruit 10K new volunteers so that we can offer Scouting to 50K more young people</a:t>
            </a:r>
          </a:p>
          <a:p>
            <a:pPr marL="342900" indent="-342900">
              <a:buClr>
                <a:schemeClr val="tx2"/>
              </a:buClr>
              <a:buSzPct val="125000"/>
              <a:buFont typeface="Arial"/>
              <a:buChar char="•"/>
            </a:pPr>
            <a:endParaRPr lang="en-GB" sz="2000"/>
          </a:p>
          <a:p>
            <a:pPr marL="342900" indent="-342900">
              <a:buClr>
                <a:schemeClr val="tx2"/>
              </a:buClr>
              <a:buSzPct val="125000"/>
              <a:buFont typeface="Arial"/>
              <a:buChar char="•"/>
            </a:pPr>
            <a:r>
              <a:rPr lang="en-GB" sz="2000"/>
              <a:t>Many of our existing volunteers are either former members or parents</a:t>
            </a:r>
          </a:p>
          <a:p>
            <a:pPr marL="342900" indent="-342900">
              <a:buClr>
                <a:schemeClr val="tx2"/>
              </a:buClr>
              <a:buSzPct val="125000"/>
              <a:buFont typeface="Arial"/>
              <a:buChar char="•"/>
            </a:pPr>
            <a:endParaRPr lang="en-GB" sz="2000"/>
          </a:p>
          <a:p>
            <a:pPr marL="342900" indent="-342900">
              <a:buClr>
                <a:schemeClr val="tx2"/>
              </a:buClr>
              <a:buSzPct val="125000"/>
              <a:buFont typeface="Arial"/>
              <a:buChar char="•"/>
            </a:pPr>
            <a:r>
              <a:rPr lang="en-GB" sz="2000"/>
              <a:t>To support attracting new volunteers we want to make joining easier and more transparent</a:t>
            </a:r>
          </a:p>
        </p:txBody>
      </p:sp>
      <p:pic>
        <p:nvPicPr>
          <p:cNvPr id="4" name="Picture 4" descr="A cartoon of a moon and stars&#10;&#10;Description automatically generated">
            <a:extLst>
              <a:ext uri="{FF2B5EF4-FFF2-40B4-BE49-F238E27FC236}">
                <a16:creationId xmlns:a16="http://schemas.microsoft.com/office/drawing/2014/main" xmlns="" id="{3CEDF235-4189-C3C9-7218-6DB66219D460}"/>
              </a:ext>
            </a:extLst>
          </p:cNvPr>
          <p:cNvPicPr>
            <a:picLocks noChangeAspect="1"/>
          </p:cNvPicPr>
          <p:nvPr/>
        </p:nvPicPr>
        <p:blipFill rotWithShape="1">
          <a:blip r:embed="rId3"/>
          <a:srcRect r="4058"/>
          <a:stretch/>
        </p:blipFill>
        <p:spPr>
          <a:xfrm>
            <a:off x="0" y="0"/>
            <a:ext cx="6061615" cy="3428999"/>
          </a:xfrm>
          <a:prstGeom prst="rect">
            <a:avLst/>
          </a:prstGeom>
        </p:spPr>
      </p:pic>
      <p:sp>
        <p:nvSpPr>
          <p:cNvPr id="2" name="TextBox 1">
            <a:extLst>
              <a:ext uri="{FF2B5EF4-FFF2-40B4-BE49-F238E27FC236}">
                <a16:creationId xmlns:a16="http://schemas.microsoft.com/office/drawing/2014/main" xmlns="" id="{558CD996-21AC-E07C-7D48-3489C916BC02}"/>
              </a:ext>
            </a:extLst>
          </p:cNvPr>
          <p:cNvSpPr txBox="1"/>
          <p:nvPr/>
        </p:nvSpPr>
        <p:spPr>
          <a:xfrm>
            <a:off x="6447650" y="1121727"/>
            <a:ext cx="5646285" cy="954107"/>
          </a:xfrm>
          <a:prstGeom prst="rect">
            <a:avLst/>
          </a:prstGeom>
          <a:noFill/>
        </p:spPr>
        <p:txBody>
          <a:bodyPr wrap="square" lIns="91440" tIns="45720" rIns="91440" bIns="45720" anchor="t">
            <a:spAutoFit/>
          </a:bodyPr>
          <a:lstStyle/>
          <a:p>
            <a:pPr marL="64770">
              <a:spcBef>
                <a:spcPts val="2145"/>
              </a:spcBef>
            </a:pPr>
            <a:r>
              <a:rPr lang="en-GB" sz="2800">
                <a:solidFill>
                  <a:schemeClr val="tx2"/>
                </a:solidFill>
                <a:latin typeface="Nunito Sans Black"/>
                <a:cs typeface="Nunito Sans Black"/>
              </a:rPr>
              <a:t>Why are we improving the welcome journey?</a:t>
            </a:r>
          </a:p>
        </p:txBody>
      </p:sp>
      <p:pic>
        <p:nvPicPr>
          <p:cNvPr id="8" name="Picture 7">
            <a:extLst>
              <a:ext uri="{FF2B5EF4-FFF2-40B4-BE49-F238E27FC236}">
                <a16:creationId xmlns:a16="http://schemas.microsoft.com/office/drawing/2014/main" xmlns="" id="{D7CBD38C-C0BC-551D-0FDB-861797055D80}"/>
              </a:ext>
            </a:extLst>
          </p:cNvPr>
          <p:cNvPicPr>
            <a:picLocks noChangeAspect="1"/>
          </p:cNvPicPr>
          <p:nvPr/>
        </p:nvPicPr>
        <p:blipFill>
          <a:blip r:embed="rId4"/>
          <a:stretch>
            <a:fillRect/>
          </a:stretch>
        </p:blipFill>
        <p:spPr>
          <a:xfrm>
            <a:off x="-1" y="3428999"/>
            <a:ext cx="6061615" cy="3429297"/>
          </a:xfrm>
          <a:prstGeom prst="rect">
            <a:avLst/>
          </a:prstGeom>
        </p:spPr>
      </p:pic>
    </p:spTree>
    <p:extLst>
      <p:ext uri="{BB962C8B-B14F-4D97-AF65-F5344CB8AC3E}">
        <p14:creationId xmlns:p14="http://schemas.microsoft.com/office/powerpoint/2010/main" val="2892388454"/>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Elizabeth Stormfield</DisplayName>
        <AccountId>229</AccountId>
        <AccountType/>
      </UserInfo>
      <UserInfo>
        <DisplayName>Heather Smith</DisplayName>
        <AccountId>116</AccountId>
        <AccountType/>
      </UserInfo>
      <UserInfo>
        <DisplayName>Gordon Weston</DisplayName>
        <AccountId>241</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4" ma:contentTypeDescription="Create a new document." ma:contentTypeScope="" ma:versionID="177f52ba95b4449ef0e9968a8077f0f6">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bc903d8bf9c00d2cdcb2e53dcb157166"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F7C96-A926-416F-8489-B53183D70031}">
  <ds:schemaRefs>
    <ds:schemaRef ds:uri="f4847a80-7f8c-4933-831b-56854e27fa84"/>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ec4b7ab6-7d60-435b-a181-f014eb7edb36"/>
    <ds:schemaRef ds:uri="http://www.w3.org/XML/1998/namespace"/>
    <ds:schemaRef ds:uri="http://purl.org/dc/dcmitype/"/>
  </ds:schemaRefs>
</ds:datastoreItem>
</file>

<file path=customXml/itemProps2.xml><?xml version="1.0" encoding="utf-8"?>
<ds:datastoreItem xmlns:ds="http://schemas.openxmlformats.org/officeDocument/2006/customXml" ds:itemID="{9E3F8706-4772-4721-A89E-FC95F0D255FD}">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C12B90-76D4-46D2-9FB0-4A1733A9F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81</TotalTime>
  <Words>1762</Words>
  <Application>Microsoft Office PowerPoint</Application>
  <PresentationFormat>Widescreen</PresentationFormat>
  <Paragraphs>434</Paragraphs>
  <Slides>47</Slides>
  <Notes>47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47</vt:i4>
      </vt:variant>
    </vt:vector>
  </HeadingPairs>
  <TitlesOfParts>
    <vt:vector size="58" baseType="lpstr">
      <vt:lpstr>Nunito Sans</vt:lpstr>
      <vt:lpstr>Arial,Sans-Serif</vt:lpstr>
      <vt:lpstr>Arial</vt:lpstr>
      <vt:lpstr>Nunito Sans Black</vt:lpstr>
      <vt:lpstr>Calibri</vt:lpstr>
      <vt:lpstr>Mangal</vt:lpstr>
      <vt:lpstr>Nunito Sans ExtraBold</vt:lpstr>
      <vt:lpstr>Times New Roman</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Adam Ray</cp:lastModifiedBy>
  <cp:revision>6</cp:revision>
  <dcterms:created xsi:type="dcterms:W3CDTF">2019-10-08T08:48:13Z</dcterms:created>
  <dcterms:modified xsi:type="dcterms:W3CDTF">2023-07-26T15:35:08Z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