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4250" r:id="rId6"/>
  </p:sldMasterIdLst>
  <p:notesMasterIdLst>
    <p:notesMasterId r:id="rId38"/>
  </p:notesMasterIdLst>
  <p:sldIdLst>
    <p:sldId id="320" r:id="rId7"/>
    <p:sldId id="329" r:id="rId8"/>
    <p:sldId id="733" r:id="rId9"/>
    <p:sldId id="896" r:id="rId10"/>
    <p:sldId id="929" r:id="rId11"/>
    <p:sldId id="930" r:id="rId12"/>
    <p:sldId id="931" r:id="rId13"/>
    <p:sldId id="928" r:id="rId14"/>
    <p:sldId id="933" r:id="rId15"/>
    <p:sldId id="934" r:id="rId16"/>
    <p:sldId id="936" r:id="rId17"/>
    <p:sldId id="938" r:id="rId18"/>
    <p:sldId id="937" r:id="rId19"/>
    <p:sldId id="935" r:id="rId20"/>
    <p:sldId id="939" r:id="rId21"/>
    <p:sldId id="922" r:id="rId22"/>
    <p:sldId id="942" r:id="rId23"/>
    <p:sldId id="951" r:id="rId24"/>
    <p:sldId id="811" r:id="rId25"/>
    <p:sldId id="945" r:id="rId26"/>
    <p:sldId id="924" r:id="rId27"/>
    <p:sldId id="947" r:id="rId28"/>
    <p:sldId id="948" r:id="rId29"/>
    <p:sldId id="949" r:id="rId30"/>
    <p:sldId id="950" r:id="rId31"/>
    <p:sldId id="943" r:id="rId32"/>
    <p:sldId id="946" r:id="rId33"/>
    <p:sldId id="952" r:id="rId34"/>
    <p:sldId id="434" r:id="rId35"/>
    <p:sldId id="330" r:id="rId36"/>
    <p:sldId id="418" r:id="rId37"/>
  </p:sldIdLst>
  <p:sldSz cx="12192000" cy="6858000"/>
  <p:notesSz cx="16256000" cy="9144000"/>
  <p:embeddedFontLst>
    <p:embeddedFont>
      <p:font typeface="Nunito Sans Black" panose="00000A00000000000000" pitchFamily="2" charset="0"/>
      <p:bold r:id="rId39"/>
      <p:boldItalic r:id="rId40"/>
    </p:embeddedFont>
    <p:embeddedFont>
      <p:font typeface="Nunito Sans" panose="00000500000000000000" pitchFamily="2" charset="0"/>
      <p:regular r:id="rId41"/>
      <p:bold r:id="rId42"/>
      <p:italic r:id="rId43"/>
      <p:boldItalic r:id="rId44"/>
    </p:embeddedFont>
    <p:embeddedFont>
      <p:font typeface="Nunito Sans ExtraBold" panose="00000900000000000000" pitchFamily="2" charset="0"/>
      <p:bold r:id="rId45"/>
      <p:boldItalic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790F3F15-D031-C955-20E5-7DDBBF357ED1}" name="Katie Miller" initials="KM" userId="S::katie.miller@scouts.org.uk::c557a515-4169-43ad-9b78-2b625ddad5f3" providerId="AD"/>
  <p188:author id="{1A523E19-15C1-E9D4-4FD2-7AEF2AE34E0B}" name="Adam Ray" initials="AR" userId="S::adam.ray@scouts.org.uk::55e35bce-ead9-4df5-9235-184f6cd38396"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F51B825D-2078-E0A3-DCB4-EBBC033AB46C}" name="Annette Payne" initials="AP" userId="S::annette.payne@scouts.org.uk::5be39120-814a-4868-a407-243a4dfd344e" providerId="AD"/>
  <p188:author id="{75DB3E5F-BCEB-C059-68D6-BC99F48451FF}" name="Andrew Sutherland" initials="AS" userId="S::andrew.sutherland@scouts.org.uk::f84dd9ed-16dd-4604-8524-05c73fa146fc" providerId="AD"/>
  <p188:author id="{F612956F-60D4-2361-652B-CC446E239D0D}" name="Shaid Karim" initials="SK" userId="S::shaid.karim@scouts.org.uk::7214827f-e447-4b01-b6e5-3e8b7359f579" providerId="AD"/>
  <p188:author id="{874E6E74-72D9-576B-FBA3-9BE0DB0285FC}" name="James Booker" initials="JB" userId="S::james.booker@scouts.org.uk::201249a4-d410-4cab-99cc-746650975179" providerId="AD"/>
  <p188:author id="{D13BF18C-1455-CC9B-F8B2-C181FA239493}" name="Lara Burns" initials="LB" userId="S::lara.burns@scouts.org.uk::3ecee4ae-a55c-4804-ac20-4479182acad9" providerId="AD"/>
  <p188:author id="{10207E93-3B93-C459-8BB2-46AD0BCA941E}" name="Craig Turpie" initials="CT" userId="S::Craig.Turpie@scouts.org.uk::0a9270cd-ff07-4281-8a79-9ac34e6992a5" providerId="AD"/>
  <p188:author id="{7CF3B4A6-5509-425E-7E2A-A9CC6B0C53B5}" name="Matthew Cobble" initials="MC" userId="S::matthew.cobble@scouts.org.uk::820eb332-a4e1-42cb-8f62-d93937e2088d"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D0258FD5-187F-BAD9-0F85-89ACC8FF1DF5}" name="Gordon Weston" initials="GW" userId="S::gordon.weston@scouts.org.uk::7d654ddf-9f43-4abb-be5b-ef660823d517" providerId="AD"/>
  <p188:author id="{ED1FD4DE-6FB5-8603-65E2-74F7500488B7}" name="Kirsty Waugh" initials="KW" userId="S::kirsty.waugh@scouts.org.uk::3c8af125-a979-4ee5-804b-4b718550c0d7" providerId="AD"/>
  <p188:author id="{F89608E2-87D3-3828-CC8C-7CBE23FF589D}" name="Colin Davidson" initials="CD" userId="S::colin.davidson@scouts.org.uk::b85de32c-bc97-446a-abcd-6c40648b8a74"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CA805EF7-19AF-02A9-F174-FE094DDECCC0}" name="Paul Fix" initials="PF" userId="S::paul.fix@scouts.org.uk::eb4e0bcc-016d-40de-b39a-c9f0a95fe3ca" providerId="AD"/>
  <p188:author id="{DD65E8F7-7F80-3F86-A220-6B50E6B2C257}" name="Lucy Burrows-Smith" initials="LB" userId="S::lucy.burrows-smith@scouts.org.uk::14151813-edde-4ec5-912a-240d5b4a5b32" providerId="AD"/>
  <p188:author id="{1A9ADFFA-76F0-13C9-E8AC-813C7AFD6AFD}" name="Hamish Stout" initials="HS" userId="S::hamish.stout@scouts.org.uk::15f0d1f2-19d0-420e-bacb-e7d8d634b31c" providerId="AD"/>
  <p188:author id="{B306D6FF-6E8A-051B-9139-7245D0F1B46A}" name="Pete Jeffreys" initials="PJ" userId="Pete Jeffrey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Stormfield" initials="ES" lastIdx="1" clrIdx="0">
    <p:extLst>
      <p:ext uri="{19B8F6BF-5375-455C-9EA6-DF929625EA0E}">
        <p15:presenceInfo xmlns:p15="http://schemas.microsoft.com/office/powerpoint/2012/main" userId="S-1-5-21-1391002672-2133347557-2062581721-427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2A"/>
    <a:srgbClr val="EDF8FA"/>
    <a:srgbClr val="D4F2EF"/>
    <a:srgbClr val="7414DC"/>
    <a:srgbClr val="00A793"/>
    <a:srgbClr val="003982"/>
    <a:srgbClr val="23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A6437-26EB-4864-A6CE-B35545B35366}" v="297" dt="2024-02-27T18:47:54.659"/>
    <p1510:client id="{B67ACC0D-6710-7D0D-3461-EA270D251AA9}" v="294" dt="2024-02-27T14:50:57.784"/>
    <p1510:client id="{BE7D95DD-3EBE-9465-4BF1-A4AA1E288FC4}" v="16" dt="2024-02-27T18:24:14.008"/>
    <p1510:client id="{EC8CF5FA-7BB2-82FE-1448-ECC7FE43A8E4}" v="7" dt="2024-02-27T19:57:38.4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114"/>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28/02/2024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D4B051-BDC4-E5A4-8FA8-B12928D72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CFBD0FA-3256-E590-2EDC-0500B2296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6E17ECE-04C8-A03D-E865-5725BBFD4ABD}"/>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68B87880-59EF-E648-C836-FD6FA603B5E1}"/>
              </a:ext>
            </a:extLst>
          </p:cNvPr>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16929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A14D930-CCC0-1A13-36DC-25B0C73A1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06D72BB-959A-38F5-319C-A573C449A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B91C0D6-79BF-2480-4CE6-E76A4A5E04B3}"/>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6B63B9DB-284F-1162-5C32-48CDAB5569AC}"/>
              </a:ext>
            </a:extLst>
          </p:cNvPr>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408976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DD8D074-28D4-5F26-5CC3-43540C324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572029B-4CBA-9791-FB5E-A93295763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CBC644D-1422-E0BD-69C3-F43E20D0DB6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458CB061-1947-AA6B-AAB5-D3E865C3F4CB}"/>
              </a:ext>
            </a:extLst>
          </p:cNvPr>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35684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74F89B-1A88-87E6-BE4B-C27998B92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FFDC04C-0259-ACF1-6BFC-6EBE51489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62C52E2-7CC9-7468-B3B7-522D449A1A2D}"/>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123292F0-A768-174E-467E-834E4E353095}"/>
              </a:ext>
            </a:extLst>
          </p:cNvPr>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304342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424BD55-89D2-C559-79D9-2B277CC04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1C122AD-0118-2956-F43E-269B4C6BD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D838424-31CF-3EB1-2243-75CCC0E6CC9C}"/>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DF65A084-FEDF-7044-665F-5AB9450AD148}"/>
              </a:ext>
            </a:extLst>
          </p:cNvPr>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560722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721FB1-A60B-2DE9-6848-D247903A9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B32A2AD-74B8-29B7-E417-74DA9BF70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7A06458-FF80-196F-DC40-A52CA0184C6B}"/>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B4ABC64A-68B4-B8D0-20D8-191E19656C9F}"/>
              </a:ext>
            </a:extLst>
          </p:cNvPr>
          <p:cNvSpPr>
            <a:spLocks noGrp="1"/>
          </p:cNvSpPr>
          <p:nvPr>
            <p:ph type="sldNum" sz="quarter" idx="5"/>
          </p:nvPr>
        </p:nvSpPr>
        <p:spPr/>
        <p:txBody>
          <a:bodyPr/>
          <a:lstStyle/>
          <a:p>
            <a:fld id="{DC81CCE8-8669-844C-8A1E-83EDDE9464AC}" type="slidenum">
              <a:rPr lang="en-GB" smtClean="0"/>
              <a:pPr/>
              <a:t>16</a:t>
            </a:fld>
            <a:endParaRPr lang="en-GB"/>
          </a:p>
        </p:txBody>
      </p:sp>
    </p:spTree>
    <p:extLst>
      <p:ext uri="{BB962C8B-B14F-4D97-AF65-F5344CB8AC3E}">
        <p14:creationId xmlns:p14="http://schemas.microsoft.com/office/powerpoint/2010/main" val="228620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AD2396-8D06-BE18-FB85-C267A2BF6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0493E18-C456-8588-EC5E-70D38C782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484DDF8-29DC-2A26-774B-0C1C7A8FF4C4}"/>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7EFA8694-554B-4E55-3608-78494902A6C7}"/>
              </a:ext>
            </a:extLst>
          </p:cNvPr>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3326686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9EE214-75D6-81C1-DF98-21189F7F0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4752DF4-4154-589B-9B7D-FC8EA74C4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169B531-DE41-6765-B97A-192DEAF94BEF}"/>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1034DBC3-D939-D8BD-74DD-7B1935BC325B}"/>
              </a:ext>
            </a:extLst>
          </p:cNvPr>
          <p:cNvSpPr>
            <a:spLocks noGrp="1"/>
          </p:cNvSpPr>
          <p:nvPr>
            <p:ph type="sldNum" sz="quarter" idx="5"/>
          </p:nvPr>
        </p:nvSpPr>
        <p:spPr/>
        <p:txBody>
          <a:bodyPr/>
          <a:lstStyle/>
          <a:p>
            <a:fld id="{DC81CCE8-8669-844C-8A1E-83EDDE9464AC}" type="slidenum">
              <a:rPr lang="en-GB" smtClean="0"/>
              <a:pPr/>
              <a:t>18</a:t>
            </a:fld>
            <a:endParaRPr lang="en-GB"/>
          </a:p>
        </p:txBody>
      </p:sp>
    </p:spTree>
    <p:extLst>
      <p:ext uri="{BB962C8B-B14F-4D97-AF65-F5344CB8AC3E}">
        <p14:creationId xmlns:p14="http://schemas.microsoft.com/office/powerpoint/2010/main" val="1152438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19</a:t>
            </a:fld>
            <a:endParaRPr lang="en-GB"/>
          </a:p>
        </p:txBody>
      </p:sp>
    </p:spTree>
    <p:extLst>
      <p:ext uri="{BB962C8B-B14F-4D97-AF65-F5344CB8AC3E}">
        <p14:creationId xmlns:p14="http://schemas.microsoft.com/office/powerpoint/2010/main" val="204512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494313-E984-D0A6-9E22-D84185A06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007C160-DB20-B16D-4007-87D2A0F7E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78C9371-96FF-F638-62A6-17916F0D9B8C}"/>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9E387FD6-9338-AF84-8B75-FD58C6DC2B93}"/>
              </a:ext>
            </a:extLst>
          </p:cNvPr>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01185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9F8790B-C321-CA2C-C957-03898C347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59CBEB0-9D2B-7738-1089-C857A3A78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47CB14E-4373-73AA-3155-B76194F34F75}"/>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90A6EB80-78A7-AD29-01FF-A360438BA570}"/>
              </a:ext>
            </a:extLst>
          </p:cNvPr>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790129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0AB126-AC36-741C-88F9-8F1AEC1AE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0A82EFF-FC10-1140-1F08-6588F4F2E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20F2F97-3E58-47A7-0726-A621EA0A9F1E}"/>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F6AB03D4-CAB0-0861-98A8-B4BC793E8EDD}"/>
              </a:ext>
            </a:extLst>
          </p:cNvPr>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2537807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2842A49-854B-9C73-F814-61D24F0A00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A650B8D-77AF-4B10-DCE7-B577D84B7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ACC44A0-1306-EB4B-C9F5-1A83944A85D8}"/>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4534B5B7-0C12-673B-D735-B688A0319B17}"/>
              </a:ext>
            </a:extLst>
          </p:cNvPr>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2969115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5EA1FA-B3AE-60E2-A851-93C41A8F1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4AD0201-3135-D820-BBCD-4CB3E5C2B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06C2955-2692-317B-95A4-2C1EB79FDD72}"/>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B6C4C6BA-E34D-7609-426A-B39935807F95}"/>
              </a:ext>
            </a:extLst>
          </p:cNvPr>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404614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188A11-D87D-055D-608D-597DF42DC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C5B05BA-B90C-CE58-CD13-593DB2465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20C8128-B3F1-CF60-B76B-FD8D6BC5C369}"/>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1FC9EFA7-E625-12D1-AB61-DC0BD8A6361E}"/>
              </a:ext>
            </a:extLst>
          </p:cNvPr>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4178179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28AC07-E1BB-5CD2-DEDD-11B1A5F61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5BFFFED-8D32-13B4-55CD-E07FDACCC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8AD513A-264E-A377-4780-E5A15CA0CE09}"/>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D1208A2D-5A90-1DD5-C8BA-3E01B88A1935}"/>
              </a:ext>
            </a:extLst>
          </p:cNvPr>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2743843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304FFE-CD8E-8D91-799E-B538564F4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42C7A13-CFFF-DAB9-33E1-936D49DE1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FA97C15-996C-C400-542F-03BD15D74338}"/>
              </a:ext>
            </a:extLst>
          </p:cNvPr>
          <p:cNvSpPr>
            <a:spLocks noGrp="1"/>
          </p:cNvSpPr>
          <p:nvPr>
            <p:ph type="body" idx="1"/>
          </p:nvPr>
        </p:nvSpPr>
        <p:spPr/>
        <p:txBody>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7E59E4B5-14DF-A9B5-4A48-849B9C17398F}"/>
              </a:ext>
            </a:extLst>
          </p:cNvPr>
          <p:cNvSpPr>
            <a:spLocks noGrp="1"/>
          </p:cNvSpPr>
          <p:nvPr>
            <p:ph type="sldNum" sz="quarter" idx="5"/>
          </p:nvPr>
        </p:nvSpPr>
        <p:spPr/>
        <p:txBody>
          <a:bodyPr/>
          <a:lstStyle/>
          <a:p>
            <a:fld id="{DC81CCE8-8669-844C-8A1E-83EDDE9464AC}" type="slidenum">
              <a:rPr lang="en-GB" smtClean="0"/>
              <a:pPr/>
              <a:t>27</a:t>
            </a:fld>
            <a:endParaRPr lang="en-GB"/>
          </a:p>
        </p:txBody>
      </p:sp>
    </p:spTree>
    <p:extLst>
      <p:ext uri="{BB962C8B-B14F-4D97-AF65-F5344CB8AC3E}">
        <p14:creationId xmlns:p14="http://schemas.microsoft.com/office/powerpoint/2010/main" val="60398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A1E0F3-77AE-4F28-2D7D-21699347E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415353A-C8BB-2CAD-9104-9F6453F53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F9DA92E-4E54-12E6-BE96-4BA25AD625B7}"/>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FD719031-61E4-9E91-65C3-B3816487301E}"/>
              </a:ext>
            </a:extLst>
          </p:cNvPr>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111359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30</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1172737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74733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6C409B-A3B1-465D-4CC3-5E70EF1EF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91E6B6E-8982-C2B3-07C9-EF530F9F1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D20F0B3-837A-177B-BE93-8613BEDA8760}"/>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0D92FF1F-7101-BD29-124D-829550AD13EF}"/>
              </a:ext>
            </a:extLst>
          </p:cNvPr>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79079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5357C0-2F8D-D534-3E87-49DCF2B28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3243913-B73F-93B6-9363-F62EF55F8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50ACDD4-50D5-D5AA-39A3-9DD41F180652}"/>
              </a:ext>
            </a:extLst>
          </p:cNvPr>
          <p:cNvSpPr>
            <a:spLocks noGrp="1"/>
          </p:cNvSpPr>
          <p:nvPr>
            <p:ph type="body" idx="1"/>
          </p:nvPr>
        </p:nvSpPr>
        <p:spPr/>
        <p:txBody>
          <a:bodyPr/>
          <a:lstStyle/>
          <a:p>
            <a:pPr fontAlgn="base"/>
            <a:endParaRPr lang="en-GB" sz="1800" dirty="0">
              <a:latin typeface="Times New Roman"/>
              <a:ea typeface="Calibri"/>
              <a:cs typeface="Times New Roman"/>
            </a:endParaRPr>
          </a:p>
        </p:txBody>
      </p:sp>
      <p:sp>
        <p:nvSpPr>
          <p:cNvPr id="4" name="Slide Number Placeholder 3">
            <a:extLst>
              <a:ext uri="{FF2B5EF4-FFF2-40B4-BE49-F238E27FC236}">
                <a16:creationId xmlns:a16="http://schemas.microsoft.com/office/drawing/2014/main" xmlns="" id="{C18E4606-9DCB-8B39-AFED-C529869634F2}"/>
              </a:ext>
            </a:extLst>
          </p:cNvPr>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45701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3F35A5D-E3C8-1023-105D-FEDEE58A4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FBB59A9-E684-62E9-56AF-4DF852A7D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7BFBAD1-A443-4EC8-ADC2-DDED07F2D8A2}"/>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523E9F67-5F10-96A2-DF31-92281A77671F}"/>
              </a:ext>
            </a:extLst>
          </p:cNvPr>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8378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CDEBFE1-2C6F-1B0D-D4EA-062C2EBC1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521FFC9-CC4E-E0A1-0C04-93337D51D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749D6E0-500E-2673-81C5-E9A13FFC9402}"/>
              </a:ext>
            </a:extLst>
          </p:cNvPr>
          <p:cNvSpPr>
            <a:spLocks noGrp="1"/>
          </p:cNvSpPr>
          <p:nvPr>
            <p:ph type="body" idx="1"/>
          </p:nvPr>
        </p:nvSpPr>
        <p:spPr/>
        <p:txBody>
          <a:bodyPr/>
          <a:lstStyle/>
          <a:p>
            <a:pPr fontAlgn="base"/>
            <a:endParaRPr lang="en-GB" sz="1800" dirty="0">
              <a:latin typeface="Times New Roman"/>
              <a:ea typeface="Calibri"/>
              <a:cs typeface="Times New Roman"/>
            </a:endParaRPr>
          </a:p>
        </p:txBody>
      </p:sp>
      <p:sp>
        <p:nvSpPr>
          <p:cNvPr id="4" name="Slide Number Placeholder 3">
            <a:extLst>
              <a:ext uri="{FF2B5EF4-FFF2-40B4-BE49-F238E27FC236}">
                <a16:creationId xmlns:a16="http://schemas.microsoft.com/office/drawing/2014/main" xmlns="" id="{E8C2A71C-0021-AB3C-2D2C-F48C7F73F625}"/>
              </a:ext>
            </a:extLst>
          </p:cNvPr>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401735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659287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8CEEBD-4F1B-D01F-5E6C-214E32A4A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2BDD0FC-86F9-1BFA-112C-4082EC0BC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D5B06B6-F6EF-AF23-75C4-A0246EC665A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xmlns="" id="{5F4C4E21-0635-A6B1-E239-701B48C321C2}"/>
              </a:ext>
            </a:extLst>
          </p:cNvPr>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357844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2/28/2024</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xmlns=""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2/28/2024</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2/28/2024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861901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1217958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635325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3571565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556200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014150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089676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470664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446074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42801907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2306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535627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338193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253034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600749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258009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9853475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4832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096678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6283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236828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55075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83585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175793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41167238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414594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6720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6684991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3636436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782970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1295817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1304333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7551006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862862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947802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1574527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0428541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1476650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3584253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2195400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8686003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310882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314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4197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5792287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51432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6398434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922626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1891267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9661296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74320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68161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2633464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5685724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9217405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576695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549621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53028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410662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3952716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904515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164574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224962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370895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529546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35638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5043542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2251624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311817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638537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2117093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2614529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948131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9942276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076441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4684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8781140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294580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297176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561208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1838471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923266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430259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7075870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7955713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0062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09168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5971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3546327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091207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050616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9703485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278700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28231693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9291039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2/28/2024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129323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2/28/2024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636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xmlns=""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xmlns=""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xmlns=""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xmlns=""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xmlns=""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xmlns=""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xmlns=""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xmlns=""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xmlns=""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xmlns=""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xmlns=""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xmlns=""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xmlns=""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xmlns=""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xmlns=""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2/28/2024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xmlns=""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2/28/2024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2/28/2024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xmlns=""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theme" Target="../theme/theme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76" Type="http://schemas.openxmlformats.org/officeDocument/2006/relationships/slideLayout" Target="../slideLayouts/slideLayout179.xml"/><Relationship Id="rId84" Type="http://schemas.openxmlformats.org/officeDocument/2006/relationships/slideLayout" Target="../slideLayouts/slideLayout187.xml"/><Relationship Id="rId89" Type="http://schemas.openxmlformats.org/officeDocument/2006/relationships/slideLayout" Target="../slideLayouts/slideLayout192.xml"/><Relationship Id="rId97" Type="http://schemas.openxmlformats.org/officeDocument/2006/relationships/slideLayout" Target="../slideLayouts/slideLayout200.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92" Type="http://schemas.openxmlformats.org/officeDocument/2006/relationships/slideLayout" Target="../slideLayouts/slideLayout195.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66" Type="http://schemas.openxmlformats.org/officeDocument/2006/relationships/slideLayout" Target="../slideLayouts/slideLayout169.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87" Type="http://schemas.openxmlformats.org/officeDocument/2006/relationships/slideLayout" Target="../slideLayouts/slideLayout190.xml"/><Relationship Id="rId5" Type="http://schemas.openxmlformats.org/officeDocument/2006/relationships/slideLayout" Target="../slideLayouts/slideLayout108.xml"/><Relationship Id="rId61" Type="http://schemas.openxmlformats.org/officeDocument/2006/relationships/slideLayout" Target="../slideLayouts/slideLayout164.xml"/><Relationship Id="rId82" Type="http://schemas.openxmlformats.org/officeDocument/2006/relationships/slideLayout" Target="../slideLayouts/slideLayout185.xml"/><Relationship Id="rId90" Type="http://schemas.openxmlformats.org/officeDocument/2006/relationships/slideLayout" Target="../slideLayouts/slideLayout193.xml"/><Relationship Id="rId95" Type="http://schemas.openxmlformats.org/officeDocument/2006/relationships/slideLayout" Target="../slideLayouts/slideLayout198.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77" Type="http://schemas.openxmlformats.org/officeDocument/2006/relationships/slideLayout" Target="../slideLayouts/slideLayout180.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93" Type="http://schemas.openxmlformats.org/officeDocument/2006/relationships/slideLayout" Target="../slideLayouts/slideLayout196.xml"/><Relationship Id="rId98" Type="http://schemas.openxmlformats.org/officeDocument/2006/relationships/theme" Target="../theme/theme3.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slideLayout" Target="../slideLayouts/slideLayout162.xml"/><Relationship Id="rId67" Type="http://schemas.openxmlformats.org/officeDocument/2006/relationships/slideLayout" Target="../slideLayouts/slideLayout17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88" Type="http://schemas.openxmlformats.org/officeDocument/2006/relationships/slideLayout" Target="../slideLayouts/slideLayout191.xml"/><Relationship Id="rId91" Type="http://schemas.openxmlformats.org/officeDocument/2006/relationships/slideLayout" Target="../slideLayouts/slideLayout194.xml"/><Relationship Id="rId96" Type="http://schemas.openxmlformats.org/officeDocument/2006/relationships/slideLayout" Target="../slideLayouts/slideLayout19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94" Type="http://schemas.openxmlformats.org/officeDocument/2006/relationships/slideLayout" Target="../slideLayouts/slideLayout197.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3869" r:id="rId59"/>
    <p:sldLayoutId id="2147483870" r:id="rId60"/>
    <p:sldLayoutId id="2147483871" r:id="rId61"/>
    <p:sldLayoutId id="2147483872" r:id="rId62"/>
    <p:sldLayoutId id="2147483874" r:id="rId63"/>
    <p:sldLayoutId id="2147483714" r:id="rId64"/>
    <p:sldLayoutId id="2147483875" r:id="rId65"/>
    <p:sldLayoutId id="2147483715" r:id="rId66"/>
    <p:sldLayoutId id="2147483721" r:id="rId67"/>
    <p:sldLayoutId id="2147483876" r:id="rId68"/>
    <p:sldLayoutId id="2147483681" r:id="rId69"/>
    <p:sldLayoutId id="2147483711" r:id="rId70"/>
    <p:sldLayoutId id="2147483878" r:id="rId71"/>
    <p:sldLayoutId id="2147483683" r:id="rId72"/>
    <p:sldLayoutId id="2147483707" r:id="rId73"/>
    <p:sldLayoutId id="2147483697" r:id="rId74"/>
    <p:sldLayoutId id="2147483708" r:id="rId75"/>
    <p:sldLayoutId id="2147483701" r:id="rId76"/>
    <p:sldLayoutId id="2147483709" r:id="rId77"/>
    <p:sldLayoutId id="2147483702" r:id="rId78"/>
    <p:sldLayoutId id="2147483710" r:id="rId79"/>
    <p:sldLayoutId id="2147483687" r:id="rId80"/>
    <p:sldLayoutId id="2147483712" r:id="rId81"/>
    <p:sldLayoutId id="2147483699" r:id="rId82"/>
    <p:sldLayoutId id="2147483716" r:id="rId83"/>
    <p:sldLayoutId id="2147483717" r:id="rId84"/>
    <p:sldLayoutId id="2147483698" r:id="rId85"/>
    <p:sldLayoutId id="2147483722" r:id="rId86"/>
    <p:sldLayoutId id="2147483723" r:id="rId87"/>
    <p:sldLayoutId id="2147483700" r:id="rId88"/>
    <p:sldLayoutId id="2147483718" r:id="rId89"/>
    <p:sldLayoutId id="2147483719" r:id="rId90"/>
    <p:sldLayoutId id="2147483720" r:id="rId91"/>
    <p:sldLayoutId id="2147483689" r:id="rId92"/>
    <p:sldLayoutId id="2147483696" r:id="rId93"/>
    <p:sldLayoutId id="2147483703" r:id="rId94"/>
    <p:sldLayoutId id="2147483704" r:id="rId95"/>
    <p:sldLayoutId id="2147483705" r:id="rId96"/>
    <p:sldLayoutId id="2147483724"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2/28/2024</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861" r:id="rId3"/>
    <p:sldLayoutId id="2147483862" r:id="rId4"/>
    <p:sldLayoutId id="2147483863" r:id="rId5"/>
    <p:sldLayoutId id="2147483781" r:id="rId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2459434689"/>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8" r:id="rId27"/>
    <p:sldLayoutId id="2147484279" r:id="rId28"/>
    <p:sldLayoutId id="2147484280" r:id="rId29"/>
    <p:sldLayoutId id="2147484281" r:id="rId30"/>
    <p:sldLayoutId id="2147484282" r:id="rId31"/>
    <p:sldLayoutId id="2147484283" r:id="rId32"/>
    <p:sldLayoutId id="2147484284" r:id="rId33"/>
    <p:sldLayoutId id="2147484285" r:id="rId34"/>
    <p:sldLayoutId id="2147484286" r:id="rId35"/>
    <p:sldLayoutId id="2147484287" r:id="rId36"/>
    <p:sldLayoutId id="2147484288" r:id="rId37"/>
    <p:sldLayoutId id="2147484289" r:id="rId38"/>
    <p:sldLayoutId id="2147484290" r:id="rId39"/>
    <p:sldLayoutId id="2147484291" r:id="rId40"/>
    <p:sldLayoutId id="2147484292" r:id="rId41"/>
    <p:sldLayoutId id="2147484293" r:id="rId42"/>
    <p:sldLayoutId id="2147484294" r:id="rId43"/>
    <p:sldLayoutId id="2147484295" r:id="rId44"/>
    <p:sldLayoutId id="2147484296" r:id="rId45"/>
    <p:sldLayoutId id="2147484297" r:id="rId46"/>
    <p:sldLayoutId id="2147484298" r:id="rId47"/>
    <p:sldLayoutId id="2147484299" r:id="rId48"/>
    <p:sldLayoutId id="2147484300" r:id="rId49"/>
    <p:sldLayoutId id="2147484301" r:id="rId50"/>
    <p:sldLayoutId id="2147484302" r:id="rId51"/>
    <p:sldLayoutId id="2147484303" r:id="rId52"/>
    <p:sldLayoutId id="2147484304" r:id="rId53"/>
    <p:sldLayoutId id="2147484305" r:id="rId54"/>
    <p:sldLayoutId id="2147484306" r:id="rId55"/>
    <p:sldLayoutId id="2147484307" r:id="rId56"/>
    <p:sldLayoutId id="2147484308" r:id="rId57"/>
    <p:sldLayoutId id="2147484309" r:id="rId58"/>
    <p:sldLayoutId id="2147484310" r:id="rId59"/>
    <p:sldLayoutId id="2147484311" r:id="rId60"/>
    <p:sldLayoutId id="2147484312" r:id="rId61"/>
    <p:sldLayoutId id="2147484315" r:id="rId62"/>
    <p:sldLayoutId id="2147484316" r:id="rId63"/>
    <p:sldLayoutId id="2147484317" r:id="rId64"/>
    <p:sldLayoutId id="2147484318" r:id="rId65"/>
    <p:sldLayoutId id="2147484319" r:id="rId66"/>
    <p:sldLayoutId id="2147484320" r:id="rId67"/>
    <p:sldLayoutId id="2147484321" r:id="rId68"/>
    <p:sldLayoutId id="2147484324" r:id="rId69"/>
    <p:sldLayoutId id="2147484325" r:id="rId70"/>
    <p:sldLayoutId id="2147484326" r:id="rId71"/>
    <p:sldLayoutId id="2147484327" r:id="rId72"/>
    <p:sldLayoutId id="2147484328" r:id="rId73"/>
    <p:sldLayoutId id="2147484329" r:id="rId74"/>
    <p:sldLayoutId id="2147484330" r:id="rId75"/>
    <p:sldLayoutId id="2147484331" r:id="rId76"/>
    <p:sldLayoutId id="2147484332" r:id="rId77"/>
    <p:sldLayoutId id="2147484333" r:id="rId78"/>
    <p:sldLayoutId id="2147484334" r:id="rId79"/>
    <p:sldLayoutId id="2147484335" r:id="rId80"/>
    <p:sldLayoutId id="2147484336" r:id="rId81"/>
    <p:sldLayoutId id="2147484337" r:id="rId82"/>
    <p:sldLayoutId id="2147484338" r:id="rId83"/>
    <p:sldLayoutId id="2147484339" r:id="rId84"/>
    <p:sldLayoutId id="2147484340" r:id="rId85"/>
    <p:sldLayoutId id="2147484341" r:id="rId86"/>
    <p:sldLayoutId id="2147484342" r:id="rId87"/>
    <p:sldLayoutId id="2147484343" r:id="rId88"/>
    <p:sldLayoutId id="2147484344" r:id="rId89"/>
    <p:sldLayoutId id="2147484345" r:id="rId90"/>
    <p:sldLayoutId id="2147484346" r:id="rId91"/>
    <p:sldLayoutId id="2147484347" r:id="rId92"/>
    <p:sldLayoutId id="2147484348" r:id="rId93"/>
    <p:sldLayoutId id="2147484349" r:id="rId94"/>
    <p:sldLayoutId id="2147484350" r:id="rId95"/>
    <p:sldLayoutId id="2147484351" r:id="rId96"/>
    <p:sldLayoutId id="2147484352"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C1EAEB7-B331-C443-8021-BFFE8DD4BBBE}"/>
              </a:ext>
            </a:extLst>
          </p:cNvPr>
          <p:cNvSpPr>
            <a:spLocks noGrp="1"/>
          </p:cNvSpPr>
          <p:nvPr>
            <p:ph type="body" sz="quarter" idx="10"/>
          </p:nvPr>
        </p:nvSpPr>
        <p:spPr>
          <a:xfrm>
            <a:off x="1897724" y="4874317"/>
            <a:ext cx="8396551" cy="720940"/>
          </a:xfrm>
        </p:spPr>
        <p:txBody>
          <a:bodyPr vert="horz" lIns="0" tIns="0" rIns="0" bIns="0" rtlCol="0" anchor="t">
            <a:noAutofit/>
          </a:bodyPr>
          <a:lstStyle/>
          <a:p>
            <a:r>
              <a:rPr lang="en-GB"/>
              <a:t>Transformation Lead Call</a:t>
            </a:r>
            <a:endParaRPr lang="en-GB" sz="2400">
              <a:latin typeface="Nunito Sans Black"/>
            </a:endParaRPr>
          </a:p>
          <a:p>
            <a:endParaRPr lang="en-GB" i="1">
              <a:latin typeface="Nunito Sans Black"/>
            </a:endParaRP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2E9853-B340-C001-8D49-28B02F18109B}"/>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660EB9F3-B885-C802-E530-30B826B832BC}"/>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What to do now</a:t>
            </a:r>
            <a:endParaRPr lang="en-US"/>
          </a:p>
        </p:txBody>
      </p:sp>
    </p:spTree>
    <p:extLst>
      <p:ext uri="{BB962C8B-B14F-4D97-AF65-F5344CB8AC3E}">
        <p14:creationId xmlns:p14="http://schemas.microsoft.com/office/powerpoint/2010/main" val="57293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B4815A-A1CF-3974-1017-74BE707BD248}"/>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xmlns="" id="{7809D77B-07D4-5A3E-C651-90DFCB6531C2}"/>
              </a:ext>
            </a:extLst>
          </p:cNvPr>
          <p:cNvSpPr txBox="1"/>
          <p:nvPr/>
        </p:nvSpPr>
        <p:spPr>
          <a:xfrm>
            <a:off x="447056" y="656546"/>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Build your teams</a:t>
            </a:r>
          </a:p>
        </p:txBody>
      </p:sp>
      <p:sp>
        <p:nvSpPr>
          <p:cNvPr id="6" name="TextBox 5">
            <a:extLst>
              <a:ext uri="{FF2B5EF4-FFF2-40B4-BE49-F238E27FC236}">
                <a16:creationId xmlns:a16="http://schemas.microsoft.com/office/drawing/2014/main" xmlns="" id="{C8A36D5B-3751-EC67-67DE-A4BEE803A663}"/>
              </a:ext>
            </a:extLst>
          </p:cNvPr>
          <p:cNvSpPr txBox="1"/>
          <p:nvPr/>
        </p:nvSpPr>
        <p:spPr>
          <a:xfrm>
            <a:off x="447056" y="1926705"/>
            <a:ext cx="5348514" cy="393954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00000"/>
              <a:defRPr/>
            </a:pPr>
            <a:r>
              <a:rPr lang="en-GB" sz="1800">
                <a:latin typeface="Nunito Sans"/>
                <a:ea typeface="Calibri"/>
                <a:cs typeface="Calibri"/>
              </a:rPr>
              <a:t>Having your teams at County, District and Group level built and informally in place</a:t>
            </a:r>
          </a:p>
          <a:p>
            <a:pPr marL="466725" indent="-457200">
              <a:spcBef>
                <a:spcPts val="600"/>
              </a:spcBef>
              <a:spcAft>
                <a:spcPts val="600"/>
              </a:spcAft>
              <a:buClr>
                <a:srgbClr val="7414DC"/>
              </a:buClr>
              <a:buSzPct val="100000"/>
              <a:buFont typeface="+mj-lt"/>
              <a:buAutoNum type="arabicPeriod"/>
              <a:defRPr/>
            </a:pPr>
            <a:r>
              <a:rPr lang="en-GB" sz="1800">
                <a:latin typeface="Nunito Sans"/>
                <a:ea typeface="Calibri"/>
                <a:cs typeface="Calibri"/>
              </a:rPr>
              <a:t>Draft the structure of the teams</a:t>
            </a:r>
          </a:p>
          <a:p>
            <a:pPr marL="466725" indent="-457200">
              <a:spcBef>
                <a:spcPts val="600"/>
              </a:spcBef>
              <a:spcAft>
                <a:spcPts val="600"/>
              </a:spcAft>
              <a:buClr>
                <a:srgbClr val="7414DC"/>
              </a:buClr>
              <a:buSzPct val="100000"/>
              <a:buFont typeface="+mj-lt"/>
              <a:buAutoNum type="arabicPeriod"/>
              <a:defRPr/>
            </a:pPr>
            <a:r>
              <a:rPr lang="en-GB" sz="1800">
                <a:latin typeface="Nunito Sans"/>
                <a:ea typeface="Calibri"/>
                <a:cs typeface="Calibri"/>
              </a:rPr>
              <a:t>Work out who could be part of the teams</a:t>
            </a:r>
          </a:p>
          <a:p>
            <a:pPr marL="466725" indent="-457200">
              <a:spcBef>
                <a:spcPts val="600"/>
              </a:spcBef>
              <a:spcAft>
                <a:spcPts val="600"/>
              </a:spcAft>
              <a:buClr>
                <a:srgbClr val="7414DC"/>
              </a:buClr>
              <a:buSzPct val="100000"/>
              <a:buFont typeface="+mj-lt"/>
              <a:buAutoNum type="arabicPeriod"/>
              <a:defRPr/>
            </a:pPr>
            <a:r>
              <a:rPr lang="en-GB" sz="1800">
                <a:latin typeface="Nunito Sans"/>
                <a:ea typeface="Calibri"/>
                <a:cs typeface="Calibri"/>
              </a:rPr>
              <a:t>Have conversations with existing volunteers</a:t>
            </a:r>
          </a:p>
          <a:p>
            <a:pPr marL="466725" indent="-457200">
              <a:spcBef>
                <a:spcPts val="600"/>
              </a:spcBef>
              <a:spcAft>
                <a:spcPts val="600"/>
              </a:spcAft>
              <a:buClr>
                <a:srgbClr val="7414DC"/>
              </a:buClr>
              <a:buSzPct val="100000"/>
              <a:buFont typeface="+mj-lt"/>
              <a:buAutoNum type="arabicPeriod"/>
              <a:defRPr/>
            </a:pPr>
            <a:r>
              <a:rPr lang="en-GB" sz="1800">
                <a:latin typeface="Nunito Sans"/>
                <a:ea typeface="Calibri"/>
                <a:cs typeface="Calibri"/>
              </a:rPr>
              <a:t>Start informally using new teams &amp; titles</a:t>
            </a:r>
          </a:p>
          <a:p>
            <a:pPr marL="809625" lvl="1" indent="-457200">
              <a:spcBef>
                <a:spcPts val="600"/>
              </a:spcBef>
              <a:spcAft>
                <a:spcPts val="600"/>
              </a:spcAft>
              <a:buClr>
                <a:srgbClr val="7414DC"/>
              </a:buClr>
              <a:buSzPct val="100000"/>
              <a:buFont typeface="Arial" panose="020B0604020202020204" pitchFamily="34" charset="0"/>
              <a:buChar char="•"/>
              <a:defRPr/>
            </a:pPr>
            <a:r>
              <a:rPr lang="en-GB" sz="1800">
                <a:latin typeface="Nunito Sans"/>
                <a:ea typeface="Calibri"/>
                <a:cs typeface="Calibri"/>
              </a:rPr>
              <a:t>Agree who will be responsible for tasks</a:t>
            </a:r>
          </a:p>
          <a:p>
            <a:pPr marL="809625" lvl="1" indent="-457200">
              <a:spcBef>
                <a:spcPts val="600"/>
              </a:spcBef>
              <a:spcAft>
                <a:spcPts val="600"/>
              </a:spcAft>
              <a:buClr>
                <a:srgbClr val="7414DC"/>
              </a:buClr>
              <a:buSzPct val="100000"/>
              <a:buFont typeface="Arial" panose="020B0604020202020204" pitchFamily="34" charset="0"/>
              <a:buChar char="•"/>
              <a:defRPr/>
            </a:pPr>
            <a:r>
              <a:rPr lang="en-GB" sz="1800">
                <a:latin typeface="Nunito Sans"/>
                <a:ea typeface="Calibri"/>
                <a:cs typeface="Calibri"/>
              </a:rPr>
              <a:t>Work through the Our Volunteering Culture activities</a:t>
            </a:r>
          </a:p>
          <a:p>
            <a:pPr marL="809625" lvl="1" indent="-457200">
              <a:spcBef>
                <a:spcPts val="600"/>
              </a:spcBef>
              <a:spcAft>
                <a:spcPts val="600"/>
              </a:spcAft>
              <a:buClr>
                <a:srgbClr val="7414DC"/>
              </a:buClr>
              <a:buSzPct val="100000"/>
              <a:buFont typeface="Arial" panose="020B0604020202020204" pitchFamily="34" charset="0"/>
              <a:buChar char="•"/>
              <a:defRPr/>
            </a:pPr>
            <a:r>
              <a:rPr lang="en-GB" sz="1800">
                <a:latin typeface="Nunito Sans"/>
                <a:ea typeface="Calibri"/>
                <a:cs typeface="Calibri"/>
              </a:rPr>
              <a:t>Groups can fully move across</a:t>
            </a:r>
          </a:p>
        </p:txBody>
      </p:sp>
      <p:pic>
        <p:nvPicPr>
          <p:cNvPr id="2" name="Picture 1">
            <a:extLst>
              <a:ext uri="{FF2B5EF4-FFF2-40B4-BE49-F238E27FC236}">
                <a16:creationId xmlns:a16="http://schemas.microsoft.com/office/drawing/2014/main" xmlns="" id="{88B292D0-2D5C-E6EA-2056-3748AF1AF0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1463" y="0"/>
            <a:ext cx="6270538" cy="6858000"/>
          </a:xfrm>
          <a:prstGeom prst="rect">
            <a:avLst/>
          </a:prstGeom>
        </p:spPr>
      </p:pic>
    </p:spTree>
    <p:extLst>
      <p:ext uri="{BB962C8B-B14F-4D97-AF65-F5344CB8AC3E}">
        <p14:creationId xmlns:p14="http://schemas.microsoft.com/office/powerpoint/2010/main" val="269537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20C24B-37AD-B550-9DE9-1799174F7964}"/>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xmlns="" id="{89B2A66B-8CD2-D58B-EE33-2C92B529A06B}"/>
              </a:ext>
            </a:extLst>
          </p:cNvPr>
          <p:cNvSpPr txBox="1"/>
          <p:nvPr/>
        </p:nvSpPr>
        <p:spPr>
          <a:xfrm>
            <a:off x="6422554" y="96511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Embed Our Volunteering Culture</a:t>
            </a:r>
          </a:p>
        </p:txBody>
      </p:sp>
      <p:sp>
        <p:nvSpPr>
          <p:cNvPr id="5" name="TextBox 4">
            <a:extLst>
              <a:ext uri="{FF2B5EF4-FFF2-40B4-BE49-F238E27FC236}">
                <a16:creationId xmlns:a16="http://schemas.microsoft.com/office/drawing/2014/main" xmlns="" id="{5A0E6D4D-65DD-090A-81C9-2BEE143588CF}"/>
              </a:ext>
            </a:extLst>
          </p:cNvPr>
          <p:cNvSpPr txBox="1"/>
          <p:nvPr/>
        </p:nvSpPr>
        <p:spPr>
          <a:xfrm>
            <a:off x="6422554" y="2721281"/>
            <a:ext cx="5348514" cy="1785104"/>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Each team at County, District &amp; Group level should work through the Our Volunteering Culture activities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Each team should agree what they want to improve on over the next 6 - 12 months</a:t>
            </a:r>
          </a:p>
        </p:txBody>
      </p:sp>
      <p:pic>
        <p:nvPicPr>
          <p:cNvPr id="2" name="Picture Placeholder 6" descr="A picture containing person, outdoor, sky, person&#10;&#10;Description automatically generated">
            <a:extLst>
              <a:ext uri="{FF2B5EF4-FFF2-40B4-BE49-F238E27FC236}">
                <a16:creationId xmlns:a16="http://schemas.microsoft.com/office/drawing/2014/main" xmlns="" id="{A668BB2C-4580-ABD7-604A-FCA711159E6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extLst>
      <p:ext uri="{BB962C8B-B14F-4D97-AF65-F5344CB8AC3E}">
        <p14:creationId xmlns:p14="http://schemas.microsoft.com/office/powerpoint/2010/main" val="144828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749150-F23A-D2BF-ADA1-CB1B652CCBA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xmlns="" id="{6DA0673A-3780-0BD8-83D8-CA29FB84DAA6}"/>
              </a:ext>
            </a:extLst>
          </p:cNvPr>
          <p:cNvSpPr txBox="1"/>
          <p:nvPr/>
        </p:nvSpPr>
        <p:spPr>
          <a:xfrm>
            <a:off x="376172" y="415542"/>
            <a:ext cx="5209003"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Adopt Trustee Board membership changes</a:t>
            </a:r>
          </a:p>
        </p:txBody>
      </p:sp>
      <p:sp>
        <p:nvSpPr>
          <p:cNvPr id="6" name="TextBox 5">
            <a:extLst>
              <a:ext uri="{FF2B5EF4-FFF2-40B4-BE49-F238E27FC236}">
                <a16:creationId xmlns:a16="http://schemas.microsoft.com/office/drawing/2014/main" xmlns="" id="{1983021B-2DFD-5913-0D69-4315E52A291E}"/>
              </a:ext>
            </a:extLst>
          </p:cNvPr>
          <p:cNvSpPr txBox="1"/>
          <p:nvPr/>
        </p:nvSpPr>
        <p:spPr>
          <a:xfrm>
            <a:off x="229341" y="1778351"/>
            <a:ext cx="5809951" cy="4616648"/>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All County (and equivalent), District &amp; Group Trustee Boards to be prepared and ready to adopt the Trustee Board membership changes at their next AGM after 1 April 2024</a:t>
            </a:r>
          </a:p>
          <a:p>
            <a:pPr marL="9525">
              <a:spcBef>
                <a:spcPts val="600"/>
              </a:spcBef>
              <a:spcAft>
                <a:spcPts val="600"/>
              </a:spcAft>
              <a:buClr>
                <a:srgbClr val="7414DC"/>
              </a:buClr>
              <a:buSzPct val="125000"/>
              <a:defRPr/>
            </a:pPr>
            <a:endParaRPr lang="en-GB" sz="1800">
              <a:latin typeface="Nunito Sans"/>
              <a:ea typeface="Calibri"/>
              <a:cs typeface="Calibri"/>
            </a:endParaRPr>
          </a:p>
          <a:p>
            <a:pPr marL="9525">
              <a:spcBef>
                <a:spcPts val="600"/>
              </a:spcBef>
              <a:spcAft>
                <a:spcPts val="600"/>
              </a:spcAft>
              <a:buClr>
                <a:srgbClr val="7414DC"/>
              </a:buClr>
              <a:buSzPct val="125000"/>
              <a:defRPr/>
            </a:pPr>
            <a:r>
              <a:rPr lang="en-GB" sz="1800" b="1">
                <a:latin typeface="Nunito Sans"/>
                <a:ea typeface="Calibri"/>
                <a:cs typeface="Calibri"/>
              </a:rPr>
              <a:t>Steps to adopting membership changes:</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Follow updated AGM agenda and script</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Adopt constitution at AGM</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Current Trustee Board to agree and implement local selection process </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Discuss and agree with current Secretary the role they will take on from the AGM (Trustee or Administrator or both) and reflect this on Compass</a:t>
            </a:r>
          </a:p>
        </p:txBody>
      </p:sp>
      <p:pic>
        <p:nvPicPr>
          <p:cNvPr id="2" name="Picture 1">
            <a:extLst>
              <a:ext uri="{FF2B5EF4-FFF2-40B4-BE49-F238E27FC236}">
                <a16:creationId xmlns:a16="http://schemas.microsoft.com/office/drawing/2014/main" xmlns="" id="{39445378-A739-25FA-5F63-5E1539926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5481" y="0"/>
            <a:ext cx="5916519" cy="6858000"/>
          </a:xfrm>
          <a:prstGeom prst="rect">
            <a:avLst/>
          </a:prstGeom>
        </p:spPr>
      </p:pic>
    </p:spTree>
    <p:extLst>
      <p:ext uri="{BB962C8B-B14F-4D97-AF65-F5344CB8AC3E}">
        <p14:creationId xmlns:p14="http://schemas.microsoft.com/office/powerpoint/2010/main" val="10111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61B8D6-3F4C-7227-5480-29C76DA253FF}"/>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xmlns="" id="{946279E3-C3A7-A4B3-90E0-272C5E48369B}"/>
              </a:ext>
            </a:extLst>
          </p:cNvPr>
          <p:cNvSpPr txBox="1"/>
          <p:nvPr/>
        </p:nvSpPr>
        <p:spPr>
          <a:xfrm>
            <a:off x="6422554" y="96511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Make appointments panels more welcoming</a:t>
            </a:r>
          </a:p>
        </p:txBody>
      </p:sp>
      <p:sp>
        <p:nvSpPr>
          <p:cNvPr id="5" name="TextBox 4">
            <a:extLst>
              <a:ext uri="{FF2B5EF4-FFF2-40B4-BE49-F238E27FC236}">
                <a16:creationId xmlns:a16="http://schemas.microsoft.com/office/drawing/2014/main" xmlns="" id="{ADFEB745-8170-3E48-5FF9-E934F9172E5E}"/>
              </a:ext>
            </a:extLst>
          </p:cNvPr>
          <p:cNvSpPr txBox="1"/>
          <p:nvPr/>
        </p:nvSpPr>
        <p:spPr>
          <a:xfrm>
            <a:off x="6422554" y="2721281"/>
            <a:ext cx="5348514" cy="2554545"/>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Adopt the Appointments Meeting Conversation Guide</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Meet the needs of new volunteers; use technology, agree times and places that work for new volunteers</a:t>
            </a: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Start identifying local Welcome Conversation Volunteers</a:t>
            </a:r>
          </a:p>
        </p:txBody>
      </p:sp>
      <p:pic>
        <p:nvPicPr>
          <p:cNvPr id="2" name="Picture 1" descr="A picture containing person&#10;&#10;Description automatically generated">
            <a:extLst>
              <a:ext uri="{FF2B5EF4-FFF2-40B4-BE49-F238E27FC236}">
                <a16:creationId xmlns:a16="http://schemas.microsoft.com/office/drawing/2014/main" xmlns="" id="{A231CB4D-05D9-3094-BF88-CEB1B782D3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69990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F30CB9-928F-AF9D-326C-786372F4C813}"/>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xmlns="" id="{52B43E64-E938-6A3C-6C3F-0E8EABB69D44}"/>
              </a:ext>
            </a:extLst>
          </p:cNvPr>
          <p:cNvSpPr txBox="1"/>
          <p:nvPr/>
        </p:nvSpPr>
        <p:spPr>
          <a:xfrm>
            <a:off x="369083" y="727431"/>
            <a:ext cx="5209003"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Ensure training provision</a:t>
            </a:r>
          </a:p>
        </p:txBody>
      </p:sp>
      <p:sp>
        <p:nvSpPr>
          <p:cNvPr id="6" name="TextBox 5">
            <a:extLst>
              <a:ext uri="{FF2B5EF4-FFF2-40B4-BE49-F238E27FC236}">
                <a16:creationId xmlns:a16="http://schemas.microsoft.com/office/drawing/2014/main" xmlns="" id="{1F7AFB35-4FCF-4D4E-591D-A56B11FFB32F}"/>
              </a:ext>
            </a:extLst>
          </p:cNvPr>
          <p:cNvSpPr txBox="1"/>
          <p:nvPr/>
        </p:nvSpPr>
        <p:spPr>
          <a:xfrm>
            <a:off x="282504" y="1812520"/>
            <a:ext cx="5554539" cy="3785652"/>
          </a:xfrm>
          <a:prstGeom prst="rect">
            <a:avLst/>
          </a:prstGeom>
          <a:noFill/>
        </p:spPr>
        <p:txBody>
          <a:bodyPr wrap="square" lIns="91440" tIns="45720" rIns="91440" bIns="4572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Ensure current training is planned and continuing to be delivered </a:t>
            </a:r>
          </a:p>
          <a:p>
            <a:pPr marL="352425"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Implement plans to ensure all those who will need First Aid are being trained:</a:t>
            </a:r>
          </a:p>
          <a:p>
            <a:pPr marL="695325" lvl="1"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Team Members (inc. current Section Assistants)</a:t>
            </a:r>
          </a:p>
          <a:p>
            <a:pPr marL="695325" lvl="1"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Section Team Leaders</a:t>
            </a:r>
          </a:p>
          <a:p>
            <a:pPr marL="695325" lvl="1"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Group Lead Volunteers</a:t>
            </a:r>
          </a:p>
          <a:p>
            <a:pPr marL="695325" lvl="1"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District Section Team Members</a:t>
            </a:r>
          </a:p>
          <a:p>
            <a:pPr marL="695325" lvl="1" indent="-34290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14-24 Team Leaders</a:t>
            </a:r>
          </a:p>
        </p:txBody>
      </p:sp>
      <p:pic>
        <p:nvPicPr>
          <p:cNvPr id="2" name="Picture 1" descr="four-young-people-writing-down-ideas-and-chatting.jpg">
            <a:extLst>
              <a:ext uri="{FF2B5EF4-FFF2-40B4-BE49-F238E27FC236}">
                <a16:creationId xmlns:a16="http://schemas.microsoft.com/office/drawing/2014/main" xmlns="" id="{E84721F1-A6BC-747C-A621-A7424062D069}"/>
              </a:ext>
            </a:extLst>
          </p:cNvPr>
          <p:cNvPicPr>
            <a:picLocks noChangeAspect="1"/>
          </p:cNvPicPr>
          <p:nvPr/>
        </p:nvPicPr>
        <p:blipFill>
          <a:blip r:embed="rId3"/>
          <a:stretch>
            <a:fillRect/>
          </a:stretch>
        </p:blipFill>
        <p:spPr>
          <a:xfrm>
            <a:off x="6096001" y="0"/>
            <a:ext cx="6096000" cy="6858000"/>
          </a:xfrm>
          <a:prstGeom prst="rect">
            <a:avLst/>
          </a:prstGeom>
        </p:spPr>
      </p:pic>
    </p:spTree>
    <p:extLst>
      <p:ext uri="{BB962C8B-B14F-4D97-AF65-F5344CB8AC3E}">
        <p14:creationId xmlns:p14="http://schemas.microsoft.com/office/powerpoint/2010/main" val="27908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B9B762-7DCE-57F2-F483-596D8DB81B23}"/>
            </a:ext>
          </a:extLst>
        </p:cNvPr>
        <p:cNvGrpSpPr/>
        <p:nvPr/>
      </p:nvGrpSpPr>
      <p:grpSpPr>
        <a:xfrm>
          <a:off x="0" y="0"/>
          <a:ext cx="0" cy="0"/>
          <a:chOff x="0" y="0"/>
          <a:chExt cx="0" cy="0"/>
        </a:xfrm>
      </p:grpSpPr>
      <p:sp>
        <p:nvSpPr>
          <p:cNvPr id="4" name="object 5">
            <a:extLst>
              <a:ext uri="{FF2B5EF4-FFF2-40B4-BE49-F238E27FC236}">
                <a16:creationId xmlns:a16="http://schemas.microsoft.com/office/drawing/2014/main" xmlns="" id="{880036AB-1956-2BAC-25DD-85AC9415E8BC}"/>
              </a:ext>
            </a:extLst>
          </p:cNvPr>
          <p:cNvSpPr txBox="1"/>
          <p:nvPr/>
        </p:nvSpPr>
        <p:spPr>
          <a:xfrm>
            <a:off x="6237703" y="826450"/>
            <a:ext cx="584089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Supporting Resources</a:t>
            </a:r>
          </a:p>
        </p:txBody>
      </p:sp>
      <p:sp>
        <p:nvSpPr>
          <p:cNvPr id="5" name="TextBox 4">
            <a:extLst>
              <a:ext uri="{FF2B5EF4-FFF2-40B4-BE49-F238E27FC236}">
                <a16:creationId xmlns:a16="http://schemas.microsoft.com/office/drawing/2014/main" xmlns="" id="{C7B517B6-2DF8-9629-298D-6765360878F6}"/>
              </a:ext>
            </a:extLst>
          </p:cNvPr>
          <p:cNvSpPr txBox="1"/>
          <p:nvPr/>
        </p:nvSpPr>
        <p:spPr>
          <a:xfrm>
            <a:off x="6237703" y="1387193"/>
            <a:ext cx="5548972" cy="512448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1900" b="1">
                <a:latin typeface="Nunito Sans"/>
                <a:ea typeface="Calibri"/>
                <a:cs typeface="Calibri"/>
              </a:rPr>
              <a:t>POR</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Shared mid-March ready for 1 April go-live of Trustee Board changes for all</a:t>
            </a:r>
          </a:p>
          <a:p>
            <a:pPr marL="9525">
              <a:spcBef>
                <a:spcPts val="600"/>
              </a:spcBef>
              <a:spcAft>
                <a:spcPts val="600"/>
              </a:spcAft>
              <a:buClr>
                <a:srgbClr val="7414DC"/>
              </a:buClr>
              <a:buSzPct val="125000"/>
              <a:defRPr/>
            </a:pPr>
            <a:r>
              <a:rPr lang="en-GB" sz="1900" b="1">
                <a:latin typeface="Nunito Sans"/>
                <a:ea typeface="Calibri"/>
                <a:cs typeface="Calibri"/>
              </a:rPr>
              <a:t>Resources</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Risk Register &amp; Yearly Planner already live</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Updated AGM agenda &amp; script shared by the end of February</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4-Steps of Change webpages all live now</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Updated setting up your team webpage and digital migration list shared in post-call email</a:t>
            </a:r>
          </a:p>
          <a:p>
            <a:pPr marL="352425" indent="-342900">
              <a:spcBef>
                <a:spcPts val="600"/>
              </a:spcBef>
              <a:spcAft>
                <a:spcPts val="600"/>
              </a:spcAft>
              <a:buClr>
                <a:srgbClr val="7414DC"/>
              </a:buClr>
              <a:buSzPct val="125000"/>
              <a:buFont typeface="Arial" panose="020B0604020202020204" pitchFamily="34" charset="0"/>
              <a:buChar char="•"/>
              <a:defRPr/>
            </a:pPr>
            <a:r>
              <a:rPr lang="en-GB" sz="1900">
                <a:latin typeface="Nunito Sans"/>
                <a:ea typeface="Calibri"/>
                <a:cs typeface="Calibri"/>
              </a:rPr>
              <a:t>Improving navigation and streamlining across Volunteer Experience webpages</a:t>
            </a:r>
          </a:p>
          <a:p>
            <a:pPr marL="9525">
              <a:spcBef>
                <a:spcPts val="600"/>
              </a:spcBef>
              <a:spcAft>
                <a:spcPts val="600"/>
              </a:spcAft>
              <a:buClr>
                <a:srgbClr val="7414DC"/>
              </a:buClr>
              <a:buSzPct val="125000"/>
              <a:defRPr/>
            </a:pPr>
            <a:r>
              <a:rPr lang="en-GB" sz="1900" b="1">
                <a:latin typeface="Nunito Sans"/>
                <a:ea typeface="Calibri"/>
                <a:cs typeface="Calibri"/>
              </a:rPr>
              <a:t>And more to come</a:t>
            </a:r>
          </a:p>
        </p:txBody>
      </p:sp>
      <p:pic>
        <p:nvPicPr>
          <p:cNvPr id="2" name="Picture 1" descr="A picture containing person, outdoor, grass, cellphone&#10;&#10;Description automatically generated">
            <a:extLst>
              <a:ext uri="{FF2B5EF4-FFF2-40B4-BE49-F238E27FC236}">
                <a16:creationId xmlns:a16="http://schemas.microsoft.com/office/drawing/2014/main" xmlns="" id="{E9909234-3C1A-8FD9-520A-8FF610AD04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2650304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2C05ED-6D5A-8A18-F75F-CEF6C5FC4D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861A58C3-33A1-D71C-156A-C25101353CFA}"/>
              </a:ext>
            </a:extLst>
          </p:cNvPr>
          <p:cNvSpPr txBox="1"/>
          <p:nvPr/>
        </p:nvSpPr>
        <p:spPr>
          <a:xfrm>
            <a:off x="354890" y="2650397"/>
            <a:ext cx="5429204" cy="2862322"/>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These changes can be put into place now and not reliant on the digital system go-live</a:t>
            </a:r>
          </a:p>
          <a:p>
            <a:pPr marL="295275" indent="-285750">
              <a:spcBef>
                <a:spcPts val="600"/>
              </a:spcBef>
              <a:spcAft>
                <a:spcPts val="600"/>
              </a:spcAft>
              <a:buClr>
                <a:srgbClr val="7414DC"/>
              </a:buClr>
              <a:buSzPct val="125000"/>
              <a:buFont typeface="Arial" panose="020B0604020202020204" pitchFamily="34" charset="0"/>
              <a:buChar char="•"/>
              <a:defRPr/>
            </a:pPr>
            <a:endParaRPr lang="en-GB" sz="2000">
              <a:latin typeface="Nunito Sans"/>
              <a:ea typeface="Calibri"/>
              <a:cs typeface="Calibri"/>
            </a:endParaRPr>
          </a:p>
          <a:p>
            <a:pPr marL="295275" indent="-285750">
              <a:spcBef>
                <a:spcPts val="600"/>
              </a:spcBef>
              <a:spcAft>
                <a:spcPts val="600"/>
              </a:spcAft>
              <a:buClr>
                <a:srgbClr val="7414DC"/>
              </a:buClr>
              <a:buSzPct val="125000"/>
              <a:buFont typeface="Arial" panose="020B0604020202020204" pitchFamily="34" charset="0"/>
              <a:buChar char="•"/>
              <a:defRPr/>
            </a:pPr>
            <a:r>
              <a:rPr lang="en-GB" sz="2000">
                <a:latin typeface="Nunito Sans"/>
                <a:ea typeface="Calibri"/>
                <a:cs typeface="Calibri"/>
              </a:rPr>
              <a:t>Next Transformation Lead call we will be able to share any additional changes you will be able to put into place before the digital system go-live and when these will come into effect</a:t>
            </a:r>
          </a:p>
        </p:txBody>
      </p:sp>
      <p:sp>
        <p:nvSpPr>
          <p:cNvPr id="2" name="object 5">
            <a:extLst>
              <a:ext uri="{FF2B5EF4-FFF2-40B4-BE49-F238E27FC236}">
                <a16:creationId xmlns:a16="http://schemas.microsoft.com/office/drawing/2014/main" xmlns="" id="{EE10DE60-6BDA-2D89-11FA-1ECB51B852A9}"/>
              </a:ext>
            </a:extLst>
          </p:cNvPr>
          <p:cNvSpPr txBox="1"/>
          <p:nvPr/>
        </p:nvSpPr>
        <p:spPr>
          <a:xfrm>
            <a:off x="354890" y="1050177"/>
            <a:ext cx="4754884" cy="461665"/>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Upcoming Changes</a:t>
            </a:r>
          </a:p>
        </p:txBody>
      </p:sp>
      <p:pic>
        <p:nvPicPr>
          <p:cNvPr id="3" name="Picture 2" descr="two-cubs-learning-digital-skills-jpg.jpg">
            <a:extLst>
              <a:ext uri="{FF2B5EF4-FFF2-40B4-BE49-F238E27FC236}">
                <a16:creationId xmlns:a16="http://schemas.microsoft.com/office/drawing/2014/main" xmlns="" id="{F030FA87-D76C-34FE-EDFD-416DF7BD0812}"/>
              </a:ext>
            </a:extLst>
          </p:cNvPr>
          <p:cNvPicPr>
            <a:picLocks noChangeAspect="1"/>
          </p:cNvPicPr>
          <p:nvPr/>
        </p:nvPicPr>
        <p:blipFill rotWithShape="1">
          <a:blip r:embed="rId3"/>
          <a:srcRect l="30288" r="11378" b="772"/>
          <a:stretch/>
        </p:blipFill>
        <p:spPr>
          <a:xfrm>
            <a:off x="6096000" y="1"/>
            <a:ext cx="6096000" cy="6857999"/>
          </a:xfrm>
          <a:prstGeom prst="rect">
            <a:avLst/>
          </a:prstGeom>
        </p:spPr>
      </p:pic>
    </p:spTree>
    <p:extLst>
      <p:ext uri="{BB962C8B-B14F-4D97-AF65-F5344CB8AC3E}">
        <p14:creationId xmlns:p14="http://schemas.microsoft.com/office/powerpoint/2010/main" val="3441262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5C0EE0-8BEA-D4D7-107C-C13BA55EE6FB}"/>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76C4FADA-A106-D1FE-FDF5-FF3B4F1FF6F4}"/>
              </a:ext>
            </a:extLst>
          </p:cNvPr>
          <p:cNvSpPr txBox="1">
            <a:spLocks/>
          </p:cNvSpPr>
          <p:nvPr/>
        </p:nvSpPr>
        <p:spPr>
          <a:xfrm>
            <a:off x="514517" y="3958686"/>
            <a:ext cx="11162966" cy="210187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p>
        </p:txBody>
      </p:sp>
    </p:spTree>
    <p:extLst>
      <p:ext uri="{BB962C8B-B14F-4D97-AF65-F5344CB8AC3E}">
        <p14:creationId xmlns:p14="http://schemas.microsoft.com/office/powerpoint/2010/main" val="4214815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514517" y="3958686"/>
            <a:ext cx="11162966" cy="210187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West Yorkshire Showcase</a:t>
            </a:r>
          </a:p>
          <a:p>
            <a:pPr marL="10795" defTabSz="914400"/>
            <a:r>
              <a:rPr lang="en-US" sz="2400">
                <a:latin typeface="Nunito Sans Black"/>
              </a:rPr>
              <a:t>Ian Womersley - County Lead Volunteer</a:t>
            </a:r>
          </a:p>
          <a:p>
            <a:pPr marL="10795" defTabSz="914400"/>
            <a:r>
              <a:rPr lang="en-US" sz="2400">
                <a:latin typeface="Nunito Sans Black"/>
              </a:rPr>
              <a:t>Gaz Pierce - County Transformation Lead</a:t>
            </a:r>
          </a:p>
          <a:p>
            <a:pPr marL="10795" defTabSz="914400"/>
            <a:r>
              <a:rPr lang="en-US" sz="2400">
                <a:latin typeface="Nunito Sans Black"/>
              </a:rPr>
              <a:t>Helen Roy - District Lead Volunteer</a:t>
            </a:r>
            <a:endParaRPr lang="en-US" sz="3000">
              <a:latin typeface="Nunito Sans"/>
            </a:endParaRPr>
          </a:p>
        </p:txBody>
      </p:sp>
    </p:spTree>
    <p:extLst>
      <p:ext uri="{BB962C8B-B14F-4D97-AF65-F5344CB8AC3E}">
        <p14:creationId xmlns:p14="http://schemas.microsoft.com/office/powerpoint/2010/main" val="1933395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75583" y="1486567"/>
            <a:ext cx="5766800" cy="5007140"/>
          </a:xfrm>
          <a:prstGeom prst="rect">
            <a:avLst/>
          </a:prstGeom>
        </p:spPr>
        <p:txBody>
          <a:bodyPr vert="horz" wrap="square" lIns="0" tIns="272415"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Craig Turpie, </a:t>
            </a:r>
            <a:r>
              <a:rPr lang="en-GB" sz="2000">
                <a:latin typeface="Nunito Sans"/>
                <a:cs typeface="Calibri"/>
              </a:rPr>
              <a:t>Deputy UK Chief Volunteer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Jack Caine, </a:t>
            </a:r>
            <a:r>
              <a:rPr lang="en-GB" sz="2000">
                <a:latin typeface="Nunito Sans"/>
                <a:cs typeface="Calibri"/>
              </a:rPr>
              <a:t>UK Lead Volunteer for People</a:t>
            </a:r>
            <a:endParaRPr lang="en-GB" sz="20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Andrew Sutherland, </a:t>
            </a:r>
            <a:r>
              <a:rPr lang="en-GB" sz="2000">
                <a:latin typeface="Nunito Sans"/>
                <a:cs typeface="Calibri"/>
              </a:rPr>
              <a:t>Deputy Programme Sponsor</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Katie Miller, </a:t>
            </a:r>
            <a:r>
              <a:rPr lang="en-GB" sz="2000">
                <a:latin typeface="Nunito Sans"/>
                <a:cs typeface="Calibri"/>
              </a:rPr>
              <a:t>Head of Volunteering Experience</a:t>
            </a:r>
            <a:endParaRPr lang="en-GB" sz="20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Paul Fix, </a:t>
            </a:r>
            <a:r>
              <a:rPr lang="en-GB" sz="2000">
                <a:latin typeface="Nunito Sans"/>
                <a:cs typeface="Calibri"/>
              </a:rPr>
              <a:t>Project Sponsor - Volunteer Journey</a:t>
            </a:r>
            <a:endParaRPr lang="en-GB" sz="2000" b="1">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Hamish Stout,</a:t>
            </a:r>
            <a:r>
              <a:rPr lang="en-GB" sz="2000">
                <a:latin typeface="Nunito Sans"/>
                <a:cs typeface="Calibri"/>
              </a:rPr>
              <a:t> UK People Team Member </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Rob Groves, Elizabeth Stormfield, James Booker, </a:t>
            </a:r>
            <a:r>
              <a:rPr lang="en-GB" sz="2000">
                <a:latin typeface="Nunito Sans"/>
                <a:cs typeface="Calibri"/>
              </a:rPr>
              <a:t>Change Team</a:t>
            </a:r>
          </a:p>
          <a:p>
            <a:pPr marL="285750" lvl="1" indent="-285750">
              <a:spcBef>
                <a:spcPts val="1500"/>
              </a:spcBef>
              <a:buClr>
                <a:srgbClr val="7414DC"/>
              </a:buClr>
              <a:buSzPct val="125000"/>
              <a:buFont typeface="Arial"/>
              <a:buChar char="•"/>
              <a:tabLst>
                <a:tab pos="523399" algn="l"/>
                <a:tab pos="523875" algn="l"/>
              </a:tabLst>
            </a:pPr>
            <a:r>
              <a:rPr lang="en-GB" sz="2000" b="1">
                <a:latin typeface="Nunito Sans"/>
                <a:cs typeface="Calibri"/>
              </a:rPr>
              <a:t>Adam Ray, Lauren Golding, </a:t>
            </a:r>
            <a:r>
              <a:rPr lang="en-GB" sz="2000">
                <a:latin typeface="Nunito Sans"/>
                <a:cs typeface="Calibri"/>
              </a:rPr>
              <a:t>Communications Team</a:t>
            </a:r>
          </a:p>
        </p:txBody>
      </p:sp>
      <p:sp>
        <p:nvSpPr>
          <p:cNvPr id="3" name="TextBox 2">
            <a:extLst>
              <a:ext uri="{FF2B5EF4-FFF2-40B4-BE49-F238E27FC236}">
                <a16:creationId xmlns:a16="http://schemas.microsoft.com/office/drawing/2014/main" xmlns="" id="{C442F3DC-9009-C8F9-A8ED-6C3994E56C41}"/>
              </a:ext>
            </a:extLst>
          </p:cNvPr>
          <p:cNvSpPr txBox="1"/>
          <p:nvPr/>
        </p:nvSpPr>
        <p:spPr>
          <a:xfrm>
            <a:off x="170949" y="58197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4" name="Picture 16" descr="A person giving a presentation to an audience&#10;&#10;Description automatically generated">
            <a:extLst>
              <a:ext uri="{FF2B5EF4-FFF2-40B4-BE49-F238E27FC236}">
                <a16:creationId xmlns:a16="http://schemas.microsoft.com/office/drawing/2014/main" xmlns="" id="{B438E189-9D8C-8268-A3E4-D6E14F990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4001" y="0"/>
            <a:ext cx="5888000" cy="6858000"/>
          </a:xfrm>
          <a:prstGeom prst="rect">
            <a:avLst/>
          </a:prstGeom>
        </p:spPr>
      </p:pic>
    </p:spTree>
    <p:extLst>
      <p:ext uri="{BB962C8B-B14F-4D97-AF65-F5344CB8AC3E}">
        <p14:creationId xmlns:p14="http://schemas.microsoft.com/office/powerpoint/2010/main" val="3981371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F66D7A-FCB7-9003-FC66-559A0A716E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C79EBDB6-CD01-8B2A-CEAB-0325F78346B3}"/>
              </a:ext>
            </a:extLst>
          </p:cNvPr>
          <p:cNvSpPr txBox="1"/>
          <p:nvPr/>
        </p:nvSpPr>
        <p:spPr>
          <a:xfrm>
            <a:off x="6307861" y="2445886"/>
            <a:ext cx="5719824" cy="3147015"/>
          </a:xfrm>
          <a:prstGeom prst="rect">
            <a:avLst/>
          </a:prstGeom>
          <a:noFill/>
        </p:spPr>
        <p:txBody>
          <a:bodyPr wrap="square" lIns="68580" tIns="34290" rIns="68580" bIns="34290" rtlCol="0" anchor="t">
            <a:spAutoFit/>
          </a:bodyPr>
          <a:lstStyle/>
          <a:p>
            <a:pPr marL="295275" indent="-285750">
              <a:spcBef>
                <a:spcPts val="1200"/>
              </a:spcBef>
              <a:spcAft>
                <a:spcPts val="1200"/>
              </a:spcAft>
              <a:buClr>
                <a:srgbClr val="7414DC"/>
              </a:buClr>
              <a:buSzPct val="125000"/>
              <a:buFont typeface="Arial" panose="020B0604020202020204" pitchFamily="34" charset="0"/>
              <a:buChar char="•"/>
              <a:defRPr/>
            </a:pPr>
            <a:r>
              <a:rPr lang="en-GB" sz="2400">
                <a:effectLst/>
                <a:latin typeface="Calibri" panose="020F0502020204030204" pitchFamily="34" charset="0"/>
                <a:ea typeface="Calibri" panose="020F0502020204030204" pitchFamily="34" charset="0"/>
                <a:cs typeface="Times New Roman" panose="02020603050405020304" pitchFamily="18" charset="0"/>
              </a:rPr>
              <a:t>Targeted comms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effectLst/>
                <a:latin typeface="Calibri" panose="020F0502020204030204" pitchFamily="34" charset="0"/>
                <a:ea typeface="Calibri" panose="020F0502020204030204" pitchFamily="34" charset="0"/>
                <a:cs typeface="Times New Roman" panose="02020603050405020304" pitchFamily="18" charset="0"/>
              </a:rPr>
              <a:t>District engagement</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effectLst/>
                <a:latin typeface="Calibri" panose="020F0502020204030204" pitchFamily="34" charset="0"/>
                <a:ea typeface="Calibri" panose="020F0502020204030204" pitchFamily="34" charset="0"/>
                <a:cs typeface="Times New Roman" panose="02020603050405020304" pitchFamily="18" charset="0"/>
              </a:rPr>
              <a:t>District Commissioners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effectLst/>
                <a:latin typeface="Calibri" panose="020F0502020204030204" pitchFamily="34" charset="0"/>
                <a:ea typeface="Calibri" panose="020F0502020204030204" pitchFamily="34" charset="0"/>
                <a:cs typeface="Times New Roman" panose="02020603050405020304" pitchFamily="18" charset="0"/>
              </a:rPr>
              <a:t>County Roadshows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effectLst/>
                <a:latin typeface="Calibri" panose="020F0502020204030204" pitchFamily="34" charset="0"/>
                <a:ea typeface="Calibri" panose="020F0502020204030204" pitchFamily="34" charset="0"/>
                <a:cs typeface="Times New Roman" panose="02020603050405020304" pitchFamily="18" charset="0"/>
              </a:rPr>
              <a:t>Virtual meetings by topic</a:t>
            </a:r>
            <a:endParaRPr lang="en-GB" sz="3200">
              <a:latin typeface="Nunito Sans"/>
            </a:endParaRPr>
          </a:p>
        </p:txBody>
      </p:sp>
      <p:sp>
        <p:nvSpPr>
          <p:cNvPr id="2" name="object 5">
            <a:extLst>
              <a:ext uri="{FF2B5EF4-FFF2-40B4-BE49-F238E27FC236}">
                <a16:creationId xmlns:a16="http://schemas.microsoft.com/office/drawing/2014/main" xmlns="" id="{06B226FA-41E6-B340-E347-0627DABA330F}"/>
              </a:ext>
            </a:extLst>
          </p:cNvPr>
          <p:cNvSpPr txBox="1"/>
          <p:nvPr/>
        </p:nvSpPr>
        <p:spPr>
          <a:xfrm>
            <a:off x="6307861" y="1131081"/>
            <a:ext cx="5719824"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Engagement</a:t>
            </a:r>
            <a:endParaRPr lang="en-US" sz="3200"/>
          </a:p>
        </p:txBody>
      </p:sp>
      <p:pic>
        <p:nvPicPr>
          <p:cNvPr id="4" name="Picture 10" descr="A picture containing person, outdoor, young, child&#10;&#10;Description automatically generated">
            <a:extLst>
              <a:ext uri="{FF2B5EF4-FFF2-40B4-BE49-F238E27FC236}">
                <a16:creationId xmlns:a16="http://schemas.microsoft.com/office/drawing/2014/main" xmlns="" id="{59448836-AE0D-59F7-CFC2-D0A13F10F4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 t="-31"/>
          <a:stretch/>
        </p:blipFill>
        <p:spPr>
          <a:xfrm>
            <a:off x="0" y="0"/>
            <a:ext cx="6096000" cy="6858000"/>
          </a:xfrm>
          <a:prstGeom prst="rect">
            <a:avLst/>
          </a:prstGeom>
        </p:spPr>
      </p:pic>
    </p:spTree>
    <p:extLst>
      <p:ext uri="{BB962C8B-B14F-4D97-AF65-F5344CB8AC3E}">
        <p14:creationId xmlns:p14="http://schemas.microsoft.com/office/powerpoint/2010/main" val="303688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A2A3B5-C9B4-E877-71DD-C311D33AF9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3BDC529A-BB1A-100C-536B-2C08AB21BE86}"/>
              </a:ext>
            </a:extLst>
          </p:cNvPr>
          <p:cNvSpPr txBox="1"/>
          <p:nvPr/>
        </p:nvSpPr>
        <p:spPr>
          <a:xfrm>
            <a:off x="488308" y="2452974"/>
            <a:ext cx="4934297" cy="2469907"/>
          </a:xfrm>
          <a:prstGeom prst="rect">
            <a:avLst/>
          </a:prstGeom>
          <a:noFill/>
        </p:spPr>
        <p:txBody>
          <a:bodyPr wrap="square" lIns="68580" tIns="34290" rIns="68580" bIns="34290" rtlCol="0" anchor="t">
            <a:spAutoFit/>
          </a:bodyPr>
          <a:lstStyle/>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Calibri"/>
                <a:ea typeface="Calibri"/>
                <a:cs typeface="Times New Roman"/>
              </a:rPr>
              <a:t>Different approaches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Calibri"/>
                <a:ea typeface="Calibri"/>
                <a:cs typeface="Times New Roman"/>
              </a:rPr>
              <a:t>Bespoke support</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Calibri"/>
                <a:ea typeface="Calibri"/>
                <a:cs typeface="Times New Roman"/>
              </a:rPr>
              <a:t>County approach</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Calibri"/>
                <a:ea typeface="Calibri"/>
                <a:cs typeface="Times New Roman"/>
              </a:rPr>
              <a:t>Flexibility </a:t>
            </a:r>
            <a:endParaRPr lang="en-GB" sz="2400">
              <a:latin typeface="Calibri" panose="020F0502020204030204" pitchFamily="34" charset="0"/>
              <a:ea typeface="Calibri" panose="020F0502020204030204" pitchFamily="34" charset="0"/>
              <a:cs typeface="Times New Roman" panose="02020603050405020304" pitchFamily="18" charset="0"/>
            </a:endParaRPr>
          </a:p>
        </p:txBody>
      </p:sp>
      <p:sp>
        <p:nvSpPr>
          <p:cNvPr id="2" name="object 5">
            <a:extLst>
              <a:ext uri="{FF2B5EF4-FFF2-40B4-BE49-F238E27FC236}">
                <a16:creationId xmlns:a16="http://schemas.microsoft.com/office/drawing/2014/main" xmlns="" id="{098B7AA2-52F2-17BC-BC84-93C6BC735C48}"/>
              </a:ext>
            </a:extLst>
          </p:cNvPr>
          <p:cNvSpPr txBox="1"/>
          <p:nvPr/>
        </p:nvSpPr>
        <p:spPr>
          <a:xfrm>
            <a:off x="488308" y="1194876"/>
            <a:ext cx="5494278"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Building our County Teams</a:t>
            </a:r>
            <a:endParaRPr lang="en-US" sz="3200"/>
          </a:p>
        </p:txBody>
      </p:sp>
      <p:pic>
        <p:nvPicPr>
          <p:cNvPr id="4" name="Picture 3" descr="A person with his arms crossed&#10;&#10;Description automatically generated with medium confidence">
            <a:extLst>
              <a:ext uri="{FF2B5EF4-FFF2-40B4-BE49-F238E27FC236}">
                <a16:creationId xmlns:a16="http://schemas.microsoft.com/office/drawing/2014/main" xmlns="" id="{E0649F2E-B808-5EC7-A6D1-BF01350CDF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319886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CB47C93-01F3-9CE0-6C7B-D906B10C5293}"/>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xmlns="" id="{F270EE19-37DA-F656-1796-053A131BD041}"/>
              </a:ext>
            </a:extLst>
          </p:cNvPr>
          <p:cNvSpPr txBox="1"/>
          <p:nvPr/>
        </p:nvSpPr>
        <p:spPr>
          <a:xfrm>
            <a:off x="312381" y="467381"/>
            <a:ext cx="5719824"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Our Structure</a:t>
            </a:r>
            <a:endParaRPr lang="en-US" sz="3200"/>
          </a:p>
        </p:txBody>
      </p:sp>
      <p:pic>
        <p:nvPicPr>
          <p:cNvPr id="5" name="Picture 4">
            <a:extLst>
              <a:ext uri="{FF2B5EF4-FFF2-40B4-BE49-F238E27FC236}">
                <a16:creationId xmlns:a16="http://schemas.microsoft.com/office/drawing/2014/main" xmlns="" id="{C1AA75BB-2394-F7D0-E637-D44A3EB603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28944" y="468606"/>
            <a:ext cx="8739998" cy="6215774"/>
          </a:xfrm>
          <a:prstGeom prst="rect">
            <a:avLst/>
          </a:prstGeom>
        </p:spPr>
      </p:pic>
    </p:spTree>
    <p:extLst>
      <p:ext uri="{BB962C8B-B14F-4D97-AF65-F5344CB8AC3E}">
        <p14:creationId xmlns:p14="http://schemas.microsoft.com/office/powerpoint/2010/main" val="305499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7F49820-0522-AE0D-F6BD-FAD347427A6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70031E62-938B-A73E-4E60-F436BCE6E6FE}"/>
              </a:ext>
            </a:extLst>
          </p:cNvPr>
          <p:cNvSpPr txBox="1"/>
          <p:nvPr/>
        </p:nvSpPr>
        <p:spPr>
          <a:xfrm>
            <a:off x="417424" y="1698704"/>
            <a:ext cx="5678576" cy="4843570"/>
          </a:xfrm>
          <a:prstGeom prst="rect">
            <a:avLst/>
          </a:prstGeom>
          <a:noFill/>
        </p:spPr>
        <p:txBody>
          <a:bodyPr wrap="square" lIns="68580" tIns="34290" rIns="68580" bIns="34290" rtlCol="0" anchor="t">
            <a:spAutoFit/>
          </a:bodyPr>
          <a:lstStyle/>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Which things are sub-teams?</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How will meetings actually work?</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How do I lead the District through these changes?</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Where do ADC Sections sit? It’s not just about Programme</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Explorers feels isolated from the rest of the District</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Is the Support team just everything left over? How will that work as a team?</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Feels like lots of new roles – where are these volunteers coming from?</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Where do NAN’s sit?</a:t>
            </a:r>
          </a:p>
          <a:p>
            <a:pPr marL="295275" indent="-285750">
              <a:lnSpc>
                <a:spcPct val="107000"/>
              </a:lnSpc>
              <a:spcBef>
                <a:spcPts val="600"/>
              </a:spcBef>
              <a:spcAft>
                <a:spcPts val="600"/>
              </a:spcAft>
              <a:buClr>
                <a:srgbClr val="7414DC"/>
              </a:buClr>
              <a:buSzPct val="125000"/>
              <a:buFont typeface="Arial" panose="020B0604020202020204" pitchFamily="34" charset="0"/>
              <a:buChar char="•"/>
              <a:defRPr/>
            </a:pPr>
            <a:r>
              <a:rPr lang="en-GB" sz="1800">
                <a:latin typeface="Calibri" panose="020F0502020204030204" pitchFamily="34" charset="0"/>
                <a:ea typeface="Calibri" panose="020F0502020204030204" pitchFamily="34" charset="0"/>
                <a:cs typeface="Times New Roman" panose="02020603050405020304" pitchFamily="18" charset="0"/>
              </a:rPr>
              <a:t>What am I actually doing as DC!?!</a:t>
            </a:r>
          </a:p>
        </p:txBody>
      </p:sp>
      <p:sp>
        <p:nvSpPr>
          <p:cNvPr id="2" name="object 5">
            <a:extLst>
              <a:ext uri="{FF2B5EF4-FFF2-40B4-BE49-F238E27FC236}">
                <a16:creationId xmlns:a16="http://schemas.microsoft.com/office/drawing/2014/main" xmlns="" id="{83652D7D-6E72-29A0-73F1-52F43739FB42}"/>
              </a:ext>
            </a:extLst>
          </p:cNvPr>
          <p:cNvSpPr txBox="1"/>
          <p:nvPr/>
        </p:nvSpPr>
        <p:spPr>
          <a:xfrm>
            <a:off x="417424" y="586228"/>
            <a:ext cx="5494278" cy="984885"/>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Huddersfield North - </a:t>
            </a:r>
          </a:p>
          <a:p>
            <a:pPr marL="0" lvl="1" defTabSz="685784"/>
            <a:r>
              <a:rPr lang="en-GB" sz="3200" kern="0">
                <a:solidFill>
                  <a:srgbClr val="7413DC"/>
                </a:solidFill>
                <a:latin typeface="Nunito Sans Black"/>
                <a:cs typeface="Calibri"/>
              </a:rPr>
              <a:t>My initial thoughts</a:t>
            </a:r>
            <a:endParaRPr lang="en-US" sz="3200"/>
          </a:p>
        </p:txBody>
      </p:sp>
      <p:pic>
        <p:nvPicPr>
          <p:cNvPr id="3" name="Picture 2" descr="squirrels-05-jpg.jpg">
            <a:extLst>
              <a:ext uri="{FF2B5EF4-FFF2-40B4-BE49-F238E27FC236}">
                <a16:creationId xmlns:a16="http://schemas.microsoft.com/office/drawing/2014/main" xmlns="" id="{9CEF1362-62E5-2E00-C976-B502C9DDDA0D}"/>
              </a:ext>
            </a:extLst>
          </p:cNvPr>
          <p:cNvPicPr>
            <a:picLocks noChangeAspect="1"/>
          </p:cNvPicPr>
          <p:nvPr/>
        </p:nvPicPr>
        <p:blipFill rotWithShape="1">
          <a:blip r:embed="rId3"/>
          <a:srcRect b="14193"/>
          <a:stretch/>
        </p:blipFill>
        <p:spPr>
          <a:xfrm>
            <a:off x="6513425" y="0"/>
            <a:ext cx="5678576" cy="6858000"/>
          </a:xfrm>
          <a:prstGeom prst="rect">
            <a:avLst/>
          </a:prstGeom>
        </p:spPr>
      </p:pic>
    </p:spTree>
    <p:extLst>
      <p:ext uri="{BB962C8B-B14F-4D97-AF65-F5344CB8AC3E}">
        <p14:creationId xmlns:p14="http://schemas.microsoft.com/office/powerpoint/2010/main" val="2705533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D74D32-1B3B-EB44-0636-CE7748333D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70162FE0-A5CA-26B1-2346-C216E5FDD1F9}"/>
              </a:ext>
            </a:extLst>
          </p:cNvPr>
          <p:cNvPicPr>
            <a:picLocks noChangeAspect="1"/>
          </p:cNvPicPr>
          <p:nvPr/>
        </p:nvPicPr>
        <p:blipFill>
          <a:blip r:embed="rId3"/>
          <a:stretch>
            <a:fillRect/>
          </a:stretch>
        </p:blipFill>
        <p:spPr>
          <a:xfrm>
            <a:off x="2232837" y="1"/>
            <a:ext cx="9959163" cy="6863852"/>
          </a:xfrm>
          <a:prstGeom prst="rect">
            <a:avLst/>
          </a:prstGeom>
        </p:spPr>
      </p:pic>
      <p:sp>
        <p:nvSpPr>
          <p:cNvPr id="2" name="object 5">
            <a:extLst>
              <a:ext uri="{FF2B5EF4-FFF2-40B4-BE49-F238E27FC236}">
                <a16:creationId xmlns:a16="http://schemas.microsoft.com/office/drawing/2014/main" xmlns="" id="{0DA492D5-BFF5-47CD-FFC4-73CC2D8D80D5}"/>
              </a:ext>
            </a:extLst>
          </p:cNvPr>
          <p:cNvSpPr txBox="1"/>
          <p:nvPr/>
        </p:nvSpPr>
        <p:spPr>
          <a:xfrm>
            <a:off x="417424" y="586228"/>
            <a:ext cx="5494278"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District Structure</a:t>
            </a:r>
            <a:endParaRPr lang="en-US" sz="3200"/>
          </a:p>
        </p:txBody>
      </p:sp>
    </p:spTree>
    <p:extLst>
      <p:ext uri="{BB962C8B-B14F-4D97-AF65-F5344CB8AC3E}">
        <p14:creationId xmlns:p14="http://schemas.microsoft.com/office/powerpoint/2010/main" val="216513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AA81C3-5470-AD77-BBE1-5DB25F8B2DF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7B5FB7AD-BEE6-66A1-A07B-CC605DB182D0}"/>
              </a:ext>
            </a:extLst>
          </p:cNvPr>
          <p:cNvSpPr txBox="1"/>
          <p:nvPr/>
        </p:nvSpPr>
        <p:spPr>
          <a:xfrm>
            <a:off x="417424" y="2381693"/>
            <a:ext cx="4884678" cy="3357201"/>
          </a:xfrm>
          <a:prstGeom prst="rect">
            <a:avLst/>
          </a:prstGeom>
          <a:noFill/>
        </p:spPr>
        <p:txBody>
          <a:bodyPr wrap="square" lIns="68580" tIns="34290" rIns="68580" bIns="34290" rtlCol="0" anchor="t">
            <a:spAutoFit/>
          </a:bodyPr>
          <a:lstStyle/>
          <a:p>
            <a:pPr marL="295275" indent="-285750">
              <a:lnSpc>
                <a:spcPct val="107000"/>
              </a:lnSpc>
              <a:spcBef>
                <a:spcPts val="1200"/>
              </a:spcBef>
              <a:spcAft>
                <a:spcPts val="1200"/>
              </a:spcAft>
              <a:buClr>
                <a:srgbClr val="7414DC"/>
              </a:buClr>
              <a:buSzPct val="125000"/>
              <a:buFont typeface="Arial" panose="020B0604020202020204" pitchFamily="34" charset="0"/>
              <a:buChar char="•"/>
              <a:defRPr/>
            </a:pPr>
            <a:r>
              <a:rPr lang="en-GB" sz="2400">
                <a:latin typeface="+mj-lt"/>
                <a:ea typeface="Calibri" panose="020F0502020204030204" pitchFamily="34" charset="0"/>
                <a:cs typeface="Times New Roman" panose="02020603050405020304" pitchFamily="18" charset="0"/>
              </a:rPr>
              <a:t>Understanding the aims behind the changes</a:t>
            </a:r>
          </a:p>
          <a:p>
            <a:pPr marL="295275" indent="-285750">
              <a:lnSpc>
                <a:spcPct val="107000"/>
              </a:lnSpc>
              <a:spcBef>
                <a:spcPts val="1200"/>
              </a:spcBef>
              <a:spcAft>
                <a:spcPts val="1200"/>
              </a:spcAft>
              <a:buClr>
                <a:srgbClr val="7414DC"/>
              </a:buClr>
              <a:buSzPct val="125000"/>
              <a:buFont typeface="Arial" panose="020B0604020202020204" pitchFamily="34" charset="0"/>
              <a:buChar char="•"/>
              <a:defRPr/>
            </a:pPr>
            <a:r>
              <a:rPr lang="en-GB" sz="2400">
                <a:latin typeface="+mj-lt"/>
                <a:ea typeface="Calibri" panose="020F0502020204030204" pitchFamily="34" charset="0"/>
                <a:cs typeface="Times New Roman" panose="02020603050405020304" pitchFamily="18" charset="0"/>
              </a:rPr>
              <a:t>Making the changes that can be done</a:t>
            </a:r>
          </a:p>
          <a:p>
            <a:pPr marL="295275" indent="-285750">
              <a:lnSpc>
                <a:spcPct val="107000"/>
              </a:lnSpc>
              <a:spcBef>
                <a:spcPts val="1200"/>
              </a:spcBef>
              <a:spcAft>
                <a:spcPts val="1200"/>
              </a:spcAft>
              <a:buClr>
                <a:srgbClr val="7414DC"/>
              </a:buClr>
              <a:buSzPct val="125000"/>
              <a:buFont typeface="Arial" panose="020B0604020202020204" pitchFamily="34" charset="0"/>
              <a:buChar char="•"/>
              <a:defRPr/>
            </a:pPr>
            <a:r>
              <a:rPr lang="en-GB" sz="2400">
                <a:latin typeface="+mj-lt"/>
                <a:ea typeface="Calibri" panose="020F0502020204030204" pitchFamily="34" charset="0"/>
                <a:cs typeface="Times New Roman" panose="02020603050405020304" pitchFamily="18" charset="0"/>
              </a:rPr>
              <a:t>Accepting things will evolve</a:t>
            </a:r>
          </a:p>
          <a:p>
            <a:pPr marL="295275" indent="-285750">
              <a:lnSpc>
                <a:spcPct val="107000"/>
              </a:lnSpc>
              <a:spcBef>
                <a:spcPts val="1200"/>
              </a:spcBef>
              <a:spcAft>
                <a:spcPts val="1200"/>
              </a:spcAft>
              <a:buClr>
                <a:srgbClr val="7414DC"/>
              </a:buClr>
              <a:buSzPct val="125000"/>
              <a:buFont typeface="Arial" panose="020B0604020202020204" pitchFamily="34" charset="0"/>
              <a:buChar char="•"/>
              <a:defRPr/>
            </a:pPr>
            <a:r>
              <a:rPr lang="en-GB" sz="2400">
                <a:latin typeface="+mj-lt"/>
                <a:ea typeface="Calibri" panose="020F0502020204030204" pitchFamily="34" charset="0"/>
                <a:cs typeface="Times New Roman" panose="02020603050405020304" pitchFamily="18" charset="0"/>
              </a:rPr>
              <a:t>It works!</a:t>
            </a:r>
          </a:p>
        </p:txBody>
      </p:sp>
      <p:sp>
        <p:nvSpPr>
          <p:cNvPr id="2" name="object 5">
            <a:extLst>
              <a:ext uri="{FF2B5EF4-FFF2-40B4-BE49-F238E27FC236}">
                <a16:creationId xmlns:a16="http://schemas.microsoft.com/office/drawing/2014/main" xmlns="" id="{0B952F95-F927-B1C9-835E-DEBDBD7E0141}"/>
              </a:ext>
            </a:extLst>
          </p:cNvPr>
          <p:cNvSpPr txBox="1"/>
          <p:nvPr/>
        </p:nvSpPr>
        <p:spPr>
          <a:xfrm>
            <a:off x="417424" y="586228"/>
            <a:ext cx="5494278"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What I’ve learnt</a:t>
            </a:r>
            <a:endParaRPr lang="en-US" sz="3200"/>
          </a:p>
        </p:txBody>
      </p:sp>
      <p:pic>
        <p:nvPicPr>
          <p:cNvPr id="3" name="Picture 2">
            <a:extLst>
              <a:ext uri="{FF2B5EF4-FFF2-40B4-BE49-F238E27FC236}">
                <a16:creationId xmlns:a16="http://schemas.microsoft.com/office/drawing/2014/main" xmlns="" id="{B8CC953D-F562-2EA1-3DD7-C34755D50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80" y="0"/>
            <a:ext cx="6088320" cy="6858000"/>
          </a:xfrm>
          <a:prstGeom prst="rect">
            <a:avLst/>
          </a:prstGeom>
        </p:spPr>
      </p:pic>
    </p:spTree>
    <p:extLst>
      <p:ext uri="{BB962C8B-B14F-4D97-AF65-F5344CB8AC3E}">
        <p14:creationId xmlns:p14="http://schemas.microsoft.com/office/powerpoint/2010/main" val="755012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6C724A-3E9D-C931-15A4-03D66741090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83B7774C-E5E8-BDC3-D519-288380A0E185}"/>
              </a:ext>
            </a:extLst>
          </p:cNvPr>
          <p:cNvSpPr txBox="1"/>
          <p:nvPr/>
        </p:nvSpPr>
        <p:spPr>
          <a:xfrm>
            <a:off x="6307861" y="2226146"/>
            <a:ext cx="5719824" cy="3424014"/>
          </a:xfrm>
          <a:prstGeom prst="rect">
            <a:avLst/>
          </a:prstGeom>
          <a:noFill/>
        </p:spPr>
        <p:txBody>
          <a:bodyPr wrap="square" lIns="68580" tIns="34290" rIns="68580" bIns="34290" rtlCol="0" anchor="t">
            <a:spAutoFit/>
          </a:bodyPr>
          <a:lstStyle/>
          <a:p>
            <a:r>
              <a:rPr lang="en-GB" sz="2400">
                <a:effectLst/>
                <a:latin typeface="Nunito Sans"/>
                <a:ea typeface="Times New Roman" panose="02020603050405020304" pitchFamily="18" charset="0"/>
              </a:rPr>
              <a:t>The focus on Trustee Boards purpose and constitution</a:t>
            </a:r>
            <a:r>
              <a:rPr lang="en-GB" sz="2400" b="1">
                <a:latin typeface="Nunito Sans"/>
                <a:ea typeface="Times New Roman" panose="02020603050405020304" pitchFamily="18" charset="0"/>
              </a:rPr>
              <a:t>,</a:t>
            </a:r>
            <a:r>
              <a:rPr lang="en-GB" sz="2400" b="1">
                <a:effectLst/>
                <a:latin typeface="Nunito Sans"/>
                <a:ea typeface="Times New Roman" panose="02020603050405020304" pitchFamily="18" charset="0"/>
              </a:rPr>
              <a:t> </a:t>
            </a:r>
            <a:r>
              <a:rPr lang="en-GB" sz="2400">
                <a:effectLst/>
                <a:latin typeface="Nunito Sans"/>
                <a:ea typeface="Times New Roman" panose="02020603050405020304" pitchFamily="18" charset="0"/>
              </a:rPr>
              <a:t>has usefully brought several issues to the surface:</a:t>
            </a:r>
            <a:endParaRPr lang="en-GB" sz="2400">
              <a:effectLst/>
              <a:latin typeface="Nunito Sans"/>
              <a:ea typeface="Calibri" panose="020F0502020204030204" pitchFamily="34" charset="0"/>
            </a:endParaRP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Scout and Guide Trustee Boards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Charities outside the federated structure</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Sub-teams purpose and assurance</a:t>
            </a:r>
          </a:p>
        </p:txBody>
      </p:sp>
      <p:sp>
        <p:nvSpPr>
          <p:cNvPr id="2" name="object 5">
            <a:extLst>
              <a:ext uri="{FF2B5EF4-FFF2-40B4-BE49-F238E27FC236}">
                <a16:creationId xmlns:a16="http://schemas.microsoft.com/office/drawing/2014/main" xmlns="" id="{0FB8F0AC-AB54-1A3B-58C3-FC5EC5A6BBA3}"/>
              </a:ext>
            </a:extLst>
          </p:cNvPr>
          <p:cNvSpPr txBox="1"/>
          <p:nvPr/>
        </p:nvSpPr>
        <p:spPr>
          <a:xfrm>
            <a:off x="6307861" y="1131081"/>
            <a:ext cx="5719824"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Trustee Board Changes</a:t>
            </a:r>
            <a:endParaRPr lang="en-US" sz="3200"/>
          </a:p>
        </p:txBody>
      </p:sp>
      <p:pic>
        <p:nvPicPr>
          <p:cNvPr id="4" name="Picture 3" descr="two-cubs-leaping-into-water-jpg.jpg">
            <a:extLst>
              <a:ext uri="{FF2B5EF4-FFF2-40B4-BE49-F238E27FC236}">
                <a16:creationId xmlns:a16="http://schemas.microsoft.com/office/drawing/2014/main" xmlns="" id="{E503CE28-8F4B-9C6B-093C-1969F389F10A}"/>
              </a:ext>
            </a:extLst>
          </p:cNvPr>
          <p:cNvPicPr>
            <a:picLocks noChangeAspect="1"/>
          </p:cNvPicPr>
          <p:nvPr/>
        </p:nvPicPr>
        <p:blipFill rotWithShape="1">
          <a:blip r:embed="rId3"/>
          <a:srcRect l="40403"/>
          <a:stretch/>
        </p:blipFill>
        <p:spPr>
          <a:xfrm>
            <a:off x="0" y="-6083"/>
            <a:ext cx="6096000" cy="6864083"/>
          </a:xfrm>
          <a:prstGeom prst="rect">
            <a:avLst/>
          </a:prstGeom>
        </p:spPr>
      </p:pic>
    </p:spTree>
    <p:extLst>
      <p:ext uri="{BB962C8B-B14F-4D97-AF65-F5344CB8AC3E}">
        <p14:creationId xmlns:p14="http://schemas.microsoft.com/office/powerpoint/2010/main" val="290693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7858BD-419A-56B3-FD16-68FE19F3FAC3}"/>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xmlns="" id="{09BFB80E-D581-A374-1878-70F161C46664}"/>
              </a:ext>
            </a:extLst>
          </p:cNvPr>
          <p:cNvSpPr txBox="1"/>
          <p:nvPr/>
        </p:nvSpPr>
        <p:spPr>
          <a:xfrm>
            <a:off x="367806" y="930647"/>
            <a:ext cx="4707469"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Welcome Changes</a:t>
            </a:r>
            <a:endParaRPr lang="en-US" sz="3200"/>
          </a:p>
        </p:txBody>
      </p:sp>
      <p:sp>
        <p:nvSpPr>
          <p:cNvPr id="3" name="TextBox 2">
            <a:extLst>
              <a:ext uri="{FF2B5EF4-FFF2-40B4-BE49-F238E27FC236}">
                <a16:creationId xmlns:a16="http://schemas.microsoft.com/office/drawing/2014/main" xmlns="" id="{31CE6F1D-5A42-9F74-0E53-03F522F3458D}"/>
              </a:ext>
            </a:extLst>
          </p:cNvPr>
          <p:cNvSpPr txBox="1"/>
          <p:nvPr/>
        </p:nvSpPr>
        <p:spPr>
          <a:xfrm>
            <a:off x="367806" y="2211971"/>
            <a:ext cx="5664399" cy="3147015"/>
          </a:xfrm>
          <a:prstGeom prst="rect">
            <a:avLst/>
          </a:prstGeom>
          <a:noFill/>
        </p:spPr>
        <p:txBody>
          <a:bodyPr wrap="square" lIns="68580" tIns="34290" rIns="68580" bIns="34290" rtlCol="0" anchor="t">
            <a:spAutoFit/>
          </a:bodyPr>
          <a:lstStyle/>
          <a:p>
            <a:pPr marL="9525">
              <a:spcBef>
                <a:spcPts val="1200"/>
              </a:spcBef>
              <a:spcAft>
                <a:spcPts val="1200"/>
              </a:spcAft>
              <a:buClr>
                <a:srgbClr val="7414DC"/>
              </a:buClr>
              <a:buSzPct val="125000"/>
              <a:defRPr/>
            </a:pPr>
            <a:r>
              <a:rPr lang="en-GB" sz="2400">
                <a:latin typeface="Nunito Sans"/>
              </a:rPr>
              <a:t>Successes: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County-wide consistency</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Reduced waiting list for appointments</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More personal touch</a:t>
            </a:r>
          </a:p>
          <a:p>
            <a:pPr marL="295275" indent="-285750">
              <a:spcBef>
                <a:spcPts val="1200"/>
              </a:spcBef>
              <a:spcAft>
                <a:spcPts val="1200"/>
              </a:spcAft>
              <a:buClr>
                <a:srgbClr val="7414DC"/>
              </a:buClr>
              <a:buSzPct val="125000"/>
              <a:buFont typeface="Arial" panose="020B0604020202020204" pitchFamily="34" charset="0"/>
              <a:buChar char="•"/>
              <a:defRPr/>
            </a:pPr>
            <a:r>
              <a:rPr lang="en-GB" sz="2400">
                <a:latin typeface="Nunito Sans"/>
              </a:rPr>
              <a:t>No second welcome</a:t>
            </a:r>
          </a:p>
        </p:txBody>
      </p:sp>
      <p:pic>
        <p:nvPicPr>
          <p:cNvPr id="6" name="Picture 5" descr="A person standing in front of a computer&#10;&#10;Description automatically generated with low confidence">
            <a:extLst>
              <a:ext uri="{FF2B5EF4-FFF2-40B4-BE49-F238E27FC236}">
                <a16:creationId xmlns:a16="http://schemas.microsoft.com/office/drawing/2014/main" xmlns="" id="{1E5C30A9-A381-3D69-2A1B-B958A2C0E9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95" r="10206" b="2464"/>
          <a:stretch/>
        </p:blipFill>
        <p:spPr>
          <a:xfrm>
            <a:off x="6096000" y="0"/>
            <a:ext cx="6096001" cy="6858000"/>
          </a:xfrm>
          <a:prstGeom prst="rect">
            <a:avLst/>
          </a:prstGeom>
        </p:spPr>
      </p:pic>
    </p:spTree>
    <p:extLst>
      <p:ext uri="{BB962C8B-B14F-4D97-AF65-F5344CB8AC3E}">
        <p14:creationId xmlns:p14="http://schemas.microsoft.com/office/powerpoint/2010/main" val="305506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AA1C6C-438E-9122-E25D-B6414FC752E4}"/>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41781422-8FA9-2722-789C-150BF34428B4}"/>
              </a:ext>
            </a:extLst>
          </p:cNvPr>
          <p:cNvSpPr txBox="1">
            <a:spLocks/>
          </p:cNvSpPr>
          <p:nvPr/>
        </p:nvSpPr>
        <p:spPr>
          <a:xfrm>
            <a:off x="514517" y="3958686"/>
            <a:ext cx="11162966" cy="210187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Open Forum</a:t>
            </a:r>
          </a:p>
        </p:txBody>
      </p:sp>
    </p:spTree>
    <p:extLst>
      <p:ext uri="{BB962C8B-B14F-4D97-AF65-F5344CB8AC3E}">
        <p14:creationId xmlns:p14="http://schemas.microsoft.com/office/powerpoint/2010/main" val="4052493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latin typeface="Nunito Sans"/>
            </a:endParaRPr>
          </a:p>
        </p:txBody>
      </p:sp>
    </p:spTree>
    <p:extLst>
      <p:ext uri="{BB962C8B-B14F-4D97-AF65-F5344CB8AC3E}">
        <p14:creationId xmlns:p14="http://schemas.microsoft.com/office/powerpoint/2010/main" val="53750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5">
            <a:extLst>
              <a:ext uri="{FF2B5EF4-FFF2-40B4-BE49-F238E27FC236}">
                <a16:creationId xmlns:a16="http://schemas.microsoft.com/office/drawing/2014/main" xmlns="" id="{4DA679D9-28C7-A1B3-F5D5-A9FD12A0CF16}"/>
              </a:ext>
            </a:extLst>
          </p:cNvPr>
          <p:cNvSpPr txBox="1"/>
          <p:nvPr/>
        </p:nvSpPr>
        <p:spPr>
          <a:xfrm>
            <a:off x="6498674" y="2615962"/>
            <a:ext cx="5348030" cy="2616101"/>
          </a:xfrm>
          <a:prstGeom prst="rect">
            <a:avLst/>
          </a:prstGeom>
        </p:spPr>
        <p:txBody>
          <a:bodyPr vert="horz" wrap="square" lIns="0" tIns="0" rIns="0" bIns="0" rtlCol="0" anchor="t">
            <a:spAutoFit/>
          </a:bodyPr>
          <a:lstStyle/>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Where are we now?</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What to do now</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Open Forum</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West Yorkshire Showcase</a:t>
            </a:r>
          </a:p>
          <a:p>
            <a:pPr marL="457200" lvl="1" indent="-4572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Next steps &amp; close</a:t>
            </a:r>
          </a:p>
        </p:txBody>
      </p:sp>
      <p:sp>
        <p:nvSpPr>
          <p:cNvPr id="8" name="TextBox 7">
            <a:extLst>
              <a:ext uri="{FF2B5EF4-FFF2-40B4-BE49-F238E27FC236}">
                <a16:creationId xmlns:a16="http://schemas.microsoft.com/office/drawing/2014/main" xmlns="" id="{EB01AC4D-5059-D568-699E-D21D3E8BC53A}"/>
              </a:ext>
            </a:extLst>
          </p:cNvPr>
          <p:cNvSpPr txBox="1"/>
          <p:nvPr/>
        </p:nvSpPr>
        <p:spPr>
          <a:xfrm>
            <a:off x="6419900" y="1150589"/>
            <a:ext cx="4453509"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we’ll cover</a:t>
            </a:r>
            <a:endParaRPr lang="en-US" sz="2800">
              <a:solidFill>
                <a:srgbClr val="7413DC"/>
              </a:solidFill>
              <a:latin typeface="Nunito Sans Black"/>
              <a:cs typeface="Calibri"/>
            </a:endParaRPr>
          </a:p>
        </p:txBody>
      </p:sp>
      <p:pic>
        <p:nvPicPr>
          <p:cNvPr id="9" name="Picture 8">
            <a:extLst>
              <a:ext uri="{FF2B5EF4-FFF2-40B4-BE49-F238E27FC236}">
                <a16:creationId xmlns:a16="http://schemas.microsoft.com/office/drawing/2014/main" xmlns="" id="{7CA8019B-74B8-65D5-5F51-8CC3EAF56F0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857221" y="2694763"/>
            <a:ext cx="4812208" cy="2154436"/>
          </a:xfrm>
          <a:prstGeom prst="rect">
            <a:avLst/>
          </a:prstGeom>
        </p:spPr>
        <p:txBody>
          <a:bodyPr vert="horz" wrap="square" lIns="0" tIns="0" rIns="0" bIns="0" rtlCol="0" anchor="ctr">
            <a:sp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Continue implementing the parts of the Volunteer Experience changes already launched</a:t>
            </a:r>
          </a:p>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Have a small team of volunteers who can support your patch through the changes </a:t>
            </a: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857222" y="1117459"/>
            <a:ext cx="4296151"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you can do:</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xmlns="" id="{17EF3307-79D3-F146-FFE9-B8D4BBDB1EDE}"/>
              </a:ext>
            </a:extLst>
          </p:cNvPr>
          <p:cNvSpPr txBox="1"/>
          <p:nvPr/>
        </p:nvSpPr>
        <p:spPr>
          <a:xfrm>
            <a:off x="522571" y="2518738"/>
            <a:ext cx="5240276" cy="3328735"/>
          </a:xfrm>
          <a:prstGeom prst="rect">
            <a:avLst/>
          </a:prstGeom>
        </p:spPr>
        <p:txBody>
          <a:bodyPr vert="horz" wrap="square" lIns="0" tIns="0" rIns="0" bIns="0" rtlCol="0" anchor="ctr">
            <a:noAutofit/>
          </a:bodyPr>
          <a:lstStyle/>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The next POR edition will be released mid-March to go live from 1 April with Trustee Board membership changes</a:t>
            </a:r>
          </a:p>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Updated setting up your new teams and role mapping webpage shared in post-call email</a:t>
            </a:r>
          </a:p>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Updated AGM Agenda &amp; Script shared at the end of February</a:t>
            </a:r>
          </a:p>
          <a:p>
            <a:pPr marL="356870" indent="-347345">
              <a:spcBef>
                <a:spcPts val="1200"/>
              </a:spcBef>
              <a:spcAft>
                <a:spcPts val="1200"/>
              </a:spcAft>
              <a:buClr>
                <a:srgbClr val="7414DC"/>
              </a:buClr>
              <a:buSzPct val="125000"/>
              <a:buFont typeface="Arial" panose="020B0604020202020204" pitchFamily="34" charset="0"/>
              <a:buChar char="•"/>
            </a:pPr>
            <a:r>
              <a:rPr lang="en-GB" sz="2000">
                <a:latin typeface="Nunito Sans"/>
              </a:rPr>
              <a:t>Once we have reviewed other elements of the programme and have further updates on the digital timeline we will share these</a:t>
            </a:r>
          </a:p>
        </p:txBody>
      </p:sp>
      <p:sp>
        <p:nvSpPr>
          <p:cNvPr id="3" name="TextBox 2">
            <a:extLst>
              <a:ext uri="{FF2B5EF4-FFF2-40B4-BE49-F238E27FC236}">
                <a16:creationId xmlns:a16="http://schemas.microsoft.com/office/drawing/2014/main" xmlns="" id="{F38B47F2-F930-4630-7393-7CC6B562A410}"/>
              </a:ext>
            </a:extLst>
          </p:cNvPr>
          <p:cNvSpPr txBox="1"/>
          <p:nvPr/>
        </p:nvSpPr>
        <p:spPr>
          <a:xfrm>
            <a:off x="522571" y="1117459"/>
            <a:ext cx="4812208"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we’re doing:</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xmlns=""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7FF6106-33DE-FE7B-557C-BB31090F30EA}"/>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Thank You</a:t>
            </a:r>
            <a:endParaRPr lang="en-US"/>
          </a:p>
        </p:txBody>
      </p:sp>
    </p:spTree>
    <p:extLst>
      <p:ext uri="{BB962C8B-B14F-4D97-AF65-F5344CB8AC3E}">
        <p14:creationId xmlns:p14="http://schemas.microsoft.com/office/powerpoint/2010/main" val="126821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11162966"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Where are we now?</a:t>
            </a:r>
            <a:endParaRPr lang="en-US"/>
          </a:p>
        </p:txBody>
      </p:sp>
    </p:spTree>
    <p:extLst>
      <p:ext uri="{BB962C8B-B14F-4D97-AF65-F5344CB8AC3E}">
        <p14:creationId xmlns:p14="http://schemas.microsoft.com/office/powerpoint/2010/main" val="334427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0FF56D-1BDE-D735-1B53-BF992837742F}"/>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xmlns="" id="{F30A2FE2-8A44-4DBD-5324-C6A4BF5A4E44}"/>
              </a:ext>
            </a:extLst>
          </p:cNvPr>
          <p:cNvSpPr txBox="1"/>
          <p:nvPr/>
        </p:nvSpPr>
        <p:spPr>
          <a:xfrm>
            <a:off x="439968" y="561078"/>
            <a:ext cx="4754884" cy="430887"/>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What we’ve been doing</a:t>
            </a:r>
            <a:endParaRPr lang="en-US" sz="2800"/>
          </a:p>
        </p:txBody>
      </p:sp>
      <p:pic>
        <p:nvPicPr>
          <p:cNvPr id="2" name="Picture 12">
            <a:extLst>
              <a:ext uri="{FF2B5EF4-FFF2-40B4-BE49-F238E27FC236}">
                <a16:creationId xmlns:a16="http://schemas.microsoft.com/office/drawing/2014/main" xmlns="" id="{969A8A75-F206-1291-F96B-7629AB0FEE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xmlns="" id="{097936B9-3C71-F897-F502-89343AE6C5CA}"/>
              </a:ext>
            </a:extLst>
          </p:cNvPr>
          <p:cNvSpPr txBox="1"/>
          <p:nvPr/>
        </p:nvSpPr>
        <p:spPr>
          <a:xfrm>
            <a:off x="298173" y="1362562"/>
            <a:ext cx="5719824" cy="5147563"/>
          </a:xfrm>
          <a:prstGeom prst="rect">
            <a:avLst/>
          </a:prstGeom>
          <a:noFill/>
        </p:spPr>
        <p:txBody>
          <a:bodyPr wrap="square" lIns="68580" tIns="34290" rIns="68580" bIns="34290" rtlCol="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Using feedback from yourselves along with HQ volunteers and staff and other stakeholders to explore options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Aligning practical actions that can be taken locally with wider implications of making changes including;</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Safety, Safeguarding and data recording</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Considering wider risks and external requirements</a:t>
            </a:r>
          </a:p>
          <a:p>
            <a:pPr marL="638175" lvl="1"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Impact on business-as-usual processes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Scoping next steps for delivering areas of change pre-digital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Agreeing this work through our governance structures, agreeing what is or isn't feasible and where we need to understand more</a:t>
            </a:r>
          </a:p>
        </p:txBody>
      </p:sp>
    </p:spTree>
    <p:extLst>
      <p:ext uri="{BB962C8B-B14F-4D97-AF65-F5344CB8AC3E}">
        <p14:creationId xmlns:p14="http://schemas.microsoft.com/office/powerpoint/2010/main" val="76760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BFE45D-D2A9-F71C-7E05-F8733C319863}"/>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xmlns="" id="{27F42A21-32C5-E98F-28E8-C9706200213E}"/>
              </a:ext>
            </a:extLst>
          </p:cNvPr>
          <p:cNvSpPr txBox="1"/>
          <p:nvPr/>
        </p:nvSpPr>
        <p:spPr>
          <a:xfrm>
            <a:off x="6308034" y="928471"/>
            <a:ext cx="5840896" cy="861774"/>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Changes that will launch before the digital system (Spring 2024)</a:t>
            </a:r>
            <a:endParaRPr lang="en-US" sz="2800"/>
          </a:p>
        </p:txBody>
      </p:sp>
      <p:pic>
        <p:nvPicPr>
          <p:cNvPr id="4" name="Picture 5" descr="A picture containing person&#10;&#10;Description automatically generated">
            <a:extLst>
              <a:ext uri="{FF2B5EF4-FFF2-40B4-BE49-F238E27FC236}">
                <a16:creationId xmlns:a16="http://schemas.microsoft.com/office/drawing/2014/main" xmlns="" id="{B402C4E4-9EBF-55EA-66CF-17AE555D22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096000" cy="6858000"/>
          </a:xfrm>
          <a:prstGeom prst="rect">
            <a:avLst/>
          </a:prstGeom>
        </p:spPr>
      </p:pic>
      <p:sp>
        <p:nvSpPr>
          <p:cNvPr id="3" name="TextBox 2">
            <a:extLst>
              <a:ext uri="{FF2B5EF4-FFF2-40B4-BE49-F238E27FC236}">
                <a16:creationId xmlns:a16="http://schemas.microsoft.com/office/drawing/2014/main" xmlns="" id="{626CF744-92E1-1562-AAE5-D00F7A651602}"/>
              </a:ext>
            </a:extLst>
          </p:cNvPr>
          <p:cNvSpPr txBox="1"/>
          <p:nvPr/>
        </p:nvSpPr>
        <p:spPr>
          <a:xfrm>
            <a:off x="6308034" y="2409542"/>
            <a:ext cx="5348514" cy="2862322"/>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b="1">
                <a:latin typeface="Nunito Sans"/>
                <a:ea typeface="Calibri"/>
                <a:cs typeface="Calibri"/>
              </a:rPr>
              <a:t>Our Volunteering Culture</a:t>
            </a:r>
          </a:p>
          <a:p>
            <a:pPr marL="9525">
              <a:spcBef>
                <a:spcPts val="600"/>
              </a:spcBef>
              <a:spcAft>
                <a:spcPts val="600"/>
              </a:spcAft>
              <a:buClr>
                <a:srgbClr val="7414DC"/>
              </a:buClr>
              <a:buSzPct val="125000"/>
              <a:defRPr/>
            </a:pPr>
            <a:r>
              <a:rPr lang="en-GB" sz="2000">
                <a:latin typeface="Nunito Sans"/>
                <a:ea typeface="Calibri"/>
                <a:cs typeface="Calibri"/>
              </a:rPr>
              <a:t>This is already live, but increased engagement with and use of Our Volunteering Culture as a tool to enable local discussion and changes to how we volunteer together at Scouts</a:t>
            </a:r>
          </a:p>
          <a:p>
            <a:pPr marL="9525">
              <a:spcBef>
                <a:spcPts val="600"/>
              </a:spcBef>
              <a:spcAft>
                <a:spcPts val="600"/>
              </a:spcAft>
              <a:buClr>
                <a:srgbClr val="7414DC"/>
              </a:buClr>
              <a:buSzPct val="125000"/>
              <a:defRPr/>
            </a:pPr>
            <a:r>
              <a:rPr lang="en-GB" sz="2000">
                <a:latin typeface="Nunito Sans"/>
                <a:ea typeface="Calibri"/>
                <a:cs typeface="Calibri"/>
              </a:rPr>
              <a:t>We’ll be incorporating and highlighting this throughout our upcoming work</a:t>
            </a:r>
          </a:p>
        </p:txBody>
      </p:sp>
    </p:spTree>
    <p:extLst>
      <p:ext uri="{BB962C8B-B14F-4D97-AF65-F5344CB8AC3E}">
        <p14:creationId xmlns:p14="http://schemas.microsoft.com/office/powerpoint/2010/main" val="3876284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FE60BB-7758-7FD2-F1B8-EF2334020DEE}"/>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xmlns="" id="{1A5FE9CE-DD09-6224-16BE-70473539E1FC}"/>
              </a:ext>
            </a:extLst>
          </p:cNvPr>
          <p:cNvSpPr txBox="1"/>
          <p:nvPr/>
        </p:nvSpPr>
        <p:spPr>
          <a:xfrm>
            <a:off x="302057" y="561078"/>
            <a:ext cx="5531674" cy="861774"/>
          </a:xfrm>
          <a:prstGeom prst="rect">
            <a:avLst/>
          </a:prstGeom>
        </p:spPr>
        <p:txBody>
          <a:bodyPr vert="horz" wrap="square" lIns="0" tIns="0" rIns="0" bIns="0" rtlCol="0" anchor="t">
            <a:spAutoFit/>
          </a:bodyPr>
          <a:lstStyle/>
          <a:p>
            <a:pPr marL="0" lvl="1" defTabSz="685784"/>
            <a:r>
              <a:rPr lang="en-GB" sz="2800" kern="0">
                <a:solidFill>
                  <a:srgbClr val="7413DC"/>
                </a:solidFill>
                <a:latin typeface="Nunito Sans Black"/>
                <a:cs typeface="Calibri"/>
              </a:rPr>
              <a:t>Changes that will launch before the digital system (Spring 2024)</a:t>
            </a:r>
            <a:endParaRPr lang="en-US" sz="2800"/>
          </a:p>
        </p:txBody>
      </p:sp>
      <p:sp>
        <p:nvSpPr>
          <p:cNvPr id="6" name="TextBox 5">
            <a:extLst>
              <a:ext uri="{FF2B5EF4-FFF2-40B4-BE49-F238E27FC236}">
                <a16:creationId xmlns:a16="http://schemas.microsoft.com/office/drawing/2014/main" xmlns="" id="{157D3486-6C44-5E43-52D7-C8AFEF6B85E1}"/>
              </a:ext>
            </a:extLst>
          </p:cNvPr>
          <p:cNvSpPr txBox="1"/>
          <p:nvPr/>
        </p:nvSpPr>
        <p:spPr>
          <a:xfrm>
            <a:off x="302056" y="2117810"/>
            <a:ext cx="5348514" cy="3939540"/>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GB" sz="2000" b="1">
                <a:latin typeface="Nunito Sans"/>
                <a:ea typeface="Calibri"/>
                <a:cs typeface="Calibri"/>
              </a:rPr>
              <a:t>Trustee Board changes</a:t>
            </a:r>
            <a:endParaRPr lang="en-US">
              <a:latin typeface="Nunito Sans"/>
              <a:ea typeface="Calibri"/>
              <a:cs typeface="Calibri"/>
            </a:endParaRPr>
          </a:p>
          <a:p>
            <a:pPr marL="9525">
              <a:spcBef>
                <a:spcPts val="600"/>
              </a:spcBef>
              <a:spcAft>
                <a:spcPts val="600"/>
              </a:spcAft>
              <a:defRPr/>
            </a:pPr>
            <a:r>
              <a:rPr lang="en-GB" sz="2000">
                <a:latin typeface="Nunito Sans"/>
                <a:ea typeface="Calibri"/>
                <a:cs typeface="Calibri"/>
              </a:rPr>
              <a:t>Membership changes to Trustee Boards will be adopted at the first Group/District/County AGM held after 1 April 2024. </a:t>
            </a:r>
            <a:endParaRPr lang="en-US"/>
          </a:p>
          <a:p>
            <a:pPr marL="9525">
              <a:spcBef>
                <a:spcPts val="600"/>
              </a:spcBef>
              <a:spcAft>
                <a:spcPts val="600"/>
              </a:spcAft>
              <a:buClr>
                <a:srgbClr val="7414DC"/>
              </a:buClr>
              <a:buSzPct val="125000"/>
              <a:defRPr/>
            </a:pPr>
            <a:r>
              <a:rPr lang="en-GB" sz="2000">
                <a:latin typeface="Nunito Sans"/>
                <a:ea typeface="Calibri"/>
                <a:cs typeface="Calibri"/>
              </a:rPr>
              <a:t>Next POR edition will be shared in mid-March, will go 'live' from 1 April and will include the Trustee Board membership changes. </a:t>
            </a:r>
          </a:p>
          <a:p>
            <a:pPr marL="9525">
              <a:spcBef>
                <a:spcPts val="600"/>
              </a:spcBef>
              <a:spcAft>
                <a:spcPts val="600"/>
              </a:spcAft>
              <a:buClr>
                <a:srgbClr val="7414DC"/>
              </a:buClr>
              <a:buSzPct val="125000"/>
              <a:defRPr/>
            </a:pPr>
            <a:r>
              <a:rPr lang="en-GB" sz="2000">
                <a:latin typeface="Nunito Sans"/>
                <a:ea typeface="Calibri"/>
                <a:cs typeface="Calibri"/>
              </a:rPr>
              <a:t>New support and tools to help Trustee Boards make these changes and support good local governance.</a:t>
            </a:r>
          </a:p>
        </p:txBody>
      </p:sp>
      <p:pic>
        <p:nvPicPr>
          <p:cNvPr id="3" name="Picture 15" descr="A picture containing text, person, person, indoor&#10;&#10;Description automatically generated">
            <a:extLst>
              <a:ext uri="{FF2B5EF4-FFF2-40B4-BE49-F238E27FC236}">
                <a16:creationId xmlns:a16="http://schemas.microsoft.com/office/drawing/2014/main" xmlns="" id="{0B76193D-1EDC-7E54-0A45-2B3402DC09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71423" y="0"/>
            <a:ext cx="6220577" cy="6858000"/>
          </a:xfrm>
          <a:prstGeom prst="rect">
            <a:avLst/>
          </a:prstGeom>
        </p:spPr>
      </p:pic>
    </p:spTree>
    <p:extLst>
      <p:ext uri="{BB962C8B-B14F-4D97-AF65-F5344CB8AC3E}">
        <p14:creationId xmlns:p14="http://schemas.microsoft.com/office/powerpoint/2010/main" val="184718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1F1241-4D03-9F3D-0390-FF5FDBAA3A76}"/>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xmlns="" id="{11FF720D-27AB-248C-2185-4D75943991F3}"/>
              </a:ext>
            </a:extLst>
          </p:cNvPr>
          <p:cNvSpPr txBox="1"/>
          <p:nvPr/>
        </p:nvSpPr>
        <p:spPr>
          <a:xfrm>
            <a:off x="6422554" y="965116"/>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Changes that we are still working through</a:t>
            </a:r>
          </a:p>
        </p:txBody>
      </p:sp>
      <p:sp>
        <p:nvSpPr>
          <p:cNvPr id="5" name="TextBox 4">
            <a:extLst>
              <a:ext uri="{FF2B5EF4-FFF2-40B4-BE49-F238E27FC236}">
                <a16:creationId xmlns:a16="http://schemas.microsoft.com/office/drawing/2014/main" xmlns="" id="{B7AA4CB9-0B36-DD42-2A9B-7F373C79EEB8}"/>
              </a:ext>
            </a:extLst>
          </p:cNvPr>
          <p:cNvSpPr txBox="1"/>
          <p:nvPr/>
        </p:nvSpPr>
        <p:spPr>
          <a:xfrm>
            <a:off x="6296284" y="2303067"/>
            <a:ext cx="5348514" cy="4401205"/>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Formally moving to new teams and role titles - </a:t>
            </a:r>
            <a:r>
              <a:rPr lang="en-GB" sz="2000">
                <a:latin typeface="Nunito Sans"/>
                <a:ea typeface="Calibri"/>
                <a:cs typeface="Calibri"/>
              </a:rPr>
              <a:t>everyone operating in new teams and roles, supported by updated POR, aligning current processes under new teams, understood locally </a:t>
            </a:r>
          </a:p>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Welcome Conversation - </a:t>
            </a:r>
            <a:r>
              <a:rPr lang="en-GB" sz="2000">
                <a:latin typeface="Nunito Sans"/>
                <a:ea typeface="Calibri"/>
                <a:cs typeface="Calibri"/>
              </a:rPr>
              <a:t>Implementing the new welcome conversation framework within our current rules and appointments process</a:t>
            </a:r>
          </a:p>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Wood Badge </a:t>
            </a:r>
            <a:r>
              <a:rPr lang="en-GB" sz="2000">
                <a:latin typeface="Nunito Sans"/>
                <a:ea typeface="Calibri"/>
                <a:cs typeface="Calibri"/>
              </a:rPr>
              <a:t>– looking at whether we make the wood badge non-mandatory before the go live of new learning &amp; systems</a:t>
            </a:r>
          </a:p>
        </p:txBody>
      </p:sp>
      <p:pic>
        <p:nvPicPr>
          <p:cNvPr id="2" name="Picture 1" descr="A picture containing person, indoor&#10;&#10;Description automatically generated">
            <a:extLst>
              <a:ext uri="{FF2B5EF4-FFF2-40B4-BE49-F238E27FC236}">
                <a16:creationId xmlns:a16="http://schemas.microsoft.com/office/drawing/2014/main" xmlns="" id="{2FF9300F-52FD-8182-533A-3D94B39C7A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pic>
        <p:nvPicPr>
          <p:cNvPr id="4" name="Picture 3" descr="A red stamp with white text&#10;&#10;Description automatically generated">
            <a:extLst>
              <a:ext uri="{FF2B5EF4-FFF2-40B4-BE49-F238E27FC236}">
                <a16:creationId xmlns:a16="http://schemas.microsoft.com/office/drawing/2014/main" xmlns="" id="{2695FCFB-5B06-DAB3-587A-F62B37F32096}"/>
              </a:ext>
            </a:extLst>
          </p:cNvPr>
          <p:cNvPicPr>
            <a:picLocks noChangeAspect="1"/>
          </p:cNvPicPr>
          <p:nvPr/>
        </p:nvPicPr>
        <p:blipFill>
          <a:blip r:embed="rId4"/>
          <a:stretch>
            <a:fillRect/>
          </a:stretch>
        </p:blipFill>
        <p:spPr>
          <a:xfrm>
            <a:off x="5595129" y="5602677"/>
            <a:ext cx="987366" cy="1015402"/>
          </a:xfrm>
          <a:prstGeom prst="rect">
            <a:avLst/>
          </a:prstGeom>
        </p:spPr>
      </p:pic>
    </p:spTree>
    <p:extLst>
      <p:ext uri="{BB962C8B-B14F-4D97-AF65-F5344CB8AC3E}">
        <p14:creationId xmlns:p14="http://schemas.microsoft.com/office/powerpoint/2010/main" val="416688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52EBD7CB-CAB0-238B-96A4-71E2BBF45749}"/>
              </a:ext>
            </a:extLst>
          </p:cNvPr>
          <p:cNvSpPr txBox="1"/>
          <p:nvPr/>
        </p:nvSpPr>
        <p:spPr>
          <a:xfrm>
            <a:off x="439968" y="561078"/>
            <a:ext cx="4754884" cy="923330"/>
          </a:xfrm>
          <a:prstGeom prst="rect">
            <a:avLst/>
          </a:prstGeom>
        </p:spPr>
        <p:txBody>
          <a:bodyPr vert="horz" wrap="square" lIns="0" tIns="0" rIns="0" bIns="0" rtlCol="0" anchor="t">
            <a:spAutoFit/>
          </a:bodyPr>
          <a:lstStyle/>
          <a:p>
            <a:pPr marL="0" lvl="1" defTabSz="685784"/>
            <a:r>
              <a:rPr lang="en-GB" sz="3000" kern="0">
                <a:solidFill>
                  <a:srgbClr val="7413DC"/>
                </a:solidFill>
                <a:latin typeface="Nunito Sans Black"/>
                <a:cs typeface="Calibri"/>
              </a:rPr>
              <a:t>Changes that will launch with the digital system</a:t>
            </a:r>
          </a:p>
        </p:txBody>
      </p:sp>
      <p:sp>
        <p:nvSpPr>
          <p:cNvPr id="6" name="TextBox 5">
            <a:extLst>
              <a:ext uri="{FF2B5EF4-FFF2-40B4-BE49-F238E27FC236}">
                <a16:creationId xmlns:a16="http://schemas.microsoft.com/office/drawing/2014/main" xmlns="" id="{E0077B16-D647-2135-8C35-61E222EFD612}"/>
              </a:ext>
            </a:extLst>
          </p:cNvPr>
          <p:cNvSpPr txBox="1"/>
          <p:nvPr/>
        </p:nvSpPr>
        <p:spPr>
          <a:xfrm>
            <a:off x="296912" y="2415802"/>
            <a:ext cx="5348514" cy="3323987"/>
          </a:xfrm>
          <a:prstGeom prst="rect">
            <a:avLst/>
          </a:prstGeom>
          <a:noFill/>
        </p:spPr>
        <p:txBody>
          <a:bodyPr wrap="square" lIns="91440" tIns="45720" rIns="91440" bIns="45720" anchor="t">
            <a:spAutoFit/>
          </a:bodyPr>
          <a:lstStyle/>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Accreditations - </a:t>
            </a:r>
            <a:r>
              <a:rPr lang="en-GB" sz="2000">
                <a:latin typeface="Nunito Sans"/>
                <a:ea typeface="Calibri"/>
                <a:cs typeface="Calibri"/>
              </a:rPr>
              <a:t>Specific permissions to carry out tasks in the new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Move to a learning culture - </a:t>
            </a:r>
            <a:r>
              <a:rPr lang="en-GB" sz="2000">
                <a:latin typeface="Nunito Sans"/>
                <a:ea typeface="Calibri"/>
                <a:cs typeface="Calibri"/>
              </a:rPr>
              <a:t>Tied to new course content and digital system </a:t>
            </a:r>
          </a:p>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Growing Roots Learning - </a:t>
            </a:r>
            <a:r>
              <a:rPr lang="en-GB" sz="2000">
                <a:latin typeface="Nunito Sans"/>
                <a:ea typeface="Calibri"/>
                <a:cs typeface="Calibri"/>
              </a:rPr>
              <a:t>Tied to new course content and digital system</a:t>
            </a:r>
          </a:p>
          <a:p>
            <a:pPr marL="295275" indent="-285750">
              <a:spcBef>
                <a:spcPts val="600"/>
              </a:spcBef>
              <a:spcAft>
                <a:spcPts val="600"/>
              </a:spcAft>
              <a:buClr>
                <a:srgbClr val="7414DC"/>
              </a:buClr>
              <a:buSzPct val="125000"/>
              <a:buFont typeface="Arial" panose="020B0604020202020204" pitchFamily="34" charset="0"/>
              <a:buChar char="•"/>
              <a:defRPr/>
            </a:pPr>
            <a:r>
              <a:rPr lang="en-GB" sz="2000" b="1">
                <a:latin typeface="Nunito Sans"/>
                <a:ea typeface="Calibri"/>
                <a:cs typeface="Calibri"/>
              </a:rPr>
              <a:t>New Volunteer Joining Journey - </a:t>
            </a:r>
            <a:r>
              <a:rPr lang="en-GB" sz="2000">
                <a:latin typeface="Nunito Sans"/>
                <a:ea typeface="Calibri"/>
                <a:cs typeface="Calibri"/>
              </a:rPr>
              <a:t>Digital administration of the journey is tied to the digital system</a:t>
            </a:r>
          </a:p>
        </p:txBody>
      </p:sp>
      <p:pic>
        <p:nvPicPr>
          <p:cNvPr id="3" name="Picture 12" descr="A picture containing outdoor, tree, person, wearing">
            <a:extLst>
              <a:ext uri="{FF2B5EF4-FFF2-40B4-BE49-F238E27FC236}">
                <a16:creationId xmlns:a16="http://schemas.microsoft.com/office/drawing/2014/main" xmlns="" id="{60924B66-DA3D-432F-652D-109864A4E3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1" y="0"/>
            <a:ext cx="6095999" cy="6858000"/>
          </a:xfrm>
          <a:prstGeom prst="rect">
            <a:avLst/>
          </a:prstGeom>
        </p:spPr>
      </p:pic>
    </p:spTree>
    <p:extLst>
      <p:ext uri="{BB962C8B-B14F-4D97-AF65-F5344CB8AC3E}">
        <p14:creationId xmlns:p14="http://schemas.microsoft.com/office/powerpoint/2010/main" val="3433232255"/>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5" ma:contentTypeDescription="Create a new document." ma:contentTypeScope="" ma:versionID="01556462b1b00a82cac8a67568ae4fd4">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f9d62671619cab644e9ff41f0bf22382"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Darenn Plowright</DisplayName>
        <AccountId>80</AccountId>
        <AccountType/>
      </UserInfo>
      <UserInfo>
        <DisplayName>Ben Powlesland</DisplayName>
        <AccountId>100</AccountId>
        <AccountType/>
      </UserInfo>
      <UserInfo>
        <DisplayName>Samantha Danso</DisplayName>
        <AccountId>99</AccountId>
        <AccountType/>
      </UserInfo>
      <UserInfo>
        <DisplayName>Eleanor Coker</DisplayName>
        <AccountId>78</AccountId>
        <AccountType/>
      </UserInfo>
      <UserInfo>
        <DisplayName>Rebecca Young</DisplayName>
        <AccountId>16</AccountId>
        <AccountType/>
      </UserInfo>
      <UserInfo>
        <DisplayName>Ian McGuire</DisplayName>
        <AccountId>27</AccountId>
        <AccountType/>
      </UserInfo>
      <UserInfo>
        <DisplayName>Lucy Burrows-Smith</DisplayName>
        <AccountId>161</AccountId>
        <AccountType/>
      </UserInfo>
      <UserInfo>
        <DisplayName>Rich Bennett</DisplayName>
        <AccountId>92</AccountId>
        <AccountType/>
      </UserInfo>
      <UserInfo>
        <DisplayName>Alex Harvey</DisplayName>
        <AccountId>177</AccountId>
        <AccountType/>
      </UserInfo>
      <UserInfo>
        <DisplayName>Paul Fix</DisplayName>
        <AccountId>240</AccountId>
        <AccountType/>
      </UserInfo>
      <UserInfo>
        <DisplayName>Vanessa Slawson</DisplayName>
        <AccountId>173</AccountId>
        <AccountType/>
      </UserInfo>
      <UserInfo>
        <DisplayName>Lee Bloomfield</DisplayName>
        <AccountId>294</AccountId>
        <AccountType/>
      </UserInfo>
      <UserInfo>
        <DisplayName>Elizabeth Stormfield</DisplayName>
        <AccountId>229</AccountId>
        <AccountType/>
      </UserInfo>
      <UserInfo>
        <DisplayName>Shaid Karim</DisplayName>
        <AccountId>12</AccountId>
        <AccountType/>
      </UserInfo>
      <UserInfo>
        <DisplayName>Adam Ray</DisplayName>
        <AccountId>379</AccountId>
        <AccountType/>
      </UserInfo>
      <UserInfo>
        <DisplayName>Gordon Weston</DisplayName>
        <AccountId>241</AccountId>
        <AccountType/>
      </UserInfo>
      <UserInfo>
        <DisplayName>Colin Davidson</DisplayName>
        <AccountId>266</AccountId>
        <AccountType/>
      </UserInfo>
      <UserInfo>
        <DisplayName>Tim C. Taylor</DisplayName>
        <AccountId>401</AccountId>
        <AccountType/>
      </UserInfo>
      <UserInfo>
        <DisplayName>Hayley Fisher</DisplayName>
        <AccountId>307</AccountId>
        <AccountType/>
      </UserInfo>
      <UserInfo>
        <DisplayName>Annette Payne</DisplayName>
        <AccountId>308</AccountId>
        <AccountType/>
      </UserInfo>
      <UserInfo>
        <DisplayName>Hermione Clulow</DisplayName>
        <AccountId>52</AccountId>
        <AccountType/>
      </UserInfo>
      <UserInfo>
        <DisplayName>Gemma Norman</DisplayName>
        <AccountId>704</AccountId>
        <AccountType/>
      </UserInfo>
      <UserInfo>
        <DisplayName>Cicely Taylor</DisplayName>
        <AccountId>671</AccountId>
        <AccountType/>
      </UserInfo>
      <UserInfo>
        <DisplayName>Katie Miller</DisplayName>
        <AccountId>41</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C12B90-76D4-46D2-9FB0-4A1733A9F42D}">
  <ds:schemaRefs>
    <ds:schemaRef ds:uri="http://schemas.microsoft.com/sharepoint/v3/contenttype/forms"/>
  </ds:schemaRefs>
</ds:datastoreItem>
</file>

<file path=customXml/itemProps2.xml><?xml version="1.0" encoding="utf-8"?>
<ds:datastoreItem xmlns:ds="http://schemas.openxmlformats.org/officeDocument/2006/customXml" ds:itemID="{103AE6C2-71FE-434A-94DF-D2B7C4488407}">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910</Words>
  <Application>Microsoft Office PowerPoint</Application>
  <PresentationFormat>Widescreen</PresentationFormat>
  <Paragraphs>176</Paragraphs>
  <Slides>31</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Times New Roman</vt:lpstr>
      <vt:lpstr>Arial</vt:lpstr>
      <vt:lpstr>Nunito Sans Black</vt:lpstr>
      <vt:lpstr>Nunito Sans</vt:lpstr>
      <vt:lpstr>Nunito Sans ExtraBold</vt:lpstr>
      <vt:lpstr>Calibri</vt:lpstr>
      <vt:lpstr>Mangal</vt:lpstr>
      <vt:lpstr>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lastModifiedBy>Adam Ray</cp:lastModifiedBy>
  <cp:revision>16</cp:revision>
  <dcterms:created xsi:type="dcterms:W3CDTF">2019-10-08T08:48:13Z</dcterms:created>
  <dcterms:modified xsi:type="dcterms:W3CDTF">2024-02-28T09:10:35Z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