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bookmarkIdSeed="3">
  <p:sldMasterIdLst>
    <p:sldMasterId id="2147483834" r:id="rId1"/>
    <p:sldMasterId id="2147484042" r:id="rId2"/>
  </p:sldMasterIdLst>
  <p:notesMasterIdLst>
    <p:notesMasterId r:id="rId41"/>
  </p:notesMasterIdLst>
  <p:sldIdLst>
    <p:sldId id="320" r:id="rId3"/>
    <p:sldId id="329" r:id="rId4"/>
    <p:sldId id="733" r:id="rId5"/>
    <p:sldId id="896" r:id="rId6"/>
    <p:sldId id="1092" r:id="rId7"/>
    <p:sldId id="943" r:id="rId8"/>
    <p:sldId id="1082" r:id="rId9"/>
    <p:sldId id="899" r:id="rId10"/>
    <p:sldId id="900" r:id="rId11"/>
    <p:sldId id="1143" r:id="rId12"/>
    <p:sldId id="1091" r:id="rId13"/>
    <p:sldId id="1096" r:id="rId14"/>
    <p:sldId id="1124" r:id="rId15"/>
    <p:sldId id="1117" r:id="rId16"/>
    <p:sldId id="1126" r:id="rId17"/>
    <p:sldId id="1174" r:id="rId18"/>
    <p:sldId id="1127" r:id="rId19"/>
    <p:sldId id="920" r:id="rId20"/>
    <p:sldId id="1128" r:id="rId21"/>
    <p:sldId id="1098" r:id="rId22"/>
    <p:sldId id="1129" r:id="rId23"/>
    <p:sldId id="1130" r:id="rId24"/>
    <p:sldId id="1131" r:id="rId25"/>
    <p:sldId id="1084" r:id="rId26"/>
    <p:sldId id="1144" r:id="rId27"/>
    <p:sldId id="1146" r:id="rId28"/>
    <p:sldId id="1150" r:id="rId29"/>
    <p:sldId id="1151" r:id="rId30"/>
    <p:sldId id="1177" r:id="rId31"/>
    <p:sldId id="1149" r:id="rId32"/>
    <p:sldId id="1145" r:id="rId33"/>
    <p:sldId id="1175" r:id="rId34"/>
    <p:sldId id="257" r:id="rId35"/>
    <p:sldId id="1139" r:id="rId36"/>
    <p:sldId id="1140" r:id="rId37"/>
    <p:sldId id="1060" r:id="rId38"/>
    <p:sldId id="1061" r:id="rId39"/>
    <p:sldId id="1066" r:id="rId40"/>
  </p:sldIdLst>
  <p:sldSz cx="12192000" cy="6858000"/>
  <p:notesSz cx="16256000" cy="9144000"/>
  <p:embeddedFontLst>
    <p:embeddedFont>
      <p:font typeface="Nunito Sans" panose="00000500000000000000" pitchFamily="2" charset="0"/>
      <p:regular r:id="rId42"/>
      <p:bold r:id="rId43"/>
      <p:italic r:id="rId44"/>
      <p:boldItalic r:id="rId45"/>
    </p:embeddedFont>
    <p:embeddedFont>
      <p:font typeface="Nunito Sans Black" panose="00000A00000000000000" pitchFamily="2" charset="0"/>
      <p:bold r:id="rId46"/>
      <p:boldItalic r:id="rId47"/>
    </p:embeddedFont>
    <p:embeddedFont>
      <p:font typeface="Nunito Sans Normal"/>
      <p:regular r:id="rId48"/>
      <p:bold r:id="rId49"/>
      <p:italic r:id="rId50"/>
      <p:boldItalic r:id="rId51"/>
    </p:embeddedFont>
  </p:embeddedFontLst>
  <p:custDataLst>
    <p:tags r:id="rId52"/>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486"/>
    <a:srgbClr val="FF912A"/>
    <a:srgbClr val="FFE627"/>
    <a:srgbClr val="006DDF"/>
    <a:srgbClr val="003982"/>
    <a:srgbClr val="FFFFFF"/>
    <a:srgbClr val="00A794"/>
    <a:srgbClr val="7414DC"/>
    <a:srgbClr val="00A793"/>
    <a:srgbClr val="FFB4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hescouts.sharepoint.com/sites/VolunteerExperience/Shared%20Documents/Change%20and%20Infrastructure/Change%20Management/Change%20Readiness/Sept%2024%20Change%20Readiness/Sept%2024%20Change%20Readiness%20Overview.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thescouts.sharepoint.com/sites/VolunteerExperience/Shared%20Documents/Change%20and%20Infrastructure/Change%20Management/Change%20Readiness/Sept%2024%20Change%20Readiness/Sept%2024%20Change%20Readiness%20Overview.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3"/>
              </a:solidFill>
              <a:ln w="19050">
                <a:solidFill>
                  <a:schemeClr val="lt1"/>
                </a:solidFill>
              </a:ln>
              <a:effectLst/>
            </c:spPr>
            <c:extLst>
              <c:ext xmlns:c16="http://schemas.microsoft.com/office/drawing/2014/chart" uri="{C3380CC4-5D6E-409C-BE32-E72D297353CC}">
                <c16:uniqueId val="{00000007-DEF7-4A61-8031-0765690DC1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DEF7-4A61-8031-0765690DC104}"/>
              </c:ext>
            </c:extLst>
          </c:dPt>
          <c:dPt>
            <c:idx val="2"/>
            <c:bubble3D val="0"/>
            <c:spPr>
              <a:solidFill>
                <a:srgbClr val="FF912A"/>
              </a:solidFill>
              <a:ln w="19050">
                <a:solidFill>
                  <a:schemeClr val="lt1"/>
                </a:solidFill>
              </a:ln>
              <a:effectLst/>
            </c:spPr>
            <c:extLst>
              <c:ext xmlns:c16="http://schemas.microsoft.com/office/drawing/2014/chart" uri="{C3380CC4-5D6E-409C-BE32-E72D297353CC}">
                <c16:uniqueId val="{00000005-DEF7-4A61-8031-0765690DC10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6-DEF7-4A61-8031-0765690DC104}"/>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8-F5AF-4AD2-878D-6EA58E7C1B1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Sheet1!$B$2:$F$2</c:f>
              <c:numCache>
                <c:formatCode>General</c:formatCode>
                <c:ptCount val="5"/>
                <c:pt idx="0">
                  <c:v>6</c:v>
                </c:pt>
                <c:pt idx="1">
                  <c:v>34</c:v>
                </c:pt>
                <c:pt idx="2">
                  <c:v>28</c:v>
                </c:pt>
                <c:pt idx="3">
                  <c:v>6</c:v>
                </c:pt>
                <c:pt idx="4">
                  <c:v>13</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Current Readiness</c:v>
                      </c:pt>
                    </c:strCache>
                  </c:strRef>
                </c15:tx>
              </c15:filteredSeriesTitle>
            </c:ext>
            <c:ext xmlns:c15="http://schemas.microsoft.com/office/drawing/2012/chart" uri="{02D57815-91ED-43cb-92C2-25804820EDAC}">
              <c15:filteredCategoryTitle>
                <c15:cat>
                  <c:strRef>
                    <c:extLst>
                      <c:ext uri="{02D57815-91ED-43cb-92C2-25804820EDAC}">
                        <c15:formulaRef>
                          <c15:sqref>Sheet1!$B$1:$F$1</c15:sqref>
                        </c15:formulaRef>
                      </c:ext>
                    </c:extLst>
                    <c:strCache>
                      <c:ptCount val="5"/>
                      <c:pt idx="0">
                        <c:v>Blue</c:v>
                      </c:pt>
                      <c:pt idx="1">
                        <c:v>Green</c:v>
                      </c:pt>
                      <c:pt idx="2">
                        <c:v>Amber</c:v>
                      </c:pt>
                      <c:pt idx="3">
                        <c:v>Red</c:v>
                      </c:pt>
                      <c:pt idx="4">
                        <c:v>No Response</c:v>
                      </c:pt>
                    </c:strCache>
                  </c:strRef>
                </c15:cat>
              </c15:filteredCategoryTitle>
            </c:ext>
            <c:ext xmlns:c16="http://schemas.microsoft.com/office/drawing/2014/chart" uri="{C3380CC4-5D6E-409C-BE32-E72D297353CC}">
              <c16:uniqueId val="{00000000-DEF7-4A61-8031-0765690DC104}"/>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5CB-4231-8FDA-D74241A36537}"/>
              </c:ext>
            </c:extLst>
          </c:dPt>
          <c:dPt>
            <c:idx val="1"/>
            <c:bubble3D val="0"/>
            <c:spPr>
              <a:solidFill>
                <a:srgbClr val="FF912A"/>
              </a:solidFill>
              <a:ln w="19050">
                <a:solidFill>
                  <a:schemeClr val="lt1"/>
                </a:solidFill>
              </a:ln>
              <a:effectLst/>
            </c:spPr>
            <c:extLst>
              <c:ext xmlns:c16="http://schemas.microsoft.com/office/drawing/2014/chart" uri="{C3380CC4-5D6E-409C-BE32-E72D297353CC}">
                <c16:uniqueId val="{00000003-45CB-4231-8FDA-D74241A36537}"/>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45CB-4231-8FDA-D74241A36537}"/>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45CB-4231-8FDA-D74241A3653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Sheet1!$B$3:$E$3</c:f>
              <c:numCache>
                <c:formatCode>General</c:formatCode>
                <c:ptCount val="4"/>
                <c:pt idx="0">
                  <c:v>33</c:v>
                </c:pt>
                <c:pt idx="1">
                  <c:v>44</c:v>
                </c:pt>
                <c:pt idx="2">
                  <c:v>8</c:v>
                </c:pt>
                <c:pt idx="3">
                  <c:v>3</c:v>
                </c:pt>
              </c:numCache>
            </c:numRef>
          </c:val>
          <c:extLst>
            <c:ext xmlns:c15="http://schemas.microsoft.com/office/drawing/2012/chart" uri="{02D57815-91ED-43cb-92C2-25804820EDAC}">
              <c15:filteredSeriesTitle>
                <c15:tx>
                  <c:strRef>
                    <c:extLst>
                      <c:ext uri="{02D57815-91ED-43cb-92C2-25804820EDAC}">
                        <c15:formulaRef>
                          <c15:sqref>Sheet1!$A$3</c15:sqref>
                        </c15:formulaRef>
                      </c:ext>
                    </c:extLst>
                    <c:strCache>
                      <c:ptCount val="1"/>
                      <c:pt idx="0">
                        <c:v>Predicated RAG at go-live</c:v>
                      </c:pt>
                    </c:strCache>
                  </c:strRef>
                </c15:tx>
              </c15:filteredSeriesTitle>
            </c:ext>
            <c:ext xmlns:c15="http://schemas.microsoft.com/office/drawing/2012/chart" uri="{02D57815-91ED-43cb-92C2-25804820EDAC}">
              <c15:filteredCategoryTitle>
                <c15:cat>
                  <c:strRef>
                    <c:extLst>
                      <c:ext uri="{02D57815-91ED-43cb-92C2-25804820EDAC}">
                        <c15:formulaRef>
                          <c15:sqref>Sheet1!$B$1:$E$1</c15:sqref>
                        </c15:formulaRef>
                      </c:ext>
                    </c:extLst>
                    <c:strCache>
                      <c:ptCount val="4"/>
                      <c:pt idx="0">
                        <c:v>Green</c:v>
                      </c:pt>
                      <c:pt idx="1">
                        <c:v>Amber</c:v>
                      </c:pt>
                      <c:pt idx="2">
                        <c:v>Red</c:v>
                      </c:pt>
                      <c:pt idx="3">
                        <c:v>No Response</c:v>
                      </c:pt>
                    </c:strCache>
                  </c:strRef>
                </c15:cat>
              </c15:filteredCategoryTitle>
            </c:ext>
            <c:ext xmlns:c16="http://schemas.microsoft.com/office/drawing/2014/chart" uri="{C3380CC4-5D6E-409C-BE32-E72D297353CC}">
              <c16:uniqueId val="{00000008-45CB-4231-8FDA-D74241A3653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CE4E-44DE-B080-340815D5FEB1}"/>
              </c:ext>
            </c:extLst>
          </c:dPt>
          <c:dPt>
            <c:idx val="1"/>
            <c:bubble3D val="0"/>
            <c:spPr>
              <a:solidFill>
                <a:srgbClr val="FF912A"/>
              </a:solidFill>
              <a:ln w="19050">
                <a:solidFill>
                  <a:schemeClr val="lt1"/>
                </a:solidFill>
              </a:ln>
              <a:effectLst/>
            </c:spPr>
            <c:extLst>
              <c:ext xmlns:c16="http://schemas.microsoft.com/office/drawing/2014/chart" uri="{C3380CC4-5D6E-409C-BE32-E72D297353CC}">
                <c16:uniqueId val="{00000003-CE4E-44DE-B080-340815D5FEB1}"/>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CE4E-44DE-B080-340815D5FEB1}"/>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CE4E-44DE-B080-340815D5FEB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Sheet1!$B$2:$E$2</c:f>
              <c:numCache>
                <c:formatCode>General</c:formatCode>
                <c:ptCount val="4"/>
                <c:pt idx="0">
                  <c:v>12</c:v>
                </c:pt>
                <c:pt idx="1">
                  <c:v>51</c:v>
                </c:pt>
                <c:pt idx="2">
                  <c:v>22</c:v>
                </c:pt>
                <c:pt idx="3">
                  <c:v>3</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RAG Overall</c:v>
                      </c:pt>
                    </c:strCache>
                  </c:strRef>
                </c15:tx>
              </c15:filteredSeriesTitle>
            </c:ext>
            <c:ext xmlns:c15="http://schemas.microsoft.com/office/drawing/2012/chart" uri="{02D57815-91ED-43cb-92C2-25804820EDAC}">
              <c15:filteredCategoryTitle>
                <c15:cat>
                  <c:strRef>
                    <c:extLst>
                      <c:ext uri="{02D57815-91ED-43cb-92C2-25804820EDAC}">
                        <c15:formulaRef>
                          <c15:sqref>Sheet1!$B$1:$E$1</c15:sqref>
                        </c15:formulaRef>
                      </c:ext>
                    </c:extLst>
                    <c:strCache>
                      <c:ptCount val="4"/>
                      <c:pt idx="0">
                        <c:v>Green</c:v>
                      </c:pt>
                      <c:pt idx="1">
                        <c:v>Amber</c:v>
                      </c:pt>
                      <c:pt idx="2">
                        <c:v>Red</c:v>
                      </c:pt>
                      <c:pt idx="3">
                        <c:v>No Response</c:v>
                      </c:pt>
                    </c:strCache>
                  </c:strRef>
                </c15:cat>
              </c15:filteredCategoryTitle>
            </c:ext>
            <c:ext xmlns:c16="http://schemas.microsoft.com/office/drawing/2014/chart" uri="{C3380CC4-5D6E-409C-BE32-E72D297353CC}">
              <c16:uniqueId val="{00000008-CE4E-44DE-B080-340815D5FEB1}"/>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AF2-4828-8D6F-51C33108936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AF2-4828-8D6F-51C331089369}"/>
              </c:ext>
            </c:extLst>
          </c:dPt>
          <c:dPt>
            <c:idx val="2"/>
            <c:bubble3D val="0"/>
            <c:spPr>
              <a:solidFill>
                <a:srgbClr val="FF912A"/>
              </a:solidFill>
              <a:ln w="19050">
                <a:solidFill>
                  <a:schemeClr val="lt1"/>
                </a:solidFill>
              </a:ln>
              <a:effectLst/>
            </c:spPr>
            <c:extLst>
              <c:ext xmlns:c16="http://schemas.microsoft.com/office/drawing/2014/chart" uri="{C3380CC4-5D6E-409C-BE32-E72D297353CC}">
                <c16:uniqueId val="{00000005-BAF2-4828-8D6F-51C331089369}"/>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BAF2-4828-8D6F-51C331089369}"/>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8-7971-4887-846C-B6A65CE31892}"/>
              </c:ext>
            </c:extLst>
          </c:dPt>
          <c:dLbls>
            <c:dLbl>
              <c:idx val="0"/>
              <c:delete val="1"/>
              <c:extLst>
                <c:ext xmlns:c15="http://schemas.microsoft.com/office/drawing/2012/chart" uri="{CE6537A1-D6FC-4f65-9D91-7224C49458BB}"/>
                <c:ext xmlns:c16="http://schemas.microsoft.com/office/drawing/2014/chart" uri="{C3380CC4-5D6E-409C-BE32-E72D297353CC}">
                  <c16:uniqueId val="{00000001-BAF2-4828-8D6F-51C33108936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Sheet1!$B$3:$F$3</c:f>
              <c:numCache>
                <c:formatCode>General</c:formatCode>
                <c:ptCount val="5"/>
                <c:pt idx="0">
                  <c:v>0</c:v>
                </c:pt>
                <c:pt idx="1">
                  <c:v>28</c:v>
                </c:pt>
                <c:pt idx="2">
                  <c:v>44</c:v>
                </c:pt>
                <c:pt idx="3">
                  <c:v>2</c:v>
                </c:pt>
                <c:pt idx="4">
                  <c:v>13</c:v>
                </c:pt>
              </c:numCache>
            </c:numRef>
          </c:val>
          <c:extLst>
            <c:ext xmlns:c15="http://schemas.microsoft.com/office/drawing/2012/chart" uri="{02D57815-91ED-43cb-92C2-25804820EDAC}">
              <c15:filteredSeriesTitle>
                <c15:tx>
                  <c:strRef>
                    <c:extLst>
                      <c:ext uri="{02D57815-91ED-43cb-92C2-25804820EDAC}">
                        <c15:formulaRef>
                          <c15:sqref>Sheet1!$A$3</c15:sqref>
                        </c15:formulaRef>
                      </c:ext>
                    </c:extLst>
                    <c:strCache>
                      <c:ptCount val="1"/>
                      <c:pt idx="0">
                        <c:v>Expected Readiness</c:v>
                      </c:pt>
                    </c:strCache>
                  </c:strRef>
                </c15:tx>
              </c15:filteredSeriesTitle>
            </c:ext>
            <c:ext xmlns:c15="http://schemas.microsoft.com/office/drawing/2012/chart" uri="{02D57815-91ED-43cb-92C2-25804820EDAC}">
              <c15:filteredCategoryTitle>
                <c15:cat>
                  <c:strRef>
                    <c:extLst>
                      <c:ext uri="{02D57815-91ED-43cb-92C2-25804820EDAC}">
                        <c15:formulaRef>
                          <c15:sqref>Sheet1!$B$1:$F$1</c15:sqref>
                        </c15:formulaRef>
                      </c:ext>
                    </c:extLst>
                    <c:strCache>
                      <c:ptCount val="5"/>
                      <c:pt idx="0">
                        <c:v>Blue</c:v>
                      </c:pt>
                      <c:pt idx="1">
                        <c:v>Green</c:v>
                      </c:pt>
                      <c:pt idx="2">
                        <c:v>Amber</c:v>
                      </c:pt>
                      <c:pt idx="3">
                        <c:v>Red</c:v>
                      </c:pt>
                      <c:pt idx="4">
                        <c:v>No Response</c:v>
                      </c:pt>
                    </c:strCache>
                  </c:strRef>
                </c15:cat>
              </c15:filteredCategoryTitle>
            </c:ext>
            <c:ext xmlns:c16="http://schemas.microsoft.com/office/drawing/2014/chart" uri="{C3380CC4-5D6E-409C-BE32-E72D297353CC}">
              <c16:uniqueId val="{00000008-BAF2-4828-8D6F-51C331089369}"/>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84F-423D-9440-C82188B9EC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4F-423D-9440-C82188B9ECC4}"/>
              </c:ext>
            </c:extLst>
          </c:dPt>
          <c:dPt>
            <c:idx val="2"/>
            <c:bubble3D val="0"/>
            <c:spPr>
              <a:solidFill>
                <a:srgbClr val="FF912A"/>
              </a:solidFill>
              <a:ln w="19050">
                <a:solidFill>
                  <a:schemeClr val="lt1"/>
                </a:solidFill>
              </a:ln>
              <a:effectLst/>
            </c:spPr>
            <c:extLst>
              <c:ext xmlns:c16="http://schemas.microsoft.com/office/drawing/2014/chart" uri="{C3380CC4-5D6E-409C-BE32-E72D297353CC}">
                <c16:uniqueId val="{00000005-984F-423D-9440-C82188B9ECC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984F-423D-9440-C82188B9ECC4}"/>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984F-423D-9440-C82188B9ECC4}"/>
              </c:ext>
            </c:extLst>
          </c:dPt>
          <c:dLbls>
            <c:dLbl>
              <c:idx val="3"/>
              <c:layout>
                <c:manualLayout>
                  <c:x val="6.0766160936681475E-2"/>
                  <c:y val="4.525715843655642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84F-423D-9440-C82188B9ECC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Sheet2!$R$4:$V$4</c:f>
              <c:numCache>
                <c:formatCode>General</c:formatCode>
                <c:ptCount val="5"/>
                <c:pt idx="0">
                  <c:v>16</c:v>
                </c:pt>
                <c:pt idx="1">
                  <c:v>36</c:v>
                </c:pt>
                <c:pt idx="2">
                  <c:v>16</c:v>
                </c:pt>
                <c:pt idx="3">
                  <c:v>3</c:v>
                </c:pt>
                <c:pt idx="4">
                  <c:v>13</c:v>
                </c:pt>
              </c:numCache>
            </c:numRef>
          </c:val>
          <c:extLst>
            <c:ext xmlns:c15="http://schemas.microsoft.com/office/drawing/2012/chart" uri="{02D57815-91ED-43cb-92C2-25804820EDAC}">
              <c15:filteredSeriesTitle>
                <c15:tx>
                  <c:strRef>
                    <c:extLst>
                      <c:ext uri="{02D57815-91ED-43cb-92C2-25804820EDAC}">
                        <c15:formulaRef>
                          <c15:sqref>Sheet2!$Q$4</c15:sqref>
                        </c15:formulaRef>
                      </c:ext>
                    </c:extLst>
                    <c:strCache>
                      <c:ptCount val="1"/>
                      <c:pt idx="0">
                        <c:v>Current RAG</c:v>
                      </c:pt>
                    </c:strCache>
                  </c:strRef>
                </c15:tx>
              </c15:filteredSeriesTitle>
            </c:ext>
            <c:ext xmlns:c15="http://schemas.microsoft.com/office/drawing/2012/chart" uri="{02D57815-91ED-43cb-92C2-25804820EDAC}">
              <c15:filteredCategoryTitle>
                <c15:cat>
                  <c:strRef>
                    <c:extLst>
                      <c:ext uri="{02D57815-91ED-43cb-92C2-25804820EDAC}">
                        <c15:formulaRef>
                          <c15:sqref>Sheet2!$R$3:$V$3</c15:sqref>
                        </c15:formulaRef>
                      </c:ext>
                    </c:extLst>
                    <c:strCache>
                      <c:ptCount val="5"/>
                      <c:pt idx="0">
                        <c:v>Blue</c:v>
                      </c:pt>
                      <c:pt idx="1">
                        <c:v>Green</c:v>
                      </c:pt>
                      <c:pt idx="2">
                        <c:v>Amber</c:v>
                      </c:pt>
                      <c:pt idx="3">
                        <c:v>Red</c:v>
                      </c:pt>
                      <c:pt idx="4">
                        <c:v>No Response</c:v>
                      </c:pt>
                    </c:strCache>
                  </c:strRef>
                </c15:cat>
              </c15:filteredCategoryTitle>
            </c:ext>
            <c:ext xmlns:c16="http://schemas.microsoft.com/office/drawing/2014/chart" uri="{C3380CC4-5D6E-409C-BE32-E72D297353CC}">
              <c16:uniqueId val="{0000000A-984F-423D-9440-C82188B9ECC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64-4006-9CC9-96606BDC9E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64-4006-9CC9-96606BDC9E19}"/>
              </c:ext>
            </c:extLst>
          </c:dPt>
          <c:dPt>
            <c:idx val="2"/>
            <c:bubble3D val="0"/>
            <c:spPr>
              <a:solidFill>
                <a:srgbClr val="FF912A"/>
              </a:solidFill>
              <a:ln w="19050">
                <a:solidFill>
                  <a:schemeClr val="lt1"/>
                </a:solidFill>
              </a:ln>
              <a:effectLst/>
            </c:spPr>
            <c:extLst>
              <c:ext xmlns:c16="http://schemas.microsoft.com/office/drawing/2014/chart" uri="{C3380CC4-5D6E-409C-BE32-E72D297353CC}">
                <c16:uniqueId val="{00000005-5A64-4006-9CC9-96606BDC9E19}"/>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5A64-4006-9CC9-96606BDC9E19}"/>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5A64-4006-9CC9-96606BDC9E19}"/>
              </c:ext>
            </c:extLst>
          </c:dPt>
          <c:dLbls>
            <c:dLbl>
              <c:idx val="0"/>
              <c:delete val="1"/>
              <c:extLst>
                <c:ext xmlns:c15="http://schemas.microsoft.com/office/drawing/2012/chart" uri="{CE6537A1-D6FC-4f65-9D91-7224C49458BB}"/>
                <c:ext xmlns:c16="http://schemas.microsoft.com/office/drawing/2014/chart" uri="{C3380CC4-5D6E-409C-BE32-E72D297353CC}">
                  <c16:uniqueId val="{00000001-5A64-4006-9CC9-96606BDC9E19}"/>
                </c:ext>
              </c:extLst>
            </c:dLbl>
            <c:dLbl>
              <c:idx val="3"/>
              <c:layout>
                <c:manualLayout>
                  <c:x val="5.1532330268263149E-2"/>
                  <c:y val="4.490979569649634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A64-4006-9CC9-96606BDC9E1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Sheet2!$R$5:$V$5</c:f>
              <c:numCache>
                <c:formatCode>General</c:formatCode>
                <c:ptCount val="5"/>
                <c:pt idx="0">
                  <c:v>0</c:v>
                </c:pt>
                <c:pt idx="1">
                  <c:v>31</c:v>
                </c:pt>
                <c:pt idx="2">
                  <c:v>37</c:v>
                </c:pt>
                <c:pt idx="3">
                  <c:v>3</c:v>
                </c:pt>
                <c:pt idx="4">
                  <c:v>13</c:v>
                </c:pt>
              </c:numCache>
            </c:numRef>
          </c:val>
          <c:extLst>
            <c:ext xmlns:c15="http://schemas.microsoft.com/office/drawing/2012/chart" uri="{02D57815-91ED-43cb-92C2-25804820EDAC}">
              <c15:filteredSeriesTitle>
                <c15:tx>
                  <c:strRef>
                    <c:extLst>
                      <c:ext uri="{02D57815-91ED-43cb-92C2-25804820EDAC}">
                        <c15:formulaRef>
                          <c15:sqref>Sheet2!$Q$5</c15:sqref>
                        </c15:formulaRef>
                      </c:ext>
                    </c:extLst>
                    <c:strCache>
                      <c:ptCount val="1"/>
                      <c:pt idx="0">
                        <c:v>Predicated RAG</c:v>
                      </c:pt>
                    </c:strCache>
                  </c:strRef>
                </c15:tx>
              </c15:filteredSeriesTitle>
            </c:ext>
            <c:ext xmlns:c15="http://schemas.microsoft.com/office/drawing/2012/chart" uri="{02D57815-91ED-43cb-92C2-25804820EDAC}">
              <c15:filteredCategoryTitle>
                <c15:cat>
                  <c:strRef>
                    <c:extLst>
                      <c:ext uri="{02D57815-91ED-43cb-92C2-25804820EDAC}">
                        <c15:formulaRef>
                          <c15:sqref>Sheet2!$R$3:$V$3</c15:sqref>
                        </c15:formulaRef>
                      </c:ext>
                    </c:extLst>
                    <c:strCache>
                      <c:ptCount val="5"/>
                      <c:pt idx="0">
                        <c:v>Blue</c:v>
                      </c:pt>
                      <c:pt idx="1">
                        <c:v>Green</c:v>
                      </c:pt>
                      <c:pt idx="2">
                        <c:v>Amber</c:v>
                      </c:pt>
                      <c:pt idx="3">
                        <c:v>Red</c:v>
                      </c:pt>
                      <c:pt idx="4">
                        <c:v>No Response</c:v>
                      </c:pt>
                    </c:strCache>
                  </c:strRef>
                </c15:cat>
              </c15:filteredCategoryTitle>
            </c:ext>
            <c:ext xmlns:c16="http://schemas.microsoft.com/office/drawing/2014/chart" uri="{C3380CC4-5D6E-409C-BE32-E72D297353CC}">
              <c16:uniqueId val="{0000000A-5A64-4006-9CC9-96606BDC9E1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116E-431E-AB55-3CB91851F0CC}"/>
                </c:ext>
              </c:extLst>
            </c:dLbl>
            <c:dLbl>
              <c:idx val="7"/>
              <c:delete val="1"/>
              <c:extLst>
                <c:ext xmlns:c15="http://schemas.microsoft.com/office/drawing/2012/chart" uri="{CE6537A1-D6FC-4f65-9D91-7224C49458BB}"/>
                <c:ext xmlns:c16="http://schemas.microsoft.com/office/drawing/2014/chart" uri="{C3380CC4-5D6E-409C-BE32-E72D297353CC}">
                  <c16:uniqueId val="{00000006-116E-431E-AB55-3CB91851F0CC}"/>
                </c:ext>
              </c:extLst>
            </c:dLbl>
            <c:dLbl>
              <c:idx val="8"/>
              <c:delete val="1"/>
              <c:extLst>
                <c:ext xmlns:c15="http://schemas.microsoft.com/office/drawing/2012/chart" uri="{CE6537A1-D6FC-4f65-9D91-7224C49458BB}"/>
                <c:ext xmlns:c16="http://schemas.microsoft.com/office/drawing/2014/chart" uri="{C3380CC4-5D6E-409C-BE32-E72D297353CC}">
                  <c16:uniqueId val="{00000007-116E-431E-AB55-3CB91851F0C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Sheet1!$B$2:$B$10</c:f>
              <c:numCache>
                <c:formatCode>General</c:formatCode>
                <c:ptCount val="9"/>
                <c:pt idx="0">
                  <c:v>0</c:v>
                </c:pt>
                <c:pt idx="1">
                  <c:v>30</c:v>
                </c:pt>
                <c:pt idx="2">
                  <c:v>8</c:v>
                </c:pt>
                <c:pt idx="3">
                  <c:v>6</c:v>
                </c:pt>
                <c:pt idx="4">
                  <c:v>11</c:v>
                </c:pt>
                <c:pt idx="5">
                  <c:v>34</c:v>
                </c:pt>
                <c:pt idx="6">
                  <c:v>38</c:v>
                </c:pt>
                <c:pt idx="7">
                  <c:v>0</c:v>
                </c:pt>
                <c:pt idx="8">
                  <c:v>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Blue</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Go-Live Team Readiness</c:v>
                      </c:pt>
                      <c:pt idx="1">
                        <c:v>New Ways of Working</c:v>
                      </c:pt>
                      <c:pt idx="2">
                        <c:v>Accreditations</c:v>
                      </c:pt>
                      <c:pt idx="3">
                        <c:v>Group Team Readiness</c:v>
                      </c:pt>
                      <c:pt idx="4">
                        <c:v>District Team Readiness</c:v>
                      </c:pt>
                      <c:pt idx="5">
                        <c:v>County Team Readiness</c:v>
                      </c:pt>
                      <c:pt idx="6">
                        <c:v>Email Addresses</c:v>
                      </c:pt>
                      <c:pt idx="7">
                        <c:v>Communicating Change</c:v>
                      </c:pt>
                      <c:pt idx="8">
                        <c:v>Change Plan</c:v>
                      </c:pt>
                    </c:strCache>
                  </c:strRef>
                </c15:cat>
              </c15:filteredCategoryTitle>
            </c:ext>
            <c:ext xmlns:c16="http://schemas.microsoft.com/office/drawing/2014/chart" uri="{C3380CC4-5D6E-409C-BE32-E72D297353CC}">
              <c16:uniqueId val="{00000000-4714-4D32-87AA-681D311AB06B}"/>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Sheet1!$C$2:$C$10</c:f>
              <c:numCache>
                <c:formatCode>General</c:formatCode>
                <c:ptCount val="9"/>
                <c:pt idx="0">
                  <c:v>51</c:v>
                </c:pt>
                <c:pt idx="1">
                  <c:v>27</c:v>
                </c:pt>
                <c:pt idx="2">
                  <c:v>29</c:v>
                </c:pt>
                <c:pt idx="3">
                  <c:v>21</c:v>
                </c:pt>
                <c:pt idx="4">
                  <c:v>19</c:v>
                </c:pt>
                <c:pt idx="5">
                  <c:v>14</c:v>
                </c:pt>
                <c:pt idx="6">
                  <c:v>27</c:v>
                </c:pt>
                <c:pt idx="7">
                  <c:v>39</c:v>
                </c:pt>
                <c:pt idx="8">
                  <c:v>63</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Green</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Go-Live Team Readiness</c:v>
                      </c:pt>
                      <c:pt idx="1">
                        <c:v>New Ways of Working</c:v>
                      </c:pt>
                      <c:pt idx="2">
                        <c:v>Accreditations</c:v>
                      </c:pt>
                      <c:pt idx="3">
                        <c:v>Group Team Readiness</c:v>
                      </c:pt>
                      <c:pt idx="4">
                        <c:v>District Team Readiness</c:v>
                      </c:pt>
                      <c:pt idx="5">
                        <c:v>County Team Readiness</c:v>
                      </c:pt>
                      <c:pt idx="6">
                        <c:v>Email Addresses</c:v>
                      </c:pt>
                      <c:pt idx="7">
                        <c:v>Communicating Change</c:v>
                      </c:pt>
                      <c:pt idx="8">
                        <c:v>Change Plan</c:v>
                      </c:pt>
                    </c:strCache>
                  </c:strRef>
                </c15:cat>
              </c15:filteredCategoryTitle>
            </c:ext>
            <c:ext xmlns:c16="http://schemas.microsoft.com/office/drawing/2014/chart" uri="{C3380CC4-5D6E-409C-BE32-E72D297353CC}">
              <c16:uniqueId val="{00000001-4714-4D32-87AA-681D311AB06B}"/>
            </c:ext>
          </c:extLst>
        </c:ser>
        <c:ser>
          <c:idx val="2"/>
          <c:order val="2"/>
          <c:spPr>
            <a:solidFill>
              <a:srgbClr val="FF91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Sheet1!$D$2:$D$10</c:f>
              <c:numCache>
                <c:formatCode>General</c:formatCode>
                <c:ptCount val="9"/>
                <c:pt idx="0">
                  <c:v>17</c:v>
                </c:pt>
                <c:pt idx="1">
                  <c:v>14</c:v>
                </c:pt>
                <c:pt idx="2">
                  <c:v>21</c:v>
                </c:pt>
                <c:pt idx="3">
                  <c:v>34</c:v>
                </c:pt>
                <c:pt idx="4">
                  <c:v>39</c:v>
                </c:pt>
                <c:pt idx="5">
                  <c:v>23</c:v>
                </c:pt>
                <c:pt idx="6">
                  <c:v>6</c:v>
                </c:pt>
                <c:pt idx="7">
                  <c:v>26</c:v>
                </c:pt>
                <c:pt idx="8">
                  <c:v>8</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Amber</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Go-Live Team Readiness</c:v>
                      </c:pt>
                      <c:pt idx="1">
                        <c:v>New Ways of Working</c:v>
                      </c:pt>
                      <c:pt idx="2">
                        <c:v>Accreditations</c:v>
                      </c:pt>
                      <c:pt idx="3">
                        <c:v>Group Team Readiness</c:v>
                      </c:pt>
                      <c:pt idx="4">
                        <c:v>District Team Readiness</c:v>
                      </c:pt>
                      <c:pt idx="5">
                        <c:v>County Team Readiness</c:v>
                      </c:pt>
                      <c:pt idx="6">
                        <c:v>Email Addresses</c:v>
                      </c:pt>
                      <c:pt idx="7">
                        <c:v>Communicating Change</c:v>
                      </c:pt>
                      <c:pt idx="8">
                        <c:v>Change Plan</c:v>
                      </c:pt>
                    </c:strCache>
                  </c:strRef>
                </c15:cat>
              </c15:filteredCategoryTitle>
            </c:ext>
            <c:ext xmlns:c16="http://schemas.microsoft.com/office/drawing/2014/chart" uri="{C3380CC4-5D6E-409C-BE32-E72D297353CC}">
              <c16:uniqueId val="{00000002-4714-4D32-87AA-681D311AB06B}"/>
            </c:ext>
          </c:extLst>
        </c:ser>
        <c:ser>
          <c:idx val="3"/>
          <c:order val="3"/>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116E-431E-AB55-3CB91851F0CC}"/>
                </c:ext>
              </c:extLst>
            </c:dLbl>
            <c:dLbl>
              <c:idx val="5"/>
              <c:delete val="1"/>
              <c:extLst>
                <c:ext xmlns:c15="http://schemas.microsoft.com/office/drawing/2012/chart" uri="{CE6537A1-D6FC-4f65-9D91-7224C49458BB}"/>
                <c:ext xmlns:c16="http://schemas.microsoft.com/office/drawing/2014/chart" uri="{C3380CC4-5D6E-409C-BE32-E72D297353CC}">
                  <c16:uniqueId val="{00000003-116E-431E-AB55-3CB91851F0CC}"/>
                </c:ext>
              </c:extLst>
            </c:dLbl>
            <c:dLbl>
              <c:idx val="6"/>
              <c:delete val="1"/>
              <c:extLst>
                <c:ext xmlns:c15="http://schemas.microsoft.com/office/drawing/2012/chart" uri="{CE6537A1-D6FC-4f65-9D91-7224C49458BB}"/>
                <c:ext xmlns:c16="http://schemas.microsoft.com/office/drawing/2014/chart" uri="{C3380CC4-5D6E-409C-BE32-E72D297353CC}">
                  <c16:uniqueId val="{00000002-116E-431E-AB55-3CB91851F0CC}"/>
                </c:ext>
              </c:extLst>
            </c:dLbl>
            <c:dLbl>
              <c:idx val="8"/>
              <c:delete val="1"/>
              <c:extLst>
                <c:ext xmlns:c15="http://schemas.microsoft.com/office/drawing/2012/chart" uri="{CE6537A1-D6FC-4f65-9D91-7224C49458BB}"/>
                <c:ext xmlns:c16="http://schemas.microsoft.com/office/drawing/2014/chart" uri="{C3380CC4-5D6E-409C-BE32-E72D297353CC}">
                  <c16:uniqueId val="{00000001-116E-431E-AB55-3CB91851F0C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Sheet1!$E$2:$E$10</c:f>
              <c:numCache>
                <c:formatCode>General</c:formatCode>
                <c:ptCount val="9"/>
                <c:pt idx="0">
                  <c:v>3</c:v>
                </c:pt>
                <c:pt idx="1">
                  <c:v>0</c:v>
                </c:pt>
                <c:pt idx="2">
                  <c:v>13</c:v>
                </c:pt>
                <c:pt idx="3">
                  <c:v>10</c:v>
                </c:pt>
                <c:pt idx="4">
                  <c:v>2</c:v>
                </c:pt>
                <c:pt idx="5">
                  <c:v>0</c:v>
                </c:pt>
                <c:pt idx="6">
                  <c:v>0</c:v>
                </c:pt>
                <c:pt idx="7">
                  <c:v>6</c:v>
                </c:pt>
                <c:pt idx="8">
                  <c:v>0</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Red</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Go-Live Team Readiness</c:v>
                      </c:pt>
                      <c:pt idx="1">
                        <c:v>New Ways of Working</c:v>
                      </c:pt>
                      <c:pt idx="2">
                        <c:v>Accreditations</c:v>
                      </c:pt>
                      <c:pt idx="3">
                        <c:v>Group Team Readiness</c:v>
                      </c:pt>
                      <c:pt idx="4">
                        <c:v>District Team Readiness</c:v>
                      </c:pt>
                      <c:pt idx="5">
                        <c:v>County Team Readiness</c:v>
                      </c:pt>
                      <c:pt idx="6">
                        <c:v>Email Addresses</c:v>
                      </c:pt>
                      <c:pt idx="7">
                        <c:v>Communicating Change</c:v>
                      </c:pt>
                      <c:pt idx="8">
                        <c:v>Change Plan</c:v>
                      </c:pt>
                    </c:strCache>
                  </c:strRef>
                </c15:cat>
              </c15:filteredCategoryTitle>
            </c:ext>
            <c:ext xmlns:c16="http://schemas.microsoft.com/office/drawing/2014/chart" uri="{C3380CC4-5D6E-409C-BE32-E72D297353CC}">
              <c16:uniqueId val="{00000000-116E-431E-AB55-3CB91851F0CC}"/>
            </c:ext>
          </c:extLst>
        </c:ser>
        <c:dLbls>
          <c:dLblPos val="ctr"/>
          <c:showLegendKey val="0"/>
          <c:showVal val="1"/>
          <c:showCatName val="0"/>
          <c:showSerName val="0"/>
          <c:showPercent val="0"/>
          <c:showBubbleSize val="0"/>
        </c:dLbls>
        <c:gapWidth val="182"/>
        <c:overlap val="100"/>
        <c:axId val="2061773248"/>
        <c:axId val="2092027488"/>
      </c:barChart>
      <c:catAx>
        <c:axId val="2061773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2027488"/>
        <c:crosses val="autoZero"/>
        <c:auto val="1"/>
        <c:lblAlgn val="ctr"/>
        <c:lblOffset val="100"/>
        <c:noMultiLvlLbl val="0"/>
      </c:catAx>
      <c:valAx>
        <c:axId val="2092027488"/>
        <c:scaling>
          <c:orientation val="minMax"/>
          <c:max val="7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177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25/09/2024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78364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80150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1341149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2986339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4005102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60665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3562229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57C0-2F8D-D534-3E87-49DCF2B28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43913-B73F-93B6-9363-F62EF55F8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ACDD4-50D5-D5AA-39A3-9DD41F1806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8E4606-9DCB-8B39-AFED-C529869634F2}"/>
              </a:ext>
            </a:extLst>
          </p:cNvPr>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3457011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1887387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294740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356985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301807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4180787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3625657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2748517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1291542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4141797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4026748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4089046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245760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928467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10317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3459039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3948890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470823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3280540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37</a:t>
            </a:fld>
            <a:endParaRPr lang="en-GB"/>
          </a:p>
        </p:txBody>
      </p:sp>
    </p:spTree>
    <p:extLst>
      <p:ext uri="{BB962C8B-B14F-4D97-AF65-F5344CB8AC3E}">
        <p14:creationId xmlns:p14="http://schemas.microsoft.com/office/powerpoint/2010/main" val="72930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17273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3805711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26109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09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90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2885110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rgbClr val="088486"/>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9/25/2024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9/25/2024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9/25/2024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9/25/2024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AE4D-6B07-D827-3FF2-A6531701F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A8E686-0706-8432-A431-BD68EB25F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1AE5F8-DF20-DF48-C7F6-8B826D699B5A}"/>
              </a:ext>
            </a:extLst>
          </p:cNvPr>
          <p:cNvSpPr>
            <a:spLocks noGrp="1"/>
          </p:cNvSpPr>
          <p:nvPr>
            <p:ph type="dt" sz="half" idx="10"/>
          </p:nvPr>
        </p:nvSpPr>
        <p:spPr/>
        <p:txBody>
          <a:bodyPr/>
          <a:lstStyle/>
          <a:p>
            <a:fld id="{93F8A453-9656-46B6-9853-6BA8E18B3AD2}" type="datetimeFigureOut">
              <a:rPr lang="en-GB" smtClean="0"/>
              <a:t>25/09/2024</a:t>
            </a:fld>
            <a:endParaRPr lang="en-GB"/>
          </a:p>
        </p:txBody>
      </p:sp>
      <p:sp>
        <p:nvSpPr>
          <p:cNvPr id="5" name="Footer Placeholder 4">
            <a:extLst>
              <a:ext uri="{FF2B5EF4-FFF2-40B4-BE49-F238E27FC236}">
                <a16:creationId xmlns:a16="http://schemas.microsoft.com/office/drawing/2014/main" id="{7BAAA13C-4139-CF11-B502-FACB03A1FB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BA710F-0FA5-6E4A-0BB5-5968E9142B4F}"/>
              </a:ext>
            </a:extLst>
          </p:cNvPr>
          <p:cNvSpPr>
            <a:spLocks noGrp="1"/>
          </p:cNvSpPr>
          <p:nvPr>
            <p:ph type="sldNum" sz="quarter" idx="12"/>
          </p:nvPr>
        </p:nvSpPr>
        <p:spPr/>
        <p:txBody>
          <a:bodyPr/>
          <a:lstStyle/>
          <a:p>
            <a:fld id="{1A752BB4-3315-41AD-9BD1-A96594056D31}" type="slidenum">
              <a:rPr lang="en-GB" smtClean="0"/>
              <a:t>‹#›</a:t>
            </a:fld>
            <a:endParaRPr lang="en-GB"/>
          </a:p>
        </p:txBody>
      </p:sp>
    </p:spTree>
    <p:extLst>
      <p:ext uri="{BB962C8B-B14F-4D97-AF65-F5344CB8AC3E}">
        <p14:creationId xmlns:p14="http://schemas.microsoft.com/office/powerpoint/2010/main" val="3514460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2_Title and media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34B393-18D5-78DD-FC7F-DB26E7F2C3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
        <p:nvSpPr>
          <p:cNvPr id="5" name="Title 5">
            <a:extLst>
              <a:ext uri="{FF2B5EF4-FFF2-40B4-BE49-F238E27FC236}">
                <a16:creationId xmlns:a16="http://schemas.microsoft.com/office/drawing/2014/main" id="{E33F6D90-F493-B2A8-5EFC-1FE7799E7015}"/>
              </a:ext>
            </a:extLst>
          </p:cNvPr>
          <p:cNvSpPr>
            <a:spLocks noGrp="1"/>
          </p:cNvSpPr>
          <p:nvPr>
            <p:ph type="title" hasCustomPrompt="1"/>
          </p:nvPr>
        </p:nvSpPr>
        <p:spPr>
          <a:xfrm>
            <a:off x="345675" y="554977"/>
            <a:ext cx="3120539" cy="297705"/>
          </a:xfrm>
          <a:prstGeom prst="rect">
            <a:avLst/>
          </a:prstGeom>
        </p:spPr>
        <p:txBody>
          <a:bodyPr/>
          <a:lstStyle>
            <a:lvl1pPr>
              <a:defRPr b="0">
                <a:solidFill>
                  <a:schemeClr val="tx1"/>
                </a:solidFill>
              </a:defRPr>
            </a:lvl1pPr>
          </a:lstStyle>
          <a:p>
            <a:pPr marL="0" indent="0">
              <a:buNone/>
              <a:tabLst/>
            </a:pPr>
            <a:r>
              <a:rPr lang="en-GB" sz="1200" b="1">
                <a:solidFill>
                  <a:schemeClr val="bg1"/>
                </a:solidFill>
              </a:rPr>
              <a:t>Page header here</a:t>
            </a:r>
          </a:p>
        </p:txBody>
      </p:sp>
    </p:spTree>
    <p:extLst>
      <p:ext uri="{BB962C8B-B14F-4D97-AF65-F5344CB8AC3E}">
        <p14:creationId xmlns:p14="http://schemas.microsoft.com/office/powerpoint/2010/main" val="5749883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8DA2-0263-7EBB-B659-55CC1166AF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BE7333-8D1B-E9D9-225A-8E5990AD35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54E37C-5219-32E5-4FCB-705AA9FF862F}"/>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5" name="Footer Placeholder 4">
            <a:extLst>
              <a:ext uri="{FF2B5EF4-FFF2-40B4-BE49-F238E27FC236}">
                <a16:creationId xmlns:a16="http://schemas.microsoft.com/office/drawing/2014/main" id="{501D3161-8302-67D1-AF64-030E3DD311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8DAC44-8193-1137-C56E-5A61A07DA38A}"/>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36256404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C82F-528D-DEA6-D1CE-1119CE7B10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C40BD9-E7EB-6B4E-A988-1501DE9E4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897E32-5113-3A98-65F4-96BEDD493CA2}"/>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5" name="Footer Placeholder 4">
            <a:extLst>
              <a:ext uri="{FF2B5EF4-FFF2-40B4-BE49-F238E27FC236}">
                <a16:creationId xmlns:a16="http://schemas.microsoft.com/office/drawing/2014/main" id="{BE9E9033-943E-A351-62B0-6B6ACE2696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DFB280-404F-B167-E4EA-61AD4BBA603C}"/>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15481202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5FD8-2980-B3FB-F7B8-38EF83F06B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F5BED1-060B-6739-D69C-73C884D2E0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4D05AF-8B7B-2508-3926-557D87AEBA84}"/>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5" name="Footer Placeholder 4">
            <a:extLst>
              <a:ext uri="{FF2B5EF4-FFF2-40B4-BE49-F238E27FC236}">
                <a16:creationId xmlns:a16="http://schemas.microsoft.com/office/drawing/2014/main" id="{3A3C5DC5-CB01-ABCD-F89B-54725FEC08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B7CB7B-9081-788E-9422-0929F3F82FE1}"/>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30587404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DAE64-27F3-F923-3832-D5FA21DBE7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20D320-7DC0-D828-2D1E-7C684D4037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F55CDB-8220-F1D8-6D9D-CF483F2D04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ECD001-B84B-8180-89A4-66413430F963}"/>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6" name="Footer Placeholder 5">
            <a:extLst>
              <a:ext uri="{FF2B5EF4-FFF2-40B4-BE49-F238E27FC236}">
                <a16:creationId xmlns:a16="http://schemas.microsoft.com/office/drawing/2014/main" id="{2A9D3845-FF5B-16BF-06F3-2E811F85E7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60540E-22F1-659B-D10E-DFC809CE7105}"/>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39206406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C303-47B4-BAB3-47D3-C7E52541E2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6753C2-2DA8-D89A-418F-BF8455CCD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5929C3-160A-0162-AF19-13A17759D0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42B103-35D3-6092-D427-6A36C453D9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FC1E37-A846-9BB9-EEFC-D8E7581100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11D73C-68DB-6D08-3B01-C3FFD3C4F993}"/>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8" name="Footer Placeholder 7">
            <a:extLst>
              <a:ext uri="{FF2B5EF4-FFF2-40B4-BE49-F238E27FC236}">
                <a16:creationId xmlns:a16="http://schemas.microsoft.com/office/drawing/2014/main" id="{4FA52B36-D7A6-9B80-226A-237F38709AC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234B5A-093F-096D-11D0-E8A775852714}"/>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1424291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FBAB-E644-79C7-C148-D31E1B8D22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D80DAA-12C4-21D6-4367-59BC397802DF}"/>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4" name="Footer Placeholder 3">
            <a:extLst>
              <a:ext uri="{FF2B5EF4-FFF2-40B4-BE49-F238E27FC236}">
                <a16:creationId xmlns:a16="http://schemas.microsoft.com/office/drawing/2014/main" id="{9E97F19B-AC54-55CC-B59E-9997304B5CC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473F69-974E-4174-02FE-EE4C79FF2FF3}"/>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10670284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DBAAB0-B8D2-BADF-CDB8-60E92EE708B0}"/>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3" name="Footer Placeholder 2">
            <a:extLst>
              <a:ext uri="{FF2B5EF4-FFF2-40B4-BE49-F238E27FC236}">
                <a16:creationId xmlns:a16="http://schemas.microsoft.com/office/drawing/2014/main" id="{CD044866-E689-6981-85C5-A4D1964849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01B9A2-9724-3951-381B-726CAF27445B}"/>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29505692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4F81-3920-92ED-ED05-ACE38490C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4DB1FA-44B6-56B0-8A71-D662FB973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649BAEF-E7FF-AEDC-4F14-298D65405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12B71-B157-5548-3BFE-64EE60876560}"/>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6" name="Footer Placeholder 5">
            <a:extLst>
              <a:ext uri="{FF2B5EF4-FFF2-40B4-BE49-F238E27FC236}">
                <a16:creationId xmlns:a16="http://schemas.microsoft.com/office/drawing/2014/main" id="{4A005D9A-97BA-ACDE-86B8-6AF6D22F2B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8F453C-54B3-E227-23D7-16930C02B953}"/>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2921336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83DB-949E-C97B-B3AF-8BCCD9836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708B83D-DF39-29AB-AB6D-14FACDD95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E5778C-1EE1-3EBC-12ED-C920C5056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409040-FA87-1AB4-495D-C2C3E4AB7EC0}"/>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6" name="Footer Placeholder 5">
            <a:extLst>
              <a:ext uri="{FF2B5EF4-FFF2-40B4-BE49-F238E27FC236}">
                <a16:creationId xmlns:a16="http://schemas.microsoft.com/office/drawing/2014/main" id="{A2ED1EE8-D86D-707B-544E-5D5033AD2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167FC8-2ED7-E56D-2F19-9A56E396C04E}"/>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5804701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3108-1A61-C46A-1A1C-6BBB551D0E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78B565-C064-78B4-2492-B12E4D253B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EF6287-D9D4-873A-FF14-DB7F78FA781E}"/>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5" name="Footer Placeholder 4">
            <a:extLst>
              <a:ext uri="{FF2B5EF4-FFF2-40B4-BE49-F238E27FC236}">
                <a16:creationId xmlns:a16="http://schemas.microsoft.com/office/drawing/2014/main" id="{10F51A76-3D9B-23F1-8FB5-928000A5E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25FA1F-6A56-261C-0CB3-C0D97D1C897A}"/>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3282465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7831D-61A5-92DD-A49B-FF5C205C22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356B2D-45DD-2B25-0164-C5E26ECE36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D75F2B-5AD9-7DBA-7171-E7E621C121D1}"/>
              </a:ext>
            </a:extLst>
          </p:cNvPr>
          <p:cNvSpPr>
            <a:spLocks noGrp="1"/>
          </p:cNvSpPr>
          <p:nvPr>
            <p:ph type="dt" sz="half" idx="10"/>
          </p:nvPr>
        </p:nvSpPr>
        <p:spPr/>
        <p:txBody>
          <a:bodyPr/>
          <a:lstStyle/>
          <a:p>
            <a:fld id="{A49B5F35-8533-4B12-84FD-30AAA862E7F5}" type="datetimeFigureOut">
              <a:rPr lang="en-GB" smtClean="0"/>
              <a:t>25/09/2024</a:t>
            </a:fld>
            <a:endParaRPr lang="en-GB"/>
          </a:p>
        </p:txBody>
      </p:sp>
      <p:sp>
        <p:nvSpPr>
          <p:cNvPr id="5" name="Footer Placeholder 4">
            <a:extLst>
              <a:ext uri="{FF2B5EF4-FFF2-40B4-BE49-F238E27FC236}">
                <a16:creationId xmlns:a16="http://schemas.microsoft.com/office/drawing/2014/main" id="{C836653C-9E0F-24C5-995D-E6757D94C6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14E538-0BAA-607B-896B-45E780AF593D}"/>
              </a:ext>
            </a:extLst>
          </p:cNvPr>
          <p:cNvSpPr>
            <a:spLocks noGrp="1"/>
          </p:cNvSpPr>
          <p:nvPr>
            <p:ph type="sldNum" sz="quarter" idx="12"/>
          </p:nvPr>
        </p:nvSpPr>
        <p:spPr/>
        <p:txBody>
          <a:bodyPr/>
          <a:lstStyle/>
          <a:p>
            <a:fld id="{B9A3C6A7-5A8E-4111-83F2-1A36AFD1B0AE}" type="slidenum">
              <a:rPr lang="en-GB" smtClean="0"/>
              <a:t>‹#›</a:t>
            </a:fld>
            <a:endParaRPr lang="en-GB"/>
          </a:p>
        </p:txBody>
      </p:sp>
    </p:spTree>
    <p:extLst>
      <p:ext uri="{BB962C8B-B14F-4D97-AF65-F5344CB8AC3E}">
        <p14:creationId xmlns:p14="http://schemas.microsoft.com/office/powerpoint/2010/main" val="339994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088486"/>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rgbClr val="088486"/>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rgbClr val="088486"/>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4039" r:id="rId136"/>
    <p:sldLayoutId id="2147484020" r:id="rId137"/>
    <p:sldLayoutId id="2147483724" r:id="rId138"/>
    <p:sldLayoutId id="2147484038" r:id="rId139"/>
    <p:sldLayoutId id="2147484040" r:id="rId140"/>
    <p:sldLayoutId id="2147484041" r:id="rId141"/>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8E49A-C0F3-9AE6-2CDE-58475EC79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98F2E5-A092-3253-9ABD-E378CE2367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780-EDE0-4B64-5510-6B46FFFB8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9B5F35-8533-4B12-84FD-30AAA862E7F5}" type="datetimeFigureOut">
              <a:rPr lang="en-GB" smtClean="0"/>
              <a:t>25/09/2024</a:t>
            </a:fld>
            <a:endParaRPr lang="en-GB"/>
          </a:p>
        </p:txBody>
      </p:sp>
      <p:sp>
        <p:nvSpPr>
          <p:cNvPr id="5" name="Footer Placeholder 4">
            <a:extLst>
              <a:ext uri="{FF2B5EF4-FFF2-40B4-BE49-F238E27FC236}">
                <a16:creationId xmlns:a16="http://schemas.microsoft.com/office/drawing/2014/main" id="{6C155B7D-3BAE-8129-3241-488F8302D4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D15B7F6-6741-D18D-88CE-7FF9850ED6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A3C6A7-5A8E-4111-83F2-1A36AFD1B0AE}" type="slidenum">
              <a:rPr lang="en-GB" smtClean="0"/>
              <a:t>‹#›</a:t>
            </a:fld>
            <a:endParaRPr lang="en-GB"/>
          </a:p>
        </p:txBody>
      </p:sp>
    </p:spTree>
    <p:extLst>
      <p:ext uri="{BB962C8B-B14F-4D97-AF65-F5344CB8AC3E}">
        <p14:creationId xmlns:p14="http://schemas.microsoft.com/office/powerpoint/2010/main" val="1170341448"/>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4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897724" y="4874317"/>
            <a:ext cx="8396551" cy="720940"/>
          </a:xfrm>
        </p:spPr>
        <p:txBody>
          <a:bodyPr vert="horz" lIns="0" tIns="0" rIns="0" bIns="0" rtlCol="0" anchor="t">
            <a:noAutofit/>
          </a:bodyPr>
          <a:lstStyle/>
          <a:p>
            <a:r>
              <a:rPr lang="en-GB"/>
              <a:t>Transformation Lead Call</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08034" y="1616930"/>
            <a:ext cx="5719824" cy="5024452"/>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1800" b="1">
                <a:latin typeface="Nunito Sans"/>
                <a:ea typeface="Calibri"/>
                <a:cs typeface="Calibri"/>
              </a:rPr>
              <a:t>Communicating Change</a:t>
            </a:r>
          </a:p>
          <a:p>
            <a:pPr marL="9525">
              <a:spcBef>
                <a:spcPts val="600"/>
              </a:spcBef>
              <a:spcAft>
                <a:spcPts val="600"/>
              </a:spcAft>
              <a:buClr>
                <a:srgbClr val="7414DC"/>
              </a:buClr>
              <a:buSzPct val="125000"/>
              <a:defRPr/>
            </a:pPr>
            <a:r>
              <a:rPr lang="en-GB" sz="1800">
                <a:latin typeface="Nunito Sans"/>
                <a:ea typeface="Calibri"/>
                <a:cs typeface="Calibri"/>
              </a:rPr>
              <a:t>More work needed to ensure Groups have been communicated with</a:t>
            </a:r>
            <a:endParaRPr lang="en-GB" sz="1800" b="1">
              <a:latin typeface="Nunito Sans"/>
              <a:ea typeface="Calibri"/>
              <a:cs typeface="Calibri"/>
            </a:endParaRPr>
          </a:p>
          <a:p>
            <a:pPr marL="9525">
              <a:spcBef>
                <a:spcPts val="600"/>
              </a:spcBef>
              <a:spcAft>
                <a:spcPts val="600"/>
              </a:spcAft>
              <a:buClr>
                <a:srgbClr val="7414DC"/>
              </a:buClr>
              <a:buSzPct val="125000"/>
              <a:defRPr/>
            </a:pPr>
            <a:r>
              <a:rPr lang="en-GB" sz="1800" b="1">
                <a:latin typeface="Nunito Sans"/>
                <a:ea typeface="Calibri"/>
                <a:cs typeface="Calibri"/>
              </a:rPr>
              <a:t>Group Readiness</a:t>
            </a:r>
          </a:p>
          <a:p>
            <a:pPr marL="9525">
              <a:spcBef>
                <a:spcPts val="600"/>
              </a:spcBef>
              <a:spcAft>
                <a:spcPts val="600"/>
              </a:spcAft>
              <a:buClr>
                <a:srgbClr val="7414DC"/>
              </a:buClr>
              <a:buSzPct val="125000"/>
              <a:defRPr/>
            </a:pPr>
            <a:r>
              <a:rPr lang="en-GB" sz="1800">
                <a:latin typeface="Nunito Sans"/>
                <a:ea typeface="Calibri"/>
                <a:cs typeface="Calibri"/>
              </a:rPr>
              <a:t>Great improvements over last 3 months, still lowest of the areas of readiness and engagement</a:t>
            </a:r>
          </a:p>
          <a:p>
            <a:pPr marL="9525">
              <a:spcBef>
                <a:spcPts val="600"/>
              </a:spcBef>
              <a:spcAft>
                <a:spcPts val="600"/>
              </a:spcAft>
              <a:buClr>
                <a:srgbClr val="7414DC"/>
              </a:buClr>
              <a:buSzPct val="125000"/>
              <a:defRPr/>
            </a:pPr>
            <a:r>
              <a:rPr lang="en-GB" sz="1800" b="1">
                <a:latin typeface="Nunito Sans"/>
                <a:ea typeface="Calibri"/>
                <a:cs typeface="Calibri"/>
              </a:rPr>
              <a:t>Accreditations</a:t>
            </a:r>
          </a:p>
          <a:p>
            <a:pPr marL="9525">
              <a:spcBef>
                <a:spcPts val="600"/>
              </a:spcBef>
              <a:spcAft>
                <a:spcPts val="600"/>
              </a:spcAft>
              <a:buClr>
                <a:srgbClr val="7414DC"/>
              </a:buClr>
              <a:buSzPct val="125000"/>
              <a:defRPr/>
            </a:pPr>
            <a:r>
              <a:rPr lang="en-GB" sz="1800">
                <a:latin typeface="Nunito Sans"/>
                <a:ea typeface="Calibri"/>
                <a:cs typeface="Calibri"/>
              </a:rPr>
              <a:t>Some uncertainty around how accreditations will work, likely as this is a new concept and heavily system based</a:t>
            </a:r>
          </a:p>
          <a:p>
            <a:pPr marL="9525">
              <a:spcBef>
                <a:spcPts val="600"/>
              </a:spcBef>
              <a:spcAft>
                <a:spcPts val="600"/>
              </a:spcAft>
              <a:buClr>
                <a:srgbClr val="7414DC"/>
              </a:buClr>
              <a:buSzPct val="125000"/>
              <a:defRPr/>
            </a:pPr>
            <a:r>
              <a:rPr lang="en-GB" sz="1800" b="1">
                <a:latin typeface="Nunito Sans"/>
                <a:ea typeface="Calibri"/>
                <a:cs typeface="Calibri"/>
              </a:rPr>
              <a:t>District Readiness</a:t>
            </a:r>
          </a:p>
          <a:p>
            <a:pPr marL="9525">
              <a:spcBef>
                <a:spcPts val="600"/>
              </a:spcBef>
              <a:spcAft>
                <a:spcPts val="600"/>
              </a:spcAft>
              <a:buClr>
                <a:srgbClr val="7414DC"/>
              </a:buClr>
              <a:buSzPct val="125000"/>
              <a:defRPr/>
            </a:pPr>
            <a:r>
              <a:rPr lang="en-GB" sz="1800">
                <a:latin typeface="Nunito Sans"/>
                <a:ea typeface="Calibri"/>
                <a:cs typeface="Calibri"/>
              </a:rPr>
              <a:t>District readiness has continued to improve but still impacted by vacancies and local leadership of the changes</a:t>
            </a:r>
          </a:p>
        </p:txBody>
      </p:sp>
      <p:sp>
        <p:nvSpPr>
          <p:cNvPr id="2" name="object 5">
            <a:extLst>
              <a:ext uri="{FF2B5EF4-FFF2-40B4-BE49-F238E27FC236}">
                <a16:creationId xmlns:a16="http://schemas.microsoft.com/office/drawing/2014/main" id="{776549CA-103D-CC93-8E18-660470A9F589}"/>
              </a:ext>
            </a:extLst>
          </p:cNvPr>
          <p:cNvSpPr txBox="1"/>
          <p:nvPr/>
        </p:nvSpPr>
        <p:spPr>
          <a:xfrm>
            <a:off x="6308034" y="925687"/>
            <a:ext cx="5840896"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Key Themes</a:t>
            </a:r>
            <a:endParaRPr lang="en-US" sz="3200"/>
          </a:p>
        </p:txBody>
      </p:sp>
      <p:pic>
        <p:nvPicPr>
          <p:cNvPr id="3" name="Picture 2">
            <a:extLst>
              <a:ext uri="{FF2B5EF4-FFF2-40B4-BE49-F238E27FC236}">
                <a16:creationId xmlns:a16="http://schemas.microsoft.com/office/drawing/2014/main" id="{C126BAE2-09DC-6749-444A-35E4A167C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088320" cy="6858000"/>
          </a:xfrm>
          <a:prstGeom prst="rect">
            <a:avLst/>
          </a:prstGeom>
        </p:spPr>
      </p:pic>
    </p:spTree>
    <p:extLst>
      <p:ext uri="{BB962C8B-B14F-4D97-AF65-F5344CB8AC3E}">
        <p14:creationId xmlns:p14="http://schemas.microsoft.com/office/powerpoint/2010/main" val="3558859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Key Actions and Feedback</a:t>
            </a:r>
            <a:endParaRPr lang="en-US"/>
          </a:p>
        </p:txBody>
      </p:sp>
    </p:spTree>
    <p:extLst>
      <p:ext uri="{BB962C8B-B14F-4D97-AF65-F5344CB8AC3E}">
        <p14:creationId xmlns:p14="http://schemas.microsoft.com/office/powerpoint/2010/main" val="3599806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58714" y="708187"/>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Essential Actions</a:t>
            </a:r>
          </a:p>
        </p:txBody>
      </p:sp>
      <p:sp>
        <p:nvSpPr>
          <p:cNvPr id="2" name="TextBox 1">
            <a:extLst>
              <a:ext uri="{FF2B5EF4-FFF2-40B4-BE49-F238E27FC236}">
                <a16:creationId xmlns:a16="http://schemas.microsoft.com/office/drawing/2014/main" id="{8E7DEC57-53A5-E82A-62CC-F67FF2FD925C}"/>
              </a:ext>
            </a:extLst>
          </p:cNvPr>
          <p:cNvSpPr txBox="1"/>
          <p:nvPr/>
        </p:nvSpPr>
        <p:spPr>
          <a:xfrm>
            <a:off x="358714" y="2071590"/>
            <a:ext cx="5300486"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795" marR="3810">
              <a:spcBef>
                <a:spcPts val="600"/>
              </a:spcBef>
              <a:spcAft>
                <a:spcPts val="600"/>
              </a:spcAft>
              <a:buClr>
                <a:schemeClr val="tx2"/>
              </a:buClr>
              <a:buSzPct val="125000"/>
            </a:pPr>
            <a:r>
              <a:rPr lang="en-GB" sz="1800" b="1">
                <a:solidFill>
                  <a:srgbClr val="088486"/>
                </a:solidFill>
                <a:ea typeface="+mn-lt"/>
                <a:cs typeface="+mn-lt"/>
              </a:rPr>
              <a:t>Complete by 30 September</a:t>
            </a:r>
          </a:p>
          <a:p>
            <a:pPr marL="296545" marR="3810" indent="-285750">
              <a:spcBef>
                <a:spcPts val="600"/>
              </a:spcBef>
              <a:spcAft>
                <a:spcPts val="600"/>
              </a:spcAft>
              <a:buClr>
                <a:schemeClr val="tx2"/>
              </a:buClr>
              <a:buSzPct val="125000"/>
              <a:buFont typeface="Arial" panose="020B0604020202020204" pitchFamily="34" charset="0"/>
              <a:buChar char="•"/>
            </a:pPr>
            <a:r>
              <a:rPr lang="en-GB" sz="1800">
                <a:ea typeface="+mn-lt"/>
                <a:cs typeface="+mn-lt"/>
              </a:rPr>
              <a:t>Make sure all volunteers have personal, unique and functioning email addresses</a:t>
            </a:r>
            <a:endParaRPr lang="en-GB" sz="1200">
              <a:ea typeface="+mn-lt"/>
              <a:cs typeface="+mn-lt"/>
            </a:endParaRPr>
          </a:p>
          <a:p>
            <a:pPr marL="296545" marR="3810" indent="-285750">
              <a:spcBef>
                <a:spcPts val="600"/>
              </a:spcBef>
              <a:spcAft>
                <a:spcPts val="600"/>
              </a:spcAft>
              <a:buClr>
                <a:schemeClr val="tx2"/>
              </a:buClr>
              <a:buSzPct val="125000"/>
              <a:buFont typeface="Arial" panose="020B0604020202020204" pitchFamily="34" charset="0"/>
              <a:buChar char="•"/>
            </a:pPr>
            <a:r>
              <a:rPr lang="en-GB" sz="1800">
                <a:ea typeface="+mn-lt"/>
                <a:cs typeface="+mn-lt"/>
              </a:rPr>
              <a:t>Validate and record all completed training</a:t>
            </a:r>
          </a:p>
          <a:p>
            <a:pPr marL="10795" marR="3810">
              <a:spcBef>
                <a:spcPts val="600"/>
              </a:spcBef>
              <a:spcAft>
                <a:spcPts val="600"/>
              </a:spcAft>
              <a:buClr>
                <a:schemeClr val="tx2"/>
              </a:buClr>
              <a:buSzPct val="125000"/>
            </a:pPr>
            <a:endParaRPr lang="en-GB" sz="1800">
              <a:ea typeface="+mn-lt"/>
              <a:cs typeface="+mn-lt"/>
            </a:endParaRPr>
          </a:p>
          <a:p>
            <a:pPr marL="10795" marR="3810">
              <a:spcBef>
                <a:spcPts val="600"/>
              </a:spcBef>
              <a:spcAft>
                <a:spcPts val="600"/>
              </a:spcAft>
              <a:buClr>
                <a:schemeClr val="tx2"/>
              </a:buClr>
              <a:buSzPct val="125000"/>
            </a:pPr>
            <a:r>
              <a:rPr lang="en-GB" sz="1800" b="1">
                <a:solidFill>
                  <a:srgbClr val="088486"/>
                </a:solidFill>
                <a:ea typeface="+mn-lt"/>
                <a:cs typeface="+mn-lt"/>
              </a:rPr>
              <a:t>Complete by Compass Freeze</a:t>
            </a:r>
          </a:p>
          <a:p>
            <a:pPr marL="296545" marR="3810" indent="-285750">
              <a:spcBef>
                <a:spcPts val="600"/>
              </a:spcBef>
              <a:spcAft>
                <a:spcPts val="600"/>
              </a:spcAft>
              <a:buClr>
                <a:schemeClr val="tx2"/>
              </a:buClr>
              <a:buSzPct val="125000"/>
              <a:buFont typeface="Arial" panose="020B0604020202020204" pitchFamily="34" charset="0"/>
              <a:buChar char="•"/>
            </a:pPr>
            <a:r>
              <a:rPr lang="en-GB" sz="1800">
                <a:ea typeface="+mn-lt"/>
                <a:cs typeface="+mn-lt"/>
              </a:rPr>
              <a:t>Finalise team structures at all levels</a:t>
            </a:r>
          </a:p>
          <a:p>
            <a:pPr marL="296545" marR="3810" indent="-285750">
              <a:spcBef>
                <a:spcPts val="600"/>
              </a:spcBef>
              <a:spcAft>
                <a:spcPts val="600"/>
              </a:spcAft>
              <a:buClr>
                <a:schemeClr val="tx2"/>
              </a:buClr>
              <a:buSzPct val="125000"/>
              <a:buFont typeface="Arial" panose="020B0604020202020204" pitchFamily="34" charset="0"/>
              <a:buChar char="•"/>
            </a:pPr>
            <a:r>
              <a:rPr lang="en-GB" sz="1800">
                <a:ea typeface="+mn-lt"/>
                <a:cs typeface="+mn-lt"/>
              </a:rPr>
              <a:t>Go-Live Support Team in place</a:t>
            </a:r>
          </a:p>
          <a:p>
            <a:pPr marL="296545" marR="3810" indent="-285750">
              <a:spcBef>
                <a:spcPts val="600"/>
              </a:spcBef>
              <a:spcAft>
                <a:spcPts val="600"/>
              </a:spcAft>
              <a:buClr>
                <a:schemeClr val="tx2"/>
              </a:buClr>
              <a:buSzPct val="125000"/>
              <a:buFont typeface="Arial" panose="020B0604020202020204" pitchFamily="34" charset="0"/>
              <a:buChar char="•"/>
            </a:pPr>
            <a:r>
              <a:rPr lang="en-GB" sz="1800">
                <a:ea typeface="+mn-lt"/>
                <a:cs typeface="+mn-lt"/>
              </a:rPr>
              <a:t>Ready for new ways of volunteering</a:t>
            </a:r>
          </a:p>
        </p:txBody>
      </p:sp>
      <p:pic>
        <p:nvPicPr>
          <p:cNvPr id="4" name="Picture 11">
            <a:extLst>
              <a:ext uri="{FF2B5EF4-FFF2-40B4-BE49-F238E27FC236}">
                <a16:creationId xmlns:a16="http://schemas.microsoft.com/office/drawing/2014/main" id="{38C6EEB6-2541-64F6-56F0-18A4836047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0" y="0"/>
            <a:ext cx="6095999" cy="6858000"/>
          </a:xfrm>
          <a:prstGeom prst="rect">
            <a:avLst/>
          </a:prstGeom>
        </p:spPr>
      </p:pic>
    </p:spTree>
    <p:extLst>
      <p:ext uri="{BB962C8B-B14F-4D97-AF65-F5344CB8AC3E}">
        <p14:creationId xmlns:p14="http://schemas.microsoft.com/office/powerpoint/2010/main" val="1484521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0A2D38-A692-A4CA-6FD4-8ABF3D87D2A4}"/>
              </a:ext>
            </a:extLst>
          </p:cNvPr>
          <p:cNvSpPr txBox="1"/>
          <p:nvPr/>
        </p:nvSpPr>
        <p:spPr>
          <a:xfrm>
            <a:off x="6243351" y="1050689"/>
            <a:ext cx="5729571" cy="1077218"/>
          </a:xfrm>
          <a:prstGeom prst="rect">
            <a:avLst/>
          </a:prstGeom>
          <a:noFill/>
        </p:spPr>
        <p:txBody>
          <a:bodyPr wrap="square" lIns="91440" tIns="45720" rIns="91440" bIns="45720" anchor="t">
            <a:spAutoFit/>
          </a:bodyPr>
          <a:lstStyle/>
          <a:p>
            <a:pPr marL="64770"/>
            <a:r>
              <a:rPr lang="en-GB" sz="2800" b="1">
                <a:solidFill>
                  <a:srgbClr val="7413DC"/>
                </a:solidFill>
                <a:latin typeface="Nunito Sans Black"/>
              </a:rPr>
              <a:t>Encouraged Actions</a:t>
            </a:r>
          </a:p>
          <a:p>
            <a:pPr marL="64770"/>
            <a:r>
              <a:rPr lang="en-GB" sz="1800" b="1">
                <a:solidFill>
                  <a:srgbClr val="7413DC"/>
                </a:solidFill>
                <a:latin typeface="Nunito Sans Black"/>
              </a:rPr>
              <a:t>These will be very beneficial to your local Go-Live experience</a:t>
            </a:r>
            <a:endParaRPr lang="en-US" sz="1600"/>
          </a:p>
        </p:txBody>
      </p:sp>
      <p:sp>
        <p:nvSpPr>
          <p:cNvPr id="6" name="TextBox 5">
            <a:extLst>
              <a:ext uri="{FF2B5EF4-FFF2-40B4-BE49-F238E27FC236}">
                <a16:creationId xmlns:a16="http://schemas.microsoft.com/office/drawing/2014/main" id="{568E1FAC-A3BE-2C3F-6411-77B52D608F64}"/>
              </a:ext>
            </a:extLst>
          </p:cNvPr>
          <p:cNvSpPr txBox="1"/>
          <p:nvPr/>
        </p:nvSpPr>
        <p:spPr>
          <a:xfrm>
            <a:off x="6243351" y="2367171"/>
            <a:ext cx="5729571"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795" marR="3810">
              <a:spcBef>
                <a:spcPts val="600"/>
              </a:spcBef>
              <a:spcAft>
                <a:spcPts val="600"/>
              </a:spcAft>
              <a:buClr>
                <a:schemeClr val="tx2"/>
              </a:buClr>
              <a:buSzPct val="125000"/>
            </a:pPr>
            <a:r>
              <a:rPr lang="en-US" sz="1800" b="1">
                <a:solidFill>
                  <a:srgbClr val="088486"/>
                </a:solidFill>
                <a:ea typeface="+mn-lt"/>
                <a:cs typeface="+mn-lt"/>
              </a:rPr>
              <a:t>Complete by 30 September</a:t>
            </a:r>
          </a:p>
          <a:p>
            <a:pPr marL="296545" marR="3810" indent="-285750">
              <a:spcBef>
                <a:spcPts val="600"/>
              </a:spcBef>
              <a:spcAft>
                <a:spcPts val="600"/>
              </a:spcAft>
              <a:buClr>
                <a:schemeClr val="tx2"/>
              </a:buClr>
              <a:buSzPct val="125000"/>
              <a:buFont typeface="Arial,Sans-Serif"/>
              <a:buChar char="•"/>
            </a:pPr>
            <a:r>
              <a:rPr lang="en-US" sz="1800">
                <a:ea typeface="+mn-lt"/>
                <a:cs typeface="+mn-lt"/>
              </a:rPr>
              <a:t>Submit any Wood Badges &amp; Awards to HQ</a:t>
            </a:r>
          </a:p>
          <a:p>
            <a:pPr marL="296545" marR="3810" indent="-285750">
              <a:spcBef>
                <a:spcPts val="600"/>
              </a:spcBef>
              <a:spcAft>
                <a:spcPts val="600"/>
              </a:spcAft>
              <a:buClr>
                <a:schemeClr val="tx2"/>
              </a:buClr>
              <a:buSzPct val="125000"/>
              <a:buFont typeface="Arial,Sans-Serif"/>
              <a:buChar char="•"/>
            </a:pPr>
            <a:r>
              <a:rPr lang="en-US" sz="1800">
                <a:ea typeface="+mn-lt"/>
                <a:cs typeface="+mn-lt"/>
              </a:rPr>
              <a:t>Submit any Grant applications</a:t>
            </a:r>
          </a:p>
          <a:p>
            <a:pPr marL="10795" marR="3810">
              <a:spcBef>
                <a:spcPts val="600"/>
              </a:spcBef>
              <a:spcAft>
                <a:spcPts val="600"/>
              </a:spcAft>
              <a:buClr>
                <a:schemeClr val="tx2"/>
              </a:buClr>
              <a:buSzPct val="125000"/>
            </a:pPr>
            <a:r>
              <a:rPr lang="en-US" sz="1800" b="1">
                <a:solidFill>
                  <a:srgbClr val="088486"/>
                </a:solidFill>
                <a:ea typeface="+mn-lt"/>
                <a:cs typeface="+mn-lt"/>
              </a:rPr>
              <a:t>Complete by Compass Freeze</a:t>
            </a:r>
          </a:p>
          <a:p>
            <a:pPr marL="296545" marR="3810" indent="-285750">
              <a:spcBef>
                <a:spcPts val="600"/>
              </a:spcBef>
              <a:spcAft>
                <a:spcPts val="600"/>
              </a:spcAft>
              <a:buClr>
                <a:schemeClr val="tx2"/>
              </a:buClr>
              <a:buSzPct val="125000"/>
              <a:buFont typeface="Arial,Sans-Serif"/>
              <a:buChar char="•"/>
            </a:pPr>
            <a:r>
              <a:rPr lang="en-US" sz="1800">
                <a:ea typeface="+mn-lt"/>
                <a:cs typeface="+mn-lt"/>
              </a:rPr>
              <a:t>Support volunteers to renew their disclosures, permits and training which expire during the potential Compass Freeze window</a:t>
            </a:r>
          </a:p>
          <a:p>
            <a:pPr marL="285750" marR="0" lvl="0" indent="-285750" algn="l" defTabSz="685800" rtl="0" eaLnBrk="1" fontAlgn="auto" latinLnBrk="0" hangingPunct="1">
              <a:lnSpc>
                <a:spcPct val="100000"/>
              </a:lnSpc>
              <a:spcBef>
                <a:spcPts val="600"/>
              </a:spcBef>
              <a:spcAft>
                <a:spcPts val="0"/>
              </a:spcAft>
              <a:buClr>
                <a:srgbClr val="7414DC"/>
              </a:buClr>
              <a:buSzPct val="125000"/>
              <a:buFont typeface="Arial" panose="020B0604020202020204" pitchFamily="34" charset="0"/>
              <a:buChar char="•"/>
              <a:tabLst/>
              <a:defRPr/>
            </a:pPr>
            <a:r>
              <a:rPr lang="en-GB" sz="1800">
                <a:solidFill>
                  <a:sysClr val="windowText" lastClr="000000"/>
                </a:solidFill>
                <a:latin typeface="Nunito Sans"/>
              </a:rPr>
              <a:t>Encourage early submission of all Nights Away Notifications </a:t>
            </a:r>
          </a:p>
          <a:p>
            <a:pPr marL="285750" marR="0" lvl="0" indent="-285750" algn="l" defTabSz="685800" rtl="0" eaLnBrk="1" fontAlgn="auto" latinLnBrk="0" hangingPunct="1">
              <a:lnSpc>
                <a:spcPct val="100000"/>
              </a:lnSpc>
              <a:spcBef>
                <a:spcPts val="600"/>
              </a:spcBef>
              <a:spcAft>
                <a:spcPts val="0"/>
              </a:spcAft>
              <a:buClr>
                <a:srgbClr val="7414DC"/>
              </a:buClr>
              <a:buSzPct val="125000"/>
              <a:buFont typeface="Arial" panose="020B0604020202020204" pitchFamily="34" charset="0"/>
              <a:buChar char="•"/>
              <a:tabLst/>
              <a:defRPr/>
            </a:pPr>
            <a:r>
              <a:rPr lang="en-US" sz="1800">
                <a:ea typeface="+mn-lt"/>
                <a:cs typeface="+mn-lt"/>
              </a:rPr>
              <a:t>Complete additional Compass data readiness actions (available on the website)</a:t>
            </a:r>
          </a:p>
        </p:txBody>
      </p:sp>
      <p:pic>
        <p:nvPicPr>
          <p:cNvPr id="4" name="Picture 3">
            <a:extLst>
              <a:ext uri="{FF2B5EF4-FFF2-40B4-BE49-F238E27FC236}">
                <a16:creationId xmlns:a16="http://schemas.microsoft.com/office/drawing/2014/main" id="{349FB4A2-2FDA-505D-7496-D34A516677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8" y="0"/>
            <a:ext cx="6096000" cy="6858000"/>
          </a:xfrm>
          <a:prstGeom prst="rect">
            <a:avLst/>
          </a:prstGeom>
        </p:spPr>
      </p:pic>
    </p:spTree>
    <p:extLst>
      <p:ext uri="{BB962C8B-B14F-4D97-AF65-F5344CB8AC3E}">
        <p14:creationId xmlns:p14="http://schemas.microsoft.com/office/powerpoint/2010/main" val="108762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58714" y="837787"/>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Post Go-Live Actions</a:t>
            </a:r>
          </a:p>
        </p:txBody>
      </p:sp>
      <p:sp>
        <p:nvSpPr>
          <p:cNvPr id="2" name="TextBox 1">
            <a:extLst>
              <a:ext uri="{FF2B5EF4-FFF2-40B4-BE49-F238E27FC236}">
                <a16:creationId xmlns:a16="http://schemas.microsoft.com/office/drawing/2014/main" id="{8E7DEC57-53A5-E82A-62CC-F67FF2FD925C}"/>
              </a:ext>
            </a:extLst>
          </p:cNvPr>
          <p:cNvSpPr txBox="1"/>
          <p:nvPr/>
        </p:nvSpPr>
        <p:spPr>
          <a:xfrm>
            <a:off x="422325" y="2395754"/>
            <a:ext cx="530048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96545" marR="3810" indent="-285750">
              <a:spcBef>
                <a:spcPts val="600"/>
              </a:spcBef>
              <a:spcAft>
                <a:spcPts val="600"/>
              </a:spcAft>
              <a:buClr>
                <a:schemeClr val="tx2"/>
              </a:buClr>
              <a:buSzPct val="125000"/>
              <a:buFont typeface="Arial" panose="020B0604020202020204" pitchFamily="34" charset="0"/>
              <a:buChar char="•"/>
            </a:pPr>
            <a:r>
              <a:rPr lang="en-GB" sz="2000"/>
              <a:t>Managing volunteers who didn’t get invited to the system</a:t>
            </a:r>
          </a:p>
          <a:p>
            <a:pPr marL="296545" marR="3810" indent="-285750">
              <a:spcBef>
                <a:spcPts val="600"/>
              </a:spcBef>
              <a:spcAft>
                <a:spcPts val="600"/>
              </a:spcAft>
              <a:buClr>
                <a:schemeClr val="tx2"/>
              </a:buClr>
              <a:buSzPct val="125000"/>
              <a:buFont typeface="Arial" panose="020B0604020202020204" pitchFamily="34" charset="0"/>
              <a:buChar char="•"/>
            </a:pPr>
            <a:r>
              <a:rPr lang="en-GB" sz="2000"/>
              <a:t>Putting volunteers into the right roles and teams, and issuing accreditations</a:t>
            </a:r>
          </a:p>
          <a:p>
            <a:pPr marL="296545" marR="3810" indent="-285750">
              <a:spcBef>
                <a:spcPts val="600"/>
              </a:spcBef>
              <a:spcAft>
                <a:spcPts val="600"/>
              </a:spcAft>
              <a:buClr>
                <a:schemeClr val="tx2"/>
              </a:buClr>
              <a:buSzPct val="125000"/>
              <a:buFont typeface="Arial" panose="020B0604020202020204" pitchFamily="34" charset="0"/>
              <a:buChar char="•"/>
            </a:pPr>
            <a:r>
              <a:rPr lang="en-GB" sz="2000"/>
              <a:t>Supporting Go-Live in your area</a:t>
            </a:r>
          </a:p>
          <a:p>
            <a:pPr marL="296545" marR="3810" indent="-285750">
              <a:spcBef>
                <a:spcPts val="600"/>
              </a:spcBef>
              <a:spcAft>
                <a:spcPts val="600"/>
              </a:spcAft>
              <a:buClr>
                <a:schemeClr val="tx2"/>
              </a:buClr>
              <a:buSzPct val="125000"/>
              <a:buFont typeface="Arial" panose="020B0604020202020204" pitchFamily="34" charset="0"/>
              <a:buChar char="•"/>
            </a:pPr>
            <a:r>
              <a:rPr lang="en-GB" sz="2000"/>
              <a:t>Support completion of outstanding tasks (Learning, Joining Journey steps etc.)</a:t>
            </a:r>
          </a:p>
          <a:p>
            <a:pPr marL="296545" marR="3810" indent="-285750">
              <a:spcBef>
                <a:spcPts val="600"/>
              </a:spcBef>
              <a:spcAft>
                <a:spcPts val="600"/>
              </a:spcAft>
              <a:buClr>
                <a:schemeClr val="tx2"/>
              </a:buClr>
              <a:buSzPct val="125000"/>
              <a:buFont typeface="Arial" panose="020B0604020202020204" pitchFamily="34" charset="0"/>
              <a:buChar char="•"/>
            </a:pPr>
            <a:r>
              <a:rPr lang="en-GB" sz="2000"/>
              <a:t>Embedding people and process changes</a:t>
            </a:r>
          </a:p>
        </p:txBody>
      </p:sp>
      <p:pic>
        <p:nvPicPr>
          <p:cNvPr id="4" name="Picture 3">
            <a:extLst>
              <a:ext uri="{FF2B5EF4-FFF2-40B4-BE49-F238E27FC236}">
                <a16:creationId xmlns:a16="http://schemas.microsoft.com/office/drawing/2014/main" id="{0E09E353-84F0-95C2-99E1-5CF5F15839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56416" y="0"/>
            <a:ext cx="6135584" cy="6858000"/>
          </a:xfrm>
          <a:prstGeom prst="rect">
            <a:avLst/>
          </a:prstGeom>
        </p:spPr>
      </p:pic>
    </p:spTree>
    <p:extLst>
      <p:ext uri="{BB962C8B-B14F-4D97-AF65-F5344CB8AC3E}">
        <p14:creationId xmlns:p14="http://schemas.microsoft.com/office/powerpoint/2010/main" val="2364434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511936" y="964237"/>
            <a:ext cx="4904811"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Feedback from movement</a:t>
            </a:r>
          </a:p>
        </p:txBody>
      </p:sp>
      <p:sp>
        <p:nvSpPr>
          <p:cNvPr id="6" name="TextBox 5">
            <a:extLst>
              <a:ext uri="{FF2B5EF4-FFF2-40B4-BE49-F238E27FC236}">
                <a16:creationId xmlns:a16="http://schemas.microsoft.com/office/drawing/2014/main" id="{1983021B-2DFD-5913-0D69-4315E52A291E}"/>
              </a:ext>
            </a:extLst>
          </p:cNvPr>
          <p:cNvSpPr txBox="1"/>
          <p:nvPr/>
        </p:nvSpPr>
        <p:spPr>
          <a:xfrm>
            <a:off x="6412545" y="2205677"/>
            <a:ext cx="5348767" cy="2893100"/>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b="1">
                <a:latin typeface="Nunito Sans"/>
                <a:ea typeface="Calibri"/>
                <a:cs typeface="Calibri"/>
              </a:rPr>
              <a:t>Groups - </a:t>
            </a:r>
            <a:r>
              <a:rPr lang="en-GB" sz="1800">
                <a:latin typeface="Nunito Sans"/>
                <a:ea typeface="Calibri"/>
                <a:cs typeface="Calibri"/>
              </a:rPr>
              <a:t>Group engagement has increased significantly but we are still getting reasonably regular feedback from Groups not being aware of any of the changes </a:t>
            </a:r>
          </a:p>
          <a:p>
            <a:pPr marL="295275" indent="-285750">
              <a:spcBef>
                <a:spcPts val="600"/>
              </a:spcBef>
              <a:spcAft>
                <a:spcPts val="600"/>
              </a:spcAft>
              <a:buClr>
                <a:srgbClr val="7414DC"/>
              </a:buClr>
              <a:buSzPct val="125000"/>
              <a:buFont typeface="Arial" panose="020B0604020202020204" pitchFamily="34" charset="0"/>
              <a:buChar char="•"/>
              <a:defRPr/>
            </a:pPr>
            <a:r>
              <a:rPr lang="en-GB" sz="1800" b="1">
                <a:latin typeface="Nunito Sans"/>
                <a:ea typeface="Calibri"/>
                <a:cs typeface="Calibri"/>
              </a:rPr>
              <a:t>Emails</a:t>
            </a:r>
            <a:r>
              <a:rPr lang="en-GB" sz="1800">
                <a:latin typeface="Nunito Sans"/>
                <a:ea typeface="Calibri"/>
                <a:cs typeface="Calibri"/>
              </a:rPr>
              <a:t> - Lots of great work done to support these, most questions across all Gearing up Go-Live calls were around emails</a:t>
            </a:r>
          </a:p>
          <a:p>
            <a:pPr marL="295275" indent="-285750">
              <a:spcBef>
                <a:spcPts val="600"/>
              </a:spcBef>
              <a:spcAft>
                <a:spcPts val="600"/>
              </a:spcAft>
              <a:buClr>
                <a:srgbClr val="7414DC"/>
              </a:buClr>
              <a:buSzPct val="125000"/>
              <a:buFont typeface="Arial" panose="020B0604020202020204" pitchFamily="34" charset="0"/>
              <a:buChar char="•"/>
              <a:defRPr/>
            </a:pPr>
            <a:r>
              <a:rPr lang="en-GB" sz="1800" b="1">
                <a:latin typeface="Nunito Sans"/>
                <a:ea typeface="Calibri"/>
                <a:cs typeface="Calibri"/>
              </a:rPr>
              <a:t>Compass Freeze - </a:t>
            </a:r>
            <a:r>
              <a:rPr lang="en-GB" sz="1800">
                <a:latin typeface="Nunito Sans"/>
                <a:ea typeface="Calibri"/>
                <a:cs typeface="Calibri"/>
              </a:rPr>
              <a:t>Queries around criminal record checks when Compass if offline</a:t>
            </a:r>
            <a:endParaRPr lang="en-GB" sz="1800" b="1">
              <a:latin typeface="Nunito Sans"/>
              <a:ea typeface="Calibri"/>
              <a:cs typeface="Calibri"/>
            </a:endParaRPr>
          </a:p>
        </p:txBody>
      </p:sp>
      <p:pic>
        <p:nvPicPr>
          <p:cNvPr id="3" name="Picture 12">
            <a:extLst>
              <a:ext uri="{FF2B5EF4-FFF2-40B4-BE49-F238E27FC236}">
                <a16:creationId xmlns:a16="http://schemas.microsoft.com/office/drawing/2014/main" id="{76B5DB1F-E3C1-9E22-958A-7B154139EB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55" y="0"/>
            <a:ext cx="6096000" cy="6858000"/>
          </a:xfrm>
          <a:prstGeom prst="rect">
            <a:avLst/>
          </a:prstGeom>
        </p:spPr>
      </p:pic>
    </p:spTree>
    <p:extLst>
      <p:ext uri="{BB962C8B-B14F-4D97-AF65-F5344CB8AC3E}">
        <p14:creationId xmlns:p14="http://schemas.microsoft.com/office/powerpoint/2010/main" val="3034365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427651" y="866542"/>
            <a:ext cx="4657192"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Email Addresses</a:t>
            </a:r>
            <a:endParaRPr lang="en-US"/>
          </a:p>
        </p:txBody>
      </p:sp>
      <p:sp>
        <p:nvSpPr>
          <p:cNvPr id="2" name="TextBox 1">
            <a:extLst>
              <a:ext uri="{FF2B5EF4-FFF2-40B4-BE49-F238E27FC236}">
                <a16:creationId xmlns:a16="http://schemas.microsoft.com/office/drawing/2014/main" id="{8E7DEC57-53A5-E82A-62CC-F67FF2FD925C}"/>
              </a:ext>
            </a:extLst>
          </p:cNvPr>
          <p:cNvSpPr txBox="1"/>
          <p:nvPr/>
        </p:nvSpPr>
        <p:spPr>
          <a:xfrm>
            <a:off x="298221" y="1508336"/>
            <a:ext cx="5388204"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795" marR="3810">
              <a:spcBef>
                <a:spcPts val="600"/>
              </a:spcBef>
              <a:spcAft>
                <a:spcPts val="600"/>
              </a:spcAft>
              <a:buClr>
                <a:schemeClr val="tx2"/>
              </a:buClr>
              <a:buSzPct val="125000"/>
            </a:pPr>
            <a:r>
              <a:rPr lang="en-US" sz="1800">
                <a:ea typeface="+mn-lt"/>
                <a:cs typeface="+mn-lt"/>
              </a:rPr>
              <a:t>Each volunteer will need an email address as their sign-in username to the new system. This must be:</a:t>
            </a:r>
          </a:p>
          <a:p>
            <a:pPr marL="10795" marR="3810">
              <a:spcBef>
                <a:spcPts val="600"/>
              </a:spcBef>
              <a:spcAft>
                <a:spcPts val="600"/>
              </a:spcAft>
              <a:buClr>
                <a:schemeClr val="tx2"/>
              </a:buClr>
              <a:buSzPct val="125000"/>
            </a:pPr>
            <a:r>
              <a:rPr lang="en-US" sz="1800" b="1">
                <a:ea typeface="+mn-lt"/>
                <a:cs typeface="+mn-lt"/>
              </a:rPr>
              <a:t>Personal</a:t>
            </a:r>
          </a:p>
          <a:p>
            <a:pPr marL="10795" marR="3810">
              <a:spcBef>
                <a:spcPts val="600"/>
              </a:spcBef>
              <a:spcAft>
                <a:spcPts val="600"/>
              </a:spcAft>
              <a:buClr>
                <a:schemeClr val="tx2"/>
              </a:buClr>
              <a:buSzPct val="125000"/>
            </a:pPr>
            <a:r>
              <a:rPr lang="en-US" sz="1800">
                <a:ea typeface="+mn-lt"/>
                <a:cs typeface="+mn-lt"/>
              </a:rPr>
              <a:t>Related to you as an individual, not your role as this may change</a:t>
            </a:r>
          </a:p>
          <a:p>
            <a:pPr marL="10795" marR="3810">
              <a:spcBef>
                <a:spcPts val="600"/>
              </a:spcBef>
              <a:spcAft>
                <a:spcPts val="600"/>
              </a:spcAft>
              <a:buClr>
                <a:schemeClr val="tx2"/>
              </a:buClr>
              <a:buSzPct val="125000"/>
            </a:pPr>
            <a:r>
              <a:rPr lang="en-US" sz="1800" b="1">
                <a:ea typeface="+mn-lt"/>
                <a:cs typeface="+mn-lt"/>
              </a:rPr>
              <a:t>Unique</a:t>
            </a:r>
          </a:p>
          <a:p>
            <a:pPr marL="10795" marR="3810">
              <a:spcBef>
                <a:spcPts val="600"/>
              </a:spcBef>
              <a:spcAft>
                <a:spcPts val="600"/>
              </a:spcAft>
              <a:buClr>
                <a:schemeClr val="tx2"/>
              </a:buClr>
              <a:buSzPct val="125000"/>
            </a:pPr>
            <a:r>
              <a:rPr lang="en-US" sz="1800">
                <a:ea typeface="+mn-lt"/>
                <a:cs typeface="+mn-lt"/>
              </a:rPr>
              <a:t>Not shared or duplicated with anyone else in the system</a:t>
            </a:r>
          </a:p>
          <a:p>
            <a:pPr marL="10795" marR="3810">
              <a:spcBef>
                <a:spcPts val="600"/>
              </a:spcBef>
              <a:spcAft>
                <a:spcPts val="600"/>
              </a:spcAft>
              <a:buClr>
                <a:schemeClr val="tx2"/>
              </a:buClr>
              <a:buSzPct val="125000"/>
            </a:pPr>
            <a:r>
              <a:rPr lang="en-US" sz="1800" b="1">
                <a:ea typeface="+mn-lt"/>
                <a:cs typeface="+mn-lt"/>
              </a:rPr>
              <a:t>Functioning</a:t>
            </a:r>
          </a:p>
          <a:p>
            <a:pPr marL="10795" marR="3810">
              <a:spcBef>
                <a:spcPts val="600"/>
              </a:spcBef>
              <a:spcAft>
                <a:spcPts val="600"/>
              </a:spcAft>
              <a:buClr>
                <a:schemeClr val="tx2"/>
              </a:buClr>
              <a:buSzPct val="125000"/>
            </a:pPr>
            <a:r>
              <a:rPr lang="en-US" sz="1800">
                <a:ea typeface="+mn-lt"/>
                <a:cs typeface="+mn-lt"/>
              </a:rPr>
              <a:t>Need to be able to access and use the email address</a:t>
            </a:r>
          </a:p>
          <a:p>
            <a:pPr marL="10795" marR="3810">
              <a:spcBef>
                <a:spcPts val="600"/>
              </a:spcBef>
              <a:spcAft>
                <a:spcPts val="600"/>
              </a:spcAft>
              <a:buClr>
                <a:schemeClr val="tx2"/>
              </a:buClr>
              <a:buSzPct val="125000"/>
            </a:pPr>
            <a:r>
              <a:rPr lang="en-US" sz="1800">
                <a:ea typeface="+mn-lt"/>
                <a:cs typeface="+mn-lt"/>
              </a:rPr>
              <a:t>A proxy system is available for those unable to get an email address</a:t>
            </a:r>
          </a:p>
        </p:txBody>
      </p:sp>
      <p:graphicFrame>
        <p:nvGraphicFramePr>
          <p:cNvPr id="6" name="Table 5">
            <a:extLst>
              <a:ext uri="{FF2B5EF4-FFF2-40B4-BE49-F238E27FC236}">
                <a16:creationId xmlns:a16="http://schemas.microsoft.com/office/drawing/2014/main" id="{1B7CBC9C-0934-0991-58FD-BB72E895284A}"/>
              </a:ext>
            </a:extLst>
          </p:cNvPr>
          <p:cNvGraphicFramePr>
            <a:graphicFrameLocks noGrp="1"/>
          </p:cNvGraphicFramePr>
          <p:nvPr/>
        </p:nvGraphicFramePr>
        <p:xfrm>
          <a:off x="5887844" y="2245112"/>
          <a:ext cx="6014226" cy="3048000"/>
        </p:xfrm>
        <a:graphic>
          <a:graphicData uri="http://schemas.openxmlformats.org/drawingml/2006/table">
            <a:tbl>
              <a:tblPr bandRow="1">
                <a:tableStyleId>{F5AB1C69-6EDB-4FF4-983F-18BD219EF322}</a:tableStyleId>
              </a:tblPr>
              <a:tblGrid>
                <a:gridCol w="4690947">
                  <a:extLst>
                    <a:ext uri="{9D8B030D-6E8A-4147-A177-3AD203B41FA5}">
                      <a16:colId xmlns:a16="http://schemas.microsoft.com/office/drawing/2014/main" val="3128518322"/>
                    </a:ext>
                  </a:extLst>
                </a:gridCol>
                <a:gridCol w="1323279">
                  <a:extLst>
                    <a:ext uri="{9D8B030D-6E8A-4147-A177-3AD203B41FA5}">
                      <a16:colId xmlns:a16="http://schemas.microsoft.com/office/drawing/2014/main" val="665099151"/>
                    </a:ext>
                  </a:extLst>
                </a:gridCol>
              </a:tblGrid>
              <a:tr h="762000">
                <a:tc>
                  <a:txBody>
                    <a:bodyPr/>
                    <a:lstStyle/>
                    <a:p>
                      <a:pPr algn="l"/>
                      <a:r>
                        <a:rPr lang="en-GB"/>
                        <a:t>Joe.Bloggs@ScoutGroup.org.uk</a:t>
                      </a:r>
                    </a:p>
                  </a:txBody>
                  <a:tcPr anchor="ctr"/>
                </a:tc>
                <a:tc>
                  <a:txBody>
                    <a:bodyPr/>
                    <a:lstStyle/>
                    <a:p>
                      <a:pPr algn="l"/>
                      <a:endParaRPr lang="en-GB"/>
                    </a:p>
                  </a:txBody>
                  <a:tcPr anchor="ctr"/>
                </a:tc>
                <a:extLst>
                  <a:ext uri="{0D108BD9-81ED-4DB2-BD59-A6C34878D82A}">
                    <a16:rowId xmlns:a16="http://schemas.microsoft.com/office/drawing/2014/main" val="1608251200"/>
                  </a:ext>
                </a:extLst>
              </a:tr>
              <a:tr h="762000">
                <a:tc>
                  <a:txBody>
                    <a:bodyPr/>
                    <a:lstStyle/>
                    <a:p>
                      <a:pPr algn="l"/>
                      <a:r>
                        <a:rPr lang="en-GB"/>
                        <a:t>Jane.Doe@Gmail.com</a:t>
                      </a:r>
                    </a:p>
                  </a:txBody>
                  <a:tcPr anchor="ctr"/>
                </a:tc>
                <a:tc>
                  <a:txBody>
                    <a:bodyPr/>
                    <a:lstStyle/>
                    <a:p>
                      <a:pPr algn="l"/>
                      <a:endParaRPr lang="en-GB"/>
                    </a:p>
                  </a:txBody>
                  <a:tcPr anchor="ctr"/>
                </a:tc>
                <a:extLst>
                  <a:ext uri="{0D108BD9-81ED-4DB2-BD59-A6C34878D82A}">
                    <a16:rowId xmlns:a16="http://schemas.microsoft.com/office/drawing/2014/main" val="4048405562"/>
                  </a:ext>
                </a:extLst>
              </a:tr>
              <a:tr h="762000">
                <a:tc>
                  <a:txBody>
                    <a:bodyPr/>
                    <a:lstStyle/>
                    <a:p>
                      <a:pPr algn="l"/>
                      <a:r>
                        <a:rPr lang="en-GB"/>
                        <a:t>Treasurer@ScoutGroup.org.uk</a:t>
                      </a:r>
                    </a:p>
                  </a:txBody>
                  <a:tcPr anchor="ctr"/>
                </a:tc>
                <a:tc>
                  <a:txBody>
                    <a:bodyPr/>
                    <a:lstStyle/>
                    <a:p>
                      <a:pPr algn="l"/>
                      <a:endParaRPr lang="en-GB"/>
                    </a:p>
                  </a:txBody>
                  <a:tcPr anchor="ctr"/>
                </a:tc>
                <a:extLst>
                  <a:ext uri="{0D108BD9-81ED-4DB2-BD59-A6C34878D82A}">
                    <a16:rowId xmlns:a16="http://schemas.microsoft.com/office/drawing/2014/main" val="269666161"/>
                  </a:ext>
                </a:extLst>
              </a:tr>
              <a:tr h="762000">
                <a:tc>
                  <a:txBody>
                    <a:bodyPr/>
                    <a:lstStyle/>
                    <a:p>
                      <a:pPr algn="l"/>
                      <a:r>
                        <a:rPr lang="en-GB"/>
                        <a:t>Joe &amp; Jane - JoeandJanesmith@Hotmail.com</a:t>
                      </a:r>
                    </a:p>
                  </a:txBody>
                  <a:tcPr anchor="ctr"/>
                </a:tc>
                <a:tc>
                  <a:txBody>
                    <a:bodyPr/>
                    <a:lstStyle/>
                    <a:p>
                      <a:pPr algn="l"/>
                      <a:endParaRPr lang="en-GB" dirty="0"/>
                    </a:p>
                  </a:txBody>
                  <a:tcPr anchor="ctr"/>
                </a:tc>
                <a:extLst>
                  <a:ext uri="{0D108BD9-81ED-4DB2-BD59-A6C34878D82A}">
                    <a16:rowId xmlns:a16="http://schemas.microsoft.com/office/drawing/2014/main" val="382136551"/>
                  </a:ext>
                </a:extLst>
              </a:tr>
            </a:tbl>
          </a:graphicData>
        </a:graphic>
      </p:graphicFrame>
      <p:pic>
        <p:nvPicPr>
          <p:cNvPr id="8" name="Graphic 7" descr="Close with solid fill">
            <a:extLst>
              <a:ext uri="{FF2B5EF4-FFF2-40B4-BE49-F238E27FC236}">
                <a16:creationId xmlns:a16="http://schemas.microsoft.com/office/drawing/2014/main" id="{B47FAAAA-B8A1-D6E0-AB32-49D7DA16A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1720" y="3882397"/>
            <a:ext cx="540000" cy="540000"/>
          </a:xfrm>
          <a:prstGeom prst="rect">
            <a:avLst/>
          </a:prstGeom>
        </p:spPr>
      </p:pic>
      <p:pic>
        <p:nvPicPr>
          <p:cNvPr id="10" name="Graphic 9" descr="Checkmark with solid fill">
            <a:extLst>
              <a:ext uri="{FF2B5EF4-FFF2-40B4-BE49-F238E27FC236}">
                <a16:creationId xmlns:a16="http://schemas.microsoft.com/office/drawing/2014/main" id="{CAF6F041-A94D-3CB1-53C3-0D89FB43E8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71720" y="2353830"/>
            <a:ext cx="540000" cy="540000"/>
          </a:xfrm>
          <a:prstGeom prst="rect">
            <a:avLst/>
          </a:prstGeom>
        </p:spPr>
      </p:pic>
      <p:pic>
        <p:nvPicPr>
          <p:cNvPr id="11" name="Graphic 10" descr="Close with solid fill">
            <a:extLst>
              <a:ext uri="{FF2B5EF4-FFF2-40B4-BE49-F238E27FC236}">
                <a16:creationId xmlns:a16="http://schemas.microsoft.com/office/drawing/2014/main" id="{E6480E0E-6BA2-BA8A-1056-03A6DDF93F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1720" y="4632358"/>
            <a:ext cx="540000" cy="540000"/>
          </a:xfrm>
          <a:prstGeom prst="rect">
            <a:avLst/>
          </a:prstGeom>
        </p:spPr>
      </p:pic>
      <p:pic>
        <p:nvPicPr>
          <p:cNvPr id="12" name="Graphic 11" descr="Checkmark with solid fill">
            <a:extLst>
              <a:ext uri="{FF2B5EF4-FFF2-40B4-BE49-F238E27FC236}">
                <a16:creationId xmlns:a16="http://schemas.microsoft.com/office/drawing/2014/main" id="{FD662197-D1C1-01BE-8D16-E2913C001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71720" y="3108572"/>
            <a:ext cx="540000" cy="540000"/>
          </a:xfrm>
          <a:prstGeom prst="rect">
            <a:avLst/>
          </a:prstGeom>
        </p:spPr>
      </p:pic>
    </p:spTree>
    <p:extLst>
      <p:ext uri="{BB962C8B-B14F-4D97-AF65-F5344CB8AC3E}">
        <p14:creationId xmlns:p14="http://schemas.microsoft.com/office/powerpoint/2010/main" val="3263721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fontScale="925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Welcome Conversation Learning</a:t>
            </a:r>
            <a:endParaRPr lang="en-US"/>
          </a:p>
        </p:txBody>
      </p:sp>
    </p:spTree>
    <p:extLst>
      <p:ext uri="{BB962C8B-B14F-4D97-AF65-F5344CB8AC3E}">
        <p14:creationId xmlns:p14="http://schemas.microsoft.com/office/powerpoint/2010/main" val="168937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FE45D-D2A9-F71C-7E05-F8733C319863}"/>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27F42A21-32C5-E98F-28E8-C9706200213E}"/>
              </a:ext>
            </a:extLst>
          </p:cNvPr>
          <p:cNvSpPr txBox="1"/>
          <p:nvPr/>
        </p:nvSpPr>
        <p:spPr>
          <a:xfrm>
            <a:off x="369652" y="829483"/>
            <a:ext cx="5580574" cy="861774"/>
          </a:xfrm>
          <a:prstGeom prst="rect">
            <a:avLst/>
          </a:prstGeom>
        </p:spPr>
        <p:txBody>
          <a:bodyPr vert="horz" wrap="square" lIns="0" tIns="0" rIns="0" bIns="0" rtlCol="0" anchor="t">
            <a:spAutoFit/>
          </a:bodyPr>
          <a:lstStyle/>
          <a:p>
            <a:pPr marL="0" lvl="1" defTabSz="685784"/>
            <a:r>
              <a:rPr lang="en-GB" sz="2800" kern="0">
                <a:solidFill>
                  <a:srgbClr val="7413DC"/>
                </a:solidFill>
                <a:latin typeface="Nunito Sans Black"/>
                <a:cs typeface="Calibri"/>
              </a:rPr>
              <a:t>Welcome Conversation Learning</a:t>
            </a:r>
            <a:endParaRPr lang="en-GB" sz="2800" kern="0">
              <a:latin typeface="Nunito Sans Black"/>
              <a:cs typeface="Calibri"/>
            </a:endParaRPr>
          </a:p>
        </p:txBody>
      </p:sp>
      <p:sp>
        <p:nvSpPr>
          <p:cNvPr id="5" name="TextBox 2">
            <a:extLst>
              <a:ext uri="{FF2B5EF4-FFF2-40B4-BE49-F238E27FC236}">
                <a16:creationId xmlns:a16="http://schemas.microsoft.com/office/drawing/2014/main" id="{626CF744-92E1-1562-AAE5-D00F7A651602}"/>
              </a:ext>
            </a:extLst>
          </p:cNvPr>
          <p:cNvSpPr txBox="1"/>
          <p:nvPr/>
        </p:nvSpPr>
        <p:spPr>
          <a:xfrm>
            <a:off x="369652" y="1671965"/>
            <a:ext cx="5359196" cy="4585871"/>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Welcome Conversation learning videos have been available online since last year</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After launching this with Early Adopters earlier this year, the e-learning module is now available to all</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 new module on Compass has been added titled ‘WCL : Welcome Conversation Learning’</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When the e-learning has been completed this module can be added to their PLP and this will migrate across the new system</a:t>
            </a:r>
          </a:p>
          <a:p>
            <a:pPr marL="295275" indent="-285750">
              <a:spcBef>
                <a:spcPts val="600"/>
              </a:spcBef>
              <a:spcAft>
                <a:spcPts val="600"/>
              </a:spcAft>
              <a:buClr>
                <a:srgbClr val="7414DC"/>
              </a:buClr>
              <a:buSzPct val="125000"/>
              <a:buFont typeface="Arial" panose="020B0604020202020204" pitchFamily="34" charset="0"/>
              <a:buChar char="•"/>
              <a:defRPr/>
            </a:pPr>
            <a:r>
              <a:rPr lang="en-GB" sz="1800" b="1">
                <a:latin typeface="Nunito Sans"/>
                <a:ea typeface="Calibri"/>
                <a:cs typeface="Calibri"/>
              </a:rPr>
              <a:t>Encouraged Action: </a:t>
            </a:r>
            <a:r>
              <a:rPr lang="en-GB" sz="1800">
                <a:latin typeface="Nunito Sans"/>
                <a:ea typeface="Calibri"/>
                <a:cs typeface="Calibri"/>
              </a:rPr>
              <a:t>Get your Lead Volunteers, District/County Team Leaders and Welcome Conversation Volunteers trained and ready to deliver Welcome Conversations from Go-Live!</a:t>
            </a:r>
          </a:p>
        </p:txBody>
      </p:sp>
      <p:pic>
        <p:nvPicPr>
          <p:cNvPr id="7" name="Picture 6" descr="A person standing in front of a computer&#10;&#10;Description automatically generated with low confidence">
            <a:extLst>
              <a:ext uri="{FF2B5EF4-FFF2-40B4-BE49-F238E27FC236}">
                <a16:creationId xmlns:a16="http://schemas.microsoft.com/office/drawing/2014/main" id="{FE6B5E7B-F33A-2C63-D5DF-6CE82A1870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5999" y="0"/>
            <a:ext cx="6096001" cy="6858000"/>
          </a:xfrm>
          <a:prstGeom prst="rect">
            <a:avLst/>
          </a:prstGeom>
        </p:spPr>
      </p:pic>
    </p:spTree>
    <p:extLst>
      <p:ext uri="{BB962C8B-B14F-4D97-AF65-F5344CB8AC3E}">
        <p14:creationId xmlns:p14="http://schemas.microsoft.com/office/powerpoint/2010/main" val="1546515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Compass Freeze</a:t>
            </a:r>
            <a:endParaRPr lang="en-US"/>
          </a:p>
        </p:txBody>
      </p:sp>
    </p:spTree>
    <p:extLst>
      <p:ext uri="{BB962C8B-B14F-4D97-AF65-F5344CB8AC3E}">
        <p14:creationId xmlns:p14="http://schemas.microsoft.com/office/powerpoint/2010/main" val="260222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29200" y="1568967"/>
            <a:ext cx="5766800" cy="4707058"/>
          </a:xfrm>
          <a:prstGeom prst="rect">
            <a:avLst/>
          </a:prstGeom>
        </p:spPr>
        <p:txBody>
          <a:bodyPr vert="horz" wrap="square" lIns="0" tIns="272415" rIns="0" bIns="0" rtlCol="0" anchor="t">
            <a:spAutoFit/>
          </a:bodyPr>
          <a:lstStyle/>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Craig Turpie,</a:t>
            </a:r>
            <a:r>
              <a:rPr lang="en-GB" sz="1800">
                <a:latin typeface="Nunito Sans"/>
                <a:cs typeface="Calibri"/>
              </a:rPr>
              <a:t> Deputy UK Chief Volunteer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Paul Fix, </a:t>
            </a:r>
            <a:r>
              <a:rPr lang="en-GB" sz="1800">
                <a:latin typeface="Nunito Sans"/>
                <a:cs typeface="Calibri"/>
              </a:rPr>
              <a:t>Programme Sponsor, Volunteer Experience</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Jack Caine, </a:t>
            </a:r>
            <a:r>
              <a:rPr lang="en-GB" sz="1800">
                <a:latin typeface="Nunito Sans"/>
                <a:cs typeface="Calibri"/>
              </a:rPr>
              <a:t>UK Lead Volunteer for People</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Andrew Sutherland, </a:t>
            </a:r>
            <a:r>
              <a:rPr lang="en-GB" sz="1800">
                <a:latin typeface="Nunito Sans"/>
                <a:cs typeface="Calibri"/>
              </a:rPr>
              <a:t>Deputy Programme Sponsor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Hamish Stout,</a:t>
            </a:r>
            <a:r>
              <a:rPr lang="en-GB" sz="1800">
                <a:latin typeface="Nunito Sans"/>
                <a:cs typeface="Calibri"/>
              </a:rPr>
              <a:t> Project Sponsor, Change and Infrastructure</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Ben Powlesland, </a:t>
            </a:r>
            <a:r>
              <a:rPr lang="en-GB" sz="1800">
                <a:latin typeface="Nunito Sans"/>
                <a:cs typeface="Calibri"/>
              </a:rPr>
              <a:t>Membership Product Manager</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Alison Fell, </a:t>
            </a:r>
            <a:r>
              <a:rPr lang="en-GB" sz="1800">
                <a:latin typeface="Nunito Sans"/>
                <a:cs typeface="Calibri"/>
              </a:rPr>
              <a:t>Welcome Product Lead</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Frances Fawcett, </a:t>
            </a:r>
            <a:r>
              <a:rPr lang="en-GB" sz="1800">
                <a:latin typeface="Nunito Sans"/>
                <a:cs typeface="Calibri"/>
              </a:rPr>
              <a:t>Dorset Transformation Lead</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Sanjay Chandarana, </a:t>
            </a:r>
            <a:r>
              <a:rPr lang="en-GB" sz="1800">
                <a:latin typeface="Nunito Sans"/>
                <a:cs typeface="Calibri"/>
              </a:rPr>
              <a:t>GLMW Transformation Lead</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Rob Groves, </a:t>
            </a:r>
            <a:r>
              <a:rPr lang="en-GB" sz="1800">
                <a:latin typeface="Nunito Sans"/>
                <a:cs typeface="Calibri"/>
              </a:rPr>
              <a:t>Change Manager</a:t>
            </a:r>
          </a:p>
        </p:txBody>
      </p:sp>
      <p:sp>
        <p:nvSpPr>
          <p:cNvPr id="3" name="TextBox 2">
            <a:extLst>
              <a:ext uri="{FF2B5EF4-FFF2-40B4-BE49-F238E27FC236}">
                <a16:creationId xmlns:a16="http://schemas.microsoft.com/office/drawing/2014/main" id="{C442F3DC-9009-C8F9-A8ED-6C3994E56C41}"/>
              </a:ext>
            </a:extLst>
          </p:cNvPr>
          <p:cNvSpPr txBox="1"/>
          <p:nvPr/>
        </p:nvSpPr>
        <p:spPr>
          <a:xfrm>
            <a:off x="170949" y="58197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4" name="Picture 16" descr="A person giving a presentation to an audience&#10;&#10;Description automatically generated">
            <a:extLst>
              <a:ext uri="{FF2B5EF4-FFF2-40B4-BE49-F238E27FC236}">
                <a16:creationId xmlns:a16="http://schemas.microsoft.com/office/drawing/2014/main" id="{B438E189-9D8C-8268-A3E4-D6E14F9902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4001" y="0"/>
            <a:ext cx="5888000" cy="6858000"/>
          </a:xfrm>
          <a:prstGeom prst="rect">
            <a:avLst/>
          </a:prstGeom>
        </p:spPr>
      </p:pic>
    </p:spTree>
    <p:extLst>
      <p:ext uri="{BB962C8B-B14F-4D97-AF65-F5344CB8AC3E}">
        <p14:creationId xmlns:p14="http://schemas.microsoft.com/office/powerpoint/2010/main" val="3981371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58714" y="837787"/>
            <a:ext cx="4754884" cy="738664"/>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Compass Freeze</a:t>
            </a:r>
          </a:p>
          <a:p>
            <a:pPr marL="0" lvl="1" defTabSz="685784"/>
            <a:r>
              <a:rPr lang="en-GB" sz="1800" kern="0">
                <a:solidFill>
                  <a:srgbClr val="7413DC"/>
                </a:solidFill>
                <a:latin typeface="Nunito Sans Black"/>
                <a:cs typeface="Calibri"/>
              </a:rPr>
              <a:t>Starting 2-3 weeks prior to go-live</a:t>
            </a:r>
            <a:endParaRPr lang="en-US" sz="1000"/>
          </a:p>
        </p:txBody>
      </p:sp>
      <p:sp>
        <p:nvSpPr>
          <p:cNvPr id="2" name="TextBox 1">
            <a:extLst>
              <a:ext uri="{FF2B5EF4-FFF2-40B4-BE49-F238E27FC236}">
                <a16:creationId xmlns:a16="http://schemas.microsoft.com/office/drawing/2014/main" id="{8E7DEC57-53A5-E82A-62CC-F67FF2FD925C}"/>
              </a:ext>
            </a:extLst>
          </p:cNvPr>
          <p:cNvSpPr txBox="1"/>
          <p:nvPr/>
        </p:nvSpPr>
        <p:spPr>
          <a:xfrm>
            <a:off x="358714" y="1727070"/>
            <a:ext cx="5300486"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795" marR="3810">
              <a:spcBef>
                <a:spcPts val="600"/>
              </a:spcBef>
              <a:spcAft>
                <a:spcPts val="600"/>
              </a:spcAft>
              <a:buClr>
                <a:schemeClr val="tx2"/>
              </a:buClr>
              <a:buSzPct val="125000"/>
            </a:pPr>
            <a:r>
              <a:rPr lang="en-US" sz="1800" b="1"/>
              <a:t>Compass Freeze will last 3 weeks in total</a:t>
            </a:r>
          </a:p>
          <a:p>
            <a:pPr marL="296545" marR="3810" indent="-285750">
              <a:spcBef>
                <a:spcPts val="600"/>
              </a:spcBef>
              <a:spcAft>
                <a:spcPts val="600"/>
              </a:spcAft>
              <a:buClr>
                <a:schemeClr val="tx2"/>
              </a:buClr>
              <a:buSzPct val="125000"/>
              <a:buFont typeface="Arial" panose="020B0604020202020204" pitchFamily="34" charset="0"/>
              <a:buChar char="•"/>
            </a:pPr>
            <a:r>
              <a:rPr lang="en-US" sz="1800"/>
              <a:t>2 Weeks for Early Adopters</a:t>
            </a:r>
          </a:p>
          <a:p>
            <a:pPr marL="296545" marR="3810" indent="-285750">
              <a:spcBef>
                <a:spcPts val="600"/>
              </a:spcBef>
              <a:spcAft>
                <a:spcPts val="600"/>
              </a:spcAft>
              <a:buClr>
                <a:schemeClr val="tx2"/>
              </a:buClr>
              <a:buSzPct val="125000"/>
              <a:buFont typeface="Arial" panose="020B0604020202020204" pitchFamily="34" charset="0"/>
              <a:buChar char="•"/>
            </a:pPr>
            <a:r>
              <a:rPr lang="en-US" sz="1800"/>
              <a:t>3 Weeks for All Other Counties</a:t>
            </a:r>
          </a:p>
          <a:p>
            <a:pPr marL="10795" marR="3810">
              <a:spcBef>
                <a:spcPts val="600"/>
              </a:spcBef>
              <a:spcAft>
                <a:spcPts val="600"/>
              </a:spcAft>
              <a:buClr>
                <a:schemeClr val="tx2"/>
              </a:buClr>
              <a:buSzPct val="125000"/>
            </a:pPr>
            <a:r>
              <a:rPr lang="en-US" sz="1800" b="1"/>
              <a:t>During Compass Freeze</a:t>
            </a:r>
          </a:p>
          <a:p>
            <a:pPr marL="296545" marR="3810" indent="-285750">
              <a:spcBef>
                <a:spcPts val="600"/>
              </a:spcBef>
              <a:spcAft>
                <a:spcPts val="600"/>
              </a:spcAft>
              <a:buClr>
                <a:schemeClr val="tx2"/>
              </a:buClr>
              <a:buSzPct val="125000"/>
              <a:buFont typeface="Arial" panose="020B0604020202020204" pitchFamily="34" charset="0"/>
              <a:buChar char="•"/>
            </a:pPr>
            <a:r>
              <a:rPr lang="en-US" sz="1800"/>
              <a:t>Volunteers will have no access to live Compass records and will not be able to edit them</a:t>
            </a:r>
          </a:p>
          <a:p>
            <a:pPr marL="296545" marR="3810" indent="-285750">
              <a:spcBef>
                <a:spcPts val="600"/>
              </a:spcBef>
              <a:spcAft>
                <a:spcPts val="600"/>
              </a:spcAft>
              <a:buClr>
                <a:schemeClr val="tx2"/>
              </a:buClr>
              <a:buSzPct val="125000"/>
              <a:buFont typeface="Arial" panose="020B0604020202020204" pitchFamily="34" charset="0"/>
              <a:buChar char="•"/>
            </a:pPr>
            <a:r>
              <a:rPr lang="en-US" sz="1800"/>
              <a:t>Some processes will stop, and others will change slightly</a:t>
            </a:r>
          </a:p>
          <a:p>
            <a:pPr marL="296545" marR="3810" indent="-285750">
              <a:spcBef>
                <a:spcPts val="600"/>
              </a:spcBef>
              <a:spcAft>
                <a:spcPts val="600"/>
              </a:spcAft>
              <a:buClr>
                <a:schemeClr val="tx2"/>
              </a:buClr>
              <a:buSzPct val="125000"/>
              <a:buFont typeface="Arial" panose="020B0604020202020204" pitchFamily="34" charset="0"/>
              <a:buChar char="•"/>
            </a:pPr>
            <a:r>
              <a:rPr lang="en-US" sz="1800"/>
              <a:t>We will make sure you have the data you need during this period</a:t>
            </a:r>
          </a:p>
          <a:p>
            <a:pPr marL="10795" marR="3810">
              <a:spcBef>
                <a:spcPts val="600"/>
              </a:spcBef>
              <a:spcAft>
                <a:spcPts val="600"/>
              </a:spcAft>
              <a:buClr>
                <a:schemeClr val="tx2"/>
              </a:buClr>
              <a:buSzPct val="125000"/>
            </a:pPr>
            <a:r>
              <a:rPr lang="en-US" sz="1800" b="1"/>
              <a:t>Why it is needed</a:t>
            </a:r>
          </a:p>
          <a:p>
            <a:pPr marL="296545" marR="3810" indent="-285750">
              <a:spcBef>
                <a:spcPts val="600"/>
              </a:spcBef>
              <a:spcAft>
                <a:spcPts val="600"/>
              </a:spcAft>
              <a:buClr>
                <a:schemeClr val="tx2"/>
              </a:buClr>
              <a:buSzPct val="125000"/>
              <a:buFont typeface="Arial" panose="020B0604020202020204" pitchFamily="34" charset="0"/>
              <a:buChar char="•"/>
            </a:pPr>
            <a:r>
              <a:rPr lang="en-US" sz="1800"/>
              <a:t>To accurately migrate the data out of Compass and into the new system</a:t>
            </a:r>
          </a:p>
        </p:txBody>
      </p:sp>
      <p:pic>
        <p:nvPicPr>
          <p:cNvPr id="4" name="Picture 3">
            <a:extLst>
              <a:ext uri="{FF2B5EF4-FFF2-40B4-BE49-F238E27FC236}">
                <a16:creationId xmlns:a16="http://schemas.microsoft.com/office/drawing/2014/main" id="{4E047451-A71F-0598-2BB4-B13C4A42A4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440247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08BBBE4-DAB3-A758-0D36-14D6E8027A01}"/>
              </a:ext>
            </a:extLst>
          </p:cNvPr>
          <p:cNvGraphicFramePr>
            <a:graphicFrameLocks noGrp="1"/>
          </p:cNvGraphicFramePr>
          <p:nvPr>
            <p:extLst>
              <p:ext uri="{D42A27DB-BD31-4B8C-83A1-F6EECF244321}">
                <p14:modId xmlns:p14="http://schemas.microsoft.com/office/powerpoint/2010/main" val="2771966495"/>
              </p:ext>
            </p:extLst>
          </p:nvPr>
        </p:nvGraphicFramePr>
        <p:xfrm>
          <a:off x="449095" y="1593135"/>
          <a:ext cx="11312940" cy="4714434"/>
        </p:xfrm>
        <a:graphic>
          <a:graphicData uri="http://schemas.openxmlformats.org/drawingml/2006/table">
            <a:tbl>
              <a:tblPr firstRow="1" bandRow="1">
                <a:tableStyleId>{21E4AEA4-8DFA-4A89-87EB-49C32662AFE0}</a:tableStyleId>
              </a:tblPr>
              <a:tblGrid>
                <a:gridCol w="2262588">
                  <a:extLst>
                    <a:ext uri="{9D8B030D-6E8A-4147-A177-3AD203B41FA5}">
                      <a16:colId xmlns:a16="http://schemas.microsoft.com/office/drawing/2014/main" val="2500411452"/>
                    </a:ext>
                  </a:extLst>
                </a:gridCol>
                <a:gridCol w="2262588">
                  <a:extLst>
                    <a:ext uri="{9D8B030D-6E8A-4147-A177-3AD203B41FA5}">
                      <a16:colId xmlns:a16="http://schemas.microsoft.com/office/drawing/2014/main" val="1779937901"/>
                    </a:ext>
                  </a:extLst>
                </a:gridCol>
                <a:gridCol w="2262588">
                  <a:extLst>
                    <a:ext uri="{9D8B030D-6E8A-4147-A177-3AD203B41FA5}">
                      <a16:colId xmlns:a16="http://schemas.microsoft.com/office/drawing/2014/main" val="1193194747"/>
                    </a:ext>
                  </a:extLst>
                </a:gridCol>
                <a:gridCol w="2262588">
                  <a:extLst>
                    <a:ext uri="{9D8B030D-6E8A-4147-A177-3AD203B41FA5}">
                      <a16:colId xmlns:a16="http://schemas.microsoft.com/office/drawing/2014/main" val="593571162"/>
                    </a:ext>
                  </a:extLst>
                </a:gridCol>
                <a:gridCol w="2262588">
                  <a:extLst>
                    <a:ext uri="{9D8B030D-6E8A-4147-A177-3AD203B41FA5}">
                      <a16:colId xmlns:a16="http://schemas.microsoft.com/office/drawing/2014/main" val="1343699818"/>
                    </a:ext>
                  </a:extLst>
                </a:gridCol>
              </a:tblGrid>
              <a:tr h="697718">
                <a:tc>
                  <a:txBody>
                    <a:bodyPr/>
                    <a:lstStyle/>
                    <a:p>
                      <a:pPr algn="ctr"/>
                      <a:r>
                        <a:rPr lang="en-GB"/>
                        <a:t>Process</a:t>
                      </a:r>
                    </a:p>
                  </a:txBody>
                  <a:tcPr anchor="ctr"/>
                </a:tc>
                <a:tc>
                  <a:txBody>
                    <a:bodyPr/>
                    <a:lstStyle/>
                    <a:p>
                      <a:pPr algn="ctr"/>
                      <a:r>
                        <a:rPr lang="en-GB"/>
                        <a:t>Up to 30 September</a:t>
                      </a:r>
                    </a:p>
                  </a:txBody>
                  <a:tcPr anchor="ctr"/>
                </a:tc>
                <a:tc>
                  <a:txBody>
                    <a:bodyPr/>
                    <a:lstStyle/>
                    <a:p>
                      <a:pPr algn="ctr"/>
                      <a:r>
                        <a:rPr lang="en-GB"/>
                        <a:t>30 Sept up to Compass Freeze</a:t>
                      </a:r>
                    </a:p>
                  </a:txBody>
                  <a:tcPr anchor="ctr"/>
                </a:tc>
                <a:tc>
                  <a:txBody>
                    <a:bodyPr/>
                    <a:lstStyle/>
                    <a:p>
                      <a:pPr algn="ctr"/>
                      <a:r>
                        <a:rPr lang="en-GB"/>
                        <a:t>During Compass Freeze</a:t>
                      </a:r>
                    </a:p>
                  </a:txBody>
                  <a:tcPr anchor="ctr"/>
                </a:tc>
                <a:tc>
                  <a:txBody>
                    <a:bodyPr/>
                    <a:lstStyle/>
                    <a:p>
                      <a:pPr algn="ctr"/>
                      <a:r>
                        <a:rPr lang="en-GB"/>
                        <a:t>From Go-Live</a:t>
                      </a:r>
                    </a:p>
                  </a:txBody>
                  <a:tcPr anchor="ctr"/>
                </a:tc>
                <a:extLst>
                  <a:ext uri="{0D108BD9-81ED-4DB2-BD59-A6C34878D82A}">
                    <a16:rowId xmlns:a16="http://schemas.microsoft.com/office/drawing/2014/main" val="1479651347"/>
                  </a:ext>
                </a:extLst>
              </a:tr>
              <a:tr h="697718">
                <a:tc>
                  <a:txBody>
                    <a:bodyPr/>
                    <a:lstStyle/>
                    <a:p>
                      <a:pPr algn="ctr"/>
                      <a:r>
                        <a:rPr lang="en-GB" b="1"/>
                        <a:t>Awards</a:t>
                      </a:r>
                    </a:p>
                  </a:txBody>
                  <a:tcPr anchor="ctr"/>
                </a:tc>
                <a:tc>
                  <a:txBody>
                    <a:bodyPr/>
                    <a:lstStyle/>
                    <a:p>
                      <a:pPr algn="ctr"/>
                      <a:r>
                        <a:rPr lang="en-GB"/>
                        <a:t>Must be submitted</a:t>
                      </a:r>
                    </a:p>
                  </a:txBody>
                  <a:tcPr anchor="ctr"/>
                </a:tc>
                <a:tc>
                  <a:txBody>
                    <a:bodyPr/>
                    <a:lstStyle/>
                    <a:p>
                      <a:pPr algn="ctr"/>
                      <a:r>
                        <a:rPr lang="en-GB"/>
                        <a:t>Cannot be submitted</a:t>
                      </a:r>
                    </a:p>
                  </a:txBody>
                  <a:tcPr anchor="ctr"/>
                </a:tc>
                <a:tc>
                  <a:txBody>
                    <a:bodyPr/>
                    <a:lstStyle/>
                    <a:p>
                      <a:pPr algn="ctr"/>
                      <a:r>
                        <a:rPr lang="en-GB"/>
                        <a:t>Cannot be submitted</a:t>
                      </a:r>
                    </a:p>
                  </a:txBody>
                  <a:tcPr anchor="ctr"/>
                </a:tc>
                <a:tc>
                  <a:txBody>
                    <a:bodyPr/>
                    <a:lstStyle/>
                    <a:p>
                      <a:pPr algn="ctr"/>
                      <a:r>
                        <a:rPr lang="en-GB"/>
                        <a:t>Submitted through digital system</a:t>
                      </a:r>
                    </a:p>
                  </a:txBody>
                  <a:tcPr anchor="ctr"/>
                </a:tc>
                <a:extLst>
                  <a:ext uri="{0D108BD9-81ED-4DB2-BD59-A6C34878D82A}">
                    <a16:rowId xmlns:a16="http://schemas.microsoft.com/office/drawing/2014/main" val="2686089472"/>
                  </a:ext>
                </a:extLst>
              </a:tr>
              <a:tr h="697718">
                <a:tc>
                  <a:txBody>
                    <a:bodyPr/>
                    <a:lstStyle/>
                    <a:p>
                      <a:pPr algn="ctr"/>
                      <a:r>
                        <a:rPr lang="en-GB" b="1"/>
                        <a:t>Grants</a:t>
                      </a:r>
                    </a:p>
                  </a:txBody>
                  <a:tcPr anchor="ctr"/>
                </a:tc>
                <a:tc>
                  <a:txBody>
                    <a:bodyPr/>
                    <a:lstStyle/>
                    <a:p>
                      <a:pPr algn="ctr"/>
                      <a:r>
                        <a:rPr lang="en-GB"/>
                        <a:t>Must be submitted</a:t>
                      </a:r>
                    </a:p>
                  </a:txBody>
                  <a:tcPr anchor="ctr"/>
                </a:tc>
                <a:tc>
                  <a:txBody>
                    <a:bodyPr/>
                    <a:lstStyle/>
                    <a:p>
                      <a:pPr algn="ctr"/>
                      <a:r>
                        <a:rPr lang="en-GB"/>
                        <a:t>Cannot be submitted</a:t>
                      </a:r>
                    </a:p>
                  </a:txBody>
                  <a:tcPr anchor="ctr"/>
                </a:tc>
                <a:tc>
                  <a:txBody>
                    <a:bodyPr/>
                    <a:lstStyle/>
                    <a:p>
                      <a:pPr algn="ctr"/>
                      <a:r>
                        <a:rPr lang="en-GB"/>
                        <a:t>Cannot be submitted</a:t>
                      </a:r>
                    </a:p>
                  </a:txBody>
                  <a:tcPr anchor="ctr"/>
                </a:tc>
                <a:tc>
                  <a:txBody>
                    <a:bodyPr/>
                    <a:lstStyle/>
                    <a:p>
                      <a:pPr algn="ctr"/>
                      <a:r>
                        <a:rPr lang="en-GB"/>
                        <a:t>Submitted through digital system</a:t>
                      </a:r>
                    </a:p>
                  </a:txBody>
                  <a:tcPr anchor="ctr"/>
                </a:tc>
                <a:extLst>
                  <a:ext uri="{0D108BD9-81ED-4DB2-BD59-A6C34878D82A}">
                    <a16:rowId xmlns:a16="http://schemas.microsoft.com/office/drawing/2014/main" val="582831839"/>
                  </a:ext>
                </a:extLst>
              </a:tr>
              <a:tr h="697718">
                <a:tc>
                  <a:txBody>
                    <a:bodyPr/>
                    <a:lstStyle/>
                    <a:p>
                      <a:pPr algn="ctr"/>
                      <a:r>
                        <a:rPr lang="en-GB" b="1"/>
                        <a:t>References</a:t>
                      </a:r>
                    </a:p>
                  </a:txBody>
                  <a:tcPr anchor="ctr"/>
                </a:tc>
                <a:tc>
                  <a:txBody>
                    <a:bodyPr/>
                    <a:lstStyle/>
                    <a:p>
                      <a:pPr algn="ctr"/>
                      <a:r>
                        <a:rPr lang="en-GB"/>
                        <a:t>Should be completed</a:t>
                      </a:r>
                    </a:p>
                  </a:txBody>
                  <a:tcPr anchor="ctr"/>
                </a:tc>
                <a:tc>
                  <a:txBody>
                    <a:bodyPr/>
                    <a:lstStyle/>
                    <a:p>
                      <a:pPr algn="ctr"/>
                      <a:r>
                        <a:rPr lang="en-GB"/>
                        <a:t>Must be completed </a:t>
                      </a:r>
                      <a:r>
                        <a:rPr lang="en-GB" sz="1400"/>
                        <a:t>(In-Progress will not migrate)</a:t>
                      </a:r>
                      <a:endParaRPr lang="en-GB"/>
                    </a:p>
                  </a:txBody>
                  <a:tcPr anchor="ctr"/>
                </a:tc>
                <a:tc>
                  <a:txBody>
                    <a:bodyPr/>
                    <a:lstStyle/>
                    <a:p>
                      <a:pPr algn="ctr"/>
                      <a:r>
                        <a:rPr lang="en-GB"/>
                        <a:t>Cannot be completed</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Completed through digital system</a:t>
                      </a:r>
                    </a:p>
                  </a:txBody>
                  <a:tcPr anchor="ctr"/>
                </a:tc>
                <a:extLst>
                  <a:ext uri="{0D108BD9-81ED-4DB2-BD59-A6C34878D82A}">
                    <a16:rowId xmlns:a16="http://schemas.microsoft.com/office/drawing/2014/main" val="3003850680"/>
                  </a:ext>
                </a:extLst>
              </a:tr>
              <a:tr h="697718">
                <a:tc>
                  <a:txBody>
                    <a:bodyPr/>
                    <a:lstStyle/>
                    <a:p>
                      <a:pPr algn="ctr"/>
                      <a:r>
                        <a:rPr lang="en-GB" b="1"/>
                        <a:t>Member Management</a:t>
                      </a:r>
                    </a:p>
                  </a:txBody>
                  <a:tcPr anchor="ctr"/>
                </a:tc>
                <a:tc>
                  <a:txBody>
                    <a:bodyPr/>
                    <a:lstStyle/>
                    <a:p>
                      <a:pPr algn="ctr"/>
                      <a:r>
                        <a:rPr lang="en-GB"/>
                        <a:t>Should be updated</a:t>
                      </a:r>
                    </a:p>
                  </a:txBody>
                  <a:tcPr anchor="ctr"/>
                </a:tc>
                <a:tc>
                  <a:txBody>
                    <a:bodyPr/>
                    <a:lstStyle/>
                    <a:p>
                      <a:pPr algn="ctr"/>
                      <a:r>
                        <a:rPr lang="en-GB"/>
                        <a:t>No new roles or members 2-weeks before freeze</a:t>
                      </a:r>
                    </a:p>
                  </a:txBody>
                  <a:tcPr anchor="ctr"/>
                </a:tc>
                <a:tc>
                  <a:txBody>
                    <a:bodyPr/>
                    <a:lstStyle/>
                    <a:p>
                      <a:pPr algn="ctr"/>
                      <a:r>
                        <a:rPr lang="en-GB"/>
                        <a:t>Cannot be updated</a:t>
                      </a:r>
                    </a:p>
                  </a:txBody>
                  <a:tcPr anchor="ctr"/>
                </a:tc>
                <a:tc>
                  <a:txBody>
                    <a:bodyPr/>
                    <a:lstStyle/>
                    <a:p>
                      <a:pPr algn="ctr"/>
                      <a:r>
                        <a:rPr lang="en-GB"/>
                        <a:t>Updated through digital system</a:t>
                      </a:r>
                    </a:p>
                  </a:txBody>
                  <a:tcPr anchor="ctr"/>
                </a:tc>
                <a:extLst>
                  <a:ext uri="{0D108BD9-81ED-4DB2-BD59-A6C34878D82A}">
                    <a16:rowId xmlns:a16="http://schemas.microsoft.com/office/drawing/2014/main" val="1057785235"/>
                  </a:ext>
                </a:extLst>
              </a:tr>
              <a:tr h="697718">
                <a:tc>
                  <a:txBody>
                    <a:bodyPr/>
                    <a:lstStyle/>
                    <a:p>
                      <a:pPr algn="ctr"/>
                      <a:r>
                        <a:rPr lang="en-GB" b="1"/>
                        <a:t>Scout Store</a:t>
                      </a:r>
                    </a:p>
                  </a:txBody>
                  <a:tcPr anchor="ctr"/>
                </a:tc>
                <a:tc>
                  <a:txBody>
                    <a:bodyPr/>
                    <a:lstStyle/>
                    <a:p>
                      <a:pPr algn="ctr"/>
                      <a:r>
                        <a:rPr lang="en-GB"/>
                        <a:t>Continue as normal</a:t>
                      </a:r>
                    </a:p>
                  </a:txBody>
                  <a:tcPr anchor="ctr"/>
                </a:tc>
                <a:tc>
                  <a:txBody>
                    <a:bodyPr/>
                    <a:lstStyle/>
                    <a:p>
                      <a:pPr algn="ctr"/>
                      <a:r>
                        <a:rPr lang="en-GB"/>
                        <a:t>Continue as normal</a:t>
                      </a:r>
                    </a:p>
                  </a:txBody>
                  <a:tcPr anchor="ctr"/>
                </a:tc>
                <a:tc>
                  <a:txBody>
                    <a:bodyPr/>
                    <a:lstStyle/>
                    <a:p>
                      <a:pPr algn="ctr"/>
                      <a:r>
                        <a:rPr lang="en-GB"/>
                        <a:t>Unable to fulfil Decorated Awards orders</a:t>
                      </a:r>
                    </a:p>
                  </a:txBody>
                  <a:tcPr anchor="ctr"/>
                </a:tc>
                <a:tc>
                  <a:txBody>
                    <a:bodyPr/>
                    <a:lstStyle/>
                    <a:p>
                      <a:pPr algn="ctr"/>
                      <a:r>
                        <a:rPr lang="en-GB" dirty="0"/>
                        <a:t>Return to normal</a:t>
                      </a:r>
                    </a:p>
                  </a:txBody>
                  <a:tcPr anchor="ctr"/>
                </a:tc>
                <a:extLst>
                  <a:ext uri="{0D108BD9-81ED-4DB2-BD59-A6C34878D82A}">
                    <a16:rowId xmlns:a16="http://schemas.microsoft.com/office/drawing/2014/main" val="1139050294"/>
                  </a:ext>
                </a:extLst>
              </a:tr>
            </a:tbl>
          </a:graphicData>
        </a:graphic>
      </p:graphicFrame>
      <p:sp>
        <p:nvSpPr>
          <p:cNvPr id="2" name="TextBox 1">
            <a:extLst>
              <a:ext uri="{FF2B5EF4-FFF2-40B4-BE49-F238E27FC236}">
                <a16:creationId xmlns:a16="http://schemas.microsoft.com/office/drawing/2014/main" id="{68DFA1A4-FF07-CF76-21B1-F438121A34F5}"/>
              </a:ext>
            </a:extLst>
          </p:cNvPr>
          <p:cNvSpPr txBox="1"/>
          <p:nvPr/>
        </p:nvSpPr>
        <p:spPr>
          <a:xfrm>
            <a:off x="449095" y="739549"/>
            <a:ext cx="5355357"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Compass Freeze Processes</a:t>
            </a:r>
          </a:p>
        </p:txBody>
      </p:sp>
    </p:spTree>
    <p:extLst>
      <p:ext uri="{BB962C8B-B14F-4D97-AF65-F5344CB8AC3E}">
        <p14:creationId xmlns:p14="http://schemas.microsoft.com/office/powerpoint/2010/main" val="2021208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08BBBE4-DAB3-A758-0D36-14D6E8027A01}"/>
              </a:ext>
            </a:extLst>
          </p:cNvPr>
          <p:cNvGraphicFramePr>
            <a:graphicFrameLocks noGrp="1"/>
          </p:cNvGraphicFramePr>
          <p:nvPr>
            <p:extLst>
              <p:ext uri="{D42A27DB-BD31-4B8C-83A1-F6EECF244321}">
                <p14:modId xmlns:p14="http://schemas.microsoft.com/office/powerpoint/2010/main" val="4201290382"/>
              </p:ext>
            </p:extLst>
          </p:nvPr>
        </p:nvGraphicFramePr>
        <p:xfrm>
          <a:off x="429965" y="1326160"/>
          <a:ext cx="11312940" cy="5046392"/>
        </p:xfrm>
        <a:graphic>
          <a:graphicData uri="http://schemas.openxmlformats.org/drawingml/2006/table">
            <a:tbl>
              <a:tblPr firstRow="1" bandRow="1">
                <a:tableStyleId>{21E4AEA4-8DFA-4A89-87EB-49C32662AFE0}</a:tableStyleId>
              </a:tblPr>
              <a:tblGrid>
                <a:gridCol w="2262588">
                  <a:extLst>
                    <a:ext uri="{9D8B030D-6E8A-4147-A177-3AD203B41FA5}">
                      <a16:colId xmlns:a16="http://schemas.microsoft.com/office/drawing/2014/main" val="2500411452"/>
                    </a:ext>
                  </a:extLst>
                </a:gridCol>
                <a:gridCol w="2262588">
                  <a:extLst>
                    <a:ext uri="{9D8B030D-6E8A-4147-A177-3AD203B41FA5}">
                      <a16:colId xmlns:a16="http://schemas.microsoft.com/office/drawing/2014/main" val="1779937901"/>
                    </a:ext>
                  </a:extLst>
                </a:gridCol>
                <a:gridCol w="2262588">
                  <a:extLst>
                    <a:ext uri="{9D8B030D-6E8A-4147-A177-3AD203B41FA5}">
                      <a16:colId xmlns:a16="http://schemas.microsoft.com/office/drawing/2014/main" val="1193194747"/>
                    </a:ext>
                  </a:extLst>
                </a:gridCol>
                <a:gridCol w="2262588">
                  <a:extLst>
                    <a:ext uri="{9D8B030D-6E8A-4147-A177-3AD203B41FA5}">
                      <a16:colId xmlns:a16="http://schemas.microsoft.com/office/drawing/2014/main" val="593571162"/>
                    </a:ext>
                  </a:extLst>
                </a:gridCol>
                <a:gridCol w="2262588">
                  <a:extLst>
                    <a:ext uri="{9D8B030D-6E8A-4147-A177-3AD203B41FA5}">
                      <a16:colId xmlns:a16="http://schemas.microsoft.com/office/drawing/2014/main" val="1343699818"/>
                    </a:ext>
                  </a:extLst>
                </a:gridCol>
              </a:tblGrid>
              <a:tr h="697718">
                <a:tc>
                  <a:txBody>
                    <a:bodyPr/>
                    <a:lstStyle/>
                    <a:p>
                      <a:pPr algn="ctr"/>
                      <a:r>
                        <a:rPr lang="en-GB"/>
                        <a:t>Process</a:t>
                      </a:r>
                    </a:p>
                  </a:txBody>
                  <a:tcPr anchor="ctr"/>
                </a:tc>
                <a:tc>
                  <a:txBody>
                    <a:bodyPr/>
                    <a:lstStyle/>
                    <a:p>
                      <a:pPr algn="ctr"/>
                      <a:r>
                        <a:rPr lang="en-GB"/>
                        <a:t>Up to 30 September</a:t>
                      </a:r>
                    </a:p>
                  </a:txBody>
                  <a:tcPr anchor="ctr"/>
                </a:tc>
                <a:tc>
                  <a:txBody>
                    <a:bodyPr/>
                    <a:lstStyle/>
                    <a:p>
                      <a:pPr algn="ctr"/>
                      <a:r>
                        <a:rPr lang="en-GB"/>
                        <a:t>Up to Compass Freeze</a:t>
                      </a:r>
                    </a:p>
                  </a:txBody>
                  <a:tcPr anchor="ctr"/>
                </a:tc>
                <a:tc>
                  <a:txBody>
                    <a:bodyPr/>
                    <a:lstStyle/>
                    <a:p>
                      <a:pPr algn="ctr"/>
                      <a:r>
                        <a:rPr lang="en-GB"/>
                        <a:t>During Compass Freeze</a:t>
                      </a:r>
                    </a:p>
                  </a:txBody>
                  <a:tcPr anchor="ctr"/>
                </a:tc>
                <a:tc>
                  <a:txBody>
                    <a:bodyPr/>
                    <a:lstStyle/>
                    <a:p>
                      <a:pPr algn="ctr"/>
                      <a:r>
                        <a:rPr lang="en-GB"/>
                        <a:t>From Go-Live</a:t>
                      </a:r>
                    </a:p>
                  </a:txBody>
                  <a:tcPr anchor="ctr"/>
                </a:tc>
                <a:extLst>
                  <a:ext uri="{0D108BD9-81ED-4DB2-BD59-A6C34878D82A}">
                    <a16:rowId xmlns:a16="http://schemas.microsoft.com/office/drawing/2014/main" val="1479651347"/>
                  </a:ext>
                </a:extLst>
              </a:tr>
              <a:tr h="697718">
                <a:tc rowSpan="2">
                  <a:txBody>
                    <a:bodyPr/>
                    <a:lstStyle/>
                    <a:p>
                      <a:pPr algn="ctr"/>
                      <a:r>
                        <a:rPr lang="en-GB" b="1"/>
                        <a:t>Permits</a:t>
                      </a:r>
                    </a:p>
                  </a:txBody>
                  <a:tcPr anchor="ctr"/>
                </a:tc>
                <a:tc>
                  <a:txBody>
                    <a:bodyPr/>
                    <a:lstStyle/>
                    <a:p>
                      <a:pPr algn="ctr"/>
                      <a:r>
                        <a:rPr lang="en-GB"/>
                        <a:t>Continue as normal</a:t>
                      </a:r>
                    </a:p>
                  </a:txBody>
                  <a:tcPr anchor="ctr"/>
                </a:tc>
                <a:tc>
                  <a:txBody>
                    <a:bodyPr/>
                    <a:lstStyle/>
                    <a:p>
                      <a:pPr algn="ctr"/>
                      <a:r>
                        <a:rPr lang="en-GB"/>
                        <a:t>Continue as normal</a:t>
                      </a:r>
                    </a:p>
                  </a:txBody>
                  <a:tcPr anchor="ctr"/>
                </a:tc>
                <a:tc>
                  <a:txBody>
                    <a:bodyPr/>
                    <a:lstStyle/>
                    <a:p>
                      <a:pPr algn="ctr"/>
                      <a:r>
                        <a:rPr lang="en-GB"/>
                        <a:t>Manual Process </a:t>
                      </a:r>
                      <a:r>
                        <a:rPr lang="en-GB" sz="1400"/>
                        <a:t>(Interim arrangement)</a:t>
                      </a:r>
                      <a:endParaRPr lang="en-GB"/>
                    </a:p>
                  </a:txBody>
                  <a:tcPr anchor="ctr"/>
                </a:tc>
                <a:tc>
                  <a:txBody>
                    <a:bodyPr/>
                    <a:lstStyle/>
                    <a:p>
                      <a:pPr algn="ctr"/>
                      <a:r>
                        <a:rPr lang="en-GB"/>
                        <a:t>Permits applied for in digital system</a:t>
                      </a:r>
                    </a:p>
                  </a:txBody>
                  <a:tcPr anchor="ctr"/>
                </a:tc>
                <a:extLst>
                  <a:ext uri="{0D108BD9-81ED-4DB2-BD59-A6C34878D82A}">
                    <a16:rowId xmlns:a16="http://schemas.microsoft.com/office/drawing/2014/main" val="2686089472"/>
                  </a:ext>
                </a:extLst>
              </a:tr>
              <a:tr h="697718">
                <a:tc vMerge="1">
                  <a:txBody>
                    <a:bodyPr/>
                    <a:lstStyle/>
                    <a:p>
                      <a:pPr algn="ctr"/>
                      <a:endParaRPr lang="en-GB" b="1"/>
                    </a:p>
                  </a:txBody>
                  <a:tcPr anchor="ctr">
                    <a:solidFill>
                      <a:srgbClr val="CCE2D0"/>
                    </a:solidFill>
                  </a:tcPr>
                </a:tc>
                <a:tc gridSpan="4">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b="1"/>
                        <a:t>Interim:</a:t>
                      </a:r>
                      <a:r>
                        <a:rPr lang="en-GB" b="0"/>
                        <a:t> Assessing and granting of permits can still be carried out if needed and recorded locally. Revoking of permits will be logged centrally</a:t>
                      </a:r>
                      <a:endParaRPr lang="en-GB" b="1"/>
                    </a:p>
                  </a:txBody>
                  <a:tcPr anchor="ctr">
                    <a:solidFill>
                      <a:srgbClr val="CCE2D0"/>
                    </a:solidFill>
                  </a:tcPr>
                </a:tc>
                <a:tc hMerge="1">
                  <a:txBody>
                    <a:bodyPr/>
                    <a:lstStyle/>
                    <a:p>
                      <a:pPr algn="ctr"/>
                      <a:endParaRPr lang="en-GB" b="1"/>
                    </a:p>
                  </a:txBody>
                  <a:tcPr anchor="ctr">
                    <a:solidFill>
                      <a:srgbClr val="CCE2D0"/>
                    </a:solidFill>
                  </a:tcPr>
                </a:tc>
                <a:tc hMerge="1">
                  <a:txBody>
                    <a:bodyPr/>
                    <a:lstStyle/>
                    <a:p>
                      <a:pPr algn="ctr"/>
                      <a:endParaRPr lang="en-GB" b="1"/>
                    </a:p>
                  </a:txBody>
                  <a:tcPr anchor="ctr">
                    <a:solidFill>
                      <a:srgbClr val="CCE2D0"/>
                    </a:solidFill>
                  </a:tcPr>
                </a:tc>
                <a:tc hMerge="1">
                  <a:txBody>
                    <a:bodyPr/>
                    <a:lstStyle/>
                    <a:p>
                      <a:pPr algn="ctr"/>
                      <a:endParaRPr lang="en-GB" b="1"/>
                    </a:p>
                  </a:txBody>
                  <a:tcPr anchor="ctr">
                    <a:solidFill>
                      <a:srgbClr val="CCE2D0"/>
                    </a:solidFill>
                  </a:tcPr>
                </a:tc>
                <a:extLst>
                  <a:ext uri="{0D108BD9-81ED-4DB2-BD59-A6C34878D82A}">
                    <a16:rowId xmlns:a16="http://schemas.microsoft.com/office/drawing/2014/main" val="1325638364"/>
                  </a:ext>
                </a:extLst>
              </a:tr>
              <a:tr h="697718">
                <a:tc rowSpan="2">
                  <a:txBody>
                    <a:bodyPr/>
                    <a:lstStyle/>
                    <a:p>
                      <a:pPr algn="ctr"/>
                      <a:r>
                        <a:rPr lang="en-GB" b="1"/>
                        <a:t>Nights Away Notifications</a:t>
                      </a:r>
                    </a:p>
                  </a:txBody>
                  <a:tcPr anchor="ctr">
                    <a:solidFill>
                      <a:srgbClr val="E8F1E9"/>
                    </a:solidFill>
                  </a:tcPr>
                </a:tc>
                <a:tc>
                  <a:txBody>
                    <a:bodyPr/>
                    <a:lstStyle/>
                    <a:p>
                      <a:pPr algn="ctr"/>
                      <a:r>
                        <a:rPr lang="en-GB"/>
                        <a:t>Early submission encouraged</a:t>
                      </a:r>
                    </a:p>
                  </a:txBody>
                  <a:tcPr anchor="ctr">
                    <a:solidFill>
                      <a:srgbClr val="E8F1E9"/>
                    </a:solidFill>
                  </a:tcPr>
                </a:tc>
                <a:tc>
                  <a:txBody>
                    <a:bodyPr/>
                    <a:lstStyle/>
                    <a:p>
                      <a:pPr algn="ctr"/>
                      <a:r>
                        <a:rPr lang="en-GB"/>
                        <a:t>Early submission encouraged</a:t>
                      </a:r>
                    </a:p>
                  </a:txBody>
                  <a:tcPr anchor="ctr">
                    <a:solidFill>
                      <a:srgbClr val="E8F1E9"/>
                    </a:solidFill>
                  </a:tcPr>
                </a:tc>
                <a:tc>
                  <a:txBody>
                    <a:bodyPr/>
                    <a:lstStyle/>
                    <a:p>
                      <a:pPr algn="ctr"/>
                      <a:r>
                        <a:rPr lang="en-GB"/>
                        <a:t>Manual checking required</a:t>
                      </a:r>
                      <a:r>
                        <a:rPr lang="en-GB" sz="1400"/>
                        <a:t> (Interim Arrangement)</a:t>
                      </a:r>
                      <a:endParaRPr lang="en-GB"/>
                    </a:p>
                  </a:txBody>
                  <a:tcPr anchor="ctr">
                    <a:solidFill>
                      <a:srgbClr val="E8F1E9"/>
                    </a:solidFill>
                  </a:tcPr>
                </a:tc>
                <a:tc>
                  <a:txBody>
                    <a:bodyPr/>
                    <a:lstStyle/>
                    <a:p>
                      <a:pPr algn="ctr"/>
                      <a:r>
                        <a:rPr lang="en-GB"/>
                        <a:t>Can submit through digital system or continue current local process</a:t>
                      </a:r>
                    </a:p>
                  </a:txBody>
                  <a:tcPr anchor="ctr">
                    <a:solidFill>
                      <a:srgbClr val="E8F1E9"/>
                    </a:solidFill>
                  </a:tcPr>
                </a:tc>
                <a:extLst>
                  <a:ext uri="{0D108BD9-81ED-4DB2-BD59-A6C34878D82A}">
                    <a16:rowId xmlns:a16="http://schemas.microsoft.com/office/drawing/2014/main" val="582831839"/>
                  </a:ext>
                </a:extLst>
              </a:tr>
              <a:tr h="697718">
                <a:tc v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b="1"/>
                    </a:p>
                  </a:txBody>
                  <a:tcPr anchor="ctr"/>
                </a:tc>
                <a:tc gridSpan="4">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b="1"/>
                        <a:t>Interim:</a:t>
                      </a:r>
                      <a:r>
                        <a:rPr lang="en-GB" b="0"/>
                        <a:t> NAN Forms will need to be manually checked, strong recommendation for NANs to be submitted and approved prior to freeze</a:t>
                      </a:r>
                      <a:endParaRPr lang="en-GB" b="1"/>
                    </a:p>
                  </a:txBody>
                  <a:tcPr anchor="ctr"/>
                </a:tc>
                <a:tc h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b="1"/>
                    </a:p>
                  </a:txBody>
                  <a:tcPr anchor="ctr"/>
                </a:tc>
                <a:tc h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b="1"/>
                    </a:p>
                  </a:txBody>
                  <a:tcPr anchor="ctr"/>
                </a:tc>
                <a:tc h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b="1"/>
                    </a:p>
                  </a:txBody>
                  <a:tcPr anchor="ctr"/>
                </a:tc>
                <a:extLst>
                  <a:ext uri="{0D108BD9-81ED-4DB2-BD59-A6C34878D82A}">
                    <a16:rowId xmlns:a16="http://schemas.microsoft.com/office/drawing/2014/main" val="2041980328"/>
                  </a:ext>
                </a:extLst>
              </a:tr>
              <a:tr h="697718">
                <a:tc>
                  <a:txBody>
                    <a:bodyPr/>
                    <a:lstStyle/>
                    <a:p>
                      <a:pPr algn="ctr"/>
                      <a:r>
                        <a:rPr lang="en-GB" b="1"/>
                        <a:t>Learning</a:t>
                      </a:r>
                    </a:p>
                  </a:txBody>
                  <a:tcPr anchor="ctr"/>
                </a:tc>
                <a:tc>
                  <a:txBody>
                    <a:bodyPr/>
                    <a:lstStyle/>
                    <a:p>
                      <a:pPr algn="ctr"/>
                      <a:r>
                        <a:rPr lang="en-GB"/>
                        <a:t>Should record validation</a:t>
                      </a:r>
                    </a:p>
                  </a:txBody>
                  <a:tcPr anchor="ctr"/>
                </a:tc>
                <a:tc>
                  <a:txBody>
                    <a:bodyPr/>
                    <a:lstStyle/>
                    <a:p>
                      <a:pPr algn="ctr"/>
                      <a:r>
                        <a:rPr lang="en-GB"/>
                        <a:t>Must record validation</a:t>
                      </a:r>
                    </a:p>
                    <a:p>
                      <a:pPr algn="ctr"/>
                      <a:r>
                        <a:rPr lang="en-GB" sz="1400"/>
                        <a:t>(Unvalidated will not migrate)</a:t>
                      </a:r>
                    </a:p>
                  </a:txBody>
                  <a:tcPr anchor="ctr"/>
                </a:tc>
                <a:tc>
                  <a:txBody>
                    <a:bodyPr/>
                    <a:lstStyle/>
                    <a:p>
                      <a:pPr algn="ctr"/>
                      <a:r>
                        <a:rPr lang="en-GB"/>
                        <a:t>Cannot be completed </a:t>
                      </a:r>
                      <a:r>
                        <a:rPr lang="en-GB" sz="1400"/>
                        <a:t>(Interim Arrangement)</a:t>
                      </a:r>
                      <a:endParaRPr lang="en-GB"/>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dirty="0"/>
                        <a:t>Completed through digital system</a:t>
                      </a:r>
                    </a:p>
                  </a:txBody>
                  <a:tcPr anchor="ctr"/>
                </a:tc>
                <a:extLst>
                  <a:ext uri="{0D108BD9-81ED-4DB2-BD59-A6C34878D82A}">
                    <a16:rowId xmlns:a16="http://schemas.microsoft.com/office/drawing/2014/main" val="590103240"/>
                  </a:ext>
                </a:extLst>
              </a:tr>
            </a:tbl>
          </a:graphicData>
        </a:graphic>
      </p:graphicFrame>
      <p:sp>
        <p:nvSpPr>
          <p:cNvPr id="2" name="TextBox 1">
            <a:extLst>
              <a:ext uri="{FF2B5EF4-FFF2-40B4-BE49-F238E27FC236}">
                <a16:creationId xmlns:a16="http://schemas.microsoft.com/office/drawing/2014/main" id="{B7149BFA-B1B1-69F9-870D-7537271C300D}"/>
              </a:ext>
            </a:extLst>
          </p:cNvPr>
          <p:cNvSpPr txBox="1"/>
          <p:nvPr/>
        </p:nvSpPr>
        <p:spPr>
          <a:xfrm>
            <a:off x="429965" y="673287"/>
            <a:ext cx="5355357"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Compass Freeze Processes</a:t>
            </a:r>
          </a:p>
        </p:txBody>
      </p:sp>
    </p:spTree>
    <p:extLst>
      <p:ext uri="{BB962C8B-B14F-4D97-AF65-F5344CB8AC3E}">
        <p14:creationId xmlns:p14="http://schemas.microsoft.com/office/powerpoint/2010/main" val="325859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08BBBE4-DAB3-A758-0D36-14D6E8027A01}"/>
              </a:ext>
            </a:extLst>
          </p:cNvPr>
          <p:cNvGraphicFramePr>
            <a:graphicFrameLocks noGrp="1"/>
          </p:cNvGraphicFramePr>
          <p:nvPr>
            <p:extLst>
              <p:ext uri="{D42A27DB-BD31-4B8C-83A1-F6EECF244321}">
                <p14:modId xmlns:p14="http://schemas.microsoft.com/office/powerpoint/2010/main" val="3649340909"/>
              </p:ext>
            </p:extLst>
          </p:nvPr>
        </p:nvGraphicFramePr>
        <p:xfrm>
          <a:off x="449095" y="1420985"/>
          <a:ext cx="11312940" cy="4291036"/>
        </p:xfrm>
        <a:graphic>
          <a:graphicData uri="http://schemas.openxmlformats.org/drawingml/2006/table">
            <a:tbl>
              <a:tblPr firstRow="1" bandRow="1">
                <a:tableStyleId>{21E4AEA4-8DFA-4A89-87EB-49C32662AFE0}</a:tableStyleId>
              </a:tblPr>
              <a:tblGrid>
                <a:gridCol w="2262588">
                  <a:extLst>
                    <a:ext uri="{9D8B030D-6E8A-4147-A177-3AD203B41FA5}">
                      <a16:colId xmlns:a16="http://schemas.microsoft.com/office/drawing/2014/main" val="2500411452"/>
                    </a:ext>
                  </a:extLst>
                </a:gridCol>
                <a:gridCol w="2262588">
                  <a:extLst>
                    <a:ext uri="{9D8B030D-6E8A-4147-A177-3AD203B41FA5}">
                      <a16:colId xmlns:a16="http://schemas.microsoft.com/office/drawing/2014/main" val="1779937901"/>
                    </a:ext>
                  </a:extLst>
                </a:gridCol>
                <a:gridCol w="2262588">
                  <a:extLst>
                    <a:ext uri="{9D8B030D-6E8A-4147-A177-3AD203B41FA5}">
                      <a16:colId xmlns:a16="http://schemas.microsoft.com/office/drawing/2014/main" val="1193194747"/>
                    </a:ext>
                  </a:extLst>
                </a:gridCol>
                <a:gridCol w="2262588">
                  <a:extLst>
                    <a:ext uri="{9D8B030D-6E8A-4147-A177-3AD203B41FA5}">
                      <a16:colId xmlns:a16="http://schemas.microsoft.com/office/drawing/2014/main" val="593571162"/>
                    </a:ext>
                  </a:extLst>
                </a:gridCol>
                <a:gridCol w="2262588">
                  <a:extLst>
                    <a:ext uri="{9D8B030D-6E8A-4147-A177-3AD203B41FA5}">
                      <a16:colId xmlns:a16="http://schemas.microsoft.com/office/drawing/2014/main" val="1343699818"/>
                    </a:ext>
                  </a:extLst>
                </a:gridCol>
              </a:tblGrid>
              <a:tr h="697718">
                <a:tc>
                  <a:txBody>
                    <a:bodyPr/>
                    <a:lstStyle/>
                    <a:p>
                      <a:pPr algn="ctr"/>
                      <a:r>
                        <a:rPr lang="en-GB"/>
                        <a:t>Process</a:t>
                      </a:r>
                    </a:p>
                  </a:txBody>
                  <a:tcPr anchor="ctr"/>
                </a:tc>
                <a:tc>
                  <a:txBody>
                    <a:bodyPr/>
                    <a:lstStyle/>
                    <a:p>
                      <a:pPr algn="ctr"/>
                      <a:r>
                        <a:rPr lang="en-GB"/>
                        <a:t>Up to 30 September</a:t>
                      </a:r>
                    </a:p>
                  </a:txBody>
                  <a:tcPr anchor="ctr"/>
                </a:tc>
                <a:tc>
                  <a:txBody>
                    <a:bodyPr/>
                    <a:lstStyle/>
                    <a:p>
                      <a:pPr algn="ctr"/>
                      <a:r>
                        <a:rPr lang="en-GB"/>
                        <a:t>Up to Compass Freeze</a:t>
                      </a:r>
                    </a:p>
                  </a:txBody>
                  <a:tcPr anchor="ctr"/>
                </a:tc>
                <a:tc>
                  <a:txBody>
                    <a:bodyPr/>
                    <a:lstStyle/>
                    <a:p>
                      <a:pPr algn="ctr"/>
                      <a:r>
                        <a:rPr lang="en-GB"/>
                        <a:t>During Compass Freeze</a:t>
                      </a:r>
                    </a:p>
                  </a:txBody>
                  <a:tcPr anchor="ctr"/>
                </a:tc>
                <a:tc>
                  <a:txBody>
                    <a:bodyPr/>
                    <a:lstStyle/>
                    <a:p>
                      <a:pPr algn="ctr"/>
                      <a:r>
                        <a:rPr lang="en-GB"/>
                        <a:t>From Go-Live</a:t>
                      </a:r>
                    </a:p>
                  </a:txBody>
                  <a:tcPr anchor="ctr"/>
                </a:tc>
                <a:extLst>
                  <a:ext uri="{0D108BD9-81ED-4DB2-BD59-A6C34878D82A}">
                    <a16:rowId xmlns:a16="http://schemas.microsoft.com/office/drawing/2014/main" val="1479651347"/>
                  </a:ext>
                </a:extLst>
              </a:tr>
              <a:tr h="697718">
                <a:tc rowSpan="2">
                  <a:txBody>
                    <a:bodyPr/>
                    <a:lstStyle/>
                    <a:p>
                      <a:pPr algn="ctr"/>
                      <a:r>
                        <a:rPr lang="en-GB" b="1"/>
                        <a:t>Suspensions</a:t>
                      </a:r>
                    </a:p>
                  </a:txBody>
                  <a:tcPr anchor="ctr"/>
                </a:tc>
                <a:tc>
                  <a:txBody>
                    <a:bodyPr/>
                    <a:lstStyle/>
                    <a:p>
                      <a:pPr algn="ctr"/>
                      <a:r>
                        <a:rPr lang="en-GB"/>
                        <a:t>Continue as normal</a:t>
                      </a:r>
                    </a:p>
                  </a:txBody>
                  <a:tcPr anchor="ctr"/>
                </a:tc>
                <a:tc>
                  <a:txBody>
                    <a:bodyPr/>
                    <a:lstStyle/>
                    <a:p>
                      <a:pPr algn="ctr"/>
                      <a:r>
                        <a:rPr lang="en-GB"/>
                        <a:t>Continue as normal</a:t>
                      </a:r>
                    </a:p>
                  </a:txBody>
                  <a:tcPr anchor="ctr"/>
                </a:tc>
                <a:tc>
                  <a:txBody>
                    <a:bodyPr/>
                    <a:lstStyle/>
                    <a:p>
                      <a:pPr algn="ctr"/>
                      <a:r>
                        <a:rPr lang="en-GB"/>
                        <a:t>Manual submission form </a:t>
                      </a:r>
                      <a:r>
                        <a:rPr lang="en-GB" sz="1400"/>
                        <a:t>(Interim Arrangement)</a:t>
                      </a:r>
                      <a:endParaRPr lang="en-GB"/>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Submitted through digital system</a:t>
                      </a:r>
                    </a:p>
                  </a:txBody>
                  <a:tcPr anchor="ctr"/>
                </a:tc>
                <a:extLst>
                  <a:ext uri="{0D108BD9-81ED-4DB2-BD59-A6C34878D82A}">
                    <a16:rowId xmlns:a16="http://schemas.microsoft.com/office/drawing/2014/main" val="3003850680"/>
                  </a:ext>
                </a:extLst>
              </a:tr>
              <a:tr h="697718">
                <a:tc vMerge="1">
                  <a:txBody>
                    <a:bodyPr/>
                    <a:lstStyle/>
                    <a:p>
                      <a:pPr algn="ctr"/>
                      <a:endParaRPr lang="en-GB"/>
                    </a:p>
                  </a:txBody>
                  <a:tcPr anchor="ctr"/>
                </a:tc>
                <a:tc gridSpan="4">
                  <a:txBody>
                    <a:bodyPr/>
                    <a:lstStyle/>
                    <a:p>
                      <a:pPr algn="ctr"/>
                      <a:r>
                        <a:rPr lang="en-GB" b="1"/>
                        <a:t>Interim: </a:t>
                      </a:r>
                      <a:r>
                        <a:rPr lang="en-GB"/>
                        <a:t>Suspensions can be applied as normal, but you'll need to submit an online form as you can't record the suspension on Compass.</a:t>
                      </a:r>
                      <a:endParaRPr lang="en-GB" b="1"/>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739638188"/>
                  </a:ext>
                </a:extLst>
              </a:tr>
              <a:tr h="697718">
                <a:tc rowSpan="2">
                  <a:txBody>
                    <a:bodyPr/>
                    <a:lstStyle/>
                    <a:p>
                      <a:pPr algn="ctr"/>
                      <a:r>
                        <a:rPr lang="en-GB" b="1"/>
                        <a:t>Criminal Record Checks</a:t>
                      </a:r>
                    </a:p>
                  </a:txBody>
                  <a:tcPr anchor="ctr"/>
                </a:tc>
                <a:tc>
                  <a:txBody>
                    <a:bodyPr/>
                    <a:lstStyle/>
                    <a:p>
                      <a:pPr algn="ctr"/>
                      <a:r>
                        <a:rPr lang="en-GB"/>
                        <a:t>Continue as normal, focus on expiring</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No new submissions 2-weeks before freeze</a:t>
                      </a:r>
                    </a:p>
                  </a:txBody>
                  <a:tcPr anchor="ctr"/>
                </a:tc>
                <a:tc>
                  <a:txBody>
                    <a:bodyPr/>
                    <a:lstStyle/>
                    <a:p>
                      <a:pPr algn="ctr"/>
                      <a:r>
                        <a:rPr lang="en-GB"/>
                        <a:t>Only checks returned before freeze are valid </a:t>
                      </a:r>
                      <a:r>
                        <a:rPr lang="en-GB" sz="1400"/>
                        <a:t>(Interim Arrangement)</a:t>
                      </a:r>
                      <a:endParaRPr lang="en-GB"/>
                    </a:p>
                  </a:txBody>
                  <a:tcPr anchor="ctr"/>
                </a:tc>
                <a:tc>
                  <a:txBody>
                    <a:bodyPr/>
                    <a:lstStyle/>
                    <a:p>
                      <a:pPr algn="ctr"/>
                      <a:r>
                        <a:rPr lang="en-GB"/>
                        <a:t>Submitted through digital system</a:t>
                      </a:r>
                    </a:p>
                  </a:txBody>
                  <a:tcPr anchor="ctr"/>
                </a:tc>
                <a:extLst>
                  <a:ext uri="{0D108BD9-81ED-4DB2-BD59-A6C34878D82A}">
                    <a16:rowId xmlns:a16="http://schemas.microsoft.com/office/drawing/2014/main" val="3824348963"/>
                  </a:ext>
                </a:extLst>
              </a:tr>
              <a:tr h="697718">
                <a:tc vMerge="1">
                  <a:txBody>
                    <a:bodyPr/>
                    <a:lstStyle/>
                    <a:p>
                      <a:pPr algn="ctr"/>
                      <a:endParaRPr lang="en-GB"/>
                    </a:p>
                  </a:txBody>
                  <a:tcPr anchor="ctr"/>
                </a:tc>
                <a:tc gridSpan="4">
                  <a:txBody>
                    <a:bodyPr/>
                    <a:lstStyle/>
                    <a:p>
                      <a:pPr algn="ctr"/>
                      <a:r>
                        <a:rPr lang="en-GB" b="1" dirty="0"/>
                        <a:t>Interim: </a:t>
                      </a:r>
                      <a:r>
                        <a:rPr lang="en-GB" b="0" dirty="0"/>
                        <a:t>Only Disclosures which are showing as ‘Disclosure Issued’ on Compass prior to freeze are considered valid. All other volunteers must be treated as helpers without a disclosure*. </a:t>
                      </a:r>
                      <a:r>
                        <a:rPr lang="en-GB" b="1" dirty="0"/>
                        <a:t> </a:t>
                      </a:r>
                      <a:endParaRPr lang="en-GB" dirty="0"/>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199038480"/>
                  </a:ext>
                </a:extLst>
              </a:tr>
            </a:tbl>
          </a:graphicData>
        </a:graphic>
      </p:graphicFrame>
      <p:sp>
        <p:nvSpPr>
          <p:cNvPr id="2" name="TextBox 1">
            <a:extLst>
              <a:ext uri="{FF2B5EF4-FFF2-40B4-BE49-F238E27FC236}">
                <a16:creationId xmlns:a16="http://schemas.microsoft.com/office/drawing/2014/main" id="{B7149BFA-B1B1-69F9-870D-7537271C300D}"/>
              </a:ext>
            </a:extLst>
          </p:cNvPr>
          <p:cNvSpPr txBox="1"/>
          <p:nvPr/>
        </p:nvSpPr>
        <p:spPr>
          <a:xfrm>
            <a:off x="449095" y="739549"/>
            <a:ext cx="5355357"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Compass Freeze Processes</a:t>
            </a:r>
          </a:p>
        </p:txBody>
      </p:sp>
      <p:sp>
        <p:nvSpPr>
          <p:cNvPr id="8" name="TextBox 7">
            <a:extLst>
              <a:ext uri="{FF2B5EF4-FFF2-40B4-BE49-F238E27FC236}">
                <a16:creationId xmlns:a16="http://schemas.microsoft.com/office/drawing/2014/main" id="{0C22EB4F-9CD3-A42A-F4FA-F9C130BF9A20}"/>
              </a:ext>
            </a:extLst>
          </p:cNvPr>
          <p:cNvSpPr txBox="1"/>
          <p:nvPr/>
        </p:nvSpPr>
        <p:spPr>
          <a:xfrm>
            <a:off x="449095" y="5870237"/>
            <a:ext cx="11093333" cy="646331"/>
          </a:xfrm>
          <a:prstGeom prst="rect">
            <a:avLst/>
          </a:prstGeom>
          <a:noFill/>
        </p:spPr>
        <p:txBody>
          <a:bodyPr wrap="square">
            <a:spAutoFit/>
          </a:bodyPr>
          <a:lstStyle/>
          <a:p>
            <a:pPr marL="10795" marR="3810" lvl="0" indent="0" defTabSz="685800" rtl="0" eaLnBrk="1" fontAlgn="auto" latinLnBrk="0" hangingPunct="1">
              <a:lnSpc>
                <a:spcPct val="100000"/>
              </a:lnSpc>
              <a:spcBef>
                <a:spcPts val="1200"/>
              </a:spcBef>
              <a:spcAft>
                <a:spcPts val="1200"/>
              </a:spcAft>
              <a:buClr>
                <a:srgbClr val="7414DC"/>
              </a:buClr>
              <a:buSzPct val="125000"/>
              <a:buFontTx/>
              <a:buNone/>
              <a:tabLst/>
              <a:defRPr/>
            </a:pPr>
            <a:r>
              <a:rPr kumimoji="0" lang="en-GB" sz="1800" i="0" u="none" strike="noStrike" kern="1200" cap="none" spc="0" normalizeH="0" baseline="0" noProof="0">
                <a:ln>
                  <a:noFill/>
                </a:ln>
                <a:effectLst/>
                <a:uLnTx/>
                <a:uFillTx/>
                <a:latin typeface="Nunito Sans"/>
                <a:ea typeface="+mn-lt"/>
                <a:cs typeface="+mn-lt"/>
              </a:rPr>
              <a:t>*They must be supervised with young people at all times, and will not be allowed to attend overnight activities unless otherwise advised by the UKHQ Safeguarding Team</a:t>
            </a:r>
            <a:endParaRPr kumimoji="0" lang="en-US" sz="1800" i="0" u="none" strike="noStrike" kern="1200" cap="none" spc="0" normalizeH="0" baseline="0" noProof="0">
              <a:ln>
                <a:noFill/>
              </a:ln>
              <a:effectLst/>
              <a:uLnTx/>
              <a:uFillTx/>
              <a:latin typeface="Nunito Sans"/>
              <a:ea typeface="+mn-lt"/>
              <a:cs typeface="+mn-lt"/>
            </a:endParaRPr>
          </a:p>
        </p:txBody>
      </p:sp>
    </p:spTree>
    <p:extLst>
      <p:ext uri="{BB962C8B-B14F-4D97-AF65-F5344CB8AC3E}">
        <p14:creationId xmlns:p14="http://schemas.microsoft.com/office/powerpoint/2010/main" val="1129524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91269" y="5143475"/>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solidFill>
                  <a:schemeClr val="tx2"/>
                </a:solidFill>
              </a:rPr>
              <a:t>Any Questions?</a:t>
            </a:r>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9372" y="2619692"/>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190" y="1079802"/>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1571013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Go-Live Support Teams</a:t>
            </a:r>
            <a:endParaRPr lang="en-US"/>
          </a:p>
        </p:txBody>
      </p:sp>
    </p:spTree>
    <p:extLst>
      <p:ext uri="{BB962C8B-B14F-4D97-AF65-F5344CB8AC3E}">
        <p14:creationId xmlns:p14="http://schemas.microsoft.com/office/powerpoint/2010/main" val="1868534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fontScale="85000" lnSpcReduction="1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Dorset Local Go-Live Support Team</a:t>
            </a:r>
          </a:p>
          <a:p>
            <a:pPr marL="10795" defTabSz="914400"/>
            <a:r>
              <a:rPr lang="en-US" sz="3000">
                <a:latin typeface="Nunito Sans Black"/>
              </a:rPr>
              <a:t>Frances Fawcett</a:t>
            </a:r>
            <a:endParaRPr lang="en-US" sz="3000"/>
          </a:p>
        </p:txBody>
      </p:sp>
    </p:spTree>
    <p:extLst>
      <p:ext uri="{BB962C8B-B14F-4D97-AF65-F5344CB8AC3E}">
        <p14:creationId xmlns:p14="http://schemas.microsoft.com/office/powerpoint/2010/main" val="2347742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0354E5-211E-28D0-751F-8CBFEB1E7217}"/>
              </a:ext>
            </a:extLst>
          </p:cNvPr>
          <p:cNvSpPr txBox="1"/>
          <p:nvPr/>
        </p:nvSpPr>
        <p:spPr>
          <a:xfrm>
            <a:off x="278993" y="1435081"/>
            <a:ext cx="7555926"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795" marR="3810">
              <a:spcBef>
                <a:spcPts val="600"/>
              </a:spcBef>
              <a:spcAft>
                <a:spcPts val="600"/>
              </a:spcAft>
              <a:buClr>
                <a:schemeClr val="tx2"/>
              </a:buClr>
              <a:buSzPct val="125000"/>
            </a:pPr>
            <a:r>
              <a:rPr lang="en-US" sz="1800" b="1"/>
              <a:t>How we built the team</a:t>
            </a:r>
          </a:p>
          <a:p>
            <a:pPr marL="296545" marR="3810" indent="-285750">
              <a:spcBef>
                <a:spcPts val="600"/>
              </a:spcBef>
              <a:spcAft>
                <a:spcPts val="600"/>
              </a:spcAft>
              <a:buClr>
                <a:schemeClr val="tx2"/>
              </a:buClr>
              <a:buSzPct val="125000"/>
              <a:buFont typeface="Arial" panose="020B0604020202020204" pitchFamily="34" charset="0"/>
              <a:buChar char="•"/>
            </a:pPr>
            <a:r>
              <a:rPr lang="en-US" sz="1800"/>
              <a:t>Good amount of local awareness because we’ve been communicating for a while as an Early Adopter </a:t>
            </a:r>
          </a:p>
          <a:p>
            <a:pPr marL="296545" marR="3810" indent="-285750">
              <a:spcBef>
                <a:spcPts val="600"/>
              </a:spcBef>
              <a:spcAft>
                <a:spcPts val="600"/>
              </a:spcAft>
              <a:buClr>
                <a:schemeClr val="tx2"/>
              </a:buClr>
              <a:buSzPct val="125000"/>
              <a:buFont typeface="Arial" panose="020B0604020202020204" pitchFamily="34" charset="0"/>
              <a:buChar char="•"/>
            </a:pPr>
            <a:r>
              <a:rPr lang="en-US" sz="1800"/>
              <a:t>Active (closed) Facebook Group for Transformation in Dorset</a:t>
            </a:r>
          </a:p>
          <a:p>
            <a:pPr marL="296545" marR="3810" indent="-285750">
              <a:spcBef>
                <a:spcPts val="600"/>
              </a:spcBef>
              <a:spcAft>
                <a:spcPts val="600"/>
              </a:spcAft>
              <a:buClr>
                <a:schemeClr val="tx2"/>
              </a:buClr>
              <a:buSzPct val="125000"/>
              <a:buFont typeface="Arial" panose="020B0604020202020204" pitchFamily="34" charset="0"/>
              <a:buChar char="•"/>
            </a:pPr>
            <a:r>
              <a:rPr lang="en-US" sz="1800"/>
              <a:t>Asked DCs to identify one or two from their district</a:t>
            </a:r>
          </a:p>
          <a:p>
            <a:pPr marL="296545" marR="3810" indent="-285750">
              <a:spcBef>
                <a:spcPts val="600"/>
              </a:spcBef>
              <a:spcAft>
                <a:spcPts val="600"/>
              </a:spcAft>
              <a:buClr>
                <a:schemeClr val="tx2"/>
              </a:buClr>
              <a:buSzPct val="125000"/>
              <a:buFont typeface="Arial" panose="020B0604020202020204" pitchFamily="34" charset="0"/>
              <a:buChar char="•"/>
            </a:pPr>
            <a:r>
              <a:rPr lang="en-US" sz="1800"/>
              <a:t>Posted a request for “helpful tech-savvy people”</a:t>
            </a:r>
          </a:p>
          <a:p>
            <a:pPr marL="296545" marR="3810" indent="-285750">
              <a:spcBef>
                <a:spcPts val="600"/>
              </a:spcBef>
              <a:spcAft>
                <a:spcPts val="600"/>
              </a:spcAft>
              <a:buClr>
                <a:schemeClr val="tx2"/>
              </a:buClr>
              <a:buSzPct val="125000"/>
              <a:buFont typeface="Arial" panose="020B0604020202020204" pitchFamily="34" charset="0"/>
              <a:buChar char="•"/>
            </a:pPr>
            <a:r>
              <a:rPr lang="en-US" sz="1800"/>
              <a:t>We had too many!</a:t>
            </a:r>
          </a:p>
          <a:p>
            <a:pPr marL="10795" marR="3810">
              <a:spcBef>
                <a:spcPts val="600"/>
              </a:spcBef>
              <a:spcAft>
                <a:spcPts val="600"/>
              </a:spcAft>
              <a:buClr>
                <a:schemeClr val="tx2"/>
              </a:buClr>
              <a:buSzPct val="125000"/>
            </a:pPr>
            <a:r>
              <a:rPr lang="en-US" sz="1800" b="1"/>
              <a:t>How we’ll operate</a:t>
            </a:r>
          </a:p>
          <a:p>
            <a:pPr marL="296545" marR="3810" indent="-285750">
              <a:spcBef>
                <a:spcPts val="600"/>
              </a:spcBef>
              <a:spcAft>
                <a:spcPts val="600"/>
              </a:spcAft>
              <a:buClr>
                <a:schemeClr val="tx2"/>
              </a:buClr>
              <a:buSzPct val="125000"/>
              <a:buFont typeface="Arial" panose="020B0604020202020204" pitchFamily="34" charset="0"/>
              <a:buChar char="•"/>
            </a:pPr>
            <a:r>
              <a:rPr lang="en-US" sz="1800"/>
              <a:t>Team Description, Welcome Call, Go-Live training</a:t>
            </a:r>
          </a:p>
          <a:p>
            <a:pPr marL="296545" marR="3810" indent="-285750">
              <a:spcBef>
                <a:spcPts val="600"/>
              </a:spcBef>
              <a:spcAft>
                <a:spcPts val="600"/>
              </a:spcAft>
              <a:buClr>
                <a:schemeClr val="tx2"/>
              </a:buClr>
              <a:buSzPct val="125000"/>
              <a:buFont typeface="Arial" panose="020B0604020202020204" pitchFamily="34" charset="0"/>
              <a:buChar char="•"/>
            </a:pPr>
            <a:r>
              <a:rPr lang="en-US" sz="1800"/>
              <a:t>Central processes with representation from all Districts</a:t>
            </a:r>
          </a:p>
          <a:p>
            <a:pPr marL="296545" marR="3810" indent="-285750">
              <a:spcBef>
                <a:spcPts val="600"/>
              </a:spcBef>
              <a:spcAft>
                <a:spcPts val="600"/>
              </a:spcAft>
              <a:buClr>
                <a:schemeClr val="tx2"/>
              </a:buClr>
              <a:buSzPct val="125000"/>
              <a:buFont typeface="Arial" panose="020B0604020202020204" pitchFamily="34" charset="0"/>
              <a:buChar char="•"/>
            </a:pPr>
            <a:r>
              <a:rPr lang="en-US" sz="1800"/>
              <a:t>Encourage self-support with links to online resources</a:t>
            </a:r>
          </a:p>
          <a:p>
            <a:pPr marL="296545" marR="3810" indent="-285750">
              <a:spcBef>
                <a:spcPts val="600"/>
              </a:spcBef>
              <a:spcAft>
                <a:spcPts val="600"/>
              </a:spcAft>
              <a:buClr>
                <a:schemeClr val="tx2"/>
              </a:buClr>
              <a:buSzPct val="125000"/>
              <a:buFont typeface="Arial" panose="020B0604020202020204" pitchFamily="34" charset="0"/>
              <a:buChar char="•"/>
            </a:pPr>
            <a:r>
              <a:rPr lang="en-US" sz="1800"/>
              <a:t>Embrace the system – discourage local processes</a:t>
            </a:r>
          </a:p>
          <a:p>
            <a:pPr marL="296545" marR="3810" indent="-285750">
              <a:spcBef>
                <a:spcPts val="600"/>
              </a:spcBef>
              <a:spcAft>
                <a:spcPts val="600"/>
              </a:spcAft>
              <a:buClr>
                <a:schemeClr val="tx2"/>
              </a:buClr>
              <a:buSzPct val="125000"/>
              <a:buFont typeface="Arial" panose="020B0604020202020204" pitchFamily="34" charset="0"/>
              <a:buChar char="•"/>
            </a:pPr>
            <a:r>
              <a:rPr lang="en-US" sz="1800"/>
              <a:t>Remember we are a temporary team</a:t>
            </a:r>
          </a:p>
        </p:txBody>
      </p:sp>
      <p:sp>
        <p:nvSpPr>
          <p:cNvPr id="3" name="object 5">
            <a:extLst>
              <a:ext uri="{FF2B5EF4-FFF2-40B4-BE49-F238E27FC236}">
                <a16:creationId xmlns:a16="http://schemas.microsoft.com/office/drawing/2014/main" id="{89B2A66B-8CD2-D58B-EE33-2C92B529A06B}"/>
              </a:ext>
            </a:extLst>
          </p:cNvPr>
          <p:cNvSpPr txBox="1"/>
          <p:nvPr/>
        </p:nvSpPr>
        <p:spPr>
          <a:xfrm>
            <a:off x="358714" y="837787"/>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Dorset</a:t>
            </a:r>
          </a:p>
        </p:txBody>
      </p:sp>
      <p:pic>
        <p:nvPicPr>
          <p:cNvPr id="6" name="Picture 5">
            <a:extLst>
              <a:ext uri="{FF2B5EF4-FFF2-40B4-BE49-F238E27FC236}">
                <a16:creationId xmlns:a16="http://schemas.microsoft.com/office/drawing/2014/main" id="{701B894C-B480-3171-D423-E5375E941351}"/>
              </a:ext>
            </a:extLst>
          </p:cNvPr>
          <p:cNvPicPr>
            <a:picLocks noChangeAspect="1"/>
          </p:cNvPicPr>
          <p:nvPr/>
        </p:nvPicPr>
        <p:blipFill>
          <a:blip r:embed="rId3"/>
          <a:stretch>
            <a:fillRect/>
          </a:stretch>
        </p:blipFill>
        <p:spPr>
          <a:xfrm>
            <a:off x="7660640" y="1068619"/>
            <a:ext cx="3833436" cy="4452454"/>
          </a:xfrm>
          <a:prstGeom prst="rect">
            <a:avLst/>
          </a:prstGeom>
          <a:ln>
            <a:solidFill>
              <a:srgbClr val="000000"/>
            </a:solidFill>
          </a:ln>
          <a:effectLst>
            <a:outerShdw blurRad="292100" dist="139700" dir="2700000" rotWithShape="0">
              <a:srgbClr val="333333">
                <a:alpha val="64999"/>
              </a:srgbClr>
            </a:outerShdw>
          </a:effectLst>
        </p:spPr>
      </p:pic>
      <p:pic>
        <p:nvPicPr>
          <p:cNvPr id="8" name="Picture 7">
            <a:extLst>
              <a:ext uri="{FF2B5EF4-FFF2-40B4-BE49-F238E27FC236}">
                <a16:creationId xmlns:a16="http://schemas.microsoft.com/office/drawing/2014/main" id="{7B536089-3898-6A37-5CAB-2B4602D3EF48}"/>
              </a:ext>
            </a:extLst>
          </p:cNvPr>
          <p:cNvPicPr>
            <a:picLocks noChangeAspect="1"/>
          </p:cNvPicPr>
          <p:nvPr/>
        </p:nvPicPr>
        <p:blipFill>
          <a:blip r:embed="rId4"/>
          <a:stretch>
            <a:fillRect/>
          </a:stretch>
        </p:blipFill>
        <p:spPr>
          <a:xfrm>
            <a:off x="8917366" y="2777136"/>
            <a:ext cx="2915920" cy="3815289"/>
          </a:xfrm>
          <a:prstGeom prst="rect">
            <a:avLst/>
          </a:prstGeom>
          <a:ln>
            <a:solidFill>
              <a:srgbClr val="000000"/>
            </a:solidFill>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2658915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58714" y="837787"/>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Dorset</a:t>
            </a:r>
          </a:p>
        </p:txBody>
      </p:sp>
      <p:pic>
        <p:nvPicPr>
          <p:cNvPr id="12" name="Picture 11">
            <a:extLst>
              <a:ext uri="{FF2B5EF4-FFF2-40B4-BE49-F238E27FC236}">
                <a16:creationId xmlns:a16="http://schemas.microsoft.com/office/drawing/2014/main" id="{80043618-8EFD-AA40-0CCB-18564EE7A0BC}"/>
              </a:ext>
            </a:extLst>
          </p:cNvPr>
          <p:cNvPicPr>
            <a:picLocks noChangeAspect="1"/>
          </p:cNvPicPr>
          <p:nvPr/>
        </p:nvPicPr>
        <p:blipFill>
          <a:blip r:embed="rId3"/>
          <a:stretch>
            <a:fillRect/>
          </a:stretch>
        </p:blipFill>
        <p:spPr>
          <a:xfrm>
            <a:off x="2603832" y="959707"/>
            <a:ext cx="6984336" cy="5674773"/>
          </a:xfrm>
          <a:prstGeom prst="rect">
            <a:avLst/>
          </a:prstGeom>
          <a:ln>
            <a:solidFill>
              <a:srgbClr val="000000"/>
            </a:solidFill>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1496654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806598" y="1114164"/>
            <a:ext cx="7562930" cy="1025281"/>
          </a:xfrm>
          <a:prstGeom prst="rect">
            <a:avLst/>
          </a:prstGeom>
        </p:spPr>
        <p:txBody>
          <a:bodyPr vert="horz" lIns="0" tIns="0" rIns="0" bIns="0" rtlCol="0" anchor="t">
            <a:normAutofit fontScale="250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sz="13600">
                <a:latin typeface="Nunito Sans Black"/>
              </a:rPr>
              <a:t>Local Go-Live Support Team</a:t>
            </a:r>
          </a:p>
          <a:p>
            <a:pPr marL="10795" defTabSz="914400"/>
            <a:r>
              <a:rPr lang="en-US" sz="10400">
                <a:latin typeface="Nunito Sans Black"/>
              </a:rPr>
              <a:t>Sanjay </a:t>
            </a:r>
            <a:r>
              <a:rPr lang="en-US" sz="10400" err="1">
                <a:latin typeface="Nunito Sans Black"/>
              </a:rPr>
              <a:t>Chandarana</a:t>
            </a:r>
            <a:endParaRPr lang="en-US" sz="10400">
              <a:latin typeface="Nunito Sans Black"/>
            </a:endParaRPr>
          </a:p>
          <a:p>
            <a:pPr marL="10795" defTabSz="914400"/>
            <a:endParaRPr lang="en-US" sz="3000">
              <a:latin typeface="Nunito Sans Black"/>
            </a:endParaRPr>
          </a:p>
          <a:p>
            <a:pPr marL="10795" defTabSz="914400"/>
            <a:endParaRPr lang="en-US" sz="3000">
              <a:latin typeface="Nunito Sans Black"/>
            </a:endParaRPr>
          </a:p>
          <a:p>
            <a:pPr marL="10795" defTabSz="914400"/>
            <a:r>
              <a:rPr lang="en-US" sz="8600">
                <a:latin typeface="Nunito Sans Black"/>
              </a:rPr>
              <a:t>Greater London Middlesex West (GLMW)</a:t>
            </a:r>
            <a:endParaRPr lang="en-US" sz="8600"/>
          </a:p>
        </p:txBody>
      </p:sp>
      <p:pic>
        <p:nvPicPr>
          <p:cNvPr id="2" name="Picture 1">
            <a:extLst>
              <a:ext uri="{FF2B5EF4-FFF2-40B4-BE49-F238E27FC236}">
                <a16:creationId xmlns:a16="http://schemas.microsoft.com/office/drawing/2014/main" id="{CC3D332A-CC28-914D-BAE0-3F8BBF00A2AD}"/>
              </a:ext>
            </a:extLst>
          </p:cNvPr>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backgroundMark x1="11326" y1="5400" x2="11326" y2="5400"/>
                        <a14:backgroundMark x1="54530" y1="5400" x2="54530" y2="5400"/>
                        <a14:backgroundMark x1="5635" y1="23703" x2="5635" y2="23703"/>
                        <a14:backgroundMark x1="93702" y1="19004" x2="93702" y2="19004"/>
                      </a14:backgroundRemoval>
                    </a14:imgEffect>
                  </a14:imgLayer>
                </a14:imgProps>
              </a:ext>
            </a:extLst>
          </a:blip>
          <a:stretch>
            <a:fillRect/>
          </a:stretch>
        </p:blipFill>
        <p:spPr>
          <a:xfrm>
            <a:off x="645459" y="2675964"/>
            <a:ext cx="4267036" cy="3361764"/>
          </a:xfrm>
          <a:prstGeom prst="rect">
            <a:avLst/>
          </a:prstGeom>
          <a:solidFill>
            <a:srgbClr val="0070C0">
              <a:alpha val="0"/>
            </a:srgbClr>
          </a:solidFill>
        </p:spPr>
      </p:pic>
      <p:sp>
        <p:nvSpPr>
          <p:cNvPr id="4" name="Right Arrow 3">
            <a:extLst>
              <a:ext uri="{FF2B5EF4-FFF2-40B4-BE49-F238E27FC236}">
                <a16:creationId xmlns:a16="http://schemas.microsoft.com/office/drawing/2014/main" id="{360B9ECA-816E-8D4F-BDBC-3B3D88693372}"/>
              </a:ext>
            </a:extLst>
          </p:cNvPr>
          <p:cNvSpPr/>
          <p:nvPr/>
        </p:nvSpPr>
        <p:spPr>
          <a:xfrm rot="5400000">
            <a:off x="742951" y="3071819"/>
            <a:ext cx="1885947" cy="2857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14F39C6-D18F-7F4B-A3E5-86DB3DD9F7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93302" y1="39458" x2="93302" y2="39458"/>
                      </a14:backgroundRemoval>
                    </a14:imgEffect>
                  </a14:imgLayer>
                </a14:imgProps>
              </a:ext>
            </a:extLst>
          </a:blip>
          <a:stretch>
            <a:fillRect/>
          </a:stretch>
        </p:blipFill>
        <p:spPr>
          <a:xfrm>
            <a:off x="7500939" y="1917501"/>
            <a:ext cx="2251766" cy="1982988"/>
          </a:xfrm>
          <a:prstGeom prst="rect">
            <a:avLst/>
          </a:prstGeom>
        </p:spPr>
      </p:pic>
      <p:sp>
        <p:nvSpPr>
          <p:cNvPr id="6" name="TextBox 5">
            <a:extLst>
              <a:ext uri="{FF2B5EF4-FFF2-40B4-BE49-F238E27FC236}">
                <a16:creationId xmlns:a16="http://schemas.microsoft.com/office/drawing/2014/main" id="{15C69E2E-6EF4-CC40-B1C9-59403CC76620}"/>
              </a:ext>
            </a:extLst>
          </p:cNvPr>
          <p:cNvSpPr txBox="1"/>
          <p:nvPr/>
        </p:nvSpPr>
        <p:spPr>
          <a:xfrm>
            <a:off x="7500939" y="4157668"/>
            <a:ext cx="4116833" cy="1015663"/>
          </a:xfrm>
          <a:prstGeom prst="rect">
            <a:avLst/>
          </a:prstGeom>
          <a:noFill/>
        </p:spPr>
        <p:txBody>
          <a:bodyPr wrap="none" rtlCol="0">
            <a:spAutoFit/>
          </a:bodyPr>
          <a:lstStyle/>
          <a:p>
            <a:r>
              <a:rPr lang="en-US" sz="2000">
                <a:solidFill>
                  <a:schemeClr val="bg1"/>
                </a:solidFill>
              </a:rPr>
              <a:t>8 Districts</a:t>
            </a:r>
            <a:br>
              <a:rPr lang="en-US" sz="2000">
                <a:solidFill>
                  <a:schemeClr val="bg1"/>
                </a:solidFill>
              </a:rPr>
            </a:br>
            <a:r>
              <a:rPr lang="en-US" sz="2000">
                <a:solidFill>
                  <a:schemeClr val="bg1"/>
                </a:solidFill>
              </a:rPr>
              <a:t>- 2,500 Leaders  and</a:t>
            </a:r>
          </a:p>
          <a:p>
            <a:r>
              <a:rPr lang="en-US" sz="2000">
                <a:solidFill>
                  <a:schemeClr val="bg1"/>
                </a:solidFill>
              </a:rPr>
              <a:t>around 2000 occasional helpers</a:t>
            </a:r>
          </a:p>
        </p:txBody>
      </p:sp>
    </p:spTree>
    <p:extLst>
      <p:ext uri="{BB962C8B-B14F-4D97-AF65-F5344CB8AC3E}">
        <p14:creationId xmlns:p14="http://schemas.microsoft.com/office/powerpoint/2010/main" val="197963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rgbClr val="088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5">
            <a:extLst>
              <a:ext uri="{FF2B5EF4-FFF2-40B4-BE49-F238E27FC236}">
                <a16:creationId xmlns:a16="http://schemas.microsoft.com/office/drawing/2014/main" id="{4DA679D9-28C7-A1B3-F5D5-A9FD12A0CF16}"/>
              </a:ext>
            </a:extLst>
          </p:cNvPr>
          <p:cNvSpPr txBox="1"/>
          <p:nvPr/>
        </p:nvSpPr>
        <p:spPr>
          <a:xfrm>
            <a:off x="6498674" y="1778257"/>
            <a:ext cx="5348030" cy="4809009"/>
          </a:xfrm>
          <a:prstGeom prst="rect">
            <a:avLst/>
          </a:prstGeom>
        </p:spPr>
        <p:txBody>
          <a:bodyPr vert="horz" wrap="square" lIns="0" tIns="0" rIns="0" bIns="0" rtlCol="0" anchor="t">
            <a:spAutoFit/>
          </a:bodyPr>
          <a:lstStyle/>
          <a:p>
            <a:pPr marL="457200" lvl="1" indent="-457200">
              <a:spcBef>
                <a:spcPts val="1500"/>
              </a:spcBef>
              <a:buClr>
                <a:srgbClr val="7414DC"/>
              </a:buClr>
              <a:buSzPct val="100000"/>
              <a:buAutoNum type="arabicPeriod"/>
              <a:tabLst>
                <a:tab pos="523399" algn="l"/>
                <a:tab pos="523875" algn="l"/>
              </a:tabLst>
            </a:pPr>
            <a:r>
              <a:rPr lang="en-GB" sz="2000" b="1">
                <a:solidFill>
                  <a:srgbClr val="7414DC"/>
                </a:solidFill>
                <a:latin typeface="Nunito Sans"/>
                <a:cs typeface="Calibri"/>
              </a:rPr>
              <a:t>Digital System Update</a:t>
            </a:r>
          </a:p>
          <a:p>
            <a:pPr marL="457200" lvl="1" indent="-457200">
              <a:spcBef>
                <a:spcPts val="1500"/>
              </a:spcBef>
              <a:buClr>
                <a:srgbClr val="7414DC"/>
              </a:buClr>
              <a:buSzPct val="100000"/>
              <a:buAutoNum type="arabicPeriod"/>
              <a:tabLst>
                <a:tab pos="523399" algn="l"/>
                <a:tab pos="523875" algn="l"/>
              </a:tabLst>
            </a:pPr>
            <a:r>
              <a:rPr lang="en-GB" sz="2000" b="1">
                <a:solidFill>
                  <a:srgbClr val="7414DC"/>
                </a:solidFill>
                <a:latin typeface="Nunito Sans"/>
                <a:cs typeface="Calibri"/>
              </a:rPr>
              <a:t>Change Readiness Update</a:t>
            </a:r>
          </a:p>
          <a:p>
            <a:pPr marL="457200" lvl="1" indent="-457200">
              <a:spcBef>
                <a:spcPts val="1500"/>
              </a:spcBef>
              <a:buClr>
                <a:srgbClr val="7414DC"/>
              </a:buClr>
              <a:buSzPct val="100000"/>
              <a:buAutoNum type="arabicPeriod"/>
              <a:tabLst>
                <a:tab pos="523399" algn="l"/>
                <a:tab pos="523875" algn="l"/>
              </a:tabLst>
            </a:pPr>
            <a:r>
              <a:rPr lang="en-GB" sz="2000" b="1">
                <a:solidFill>
                  <a:srgbClr val="7414DC"/>
                </a:solidFill>
                <a:latin typeface="Nunito Sans"/>
                <a:cs typeface="Calibri"/>
              </a:rPr>
              <a:t>Key actions and Feedback</a:t>
            </a:r>
          </a:p>
          <a:p>
            <a:pPr marL="457200" lvl="1" indent="-457200">
              <a:spcBef>
                <a:spcPts val="1500"/>
              </a:spcBef>
              <a:buClr>
                <a:srgbClr val="7414DC"/>
              </a:buClr>
              <a:buSzPct val="100000"/>
              <a:buAutoNum type="arabicPeriod"/>
              <a:tabLst>
                <a:tab pos="523399" algn="l"/>
                <a:tab pos="523875" algn="l"/>
              </a:tabLst>
            </a:pPr>
            <a:r>
              <a:rPr lang="en-GB" sz="2000" b="1">
                <a:solidFill>
                  <a:srgbClr val="7414DC"/>
                </a:solidFill>
                <a:latin typeface="Nunito Sans"/>
                <a:cs typeface="Calibri"/>
              </a:rPr>
              <a:t>Welcome Conversation Learning</a:t>
            </a:r>
          </a:p>
          <a:p>
            <a:pPr marL="457200" lvl="1" indent="-457200">
              <a:spcBef>
                <a:spcPts val="1500"/>
              </a:spcBef>
              <a:buClr>
                <a:srgbClr val="7414DC"/>
              </a:buClr>
              <a:buSzPct val="100000"/>
              <a:buAutoNum type="arabicPeriod"/>
              <a:tabLst>
                <a:tab pos="523399" algn="l"/>
                <a:tab pos="523875" algn="l"/>
              </a:tabLst>
            </a:pPr>
            <a:r>
              <a:rPr lang="en-GB" sz="2000" b="1">
                <a:solidFill>
                  <a:srgbClr val="7414DC"/>
                </a:solidFill>
                <a:latin typeface="Nunito Sans"/>
                <a:cs typeface="Calibri"/>
              </a:rPr>
              <a:t>Compass Freeze</a:t>
            </a:r>
          </a:p>
          <a:p>
            <a:pPr marL="457200" lvl="1" indent="-457200">
              <a:spcBef>
                <a:spcPts val="1500"/>
              </a:spcBef>
              <a:buClr>
                <a:srgbClr val="7414DC"/>
              </a:buClr>
              <a:buSzPct val="100000"/>
              <a:buFontTx/>
              <a:buAutoNum type="arabicPeriod"/>
              <a:tabLst>
                <a:tab pos="523399" algn="l"/>
                <a:tab pos="523875" algn="l"/>
              </a:tabLst>
            </a:pPr>
            <a:r>
              <a:rPr lang="en-GB" sz="2000" b="1">
                <a:solidFill>
                  <a:srgbClr val="7414DC"/>
                </a:solidFill>
                <a:latin typeface="Nunito Sans"/>
                <a:cs typeface="Calibri"/>
              </a:rPr>
              <a:t>Open Forum</a:t>
            </a:r>
          </a:p>
          <a:p>
            <a:pPr marL="457200" lvl="1" indent="-457200">
              <a:spcBef>
                <a:spcPts val="1500"/>
              </a:spcBef>
              <a:buClr>
                <a:srgbClr val="7414DC"/>
              </a:buClr>
              <a:buSzPct val="100000"/>
              <a:buFontTx/>
              <a:buAutoNum type="arabicPeriod"/>
              <a:tabLst>
                <a:tab pos="523399" algn="l"/>
                <a:tab pos="523875" algn="l"/>
              </a:tabLst>
            </a:pPr>
            <a:r>
              <a:rPr lang="en-GB" sz="2000" b="1">
                <a:solidFill>
                  <a:srgbClr val="7414DC"/>
                </a:solidFill>
                <a:latin typeface="Nunito Sans"/>
                <a:cs typeface="Calibri"/>
              </a:rPr>
              <a:t>Go-Live Support Teams</a:t>
            </a:r>
          </a:p>
          <a:p>
            <a:pPr marL="457200" lvl="1" indent="-457200">
              <a:spcBef>
                <a:spcPts val="1500"/>
              </a:spcBef>
              <a:buClr>
                <a:srgbClr val="7414DC"/>
              </a:buClr>
              <a:buSzPct val="100000"/>
              <a:buFontTx/>
              <a:buAutoNum type="arabicPeriod"/>
              <a:tabLst>
                <a:tab pos="523399" algn="l"/>
                <a:tab pos="523875" algn="l"/>
              </a:tabLst>
            </a:pPr>
            <a:r>
              <a:rPr lang="en-GB" sz="2000" b="1">
                <a:solidFill>
                  <a:srgbClr val="7414DC"/>
                </a:solidFill>
                <a:latin typeface="Nunito Sans"/>
                <a:cs typeface="Calibri"/>
              </a:rPr>
              <a:t>POR Update</a:t>
            </a:r>
          </a:p>
          <a:p>
            <a:pPr marL="457200" lvl="1" indent="-457200">
              <a:spcBef>
                <a:spcPts val="1500"/>
              </a:spcBef>
              <a:buClr>
                <a:srgbClr val="7414DC"/>
              </a:buClr>
              <a:buSzPct val="100000"/>
              <a:buFontTx/>
              <a:buAutoNum type="arabicPeriod"/>
              <a:tabLst>
                <a:tab pos="523399" algn="l"/>
                <a:tab pos="523875" algn="l"/>
              </a:tabLst>
            </a:pPr>
            <a:r>
              <a:rPr lang="en-GB" sz="2000" b="1">
                <a:solidFill>
                  <a:srgbClr val="7414DC"/>
                </a:solidFill>
                <a:latin typeface="Nunito Sans"/>
                <a:cs typeface="Calibri"/>
              </a:rPr>
              <a:t>TL Calls moving forwards</a:t>
            </a:r>
          </a:p>
          <a:p>
            <a:pPr marL="457200" lvl="1" indent="-457200">
              <a:spcBef>
                <a:spcPts val="1500"/>
              </a:spcBef>
              <a:buClr>
                <a:srgbClr val="7414DC"/>
              </a:buClr>
              <a:buSzPct val="100000"/>
              <a:buAutoNum type="arabicPeriod"/>
              <a:tabLst>
                <a:tab pos="523399" algn="l"/>
                <a:tab pos="523875" algn="l"/>
              </a:tabLst>
            </a:pPr>
            <a:r>
              <a:rPr lang="en-GB" sz="2000" b="1">
                <a:solidFill>
                  <a:srgbClr val="7414DC"/>
                </a:solidFill>
                <a:latin typeface="Nunito Sans"/>
                <a:cs typeface="Calibri"/>
              </a:rPr>
              <a:t>Next Steps</a:t>
            </a:r>
          </a:p>
        </p:txBody>
      </p:sp>
      <p:sp>
        <p:nvSpPr>
          <p:cNvPr id="8" name="TextBox 7">
            <a:extLst>
              <a:ext uri="{FF2B5EF4-FFF2-40B4-BE49-F238E27FC236}">
                <a16:creationId xmlns:a16="http://schemas.microsoft.com/office/drawing/2014/main" id="{EB01AC4D-5059-D568-699E-D21D3E8BC53A}"/>
              </a:ext>
            </a:extLst>
          </p:cNvPr>
          <p:cNvSpPr txBox="1"/>
          <p:nvPr/>
        </p:nvSpPr>
        <p:spPr>
          <a:xfrm>
            <a:off x="6419900" y="1150589"/>
            <a:ext cx="4453509"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endParaRPr lang="en-US" sz="2800">
              <a:solidFill>
                <a:srgbClr val="7413DC"/>
              </a:solidFill>
              <a:latin typeface="Nunito Sans Black"/>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1337" y="892445"/>
            <a:ext cx="6498674" cy="5359268"/>
          </a:xfrm>
          <a:prstGeom prst="rect">
            <a:avLst/>
          </a:prstGeom>
        </p:spPr>
      </p:pic>
    </p:spTree>
    <p:extLst>
      <p:ext uri="{BB962C8B-B14F-4D97-AF65-F5344CB8AC3E}">
        <p14:creationId xmlns:p14="http://schemas.microsoft.com/office/powerpoint/2010/main" val="795480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58714" y="837787"/>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GLMW Support Team</a:t>
            </a:r>
          </a:p>
        </p:txBody>
      </p:sp>
      <p:sp>
        <p:nvSpPr>
          <p:cNvPr id="2" name="TextBox 1">
            <a:extLst>
              <a:ext uri="{FF2B5EF4-FFF2-40B4-BE49-F238E27FC236}">
                <a16:creationId xmlns:a16="http://schemas.microsoft.com/office/drawing/2014/main" id="{BE6EF4F8-62DF-1C4F-ADAF-F28463E960FC}"/>
              </a:ext>
            </a:extLst>
          </p:cNvPr>
          <p:cNvSpPr txBox="1"/>
          <p:nvPr/>
        </p:nvSpPr>
        <p:spPr>
          <a:xfrm>
            <a:off x="628651" y="1479605"/>
            <a:ext cx="9232014" cy="5378395"/>
          </a:xfrm>
          <a:prstGeom prst="rect">
            <a:avLst/>
          </a:prstGeom>
          <a:noFill/>
        </p:spPr>
        <p:txBody>
          <a:bodyPr wrap="none" rtlCol="0">
            <a:spAutoFit/>
          </a:bodyPr>
          <a:lstStyle/>
          <a:p>
            <a:r>
              <a:rPr lang="en-GB" sz="2000" dirty="0">
                <a:solidFill>
                  <a:srgbClr val="00B050"/>
                </a:solidFill>
              </a:rPr>
              <a:t>Structure : District Support teams + Core County support team</a:t>
            </a:r>
          </a:p>
          <a:p>
            <a:r>
              <a:rPr lang="en-GB" dirty="0">
                <a:solidFill>
                  <a:srgbClr val="7414DC"/>
                </a:solidFill>
              </a:rPr>
              <a:t> </a:t>
            </a:r>
          </a:p>
          <a:p>
            <a:r>
              <a:rPr lang="en-GB" sz="1800" dirty="0"/>
              <a:t>Incentive for Districts to nominate Support people;</a:t>
            </a:r>
          </a:p>
          <a:p>
            <a:r>
              <a:rPr lang="en-GB" sz="1800" dirty="0"/>
              <a:t>Incentive to clean up data in advance;</a:t>
            </a:r>
          </a:p>
          <a:p>
            <a:r>
              <a:rPr lang="en-GB" sz="1800" dirty="0"/>
              <a:t>More leaders with digital tools experience when we go live;</a:t>
            </a:r>
          </a:p>
          <a:p>
            <a:pPr lvl="1"/>
            <a:endParaRPr lang="en-GB" sz="1800" dirty="0"/>
          </a:p>
          <a:p>
            <a:r>
              <a:rPr lang="en-GB" sz="2000" dirty="0">
                <a:solidFill>
                  <a:srgbClr val="00B050"/>
                </a:solidFill>
              </a:rPr>
              <a:t>Key Responsibilities</a:t>
            </a:r>
          </a:p>
          <a:p>
            <a:pPr lvl="1"/>
            <a:r>
              <a:rPr lang="en-GB" dirty="0"/>
              <a:t> </a:t>
            </a:r>
          </a:p>
          <a:p>
            <a:pPr lvl="0"/>
            <a:r>
              <a:rPr lang="en-GB" sz="1800" dirty="0"/>
              <a:t>Initial training on tools and processes;</a:t>
            </a:r>
            <a:br>
              <a:rPr lang="en-GB" sz="1800" dirty="0"/>
            </a:br>
            <a:r>
              <a:rPr lang="en-GB" sz="1800" dirty="0"/>
              <a:t>Provide day 1 support to help set up data on new systems (roles, teams, accreditations);</a:t>
            </a:r>
          </a:p>
          <a:p>
            <a:pPr lvl="0"/>
            <a:r>
              <a:rPr lang="en-GB" sz="1800" dirty="0"/>
              <a:t>Ongoing local support;</a:t>
            </a:r>
          </a:p>
          <a:p>
            <a:pPr lvl="0"/>
            <a:endParaRPr lang="en-GB" dirty="0"/>
          </a:p>
          <a:p>
            <a:pPr lvl="0"/>
            <a:r>
              <a:rPr lang="en-GB" sz="2000" dirty="0">
                <a:solidFill>
                  <a:srgbClr val="00B050"/>
                </a:solidFill>
              </a:rPr>
              <a:t>Next Steps</a:t>
            </a:r>
          </a:p>
          <a:p>
            <a:pPr lvl="0"/>
            <a:endParaRPr lang="en-GB" dirty="0"/>
          </a:p>
          <a:p>
            <a:pPr lvl="0"/>
            <a:r>
              <a:rPr lang="en-GB" sz="1800" dirty="0"/>
              <a:t>Train up support team;</a:t>
            </a:r>
          </a:p>
          <a:p>
            <a:pPr lvl="0"/>
            <a:r>
              <a:rPr lang="en-GB" sz="1800" dirty="0"/>
              <a:t>Set up communications</a:t>
            </a:r>
            <a:br>
              <a:rPr lang="en-GB" sz="1800" dirty="0"/>
            </a:br>
            <a:r>
              <a:rPr lang="en-GB" sz="1800" dirty="0"/>
              <a:t>- within support team (WhatsApp Group)</a:t>
            </a:r>
            <a:br>
              <a:rPr lang="en-GB" sz="1800" dirty="0"/>
            </a:br>
            <a:r>
              <a:rPr lang="en-GB" sz="1800" dirty="0"/>
              <a:t>- District support teams to County Support Teams to HQ Help Desk</a:t>
            </a:r>
            <a:br>
              <a:rPr lang="en-GB" sz="1800" dirty="0"/>
            </a:br>
            <a:r>
              <a:rPr lang="en-GB" sz="1800" dirty="0"/>
              <a:t>- leaders to their local support team; (District and County support team email addresses)</a:t>
            </a:r>
          </a:p>
          <a:p>
            <a:pPr lvl="0"/>
            <a:endParaRPr lang="en-GB" dirty="0"/>
          </a:p>
        </p:txBody>
      </p:sp>
    </p:spTree>
    <p:extLst>
      <p:ext uri="{BB962C8B-B14F-4D97-AF65-F5344CB8AC3E}">
        <p14:creationId xmlns:p14="http://schemas.microsoft.com/office/powerpoint/2010/main" val="3075069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58714" y="837787"/>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Go-Live Support Teams</a:t>
            </a:r>
          </a:p>
        </p:txBody>
      </p:sp>
      <p:sp>
        <p:nvSpPr>
          <p:cNvPr id="2" name="TextBox 1">
            <a:extLst>
              <a:ext uri="{FF2B5EF4-FFF2-40B4-BE49-F238E27FC236}">
                <a16:creationId xmlns:a16="http://schemas.microsoft.com/office/drawing/2014/main" id="{8E7DEC57-53A5-E82A-62CC-F67FF2FD925C}"/>
              </a:ext>
            </a:extLst>
          </p:cNvPr>
          <p:cNvSpPr txBox="1"/>
          <p:nvPr/>
        </p:nvSpPr>
        <p:spPr>
          <a:xfrm>
            <a:off x="358714" y="2151140"/>
            <a:ext cx="5300486"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795" marR="3810">
              <a:spcBef>
                <a:spcPts val="600"/>
              </a:spcBef>
              <a:spcAft>
                <a:spcPts val="600"/>
              </a:spcAft>
              <a:buClr>
                <a:schemeClr val="tx2"/>
              </a:buClr>
              <a:buSzPct val="125000"/>
            </a:pPr>
            <a:r>
              <a:rPr lang="en-US" sz="1800" b="1"/>
              <a:t>When will we share training dates</a:t>
            </a:r>
          </a:p>
          <a:p>
            <a:pPr marL="296545" marR="3810" indent="-285750">
              <a:spcBef>
                <a:spcPts val="600"/>
              </a:spcBef>
              <a:spcAft>
                <a:spcPts val="600"/>
              </a:spcAft>
              <a:buClr>
                <a:schemeClr val="tx2"/>
              </a:buClr>
              <a:buSzPct val="125000"/>
              <a:buFont typeface="Arial" panose="020B0604020202020204" pitchFamily="34" charset="0"/>
              <a:buChar char="•"/>
            </a:pPr>
            <a:r>
              <a:rPr lang="en-US" sz="1800"/>
              <a:t>After Go-Live date is agreed</a:t>
            </a:r>
          </a:p>
          <a:p>
            <a:pPr marL="10795" marR="3810">
              <a:spcBef>
                <a:spcPts val="600"/>
              </a:spcBef>
              <a:spcAft>
                <a:spcPts val="600"/>
              </a:spcAft>
              <a:buClr>
                <a:schemeClr val="tx2"/>
              </a:buClr>
              <a:buSzPct val="125000"/>
            </a:pPr>
            <a:r>
              <a:rPr lang="en-US" sz="1800" b="1"/>
              <a:t>What is needed next</a:t>
            </a:r>
          </a:p>
          <a:p>
            <a:pPr marL="296545" marR="3810" indent="-285750">
              <a:spcBef>
                <a:spcPts val="600"/>
              </a:spcBef>
              <a:spcAft>
                <a:spcPts val="600"/>
              </a:spcAft>
              <a:buClr>
                <a:schemeClr val="tx2"/>
              </a:buClr>
              <a:buSzPct val="125000"/>
              <a:buFont typeface="Arial" panose="020B0604020202020204" pitchFamily="34" charset="0"/>
              <a:buChar char="•"/>
            </a:pPr>
            <a:r>
              <a:rPr lang="en-US" sz="1800"/>
              <a:t>Preparing your Go-Live Support Team</a:t>
            </a:r>
          </a:p>
          <a:p>
            <a:pPr marL="296545" marR="3810" indent="-285750">
              <a:spcBef>
                <a:spcPts val="600"/>
              </a:spcBef>
              <a:spcAft>
                <a:spcPts val="600"/>
              </a:spcAft>
              <a:buClr>
                <a:schemeClr val="tx2"/>
              </a:buClr>
              <a:buSzPct val="125000"/>
              <a:buFont typeface="Arial" panose="020B0604020202020204" pitchFamily="34" charset="0"/>
              <a:buChar char="•"/>
            </a:pPr>
            <a:r>
              <a:rPr lang="en-US" sz="1800"/>
              <a:t>Go-Live Support Team attend Training</a:t>
            </a:r>
          </a:p>
          <a:p>
            <a:pPr marL="296545" marR="3810" indent="-285750">
              <a:spcBef>
                <a:spcPts val="600"/>
              </a:spcBef>
              <a:spcAft>
                <a:spcPts val="600"/>
              </a:spcAft>
              <a:buClr>
                <a:schemeClr val="tx2"/>
              </a:buClr>
              <a:buSzPct val="125000"/>
              <a:buFont typeface="Arial" panose="020B0604020202020204" pitchFamily="34" charset="0"/>
              <a:buChar char="•"/>
            </a:pPr>
            <a:r>
              <a:rPr lang="en-US" sz="1800"/>
              <a:t>Share the single email address contact for your Local Go-Live Support Team</a:t>
            </a:r>
          </a:p>
          <a:p>
            <a:pPr marL="296545" marR="3810" indent="-285750">
              <a:spcBef>
                <a:spcPts val="600"/>
              </a:spcBef>
              <a:spcAft>
                <a:spcPts val="600"/>
              </a:spcAft>
              <a:buClr>
                <a:schemeClr val="tx2"/>
              </a:buClr>
              <a:buSzPct val="125000"/>
              <a:buFont typeface="Arial" panose="020B0604020202020204" pitchFamily="34" charset="0"/>
              <a:buChar char="•"/>
            </a:pPr>
            <a:r>
              <a:rPr lang="en-US" sz="1800"/>
              <a:t>Plus … please start preparing to encourage all volunteers to attend their training</a:t>
            </a:r>
          </a:p>
        </p:txBody>
      </p:sp>
      <p:pic>
        <p:nvPicPr>
          <p:cNvPr id="4" name="Picture 3">
            <a:extLst>
              <a:ext uri="{FF2B5EF4-FFF2-40B4-BE49-F238E27FC236}">
                <a16:creationId xmlns:a16="http://schemas.microsoft.com/office/drawing/2014/main" id="{4E047451-A71F-0598-2BB4-B13C4A42A4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3312598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824370" y="3429000"/>
            <a:ext cx="7562930" cy="1025281"/>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sz="3200">
                <a:latin typeface="Nunito Sans Black"/>
              </a:rPr>
              <a:t>POR Update</a:t>
            </a:r>
            <a:endParaRPr lang="en-US" sz="3200"/>
          </a:p>
        </p:txBody>
      </p:sp>
    </p:spTree>
    <p:extLst>
      <p:ext uri="{BB962C8B-B14F-4D97-AF65-F5344CB8AC3E}">
        <p14:creationId xmlns:p14="http://schemas.microsoft.com/office/powerpoint/2010/main" val="1530689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137A17-164D-0B2D-89FE-2E36EC59EDBC}"/>
              </a:ext>
            </a:extLst>
          </p:cNvPr>
          <p:cNvSpPr txBox="1"/>
          <p:nvPr/>
        </p:nvSpPr>
        <p:spPr>
          <a:xfrm>
            <a:off x="714851" y="802404"/>
            <a:ext cx="3865163" cy="553998"/>
          </a:xfrm>
          <a:prstGeom prst="rect">
            <a:avLst/>
          </a:prstGeom>
          <a:noFill/>
        </p:spPr>
        <p:txBody>
          <a:bodyPr wrap="square" rtlCol="0">
            <a:spAutoFit/>
          </a:bodyPr>
          <a:lstStyle/>
          <a:p>
            <a:pPr marL="0" marR="0" lvl="1" indent="0" defTabSz="685784" fontAlgn="auto">
              <a:lnSpc>
                <a:spcPct val="100000"/>
              </a:lnSpc>
              <a:spcBef>
                <a:spcPts val="0"/>
              </a:spcBef>
              <a:spcAft>
                <a:spcPts val="0"/>
              </a:spcAft>
              <a:buClrTx/>
              <a:buSzTx/>
              <a:buFontTx/>
              <a:buNone/>
              <a:tabLst/>
              <a:defRPr/>
            </a:pPr>
            <a:r>
              <a:rPr lang="en-GB" sz="3000" kern="0">
                <a:solidFill>
                  <a:srgbClr val="7413DC"/>
                </a:solidFill>
                <a:latin typeface="Nunito Sans Black"/>
                <a:cs typeface="Calibri"/>
              </a:rPr>
              <a:t>POR timeline</a:t>
            </a:r>
          </a:p>
        </p:txBody>
      </p:sp>
      <p:cxnSp>
        <p:nvCxnSpPr>
          <p:cNvPr id="4" name="Straight Arrow Connector 3">
            <a:extLst>
              <a:ext uri="{FF2B5EF4-FFF2-40B4-BE49-F238E27FC236}">
                <a16:creationId xmlns:a16="http://schemas.microsoft.com/office/drawing/2014/main" id="{D5A55370-854C-CFC7-A794-6E491F45A084}"/>
              </a:ext>
            </a:extLst>
          </p:cNvPr>
          <p:cNvCxnSpPr>
            <a:cxnSpLocks/>
          </p:cNvCxnSpPr>
          <p:nvPr/>
        </p:nvCxnSpPr>
        <p:spPr>
          <a:xfrm>
            <a:off x="2656330" y="2154169"/>
            <a:ext cx="7343249" cy="0"/>
          </a:xfrm>
          <a:prstGeom prst="straightConnector1">
            <a:avLst/>
          </a:prstGeom>
          <a:ln w="38100">
            <a:solidFill>
              <a:srgbClr val="003982"/>
            </a:solidFill>
            <a:headEnd type="none" w="lg" len="med"/>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747DCE9-1E54-057A-E432-382D7A13653C}"/>
              </a:ext>
            </a:extLst>
          </p:cNvPr>
          <p:cNvSpPr txBox="1"/>
          <p:nvPr/>
        </p:nvSpPr>
        <p:spPr>
          <a:xfrm>
            <a:off x="828586" y="1923336"/>
            <a:ext cx="18277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Nunito Sans Normal" pitchFamily="2" charset="0"/>
              </a:rPr>
              <a:t>VE timeline</a:t>
            </a:r>
          </a:p>
        </p:txBody>
      </p:sp>
      <p:sp>
        <p:nvSpPr>
          <p:cNvPr id="7" name="Callout: Line with No Border 6">
            <a:extLst>
              <a:ext uri="{FF2B5EF4-FFF2-40B4-BE49-F238E27FC236}">
                <a16:creationId xmlns:a16="http://schemas.microsoft.com/office/drawing/2014/main" id="{F2F4DD5C-0E99-D841-C234-36BAC0559F6D}"/>
              </a:ext>
            </a:extLst>
          </p:cNvPr>
          <p:cNvSpPr/>
          <p:nvPr/>
        </p:nvSpPr>
        <p:spPr>
          <a:xfrm>
            <a:off x="9938753" y="2338835"/>
            <a:ext cx="914400" cy="612648"/>
          </a:xfrm>
          <a:prstGeom prst="callout1">
            <a:avLst>
              <a:gd name="adj1" fmla="val 18750"/>
              <a:gd name="adj2" fmla="val -8333"/>
              <a:gd name="adj3" fmla="val -21828"/>
              <a:gd name="adj4" fmla="val -50476"/>
            </a:avLst>
          </a:prstGeom>
          <a:solidFill>
            <a:srgbClr val="006D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Nunito Sans" panose="00000500000000000000" pitchFamily="2" charset="0"/>
              </a:rPr>
              <a:t>Go-live 90%</a:t>
            </a:r>
          </a:p>
        </p:txBody>
      </p:sp>
      <p:sp>
        <p:nvSpPr>
          <p:cNvPr id="8" name="Callout: Line with No Border 7">
            <a:extLst>
              <a:ext uri="{FF2B5EF4-FFF2-40B4-BE49-F238E27FC236}">
                <a16:creationId xmlns:a16="http://schemas.microsoft.com/office/drawing/2014/main" id="{1889496F-0ECC-C726-FB9C-CD559FBD4FE2}"/>
              </a:ext>
            </a:extLst>
          </p:cNvPr>
          <p:cNvSpPr/>
          <p:nvPr/>
        </p:nvSpPr>
        <p:spPr>
          <a:xfrm>
            <a:off x="8699825" y="1114259"/>
            <a:ext cx="914400" cy="612648"/>
          </a:xfrm>
          <a:prstGeom prst="callout1">
            <a:avLst>
              <a:gd name="adj1" fmla="val 18750"/>
              <a:gd name="adj2" fmla="val -8333"/>
              <a:gd name="adj3" fmla="val 163673"/>
              <a:gd name="adj4" fmla="val -34762"/>
            </a:avLst>
          </a:prstGeom>
          <a:solidFill>
            <a:srgbClr val="006D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Nunito Sans" panose="00000500000000000000" pitchFamily="2" charset="0"/>
              </a:rPr>
              <a:t>Go-live EAs</a:t>
            </a:r>
          </a:p>
        </p:txBody>
      </p:sp>
      <p:sp>
        <p:nvSpPr>
          <p:cNvPr id="9" name="Callout: Line with No Border 8">
            <a:extLst>
              <a:ext uri="{FF2B5EF4-FFF2-40B4-BE49-F238E27FC236}">
                <a16:creationId xmlns:a16="http://schemas.microsoft.com/office/drawing/2014/main" id="{97223807-A3CF-FC65-E275-778BE639DA9B}"/>
              </a:ext>
            </a:extLst>
          </p:cNvPr>
          <p:cNvSpPr/>
          <p:nvPr/>
        </p:nvSpPr>
        <p:spPr>
          <a:xfrm>
            <a:off x="6472607" y="926050"/>
            <a:ext cx="1395682" cy="800857"/>
          </a:xfrm>
          <a:prstGeom prst="callout1">
            <a:avLst>
              <a:gd name="adj1" fmla="val 18750"/>
              <a:gd name="adj2" fmla="val -8333"/>
              <a:gd name="adj3" fmla="val 152462"/>
              <a:gd name="adj4" fmla="val -38333"/>
            </a:avLst>
          </a:prstGeom>
          <a:solidFill>
            <a:srgbClr val="003982"/>
          </a:solidFill>
          <a:ln>
            <a:solidFill>
              <a:srgbClr val="FFE6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Nunito Sans" panose="00000500000000000000" pitchFamily="2" charset="0"/>
              </a:rPr>
              <a:t>Compass Freeze</a:t>
            </a:r>
          </a:p>
        </p:txBody>
      </p:sp>
      <p:cxnSp>
        <p:nvCxnSpPr>
          <p:cNvPr id="11" name="Straight Arrow Connector 10">
            <a:extLst>
              <a:ext uri="{FF2B5EF4-FFF2-40B4-BE49-F238E27FC236}">
                <a16:creationId xmlns:a16="http://schemas.microsoft.com/office/drawing/2014/main" id="{CD375734-F550-90F3-6BD7-FD63D5BA8B40}"/>
              </a:ext>
            </a:extLst>
          </p:cNvPr>
          <p:cNvCxnSpPr>
            <a:cxnSpLocks/>
          </p:cNvCxnSpPr>
          <p:nvPr/>
        </p:nvCxnSpPr>
        <p:spPr>
          <a:xfrm>
            <a:off x="3309353" y="4808106"/>
            <a:ext cx="5081452" cy="0"/>
          </a:xfrm>
          <a:prstGeom prst="straightConnector1">
            <a:avLst/>
          </a:prstGeom>
          <a:ln w="38100">
            <a:solidFill>
              <a:srgbClr val="003982"/>
            </a:solidFill>
            <a:headEnd type="none" w="lg" len="med"/>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457EC24-FFAB-FDFF-8E51-63EA5F4F2B40}"/>
              </a:ext>
            </a:extLst>
          </p:cNvPr>
          <p:cNvSpPr txBox="1"/>
          <p:nvPr/>
        </p:nvSpPr>
        <p:spPr>
          <a:xfrm>
            <a:off x="743678" y="4577274"/>
            <a:ext cx="23743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Nunito Sans Normal" pitchFamily="2" charset="0"/>
              </a:rPr>
              <a:t>Live POR – EAs</a:t>
            </a:r>
          </a:p>
        </p:txBody>
      </p:sp>
      <p:cxnSp>
        <p:nvCxnSpPr>
          <p:cNvPr id="16" name="Straight Arrow Connector 15">
            <a:extLst>
              <a:ext uri="{FF2B5EF4-FFF2-40B4-BE49-F238E27FC236}">
                <a16:creationId xmlns:a16="http://schemas.microsoft.com/office/drawing/2014/main" id="{F4B2FFAC-1F32-D856-D244-103D6D28A0E5}"/>
              </a:ext>
            </a:extLst>
          </p:cNvPr>
          <p:cNvCxnSpPr>
            <a:cxnSpLocks/>
          </p:cNvCxnSpPr>
          <p:nvPr/>
        </p:nvCxnSpPr>
        <p:spPr>
          <a:xfrm>
            <a:off x="3309353" y="5450365"/>
            <a:ext cx="6159137" cy="0"/>
          </a:xfrm>
          <a:prstGeom prst="straightConnector1">
            <a:avLst/>
          </a:prstGeom>
          <a:ln w="38100">
            <a:solidFill>
              <a:srgbClr val="003982"/>
            </a:solidFill>
            <a:headEnd type="none" w="lg" len="med"/>
            <a:tailEnd type="triangle" w="lg" len="lg"/>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7B52E0A-2ACA-4C13-29B6-0123F6483053}"/>
              </a:ext>
            </a:extLst>
          </p:cNvPr>
          <p:cNvSpPr txBox="1"/>
          <p:nvPr/>
        </p:nvSpPr>
        <p:spPr>
          <a:xfrm>
            <a:off x="743678" y="5226063"/>
            <a:ext cx="24561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Nunito Sans Normal" pitchFamily="2" charset="0"/>
              </a:rPr>
              <a:t>Live POR – 90%</a:t>
            </a:r>
          </a:p>
        </p:txBody>
      </p:sp>
      <p:cxnSp>
        <p:nvCxnSpPr>
          <p:cNvPr id="21" name="Straight Connector 20">
            <a:extLst>
              <a:ext uri="{FF2B5EF4-FFF2-40B4-BE49-F238E27FC236}">
                <a16:creationId xmlns:a16="http://schemas.microsoft.com/office/drawing/2014/main" id="{73D55D4E-0461-7334-8E14-2407F4795EDC}"/>
              </a:ext>
            </a:extLst>
          </p:cNvPr>
          <p:cNvCxnSpPr>
            <a:cxnSpLocks/>
          </p:cNvCxnSpPr>
          <p:nvPr/>
        </p:nvCxnSpPr>
        <p:spPr>
          <a:xfrm>
            <a:off x="8364678" y="2275108"/>
            <a:ext cx="0" cy="2486832"/>
          </a:xfrm>
          <a:prstGeom prst="line">
            <a:avLst/>
          </a:prstGeom>
          <a:ln>
            <a:solidFill>
              <a:srgbClr val="FFE627"/>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CF13521-730D-D182-1980-86BB6DDE53C1}"/>
              </a:ext>
            </a:extLst>
          </p:cNvPr>
          <p:cNvCxnSpPr>
            <a:cxnSpLocks/>
          </p:cNvCxnSpPr>
          <p:nvPr/>
        </p:nvCxnSpPr>
        <p:spPr>
          <a:xfrm>
            <a:off x="8456119" y="4816822"/>
            <a:ext cx="3013032" cy="0"/>
          </a:xfrm>
          <a:prstGeom prst="straightConnector1">
            <a:avLst/>
          </a:prstGeom>
          <a:ln w="38100">
            <a:solidFill>
              <a:srgbClr val="006DDF"/>
            </a:solidFill>
            <a:headEnd type="none"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AAABEAA-6B91-EE76-B12F-C05C0CFC3A0C}"/>
              </a:ext>
            </a:extLst>
          </p:cNvPr>
          <p:cNvCxnSpPr>
            <a:cxnSpLocks/>
          </p:cNvCxnSpPr>
          <p:nvPr/>
        </p:nvCxnSpPr>
        <p:spPr>
          <a:xfrm>
            <a:off x="9529317" y="5452612"/>
            <a:ext cx="1974802" cy="0"/>
          </a:xfrm>
          <a:prstGeom prst="straightConnector1">
            <a:avLst/>
          </a:prstGeom>
          <a:ln w="38100">
            <a:solidFill>
              <a:srgbClr val="006DDF"/>
            </a:solidFill>
            <a:headEnd type="none" w="lg" len="med"/>
            <a:tailEnd type="triangle" w="lg" len="lg"/>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EBF39E4-3D88-8FED-6E6A-D672CE056CE3}"/>
              </a:ext>
            </a:extLst>
          </p:cNvPr>
          <p:cNvSpPr txBox="1"/>
          <p:nvPr/>
        </p:nvSpPr>
        <p:spPr>
          <a:xfrm>
            <a:off x="124368" y="6201985"/>
            <a:ext cx="35189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Nunito Sans" panose="00000500000000000000" pitchFamily="2" charset="0"/>
              </a:rPr>
              <a:t>These timelines are not to scale!!</a:t>
            </a:r>
          </a:p>
        </p:txBody>
      </p:sp>
      <p:sp>
        <p:nvSpPr>
          <p:cNvPr id="27" name="TextBox 26">
            <a:extLst>
              <a:ext uri="{FF2B5EF4-FFF2-40B4-BE49-F238E27FC236}">
                <a16:creationId xmlns:a16="http://schemas.microsoft.com/office/drawing/2014/main" id="{3FAA2780-FDA8-3DD0-01A1-D3FAB3637CEB}"/>
              </a:ext>
            </a:extLst>
          </p:cNvPr>
          <p:cNvSpPr txBox="1"/>
          <p:nvPr/>
        </p:nvSpPr>
        <p:spPr>
          <a:xfrm>
            <a:off x="8390805" y="4430059"/>
            <a:ext cx="23903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Nunito Sans" panose="00000500000000000000" pitchFamily="2" charset="0"/>
              </a:rPr>
              <a:t>Autumn 2024 edition</a:t>
            </a:r>
          </a:p>
        </p:txBody>
      </p:sp>
      <p:sp>
        <p:nvSpPr>
          <p:cNvPr id="29" name="TextBox 28">
            <a:extLst>
              <a:ext uri="{FF2B5EF4-FFF2-40B4-BE49-F238E27FC236}">
                <a16:creationId xmlns:a16="http://schemas.microsoft.com/office/drawing/2014/main" id="{FD2A600F-1E56-C732-E2D7-7CDC8935D980}"/>
              </a:ext>
            </a:extLst>
          </p:cNvPr>
          <p:cNvSpPr txBox="1"/>
          <p:nvPr/>
        </p:nvSpPr>
        <p:spPr>
          <a:xfrm>
            <a:off x="3309353" y="4447490"/>
            <a:ext cx="42482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Nunito Sans" panose="00000500000000000000" pitchFamily="2" charset="0"/>
              </a:rPr>
              <a:t>March 2024 (June 2024 update) edition</a:t>
            </a:r>
          </a:p>
        </p:txBody>
      </p:sp>
      <p:sp>
        <p:nvSpPr>
          <p:cNvPr id="31" name="TextBox 30">
            <a:extLst>
              <a:ext uri="{FF2B5EF4-FFF2-40B4-BE49-F238E27FC236}">
                <a16:creationId xmlns:a16="http://schemas.microsoft.com/office/drawing/2014/main" id="{E59FD53D-EDA5-888C-7BBA-5BD06118EB50}"/>
              </a:ext>
            </a:extLst>
          </p:cNvPr>
          <p:cNvSpPr txBox="1"/>
          <p:nvPr/>
        </p:nvSpPr>
        <p:spPr>
          <a:xfrm>
            <a:off x="9390448" y="5063601"/>
            <a:ext cx="23903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Nunito Sans" panose="00000500000000000000" pitchFamily="2" charset="0"/>
              </a:rPr>
              <a:t>Autumn 2024 edition</a:t>
            </a:r>
          </a:p>
        </p:txBody>
      </p:sp>
      <p:sp>
        <p:nvSpPr>
          <p:cNvPr id="32" name="TextBox 31">
            <a:extLst>
              <a:ext uri="{FF2B5EF4-FFF2-40B4-BE49-F238E27FC236}">
                <a16:creationId xmlns:a16="http://schemas.microsoft.com/office/drawing/2014/main" id="{96EB0526-DF7A-A378-0A01-BB3E78DBB402}"/>
              </a:ext>
            </a:extLst>
          </p:cNvPr>
          <p:cNvSpPr txBox="1"/>
          <p:nvPr/>
        </p:nvSpPr>
        <p:spPr>
          <a:xfrm>
            <a:off x="3309353" y="5089748"/>
            <a:ext cx="42482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Nunito Sans" panose="00000500000000000000" pitchFamily="2" charset="0"/>
              </a:rPr>
              <a:t>March 2024 (June 2024 update) edition</a:t>
            </a:r>
          </a:p>
        </p:txBody>
      </p:sp>
      <p:cxnSp>
        <p:nvCxnSpPr>
          <p:cNvPr id="33" name="Straight Connector 32">
            <a:extLst>
              <a:ext uri="{FF2B5EF4-FFF2-40B4-BE49-F238E27FC236}">
                <a16:creationId xmlns:a16="http://schemas.microsoft.com/office/drawing/2014/main" id="{0BEF8352-587D-4B82-EC7E-FE9036C62C15}"/>
              </a:ext>
            </a:extLst>
          </p:cNvPr>
          <p:cNvCxnSpPr>
            <a:cxnSpLocks/>
          </p:cNvCxnSpPr>
          <p:nvPr/>
        </p:nvCxnSpPr>
        <p:spPr>
          <a:xfrm>
            <a:off x="9468490" y="2275108"/>
            <a:ext cx="0" cy="3157825"/>
          </a:xfrm>
          <a:prstGeom prst="line">
            <a:avLst/>
          </a:prstGeom>
          <a:ln>
            <a:solidFill>
              <a:srgbClr val="FFE627"/>
            </a:solidFill>
          </a:ln>
        </p:spPr>
        <p:style>
          <a:lnRef idx="2">
            <a:schemeClr val="accent1"/>
          </a:lnRef>
          <a:fillRef idx="0">
            <a:schemeClr val="accent1"/>
          </a:fillRef>
          <a:effectRef idx="1">
            <a:schemeClr val="accent1"/>
          </a:effectRef>
          <a:fontRef idx="minor">
            <a:schemeClr val="tx1"/>
          </a:fontRef>
        </p:style>
      </p:cxnSp>
      <p:sp>
        <p:nvSpPr>
          <p:cNvPr id="36" name="Callout: Line 35">
            <a:extLst>
              <a:ext uri="{FF2B5EF4-FFF2-40B4-BE49-F238E27FC236}">
                <a16:creationId xmlns:a16="http://schemas.microsoft.com/office/drawing/2014/main" id="{0E02E5A9-FA3A-BBC0-CC7F-25A260A520F7}"/>
              </a:ext>
            </a:extLst>
          </p:cNvPr>
          <p:cNvSpPr/>
          <p:nvPr/>
        </p:nvSpPr>
        <p:spPr>
          <a:xfrm>
            <a:off x="3118046" y="2608360"/>
            <a:ext cx="3130630" cy="1367509"/>
          </a:xfrm>
          <a:prstGeom prst="borderCallout1">
            <a:avLst>
              <a:gd name="adj1" fmla="val -10522"/>
              <a:gd name="adj2" fmla="val 28568"/>
              <a:gd name="adj3" fmla="val -32521"/>
              <a:gd name="adj4" fmla="val 27099"/>
            </a:avLst>
          </a:prstGeom>
          <a:solidFill>
            <a:srgbClr val="003982"/>
          </a:solidFill>
          <a:ln>
            <a:solidFill>
              <a:srgbClr val="FFE6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prstClr val="white"/>
                </a:solidFill>
                <a:effectLst/>
                <a:uLnTx/>
                <a:uFillTx/>
                <a:latin typeface="Nunito Sans" panose="00000500000000000000" pitchFamily="2" charset="0"/>
              </a:rPr>
              <a:t>In 2</a:t>
            </a:r>
            <a:r>
              <a:rPr kumimoji="0" lang="en-GB" sz="1800" b="0" i="0" u="sng" strike="noStrike" kern="1200" cap="none" spc="0" normalizeH="0" baseline="30000" noProof="0">
                <a:ln>
                  <a:noFill/>
                </a:ln>
                <a:solidFill>
                  <a:prstClr val="white"/>
                </a:solidFill>
                <a:effectLst/>
                <a:uLnTx/>
                <a:uFillTx/>
                <a:latin typeface="Nunito Sans" panose="00000500000000000000" pitchFamily="2" charset="0"/>
              </a:rPr>
              <a:t>nd</a:t>
            </a:r>
            <a:r>
              <a:rPr kumimoji="0" lang="en-GB" sz="1800" b="0" i="0" u="sng" strike="noStrike" kern="1200" cap="none" spc="0" normalizeH="0" baseline="0" noProof="0">
                <a:ln>
                  <a:noFill/>
                </a:ln>
                <a:solidFill>
                  <a:prstClr val="white"/>
                </a:solidFill>
                <a:effectLst/>
                <a:uLnTx/>
                <a:uFillTx/>
                <a:latin typeface="Nunito Sans" panose="00000500000000000000" pitchFamily="2" charset="0"/>
              </a:rPr>
              <a:t> half of October</a:t>
            </a:r>
            <a:br>
              <a:rPr kumimoji="0" lang="en-GB" sz="1800" b="0" i="0" u="none" strike="noStrike" kern="1200" cap="none" spc="0" normalizeH="0" baseline="0" noProof="0">
                <a:ln>
                  <a:noFill/>
                </a:ln>
                <a:solidFill>
                  <a:prstClr val="white"/>
                </a:solidFill>
                <a:effectLst/>
                <a:uLnTx/>
                <a:uFillTx/>
                <a:latin typeface="Nunito Sans" panose="00000500000000000000" pitchFamily="2" charset="0"/>
              </a:rPr>
            </a:br>
            <a:r>
              <a:rPr kumimoji="0" lang="en-GB" sz="1800" b="0" i="0" u="none" strike="noStrike" kern="1200" cap="none" spc="0" normalizeH="0" baseline="0" noProof="0">
                <a:ln>
                  <a:noFill/>
                </a:ln>
                <a:solidFill>
                  <a:prstClr val="white"/>
                </a:solidFill>
                <a:effectLst/>
                <a:uLnTx/>
                <a:uFillTx/>
                <a:latin typeface="Nunito Sans" panose="00000500000000000000" pitchFamily="2" charset="0"/>
              </a:rPr>
              <a:t>PDF version of Autumn 2024 edition available on scouts.org.uk POR page for use in local planning</a:t>
            </a:r>
          </a:p>
        </p:txBody>
      </p:sp>
    </p:spTree>
    <p:extLst>
      <p:ext uri="{BB962C8B-B14F-4D97-AF65-F5344CB8AC3E}">
        <p14:creationId xmlns:p14="http://schemas.microsoft.com/office/powerpoint/2010/main" val="370495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TL Calls Moving Forwards</a:t>
            </a:r>
            <a:endParaRPr lang="en-US"/>
          </a:p>
        </p:txBody>
      </p:sp>
    </p:spTree>
    <p:extLst>
      <p:ext uri="{BB962C8B-B14F-4D97-AF65-F5344CB8AC3E}">
        <p14:creationId xmlns:p14="http://schemas.microsoft.com/office/powerpoint/2010/main" val="2384374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283008" y="717909"/>
            <a:ext cx="5230185"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TL Calls</a:t>
            </a:r>
          </a:p>
        </p:txBody>
      </p:sp>
      <p:pic>
        <p:nvPicPr>
          <p:cNvPr id="4" name="Picture 3">
            <a:extLst>
              <a:ext uri="{FF2B5EF4-FFF2-40B4-BE49-F238E27FC236}">
                <a16:creationId xmlns:a16="http://schemas.microsoft.com/office/drawing/2014/main" id="{B91B5915-B71D-979F-6274-23361FECCB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6696521" y="0"/>
            <a:ext cx="5495479" cy="6858929"/>
          </a:xfrm>
          <a:prstGeom prst="rect">
            <a:avLst/>
          </a:prstGeom>
        </p:spPr>
      </p:pic>
      <p:sp>
        <p:nvSpPr>
          <p:cNvPr id="2" name="TextBox 1">
            <a:extLst>
              <a:ext uri="{FF2B5EF4-FFF2-40B4-BE49-F238E27FC236}">
                <a16:creationId xmlns:a16="http://schemas.microsoft.com/office/drawing/2014/main" id="{8D10424C-B5A7-C2D2-7EB5-FE46BF23EE3F}"/>
              </a:ext>
            </a:extLst>
          </p:cNvPr>
          <p:cNvSpPr txBox="1"/>
          <p:nvPr/>
        </p:nvSpPr>
        <p:spPr>
          <a:xfrm>
            <a:off x="232595" y="1919918"/>
            <a:ext cx="6164781" cy="3631763"/>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Currently we hold TL Calls towards the end of each month</a:t>
            </a:r>
          </a:p>
          <a:p>
            <a:pPr marL="295275"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Around Compass Freeze and Go-Live we have some options on what we can do:</a:t>
            </a:r>
          </a:p>
          <a:p>
            <a:pPr marL="638175" lvl="1"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Remain with the current schedule with no changes</a:t>
            </a:r>
          </a:p>
          <a:p>
            <a:pPr marL="638175" lvl="1"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An additional call shortly prior to Compass Freeze</a:t>
            </a:r>
          </a:p>
          <a:p>
            <a:pPr marL="638175" lvl="1"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An additional call shortly prior to Go-Live</a:t>
            </a:r>
          </a:p>
          <a:p>
            <a:pPr marL="638175" lvl="1"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An additional call shortly after Go-Live</a:t>
            </a:r>
          </a:p>
          <a:p>
            <a:pPr marL="295275" indent="-285750">
              <a:spcBef>
                <a:spcPts val="600"/>
              </a:spcBef>
              <a:spcAft>
                <a:spcPts val="600"/>
              </a:spcAft>
              <a:buClr>
                <a:srgbClr val="7414DC"/>
              </a:buClr>
              <a:buSzPct val="125000"/>
              <a:buFont typeface="Arial" panose="020B0604020202020204" pitchFamily="34" charset="0"/>
              <a:buChar char="•"/>
              <a:defRPr/>
            </a:pPr>
            <a:endParaRPr lang="en-GB" sz="1600">
              <a:latin typeface="Nunito Sans"/>
              <a:ea typeface="Calibri"/>
              <a:cs typeface="Calibri"/>
            </a:endParaRPr>
          </a:p>
          <a:p>
            <a:pPr marL="295275" indent="-285750">
              <a:spcBef>
                <a:spcPts val="600"/>
              </a:spcBef>
              <a:spcAft>
                <a:spcPts val="600"/>
              </a:spcAft>
              <a:buClr>
                <a:srgbClr val="7414DC"/>
              </a:buClr>
              <a:buSzPct val="125000"/>
              <a:buFont typeface="Arial" panose="020B0604020202020204" pitchFamily="34" charset="0"/>
              <a:buChar char="•"/>
              <a:defRPr/>
            </a:pPr>
            <a:r>
              <a:rPr lang="en-GB" sz="1600">
                <a:latin typeface="Nunito Sans"/>
                <a:ea typeface="Calibri"/>
                <a:cs typeface="Calibri"/>
              </a:rPr>
              <a:t>This will be separate to any calls or support we arrange for the Local Go-Live Support Teams</a:t>
            </a:r>
          </a:p>
        </p:txBody>
      </p:sp>
    </p:spTree>
    <p:extLst>
      <p:ext uri="{BB962C8B-B14F-4D97-AF65-F5344CB8AC3E}">
        <p14:creationId xmlns:p14="http://schemas.microsoft.com/office/powerpoint/2010/main" val="2644796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p>
        </p:txBody>
      </p:sp>
      <p:pic>
        <p:nvPicPr>
          <p:cNvPr id="3" name="Graphic 2" descr="Business Growth outline">
            <a:extLst>
              <a:ext uri="{FF2B5EF4-FFF2-40B4-BE49-F238E27FC236}">
                <a16:creationId xmlns:a16="http://schemas.microsoft.com/office/drawing/2014/main" id="{98C9BE0E-C6B0-4532-6FF0-4B3ACFE56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id="{B4D33C0C-DA3C-2397-9760-6CE3E0E7CD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366652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71070"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we’re doing:</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471069" y="2490779"/>
            <a:ext cx="5432917" cy="2377574"/>
          </a:xfrm>
          <a:prstGeom prst="rect">
            <a:avLst/>
          </a:prstGeom>
          <a:noFill/>
        </p:spPr>
        <p:txBody>
          <a:bodyPr wrap="square" lIns="68580" tIns="34290" rIns="68580" bIns="34290" rtlCol="0" anchor="ctr">
            <a:sp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Carrying out volunteer end to end testing</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Sharing webpage content for Compass Freeze</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Training our HQ trainers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Sharing guidance for recording Welcome Conversation learning in post-call email</a:t>
            </a:r>
          </a:p>
        </p:txBody>
      </p:sp>
      <p:cxnSp>
        <p:nvCxnSpPr>
          <p:cNvPr id="3" name="Straight Connector 2">
            <a:extLst>
              <a:ext uri="{FF2B5EF4-FFF2-40B4-BE49-F238E27FC236}">
                <a16:creationId xmlns:a16="http://schemas.microsoft.com/office/drawing/2014/main" id="{0FACBB8F-093A-1F87-1FC5-018802DA1E22}"/>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9D8C4253-E771-0A72-D5C0-B100F08C2171}"/>
              </a:ext>
            </a:extLst>
          </p:cNvPr>
          <p:cNvSpPr txBox="1"/>
          <p:nvPr/>
        </p:nvSpPr>
        <p:spPr>
          <a:xfrm>
            <a:off x="6480212" y="2009668"/>
            <a:ext cx="5320332" cy="3485570"/>
          </a:xfrm>
          <a:prstGeom prst="rect">
            <a:avLst/>
          </a:prstGeom>
          <a:noFill/>
        </p:spPr>
        <p:txBody>
          <a:bodyPr wrap="square" lIns="68580" tIns="34290" rIns="68580" bIns="34290" rtlCol="0" anchor="ctr">
            <a:sp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Focus on all areas having completed essential actions and encouraged actions where possible</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Start training those involved in delivering Welcome Conversations and adding this to Compass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Support Districts and particularly Groups to be ready for change</a:t>
            </a:r>
          </a:p>
          <a:p>
            <a:pPr marL="356870" indent="-347345">
              <a:spcBef>
                <a:spcPts val="1200"/>
              </a:spcBef>
              <a:spcAft>
                <a:spcPts val="1200"/>
              </a:spcAft>
              <a:buClr>
                <a:srgbClr val="7414DC"/>
              </a:buClr>
              <a:buSzPct val="125000"/>
              <a:buFont typeface="Arial" panose="020B0604020202020204" pitchFamily="34" charset="0"/>
              <a:buChar char="•"/>
            </a:pPr>
            <a:r>
              <a:rPr lang="en-GB" sz="1800">
                <a:solidFill>
                  <a:srgbClr val="000000"/>
                </a:solidFill>
              </a:rPr>
              <a:t>Share with us your primary contact email for your Go-Live Support Team</a:t>
            </a:r>
          </a:p>
        </p:txBody>
      </p:sp>
      <p:sp>
        <p:nvSpPr>
          <p:cNvPr id="7" name="object 5">
            <a:extLst>
              <a:ext uri="{FF2B5EF4-FFF2-40B4-BE49-F238E27FC236}">
                <a16:creationId xmlns:a16="http://schemas.microsoft.com/office/drawing/2014/main" id="{E4D0B2EB-3EE9-7AD1-C9AC-DB948EFE7F6D}"/>
              </a:ext>
            </a:extLst>
          </p:cNvPr>
          <p:cNvSpPr txBox="1"/>
          <p:nvPr/>
        </p:nvSpPr>
        <p:spPr>
          <a:xfrm>
            <a:off x="6559826" y="936709"/>
            <a:ext cx="516110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you can do:</a:t>
            </a:r>
            <a:endParaRPr lang="en-US"/>
          </a:p>
        </p:txBody>
      </p:sp>
    </p:spTree>
    <p:extLst>
      <p:ext uri="{BB962C8B-B14F-4D97-AF65-F5344CB8AC3E}">
        <p14:creationId xmlns:p14="http://schemas.microsoft.com/office/powerpoint/2010/main" val="1430538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1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Digital System Update</a:t>
            </a:r>
            <a:endParaRPr lang="en-US"/>
          </a:p>
        </p:txBody>
      </p:sp>
    </p:spTree>
    <p:extLst>
      <p:ext uri="{BB962C8B-B14F-4D97-AF65-F5344CB8AC3E}">
        <p14:creationId xmlns:p14="http://schemas.microsoft.com/office/powerpoint/2010/main" val="334427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08034" y="1943145"/>
            <a:ext cx="5719824" cy="4470455"/>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1800" b="1">
                <a:latin typeface="Nunito Sans"/>
                <a:ea typeface="Calibri"/>
                <a:cs typeface="Calibri"/>
              </a:rPr>
              <a:t>Current Progress: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Ongoing testing of the system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EA Counties testing day last weekend</a:t>
            </a:r>
          </a:p>
          <a:p>
            <a:pPr marL="9525">
              <a:spcBef>
                <a:spcPts val="600"/>
              </a:spcBef>
              <a:spcAft>
                <a:spcPts val="600"/>
              </a:spcAft>
              <a:buClr>
                <a:srgbClr val="7414DC"/>
              </a:buClr>
              <a:buSzPct val="125000"/>
              <a:defRPr/>
            </a:pPr>
            <a:r>
              <a:rPr lang="en-GB" sz="1800" b="1">
                <a:latin typeface="Nunito Sans"/>
                <a:ea typeface="Calibri"/>
                <a:cs typeface="Calibri"/>
              </a:rPr>
              <a:t>Next Steps: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We have a review on 27 September to agree dates for Go-Live and Compass Freeze</a:t>
            </a:r>
          </a:p>
          <a:p>
            <a:pPr marL="9525">
              <a:spcBef>
                <a:spcPts val="600"/>
              </a:spcBef>
              <a:spcAft>
                <a:spcPts val="600"/>
              </a:spcAft>
              <a:buClr>
                <a:srgbClr val="7414DC"/>
              </a:buClr>
              <a:buSzPct val="125000"/>
              <a:defRPr/>
            </a:pPr>
            <a:r>
              <a:rPr lang="en-GB" sz="1800" b="1">
                <a:latin typeface="Nunito Sans"/>
                <a:ea typeface="Calibri"/>
                <a:cs typeface="Calibri"/>
              </a:rPr>
              <a:t>Communicating a date:</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During next week we will provide the Go-Live and Compass Freeze dates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County Lead Volunteers and Transformation Leads will get this information a day or two ahead of all members</a:t>
            </a:r>
          </a:p>
        </p:txBody>
      </p:sp>
      <p:sp>
        <p:nvSpPr>
          <p:cNvPr id="2" name="object 5">
            <a:extLst>
              <a:ext uri="{FF2B5EF4-FFF2-40B4-BE49-F238E27FC236}">
                <a16:creationId xmlns:a16="http://schemas.microsoft.com/office/drawing/2014/main" id="{776549CA-103D-CC93-8E18-660470A9F589}"/>
              </a:ext>
            </a:extLst>
          </p:cNvPr>
          <p:cNvSpPr txBox="1"/>
          <p:nvPr/>
        </p:nvSpPr>
        <p:spPr>
          <a:xfrm>
            <a:off x="6308034" y="1058209"/>
            <a:ext cx="5426766"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System Go-Live Dates</a:t>
            </a:r>
            <a:endParaRPr lang="en-US" sz="3200"/>
          </a:p>
        </p:txBody>
      </p:sp>
      <p:pic>
        <p:nvPicPr>
          <p:cNvPr id="4" name="Picture 5">
            <a:extLst>
              <a:ext uri="{FF2B5EF4-FFF2-40B4-BE49-F238E27FC236}">
                <a16:creationId xmlns:a16="http://schemas.microsoft.com/office/drawing/2014/main" id="{8D67F868-9AD1-9834-6853-40473B4AA6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0"/>
            <a:ext cx="6096000" cy="6857999"/>
          </a:xfrm>
          <a:prstGeom prst="rect">
            <a:avLst/>
          </a:prstGeom>
        </p:spPr>
      </p:pic>
    </p:spTree>
    <p:extLst>
      <p:ext uri="{BB962C8B-B14F-4D97-AF65-F5344CB8AC3E}">
        <p14:creationId xmlns:p14="http://schemas.microsoft.com/office/powerpoint/2010/main" val="79224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working on computers&#10;&#10;Description automatically generated">
            <a:extLst>
              <a:ext uri="{FF2B5EF4-FFF2-40B4-BE49-F238E27FC236}">
                <a16:creationId xmlns:a16="http://schemas.microsoft.com/office/drawing/2014/main" id="{50DF7432-B169-AED3-319B-3175766C7A47}"/>
              </a:ext>
            </a:extLst>
          </p:cNvPr>
          <p:cNvPicPr>
            <a:picLocks noGrp="1" noChangeAspect="1"/>
          </p:cNvPicPr>
          <p:nvPr>
            <p:ph type="pic" sz="quarter" idx="11"/>
          </p:nvPr>
        </p:nvPicPr>
        <p:blipFill>
          <a:blip r:embed="rId2"/>
          <a:srcRect l="16667" r="16667"/>
          <a:stretch/>
        </p:blipFill>
        <p:spPr/>
      </p:pic>
      <p:sp>
        <p:nvSpPr>
          <p:cNvPr id="6" name="TextBox 5">
            <a:extLst>
              <a:ext uri="{FF2B5EF4-FFF2-40B4-BE49-F238E27FC236}">
                <a16:creationId xmlns:a16="http://schemas.microsoft.com/office/drawing/2014/main" id="{9BDDF276-50E7-72A3-08FE-90F1EEC4DD4A}"/>
              </a:ext>
            </a:extLst>
          </p:cNvPr>
          <p:cNvSpPr txBox="1"/>
          <p:nvPr/>
        </p:nvSpPr>
        <p:spPr>
          <a:xfrm>
            <a:off x="324098" y="3607554"/>
            <a:ext cx="40242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413DC"/>
                </a:solidFill>
                <a:latin typeface="Nunito Sans"/>
              </a:rPr>
              <a:t> ‘Compared to Compass, this is night and day.’</a:t>
            </a:r>
          </a:p>
        </p:txBody>
      </p:sp>
      <p:sp>
        <p:nvSpPr>
          <p:cNvPr id="7" name="TextBox 6">
            <a:extLst>
              <a:ext uri="{FF2B5EF4-FFF2-40B4-BE49-F238E27FC236}">
                <a16:creationId xmlns:a16="http://schemas.microsoft.com/office/drawing/2014/main" id="{199498B4-AE50-6517-73DA-85267672F248}"/>
              </a:ext>
            </a:extLst>
          </p:cNvPr>
          <p:cNvSpPr txBox="1"/>
          <p:nvPr/>
        </p:nvSpPr>
        <p:spPr>
          <a:xfrm>
            <a:off x="324098" y="1417982"/>
            <a:ext cx="49408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413DC"/>
                </a:solidFill>
              </a:rPr>
              <a:t>‘I did not have to use the user guides at all. It is intuitive and works really well.’</a:t>
            </a:r>
          </a:p>
        </p:txBody>
      </p:sp>
      <p:sp>
        <p:nvSpPr>
          <p:cNvPr id="8" name="TextBox 7">
            <a:extLst>
              <a:ext uri="{FF2B5EF4-FFF2-40B4-BE49-F238E27FC236}">
                <a16:creationId xmlns:a16="http://schemas.microsoft.com/office/drawing/2014/main" id="{1196447B-00F3-F5FD-E2D1-FB5A3194AB9C}"/>
              </a:ext>
            </a:extLst>
          </p:cNvPr>
          <p:cNvSpPr txBox="1"/>
          <p:nvPr/>
        </p:nvSpPr>
        <p:spPr>
          <a:xfrm>
            <a:off x="1000541" y="2512768"/>
            <a:ext cx="46210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413DC"/>
                </a:solidFill>
                <a:latin typeface="Nunito Sans"/>
              </a:rPr>
              <a:t>‘I'm on my phone and I'm just getting stuff done … it's amazing.’</a:t>
            </a:r>
          </a:p>
        </p:txBody>
      </p:sp>
      <p:sp>
        <p:nvSpPr>
          <p:cNvPr id="9" name="TextBox 8">
            <a:extLst>
              <a:ext uri="{FF2B5EF4-FFF2-40B4-BE49-F238E27FC236}">
                <a16:creationId xmlns:a16="http://schemas.microsoft.com/office/drawing/2014/main" id="{3AC716EB-AE0C-52E3-3795-9F0BA39C19EF}"/>
              </a:ext>
            </a:extLst>
          </p:cNvPr>
          <p:cNvSpPr txBox="1"/>
          <p:nvPr/>
        </p:nvSpPr>
        <p:spPr>
          <a:xfrm>
            <a:off x="3133786" y="4702340"/>
            <a:ext cx="24877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413DC"/>
                </a:solidFill>
                <a:latin typeface="Nunito Sans"/>
              </a:rPr>
              <a:t>‘System looks clean and lovely.’</a:t>
            </a:r>
          </a:p>
        </p:txBody>
      </p:sp>
      <p:sp>
        <p:nvSpPr>
          <p:cNvPr id="4" name="TextBox 3">
            <a:extLst>
              <a:ext uri="{FF2B5EF4-FFF2-40B4-BE49-F238E27FC236}">
                <a16:creationId xmlns:a16="http://schemas.microsoft.com/office/drawing/2014/main" id="{AEB1BB85-2614-A8FE-C79A-72D9B855EC47}"/>
              </a:ext>
            </a:extLst>
          </p:cNvPr>
          <p:cNvSpPr txBox="1"/>
          <p:nvPr/>
        </p:nvSpPr>
        <p:spPr>
          <a:xfrm>
            <a:off x="324098" y="5797128"/>
            <a:ext cx="32721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413DC"/>
                </a:solidFill>
                <a:latin typeface="Nunito Sans"/>
              </a:rPr>
              <a:t>‘This far, far, far exceeded my expectations.’ </a:t>
            </a:r>
            <a:endParaRPr lang="en-US"/>
          </a:p>
        </p:txBody>
      </p:sp>
      <p:sp>
        <p:nvSpPr>
          <p:cNvPr id="2" name="object 5">
            <a:extLst>
              <a:ext uri="{FF2B5EF4-FFF2-40B4-BE49-F238E27FC236}">
                <a16:creationId xmlns:a16="http://schemas.microsoft.com/office/drawing/2014/main" id="{AB59BF65-D0C2-F55C-7C10-DFBA5D5B544A}"/>
              </a:ext>
            </a:extLst>
          </p:cNvPr>
          <p:cNvSpPr txBox="1"/>
          <p:nvPr/>
        </p:nvSpPr>
        <p:spPr>
          <a:xfrm>
            <a:off x="350602" y="666273"/>
            <a:ext cx="5426766"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Early Adopter Testing Day</a:t>
            </a:r>
            <a:endParaRPr lang="en-US" sz="3200"/>
          </a:p>
        </p:txBody>
      </p:sp>
    </p:spTree>
    <p:extLst>
      <p:ext uri="{BB962C8B-B14F-4D97-AF65-F5344CB8AC3E}">
        <p14:creationId xmlns:p14="http://schemas.microsoft.com/office/powerpoint/2010/main" val="178011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Change Readiness overview</a:t>
            </a:r>
            <a:endParaRPr lang="en-US"/>
          </a:p>
        </p:txBody>
      </p:sp>
    </p:spTree>
    <p:extLst>
      <p:ext uri="{BB962C8B-B14F-4D97-AF65-F5344CB8AC3E}">
        <p14:creationId xmlns:p14="http://schemas.microsoft.com/office/powerpoint/2010/main" val="78259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77A0E57E-8A15-A43D-A3A4-F92C9E7359BF}"/>
              </a:ext>
            </a:extLst>
          </p:cNvPr>
          <p:cNvSpPr txBox="1"/>
          <p:nvPr/>
        </p:nvSpPr>
        <p:spPr>
          <a:xfrm>
            <a:off x="4474898" y="3875472"/>
            <a:ext cx="3242200" cy="369333"/>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088486"/>
                </a:solidFill>
                <a:latin typeface="Nunito Sans Black"/>
                <a:cs typeface="Nunito Sans Black"/>
              </a:rPr>
              <a:t>Predicted RAG at Go-Live</a:t>
            </a:r>
            <a:endParaRPr kumimoji="0" lang="en-GB" sz="1800" b="1" i="0" u="none" strike="noStrike" kern="1200" cap="none" spc="0" normalizeH="0" baseline="0" noProof="0">
              <a:ln>
                <a:noFill/>
              </a:ln>
              <a:solidFill>
                <a:srgbClr val="088486"/>
              </a:solidFill>
              <a:effectLst/>
              <a:uLnTx/>
              <a:uFillTx/>
              <a:latin typeface="Nunito Sans Black"/>
              <a:ea typeface="+mn-ea"/>
              <a:cs typeface="Nunito Sans Black"/>
            </a:endParaRPr>
          </a:p>
        </p:txBody>
      </p:sp>
      <p:sp>
        <p:nvSpPr>
          <p:cNvPr id="17" name="TextBox 1">
            <a:extLst>
              <a:ext uri="{FF2B5EF4-FFF2-40B4-BE49-F238E27FC236}">
                <a16:creationId xmlns:a16="http://schemas.microsoft.com/office/drawing/2014/main" id="{1063B863-45B8-31BC-2027-97B9B27B7A62}"/>
              </a:ext>
            </a:extLst>
          </p:cNvPr>
          <p:cNvSpPr txBox="1"/>
          <p:nvPr/>
        </p:nvSpPr>
        <p:spPr>
          <a:xfrm>
            <a:off x="4298457" y="824315"/>
            <a:ext cx="3805289" cy="3693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088486"/>
                </a:solidFill>
                <a:latin typeface="Nunito Sans Black"/>
                <a:cs typeface="Nunito Sans Black"/>
              </a:rPr>
              <a:t>Overall RAG - Progress so far</a:t>
            </a:r>
            <a:endParaRPr kumimoji="0" lang="en-GB" sz="1800" b="1" i="0" u="none" strike="noStrike" kern="1200" cap="none" spc="0" normalizeH="0" baseline="0" noProof="0">
              <a:ln>
                <a:noFill/>
              </a:ln>
              <a:solidFill>
                <a:srgbClr val="088486"/>
              </a:solidFill>
              <a:effectLst/>
              <a:uLnTx/>
              <a:uFillTx/>
              <a:latin typeface="Nunito Sans Black"/>
              <a:ea typeface="+mn-ea"/>
              <a:cs typeface="Nunito Sans Black"/>
            </a:endParaRPr>
          </a:p>
        </p:txBody>
      </p:sp>
      <p:cxnSp>
        <p:nvCxnSpPr>
          <p:cNvPr id="20" name="Straight Connector 19">
            <a:extLst>
              <a:ext uri="{FF2B5EF4-FFF2-40B4-BE49-F238E27FC236}">
                <a16:creationId xmlns:a16="http://schemas.microsoft.com/office/drawing/2014/main" id="{2E67F060-9975-E243-E3E1-B9B81D76C3D9}"/>
              </a:ext>
            </a:extLst>
          </p:cNvPr>
          <p:cNvCxnSpPr>
            <a:cxnSpLocks/>
          </p:cNvCxnSpPr>
          <p:nvPr/>
        </p:nvCxnSpPr>
        <p:spPr>
          <a:xfrm flipV="1">
            <a:off x="0" y="3820500"/>
            <a:ext cx="12192000" cy="9760"/>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4" name="object 5">
            <a:extLst>
              <a:ext uri="{FF2B5EF4-FFF2-40B4-BE49-F238E27FC236}">
                <a16:creationId xmlns:a16="http://schemas.microsoft.com/office/drawing/2014/main" id="{C3225671-50E1-BD32-A1B7-A4AD63CEBEDC}"/>
              </a:ext>
            </a:extLst>
          </p:cNvPr>
          <p:cNvSpPr txBox="1"/>
          <p:nvPr/>
        </p:nvSpPr>
        <p:spPr>
          <a:xfrm>
            <a:off x="249818" y="361786"/>
            <a:ext cx="7128993"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Change Readiness Overview</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pSp>
        <p:nvGrpSpPr>
          <p:cNvPr id="30" name="Group 29">
            <a:extLst>
              <a:ext uri="{FF2B5EF4-FFF2-40B4-BE49-F238E27FC236}">
                <a16:creationId xmlns:a16="http://schemas.microsoft.com/office/drawing/2014/main" id="{CAF40492-B517-9481-31FC-27477B2B3FF4}"/>
              </a:ext>
            </a:extLst>
          </p:cNvPr>
          <p:cNvGrpSpPr/>
          <p:nvPr/>
        </p:nvGrpSpPr>
        <p:grpSpPr>
          <a:xfrm>
            <a:off x="4302368" y="1147686"/>
            <a:ext cx="3600000" cy="2721722"/>
            <a:chOff x="1563616" y="1018200"/>
            <a:chExt cx="3600000" cy="2721722"/>
          </a:xfrm>
        </p:grpSpPr>
        <p:graphicFrame>
          <p:nvGraphicFramePr>
            <p:cNvPr id="7" name="Chart 6">
              <a:extLst>
                <a:ext uri="{FF2B5EF4-FFF2-40B4-BE49-F238E27FC236}">
                  <a16:creationId xmlns:a16="http://schemas.microsoft.com/office/drawing/2014/main" id="{CCE8C129-7ED7-299F-F518-0F4A6D3275EC}"/>
                </a:ext>
              </a:extLst>
            </p:cNvPr>
            <p:cNvGraphicFramePr/>
            <p:nvPr/>
          </p:nvGraphicFramePr>
          <p:xfrm>
            <a:off x="1563616" y="1219922"/>
            <a:ext cx="3600000"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1">
              <a:extLst>
                <a:ext uri="{FF2B5EF4-FFF2-40B4-BE49-F238E27FC236}">
                  <a16:creationId xmlns:a16="http://schemas.microsoft.com/office/drawing/2014/main" id="{6A40D13C-33C9-8210-3C9B-C733DE4CE159}"/>
                </a:ext>
              </a:extLst>
            </p:cNvPr>
            <p:cNvSpPr txBox="1"/>
            <p:nvPr/>
          </p:nvSpPr>
          <p:spPr>
            <a:xfrm>
              <a:off x="2794678" y="1018200"/>
              <a:ext cx="1132413" cy="3693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7413DC"/>
                  </a:solidFill>
                  <a:latin typeface="Nunito Sans Black"/>
                  <a:cs typeface="Nunito Sans Black"/>
                </a:rPr>
                <a:t>June 24</a:t>
              </a:r>
              <a:endParaRPr kumimoji="0" lang="en-GB" sz="1800" b="1" i="0" u="none" strike="noStrike" kern="1200" cap="none" spc="0" normalizeH="0" baseline="0" noProof="0">
                <a:ln>
                  <a:noFill/>
                </a:ln>
                <a:solidFill>
                  <a:srgbClr val="7413DC"/>
                </a:solidFill>
                <a:effectLst/>
                <a:uLnTx/>
                <a:uFillTx/>
                <a:latin typeface="Nunito Sans Black"/>
                <a:ea typeface="+mn-ea"/>
                <a:cs typeface="Nunito Sans Black"/>
              </a:endParaRPr>
            </a:p>
          </p:txBody>
        </p:sp>
      </p:grpSp>
      <p:grpSp>
        <p:nvGrpSpPr>
          <p:cNvPr id="29" name="Group 28">
            <a:extLst>
              <a:ext uri="{FF2B5EF4-FFF2-40B4-BE49-F238E27FC236}">
                <a16:creationId xmlns:a16="http://schemas.microsoft.com/office/drawing/2014/main" id="{8407E020-A100-910F-C32F-3EB4C996BD82}"/>
              </a:ext>
            </a:extLst>
          </p:cNvPr>
          <p:cNvGrpSpPr/>
          <p:nvPr/>
        </p:nvGrpSpPr>
        <p:grpSpPr>
          <a:xfrm>
            <a:off x="333598" y="4203303"/>
            <a:ext cx="3600000" cy="2752375"/>
            <a:chOff x="1563616" y="4045560"/>
            <a:chExt cx="3600000" cy="2752375"/>
          </a:xfrm>
        </p:grpSpPr>
        <p:graphicFrame>
          <p:nvGraphicFramePr>
            <p:cNvPr id="8" name="Chart 7">
              <a:extLst>
                <a:ext uri="{FF2B5EF4-FFF2-40B4-BE49-F238E27FC236}">
                  <a16:creationId xmlns:a16="http://schemas.microsoft.com/office/drawing/2014/main" id="{7FD11029-51B0-003E-8D0D-2AE0DEBDA1D2}"/>
                </a:ext>
              </a:extLst>
            </p:cNvPr>
            <p:cNvGraphicFramePr/>
            <p:nvPr/>
          </p:nvGraphicFramePr>
          <p:xfrm>
            <a:off x="1563616" y="4277935"/>
            <a:ext cx="3600000" cy="2520000"/>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1">
              <a:extLst>
                <a:ext uri="{FF2B5EF4-FFF2-40B4-BE49-F238E27FC236}">
                  <a16:creationId xmlns:a16="http://schemas.microsoft.com/office/drawing/2014/main" id="{3D5AD9F7-CF3E-405E-9D12-232D30508702}"/>
                </a:ext>
              </a:extLst>
            </p:cNvPr>
            <p:cNvSpPr txBox="1"/>
            <p:nvPr/>
          </p:nvSpPr>
          <p:spPr>
            <a:xfrm>
              <a:off x="2775111" y="4045560"/>
              <a:ext cx="1067427" cy="3693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7413DC"/>
                  </a:solidFill>
                  <a:latin typeface="Nunito Sans Black"/>
                  <a:cs typeface="Nunito Sans Black"/>
                </a:rPr>
                <a:t>Jan 24</a:t>
              </a:r>
              <a:endParaRPr kumimoji="0" lang="en-GB" sz="1800" b="1" i="0" u="none" strike="noStrike" kern="1200" cap="none" spc="0" normalizeH="0" baseline="0" noProof="0">
                <a:ln>
                  <a:noFill/>
                </a:ln>
                <a:solidFill>
                  <a:srgbClr val="7413DC"/>
                </a:solidFill>
                <a:effectLst/>
                <a:uLnTx/>
                <a:uFillTx/>
                <a:latin typeface="Nunito Sans Black"/>
                <a:ea typeface="+mn-ea"/>
                <a:cs typeface="Nunito Sans Black"/>
              </a:endParaRPr>
            </a:p>
          </p:txBody>
        </p:sp>
      </p:grpSp>
      <p:grpSp>
        <p:nvGrpSpPr>
          <p:cNvPr id="2" name="Group 1">
            <a:extLst>
              <a:ext uri="{FF2B5EF4-FFF2-40B4-BE49-F238E27FC236}">
                <a16:creationId xmlns:a16="http://schemas.microsoft.com/office/drawing/2014/main" id="{9EEE24F6-1E33-20E4-464D-933C328B6219}"/>
              </a:ext>
            </a:extLst>
          </p:cNvPr>
          <p:cNvGrpSpPr/>
          <p:nvPr/>
        </p:nvGrpSpPr>
        <p:grpSpPr>
          <a:xfrm>
            <a:off x="333598" y="1147686"/>
            <a:ext cx="3600000" cy="2721722"/>
            <a:chOff x="1563616" y="1018200"/>
            <a:chExt cx="3600000" cy="2721722"/>
          </a:xfrm>
        </p:grpSpPr>
        <p:graphicFrame>
          <p:nvGraphicFramePr>
            <p:cNvPr id="3" name="Chart 2">
              <a:extLst>
                <a:ext uri="{FF2B5EF4-FFF2-40B4-BE49-F238E27FC236}">
                  <a16:creationId xmlns:a16="http://schemas.microsoft.com/office/drawing/2014/main" id="{4ECFDFD3-B615-0152-B23C-A941849C0699}"/>
                </a:ext>
              </a:extLst>
            </p:cNvPr>
            <p:cNvGraphicFramePr/>
            <p:nvPr/>
          </p:nvGraphicFramePr>
          <p:xfrm>
            <a:off x="1563616" y="1219922"/>
            <a:ext cx="3600000"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1">
              <a:extLst>
                <a:ext uri="{FF2B5EF4-FFF2-40B4-BE49-F238E27FC236}">
                  <a16:creationId xmlns:a16="http://schemas.microsoft.com/office/drawing/2014/main" id="{7858635A-6736-D7FB-8B73-109FB1C30116}"/>
                </a:ext>
              </a:extLst>
            </p:cNvPr>
            <p:cNvSpPr txBox="1"/>
            <p:nvPr/>
          </p:nvSpPr>
          <p:spPr>
            <a:xfrm>
              <a:off x="2794678" y="1018200"/>
              <a:ext cx="1067427" cy="3693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7413DC"/>
                  </a:solidFill>
                  <a:latin typeface="Nunito Sans Black"/>
                  <a:cs typeface="Nunito Sans Black"/>
                </a:rPr>
                <a:t>Jan 24</a:t>
              </a:r>
              <a:endParaRPr kumimoji="0" lang="en-GB" sz="1800" b="1" i="0" u="none" strike="noStrike" kern="1200" cap="none" spc="0" normalizeH="0" baseline="0" noProof="0">
                <a:ln>
                  <a:noFill/>
                </a:ln>
                <a:solidFill>
                  <a:srgbClr val="7413DC"/>
                </a:solidFill>
                <a:effectLst/>
                <a:uLnTx/>
                <a:uFillTx/>
                <a:latin typeface="Nunito Sans Black"/>
                <a:ea typeface="+mn-ea"/>
                <a:cs typeface="Nunito Sans Black"/>
              </a:endParaRPr>
            </a:p>
          </p:txBody>
        </p:sp>
      </p:grpSp>
      <p:grpSp>
        <p:nvGrpSpPr>
          <p:cNvPr id="5" name="Group 4">
            <a:extLst>
              <a:ext uri="{FF2B5EF4-FFF2-40B4-BE49-F238E27FC236}">
                <a16:creationId xmlns:a16="http://schemas.microsoft.com/office/drawing/2014/main" id="{F0D59A92-1E06-FDAD-7D2B-673ED1F5ABBF}"/>
              </a:ext>
            </a:extLst>
          </p:cNvPr>
          <p:cNvGrpSpPr/>
          <p:nvPr/>
        </p:nvGrpSpPr>
        <p:grpSpPr>
          <a:xfrm>
            <a:off x="4302368" y="4203303"/>
            <a:ext cx="3600000" cy="2726858"/>
            <a:chOff x="1563616" y="1018200"/>
            <a:chExt cx="3600000" cy="2726858"/>
          </a:xfrm>
        </p:grpSpPr>
        <p:graphicFrame>
          <p:nvGraphicFramePr>
            <p:cNvPr id="6" name="Chart 5">
              <a:extLst>
                <a:ext uri="{FF2B5EF4-FFF2-40B4-BE49-F238E27FC236}">
                  <a16:creationId xmlns:a16="http://schemas.microsoft.com/office/drawing/2014/main" id="{CDCF59DC-A06E-03EE-1968-7AE7D516380C}"/>
                </a:ext>
              </a:extLst>
            </p:cNvPr>
            <p:cNvGraphicFramePr/>
            <p:nvPr/>
          </p:nvGraphicFramePr>
          <p:xfrm>
            <a:off x="1563616" y="1225058"/>
            <a:ext cx="3600000" cy="252000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1">
              <a:extLst>
                <a:ext uri="{FF2B5EF4-FFF2-40B4-BE49-F238E27FC236}">
                  <a16:creationId xmlns:a16="http://schemas.microsoft.com/office/drawing/2014/main" id="{9A64A628-BF04-6CEF-3E5C-B7540CDE691A}"/>
                </a:ext>
              </a:extLst>
            </p:cNvPr>
            <p:cNvSpPr txBox="1"/>
            <p:nvPr/>
          </p:nvSpPr>
          <p:spPr>
            <a:xfrm>
              <a:off x="2794678" y="1018200"/>
              <a:ext cx="1132413" cy="3693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7413DC"/>
                  </a:solidFill>
                  <a:latin typeface="Nunito Sans Black"/>
                  <a:cs typeface="Nunito Sans Black"/>
                </a:rPr>
                <a:t>June 24</a:t>
              </a:r>
              <a:endParaRPr kumimoji="0" lang="en-GB" sz="1800" b="1" i="0" u="none" strike="noStrike" kern="1200" cap="none" spc="0" normalizeH="0" baseline="0" noProof="0">
                <a:ln>
                  <a:noFill/>
                </a:ln>
                <a:solidFill>
                  <a:srgbClr val="7413DC"/>
                </a:solidFill>
                <a:effectLst/>
                <a:uLnTx/>
                <a:uFillTx/>
                <a:latin typeface="Nunito Sans Black"/>
                <a:ea typeface="+mn-ea"/>
                <a:cs typeface="Nunito Sans Black"/>
              </a:endParaRPr>
            </a:p>
          </p:txBody>
        </p:sp>
      </p:grpSp>
      <p:graphicFrame>
        <p:nvGraphicFramePr>
          <p:cNvPr id="9" name="Chart 8">
            <a:extLst>
              <a:ext uri="{FF2B5EF4-FFF2-40B4-BE49-F238E27FC236}">
                <a16:creationId xmlns:a16="http://schemas.microsoft.com/office/drawing/2014/main" id="{F9CC123C-46D7-A750-3DBB-A778FCD63EED}"/>
              </a:ext>
            </a:extLst>
          </p:cNvPr>
          <p:cNvGraphicFramePr>
            <a:graphicFrameLocks/>
          </p:cNvGraphicFramePr>
          <p:nvPr>
            <p:extLst>
              <p:ext uri="{D42A27DB-BD31-4B8C-83A1-F6EECF244321}">
                <p14:modId xmlns:p14="http://schemas.microsoft.com/office/powerpoint/2010/main" val="3130480363"/>
              </p:ext>
            </p:extLst>
          </p:nvPr>
        </p:nvGraphicFramePr>
        <p:xfrm>
          <a:off x="8066471" y="1160938"/>
          <a:ext cx="3926799" cy="2890261"/>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
            <a:extLst>
              <a:ext uri="{FF2B5EF4-FFF2-40B4-BE49-F238E27FC236}">
                <a16:creationId xmlns:a16="http://schemas.microsoft.com/office/drawing/2014/main" id="{51D60554-D0EC-9FD3-F3E1-12DCCA33BB67}"/>
              </a:ext>
            </a:extLst>
          </p:cNvPr>
          <p:cNvSpPr txBox="1"/>
          <p:nvPr/>
        </p:nvSpPr>
        <p:spPr>
          <a:xfrm>
            <a:off x="9463663" y="1147330"/>
            <a:ext cx="1132413" cy="3693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7413DC"/>
                </a:solidFill>
                <a:latin typeface="Nunito Sans Black"/>
                <a:cs typeface="Nunito Sans Black"/>
              </a:rPr>
              <a:t>Sept 24</a:t>
            </a:r>
            <a:endParaRPr kumimoji="0" lang="en-GB" sz="1800" b="1" i="0" u="none" strike="noStrike" kern="1200" cap="none" spc="0" normalizeH="0" baseline="0" noProof="0">
              <a:ln>
                <a:noFill/>
              </a:ln>
              <a:solidFill>
                <a:srgbClr val="7413DC"/>
              </a:solidFill>
              <a:effectLst/>
              <a:uLnTx/>
              <a:uFillTx/>
              <a:latin typeface="Nunito Sans Black"/>
              <a:ea typeface="+mn-ea"/>
              <a:cs typeface="Nunito Sans Black"/>
            </a:endParaRPr>
          </a:p>
        </p:txBody>
      </p:sp>
      <p:graphicFrame>
        <p:nvGraphicFramePr>
          <p:cNvPr id="13" name="Chart 12">
            <a:extLst>
              <a:ext uri="{FF2B5EF4-FFF2-40B4-BE49-F238E27FC236}">
                <a16:creationId xmlns:a16="http://schemas.microsoft.com/office/drawing/2014/main" id="{4D3278C0-771B-A49D-198A-6D7D76C0E324}"/>
              </a:ext>
            </a:extLst>
          </p:cNvPr>
          <p:cNvGraphicFramePr>
            <a:graphicFrameLocks/>
          </p:cNvGraphicFramePr>
          <p:nvPr>
            <p:extLst>
              <p:ext uri="{D42A27DB-BD31-4B8C-83A1-F6EECF244321}">
                <p14:modId xmlns:p14="http://schemas.microsoft.com/office/powerpoint/2010/main" val="1162367860"/>
              </p:ext>
            </p:extLst>
          </p:nvPr>
        </p:nvGraphicFramePr>
        <p:xfrm>
          <a:off x="7717099" y="4211675"/>
          <a:ext cx="4720066" cy="2807294"/>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1">
            <a:extLst>
              <a:ext uri="{FF2B5EF4-FFF2-40B4-BE49-F238E27FC236}">
                <a16:creationId xmlns:a16="http://schemas.microsoft.com/office/drawing/2014/main" id="{0C23A37A-7362-DCB6-8DF5-A893A348B467}"/>
              </a:ext>
            </a:extLst>
          </p:cNvPr>
          <p:cNvSpPr txBox="1"/>
          <p:nvPr/>
        </p:nvSpPr>
        <p:spPr>
          <a:xfrm>
            <a:off x="9463663" y="4203303"/>
            <a:ext cx="1132413" cy="3693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1800" b="1">
                <a:solidFill>
                  <a:srgbClr val="7413DC"/>
                </a:solidFill>
                <a:latin typeface="Nunito Sans Black"/>
                <a:cs typeface="Nunito Sans Black"/>
              </a:rPr>
              <a:t>Sept 24</a:t>
            </a:r>
            <a:endParaRPr kumimoji="0" lang="en-GB" sz="1800" b="1" i="0" u="none" strike="noStrike" kern="1200" cap="none" spc="0" normalizeH="0" baseline="0" noProof="0">
              <a:ln>
                <a:noFill/>
              </a:ln>
              <a:solidFill>
                <a:srgbClr val="7413DC"/>
              </a:solidFill>
              <a:effectLst/>
              <a:uLnTx/>
              <a:uFillTx/>
              <a:latin typeface="Nunito Sans Black"/>
              <a:ea typeface="+mn-ea"/>
              <a:cs typeface="Nunito Sans Black"/>
            </a:endParaRPr>
          </a:p>
        </p:txBody>
      </p:sp>
    </p:spTree>
    <p:extLst>
      <p:ext uri="{BB962C8B-B14F-4D97-AF65-F5344CB8AC3E}">
        <p14:creationId xmlns:p14="http://schemas.microsoft.com/office/powerpoint/2010/main" val="164398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CB9661B-1519-DCA0-6738-418C59E1CB80}"/>
              </a:ext>
            </a:extLst>
          </p:cNvPr>
          <p:cNvSpPr txBox="1"/>
          <p:nvPr/>
        </p:nvSpPr>
        <p:spPr>
          <a:xfrm>
            <a:off x="256986" y="475957"/>
            <a:ext cx="7128993" cy="461665"/>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Change Readiness Overview – Sept 24</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6" name="Chart 5">
            <a:extLst>
              <a:ext uri="{FF2B5EF4-FFF2-40B4-BE49-F238E27FC236}">
                <a16:creationId xmlns:a16="http://schemas.microsoft.com/office/drawing/2014/main" id="{F05D75E3-ECAB-F3B9-929A-C931C151F5C5}"/>
              </a:ext>
            </a:extLst>
          </p:cNvPr>
          <p:cNvGraphicFramePr/>
          <p:nvPr>
            <p:extLst>
              <p:ext uri="{D42A27DB-BD31-4B8C-83A1-F6EECF244321}">
                <p14:modId xmlns:p14="http://schemas.microsoft.com/office/powerpoint/2010/main" val="900721280"/>
              </p:ext>
            </p:extLst>
          </p:nvPr>
        </p:nvGraphicFramePr>
        <p:xfrm>
          <a:off x="256986" y="1161341"/>
          <a:ext cx="1161136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6358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x7xsdp5mc14mxj2ip6r7k5fuvzrq5v"/>
</p:tagLst>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scouts-powerpoint-template-small-file</Template>
  <TotalTime>0</TotalTime>
  <Words>1855</Words>
  <Application>Microsoft Office PowerPoint</Application>
  <PresentationFormat>Widescreen</PresentationFormat>
  <Paragraphs>315</Paragraphs>
  <Slides>38</Slides>
  <Notes>35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Aptos Display</vt:lpstr>
      <vt:lpstr>Nunito Sans Black</vt:lpstr>
      <vt:lpstr>Nunito Sans</vt:lpstr>
      <vt:lpstr>Calibri</vt:lpstr>
      <vt:lpstr>Arial,Sans-Serif</vt:lpstr>
      <vt:lpstr>Aptos</vt:lpstr>
      <vt:lpstr>Nunito Sans Normal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2024-09-25T12:16:39Z</dcterms:created>
  <dcterms:modified xsi:type="dcterms:W3CDTF">2024-09-25T12:19:08Z</dcterms:modified>
</cp:coreProperties>
</file>