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5"/>
  </p:notesMasterIdLst>
  <p:sldIdLst>
    <p:sldId id="268" r:id="rId5"/>
    <p:sldId id="275" r:id="rId6"/>
    <p:sldId id="271" r:id="rId7"/>
    <p:sldId id="270" r:id="rId8"/>
    <p:sldId id="263" r:id="rId9"/>
    <p:sldId id="273" r:id="rId10"/>
    <p:sldId id="265" r:id="rId11"/>
    <p:sldId id="266" r:id="rId12"/>
    <p:sldId id="269" r:id="rId13"/>
    <p:sldId id="272" r:id="rId14"/>
  </p:sldIdLst>
  <p:sldSz cx="12192000" cy="6858000"/>
  <p:notesSz cx="6858000" cy="9144000"/>
  <p:embeddedFontLst>
    <p:embeddedFont>
      <p:font typeface="Nunito Sans" pitchFamily="2" charset="0"/>
      <p:regular r:id="rId16"/>
      <p:bold r:id="rId17"/>
      <p:italic r:id="rId18"/>
      <p:boldItalic r:id="rId19"/>
    </p:embeddedFont>
    <p:embeddedFont>
      <p:font typeface="Nunito Sans Black" pitchFamily="2" charset="0"/>
      <p:bold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13DC"/>
    <a:srgbClr val="006DDF"/>
    <a:srgbClr val="00A794"/>
    <a:srgbClr val="00A749"/>
    <a:srgbClr val="FFB4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044" autoAdjust="0"/>
  </p:normalViewPr>
  <p:slideViewPr>
    <p:cSldViewPr snapToGrid="0">
      <p:cViewPr varScale="1">
        <p:scale>
          <a:sx n="40" d="100"/>
          <a:sy n="40" d="100"/>
        </p:scale>
        <p:origin x="16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 Cummings" userId="S::el.cummings@scouts.org.uk::e2a99333-0241-4eb9-8e73-a3d54fef6de8" providerId="AD" clId="Web-{89599275-9914-1D4E-A5FE-45612F3AEEC2}"/>
    <pc:docChg chg="modSld">
      <pc:chgData name="El Cummings" userId="S::el.cummings@scouts.org.uk::e2a99333-0241-4eb9-8e73-a3d54fef6de8" providerId="AD" clId="Web-{89599275-9914-1D4E-A5FE-45612F3AEEC2}" dt="2026-07-23T13:45:30.363" v="3"/>
      <pc:docMkLst>
        <pc:docMk/>
      </pc:docMkLst>
      <pc:sldChg chg="modNotes">
        <pc:chgData name="El Cummings" userId="S::el.cummings@scouts.org.uk::e2a99333-0241-4eb9-8e73-a3d54fef6de8" providerId="AD" clId="Web-{89599275-9914-1D4E-A5FE-45612F3AEEC2}" dt="2026-07-23T13:45:30.363" v="3"/>
        <pc:sldMkLst>
          <pc:docMk/>
          <pc:sldMk cId="253502058" sldId="275"/>
        </pc:sldMkLst>
      </pc:sldChg>
    </pc:docChg>
  </pc:docChgLst>
  <pc:docChgLst>
    <pc:chgData name="El Cummings" userId="S::el.cummings@scouts.org.uk::e2a99333-0241-4eb9-8e73-a3d54fef6de8" providerId="AD" clId="Web-{6E154146-B358-6F9D-3533-0827FEF4186F}"/>
    <pc:docChg chg="modSld">
      <pc:chgData name="El Cummings" userId="S::el.cummings@scouts.org.uk::e2a99333-0241-4eb9-8e73-a3d54fef6de8" providerId="AD" clId="Web-{6E154146-B358-6F9D-3533-0827FEF4186F}" dt="2026-08-07T15:57:35.753" v="20"/>
      <pc:docMkLst>
        <pc:docMk/>
      </pc:docMkLst>
      <pc:sldChg chg="modNotes">
        <pc:chgData name="El Cummings" userId="S::el.cummings@scouts.org.uk::e2a99333-0241-4eb9-8e73-a3d54fef6de8" providerId="AD" clId="Web-{6E154146-B358-6F9D-3533-0827FEF4186F}" dt="2026-08-07T15:57:35.753" v="20"/>
        <pc:sldMkLst>
          <pc:docMk/>
          <pc:sldMk cId="253502058"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D9C8C-8B73-4CCA-943F-58DB1DEBAA01}" type="datetimeFigureOut">
              <a:rPr lang="en-GB" smtClean="0"/>
              <a:t>07/08/2026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A5207-BAB2-46CE-A99A-9A537C35957F}" type="slidenum">
              <a:rPr lang="en-GB" smtClean="0"/>
              <a:t>‹#›</a:t>
            </a:fld>
            <a:endParaRPr lang="en-GB"/>
          </a:p>
        </p:txBody>
      </p:sp>
    </p:spTree>
    <p:extLst>
      <p:ext uri="{BB962C8B-B14F-4D97-AF65-F5344CB8AC3E}">
        <p14:creationId xmlns:p14="http://schemas.microsoft.com/office/powerpoint/2010/main" val="234036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629C-06A1-0CEB-267F-EFD5D9254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191B8-333F-0D42-3B38-993303EA7B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BFDDF8-4E56-CDC3-5AEC-229F253A4DF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this presentation, we'll learn what the Listening Tool is, why it’s important and how to use it.</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71D1941-7D1F-A185-02EF-45785F3F1FF6}"/>
              </a:ext>
            </a:extLst>
          </p:cNvPr>
          <p:cNvSpPr>
            <a:spLocks noGrp="1"/>
          </p:cNvSpPr>
          <p:nvPr>
            <p:ph type="sldNum" sz="quarter" idx="5"/>
          </p:nvPr>
        </p:nvSpPr>
        <p:spPr/>
        <p:txBody>
          <a:bodyPr/>
          <a:lstStyle/>
          <a:p>
            <a:fld id="{42AA5207-BAB2-46CE-A99A-9A537C35957F}" type="slidenum">
              <a:rPr lang="en-GB" smtClean="0"/>
              <a:t>1</a:t>
            </a:fld>
            <a:endParaRPr lang="en-GB"/>
          </a:p>
        </p:txBody>
      </p:sp>
    </p:spTree>
    <p:extLst>
      <p:ext uri="{BB962C8B-B14F-4D97-AF65-F5344CB8AC3E}">
        <p14:creationId xmlns:p14="http://schemas.microsoft.com/office/powerpoint/2010/main" val="3827920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AE6C-B585-C789-442F-C8A9C324C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064D8-7312-A536-9CBD-D2C36CC97C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918F39-D3E6-E582-07E4-50DAB5969B26}"/>
              </a:ext>
            </a:extLst>
          </p:cNvPr>
          <p:cNvSpPr>
            <a:spLocks noGrp="1"/>
          </p:cNvSpPr>
          <p:nvPr>
            <p:ph type="body" idx="1"/>
          </p:nvPr>
        </p:nvSpPr>
        <p:spPr/>
        <p:txBody>
          <a:bodyPr/>
          <a:lstStyle/>
          <a:p>
            <a:endParaRPr lang="en-GB" dirty="0"/>
          </a:p>
          <a:p>
            <a:r>
              <a:rPr lang="en-GB" dirty="0"/>
              <a:t>Discrimination is ‘</a:t>
            </a:r>
            <a:r>
              <a:rPr lang="en-US" sz="1200" b="0" i="0" u="none" strike="noStrike" kern="1200" dirty="0">
                <a:solidFill>
                  <a:schemeClr val="tx1"/>
                </a:solidFill>
                <a:effectLst/>
                <a:latin typeface="+mn-lt"/>
                <a:ea typeface="+mn-ea"/>
                <a:cs typeface="+mn-cs"/>
              </a:rPr>
              <a:t>unfair treatment related to identity, such as age, gender, race or religion.’ </a:t>
            </a:r>
            <a:r>
              <a:rPr lang="en-GB" sz="1200" b="0" i="0" u="none" strike="noStrike" kern="1200" dirty="0">
                <a:solidFill>
                  <a:schemeClr val="tx1"/>
                </a:solidFill>
                <a:effectLst/>
                <a:latin typeface="+mn-lt"/>
                <a:ea typeface="+mn-ea"/>
                <a:cs typeface="+mn-cs"/>
              </a:rPr>
              <a:t>Discrimination can look like lots of different things. For example, it could look like inappropriate language (slurs) or an old rule that’s always been there. Someone might say they’re “just having a laugh” or “it isn’t a big deal”. </a:t>
            </a:r>
          </a:p>
          <a:p>
            <a:endParaRPr lang="en-GB" sz="1200" b="0" i="0" u="none" strike="noStrike" kern="1200" dirty="0">
              <a:solidFill>
                <a:schemeClr val="tx1"/>
              </a:solidFill>
              <a:effectLst/>
              <a:latin typeface="+mn-lt"/>
              <a:ea typeface="+mn-ea"/>
              <a:cs typeface="+mn-cs"/>
            </a:endParaRPr>
          </a:p>
          <a:p>
            <a:r>
              <a:rPr lang="en-GB" sz="1200" b="0" i="0" u="none" strike="noStrike" kern="1200">
                <a:solidFill>
                  <a:schemeClr val="tx1"/>
                </a:solidFill>
                <a:effectLst/>
                <a:latin typeface="+mn-lt"/>
                <a:ea typeface="+mn-ea"/>
                <a:cs typeface="+mn-cs"/>
              </a:rPr>
              <a:t>But discrimination isn’t okay. It might make </a:t>
            </a:r>
            <a:r>
              <a:rPr lang="en-GB"/>
              <a:t>you feel angry, unsafe, powerless or scared. It’s motivated by stereotypes, prejudice or bias towards people’s identities, such as their gender, race or religion. It can be hard to talk about discrimination, especially if you’ve experienced it yourself or you know someone close to you who has. </a:t>
            </a:r>
            <a:r>
              <a:rPr lang="en-GB" sz="1200" kern="1200">
                <a:solidFill>
                  <a:schemeClr val="tx1"/>
                </a:solidFill>
                <a:effectLst/>
                <a:latin typeface="+mn-lt"/>
                <a:ea typeface="+mn-ea"/>
                <a:cs typeface="+mn-cs"/>
              </a:rPr>
              <a:t>There’ll be people here today who’ve experienced discrimination, so we need to act in line with our Scout values and show care and respect for others.</a:t>
            </a:r>
            <a:endParaRPr lang="en-GB" sz="1200" kern="1200">
              <a:solidFill>
                <a:schemeClr val="tx1"/>
              </a:solidFill>
              <a:effectLst/>
              <a:latin typeface="+mn-lt"/>
            </a:endParaRPr>
          </a:p>
          <a:p>
            <a:pPr>
              <a:defRPr/>
            </a:pPr>
            <a:r>
              <a:rPr lang="en-US"/>
              <a:t> </a:t>
            </a:r>
            <a:endParaRPr lang="en-GB"/>
          </a:p>
          <a:p>
            <a:pPr>
              <a:defRPr/>
            </a:pPr>
            <a:r>
              <a:rPr lang="en-US"/>
              <a:t>Lots of discrimination goes unreported at Scouts. The Listening Tool is an anonymous reporting form anyone in our pilot locations can use to report:</a:t>
            </a:r>
          </a:p>
          <a:p>
            <a:pPr>
              <a:defRPr/>
            </a:pPr>
            <a:endParaRPr lang="en-US" dirty="0"/>
          </a:p>
          <a:p>
            <a:pPr>
              <a:defRPr/>
            </a:pPr>
            <a:r>
              <a:rPr lang="en-US"/>
              <a:t>•    Discrimination or unfair treatment, linked to who someone is, such as their race, religion, or disability, </a:t>
            </a:r>
          </a:p>
          <a:p>
            <a:pPr>
              <a:defRPr/>
            </a:pPr>
            <a:r>
              <a:rPr lang="en-US"/>
              <a:t>•    Behaviour that makes someone feel left out, unwelcome, or like they don't belong at Scouts, </a:t>
            </a:r>
          </a:p>
          <a:p>
            <a:pPr>
              <a:defRPr/>
            </a:pPr>
            <a:r>
              <a:rPr lang="en-US"/>
              <a:t>•    Anything else that doesn't feel in line with our Scout values. </a:t>
            </a:r>
          </a:p>
          <a:p>
            <a:pPr>
              <a:defRPr/>
            </a:pPr>
            <a:r>
              <a:rPr lang="en-US"/>
              <a:t> </a:t>
            </a:r>
          </a:p>
          <a:p>
            <a:pPr>
              <a:defRPr/>
            </a:pPr>
            <a:r>
              <a:rPr lang="en-US"/>
              <a:t>By helping Scouts understand what's happening across our movement, we can create a safer, more welcoming Scout experience for everyone.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85143EA4-47D1-B8A8-FCDA-1FF2179EF697}"/>
              </a:ext>
            </a:extLst>
          </p:cNvPr>
          <p:cNvSpPr>
            <a:spLocks noGrp="1"/>
          </p:cNvSpPr>
          <p:nvPr>
            <p:ph type="sldNum" sz="quarter" idx="5"/>
          </p:nvPr>
        </p:nvSpPr>
        <p:spPr/>
        <p:txBody>
          <a:bodyPr/>
          <a:lstStyle/>
          <a:p>
            <a:fld id="{42AA5207-BAB2-46CE-A99A-9A537C35957F}" type="slidenum">
              <a:rPr lang="en-GB" smtClean="0"/>
              <a:t>2</a:t>
            </a:fld>
            <a:endParaRPr lang="en-GB"/>
          </a:p>
        </p:txBody>
      </p:sp>
    </p:spTree>
    <p:extLst>
      <p:ext uri="{BB962C8B-B14F-4D97-AF65-F5344CB8AC3E}">
        <p14:creationId xmlns:p14="http://schemas.microsoft.com/office/powerpoint/2010/main" val="220374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The Listening Tool is:</a:t>
            </a:r>
          </a:p>
          <a:p>
            <a:pPr marL="285750" indent="-285750">
              <a:buFont typeface="Calibri"/>
              <a:buChar char="-"/>
            </a:pPr>
            <a:r>
              <a:rPr lang="en-US" dirty="0"/>
              <a:t>Anonymous. </a:t>
            </a:r>
          </a:p>
          <a:p>
            <a:pPr marL="285750" indent="-285750">
              <a:buFont typeface="Calibri"/>
              <a:buChar char="-"/>
            </a:pPr>
            <a:r>
              <a:rPr lang="en-US" dirty="0"/>
              <a:t>An opportunity for you to tell us what you're seeing, hearing, and experiencing at Scouts.</a:t>
            </a:r>
          </a:p>
          <a:p>
            <a:pPr marL="171450" indent="-171450">
              <a:buFontTx/>
              <a:buChar char="-"/>
            </a:pPr>
            <a:r>
              <a:rPr lang="en-US" dirty="0"/>
              <a:t> A way to help Scouts learn how to make our movement safer and more welcoming.</a:t>
            </a:r>
          </a:p>
          <a:p>
            <a:pPr marL="0" indent="0">
              <a:buFont typeface="Calibri"/>
              <a:buNone/>
            </a:pPr>
            <a:endParaRPr lang="en-US" dirty="0"/>
          </a:p>
          <a:p>
            <a:r>
              <a:rPr lang="en-US" dirty="0"/>
              <a:t>It isn't:</a:t>
            </a:r>
          </a:p>
          <a:p>
            <a:pPr marL="285750" indent="-285750">
              <a:buFont typeface="Calibri"/>
              <a:buChar char="-"/>
            </a:pPr>
            <a:r>
              <a:rPr lang="en-US" dirty="0"/>
              <a:t>A replacement for Safeguarding or Complaints processes. Safety of our members is our biggest priority; all volunteers must follow the existing process for Safeguarding concerns outlined in the Yellow Card. </a:t>
            </a:r>
          </a:p>
          <a:p>
            <a:pPr marL="285750" indent="-285750">
              <a:buFont typeface="Calibri"/>
              <a:buChar char="-"/>
            </a:pPr>
            <a:r>
              <a:rPr lang="en-US" dirty="0"/>
              <a:t>A way to get support with something you’ve seen, heard or experienced at Scouts. No one will get in touch with you about a report you’ve made, but it may be passed over to the Safeguarding team if there is a safeguarding concern. </a:t>
            </a:r>
          </a:p>
          <a:p>
            <a:pPr marL="285750" indent="-285750">
              <a:buFont typeface="Calibri"/>
              <a:buChar char="-"/>
            </a:pPr>
            <a:r>
              <a:rPr lang="en-US" dirty="0"/>
              <a:t>If you need support with something that’s happened at Scouts, speak to a local volunteer, Scouts’ Support Centre or follow our Complaints process. </a:t>
            </a:r>
          </a:p>
        </p:txBody>
      </p:sp>
      <p:sp>
        <p:nvSpPr>
          <p:cNvPr id="4" name="Slide Number Placeholder 3"/>
          <p:cNvSpPr>
            <a:spLocks noGrp="1"/>
          </p:cNvSpPr>
          <p:nvPr>
            <p:ph type="sldNum" sz="quarter" idx="5"/>
          </p:nvPr>
        </p:nvSpPr>
        <p:spPr/>
        <p:txBody>
          <a:bodyPr/>
          <a:lstStyle/>
          <a:p>
            <a:fld id="{42AA5207-BAB2-46CE-A99A-9A537C35957F}" type="slidenum">
              <a:rPr lang="en-GB" smtClean="0"/>
              <a:t>3</a:t>
            </a:fld>
            <a:endParaRPr lang="en-GB"/>
          </a:p>
        </p:txBody>
      </p:sp>
    </p:spTree>
    <p:extLst>
      <p:ext uri="{BB962C8B-B14F-4D97-AF65-F5344CB8AC3E}">
        <p14:creationId xmlns:p14="http://schemas.microsoft.com/office/powerpoint/2010/main" val="296212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Scouts need to know what people are seeing, hearing and experiencing, so we can design resources that are relevant, useful and evidence-based. </a:t>
            </a:r>
          </a:p>
          <a:p>
            <a:pPr marL="171450" indent="-171450">
              <a:buFont typeface="Arial" panose="020B0604020202020204" pitchFamily="34" charset="0"/>
              <a:buChar char="•"/>
            </a:pPr>
            <a:r>
              <a:rPr lang="en-GB" dirty="0"/>
              <a:t>The more Scouts learn from this tool, the more tailored support for volunteers can be.</a:t>
            </a:r>
          </a:p>
          <a:p>
            <a:pPr marL="171450" indent="-171450">
              <a:buFont typeface="Arial" panose="020B0604020202020204" pitchFamily="34" charset="0"/>
              <a:buChar char="•"/>
            </a:pPr>
            <a:r>
              <a:rPr lang="en-GB" dirty="0"/>
              <a:t>Parents, carers and family members may learn about discrimination from young people who need help to use the Listening Tool.</a:t>
            </a:r>
          </a:p>
          <a:p>
            <a:pPr marL="171450" indent="-171450">
              <a:buFont typeface="Arial" panose="020B0604020202020204" pitchFamily="34" charset="0"/>
              <a:buChar char="•"/>
            </a:pPr>
            <a:endParaRPr lang="en-GB" dirty="0"/>
          </a:p>
          <a:p>
            <a:pPr marL="0" indent="0">
              <a:buFont typeface="Calibri"/>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parents, carers and family members, you may hear from your young people about discrimination or unfair treatment that has taken place at Scouts, or you may experience discrimination yourself. By reporting discrimination through the Listening Tool, your insights will help shape </a:t>
            </a:r>
            <a:r>
              <a:rPr lang="en-US" sz="1200" dirty="0">
                <a:latin typeface="Nunito Sans"/>
              </a:rPr>
              <a:t>better guidance, resources and support for volunteers and leaders tackling discrimination. Together, </a:t>
            </a:r>
            <a:r>
              <a:rPr lang="en-GB" dirty="0"/>
              <a:t>we can build a safer, more welcoming Scouts for all our members. </a:t>
            </a:r>
          </a:p>
          <a:p>
            <a:endParaRPr lang="en-GB" dirty="0"/>
          </a:p>
          <a:p>
            <a:endParaRPr lang="en-GB" dirty="0"/>
          </a:p>
          <a:p>
            <a:pPr>
              <a:buFont typeface=""/>
              <a:buChar char="•"/>
            </a:pPr>
            <a:r>
              <a:rPr lang="en-US" sz="1200" dirty="0">
                <a:latin typeface="Nunito Sans"/>
              </a:rPr>
              <a:t>Share what you see or hear to help us understand Parents' experiences across Scouts </a:t>
            </a:r>
          </a:p>
          <a:p>
            <a:endParaRPr lang="en-US" sz="1200" dirty="0">
              <a:latin typeface="Nunito Sans"/>
            </a:endParaRPr>
          </a:p>
          <a:p>
            <a:pPr>
              <a:buFont typeface=""/>
              <a:buChar char="•"/>
            </a:pPr>
            <a:r>
              <a:rPr lang="en-US" sz="1200" dirty="0">
                <a:latin typeface="Nunito Sans"/>
              </a:rPr>
              <a:t>Our younger members often share their experiences with their parents and carers, we need your help to understand their experiences.</a:t>
            </a:r>
          </a:p>
          <a:p>
            <a:endParaRPr lang="en-US" sz="1200" dirty="0">
              <a:latin typeface="Nunito Sans"/>
            </a:endParaRPr>
          </a:p>
          <a:p>
            <a:pPr>
              <a:buFont typeface=""/>
              <a:buChar char="•"/>
            </a:pPr>
            <a:r>
              <a:rPr lang="en-US" sz="1200" dirty="0">
                <a:latin typeface="Nunito Sans"/>
              </a:rPr>
              <a:t>Your insights will help shape better guidance, resources and support for volunteers and leaders tackling discrimination </a:t>
            </a:r>
          </a:p>
          <a:p>
            <a:endParaRPr lang="en-US" sz="1200" dirty="0">
              <a:latin typeface="Nunito Sans"/>
            </a:endParaRPr>
          </a:p>
          <a:p>
            <a:pPr>
              <a:buFont typeface=""/>
              <a:buChar char="•"/>
            </a:pPr>
            <a:r>
              <a:rPr lang="en-US" sz="1200" dirty="0">
                <a:latin typeface="Nunito Sans"/>
              </a:rPr>
              <a:t>Every report will contribute to the ways we collectively address discrimination and improve inclusion at Scouts </a:t>
            </a:r>
          </a:p>
          <a:p>
            <a:endParaRPr lang="en-US" sz="1200" dirty="0">
              <a:latin typeface="Nunito Sans"/>
            </a:endParaRPr>
          </a:p>
          <a:p>
            <a:pPr>
              <a:buFont typeface=""/>
              <a:buChar char="•"/>
            </a:pPr>
            <a:r>
              <a:rPr lang="en-US" sz="1200" dirty="0">
                <a:latin typeface="Nunito Sans"/>
              </a:rPr>
              <a:t>Together, we can build a safer, more welcoming Scouts for all young people </a:t>
            </a:r>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4</a:t>
            </a:fld>
            <a:endParaRPr lang="en-GB"/>
          </a:p>
        </p:txBody>
      </p:sp>
    </p:spTree>
    <p:extLst>
      <p:ext uri="{BB962C8B-B14F-4D97-AF65-F5344CB8AC3E}">
        <p14:creationId xmlns:p14="http://schemas.microsoft.com/office/powerpoint/2010/main" val="5834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Anyone can make a report about something that’s happened at Scouts (or while travelling to or from Scout activities). You can report something that’s happened to you, something that you’ve seen or heard, or make a report for someone else. We will never ask you to share identifying information, such as names or Group. All reports are anonymous, and only data trends will be shared with volunteers.</a:t>
            </a:r>
            <a:br>
              <a:rPr lang="en-GB" dirty="0"/>
            </a:br>
            <a:endParaRPr lang="en-GB" dirty="0"/>
          </a:p>
          <a:p>
            <a:r>
              <a:rPr lang="en-GB" dirty="0"/>
              <a:t>As parents, caregivers and family members, young people may come home from Scouts and tell you about something they’ve seen, heard or experienced. Our younger Sections will need a trusted adult to make a report for them, and our young people aged 13 and older may ask for your help to report something. </a:t>
            </a:r>
          </a:p>
          <a:p>
            <a:endParaRPr lang="en-GB" dirty="0"/>
          </a:p>
          <a:p>
            <a:r>
              <a:rPr lang="en-GB" dirty="0"/>
              <a:t>The Listening Tool isn’t a way to get support with something that’s happened at Scouts. If you need support with something you or someone else has seen, heard or experienced at Scouts, speak to a local volunteer, our Support Centre or follow our Complaints process. </a:t>
            </a:r>
          </a:p>
          <a:p>
            <a:endParaRPr lang="en-GB" dirty="0"/>
          </a:p>
          <a:p>
            <a:r>
              <a:rPr lang="en-GB" dirty="0"/>
              <a:t>Here is an example of how parents, carers and family members can use the Listening Tool:</a:t>
            </a:r>
          </a:p>
          <a:p>
            <a:endParaRPr lang="en-GB" dirty="0"/>
          </a:p>
          <a:p>
            <a:r>
              <a:rPr lang="en-GB" i="1" dirty="0"/>
              <a:t>Kian has come home from Cubs upset because some of the other young people were making hurtful comments and jokes about his hearing aids. His parents ask what the volunteers did about this, but Kian doesn’t think the volunteers noticed what was happening, and he was too nervous to say anything to them. In this situation, Kian’s parents contact the volunteers immediately to let them know what has happened and arrange to speak with them about how this behaviour can be addressed. After this, Kian’s parents report the incident through the Listening Tool so Scouts can learn from the incident.</a:t>
            </a:r>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5</a:t>
            </a:fld>
            <a:endParaRPr lang="en-GB"/>
          </a:p>
        </p:txBody>
      </p:sp>
    </p:spTree>
    <p:extLst>
      <p:ext uri="{BB962C8B-B14F-4D97-AF65-F5344CB8AC3E}">
        <p14:creationId xmlns:p14="http://schemas.microsoft.com/office/powerpoint/2010/main" val="60203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36E20-F873-A825-804E-DB5678BA9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5EDF7-4455-D65D-F8C8-ECA1FAD990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99FD37-DC84-83E6-A670-C86F40462C22}"/>
              </a:ext>
            </a:extLst>
          </p:cNvPr>
          <p:cNvSpPr>
            <a:spLocks noGrp="1"/>
          </p:cNvSpPr>
          <p:nvPr>
            <p:ph type="body" idx="1"/>
          </p:nvPr>
        </p:nvSpPr>
        <p:spPr/>
        <p:txBody>
          <a:bodyPr/>
          <a:lstStyle/>
          <a:p>
            <a:pPr>
              <a:defRPr/>
            </a:pPr>
            <a:r>
              <a:rPr lang="en-GB"/>
              <a:t>You can report:</a:t>
            </a:r>
          </a:p>
          <a:p>
            <a:pPr>
              <a:defRPr/>
            </a:pPr>
            <a:endParaRPr lang="en-GB" dirty="0"/>
          </a:p>
          <a:p>
            <a:pPr>
              <a:defRPr/>
            </a:pPr>
            <a:endParaRPr lang="en-GB" dirty="0"/>
          </a:p>
          <a:p>
            <a:pPr>
              <a:defRPr/>
            </a:pPr>
            <a:r>
              <a:rPr lang="en-GB" dirty="0"/>
              <a:t>You can report something you’ve seen, heard or experienced at Scouts (or while travelling to and from Scouts), even if you’re not sure it was discrimination.</a:t>
            </a:r>
            <a:r>
              <a:rPr lang="en-US" sz="1200" kern="1200" dirty="0">
                <a:solidFill>
                  <a:schemeClr val="tx1"/>
                </a:solidFill>
                <a:effectLst/>
                <a:latin typeface="+mn-lt"/>
                <a:ea typeface="+mn-ea"/>
                <a:cs typeface="+mn-cs"/>
              </a:rPr>
              <a:t> </a:t>
            </a:r>
            <a:r>
              <a:rPr lang="en-US" dirty="0"/>
              <a:t>You</a:t>
            </a:r>
            <a:r>
              <a:rPr lang="en-US" sz="1200" kern="1200" dirty="0">
                <a:solidFill>
                  <a:schemeClr val="tx1"/>
                </a:solidFill>
                <a:effectLst/>
                <a:latin typeface="+mn-lt"/>
                <a:ea typeface="+mn-ea"/>
                <a:cs typeface="+mn-cs"/>
              </a:rPr>
              <a:t> don’t need to prove anything or use the ‘right’ words. If something didn’t feel right, you can report it.</a:t>
            </a:r>
            <a:r>
              <a:rPr lang="en-GB" sz="1200" kern="1200" dirty="0">
                <a:solidFill>
                  <a:schemeClr val="tx1"/>
                </a:solidFill>
                <a:effectLst/>
                <a:latin typeface="+mn-lt"/>
                <a:ea typeface="+mn-ea"/>
                <a:cs typeface="+mn-cs"/>
              </a:rPr>
              <a:t> </a:t>
            </a:r>
            <a:endParaRPr lang="en-GB" b="1" dirty="0"/>
          </a:p>
          <a:p>
            <a:pPr>
              <a:defRPr/>
            </a:pPr>
            <a:endParaRPr lang="en-GB" dirty="0"/>
          </a:p>
          <a:p>
            <a:pPr>
              <a:defRPr/>
            </a:pPr>
            <a:r>
              <a:rPr lang="en-GB" dirty="0"/>
              <a:t>You don’t need to be involved in the situation to make a report, and you don’t need permission to make a report about someone else. </a:t>
            </a:r>
          </a:p>
          <a:p>
            <a:pPr>
              <a:defRPr/>
            </a:pPr>
            <a:endParaRPr lang="en-GB" b="1" dirty="0"/>
          </a:p>
          <a:p>
            <a:pPr>
              <a:defRPr/>
            </a:pPr>
            <a:r>
              <a:rPr lang="en-GB" dirty="0"/>
              <a:t>You can report something no matter how long ago it happened, including incidents that happened over 10 years ago. </a:t>
            </a:r>
            <a:endParaRPr lang="en-GB" b="1"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need support with something that’s happened at Scouts, you should speak to </a:t>
            </a:r>
            <a:r>
              <a:rPr lang="en-US" dirty="0"/>
              <a:t>your District or County/Area/Region 14-24 Team, Scouts’ Support Centre or follow Scouts’ Complaints process. </a:t>
            </a:r>
          </a:p>
          <a:p>
            <a:endParaRPr lang="en-GB" i="1" dirty="0"/>
          </a:p>
          <a:p>
            <a:r>
              <a:rPr lang="en-GB" dirty="0"/>
              <a:t>You could also get support from external organisations, such as Childline (for under 19s), Young Minds, Mind (or SAMH in Scotland) or Chasing the Stigma. </a:t>
            </a:r>
            <a:r>
              <a:rPr lang="en-GB" i="1" dirty="0"/>
              <a:t>Discuss any local organisations that offer support too. You may want to signpost to specialised mental health organisations such as Switchboard (for LGBTQ+ people), Bayo (for Black people), or the Muslim Youth Helpline.</a:t>
            </a:r>
          </a:p>
        </p:txBody>
      </p:sp>
      <p:sp>
        <p:nvSpPr>
          <p:cNvPr id="4" name="Slide Number Placeholder 3">
            <a:extLst>
              <a:ext uri="{FF2B5EF4-FFF2-40B4-BE49-F238E27FC236}">
                <a16:creationId xmlns:a16="http://schemas.microsoft.com/office/drawing/2014/main" id="{DEDFBB3B-B628-B266-F033-CFF7A710C350}"/>
              </a:ext>
            </a:extLst>
          </p:cNvPr>
          <p:cNvSpPr>
            <a:spLocks noGrp="1"/>
          </p:cNvSpPr>
          <p:nvPr>
            <p:ph type="sldNum" sz="quarter" idx="5"/>
          </p:nvPr>
        </p:nvSpPr>
        <p:spPr/>
        <p:txBody>
          <a:bodyPr/>
          <a:lstStyle/>
          <a:p>
            <a:fld id="{42AA5207-BAB2-46CE-A99A-9A537C35957F}" type="slidenum">
              <a:rPr lang="en-GB" smtClean="0"/>
              <a:t>6</a:t>
            </a:fld>
            <a:endParaRPr lang="en-GB"/>
          </a:p>
        </p:txBody>
      </p:sp>
    </p:spTree>
    <p:extLst>
      <p:ext uri="{BB962C8B-B14F-4D97-AF65-F5344CB8AC3E}">
        <p14:creationId xmlns:p14="http://schemas.microsoft.com/office/powerpoint/2010/main" val="219122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Listening Tool is an online reporting form. This means reports can only be made with an internet connection. This slide has some ideas on how you could make a report if you don’t have easy access to the internet or don’t feel confident to use digital tools without support.</a:t>
            </a:r>
          </a:p>
          <a:p>
            <a:endParaRPr lang="en-GB" dirty="0"/>
          </a:p>
          <a:p>
            <a:r>
              <a:rPr lang="en-US" sz="1200" kern="1200" dirty="0">
                <a:solidFill>
                  <a:schemeClr val="tx1"/>
                </a:solidFill>
                <a:effectLst/>
                <a:latin typeface="+mn-lt"/>
                <a:ea typeface="+mn-ea"/>
                <a:cs typeface="+mn-cs"/>
              </a:rPr>
              <a:t>You can make a report at any time, so wait until you’re in a suitable location. You could write down what happened so you don’t forget, but make sure you don’t include any names or personal information. </a:t>
            </a:r>
          </a:p>
          <a:p>
            <a:endParaRPr lang="en-GB" i="1" dirty="0"/>
          </a:p>
          <a:p>
            <a:r>
              <a:rPr lang="en-GB" i="1" dirty="0"/>
              <a:t>Highlight the top tip, there’s a QR code on the final page so people can save the link then.</a:t>
            </a:r>
          </a:p>
          <a:p>
            <a:endParaRPr lang="en-GB" i="1" dirty="0"/>
          </a:p>
        </p:txBody>
      </p:sp>
      <p:sp>
        <p:nvSpPr>
          <p:cNvPr id="4" name="Slide Number Placeholder 3"/>
          <p:cNvSpPr>
            <a:spLocks noGrp="1"/>
          </p:cNvSpPr>
          <p:nvPr>
            <p:ph type="sldNum" sz="quarter" idx="5"/>
          </p:nvPr>
        </p:nvSpPr>
        <p:spPr/>
        <p:txBody>
          <a:bodyPr/>
          <a:lstStyle/>
          <a:p>
            <a:fld id="{42AA5207-BAB2-46CE-A99A-9A537C35957F}" type="slidenum">
              <a:rPr lang="en-GB" smtClean="0"/>
              <a:t>7</a:t>
            </a:fld>
            <a:endParaRPr lang="en-GB"/>
          </a:p>
        </p:txBody>
      </p:sp>
    </p:spTree>
    <p:extLst>
      <p:ext uri="{BB962C8B-B14F-4D97-AF65-F5344CB8AC3E}">
        <p14:creationId xmlns:p14="http://schemas.microsoft.com/office/powerpoint/2010/main" val="2078778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i="1"/>
              <a:t>Prompt to save the link to the webpage so they can find it again in the future. The URL is scouts.org.uk/volunteers/equity-diversity-and-inclusion/listening-tool/.</a:t>
            </a:r>
            <a:endParaRPr lang="en-US"/>
          </a:p>
          <a:p>
            <a:endParaRPr lang="en-GB" i="1" dirty="0"/>
          </a:p>
          <a:p>
            <a:endParaRPr lang="en-GB" i="1" dirty="0"/>
          </a:p>
          <a:p>
            <a:r>
              <a:rPr lang="en-GB" i="1" dirty="0"/>
              <a:t>Use the FAQ document to help you answer questions. If there’s anything you think should be added to the FAQ document, please speak to the key contact for the Listening Tool in your area.</a:t>
            </a:r>
          </a:p>
          <a:p>
            <a:endParaRPr lang="en-GB" i="1" dirty="0">
              <a:solidFill>
                <a:srgbClr val="000000"/>
              </a:solidFill>
            </a:endParaRPr>
          </a:p>
          <a:p>
            <a:r>
              <a:rPr lang="en-GB" i="1">
                <a:solidFill>
                  <a:srgbClr val="000000"/>
                </a:solidFill>
              </a:rPr>
              <a:t>The FAQ document covers:</a:t>
            </a:r>
            <a:endParaRPr lang="en-GB" i="1" dirty="0">
              <a:solidFill>
                <a:srgbClr val="000000"/>
              </a:solidFill>
            </a:endParaRPr>
          </a:p>
          <a:p>
            <a:endParaRPr lang="en-GB" i="1" dirty="0">
              <a:solidFill>
                <a:srgbClr val="444444"/>
              </a:solidFill>
            </a:endParaRPr>
          </a:p>
          <a:p>
            <a:r>
              <a:rPr lang="en-GB" dirty="0">
                <a:solidFill>
                  <a:srgbClr val="444444"/>
                </a:solidFill>
              </a:rPr>
              <a:t>I’m not sure if I’ve experienced discrimination or not, can I still report it through the Listening Tool? </a:t>
            </a:r>
            <a:endParaRPr lang="en-GB" dirty="0"/>
          </a:p>
          <a:p>
            <a:r>
              <a:rPr lang="en-GB">
                <a:solidFill>
                  <a:srgbClr val="444444"/>
                </a:solidFill>
              </a:rPr>
              <a:t>Will volunteers in my pilot location be able to see my report?</a:t>
            </a:r>
            <a:endParaRPr lang="en-GB"/>
          </a:p>
          <a:p>
            <a:r>
              <a:rPr lang="en-GB">
                <a:solidFill>
                  <a:srgbClr val="444444"/>
                </a:solidFill>
              </a:rPr>
              <a:t>Can I report something that happened a while ago? </a:t>
            </a:r>
            <a:endParaRPr lang="en-GB"/>
          </a:p>
          <a:p>
            <a:r>
              <a:rPr lang="en-GB" dirty="0">
                <a:solidFill>
                  <a:srgbClr val="444444"/>
                </a:solidFill>
              </a:rPr>
              <a:t>Can I report something that doesn’t involve me? </a:t>
            </a:r>
            <a:endParaRPr lang="en-GB" dirty="0"/>
          </a:p>
          <a:p>
            <a:r>
              <a:rPr lang="en-GB">
                <a:solidFill>
                  <a:srgbClr val="444444"/>
                </a:solidFill>
              </a:rPr>
              <a:t>Do I need to get permission to make a report about someone else? </a:t>
            </a:r>
            <a:endParaRPr lang="en-GB"/>
          </a:p>
          <a:p>
            <a:r>
              <a:rPr lang="en-GB">
                <a:solidFill>
                  <a:srgbClr val="444444"/>
                </a:solidFill>
              </a:rPr>
              <a:t>Why does the form ask for the demographic details of the person making the report? </a:t>
            </a:r>
            <a:endParaRPr lang="en-GB"/>
          </a:p>
          <a:p>
            <a:r>
              <a:rPr lang="en-GB" dirty="0">
                <a:solidFill>
                  <a:srgbClr val="444444"/>
                </a:solidFill>
              </a:rPr>
              <a:t>Why won’t someone get back to me about something I’ve reported through the Listening Tool? </a:t>
            </a:r>
            <a:endParaRPr lang="en-GB" dirty="0"/>
          </a:p>
          <a:p>
            <a:r>
              <a:rPr lang="en-GB" dirty="0">
                <a:solidFill>
                  <a:srgbClr val="444444"/>
                </a:solidFill>
              </a:rPr>
              <a:t>Can I report something I’ve already reported to Safeguarding or made a formal complaint about? </a:t>
            </a:r>
            <a:endParaRPr lang="en-GB" dirty="0"/>
          </a:p>
          <a:p>
            <a:r>
              <a:rPr lang="en-GB" dirty="0">
                <a:solidFill>
                  <a:srgbClr val="444444"/>
                </a:solidFill>
              </a:rPr>
              <a:t>I’m interested in helping Scouts develop their approach to tackling discrimination. Is there a way for me to learn more and get involved?</a:t>
            </a:r>
            <a:endParaRPr lang="en-GB" dirty="0"/>
          </a:p>
          <a:p>
            <a:r>
              <a:rPr lang="en-GB" dirty="0">
                <a:solidFill>
                  <a:srgbClr val="444444"/>
                </a:solidFill>
              </a:rPr>
              <a:t>I’d like to provide feedback about the Listening Tool. Where can I do this? </a:t>
            </a:r>
            <a:endParaRPr lang="en-GB" dirty="0"/>
          </a:p>
          <a:p>
            <a:r>
              <a:rPr lang="en-GB">
                <a:solidFill>
                  <a:srgbClr val="444444"/>
                </a:solidFill>
              </a:rPr>
              <a:t>How long will the Listening Tool be open for? </a:t>
            </a:r>
            <a:endParaRPr lang="en-GB"/>
          </a:p>
          <a:p>
            <a:r>
              <a:rPr lang="en-GB" dirty="0">
                <a:solidFill>
                  <a:srgbClr val="444444"/>
                </a:solidFill>
              </a:rPr>
              <a:t>Can all of our young members make a report through the Listening Tool? </a:t>
            </a:r>
            <a:endParaRPr lang="en-GB" dirty="0"/>
          </a:p>
          <a:p>
            <a:r>
              <a:rPr lang="en-GB">
                <a:solidFill>
                  <a:srgbClr val="444444"/>
                </a:solidFill>
              </a:rPr>
              <a:t>Is the Listening Tool available in languages other than English? </a:t>
            </a:r>
            <a:endParaRPr lang="en-GB"/>
          </a:p>
          <a:p>
            <a:r>
              <a:rPr lang="en-GB">
                <a:solidFill>
                  <a:srgbClr val="444444"/>
                </a:solidFill>
              </a:rPr>
              <a:t>Who else is taking part in the Listening Tool pilot?  </a:t>
            </a:r>
            <a:endParaRPr lang="en-GB"/>
          </a:p>
          <a:p>
            <a:r>
              <a:rPr lang="en-GB">
                <a:solidFill>
                  <a:srgbClr val="444444"/>
                </a:solidFill>
              </a:rPr>
              <a:t>Who should I contact if I have a question or need support with the Listening Tool? </a:t>
            </a:r>
            <a:endParaRPr lang="en-GB"/>
          </a:p>
          <a:p>
            <a:endParaRPr lang="en-GB" i="1" dirty="0">
              <a:solidFill>
                <a:srgbClr val="444444"/>
              </a:solidFill>
            </a:endParaRPr>
          </a:p>
        </p:txBody>
      </p:sp>
      <p:sp>
        <p:nvSpPr>
          <p:cNvPr id="4" name="Slide Number Placeholder 3"/>
          <p:cNvSpPr>
            <a:spLocks noGrp="1"/>
          </p:cNvSpPr>
          <p:nvPr>
            <p:ph type="sldNum" sz="quarter" idx="5"/>
          </p:nvPr>
        </p:nvSpPr>
        <p:spPr/>
        <p:txBody>
          <a:bodyPr/>
          <a:lstStyle/>
          <a:p>
            <a:fld id="{42AA5207-BAB2-46CE-A99A-9A537C35957F}" type="slidenum">
              <a:rPr lang="en-GB" smtClean="0"/>
              <a:t>9</a:t>
            </a:fld>
            <a:endParaRPr lang="en-GB"/>
          </a:p>
        </p:txBody>
      </p:sp>
    </p:spTree>
    <p:extLst>
      <p:ext uri="{BB962C8B-B14F-4D97-AF65-F5344CB8AC3E}">
        <p14:creationId xmlns:p14="http://schemas.microsoft.com/office/powerpoint/2010/main" val="2682045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nine pilot locations for the Listening Tool. This includes locations from England, Northern Ireland, Scotland and Wales.</a:t>
            </a:r>
          </a:p>
          <a:p>
            <a:endParaRPr lang="en-GB" dirty="0"/>
          </a:p>
          <a:p>
            <a:r>
              <a:rPr lang="en-GB" dirty="0"/>
              <a:t>Lead Volunteers from each of these Counties/Areas/Regions make up our working group for the approach to discrimination project, along with representation from the UK Inclusion Team and our Project Sponsor from our Race Equity Sub Team. </a:t>
            </a:r>
          </a:p>
          <a:p>
            <a:endParaRPr lang="en-GB" dirty="0"/>
          </a:p>
          <a:p>
            <a:endParaRPr lang="en-GB" dirty="0"/>
          </a:p>
        </p:txBody>
      </p:sp>
      <p:sp>
        <p:nvSpPr>
          <p:cNvPr id="4" name="Slide Number Placeholder 3"/>
          <p:cNvSpPr>
            <a:spLocks noGrp="1"/>
          </p:cNvSpPr>
          <p:nvPr>
            <p:ph type="sldNum" sz="quarter" idx="5"/>
          </p:nvPr>
        </p:nvSpPr>
        <p:spPr/>
        <p:txBody>
          <a:bodyPr/>
          <a:lstStyle/>
          <a:p>
            <a:fld id="{F18E6CEC-6DC1-4E6B-9603-196868B8A040}" type="slidenum">
              <a:rPr lang="en-GB" smtClean="0"/>
              <a:t>10</a:t>
            </a:fld>
            <a:endParaRPr lang="en-GB"/>
          </a:p>
        </p:txBody>
      </p:sp>
    </p:spTree>
    <p:extLst>
      <p:ext uri="{BB962C8B-B14F-4D97-AF65-F5344CB8AC3E}">
        <p14:creationId xmlns:p14="http://schemas.microsoft.com/office/powerpoint/2010/main" val="3941161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vimeo.com/1206783931"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3794ED5-F66D-3CAD-D631-2B8AE7F45B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DC90970-9B8F-EE3D-750D-C3F111A954A9}"/>
              </a:ext>
            </a:extLst>
          </p:cNvPr>
          <p:cNvSpPr txBox="1">
            <a:spLocks/>
          </p:cNvSpPr>
          <p:nvPr/>
        </p:nvSpPr>
        <p:spPr>
          <a:xfrm>
            <a:off x="823465" y="1923256"/>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The Listening Tool</a:t>
            </a:r>
          </a:p>
        </p:txBody>
      </p:sp>
      <p:sp>
        <p:nvSpPr>
          <p:cNvPr id="8" name="Rectangle 7">
            <a:extLst>
              <a:ext uri="{FF2B5EF4-FFF2-40B4-BE49-F238E27FC236}">
                <a16:creationId xmlns:a16="http://schemas.microsoft.com/office/drawing/2014/main" id="{F5295A3A-F0DC-42A6-86A8-14C096A38015}"/>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73C04D21-6364-8251-7D3D-922818427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itle 1">
            <a:extLst>
              <a:ext uri="{FF2B5EF4-FFF2-40B4-BE49-F238E27FC236}">
                <a16:creationId xmlns:a16="http://schemas.microsoft.com/office/drawing/2014/main" id="{9F3BB898-CF32-6082-8C64-5DB967E679AA}"/>
              </a:ext>
            </a:extLst>
          </p:cNvPr>
          <p:cNvSpPr txBox="1">
            <a:spLocks/>
          </p:cNvSpPr>
          <p:nvPr/>
        </p:nvSpPr>
        <p:spPr>
          <a:xfrm>
            <a:off x="609150" y="3111501"/>
            <a:ext cx="971695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a:solidFill>
                  <a:srgbClr val="7413DC"/>
                </a:solidFill>
                <a:latin typeface="Nunito Sans Black" panose="00000A00000000000000" pitchFamily="2" charset="0"/>
              </a:rPr>
              <a:t>Piloted as part of Scouts’ Approach to Discrimination Project</a:t>
            </a:r>
          </a:p>
        </p:txBody>
      </p:sp>
      <p:pic>
        <p:nvPicPr>
          <p:cNvPr id="3" name="Picture 2">
            <a:extLst>
              <a:ext uri="{FF2B5EF4-FFF2-40B4-BE49-F238E27FC236}">
                <a16:creationId xmlns:a16="http://schemas.microsoft.com/office/drawing/2014/main" id="{07E3D7A4-302F-9A7D-D347-1AC833E2ADE5}"/>
              </a:ext>
            </a:extLst>
          </p:cNvPr>
          <p:cNvPicPr>
            <a:picLocks noChangeAspect="1"/>
          </p:cNvPicPr>
          <p:nvPr/>
        </p:nvPicPr>
        <p:blipFill>
          <a:blip r:embed="rId4"/>
          <a:stretch>
            <a:fillRect/>
          </a:stretch>
        </p:blipFill>
        <p:spPr>
          <a:xfrm>
            <a:off x="8939172" y="2039144"/>
            <a:ext cx="1219200" cy="1219200"/>
          </a:xfrm>
          <a:prstGeom prst="rect">
            <a:avLst/>
          </a:prstGeom>
        </p:spPr>
      </p:pic>
      <p:sp>
        <p:nvSpPr>
          <p:cNvPr id="11" name="TextBox 10">
            <a:extLst>
              <a:ext uri="{FF2B5EF4-FFF2-40B4-BE49-F238E27FC236}">
                <a16:creationId xmlns:a16="http://schemas.microsoft.com/office/drawing/2014/main" id="{981DED90-C5B6-05B4-A486-088EA69A2490}"/>
              </a:ext>
            </a:extLst>
          </p:cNvPr>
          <p:cNvSpPr txBox="1"/>
          <p:nvPr/>
        </p:nvSpPr>
        <p:spPr>
          <a:xfrm>
            <a:off x="3048000" y="3244334"/>
            <a:ext cx="6096000" cy="369332"/>
          </a:xfrm>
          <a:prstGeom prst="rect">
            <a:avLst/>
          </a:prstGeom>
          <a:noFill/>
        </p:spPr>
        <p:txBody>
          <a:bodyPr wrap="square">
            <a:spAutoFit/>
          </a:bodyPr>
          <a:lstStyle/>
          <a:p>
            <a:r>
              <a:rPr lang="en-GB"/>
              <a:t> </a:t>
            </a:r>
          </a:p>
        </p:txBody>
      </p:sp>
    </p:spTree>
    <p:extLst>
      <p:ext uri="{BB962C8B-B14F-4D97-AF65-F5344CB8AC3E}">
        <p14:creationId xmlns:p14="http://schemas.microsoft.com/office/powerpoint/2010/main" val="234518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a:extLst>
            <a:ext uri="{FF2B5EF4-FFF2-40B4-BE49-F238E27FC236}">
              <a16:creationId xmlns:a16="http://schemas.microsoft.com/office/drawing/2014/main" id="{3AF3E454-8ED6-3075-61AE-A593E6A5C26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FE5435-8071-0781-286D-3F94AF547D2C}"/>
              </a:ext>
            </a:extLst>
          </p:cNvPr>
          <p:cNvSpPr txBox="1">
            <a:spLocks/>
          </p:cNvSpPr>
          <p:nvPr/>
        </p:nvSpPr>
        <p:spPr>
          <a:xfrm>
            <a:off x="2031083" y="2452842"/>
            <a:ext cx="7759543"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chemeClr val="bg1"/>
                </a:solidFill>
                <a:latin typeface="Nunito Sans Black"/>
              </a:rPr>
              <a:t>What is discrimination?</a:t>
            </a:r>
            <a:endParaRPr lang="en-GB">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DA0F5ED-BBC3-3A32-2C0D-F8A4B6C93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5350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4BCE-99A0-1F88-1F69-A31F4C265EE0}"/>
              </a:ext>
            </a:extLst>
          </p:cNvPr>
          <p:cNvSpPr>
            <a:spLocks noGrp="1"/>
          </p:cNvSpPr>
          <p:nvPr>
            <p:ph type="title"/>
          </p:nvPr>
        </p:nvSpPr>
        <p:spPr>
          <a:xfrm>
            <a:off x="1745616" y="297084"/>
            <a:ext cx="3294470" cy="1325563"/>
          </a:xfrm>
        </p:spPr>
        <p:txBody>
          <a:bodyPr/>
          <a:lstStyle/>
          <a:p>
            <a:pPr algn="ctr"/>
            <a:r>
              <a:rPr lang="en-GB">
                <a:solidFill>
                  <a:schemeClr val="bg1"/>
                </a:solidFill>
                <a:latin typeface="Nunito Sans Black" panose="00000A00000000000000" pitchFamily="2" charset="0"/>
              </a:rPr>
              <a:t>What it is</a:t>
            </a:r>
          </a:p>
        </p:txBody>
      </p:sp>
      <p:pic>
        <p:nvPicPr>
          <p:cNvPr id="3" name="Picture 2" descr="A white symbol with a black background&#10;&#10;AI-generated content may be incorrect.">
            <a:extLst>
              <a:ext uri="{FF2B5EF4-FFF2-40B4-BE49-F238E27FC236}">
                <a16:creationId xmlns:a16="http://schemas.microsoft.com/office/drawing/2014/main" id="{495AD6AD-FA12-6DBB-DAAB-47E65031A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4" name="Title 1">
            <a:extLst>
              <a:ext uri="{FF2B5EF4-FFF2-40B4-BE49-F238E27FC236}">
                <a16:creationId xmlns:a16="http://schemas.microsoft.com/office/drawing/2014/main" id="{970C120B-2603-2291-5782-9A875B084841}"/>
              </a:ext>
            </a:extLst>
          </p:cNvPr>
          <p:cNvSpPr txBox="1">
            <a:spLocks/>
          </p:cNvSpPr>
          <p:nvPr/>
        </p:nvSpPr>
        <p:spPr>
          <a:xfrm>
            <a:off x="5900467" y="297760"/>
            <a:ext cx="50906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solidFill>
                  <a:schemeClr val="bg1"/>
                </a:solidFill>
                <a:latin typeface="Nunito Sans Black" panose="00000A00000000000000" pitchFamily="2" charset="0"/>
              </a:rPr>
              <a:t>What it isn’t</a:t>
            </a:r>
          </a:p>
        </p:txBody>
      </p:sp>
      <p:sp>
        <p:nvSpPr>
          <p:cNvPr id="8" name="Rectangle: Rounded Corners 7">
            <a:extLst>
              <a:ext uri="{FF2B5EF4-FFF2-40B4-BE49-F238E27FC236}">
                <a16:creationId xmlns:a16="http://schemas.microsoft.com/office/drawing/2014/main" id="{51D1C3D0-BC64-1014-8F84-2FB2708B52EC}"/>
              </a:ext>
            </a:extLst>
          </p:cNvPr>
          <p:cNvSpPr/>
          <p:nvPr/>
        </p:nvSpPr>
        <p:spPr>
          <a:xfrm>
            <a:off x="1291908"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D8082146-B3B3-3535-1E35-EF3C378EB2DC}"/>
              </a:ext>
            </a:extLst>
          </p:cNvPr>
          <p:cNvSpPr/>
          <p:nvPr/>
        </p:nvSpPr>
        <p:spPr>
          <a:xfrm>
            <a:off x="6344830"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C37DD04-026A-10A6-F79F-300EB9C62AE7}"/>
              </a:ext>
            </a:extLst>
          </p:cNvPr>
          <p:cNvSpPr txBox="1"/>
          <p:nvPr/>
        </p:nvSpPr>
        <p:spPr>
          <a:xfrm>
            <a:off x="6616769" y="1710983"/>
            <a:ext cx="3657600" cy="3970318"/>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4"/>
                    </a:ext>
                  </a:extLst>
                </a:blip>
              </a:buBlip>
            </a:pPr>
            <a:r>
              <a:rPr lang="en-GB" sz="2800" dirty="0">
                <a:latin typeface="Nunito Sans" panose="00000500000000000000" pitchFamily="2" charset="0"/>
              </a:rPr>
              <a:t>A replacement for Safeguarding processes</a:t>
            </a:r>
          </a:p>
          <a:p>
            <a:pPr marL="457200" indent="-457200">
              <a:buBlip>
                <a:blip>
                  <a:extLst>
                    <a:ext uri="{96DAC541-7B7A-43D3-8B79-37D633B846F1}">
                      <asvg:svgBlip xmlns:asvg="http://schemas.microsoft.com/office/drawing/2016/SVG/main" r:embed="rId4"/>
                    </a:ext>
                  </a:extLst>
                </a:blip>
              </a:buBlip>
            </a:pPr>
            <a:r>
              <a:rPr lang="en-GB" sz="2800" dirty="0">
                <a:latin typeface="Nunito Sans" panose="00000500000000000000" pitchFamily="2" charset="0"/>
              </a:rPr>
              <a:t>A replacement for our Complaints process</a:t>
            </a:r>
          </a:p>
          <a:p>
            <a:pPr marL="457200" indent="-457200">
              <a:buBlip>
                <a:blip>
                  <a:extLst>
                    <a:ext uri="{96DAC541-7B7A-43D3-8B79-37D633B846F1}">
                      <asvg:svgBlip xmlns:asvg="http://schemas.microsoft.com/office/drawing/2016/SVG/main" r:embed="rId4"/>
                    </a:ext>
                  </a:extLst>
                </a:blip>
              </a:buBlip>
            </a:pPr>
            <a:r>
              <a:rPr lang="en-GB" sz="2800" dirty="0">
                <a:latin typeface="Nunito Sans"/>
              </a:rPr>
              <a:t>A way to get support </a:t>
            </a:r>
            <a:endParaRPr lang="en-GB" sz="2800" dirty="0">
              <a:latin typeface="Nunito Sans" panose="00000500000000000000" pitchFamily="2" charset="0"/>
            </a:endParaRPr>
          </a:p>
          <a:p>
            <a:pPr marL="457200" indent="-457200">
              <a:buBlip>
                <a:blip>
                  <a:extLst>
                    <a:ext uri="{96DAC541-7B7A-43D3-8B79-37D633B846F1}">
                      <asvg:svgBlip xmlns:asvg="http://schemas.microsoft.com/office/drawing/2016/SVG/main" r:embed="rId4"/>
                    </a:ext>
                  </a:extLst>
                </a:blip>
              </a:buBlip>
            </a:pPr>
            <a:endParaRPr lang="en-GB" sz="2800" dirty="0"/>
          </a:p>
        </p:txBody>
      </p:sp>
      <p:sp>
        <p:nvSpPr>
          <p:cNvPr id="7" name="TextBox 6">
            <a:extLst>
              <a:ext uri="{FF2B5EF4-FFF2-40B4-BE49-F238E27FC236}">
                <a16:creationId xmlns:a16="http://schemas.microsoft.com/office/drawing/2014/main" id="{6A2C1E31-D185-B741-7D6D-5D83D8CA412D}"/>
              </a:ext>
            </a:extLst>
          </p:cNvPr>
          <p:cNvSpPr txBox="1"/>
          <p:nvPr/>
        </p:nvSpPr>
        <p:spPr>
          <a:xfrm>
            <a:off x="1645284" y="1439533"/>
            <a:ext cx="3657600" cy="4401205"/>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5"/>
                    </a:ext>
                  </a:extLst>
                </a:blip>
              </a:buBlip>
            </a:pPr>
            <a:r>
              <a:rPr lang="en-GB" sz="2800" dirty="0">
                <a:latin typeface="Nunito Sans"/>
              </a:rPr>
              <a:t>An anonymous reporting form</a:t>
            </a:r>
          </a:p>
          <a:p>
            <a:pPr marL="457200" indent="-457200">
              <a:buBlip>
                <a:blip>
                  <a:extLst>
                    <a:ext uri="{96DAC541-7B7A-43D3-8B79-37D633B846F1}">
                      <asvg:svgBlip xmlns:asvg="http://schemas.microsoft.com/office/drawing/2016/SVG/main" r:embed="rId5"/>
                    </a:ext>
                  </a:extLst>
                </a:blip>
              </a:buBlip>
            </a:pPr>
            <a:r>
              <a:rPr lang="en-GB" sz="2800" dirty="0">
                <a:latin typeface="Nunito Sans"/>
              </a:rPr>
              <a:t>An opportunity to tell us what you're seeing, hearing and experiencing </a:t>
            </a:r>
          </a:p>
          <a:p>
            <a:pPr marL="457200" indent="-457200">
              <a:buBlip>
                <a:blip>
                  <a:extLst>
                    <a:ext uri="{96DAC541-7B7A-43D3-8B79-37D633B846F1}">
                      <asvg:svgBlip xmlns:asvg="http://schemas.microsoft.com/office/drawing/2016/SVG/main" r:embed="rId5"/>
                    </a:ext>
                  </a:extLst>
                </a:blip>
              </a:buBlip>
            </a:pPr>
            <a:r>
              <a:rPr lang="en-GB" sz="2800" dirty="0">
                <a:latin typeface="Nunito Sans"/>
              </a:rPr>
              <a:t>A way to help make Scouts a safer, more welcoming place</a:t>
            </a:r>
            <a:endParaRPr lang="en-GB" dirty="0"/>
          </a:p>
        </p:txBody>
      </p:sp>
    </p:spTree>
    <p:extLst>
      <p:ext uri="{BB962C8B-B14F-4D97-AF65-F5344CB8AC3E}">
        <p14:creationId xmlns:p14="http://schemas.microsoft.com/office/powerpoint/2010/main" val="269162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C9E20E4-474D-F64B-70E0-AEB8CA673387}"/>
            </a:ext>
          </a:extLst>
        </p:cNvPr>
        <p:cNvGrpSpPr/>
        <p:nvPr/>
      </p:nvGrpSpPr>
      <p:grpSpPr>
        <a:xfrm>
          <a:off x="0" y="0"/>
          <a:ext cx="0" cy="0"/>
          <a:chOff x="0" y="0"/>
          <a:chExt cx="0" cy="0"/>
        </a:xfrm>
      </p:grpSpPr>
      <p:pic>
        <p:nvPicPr>
          <p:cNvPr id="5" name="Picture 4" descr="Two boys riding a small toy car&#10;&#10;AI-generated content may be incorrect.">
            <a:extLst>
              <a:ext uri="{FF2B5EF4-FFF2-40B4-BE49-F238E27FC236}">
                <a16:creationId xmlns:a16="http://schemas.microsoft.com/office/drawing/2014/main" id="{CF8D20A2-8704-C6B4-ACE3-0975F639F535}"/>
              </a:ext>
            </a:extLst>
          </p:cNvPr>
          <p:cNvPicPr>
            <a:picLocks noChangeAspect="1"/>
          </p:cNvPicPr>
          <p:nvPr/>
        </p:nvPicPr>
        <p:blipFill>
          <a:blip r:embed="rId3"/>
          <a:srcRect l="13566" t="208" r="43217" b="-417"/>
          <a:stretch>
            <a:fillRect/>
          </a:stretch>
        </p:blipFill>
        <p:spPr>
          <a:xfrm>
            <a:off x="7797710" y="0"/>
            <a:ext cx="4445676" cy="6929724"/>
          </a:xfrm>
          <a:prstGeom prst="rect">
            <a:avLst/>
          </a:prstGeom>
        </p:spPr>
      </p:pic>
      <p:sp>
        <p:nvSpPr>
          <p:cNvPr id="4" name="Title 1">
            <a:extLst>
              <a:ext uri="{FF2B5EF4-FFF2-40B4-BE49-F238E27FC236}">
                <a16:creationId xmlns:a16="http://schemas.microsoft.com/office/drawing/2014/main" id="{6676DD5C-9AE8-3E6F-AB18-6EFCF4A1547B}"/>
              </a:ext>
            </a:extLst>
          </p:cNvPr>
          <p:cNvSpPr txBox="1">
            <a:spLocks/>
          </p:cNvSpPr>
          <p:nvPr/>
        </p:nvSpPr>
        <p:spPr>
          <a:xfrm>
            <a:off x="5086" y="596415"/>
            <a:ext cx="7759543"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a:rPr>
              <a:t>Why should you engage with the Listening Tool?</a:t>
            </a:r>
            <a:endParaRPr lang="en-GB" dirty="0">
              <a:solidFill>
                <a:srgbClr val="7413DC"/>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29C779A-5E7D-8D24-35A2-8DC82932C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549DB7A7-4876-12C1-EE2F-A48C1562DD33}"/>
              </a:ext>
            </a:extLst>
          </p:cNvPr>
          <p:cNvSpPr txBox="1"/>
          <p:nvPr/>
        </p:nvSpPr>
        <p:spPr>
          <a:xfrm>
            <a:off x="164154" y="2372731"/>
            <a:ext cx="744140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sz="2000" dirty="0">
                <a:latin typeface="Nunito Sans"/>
              </a:rPr>
              <a:t>Help Scouts understand day to day experiences of parents, carers and family members by reporting what you see, hear and experience.</a:t>
            </a:r>
          </a:p>
          <a:p>
            <a:pPr>
              <a:buFont typeface=""/>
              <a:buChar char="•"/>
            </a:pPr>
            <a:endParaRPr lang="en-US" sz="2000" dirty="0">
              <a:latin typeface="Nunito Sans"/>
            </a:endParaRPr>
          </a:p>
          <a:p>
            <a:pPr>
              <a:buFont typeface=""/>
              <a:buChar char="•"/>
            </a:pPr>
            <a:r>
              <a:rPr lang="en-US" sz="2000" dirty="0">
                <a:latin typeface="Nunito Sans"/>
              </a:rPr>
              <a:t>Help young people share their experiences through the Listening Tool.</a:t>
            </a:r>
          </a:p>
          <a:p>
            <a:endParaRPr lang="en-US" sz="2000" dirty="0">
              <a:latin typeface="Nunito Sans"/>
            </a:endParaRPr>
          </a:p>
          <a:p>
            <a:pPr>
              <a:buFont typeface=""/>
              <a:buChar char="•"/>
            </a:pPr>
            <a:r>
              <a:rPr lang="en-US" sz="2000" dirty="0">
                <a:latin typeface="Nunito Sans"/>
              </a:rPr>
              <a:t>Reports will shape guidance, resources and support for volunteers and leaders tackling discrimination.</a:t>
            </a:r>
          </a:p>
          <a:p>
            <a:endParaRPr lang="en-US" sz="2000" dirty="0">
              <a:latin typeface="Nunito Sans"/>
            </a:endParaRPr>
          </a:p>
          <a:p>
            <a:pPr>
              <a:buFont typeface=""/>
              <a:buChar char="•"/>
            </a:pPr>
            <a:r>
              <a:rPr lang="en-US" sz="2000" dirty="0">
                <a:latin typeface="Nunito Sans"/>
              </a:rPr>
              <a:t>Together, we can build a safer, more welcoming Scouts for all young people.</a:t>
            </a:r>
          </a:p>
        </p:txBody>
      </p:sp>
    </p:spTree>
    <p:extLst>
      <p:ext uri="{BB962C8B-B14F-4D97-AF65-F5344CB8AC3E}">
        <p14:creationId xmlns:p14="http://schemas.microsoft.com/office/powerpoint/2010/main" val="2635984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CDECE0A-7439-C46A-0D3E-444DCE4367E5}"/>
            </a:ext>
          </a:extLst>
        </p:cNvPr>
        <p:cNvGrpSpPr/>
        <p:nvPr/>
      </p:nvGrpSpPr>
      <p:grpSpPr>
        <a:xfrm>
          <a:off x="0" y="0"/>
          <a:ext cx="0" cy="0"/>
          <a:chOff x="0" y="0"/>
          <a:chExt cx="0" cy="0"/>
        </a:xfrm>
      </p:grpSpPr>
      <p:pic>
        <p:nvPicPr>
          <p:cNvPr id="5" name="Picture 4" descr="A group of children sitting on grass&#10;&#10;AI-generated content may be incorrect.">
            <a:extLst>
              <a:ext uri="{FF2B5EF4-FFF2-40B4-BE49-F238E27FC236}">
                <a16:creationId xmlns:a16="http://schemas.microsoft.com/office/drawing/2014/main" id="{F3433EC6-F650-BB41-3396-D54CACC3777B}"/>
              </a:ext>
            </a:extLst>
          </p:cNvPr>
          <p:cNvPicPr>
            <a:picLocks noChangeAspect="1"/>
          </p:cNvPicPr>
          <p:nvPr/>
        </p:nvPicPr>
        <p:blipFill>
          <a:blip r:embed="rId3" cstate="print">
            <a:extLst>
              <a:ext uri="{28A0092B-C50C-407E-A947-70E740481C1C}">
                <a14:useLocalDpi xmlns:a14="http://schemas.microsoft.com/office/drawing/2010/main" val="0"/>
              </a:ext>
            </a:extLst>
          </a:blip>
          <a:srcRect l="31801" t="-1" r="26910" b="-1111"/>
          <a:stretch>
            <a:fillRect/>
          </a:stretch>
        </p:blipFill>
        <p:spPr>
          <a:xfrm>
            <a:off x="7950200" y="0"/>
            <a:ext cx="4246880" cy="6934200"/>
          </a:xfrm>
          <a:prstGeom prst="rect">
            <a:avLst/>
          </a:prstGeom>
        </p:spPr>
      </p:pic>
      <p:sp>
        <p:nvSpPr>
          <p:cNvPr id="4" name="Title 1">
            <a:extLst>
              <a:ext uri="{FF2B5EF4-FFF2-40B4-BE49-F238E27FC236}">
                <a16:creationId xmlns:a16="http://schemas.microsoft.com/office/drawing/2014/main" id="{F91BB64C-07F4-DDAD-EC05-525843B9BD3C}"/>
              </a:ext>
            </a:extLst>
          </p:cNvPr>
          <p:cNvSpPr txBox="1">
            <a:spLocks/>
          </p:cNvSpPr>
          <p:nvPr/>
        </p:nvSpPr>
        <p:spPr>
          <a:xfrm>
            <a:off x="0" y="-14061"/>
            <a:ext cx="7950200"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What we need from you</a:t>
            </a:r>
          </a:p>
        </p:txBody>
      </p:sp>
      <p:pic>
        <p:nvPicPr>
          <p:cNvPr id="9" name="Picture 8" descr="A white symbol with a black background&#10;&#10;AI-generated content may be incorrect.">
            <a:extLst>
              <a:ext uri="{FF2B5EF4-FFF2-40B4-BE49-F238E27FC236}">
                <a16:creationId xmlns:a16="http://schemas.microsoft.com/office/drawing/2014/main" id="{5B2393D0-D06B-2F64-2076-494AB08ADD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7A5D8F5E-3638-9DD1-FD1C-C1AD398D2230}"/>
              </a:ext>
            </a:extLst>
          </p:cNvPr>
          <p:cNvSpPr txBox="1"/>
          <p:nvPr/>
        </p:nvSpPr>
        <p:spPr>
          <a:xfrm>
            <a:off x="528320" y="1964795"/>
            <a:ext cx="6614160" cy="4524315"/>
          </a:xfrm>
          <a:prstGeom prst="rect">
            <a:avLst/>
          </a:prstGeom>
          <a:noFill/>
        </p:spPr>
        <p:txBody>
          <a:bodyPr wrap="square" rtlCol="0">
            <a:spAutoFit/>
          </a:bodyPr>
          <a:lstStyle/>
          <a:p>
            <a:pPr marL="457200" indent="-457200">
              <a:buFont typeface="Arial" panose="020B0604020202020204" pitchFamily="34" charset="0"/>
              <a:buChar char="•"/>
            </a:pPr>
            <a:r>
              <a:rPr lang="en-GB" sz="3200" dirty="0">
                <a:latin typeface="Nunito Sans" panose="00000500000000000000" pitchFamily="2" charset="0"/>
              </a:rPr>
              <a:t>Report what you see, hear and experience</a:t>
            </a:r>
          </a:p>
          <a:p>
            <a:pPr marL="457200" indent="-457200">
              <a:buFont typeface="Arial" panose="020B0604020202020204" pitchFamily="34" charset="0"/>
              <a:buChar char="•"/>
            </a:pPr>
            <a:endParaRPr lang="en-GB" sz="3200" dirty="0">
              <a:latin typeface="Nunito Sans" panose="00000500000000000000" pitchFamily="2" charset="0"/>
            </a:endParaRPr>
          </a:p>
          <a:p>
            <a:pPr marL="457200" indent="-457200">
              <a:buFont typeface="Arial" panose="020B0604020202020204" pitchFamily="34" charset="0"/>
              <a:buChar char="•"/>
            </a:pPr>
            <a:r>
              <a:rPr lang="en-GB" sz="3200" dirty="0">
                <a:latin typeface="Nunito Sans" panose="00000500000000000000" pitchFamily="2" charset="0"/>
              </a:rPr>
              <a:t>Make reports for our younger members (Squirrels, Beavers, Cubs)</a:t>
            </a:r>
          </a:p>
          <a:p>
            <a:pPr marL="457200" indent="-457200">
              <a:buFont typeface="Arial" panose="020B0604020202020204" pitchFamily="34" charset="0"/>
              <a:buChar char="•"/>
            </a:pPr>
            <a:endParaRPr lang="en-GB" sz="3200" dirty="0">
              <a:latin typeface="Nunito Sans" panose="00000500000000000000" pitchFamily="2" charset="0"/>
            </a:endParaRPr>
          </a:p>
          <a:p>
            <a:pPr marL="457200" indent="-457200">
              <a:buFont typeface="Arial" panose="020B0604020202020204" pitchFamily="34" charset="0"/>
              <a:buChar char="•"/>
            </a:pPr>
            <a:r>
              <a:rPr lang="en-GB" sz="3200" dirty="0">
                <a:latin typeface="Nunito Sans" panose="00000500000000000000" pitchFamily="2" charset="0"/>
              </a:rPr>
              <a:t>Support others to make a report</a:t>
            </a:r>
          </a:p>
          <a:p>
            <a:pPr marL="457200" indent="-457200">
              <a:buFont typeface="Arial" panose="020B0604020202020204" pitchFamily="34" charset="0"/>
              <a:buChar char="•"/>
            </a:pPr>
            <a:endParaRPr lang="en-GB" sz="3200" dirty="0">
              <a:latin typeface="Nunito Sans" panose="00000500000000000000" pitchFamily="2" charset="0"/>
            </a:endParaRPr>
          </a:p>
        </p:txBody>
      </p:sp>
    </p:spTree>
    <p:extLst>
      <p:ext uri="{BB962C8B-B14F-4D97-AF65-F5344CB8AC3E}">
        <p14:creationId xmlns:p14="http://schemas.microsoft.com/office/powerpoint/2010/main" val="417949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89A41-A282-6ADA-914B-EE5AA55AFE2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1DCE881-3919-0B52-3F72-821A5E50FB18}"/>
              </a:ext>
            </a:extLst>
          </p:cNvPr>
          <p:cNvPicPr>
            <a:picLocks noChangeAspect="1"/>
          </p:cNvPicPr>
          <p:nvPr/>
        </p:nvPicPr>
        <p:blipFill>
          <a:blip r:embed="rId3">
            <a:extLst>
              <a:ext uri="{28A0092B-C50C-407E-A947-70E740481C1C}">
                <a14:useLocalDpi xmlns:a14="http://schemas.microsoft.com/office/drawing/2010/main" val="0"/>
              </a:ext>
            </a:extLst>
          </a:blip>
          <a:srcRect b="15631"/>
          <a:stretch>
            <a:fillRect/>
          </a:stretch>
        </p:blipFill>
        <p:spPr>
          <a:xfrm>
            <a:off x="0" y="-1"/>
            <a:ext cx="12192000" cy="6858001"/>
          </a:xfrm>
          <a:prstGeom prst="rect">
            <a:avLst/>
          </a:prstGeom>
        </p:spPr>
      </p:pic>
      <p:sp>
        <p:nvSpPr>
          <p:cNvPr id="4" name="Title 1">
            <a:extLst>
              <a:ext uri="{FF2B5EF4-FFF2-40B4-BE49-F238E27FC236}">
                <a16:creationId xmlns:a16="http://schemas.microsoft.com/office/drawing/2014/main" id="{ED7865F5-CB31-4772-4318-A07475B13B30}"/>
              </a:ext>
            </a:extLst>
          </p:cNvPr>
          <p:cNvSpPr txBox="1">
            <a:spLocks/>
          </p:cNvSpPr>
          <p:nvPr/>
        </p:nvSpPr>
        <p:spPr>
          <a:xfrm>
            <a:off x="0" y="0"/>
            <a:ext cx="7313023"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chemeClr val="bg1"/>
                </a:solidFill>
                <a:latin typeface="Nunito Sans Black"/>
              </a:rPr>
              <a:t>Making a report</a:t>
            </a:r>
            <a:endParaRPr lang="en-GB" dirty="0">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FBC15ED-EC69-9243-66AB-E9844B44D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75044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87B8999-7B69-9E7A-CCD0-8C5B23E4F9ED}"/>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B4E2519-FCC6-85E6-61F2-B2814EF7491F}"/>
              </a:ext>
            </a:extLst>
          </p:cNvPr>
          <p:cNvSpPr/>
          <p:nvPr/>
        </p:nvSpPr>
        <p:spPr>
          <a:xfrm>
            <a:off x="495315" y="5024826"/>
            <a:ext cx="9523556" cy="945086"/>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2EAD4A84-8CF1-41D8-8DDF-C4A161B826B7}"/>
              </a:ext>
            </a:extLst>
          </p:cNvPr>
          <p:cNvSpPr txBox="1">
            <a:spLocks/>
          </p:cNvSpPr>
          <p:nvPr/>
        </p:nvSpPr>
        <p:spPr>
          <a:xfrm>
            <a:off x="867728" y="420051"/>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Accessing the Listening Tool online</a:t>
            </a:r>
          </a:p>
        </p:txBody>
      </p:sp>
      <p:sp>
        <p:nvSpPr>
          <p:cNvPr id="5" name="TextBox 4">
            <a:extLst>
              <a:ext uri="{FF2B5EF4-FFF2-40B4-BE49-F238E27FC236}">
                <a16:creationId xmlns:a16="http://schemas.microsoft.com/office/drawing/2014/main" id="{77318133-C781-EDBE-6EE4-7422A9740ACF}"/>
              </a:ext>
            </a:extLst>
          </p:cNvPr>
          <p:cNvSpPr txBox="1"/>
          <p:nvPr/>
        </p:nvSpPr>
        <p:spPr>
          <a:xfrm>
            <a:off x="669449" y="1861726"/>
            <a:ext cx="9349422" cy="3046988"/>
          </a:xfrm>
          <a:prstGeom prst="rect">
            <a:avLst/>
          </a:prstGeom>
          <a:noFill/>
        </p:spPr>
        <p:txBody>
          <a:bodyPr wrap="square" rtlCol="0">
            <a:spAutoFit/>
          </a:bodyPr>
          <a:lstStyle/>
          <a:p>
            <a:r>
              <a:rPr lang="en-GB" sz="3200" dirty="0">
                <a:latin typeface="Nunito Sans" panose="00000500000000000000" pitchFamily="2" charset="0"/>
              </a:rPr>
              <a:t>Reports can only be made online. But if you don’t have easy access to the internet, you could:</a:t>
            </a:r>
          </a:p>
          <a:p>
            <a:pPr marL="457200" indent="-457200">
              <a:buFontTx/>
              <a:buChar char="-"/>
            </a:pPr>
            <a:r>
              <a:rPr lang="en-GB" sz="3200" dirty="0">
                <a:latin typeface="Nunito Sans" panose="00000500000000000000" pitchFamily="2" charset="0"/>
              </a:rPr>
              <a:t>Visit a library</a:t>
            </a:r>
          </a:p>
          <a:p>
            <a:pPr marL="457200" indent="-457200">
              <a:buFontTx/>
              <a:buChar char="-"/>
            </a:pPr>
            <a:r>
              <a:rPr lang="en-GB" sz="3200" dirty="0">
                <a:latin typeface="Nunito Sans" panose="00000500000000000000" pitchFamily="2" charset="0"/>
              </a:rPr>
              <a:t>Ask someone to make a report on your behalf</a:t>
            </a:r>
          </a:p>
          <a:p>
            <a:pPr marL="457200" indent="-457200">
              <a:buFontTx/>
              <a:buChar char="-"/>
            </a:pPr>
            <a:r>
              <a:rPr lang="en-GB" sz="3200" dirty="0">
                <a:latin typeface="Nunito Sans" panose="00000500000000000000" pitchFamily="2" charset="0"/>
              </a:rPr>
              <a:t>Ask someone if they can support you to make a report on their device</a:t>
            </a:r>
          </a:p>
        </p:txBody>
      </p:sp>
      <p:sp>
        <p:nvSpPr>
          <p:cNvPr id="8" name="Rectangle 7">
            <a:extLst>
              <a:ext uri="{FF2B5EF4-FFF2-40B4-BE49-F238E27FC236}">
                <a16:creationId xmlns:a16="http://schemas.microsoft.com/office/drawing/2014/main" id="{6AF1ADA7-03B6-C82E-7B47-94D152CDB9C9}"/>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6AABED03-54F7-B4BC-6360-A247AC96E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B43D21CA-42BC-8446-7A20-CCB19A91741D}"/>
              </a:ext>
            </a:extLst>
          </p:cNvPr>
          <p:cNvSpPr txBox="1"/>
          <p:nvPr/>
        </p:nvSpPr>
        <p:spPr>
          <a:xfrm>
            <a:off x="635582" y="5081870"/>
            <a:ext cx="9151143" cy="830997"/>
          </a:xfrm>
          <a:prstGeom prst="rect">
            <a:avLst/>
          </a:prstGeom>
          <a:noFill/>
        </p:spPr>
        <p:txBody>
          <a:bodyPr wrap="square" rtlCol="0">
            <a:spAutoFit/>
          </a:bodyPr>
          <a:lstStyle/>
          <a:p>
            <a:r>
              <a:rPr lang="en-GB" sz="2400">
                <a:solidFill>
                  <a:schemeClr val="bg1"/>
                </a:solidFill>
                <a:latin typeface="Nunito Sans" panose="00000500000000000000" pitchFamily="2" charset="0"/>
              </a:rPr>
              <a:t>Top Tip: Save the link to the Listening Tool so you can return to it whenever you need to make a report.</a:t>
            </a:r>
          </a:p>
        </p:txBody>
      </p:sp>
    </p:spTree>
    <p:extLst>
      <p:ext uri="{BB962C8B-B14F-4D97-AF65-F5344CB8AC3E}">
        <p14:creationId xmlns:p14="http://schemas.microsoft.com/office/powerpoint/2010/main" val="1652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E92D265-3D70-0A10-B8BB-E0697879E7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FBFEE87-5991-8640-D517-EFF08EF8C8A6}"/>
              </a:ext>
            </a:extLst>
          </p:cNvPr>
          <p:cNvSpPr txBox="1">
            <a:spLocks/>
          </p:cNvSpPr>
          <p:nvPr/>
        </p:nvSpPr>
        <p:spPr>
          <a:xfrm>
            <a:off x="867728" y="0"/>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Walkthrough</a:t>
            </a:r>
          </a:p>
        </p:txBody>
      </p:sp>
      <p:sp>
        <p:nvSpPr>
          <p:cNvPr id="8" name="Rectangle 7">
            <a:extLst>
              <a:ext uri="{FF2B5EF4-FFF2-40B4-BE49-F238E27FC236}">
                <a16:creationId xmlns:a16="http://schemas.microsoft.com/office/drawing/2014/main" id="{0858C137-D83D-3053-84C6-2746335EDBB4}"/>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0670A57F-5AA7-41EF-6CD3-2CDF5C86B3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3" name="TextBox 2">
            <a:extLst>
              <a:ext uri="{FF2B5EF4-FFF2-40B4-BE49-F238E27FC236}">
                <a16:creationId xmlns:a16="http://schemas.microsoft.com/office/drawing/2014/main" id="{5C1D477C-0264-517D-0770-992AC7375090}"/>
              </a:ext>
            </a:extLst>
          </p:cNvPr>
          <p:cNvSpPr txBox="1"/>
          <p:nvPr/>
        </p:nvSpPr>
        <p:spPr>
          <a:xfrm>
            <a:off x="2989943" y="3421743"/>
            <a:ext cx="470262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00FF"/>
                </a:solidFill>
                <a:latin typeface="Nunito Sans"/>
                <a:ea typeface="+mn-lt"/>
                <a:cs typeface="+mn-lt"/>
                <a:hlinkClick r:id="rId3"/>
              </a:rPr>
              <a:t>https://vimeo.com/1206783931</a:t>
            </a:r>
            <a:endParaRPr lang="en-US" sz="2400">
              <a:latin typeface="Nunito Sans"/>
              <a:ea typeface="+mn-lt"/>
              <a:cs typeface="+mn-lt"/>
            </a:endParaRPr>
          </a:p>
          <a:p>
            <a:endParaRPr lang="en-US" sz="2400" dirty="0">
              <a:solidFill>
                <a:srgbClr val="0000FF"/>
              </a:solidFill>
              <a:latin typeface="Nunito Sans"/>
              <a:ea typeface="+mn-lt"/>
              <a:cs typeface="+mn-lt"/>
            </a:endParaRPr>
          </a:p>
        </p:txBody>
      </p:sp>
    </p:spTree>
    <p:extLst>
      <p:ext uri="{BB962C8B-B14F-4D97-AF65-F5344CB8AC3E}">
        <p14:creationId xmlns:p14="http://schemas.microsoft.com/office/powerpoint/2010/main" val="566764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4AB3523-0AD8-5A0A-7F42-A30EBBF5C6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6AA0494-ACF6-5B7E-1D1C-9F5810C3761F}"/>
              </a:ext>
            </a:extLst>
          </p:cNvPr>
          <p:cNvSpPr txBox="1">
            <a:spLocks/>
          </p:cNvSpPr>
          <p:nvPr/>
        </p:nvSpPr>
        <p:spPr>
          <a:xfrm>
            <a:off x="867639" y="265369"/>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Any questions?</a:t>
            </a:r>
          </a:p>
        </p:txBody>
      </p:sp>
      <p:sp>
        <p:nvSpPr>
          <p:cNvPr id="8" name="Rectangle 7">
            <a:extLst>
              <a:ext uri="{FF2B5EF4-FFF2-40B4-BE49-F238E27FC236}">
                <a16:creationId xmlns:a16="http://schemas.microsoft.com/office/drawing/2014/main" id="{CE1D7A55-9E6A-D212-7A60-692E0578F483}"/>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23E069EA-68D7-B684-758C-5EF4E0831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FE4C3284-19F0-3530-4BD3-E8EF96CC2F63}"/>
              </a:ext>
            </a:extLst>
          </p:cNvPr>
          <p:cNvPicPr>
            <a:picLocks noChangeAspect="1"/>
          </p:cNvPicPr>
          <p:nvPr/>
        </p:nvPicPr>
        <p:blipFill>
          <a:blip r:embed="rId4"/>
          <a:srcRect r="2156" b="257"/>
          <a:stretch>
            <a:fillRect/>
          </a:stretch>
        </p:blipFill>
        <p:spPr>
          <a:xfrm>
            <a:off x="1369801" y="1908848"/>
            <a:ext cx="3364381" cy="3600698"/>
          </a:xfrm>
          <a:prstGeom prst="rect">
            <a:avLst/>
          </a:prstGeom>
        </p:spPr>
      </p:pic>
      <p:sp>
        <p:nvSpPr>
          <p:cNvPr id="3" name="TextBox 4">
            <a:extLst>
              <a:ext uri="{FF2B5EF4-FFF2-40B4-BE49-F238E27FC236}">
                <a16:creationId xmlns:a16="http://schemas.microsoft.com/office/drawing/2014/main" id="{34EF2AC9-B0B0-6E33-FB7D-7F111D1C6898}"/>
              </a:ext>
            </a:extLst>
          </p:cNvPr>
          <p:cNvSpPr txBox="1"/>
          <p:nvPr/>
        </p:nvSpPr>
        <p:spPr>
          <a:xfrm>
            <a:off x="1303007" y="5755767"/>
            <a:ext cx="349796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Make a report</a:t>
            </a:r>
            <a:endParaRPr lang="en-GB" sz="3200" dirty="0">
              <a:latin typeface="Nunito Sans" panose="00000500000000000000" pitchFamily="2" charset="0"/>
            </a:endParaRPr>
          </a:p>
        </p:txBody>
      </p:sp>
      <p:sp>
        <p:nvSpPr>
          <p:cNvPr id="6" name="TextBox 10">
            <a:extLst>
              <a:ext uri="{FF2B5EF4-FFF2-40B4-BE49-F238E27FC236}">
                <a16:creationId xmlns:a16="http://schemas.microsoft.com/office/drawing/2014/main" id="{8C340453-D81E-9076-E448-E310A5E04A57}"/>
              </a:ext>
            </a:extLst>
          </p:cNvPr>
          <p:cNvSpPr txBox="1"/>
          <p:nvPr/>
        </p:nvSpPr>
        <p:spPr>
          <a:xfrm>
            <a:off x="6322535" y="5509546"/>
            <a:ext cx="3497968"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Visit our Listening Tool webpage</a:t>
            </a:r>
            <a:endParaRPr lang="en-GB" sz="3200" dirty="0">
              <a:latin typeface="Nunito Sans" panose="00000500000000000000" pitchFamily="2" charset="0"/>
            </a:endParaRPr>
          </a:p>
        </p:txBody>
      </p:sp>
      <p:pic>
        <p:nvPicPr>
          <p:cNvPr id="1026" name="Picture 2">
            <a:extLst>
              <a:ext uri="{FF2B5EF4-FFF2-40B4-BE49-F238E27FC236}">
                <a16:creationId xmlns:a16="http://schemas.microsoft.com/office/drawing/2014/main" id="{F9E400C3-5754-A92E-D395-B5875EE16C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93" r="8079"/>
          <a:stretch>
            <a:fillRect/>
          </a:stretch>
        </p:blipFill>
        <p:spPr bwMode="auto">
          <a:xfrm>
            <a:off x="6322535" y="1908848"/>
            <a:ext cx="3497968" cy="360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3247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5B1A5B3-DDDF-803E-2AA9-FD6BCE65263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9AA625D-6D12-47E1-0A3B-65E0BBEC66D2}"/>
              </a:ext>
            </a:extLst>
          </p:cNvPr>
          <p:cNvSpPr txBox="1">
            <a:spLocks/>
          </p:cNvSpPr>
          <p:nvPr/>
        </p:nvSpPr>
        <p:spPr>
          <a:xfrm>
            <a:off x="369621" y="1043283"/>
            <a:ext cx="9857557" cy="672516"/>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dirty="0">
                <a:latin typeface="Nunito Sans"/>
              </a:rPr>
              <a:t>Pilot Locations across the UK</a:t>
            </a:r>
            <a:endParaRPr lang="en-GB" dirty="0"/>
          </a:p>
          <a:p>
            <a:endParaRPr lang="en-GB" b="1" dirty="0">
              <a:latin typeface="Nunito Sans"/>
            </a:endParaRPr>
          </a:p>
        </p:txBody>
      </p:sp>
      <p:sp>
        <p:nvSpPr>
          <p:cNvPr id="2" name="TextBox 1">
            <a:extLst>
              <a:ext uri="{FF2B5EF4-FFF2-40B4-BE49-F238E27FC236}">
                <a16:creationId xmlns:a16="http://schemas.microsoft.com/office/drawing/2014/main" id="{5448F271-A40C-D42D-7807-280EF7948151}"/>
              </a:ext>
            </a:extLst>
          </p:cNvPr>
          <p:cNvSpPr txBox="1"/>
          <p:nvPr/>
        </p:nvSpPr>
        <p:spPr>
          <a:xfrm>
            <a:off x="860871" y="1937306"/>
            <a:ext cx="8875058" cy="397031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800">
                <a:latin typeface="Nunito Sans" panose="00000500000000000000" pitchFamily="2" charset="0"/>
              </a:rPr>
              <a:t>Birmingham County</a:t>
            </a:r>
          </a:p>
          <a:p>
            <a:pPr marL="285750" indent="-285750">
              <a:buFont typeface="Arial" panose="020B0604020202020204" pitchFamily="34" charset="0"/>
              <a:buChar char="•"/>
            </a:pPr>
            <a:r>
              <a:rPr lang="en-GB" sz="2800">
                <a:latin typeface="Nunito Sans" panose="00000500000000000000" pitchFamily="2" charset="0"/>
              </a:rPr>
              <a:t>Cardiff and Vale Area</a:t>
            </a:r>
          </a:p>
          <a:p>
            <a:pPr marL="285750" indent="-285750">
              <a:buFont typeface="Arial" panose="020B0604020202020204" pitchFamily="34" charset="0"/>
              <a:buChar char="•"/>
            </a:pPr>
            <a:r>
              <a:rPr lang="en-GB" sz="2800">
                <a:latin typeface="Nunito Sans" panose="00000500000000000000" pitchFamily="2" charset="0"/>
              </a:rPr>
              <a:t>East Belfast District</a:t>
            </a:r>
          </a:p>
          <a:p>
            <a:pPr marL="285750" indent="-285750">
              <a:buFont typeface="Arial" panose="020B0604020202020204" pitchFamily="34" charset="0"/>
              <a:buChar char="•"/>
            </a:pPr>
            <a:r>
              <a:rPr lang="en-GB" sz="2800">
                <a:latin typeface="Nunito Sans" panose="00000500000000000000" pitchFamily="2" charset="0"/>
              </a:rPr>
              <a:t>Greater London North-East County</a:t>
            </a:r>
          </a:p>
          <a:p>
            <a:pPr marL="285750" indent="-285750">
              <a:buFont typeface="Arial" panose="020B0604020202020204" pitchFamily="34" charset="0"/>
              <a:buChar char="•"/>
            </a:pPr>
            <a:r>
              <a:rPr lang="en-GB" sz="2800">
                <a:latin typeface="Nunito Sans" panose="00000500000000000000" pitchFamily="2" charset="0"/>
              </a:rPr>
              <a:t>Hertfordshire County</a:t>
            </a:r>
          </a:p>
          <a:p>
            <a:pPr marL="285750" indent="-285750">
              <a:buFont typeface="Arial" panose="020B0604020202020204" pitchFamily="34" charset="0"/>
              <a:buChar char="•"/>
            </a:pPr>
            <a:r>
              <a:rPr lang="en-GB" sz="2800">
                <a:latin typeface="Nunito Sans" panose="00000500000000000000" pitchFamily="2" charset="0"/>
              </a:rPr>
              <a:t>Kent County</a:t>
            </a:r>
          </a:p>
          <a:p>
            <a:pPr marL="285750" indent="-285750">
              <a:buFont typeface="Arial" panose="020B0604020202020204" pitchFamily="34" charset="0"/>
              <a:buChar char="•"/>
            </a:pPr>
            <a:r>
              <a:rPr lang="en-GB" sz="2800">
                <a:latin typeface="Nunito Sans" panose="00000500000000000000" pitchFamily="2" charset="0"/>
              </a:rPr>
              <a:t>Leicestershire County</a:t>
            </a:r>
          </a:p>
          <a:p>
            <a:pPr marL="285750" indent="-285750">
              <a:buFont typeface="Arial" panose="020B0604020202020204" pitchFamily="34" charset="0"/>
              <a:buChar char="•"/>
            </a:pPr>
            <a:r>
              <a:rPr lang="en-GB" sz="2800">
                <a:latin typeface="Nunito Sans" panose="00000500000000000000" pitchFamily="2" charset="0"/>
              </a:rPr>
              <a:t>Powys Region</a:t>
            </a:r>
          </a:p>
          <a:p>
            <a:pPr marL="285750" indent="-285750">
              <a:buFont typeface="Arial" panose="020B0604020202020204" pitchFamily="34" charset="0"/>
              <a:buChar char="•"/>
            </a:pPr>
            <a:r>
              <a:rPr lang="en-GB" sz="2800">
                <a:latin typeface="Nunito Sans" panose="00000500000000000000" pitchFamily="2" charset="0"/>
              </a:rPr>
              <a:t>South-East Scotland Region</a:t>
            </a:r>
          </a:p>
        </p:txBody>
      </p:sp>
      <p:pic>
        <p:nvPicPr>
          <p:cNvPr id="5" name="Picture 4">
            <a:extLst>
              <a:ext uri="{FF2B5EF4-FFF2-40B4-BE49-F238E27FC236}">
                <a16:creationId xmlns:a16="http://schemas.microsoft.com/office/drawing/2014/main" id="{9895AEF7-9340-1982-E84D-B44CE3DA5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6511" y="5673436"/>
            <a:ext cx="955193" cy="870626"/>
          </a:xfrm>
          <a:prstGeom prst="rect">
            <a:avLst/>
          </a:prstGeom>
        </p:spPr>
      </p:pic>
      <p:pic>
        <p:nvPicPr>
          <p:cNvPr id="3" name="Picture 2">
            <a:extLst>
              <a:ext uri="{FF2B5EF4-FFF2-40B4-BE49-F238E27FC236}">
                <a16:creationId xmlns:a16="http://schemas.microsoft.com/office/drawing/2014/main" id="{0CBD2455-23F7-DDC2-5D79-6C6FD54C9732}"/>
              </a:ext>
            </a:extLst>
          </p:cNvPr>
          <p:cNvPicPr>
            <a:picLocks noChangeAspect="1"/>
          </p:cNvPicPr>
          <p:nvPr/>
        </p:nvPicPr>
        <p:blipFill>
          <a:blip r:embed="rId4"/>
          <a:stretch>
            <a:fillRect/>
          </a:stretch>
        </p:blipFill>
        <p:spPr>
          <a:xfrm>
            <a:off x="5845928" y="1043283"/>
            <a:ext cx="4984607" cy="4984607"/>
          </a:xfrm>
          <a:prstGeom prst="rect">
            <a:avLst/>
          </a:prstGeom>
        </p:spPr>
      </p:pic>
      <p:sp>
        <p:nvSpPr>
          <p:cNvPr id="6" name="Rectangle 5">
            <a:extLst>
              <a:ext uri="{FF2B5EF4-FFF2-40B4-BE49-F238E27FC236}">
                <a16:creationId xmlns:a16="http://schemas.microsoft.com/office/drawing/2014/main" id="{9C56A250-3C06-2A03-B1CD-FF6778B8E2A1}"/>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white symbol with a black background&#10;&#10;AI-generated content may be incorrect.">
            <a:extLst>
              <a:ext uri="{FF2B5EF4-FFF2-40B4-BE49-F238E27FC236}">
                <a16:creationId xmlns:a16="http://schemas.microsoft.com/office/drawing/2014/main" id="{5EEBBE48-3D21-1AEF-0FEA-309C59E109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32623499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e45288-59b2-43a8-840c-5e95452990ca" xsi:nil="true"/>
    <lcf76f155ced4ddcb4097134ff3c332f xmlns="a0d21859-d4fb-412f-81b4-a51d92ec07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692299A1657B04A95E3DC97AC5555AF" ma:contentTypeVersion="14" ma:contentTypeDescription="Create a new document." ma:contentTypeScope="" ma:versionID="c52ed40e08babd034b14e7fa4cdc8455">
  <xsd:schema xmlns:xsd="http://www.w3.org/2001/XMLSchema" xmlns:xs="http://www.w3.org/2001/XMLSchema" xmlns:p="http://schemas.microsoft.com/office/2006/metadata/properties" xmlns:ns2="a0d21859-d4fb-412f-81b4-a51d92ec07b5" xmlns:ns3="1ee45288-59b2-43a8-840c-5e95452990ca" targetNamespace="http://schemas.microsoft.com/office/2006/metadata/properties" ma:root="true" ma:fieldsID="a9dc9f02bffcb896519ac45a5fde32cc" ns2:_="" ns3:_="">
    <xsd:import namespace="a0d21859-d4fb-412f-81b4-a51d92ec07b5"/>
    <xsd:import namespace="1ee45288-59b2-43a8-840c-5e95452990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21859-d4fb-412f-81b4-a51d92ec07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a56231d-6d57-4d01-be4e-eaa0c39de8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e45288-59b2-43a8-840c-5e95452990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7d8b3-3264-459d-b22a-74f150a514ee}" ma:internalName="TaxCatchAll" ma:showField="CatchAllData" ma:web="1ee45288-59b2-43a8-840c-5e95452990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112BF6-3238-421D-8A18-35187816CAF4}">
  <ds:schemaRefs>
    <ds:schemaRef ds:uri="http://schemas.openxmlformats.org/package/2006/metadata/core-properties"/>
    <ds:schemaRef ds:uri="http://purl.org/dc/dcmitype/"/>
    <ds:schemaRef ds:uri="http://www.w3.org/XML/1998/namespace"/>
    <ds:schemaRef ds:uri="http://purl.org/dc/elements/1.1/"/>
    <ds:schemaRef ds:uri="http://schemas.microsoft.com/office/2006/documentManagement/types"/>
    <ds:schemaRef ds:uri="http://schemas.microsoft.com/office/infopath/2007/PartnerControls"/>
    <ds:schemaRef ds:uri="1ee45288-59b2-43a8-840c-5e95452990ca"/>
    <ds:schemaRef ds:uri="a0d21859-d4fb-412f-81b4-a51d92ec07b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D63CAB9-8FB6-4152-AE7E-6FC8F3381130}">
  <ds:schemaRefs>
    <ds:schemaRef ds:uri="1ee45288-59b2-43a8-840c-5e95452990ca"/>
    <ds:schemaRef ds:uri="a0d21859-d4fb-412f-81b4-a51d92ec07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EEB6A99-43B8-4A3E-8AC3-A0DCDFB2B3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6137</TotalTime>
  <Words>1927</Words>
  <Application>Microsoft Office PowerPoint</Application>
  <PresentationFormat>Widescreen</PresentationFormat>
  <Paragraphs>139</Paragraphs>
  <Slides>10</Slides>
  <Notes>9</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What it is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El Cummings</cp:lastModifiedBy>
  <cp:revision>64</cp:revision>
  <dcterms:created xsi:type="dcterms:W3CDTF">2026-01-07T09:11:23Z</dcterms:created>
  <dcterms:modified xsi:type="dcterms:W3CDTF">2026-08-07T15:57:44Z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0x0101000692299A1657B04A95E3DC97AC5555AF</vt:lpwstr>
  </property>
  <property fmtid="{D5CDD505-2E9C-101B-9397-08002B2CF9AE}" pid="3" name="MediaServiceImageTags">
    <vt:lpwstr/>
  </property>
</Properties>
</file>