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66" r:id="rId2"/>
    <p:sldId id="374" r:id="rId3"/>
    <p:sldId id="386" r:id="rId4"/>
    <p:sldId id="397" r:id="rId5"/>
    <p:sldId id="377" r:id="rId6"/>
    <p:sldId id="376" r:id="rId7"/>
    <p:sldId id="382" r:id="rId8"/>
    <p:sldId id="385" r:id="rId9"/>
    <p:sldId id="384" r:id="rId10"/>
    <p:sldId id="378" r:id="rId11"/>
    <p:sldId id="512" r:id="rId12"/>
    <p:sldId id="383" r:id="rId13"/>
    <p:sldId id="381" r:id="rId14"/>
    <p:sldId id="371" r:id="rId15"/>
    <p:sldId id="380" r:id="rId16"/>
    <p:sldId id="507" r:id="rId17"/>
    <p:sldId id="51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nnegan, Caroline" initials="F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A36"/>
    <a:srgbClr val="EA8004"/>
    <a:srgbClr val="FFC101"/>
    <a:srgbClr val="FFD400"/>
    <a:srgbClr val="FECE6E"/>
    <a:srgbClr val="8E6548"/>
    <a:srgbClr val="474037"/>
    <a:srgbClr val="595959"/>
    <a:srgbClr val="FCBA37"/>
    <a:srgbClr val="0D5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0" autoAdjust="0"/>
    <p:restoredTop sz="94677"/>
  </p:normalViewPr>
  <p:slideViewPr>
    <p:cSldViewPr snapToGrid="0" snapToObjects="1">
      <p:cViewPr varScale="1">
        <p:scale>
          <a:sx n="92" d="100"/>
          <a:sy n="92" d="100"/>
        </p:scale>
        <p:origin x="14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1776" y="-101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Lion</a:t>
            </a:r>
            <a:r>
              <a:rPr lang="en-US" sz="1600" b="1" baseline="0" dirty="0"/>
              <a:t> Members Per Year</a:t>
            </a:r>
            <a:r>
              <a:rPr lang="en-US" sz="1600" b="1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358303569024207E-2"/>
          <c:y val="0.17747387322965369"/>
          <c:w val="0.89053057163901828"/>
          <c:h val="0.699341450528228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Sheet2!$B$2:$B$4</c:f>
              <c:numCache>
                <c:formatCode>General</c:formatCode>
                <c:ptCount val="3"/>
                <c:pt idx="0" formatCode="#,##0">
                  <c:v>11389</c:v>
                </c:pt>
                <c:pt idx="1">
                  <c:v>11242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36-4DB4-9F62-B06B6F35014B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NR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Sheet2!$C$2:$C$4</c:f>
              <c:numCache>
                <c:formatCode>General</c:formatCode>
                <c:ptCount val="3"/>
                <c:pt idx="0" formatCode="#,##0">
                  <c:v>12211</c:v>
                </c:pt>
                <c:pt idx="1">
                  <c:v>3641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36-4DB4-9F62-B06B6F35014B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Sheet2!$A$2:$A$4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Sheet2!$D$2:$D$4</c:f>
              <c:numCache>
                <c:formatCode>General</c:formatCode>
                <c:ptCount val="3"/>
                <c:pt idx="0" formatCode="#,##0">
                  <c:v>16861</c:v>
                </c:pt>
                <c:pt idx="1">
                  <c:v>5619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36-4DB4-9F62-B06B6F35014B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WR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Sheet2!$E$2:$E$4</c:f>
              <c:numCache>
                <c:formatCode>General</c:formatCode>
                <c:ptCount val="3"/>
                <c:pt idx="0" formatCode="#,##0">
                  <c:v>6731</c:v>
                </c:pt>
                <c:pt idx="1">
                  <c:v>5116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36-4DB4-9F62-B06B6F35014B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Sheet2!$F$2:$F$4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36-4DB4-9F62-B06B6F350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25321288"/>
        <c:axId val="425329816"/>
      </c:barChart>
      <c:catAx>
        <c:axId val="42532128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329816"/>
        <c:crosses val="autoZero"/>
        <c:auto val="1"/>
        <c:lblAlgn val="ctr"/>
        <c:lblOffset val="100"/>
        <c:noMultiLvlLbl val="0"/>
      </c:catAx>
      <c:valAx>
        <c:axId val="42532981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32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0.06126</cdr:x>
      <cdr:y>0.62766</cdr:y>
    </cdr:from>
    <cdr:to>
      <cdr:x>0.29204</cdr:x>
      <cdr:y>0.79413</cdr:y>
    </cdr:to>
    <cdr:sp macro="" textlink="">
      <cdr:nvSpPr>
        <cdr:cNvPr id="2" name="TextBox 14">
          <a:extLst xmlns:a="http://schemas.openxmlformats.org/drawingml/2006/main">
            <a:ext uri="{FF2B5EF4-FFF2-40B4-BE49-F238E27FC236}">
              <a16:creationId xmlns:a16="http://schemas.microsoft.com/office/drawing/2014/main" id="{4811390A-CCD5-4D31-B9FF-5638EFDD23D9}"/>
            </a:ext>
          </a:extLst>
        </cdr:cNvPr>
        <cdr:cNvSpPr txBox="1"/>
      </cdr:nvSpPr>
      <cdr:spPr>
        <a:xfrm xmlns:a="http://schemas.openxmlformats.org/drawingml/2006/main">
          <a:off x="361681" y="2204897"/>
          <a:ext cx="1362649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/>
            <a:t>1,634</a:t>
          </a:r>
        </a:p>
        <a:p xmlns:a="http://schemas.openxmlformats.org/drawingml/2006/main">
          <a:pPr algn="ctr"/>
          <a:r>
            <a:rPr lang="en-US" sz="1400" dirty="0"/>
            <a:t>12/21/2015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AD87C8-52A5-964D-B246-52DF64249012}" type="datetimeFigureOut">
              <a:rPr lang="en-US" smtClean="0"/>
              <a:t>6/20/18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452FFA-A151-6547-85B0-23166BD1A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2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52FFA-A151-6547-85B0-23166BD1AF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7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 </a:t>
            </a:r>
          </a:p>
          <a:p>
            <a:r>
              <a:rPr lang="en-US" altLang="en-US" b="1" dirty="0">
                <a:ea typeface="ヒラギノ角ゴ Pro W3" charset="-128"/>
              </a:rPr>
              <a:t>Your evaluation is needed to provide feedback for program continuation or expansion. To support the feedback, it is important to deliver the program as designed.</a:t>
            </a:r>
            <a:endParaRPr lang="en-US" altLang="en-US" dirty="0">
              <a:ea typeface="ヒラギノ角ゴ Pro W3" charset="-128"/>
            </a:endParaRPr>
          </a:p>
          <a:p>
            <a:r>
              <a:rPr lang="en-US" altLang="en-US" dirty="0">
                <a:ea typeface="ヒラギノ角ゴ Pro W3" charset="-128"/>
              </a:rPr>
              <a:t> </a:t>
            </a:r>
          </a:p>
          <a:p>
            <a:r>
              <a:rPr lang="en-US" altLang="en-US" b="1" dirty="0">
                <a:ea typeface="ヒラギノ角ゴ Pro W3" charset="-128"/>
              </a:rPr>
              <a:t>Reproduction or distribution without written consent is not authorized.</a:t>
            </a:r>
            <a:endParaRPr lang="en-US" altLang="en-US" dirty="0">
              <a:ea typeface="ヒラギノ角ゴ Pro W3" charset="-128"/>
            </a:endParaRP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7A1E5256-6A63-764E-8554-B30C00D7881F}" type="datetime1">
              <a:rPr lang="en-US" altLang="en-US">
                <a:latin typeface="Calibri" charset="0"/>
              </a:rPr>
              <a:pPr/>
              <a:t>6/20/18</a:t>
            </a:fld>
            <a:endParaRPr lang="en-US" altLang="en-US" dirty="0">
              <a:latin typeface="Calibri" charset="0"/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 dirty="0">
              <a:latin typeface="Calibri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1E654B42-3BD5-1C4D-AB1E-B4BCEA68ED66}" type="slidenum">
              <a:rPr lang="en-US" altLang="en-US">
                <a:latin typeface="Calibri" charset="0"/>
              </a:rPr>
              <a:pPr/>
              <a:t>2</a:t>
            </a:fld>
            <a:endParaRPr lang="en-US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8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4769AF3A-2016-443C-98B6-9DD4F01460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1909F47E-C42B-4561-AAB9-E5A75C2E62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26628" name="Date Placeholder 3">
            <a:extLst>
              <a:ext uri="{FF2B5EF4-FFF2-40B4-BE49-F238E27FC236}">
                <a16:creationId xmlns:a16="http://schemas.microsoft.com/office/drawing/2014/main" id="{5B8F778E-9002-4712-A7A9-FC2E970593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5B84E68F-0CAA-4C1A-B41C-E04D411D7522}" type="datetime1">
              <a:rPr lang="en-US" altLang="en-US" smtClean="0">
                <a:latin typeface="Calibri" panose="020F0502020204030204" pitchFamily="34" charset="0"/>
              </a:rPr>
              <a:pPr/>
              <a:t>6/20/18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29" name="Footer Placeholder 4">
            <a:extLst>
              <a:ext uri="{FF2B5EF4-FFF2-40B4-BE49-F238E27FC236}">
                <a16:creationId xmlns:a16="http://schemas.microsoft.com/office/drawing/2014/main" id="{450DE574-8848-4FB8-ABDD-0F3A6F0657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30" name="Slide Number Placeholder 5">
            <a:extLst>
              <a:ext uri="{FF2B5EF4-FFF2-40B4-BE49-F238E27FC236}">
                <a16:creationId xmlns:a16="http://schemas.microsoft.com/office/drawing/2014/main" id="{CBF7FDCC-DE75-4A54-96C7-B4734F0F9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945A072E-3290-4C29-A9EF-8CCA7DE706DE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06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52FFA-A151-6547-85B0-23166BD1AF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2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52FFA-A151-6547-85B0-23166BD1AF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23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Copies will be available for display at the National Annual Meeting</a:t>
            </a:r>
          </a:p>
          <a:p>
            <a:r>
              <a:rPr lang="en-US" dirty="0"/>
              <a:t>Shipped to Scout shops in early June 2018</a:t>
            </a:r>
          </a:p>
        </p:txBody>
      </p:sp>
    </p:spTree>
    <p:extLst>
      <p:ext uri="{BB962C8B-B14F-4D97-AF65-F5344CB8AC3E}">
        <p14:creationId xmlns:p14="http://schemas.microsoft.com/office/powerpoint/2010/main" val="114302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52FFA-A151-6547-85B0-23166BD1AF0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7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Left set is for Cub Scouting blue uniform</a:t>
            </a:r>
          </a:p>
          <a:p>
            <a:r>
              <a:rPr lang="en-US" dirty="0"/>
              <a:t>Right set is to be worn on the </a:t>
            </a:r>
            <a:r>
              <a:rPr lang="en-US" dirty="0" err="1"/>
              <a:t>Webelos</a:t>
            </a:r>
            <a:r>
              <a:rPr lang="en-US" dirty="0"/>
              <a:t> uniform.</a:t>
            </a:r>
          </a:p>
        </p:txBody>
      </p:sp>
    </p:spTree>
    <p:extLst>
      <p:ext uri="{BB962C8B-B14F-4D97-AF65-F5344CB8AC3E}">
        <p14:creationId xmlns:p14="http://schemas.microsoft.com/office/powerpoint/2010/main" val="71421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03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30" y="166348"/>
            <a:ext cx="7886700" cy="1325563"/>
          </a:xfrm>
        </p:spPr>
        <p:txBody>
          <a:bodyPr/>
          <a:lstStyle>
            <a:lvl1pPr>
              <a:defRPr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6845"/>
            <a:ext cx="7886700" cy="4351338"/>
          </a:xfrm>
        </p:spPr>
        <p:txBody>
          <a:bodyPr/>
          <a:lstStyle>
            <a:lvl1pPr>
              <a:buClr>
                <a:srgbClr val="FCBA37"/>
              </a:buClr>
              <a:defRPr sz="2400">
                <a:latin typeface="+mj-lt"/>
                <a:ea typeface="Arial" charset="0"/>
                <a:cs typeface="Arial" charset="0"/>
              </a:defRPr>
            </a:lvl1pPr>
            <a:lvl2pPr marL="685800" indent="-228600">
              <a:buClr>
                <a:srgbClr val="FCBA37"/>
              </a:buClr>
              <a:buFont typeface="LucidaGrande" charset="0"/>
              <a:buChar char="-"/>
              <a:defRPr sz="2000">
                <a:latin typeface="+mj-lt"/>
                <a:ea typeface="Arial" charset="0"/>
                <a:cs typeface="Arial" charset="0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674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17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8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52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88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833" y="181339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875366A7-D2B4-44AF-BE63-67F9A392D33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59846" y="6155867"/>
            <a:ext cx="1684673" cy="5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0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E6548"/>
          </a:solidFill>
          <a:latin typeface="+mj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CBA37"/>
        </a:buClr>
        <a:buFont typeface="Arial" panose="020B0604020202020204" pitchFamily="34" charset="0"/>
        <a:buChar char="•"/>
        <a:defRPr sz="2800" kern="1200">
          <a:solidFill>
            <a:srgbClr val="8E654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CBA37"/>
        </a:buClr>
        <a:buFont typeface="Arial" panose="020B0604020202020204" pitchFamily="34" charset="0"/>
        <a:buChar char="•"/>
        <a:defRPr sz="2400" kern="1200">
          <a:solidFill>
            <a:srgbClr val="8E654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E654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E654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E65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uting.org/lion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yScouting@Scouting.org" TargetMode="External"/><Relationship Id="rId5" Type="http://schemas.openxmlformats.org/officeDocument/2006/relationships/hyperlink" Target="http://www.scouting.org/lion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837678" y="1167333"/>
            <a:ext cx="814337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D5B9D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algn="r"/>
            <a:r>
              <a:rPr lang="en-US" sz="5400" dirty="0">
                <a:solidFill>
                  <a:srgbClr val="8E6548"/>
                </a:solidFill>
                <a:latin typeface="Arial" charset="0"/>
              </a:rPr>
              <a:t>National Lion Pilot</a:t>
            </a:r>
          </a:p>
        </p:txBody>
      </p:sp>
      <p:sp>
        <p:nvSpPr>
          <p:cNvPr id="6" name="Subtitle 11"/>
          <p:cNvSpPr txBox="1">
            <a:spLocks/>
          </p:cNvSpPr>
          <p:nvPr/>
        </p:nvSpPr>
        <p:spPr>
          <a:xfrm>
            <a:off x="2612849" y="2323698"/>
            <a:ext cx="636820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CD61A"/>
              </a:buClr>
              <a:buFont typeface="Arial" panose="020B0604020202020204" pitchFamily="34" charset="0"/>
              <a:buNone/>
              <a:defRPr sz="24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i="1" dirty="0">
                <a:ln w="3175">
                  <a:solidFill>
                    <a:sysClr val="windowText" lastClr="000000">
                      <a:alpha val="23000"/>
                    </a:sysClr>
                  </a:solidFill>
                </a:ln>
                <a:solidFill>
                  <a:srgbClr val="FCBA37"/>
                </a:solidFill>
                <a:latin typeface="Arial" charset="0"/>
                <a:ea typeface="Arial" charset="0"/>
                <a:cs typeface="Arial" charset="0"/>
              </a:rPr>
              <a:t> The Boy Scouts of America’s program </a:t>
            </a:r>
          </a:p>
          <a:p>
            <a:pPr algn="r">
              <a:spcBef>
                <a:spcPts val="0"/>
              </a:spcBef>
            </a:pPr>
            <a:r>
              <a:rPr lang="en-US" i="1" dirty="0">
                <a:ln w="3175">
                  <a:solidFill>
                    <a:sysClr val="windowText" lastClr="000000">
                      <a:alpha val="23000"/>
                    </a:sysClr>
                  </a:solidFill>
                </a:ln>
                <a:solidFill>
                  <a:srgbClr val="FCBA37"/>
                </a:solidFill>
                <a:latin typeface="Arial" charset="0"/>
                <a:ea typeface="Arial" charset="0"/>
                <a:cs typeface="Arial" charset="0"/>
              </a:rPr>
              <a:t>for Kindergarteners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9163">
            <a:off x="-1241692" y="1294096"/>
            <a:ext cx="38862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951" y="3439968"/>
            <a:ext cx="2991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and Updates</a:t>
            </a:r>
          </a:p>
        </p:txBody>
      </p:sp>
    </p:spTree>
    <p:extLst>
      <p:ext uri="{BB962C8B-B14F-4D97-AF65-F5344CB8AC3E}">
        <p14:creationId xmlns:p14="http://schemas.microsoft.com/office/powerpoint/2010/main" val="44569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8E52-A659-4E23-9D3A-C8A9704B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877" y="365128"/>
            <a:ext cx="7788165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Families Engaged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3570C-0C4D-4057-A174-B0DED2852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91"/>
            <a:ext cx="9144000" cy="4166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EE1AD7-F374-4817-83B0-54A4A32BF2C7}"/>
              </a:ext>
            </a:extLst>
          </p:cNvPr>
          <p:cNvSpPr txBox="1"/>
          <p:nvPr/>
        </p:nvSpPr>
        <p:spPr>
          <a:xfrm>
            <a:off x="1500877" y="6057781"/>
            <a:ext cx="6813131" cy="8002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75% of parents take leadership roles!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2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6 Points 6">
            <a:extLst>
              <a:ext uri="{FF2B5EF4-FFF2-40B4-BE49-F238E27FC236}">
                <a16:creationId xmlns:a16="http://schemas.microsoft.com/office/drawing/2014/main" id="{59C9D497-F1A5-4665-8C83-1EEF7128B9B8}"/>
              </a:ext>
            </a:extLst>
          </p:cNvPr>
          <p:cNvSpPr/>
          <p:nvPr/>
        </p:nvSpPr>
        <p:spPr>
          <a:xfrm>
            <a:off x="206982" y="269548"/>
            <a:ext cx="1728497" cy="1824184"/>
          </a:xfrm>
          <a:prstGeom prst="star6">
            <a:avLst/>
          </a:prstGeom>
          <a:solidFill>
            <a:srgbClr val="FFC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63880" y="802047"/>
            <a:ext cx="8232191" cy="12579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n-lt"/>
                <a:ea typeface="Tahoma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en-US" sz="4400" b="1" dirty="0">
                <a:solidFill>
                  <a:srgbClr val="8E6548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Cub Scouting </a:t>
            </a:r>
          </a:p>
          <a:p>
            <a:pPr algn="ctr"/>
            <a:r>
              <a:rPr lang="en-US" sz="4400" b="1" dirty="0">
                <a:solidFill>
                  <a:srgbClr val="8E6548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Program Handbooks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74980" y="2093732"/>
            <a:ext cx="7749492" cy="29125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None/>
              <a:tabLst/>
              <a:defRPr sz="2400" b="0" kern="1200">
                <a:solidFill>
                  <a:schemeClr val="accent6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Pct val="75000"/>
              <a:buFont typeface="Arial" pitchFamily="34" charset="0"/>
              <a:buChar char="•"/>
              <a:tabLst/>
              <a:defRPr sz="2400" b="0" kern="1200">
                <a:solidFill>
                  <a:schemeClr val="accent6"/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457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tabLst/>
              <a:defRPr sz="1800" b="0" kern="1200">
                <a:solidFill>
                  <a:schemeClr val="accent6"/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685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600" b="0" kern="1200">
                <a:solidFill>
                  <a:schemeClr val="accent6"/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914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•"/>
              <a:tabLst/>
              <a:defRPr sz="1600" b="0" kern="1200">
                <a:solidFill>
                  <a:schemeClr val="accent6"/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Tx/>
              <a:buNone/>
            </a:pP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CB5E2A-800A-4D44-9FB2-E0F91207A7C5}"/>
              </a:ext>
            </a:extLst>
          </p:cNvPr>
          <p:cNvGrpSpPr>
            <a:grpSpLocks noChangeAspect="1"/>
          </p:cNvGrpSpPr>
          <p:nvPr/>
        </p:nvGrpSpPr>
        <p:grpSpPr>
          <a:xfrm>
            <a:off x="166446" y="2353711"/>
            <a:ext cx="8811108" cy="2652571"/>
            <a:chOff x="209666" y="1424790"/>
            <a:chExt cx="10696873" cy="322027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DA2DCF6-FCCD-A54B-81F2-3A5C1CA556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631" t="16796" r="44524" b="5099"/>
            <a:stretch/>
          </p:blipFill>
          <p:spPr>
            <a:xfrm>
              <a:off x="4962767" y="1822355"/>
              <a:ext cx="1854195" cy="282271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DB2FF63-0D48-F142-BBB5-F5F5F4F9C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413" t="16703" r="44643" b="5099"/>
            <a:stretch/>
          </p:blipFill>
          <p:spPr>
            <a:xfrm>
              <a:off x="2906300" y="1822355"/>
              <a:ext cx="1858326" cy="282271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D8D28D-0B4D-B741-A8D5-24A39EFBC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6413" t="16280" r="44405" b="5099"/>
            <a:stretch/>
          </p:blipFill>
          <p:spPr>
            <a:xfrm>
              <a:off x="7015103" y="1822355"/>
              <a:ext cx="1863520" cy="282271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B330E-D7F7-DC4C-9E30-A3575BD3D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804" t="16216" r="41956" b="5293"/>
            <a:stretch/>
          </p:blipFill>
          <p:spPr>
            <a:xfrm>
              <a:off x="209666" y="1424790"/>
              <a:ext cx="2498493" cy="322027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D1AB18E-098B-3C49-8EBF-29D6DC95B4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6522" t="16409" r="44891" b="5098"/>
            <a:stretch/>
          </p:blipFill>
          <p:spPr>
            <a:xfrm>
              <a:off x="9076764" y="1820397"/>
              <a:ext cx="1829775" cy="282467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10947D6-B0EE-4207-9387-2329D67E34B3}"/>
              </a:ext>
            </a:extLst>
          </p:cNvPr>
          <p:cNvSpPr txBox="1"/>
          <p:nvPr/>
        </p:nvSpPr>
        <p:spPr>
          <a:xfrm>
            <a:off x="482294" y="824237"/>
            <a:ext cx="117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4302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5573B-A16F-4C4F-9BA1-2F97BC3E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90" y="161144"/>
            <a:ext cx="3910592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New?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7346-6019-48CA-BC44-7D19C8AB3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6763" y="1629522"/>
            <a:ext cx="6907237" cy="359895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96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 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Pinewood Derby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 Adding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Adventure Loops and Advancement Chart</a:t>
            </a:r>
          </a:p>
          <a:p>
            <a:pPr marL="0" indent="0">
              <a:buNone/>
            </a:pP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 Changing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patch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to strip and adding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cards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 Updating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to include family wording</a:t>
            </a:r>
          </a:p>
          <a:p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8000" b="1" i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- Family Choice</a:t>
            </a:r>
          </a:p>
          <a:p>
            <a:pPr lvl="1"/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Fundraising</a:t>
            </a:r>
          </a:p>
          <a:p>
            <a:pPr lvl="1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Attending more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 Meetings</a:t>
            </a:r>
            <a:r>
              <a:rPr lang="en-US" sz="80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   Adding optional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neckerchief and slide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1A510F-60C9-420E-BFA6-9DAA9F20AC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60651" y="5890141"/>
            <a:ext cx="2714837" cy="8067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E49F4A-A504-4BDF-9A51-4F82531A2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62"/>
            <a:ext cx="2081591" cy="68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72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7F86F-E85A-42CC-8492-1BD04C755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533" y="1608083"/>
            <a:ext cx="4211173" cy="2851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22B2BB-6D53-48DF-9112-C39FFDD7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929" y="-2666"/>
            <a:ext cx="6122777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Resources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A4E337-EED1-46F7-85EC-C0367457F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53331"/>
            <a:ext cx="3683289" cy="4351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EA3EEB-8AD4-4296-9D4F-9E7C37C88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007" y="3223386"/>
            <a:ext cx="2869052" cy="3670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0C7C68-7204-4D3E-8C4F-1A8A6F274D76}"/>
              </a:ext>
            </a:extLst>
          </p:cNvPr>
          <p:cNvSpPr txBox="1"/>
          <p:nvPr/>
        </p:nvSpPr>
        <p:spPr>
          <a:xfrm>
            <a:off x="296919" y="5939543"/>
            <a:ext cx="2977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Female Images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0B7CE-CA2D-4210-A076-B3C478D73BA4}"/>
              </a:ext>
            </a:extLst>
          </p:cNvPr>
          <p:cNvSpPr txBox="1"/>
          <p:nvPr/>
        </p:nvSpPr>
        <p:spPr>
          <a:xfrm>
            <a:off x="1" y="4559096"/>
            <a:ext cx="122971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Cover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1D6048-EE99-4B50-AB8A-FABB3F6D0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216" y="4694475"/>
            <a:ext cx="2608865" cy="17577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31CF7C-5F48-4A17-ABAC-5BD1B7B236DE}"/>
              </a:ext>
            </a:extLst>
          </p:cNvPr>
          <p:cNvSpPr txBox="1"/>
          <p:nvPr/>
        </p:nvSpPr>
        <p:spPr>
          <a:xfrm>
            <a:off x="6987898" y="6452185"/>
            <a:ext cx="231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Rank Card</a:t>
            </a:r>
          </a:p>
        </p:txBody>
      </p:sp>
    </p:spTree>
    <p:extLst>
      <p:ext uri="{BB962C8B-B14F-4D97-AF65-F5344CB8AC3E}">
        <p14:creationId xmlns:p14="http://schemas.microsoft.com/office/powerpoint/2010/main" val="326444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748326"/>
            <a:ext cx="3423745" cy="16995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Lion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Recruitment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Brochure(s)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74" y="0"/>
            <a:ext cx="5584874" cy="37280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872" y="3951317"/>
            <a:ext cx="2651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at</a:t>
            </a:r>
            <a:r>
              <a:rPr lang="en-US" b="1" dirty="0">
                <a:solidFill>
                  <a:srgbClr val="474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www.scouting.org/lion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A708CA-016E-4FCB-A71D-CE194916B1B1}"/>
              </a:ext>
            </a:extLst>
          </p:cNvPr>
          <p:cNvSpPr txBox="1"/>
          <p:nvPr/>
        </p:nvSpPr>
        <p:spPr>
          <a:xfrm>
            <a:off x="442872" y="4820921"/>
            <a:ext cx="2833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1) Original Boy Den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2) Interim Flier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3) New Girl Den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….coming soon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9D99F-8BDC-4C25-94AB-51FEBD40D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127" y="2863449"/>
            <a:ext cx="5584873" cy="399455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440BB53-596D-4809-A098-6DC86DD50F1E}"/>
              </a:ext>
            </a:extLst>
          </p:cNvPr>
          <p:cNvSpPr/>
          <p:nvPr/>
        </p:nvSpPr>
        <p:spPr>
          <a:xfrm>
            <a:off x="2819662" y="5449359"/>
            <a:ext cx="548640" cy="482331"/>
          </a:xfrm>
          <a:prstGeom prst="rightArrow">
            <a:avLst/>
          </a:prstGeom>
          <a:solidFill>
            <a:srgbClr val="FFC10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08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4F6814-96D5-4463-898E-405CC0C40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54" r="7469" b="3"/>
          <a:stretch/>
        </p:blipFill>
        <p:spPr>
          <a:xfrm>
            <a:off x="5859531" y="106680"/>
            <a:ext cx="3031807" cy="2989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BDF32D-56FE-452A-B798-480A8A1BC24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3652"/>
          <a:stretch/>
        </p:blipFill>
        <p:spPr bwMode="auto">
          <a:xfrm>
            <a:off x="5996821" y="3428999"/>
            <a:ext cx="2907149" cy="27889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0" y="307548"/>
            <a:ext cx="4203074" cy="1050922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Online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35" y="1409699"/>
            <a:ext cx="4653738" cy="4038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Lion web page:  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www.scouting.org/lion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One-stop shop for resources--Councils, parents, leaders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program and orientation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Recruiting materials—fliers, promotional video,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FAQs</a:t>
            </a:r>
          </a:p>
          <a:p>
            <a:pPr marL="57150" indent="0">
              <a:buNone/>
            </a:pP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Need help?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5715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Contact Member Care 972-580-2489 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MyScouting@Scouting.org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3601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674980" y="2093732"/>
            <a:ext cx="7749492" cy="29125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None/>
              <a:tabLst/>
              <a:defRPr sz="2400" b="0" kern="1200">
                <a:solidFill>
                  <a:schemeClr val="accent6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Pct val="75000"/>
              <a:buFont typeface="Arial" pitchFamily="34" charset="0"/>
              <a:buChar char="•"/>
              <a:tabLst/>
              <a:defRPr sz="2400" b="0" kern="1200">
                <a:solidFill>
                  <a:schemeClr val="accent6"/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457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tabLst/>
              <a:defRPr sz="1800" b="0" kern="1200">
                <a:solidFill>
                  <a:schemeClr val="accent6"/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685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600" b="0" kern="1200">
                <a:solidFill>
                  <a:schemeClr val="accent6"/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914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•"/>
              <a:tabLst/>
              <a:defRPr sz="1600" b="0" kern="1200">
                <a:solidFill>
                  <a:schemeClr val="accent6"/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Tx/>
              <a:buNone/>
            </a:pP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0CFAB3D-FE09-9546-87B3-EE19B2F18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165705"/>
              </p:ext>
            </p:extLst>
          </p:nvPr>
        </p:nvGraphicFramePr>
        <p:xfrm>
          <a:off x="4281725" y="974791"/>
          <a:ext cx="4879737" cy="571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4" imgW="5956042" imgH="6941972" progId="Word.Document.12">
                  <p:embed/>
                </p:oleObj>
              </mc:Choice>
              <mc:Fallback>
                <p:oleObj name="Document" r:id="rId4" imgW="5956042" imgH="6941972" progId="Word.Documen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0CFAB3D-FE09-9546-87B3-EE19B2F181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1725" y="974791"/>
                        <a:ext cx="4879737" cy="571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0CC978F-0297-4B1F-BCE5-81020C6F9316}"/>
              </a:ext>
            </a:extLst>
          </p:cNvPr>
          <p:cNvSpPr txBox="1"/>
          <p:nvPr/>
        </p:nvSpPr>
        <p:spPr>
          <a:xfrm>
            <a:off x="3488788" y="6091311"/>
            <a:ext cx="1814732" cy="6471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D9B625-703A-8F4A-A08E-FF48899A39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0" t="18104" r="19586" b="23180"/>
          <a:stretch/>
        </p:blipFill>
        <p:spPr>
          <a:xfrm>
            <a:off x="428047" y="953140"/>
            <a:ext cx="4647502" cy="5577000"/>
          </a:xfrm>
          <a:prstGeom prst="rect">
            <a:avLst/>
          </a:prstGeom>
        </p:spPr>
      </p:pic>
      <p:pic>
        <p:nvPicPr>
          <p:cNvPr id="3" name="Picture 2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87C6E20E-EE75-4AC9-87B6-5A94FED99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106" y="5448289"/>
            <a:ext cx="3059923" cy="106148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EF623C5-25FE-4F4A-A986-796849894763}"/>
              </a:ext>
            </a:extLst>
          </p:cNvPr>
          <p:cNvSpPr txBox="1">
            <a:spLocks/>
          </p:cNvSpPr>
          <p:nvPr/>
        </p:nvSpPr>
        <p:spPr>
          <a:xfrm>
            <a:off x="2407013" y="171333"/>
            <a:ext cx="6187098" cy="12404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8E6548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Cub Scout Ranks</a:t>
            </a:r>
          </a:p>
        </p:txBody>
      </p:sp>
    </p:spTree>
    <p:extLst>
      <p:ext uri="{BB962C8B-B14F-4D97-AF65-F5344CB8AC3E}">
        <p14:creationId xmlns:p14="http://schemas.microsoft.com/office/powerpoint/2010/main" val="19260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C5399-84C6-4653-A6C2-350A6010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181" y="2632993"/>
            <a:ext cx="329184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Lion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BF626-FC84-4693-A69B-FA40ECE5B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36" y="372620"/>
            <a:ext cx="3943350" cy="2180929"/>
          </a:xfrm>
          <a:solidFill>
            <a:srgbClr val="FDBA36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       </a:t>
            </a:r>
            <a:r>
              <a:rPr lang="en-US" sz="2800" b="1" dirty="0">
                <a:solidFill>
                  <a:schemeClr val="tx1"/>
                </a:solidFill>
              </a:rPr>
              <a:t>Bob </a:t>
            </a:r>
            <a:r>
              <a:rPr lang="en-US" sz="2800" b="1" dirty="0" err="1">
                <a:solidFill>
                  <a:schemeClr val="tx1"/>
                </a:solidFill>
              </a:rPr>
              <a:t>D’Avignon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/>
              <a:t>   Director of Field Service</a:t>
            </a:r>
          </a:p>
          <a:p>
            <a:pPr marL="0" indent="0">
              <a:buNone/>
            </a:pPr>
            <a:r>
              <a:rPr lang="en-US" b="1" dirty="0"/>
              <a:t>   National Capital Area Council</a:t>
            </a:r>
          </a:p>
          <a:p>
            <a:pPr marL="0" indent="0">
              <a:buNone/>
            </a:pPr>
            <a:r>
              <a:rPr lang="en-US" b="1" dirty="0"/>
              <a:t>   Original Pilot—Western Mass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08D903-D656-4C7E-9E38-782AEDFC731E}"/>
              </a:ext>
            </a:extLst>
          </p:cNvPr>
          <p:cNvSpPr txBox="1">
            <a:spLocks/>
          </p:cNvSpPr>
          <p:nvPr/>
        </p:nvSpPr>
        <p:spPr>
          <a:xfrm>
            <a:off x="4941571" y="3785820"/>
            <a:ext cx="4109084" cy="2045995"/>
          </a:xfrm>
          <a:prstGeom prst="rect">
            <a:avLst/>
          </a:prstGeom>
          <a:solidFill>
            <a:srgbClr val="FDBA3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CBA37"/>
              </a:buClr>
              <a:buFont typeface="Arial" panose="020B0604020202020204" pitchFamily="34" charset="0"/>
              <a:buChar char="•"/>
              <a:defRPr sz="2400" kern="1200">
                <a:solidFill>
                  <a:srgbClr val="8E6548"/>
                </a:solidFill>
                <a:latin typeface="+mj-lt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CBA37"/>
              </a:buClr>
              <a:buFont typeface="LucidaGrande" charset="0"/>
              <a:buChar char="-"/>
              <a:defRPr sz="2000" kern="1200">
                <a:solidFill>
                  <a:srgbClr val="8E6548"/>
                </a:solidFill>
                <a:latin typeface="+mj-lt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E6548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E6548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E654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             </a:t>
            </a:r>
            <a:r>
              <a:rPr lang="en-US" sz="2800" b="1" dirty="0">
                <a:solidFill>
                  <a:schemeClr val="tx1"/>
                </a:solidFill>
              </a:rPr>
              <a:t>Daniel Tucker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       Deputy Scout Executive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       Orange County Council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760BD6-0294-482E-A4F2-876156D8FB63}"/>
              </a:ext>
            </a:extLst>
          </p:cNvPr>
          <p:cNvSpPr txBox="1">
            <a:spLocks/>
          </p:cNvSpPr>
          <p:nvPr/>
        </p:nvSpPr>
        <p:spPr>
          <a:xfrm>
            <a:off x="4941570" y="355772"/>
            <a:ext cx="4109085" cy="2180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CBA37"/>
              </a:buClr>
              <a:buFont typeface="Arial" panose="020B0604020202020204" pitchFamily="34" charset="0"/>
              <a:buNone/>
              <a:defRPr sz="2400" b="1">
                <a:solidFill>
                  <a:srgbClr val="8E6548"/>
                </a:solidFill>
                <a:latin typeface="+mj-lt"/>
                <a:ea typeface="Arial" charset="0"/>
                <a:cs typeface="Arial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FCBA37"/>
              </a:buClr>
              <a:buFont typeface="LucidaGrande" charset="0"/>
              <a:buChar char="-"/>
              <a:defRPr sz="2000">
                <a:solidFill>
                  <a:srgbClr val="8E6548"/>
                </a:solidFill>
                <a:latin typeface="+mj-lt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8E6548"/>
                </a:solidFill>
                <a:latin typeface="+mj-lt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8E6548"/>
                </a:solidFill>
                <a:latin typeface="+mj-lt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8E6548"/>
                </a:solidFill>
                <a:latin typeface="+mj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n-US" dirty="0"/>
          </a:p>
          <a:p>
            <a:r>
              <a:rPr lang="en-US" dirty="0"/>
              <a:t>               </a:t>
            </a:r>
            <a:r>
              <a:rPr lang="en-US" sz="2800" dirty="0">
                <a:solidFill>
                  <a:schemeClr val="tx1"/>
                </a:solidFill>
              </a:rPr>
              <a:t>Ken Ruppel</a:t>
            </a:r>
          </a:p>
          <a:p>
            <a:r>
              <a:rPr lang="en-US"/>
              <a:t>               Sr. Field </a:t>
            </a:r>
            <a:r>
              <a:rPr lang="en-US" dirty="0"/>
              <a:t>Director</a:t>
            </a:r>
          </a:p>
          <a:p>
            <a:r>
              <a:rPr lang="en-US" dirty="0"/>
              <a:t>  Crossroads of America Council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90578F-19E8-450D-AF87-2C6A2D1052F3}"/>
              </a:ext>
            </a:extLst>
          </p:cNvPr>
          <p:cNvSpPr txBox="1">
            <a:spLocks/>
          </p:cNvSpPr>
          <p:nvPr/>
        </p:nvSpPr>
        <p:spPr>
          <a:xfrm>
            <a:off x="280036" y="3790290"/>
            <a:ext cx="3943350" cy="2045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CBA37"/>
              </a:buClr>
              <a:buFont typeface="Arial" panose="020B0604020202020204" pitchFamily="34" charset="0"/>
              <a:buChar char="•"/>
              <a:defRPr sz="2400" kern="1200">
                <a:solidFill>
                  <a:srgbClr val="8E6548"/>
                </a:solidFill>
                <a:latin typeface="+mj-lt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CBA37"/>
              </a:buClr>
              <a:buFont typeface="LucidaGrande" charset="0"/>
              <a:buChar char="-"/>
              <a:defRPr sz="2000" kern="1200">
                <a:solidFill>
                  <a:srgbClr val="8E6548"/>
                </a:solidFill>
                <a:latin typeface="+mj-lt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E6548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E6548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E654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     </a:t>
            </a:r>
            <a:r>
              <a:rPr lang="en-US" sz="2800" b="1" dirty="0">
                <a:solidFill>
                  <a:schemeClr val="tx1"/>
                </a:solidFill>
              </a:rPr>
              <a:t>Michael De Los Santos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     Scout Executive/CEO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     Alamo Area Council</a:t>
            </a:r>
          </a:p>
        </p:txBody>
      </p:sp>
    </p:spTree>
    <p:extLst>
      <p:ext uri="{BB962C8B-B14F-4D97-AF65-F5344CB8AC3E}">
        <p14:creationId xmlns:p14="http://schemas.microsoft.com/office/powerpoint/2010/main" val="46675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96159" y="61624"/>
            <a:ext cx="7886700" cy="1325563"/>
          </a:xfrm>
        </p:spPr>
        <p:txBody>
          <a:bodyPr/>
          <a:lstStyle/>
          <a:p>
            <a:pPr algn="ctr"/>
            <a:r>
              <a:rPr lang="en-US" altLang="en-US" dirty="0">
                <a:latin typeface="Arial" charset="0"/>
              </a:rPr>
              <a:t>Lion Overview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13912" y="1600856"/>
            <a:ext cx="8516176" cy="55472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Lion’s is 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esigned as an 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to Cub Scouting.</a:t>
            </a: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To join:  A youth 5 years old or the year before first grade.</a:t>
            </a:r>
          </a:p>
          <a:p>
            <a:pPr marL="0" indent="0">
              <a:buNone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Dens of 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six to eight youth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plus 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adult partners</a:t>
            </a:r>
          </a:p>
          <a:p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Families 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share leadership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with Den Leader.</a:t>
            </a:r>
          </a:p>
          <a:p>
            <a:endParaRPr lang="en-US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Two den meetings per month  </a:t>
            </a:r>
          </a:p>
          <a:p>
            <a:pPr marL="457200" lvl="1" indent="0">
              <a:buNone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Den meeting--about 45 minutes</a:t>
            </a:r>
          </a:p>
          <a:p>
            <a:pPr marL="457200" lvl="1" indent="0">
              <a:buNone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Outings (Field trips) 2-3 pack meetings per year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8CA0A-F17F-4DF5-AD2D-4A178EE11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898" y="2899158"/>
            <a:ext cx="2307102" cy="397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7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3833-21C3-49C9-9F9B-3F66A45F1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8"/>
            <a:ext cx="9144000" cy="1325563"/>
          </a:xfrm>
        </p:spPr>
        <p:txBody>
          <a:bodyPr/>
          <a:lstStyle/>
          <a:p>
            <a:pPr algn="ctr"/>
            <a:r>
              <a:rPr lang="en-US" dirty="0">
                <a:latin typeface="Arial" charset="0"/>
              </a:rPr>
              <a:t>Board Approved—Historic Event!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AEE02-6E3C-4001-A67C-1E0999BEC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0" y="1731093"/>
            <a:ext cx="4415790" cy="410266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now move from Pilot to part of the official Cub Scouting Program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n-US" sz="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&amp; program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 to include 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families at an earlier age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desire to 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slow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overwhelm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families. Keep it simple.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erson smiling at the camera&#10;&#10;Description generated with very high confidence">
            <a:extLst>
              <a:ext uri="{FF2B5EF4-FFF2-40B4-BE49-F238E27FC236}">
                <a16:creationId xmlns:a16="http://schemas.microsoft.com/office/drawing/2014/main" id="{D5D0CF9C-CB5E-4F0A-A7B0-896507C6E2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" y="1491911"/>
            <a:ext cx="3669030" cy="3919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F6F23E-B57D-4F43-9858-6EE2CE50D477}"/>
              </a:ext>
            </a:extLst>
          </p:cNvPr>
          <p:cNvSpPr txBox="1"/>
          <p:nvPr/>
        </p:nvSpPr>
        <p:spPr>
          <a:xfrm>
            <a:off x="342901" y="5449034"/>
            <a:ext cx="366522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is now open to both Boy Dens or Girl Dens! </a:t>
            </a:r>
          </a:p>
        </p:txBody>
      </p:sp>
    </p:spTree>
    <p:extLst>
      <p:ext uri="{BB962C8B-B14F-4D97-AF65-F5344CB8AC3E}">
        <p14:creationId xmlns:p14="http://schemas.microsoft.com/office/powerpoint/2010/main" val="64616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BE613C6-DA99-4517-9C40-1A309CCA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Adventures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F2F3ADFA-D40E-412C-AB5D-A3BE3FCF48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E24F04-05F2-469C-9EEC-EAE642E00F20}" type="slidenum">
              <a:rPr lang="en-US" altLang="en-US" sz="1000" smtClean="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>
              <a:solidFill>
                <a:srgbClr val="95B3D7"/>
              </a:solidFill>
            </a:endParaRPr>
          </a:p>
        </p:txBody>
      </p:sp>
      <p:sp>
        <p:nvSpPr>
          <p:cNvPr id="25604" name="TextBox 1">
            <a:extLst>
              <a:ext uri="{FF2B5EF4-FFF2-40B4-BE49-F238E27FC236}">
                <a16:creationId xmlns:a16="http://schemas.microsoft.com/office/drawing/2014/main" id="{811DE024-260B-4004-9BD8-732D50272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87963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 Badge is earned by completing all 5 required adventures.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4EADE45-0AB4-44E8-A3B3-D5EBF19C671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kern="1200" dirty="0"/>
                        <a:t>Required Adventures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Elective Adventures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Lion’s Honor   </a:t>
                      </a:r>
                      <a:endParaRPr lang="en-US" sz="240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effectLst/>
                        </a:rPr>
                        <a:t>I’ll Do It Myself   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Fun on the Run          </a:t>
                      </a:r>
                      <a:endParaRPr lang="en-US" sz="240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Pick My Path</a:t>
                      </a:r>
                      <a:endParaRPr lang="en-US" sz="2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Animal Kingdom                </a:t>
                      </a:r>
                      <a:endParaRPr lang="en-US" sz="240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Gizmos and Gadgets</a:t>
                      </a:r>
                      <a:endParaRPr lang="en-US" sz="2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Mountain Lion                 </a:t>
                      </a:r>
                      <a:endParaRPr lang="en-US" sz="240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On Your Mark</a:t>
                      </a:r>
                      <a:endParaRPr lang="en-US" sz="2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King of the Jungle            </a:t>
                      </a:r>
                      <a:endParaRPr lang="en-US" sz="240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Build It Up, Knock It Down</a:t>
                      </a:r>
                      <a:endParaRPr lang="en-US" sz="2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Rumble in the Jungle</a:t>
                      </a:r>
                      <a:endParaRPr lang="en-US" sz="2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Ready, Set, Grow</a:t>
                      </a:r>
                      <a:endParaRPr lang="en-US" sz="2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15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559-F88B-416C-981A-C5024EF8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609" y="10133"/>
            <a:ext cx="5878781" cy="1325563"/>
          </a:xfrm>
        </p:spPr>
        <p:txBody>
          <a:bodyPr/>
          <a:lstStyle/>
          <a:p>
            <a:pPr algn="ctr"/>
            <a:r>
              <a:rPr lang="en-US" dirty="0">
                <a:latin typeface="Arial" charset="0"/>
              </a:rPr>
              <a:t>Lion Highlights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33FF3-6313-4419-9FEE-DDAA2A3D4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07" y="5159872"/>
            <a:ext cx="8569703" cy="153635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Parents say developing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#1 reason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join Scouting.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61% of Lion youth are new families to Scouting!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D76F5-FE07-438B-BA57-E0F7D4A34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801"/>
          <a:stretch/>
        </p:blipFill>
        <p:spPr>
          <a:xfrm>
            <a:off x="5111640" y="1502589"/>
            <a:ext cx="3266125" cy="3275252"/>
          </a:xfrm>
          <a:prstGeom prst="rect">
            <a:avLst/>
          </a:prstGeom>
        </p:spPr>
      </p:pic>
      <p:pic>
        <p:nvPicPr>
          <p:cNvPr id="6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26BF7C22-9548-4616-A4CE-81A9A1F0B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07" y="1502589"/>
            <a:ext cx="4386989" cy="329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2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30" y="526931"/>
            <a:ext cx="4656407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charset="0"/>
              </a:rPr>
              <a:t>Lion Feedback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294" y="4784479"/>
            <a:ext cx="8643705" cy="154659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Parents very happy with low cost of entry (T-shirt).</a:t>
            </a: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Wanted more bling/recognition at Pack meeting.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450393-B5EF-4CD9-BE27-D16122FF7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31" y="1"/>
            <a:ext cx="3214669" cy="405997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D81E17-DCFB-4A63-8EEA-A4AAF4EBF810}"/>
              </a:ext>
            </a:extLst>
          </p:cNvPr>
          <p:cNvSpPr txBox="1">
            <a:spLocks/>
          </p:cNvSpPr>
          <p:nvPr/>
        </p:nvSpPr>
        <p:spPr>
          <a:xfrm>
            <a:off x="500295" y="1983445"/>
            <a:ext cx="5928640" cy="27855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CBA37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CBA37"/>
              </a:buClr>
              <a:buFont typeface="Arial" panose="020B0604020202020204" pitchFamily="34" charset="0"/>
              <a:buChar char="•"/>
              <a:defRPr sz="24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Feedback received from Parents, Leaders and Youth in Focus Groups      &amp; surveys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Feedback is all good!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Very few tweaks.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Loved T-shirt, stickers, and program.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466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D272A09-3B7F-4013-801A-7B0D4F148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067453"/>
              </p:ext>
            </p:extLst>
          </p:nvPr>
        </p:nvGraphicFramePr>
        <p:xfrm>
          <a:off x="2124222" y="3663476"/>
          <a:ext cx="5713491" cy="319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5607" y="1348771"/>
            <a:ext cx="631659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54.4% growth the last 12 months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91% of all councils involved in Lions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318" y="107993"/>
            <a:ext cx="4164376" cy="1075304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Membership</a:t>
            </a:r>
          </a:p>
        </p:txBody>
      </p:sp>
      <p:sp>
        <p:nvSpPr>
          <p:cNvPr id="3" name="Rectangle 2"/>
          <p:cNvSpPr/>
          <p:nvPr/>
        </p:nvSpPr>
        <p:spPr>
          <a:xfrm>
            <a:off x="2820318" y="4435024"/>
            <a:ext cx="37702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u="sn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8D747-717D-42AA-A42A-10C8087A7663}"/>
              </a:ext>
            </a:extLst>
          </p:cNvPr>
          <p:cNvSpPr txBox="1"/>
          <p:nvPr/>
        </p:nvSpPr>
        <p:spPr>
          <a:xfrm>
            <a:off x="4223924" y="4951699"/>
            <a:ext cx="1249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12/31/2016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F1FACE-3E1E-487E-861C-FD4D06634FC9}"/>
              </a:ext>
            </a:extLst>
          </p:cNvPr>
          <p:cNvSpPr txBox="1"/>
          <p:nvPr/>
        </p:nvSpPr>
        <p:spPr>
          <a:xfrm>
            <a:off x="5965809" y="4075351"/>
            <a:ext cx="1249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12/31/2017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1390A-CCD5-4D31-B9FF-5638EFDD23D9}"/>
              </a:ext>
            </a:extLst>
          </p:cNvPr>
          <p:cNvSpPr txBox="1"/>
          <p:nvPr/>
        </p:nvSpPr>
        <p:spPr>
          <a:xfrm>
            <a:off x="4315322" y="4619690"/>
            <a:ext cx="97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30,618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9E8676-5646-4828-BBE1-BC1C64F4FF86}"/>
              </a:ext>
            </a:extLst>
          </p:cNvPr>
          <p:cNvSpPr txBox="1"/>
          <p:nvPr/>
        </p:nvSpPr>
        <p:spPr>
          <a:xfrm>
            <a:off x="6059415" y="3775653"/>
            <a:ext cx="83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47,192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FD3EB-1231-4965-92F3-DA4F4A5BD93B}"/>
              </a:ext>
            </a:extLst>
          </p:cNvPr>
          <p:cNvSpPr txBox="1"/>
          <p:nvPr/>
        </p:nvSpPr>
        <p:spPr>
          <a:xfrm>
            <a:off x="1477514" y="2461720"/>
            <a:ext cx="7244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8E6548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Pilot Growth from 4       204        245 Councils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8E6548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Existing councils expanding their units</a:t>
            </a:r>
          </a:p>
          <a:p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3A0F56E-D81D-4633-BE4C-28519D549AB4}"/>
              </a:ext>
            </a:extLst>
          </p:cNvPr>
          <p:cNvSpPr/>
          <p:nvPr/>
        </p:nvSpPr>
        <p:spPr>
          <a:xfrm>
            <a:off x="5165304" y="2518740"/>
            <a:ext cx="254374" cy="350662"/>
          </a:xfrm>
          <a:prstGeom prst="rightArrow">
            <a:avLst/>
          </a:prstGeom>
          <a:solidFill>
            <a:srgbClr val="8E6548"/>
          </a:solidFill>
          <a:ln>
            <a:solidFill>
              <a:srgbClr val="8E6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2D5B2C6-3F41-4FF3-9D9A-616D97654596}"/>
              </a:ext>
            </a:extLst>
          </p:cNvPr>
          <p:cNvSpPr/>
          <p:nvPr/>
        </p:nvSpPr>
        <p:spPr>
          <a:xfrm>
            <a:off x="6336207" y="2506963"/>
            <a:ext cx="254374" cy="350662"/>
          </a:xfrm>
          <a:prstGeom prst="rightArrow">
            <a:avLst/>
          </a:prstGeom>
          <a:solidFill>
            <a:srgbClr val="8E6548"/>
          </a:solidFill>
          <a:ln>
            <a:solidFill>
              <a:srgbClr val="8E6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C684-FEF7-408B-85BE-8A0451D4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257" y="166348"/>
            <a:ext cx="6061661" cy="13255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2017 Retention Rates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D50FC6C-5CD0-4582-8743-EF05493C75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055521"/>
              </p:ext>
            </p:extLst>
          </p:nvPr>
        </p:nvGraphicFramePr>
        <p:xfrm>
          <a:off x="0" y="1353758"/>
          <a:ext cx="6201042" cy="350040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24893">
                  <a:extLst>
                    <a:ext uri="{9D8B030D-6E8A-4147-A177-3AD203B41FA5}">
                      <a16:colId xmlns:a16="http://schemas.microsoft.com/office/drawing/2014/main" val="2517330334"/>
                    </a:ext>
                  </a:extLst>
                </a:gridCol>
                <a:gridCol w="1490204">
                  <a:extLst>
                    <a:ext uri="{9D8B030D-6E8A-4147-A177-3AD203B41FA5}">
                      <a16:colId xmlns:a16="http://schemas.microsoft.com/office/drawing/2014/main" val="143478519"/>
                    </a:ext>
                  </a:extLst>
                </a:gridCol>
                <a:gridCol w="1471577">
                  <a:extLst>
                    <a:ext uri="{9D8B030D-6E8A-4147-A177-3AD203B41FA5}">
                      <a16:colId xmlns:a16="http://schemas.microsoft.com/office/drawing/2014/main" val="4289926582"/>
                    </a:ext>
                  </a:extLst>
                </a:gridCol>
                <a:gridCol w="1514368">
                  <a:extLst>
                    <a:ext uri="{9D8B030D-6E8A-4147-A177-3AD203B41FA5}">
                      <a16:colId xmlns:a16="http://schemas.microsoft.com/office/drawing/2014/main" val="2560518316"/>
                    </a:ext>
                  </a:extLst>
                </a:gridCol>
              </a:tblGrid>
              <a:tr h="1214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Lions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Retained in BSA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2017 % Retained in BSA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005317"/>
                  </a:ext>
                </a:extLst>
              </a:tr>
              <a:tr h="607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11,235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9,879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87.9%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87722"/>
                  </a:ext>
                </a:extLst>
              </a:tr>
              <a:tr h="464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Northeast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8,616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7,797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3770225"/>
                  </a:ext>
                </a:extLst>
              </a:tr>
              <a:tr h="607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Southern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5,587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4,147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74.2%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8166885"/>
                  </a:ext>
                </a:extLst>
              </a:tr>
              <a:tr h="607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5,093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4,634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8162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31E22C-7E38-4C92-9487-078B7AD62832}"/>
              </a:ext>
            </a:extLst>
          </p:cNvPr>
          <p:cNvSpPr txBox="1"/>
          <p:nvPr/>
        </p:nvSpPr>
        <p:spPr>
          <a:xfrm>
            <a:off x="1330651" y="5254275"/>
            <a:ext cx="3646503" cy="8002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87% Retention Rate</a:t>
            </a:r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E0406CB-FE07-4F0B-9049-5B607EAD60D6}"/>
              </a:ext>
            </a:extLst>
          </p:cNvPr>
          <p:cNvSpPr/>
          <p:nvPr/>
        </p:nvSpPr>
        <p:spPr>
          <a:xfrm rot="16200000">
            <a:off x="5109921" y="4923522"/>
            <a:ext cx="948271" cy="726126"/>
          </a:xfrm>
          <a:prstGeom prst="rightArrow">
            <a:avLst>
              <a:gd name="adj1" fmla="val 43012"/>
              <a:gd name="adj2" fmla="val 50000"/>
            </a:avLst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F3D9B-ED4F-4CF8-B893-6FECC2172F4D}"/>
              </a:ext>
            </a:extLst>
          </p:cNvPr>
          <p:cNvSpPr txBox="1"/>
          <p:nvPr/>
        </p:nvSpPr>
        <p:spPr>
          <a:xfrm>
            <a:off x="3352800" y="6054494"/>
            <a:ext cx="2148840" cy="8002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person, boy, young&#10;&#10;Description generated with high confidence">
            <a:extLst>
              <a:ext uri="{FF2B5EF4-FFF2-40B4-BE49-F238E27FC236}">
                <a16:creationId xmlns:a16="http://schemas.microsoft.com/office/drawing/2014/main" id="{C50BB7F6-228C-4597-9291-7F00EC35BD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42" y="2743200"/>
            <a:ext cx="2942958" cy="411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7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0574-10D0-4A6B-9A73-90CD85B3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340" y="238518"/>
            <a:ext cx="6348925" cy="13255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Market Opportunity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DEB169F-E87F-4409-9D0B-35E622E792B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9550083"/>
              </p:ext>
            </p:extLst>
          </p:nvPr>
        </p:nvGraphicFramePr>
        <p:xfrm>
          <a:off x="1941340" y="1758133"/>
          <a:ext cx="4698609" cy="224161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62907">
                  <a:extLst>
                    <a:ext uri="{9D8B030D-6E8A-4147-A177-3AD203B41FA5}">
                      <a16:colId xmlns:a16="http://schemas.microsoft.com/office/drawing/2014/main" val="730451954"/>
                    </a:ext>
                  </a:extLst>
                </a:gridCol>
                <a:gridCol w="880989">
                  <a:extLst>
                    <a:ext uri="{9D8B030D-6E8A-4147-A177-3AD203B41FA5}">
                      <a16:colId xmlns:a16="http://schemas.microsoft.com/office/drawing/2014/main" val="2545592260"/>
                    </a:ext>
                  </a:extLst>
                </a:gridCol>
                <a:gridCol w="1177606">
                  <a:extLst>
                    <a:ext uri="{9D8B030D-6E8A-4147-A177-3AD203B41FA5}">
                      <a16:colId xmlns:a16="http://schemas.microsoft.com/office/drawing/2014/main" val="2291049753"/>
                    </a:ext>
                  </a:extLst>
                </a:gridCol>
                <a:gridCol w="1477107">
                  <a:extLst>
                    <a:ext uri="{9D8B030D-6E8A-4147-A177-3AD203B41FA5}">
                      <a16:colId xmlns:a16="http://schemas.microsoft.com/office/drawing/2014/main" val="2364553271"/>
                    </a:ext>
                  </a:extLst>
                </a:gridCol>
              </a:tblGrid>
              <a:tr h="547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Non-LDS Packs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Non-LDS Packs with Lions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Non-LDS Packs with Lions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49382000"/>
                  </a:ext>
                </a:extLst>
              </a:tr>
              <a:tr h="265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8,747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3,747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42.8%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3798754882"/>
                  </a:ext>
                </a:extLst>
              </a:tr>
              <a:tr h="265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Northeast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5,979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2,871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48.0%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272044608"/>
                  </a:ext>
                </a:extLst>
              </a:tr>
              <a:tr h="265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Southern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8,586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2,411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822204148"/>
                  </a:ext>
                </a:extLst>
              </a:tr>
              <a:tr h="2652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4,098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43.8%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24383924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B55DE1-BBBB-488F-8531-197E10A9F210}"/>
              </a:ext>
            </a:extLst>
          </p:cNvPr>
          <p:cNvSpPr txBox="1"/>
          <p:nvPr/>
        </p:nvSpPr>
        <p:spPr>
          <a:xfrm>
            <a:off x="2152357" y="4328265"/>
            <a:ext cx="420624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27,410 packs offered Lions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that’s 40% -- 10,824 packs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FF7AD-4A46-404A-A682-A59F6BF2A2BA}"/>
              </a:ext>
            </a:extLst>
          </p:cNvPr>
          <p:cNvSpPr txBox="1"/>
          <p:nvPr/>
        </p:nvSpPr>
        <p:spPr>
          <a:xfrm>
            <a:off x="1266091" y="5347101"/>
            <a:ext cx="6348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= </a:t>
            </a:r>
            <a:r>
              <a:rPr lang="en-US" sz="3200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60% great potential growth!</a:t>
            </a:r>
          </a:p>
        </p:txBody>
      </p:sp>
    </p:spTree>
    <p:extLst>
      <p:ext uri="{BB962C8B-B14F-4D97-AF65-F5344CB8AC3E}">
        <p14:creationId xmlns:p14="http://schemas.microsoft.com/office/powerpoint/2010/main" val="3712994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6C0869B94F3B4BBFCFC0BDDBCD466A" ma:contentTypeVersion="11" ma:contentTypeDescription="Create a new document." ma:contentTypeScope="" ma:versionID="7b7a35d237635dab399d83e5bb4f714a">
  <xsd:schema xmlns:xsd="http://www.w3.org/2001/XMLSchema" xmlns:xs="http://www.w3.org/2001/XMLSchema" xmlns:p="http://schemas.microsoft.com/office/2006/metadata/properties" xmlns:ns2="1cb0e9d9-3617-4e30-b142-214088bbe993" xmlns:ns3="ea0024ab-ab65-466d-9e06-7d1947fad7d8" targetNamespace="http://schemas.microsoft.com/office/2006/metadata/properties" ma:root="true" ma:fieldsID="20296e82644c5ad510a68f35582f43f9" ns2:_="" ns3:_="">
    <xsd:import namespace="1cb0e9d9-3617-4e30-b142-214088bbe993"/>
    <xsd:import namespace="ea0024ab-ab65-466d-9e06-7d1947fad7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0e9d9-3617-4e30-b142-214088bbe9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024ab-ab65-466d-9e06-7d1947fad7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5CCCC5-C332-4FFF-A526-27FFE07CCB8C}"/>
</file>

<file path=customXml/itemProps2.xml><?xml version="1.0" encoding="utf-8"?>
<ds:datastoreItem xmlns:ds="http://schemas.openxmlformats.org/officeDocument/2006/customXml" ds:itemID="{8FFB6817-2286-4008-B8AF-2BDDDEBA2957}"/>
</file>

<file path=customXml/itemProps3.xml><?xml version="1.0" encoding="utf-8"?>
<ds:datastoreItem xmlns:ds="http://schemas.openxmlformats.org/officeDocument/2006/customXml" ds:itemID="{98129E51-8C7C-4974-AA2B-DF7F9382C3E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9325</TotalTime>
  <Words>659</Words>
  <Application>Microsoft Macintosh PowerPoint</Application>
  <PresentationFormat>On-screen Show (4:3)</PresentationFormat>
  <Paragraphs>190</Paragraphs>
  <Slides>17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ヒラギノ角ゴ Pro W3</vt:lpstr>
      <vt:lpstr>Arial</vt:lpstr>
      <vt:lpstr>Calibri</vt:lpstr>
      <vt:lpstr>Calibri Light</vt:lpstr>
      <vt:lpstr>Helvetica</vt:lpstr>
      <vt:lpstr>LucidaGrande</vt:lpstr>
      <vt:lpstr>Times New Roman</vt:lpstr>
      <vt:lpstr>Wingdings</vt:lpstr>
      <vt:lpstr>Office Theme</vt:lpstr>
      <vt:lpstr>Document</vt:lpstr>
      <vt:lpstr>PowerPoint Presentation</vt:lpstr>
      <vt:lpstr>Lion Overview</vt:lpstr>
      <vt:lpstr>Board Approved—Historic Event!</vt:lpstr>
      <vt:lpstr>Adventures</vt:lpstr>
      <vt:lpstr>Lion Highlights</vt:lpstr>
      <vt:lpstr>Lion Feedback </vt:lpstr>
      <vt:lpstr>Membership</vt:lpstr>
      <vt:lpstr>2017 Retention Rates</vt:lpstr>
      <vt:lpstr>Market Opportunity</vt:lpstr>
      <vt:lpstr>New Families Engaged</vt:lpstr>
      <vt:lpstr>PowerPoint Presentation</vt:lpstr>
      <vt:lpstr>What’s New?</vt:lpstr>
      <vt:lpstr>New Resources</vt:lpstr>
      <vt:lpstr>New Lion  Recruitment  Brochure(s)</vt:lpstr>
      <vt:lpstr>Online Resource</vt:lpstr>
      <vt:lpstr>PowerPoint Presentation</vt:lpstr>
      <vt:lpstr>Lion Panel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Darin Kinn</dc:creator>
  <cp:lastModifiedBy>Trent Nichols</cp:lastModifiedBy>
  <cp:revision>505</cp:revision>
  <cp:lastPrinted>2018-02-06T16:30:59Z</cp:lastPrinted>
  <dcterms:created xsi:type="dcterms:W3CDTF">2016-01-15T16:54:50Z</dcterms:created>
  <dcterms:modified xsi:type="dcterms:W3CDTF">2018-06-21T20:24:38Z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0x010100AA6C0869B94F3B4BBFCFC0BDDBCD466A</vt:lpwstr>
  </property>
</Properties>
</file>