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media/image13.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20.jpg" ContentType="image/jpeg"/>
  <Override PartName="/ppt/notesSlides/notesSlide1.xml" ContentType="application/vnd.openxmlformats-officedocument.presentationml.notesSlide+xml"/>
  <Override PartName="/ppt/media/image22.jpg" ContentType="image/jpeg"/>
  <Override PartName="/ppt/media/image24.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347" r:id="rId2"/>
    <p:sldId id="367" r:id="rId3"/>
    <p:sldId id="346" r:id="rId4"/>
    <p:sldId id="359" r:id="rId5"/>
    <p:sldId id="349" r:id="rId6"/>
    <p:sldId id="374" r:id="rId7"/>
    <p:sldId id="375" r:id="rId8"/>
    <p:sldId id="380" r:id="rId9"/>
    <p:sldId id="368" r:id="rId10"/>
    <p:sldId id="369" r:id="rId11"/>
    <p:sldId id="366" r:id="rId12"/>
    <p:sldId id="370" r:id="rId13"/>
    <p:sldId id="373" r:id="rId14"/>
    <p:sldId id="357" r:id="rId15"/>
    <p:sldId id="358" r:id="rId16"/>
    <p:sldId id="355" r:id="rId17"/>
    <p:sldId id="381" r:id="rId18"/>
    <p:sldId id="339" r:id="rId19"/>
  </p:sldIdLst>
  <p:sldSz cx="12192000" cy="6858000"/>
  <p:notesSz cx="16256000" cy="9144000"/>
  <p:embeddedFontLst>
    <p:embeddedFont>
      <p:font typeface="Nunito Sans" panose="00000500000000000000" pitchFamily="2" charset="0"/>
      <p:regular r:id="rId21"/>
      <p:bold r:id="rId22"/>
      <p:italic r:id="rId23"/>
      <p:boldItalic r:id="rId24"/>
    </p:embeddedFont>
    <p:embeddedFont>
      <p:font typeface="Nunito Sans Black" panose="00000A00000000000000" pitchFamily="2" charset="0"/>
      <p:bold r:id="rId25"/>
      <p:boldItalic r:id="rId26"/>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00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4076" autoAdjust="0"/>
  </p:normalViewPr>
  <p:slideViewPr>
    <p:cSldViewPr snapToGrid="0">
      <p:cViewPr varScale="1">
        <p:scale>
          <a:sx n="75" d="100"/>
          <a:sy n="75" d="100"/>
        </p:scale>
        <p:origin x="744" y="48"/>
      </p:cViewPr>
      <p:guideLst>
        <p:guide orient="horz" pos="2160"/>
        <p:guide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13/07/2020</a:t>
            </a:fld>
            <a:endParaRPr lang="en-GB"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10</a:t>
            </a:fld>
            <a:endParaRPr lang="en-GB" dirty="0"/>
          </a:p>
        </p:txBody>
      </p:sp>
    </p:spTree>
    <p:extLst>
      <p:ext uri="{BB962C8B-B14F-4D97-AF65-F5344CB8AC3E}">
        <p14:creationId xmlns:p14="http://schemas.microsoft.com/office/powerpoint/2010/main" val="236349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8" name="Text Placeholder 7">
            <a:extLst>
              <a:ext uri="{FF2B5EF4-FFF2-40B4-BE49-F238E27FC236}">
                <a16:creationId xmlns=""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dirty="0"/>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dirty="0"/>
              <a:t>© </a:t>
            </a:r>
            <a:r>
              <a:rPr lang="en-US" spc="-4" dirty="0"/>
              <a:t>The </a:t>
            </a:r>
            <a:r>
              <a:rPr lang="en-US" spc="-15" dirty="0"/>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23" name="Title 10">
            <a:extLst>
              <a:ext uri="{FF2B5EF4-FFF2-40B4-BE49-F238E27FC236}">
                <a16:creationId xmlns=""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23" name="Title 10">
            <a:extLst>
              <a:ext uri="{FF2B5EF4-FFF2-40B4-BE49-F238E27FC236}">
                <a16:creationId xmlns=""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scoutsbrand.org.uk/" TargetMode="External"/><Relationship Id="rId2" Type="http://schemas.openxmlformats.org/officeDocument/2006/relationships/image" Target="../media/image24.jpg"/><Relationship Id="rId1" Type="http://schemas.openxmlformats.org/officeDocument/2006/relationships/slideLayout" Target="../slideLayouts/slideLayout21.xml"/><Relationship Id="rId4" Type="http://schemas.openxmlformats.org/officeDocument/2006/relationships/hyperlink" Target="https://www.scouts.org.uk/volunteers/scouts-at-home/taking-scouts-online/digital-platforms-for-scou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scouts.org.uk/the-great-indoors"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couts.org.uk/volunteers/scouts-at-home/programme-support-webinars/" TargetMode="Externa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max.hemingway/videos/10158268354717819/?t=6" TargetMode="External"/><Relationship Id="rId2" Type="http://schemas.openxmlformats.org/officeDocument/2006/relationships/hyperlink" Target="https://prod-cms.scouts.org.uk/media/4995/make-a-paddlecraft-paddlecraft-instructions-and-templates.pdf" TargetMode="Externa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onlinescoutmanager.co.uk/programme.php?action=view&amp;id=40648" TargetMode="External"/><Relationship Id="rId7" Type="http://schemas.openxmlformats.org/officeDocument/2006/relationships/hyperlink" Target="https://www.facebook.com/max.hemingway/videos/10158270700072819/?t=0" TargetMode="External"/><Relationship Id="rId2" Type="http://schemas.openxmlformats.org/officeDocument/2006/relationships/image" Target="../media/image20.jpg"/><Relationship Id="rId1" Type="http://schemas.openxmlformats.org/officeDocument/2006/relationships/slideLayout" Target="../slideLayouts/slideLayout22.xml"/><Relationship Id="rId6" Type="http://schemas.openxmlformats.org/officeDocument/2006/relationships/hyperlink" Target="https://www.facebook.com/max.hemingway/videos/10158268473032819/?t=0" TargetMode="External"/><Relationship Id="rId5" Type="http://schemas.openxmlformats.org/officeDocument/2006/relationships/hyperlink" Target="https://www.facebook.com/groups/2833445486710748/files/" TargetMode="External"/><Relationship Id="rId4" Type="http://schemas.openxmlformats.org/officeDocument/2006/relationships/hyperlink" Target="https://www.facebook.com/max.hemingway/videos/10158268553672819/?t=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quarter" idx="10"/>
          </p:nvPr>
        </p:nvSpPr>
        <p:spPr>
          <a:xfrm>
            <a:off x="434341" y="549035"/>
            <a:ext cx="9813554" cy="2191004"/>
          </a:xfrm>
        </p:spPr>
        <p:txBody>
          <a:bodyPr/>
          <a:lstStyle/>
          <a:p>
            <a:r>
              <a:rPr lang="en-GB" sz="5400" dirty="0">
                <a:solidFill>
                  <a:srgbClr val="7414DC"/>
                </a:solidFill>
              </a:rPr>
              <a:t>Welcome to the webinar about activities you can do virtually with </a:t>
            </a:r>
            <a:r>
              <a:rPr lang="en-GB" sz="5400" dirty="0" smtClean="0">
                <a:solidFill>
                  <a:srgbClr val="7414DC"/>
                </a:solidFill>
              </a:rPr>
              <a:t>Scouts and Explorers. </a:t>
            </a:r>
            <a:endParaRPr lang="en-GB" sz="5400" dirty="0">
              <a:solidFill>
                <a:srgbClr val="7414DC"/>
              </a:solidFill>
            </a:endParaRPr>
          </a:p>
          <a:p>
            <a:endParaRPr lang="en-GB" sz="5400" dirty="0">
              <a:solidFill>
                <a:srgbClr val="7414DC"/>
              </a:solidFill>
            </a:endParaRPr>
          </a:p>
          <a:p>
            <a:r>
              <a:rPr lang="en-GB" sz="4400" dirty="0">
                <a:solidFill>
                  <a:srgbClr val="7414DC"/>
                </a:solidFill>
                <a:latin typeface="+mj-lt"/>
              </a:rPr>
              <a:t>Please bear with us while we wait a couple minutes for members to join.</a:t>
            </a:r>
          </a:p>
          <a:p>
            <a:endParaRPr lang="en-GB" dirty="0"/>
          </a:p>
        </p:txBody>
      </p:sp>
    </p:spTree>
    <p:extLst>
      <p:ext uri="{BB962C8B-B14F-4D97-AF65-F5344CB8AC3E}">
        <p14:creationId xmlns:p14="http://schemas.microsoft.com/office/powerpoint/2010/main" val="297940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4"/>
          </p:nvPr>
        </p:nvSpPr>
        <p:spPr>
          <a:xfrm>
            <a:off x="2123781" y="2096549"/>
            <a:ext cx="7944437" cy="3462486"/>
          </a:xfrm>
        </p:spPr>
        <p:txBody>
          <a:bodyPr/>
          <a:lstStyle/>
          <a:p>
            <a:pPr marL="475200" indent="-457200">
              <a:buFont typeface="Arial" panose="020B0604020202020204" pitchFamily="34" charset="0"/>
              <a:buChar char="•"/>
            </a:pPr>
            <a:r>
              <a:rPr lang="en-US" b="1" dirty="0" smtClean="0"/>
              <a:t>Let </a:t>
            </a:r>
            <a:r>
              <a:rPr lang="en-US" b="1" dirty="0"/>
              <a:t>Explorers take the lead. </a:t>
            </a:r>
            <a:r>
              <a:rPr lang="en-US" dirty="0"/>
              <a:t>Ask them how often they want to have zoom sessions/how long they want them to be and what they want to do during them</a:t>
            </a:r>
            <a:r>
              <a:rPr lang="en-US" dirty="0" smtClean="0"/>
              <a:t>?</a:t>
            </a:r>
          </a:p>
          <a:p>
            <a:endParaRPr lang="en-US" dirty="0" smtClean="0"/>
          </a:p>
          <a:p>
            <a:pPr marL="475200" indent="-457200">
              <a:buFont typeface="Arial" panose="020B0604020202020204" pitchFamily="34" charset="0"/>
              <a:buChar char="•"/>
            </a:pPr>
            <a:r>
              <a:rPr lang="en-US" dirty="0" smtClean="0"/>
              <a:t>2-3 </a:t>
            </a:r>
            <a:r>
              <a:rPr lang="en-US" dirty="0"/>
              <a:t>of them work together to plan and deliver the session for the rest of the unit. </a:t>
            </a:r>
            <a:endParaRPr lang="en-US" dirty="0" smtClean="0"/>
          </a:p>
          <a:p>
            <a:pPr marL="475200" indent="-457200">
              <a:buFont typeface="Arial" panose="020B0604020202020204" pitchFamily="34" charset="0"/>
              <a:buChar char="•"/>
            </a:pPr>
            <a:endParaRPr lang="en-US" dirty="0" smtClean="0"/>
          </a:p>
          <a:p>
            <a:pPr marL="475200" indent="-457200">
              <a:buFont typeface="Arial" panose="020B0604020202020204" pitchFamily="34" charset="0"/>
              <a:buChar char="•"/>
            </a:pPr>
            <a:r>
              <a:rPr lang="en-US" dirty="0" smtClean="0"/>
              <a:t>Different </a:t>
            </a:r>
            <a:r>
              <a:rPr lang="en-US" dirty="0"/>
              <a:t>Explorers lead each session.</a:t>
            </a:r>
          </a:p>
          <a:p>
            <a:endParaRPr lang="en-GB" dirty="0"/>
          </a:p>
        </p:txBody>
      </p:sp>
    </p:spTree>
    <p:extLst>
      <p:ext uri="{BB962C8B-B14F-4D97-AF65-F5344CB8AC3E}">
        <p14:creationId xmlns:p14="http://schemas.microsoft.com/office/powerpoint/2010/main" val="330803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5" name="Text Placeholder 4"/>
          <p:cNvSpPr>
            <a:spLocks noGrp="1"/>
          </p:cNvSpPr>
          <p:nvPr>
            <p:ph type="body" sz="quarter" idx="10"/>
          </p:nvPr>
        </p:nvSpPr>
        <p:spPr>
          <a:xfrm>
            <a:off x="942338" y="1863513"/>
            <a:ext cx="4557000" cy="4502943"/>
          </a:xfrm>
        </p:spPr>
        <p:txBody>
          <a:bodyPr/>
          <a:lstStyle/>
          <a:p>
            <a:pPr marL="10800" indent="0">
              <a:buNone/>
            </a:pPr>
            <a:r>
              <a:rPr lang="en-GB" sz="3200" dirty="0">
                <a:solidFill>
                  <a:srgbClr val="7414DC"/>
                </a:solidFill>
                <a:latin typeface="Nunito Sans Black" panose="00000A00000000000000" pitchFamily="2" charset="0"/>
              </a:rPr>
              <a:t>Session </a:t>
            </a:r>
            <a:r>
              <a:rPr lang="en-GB" sz="3200" dirty="0" smtClean="0">
                <a:solidFill>
                  <a:srgbClr val="7414DC"/>
                </a:solidFill>
                <a:latin typeface="Nunito Sans Black" panose="00000A00000000000000" pitchFamily="2" charset="0"/>
              </a:rPr>
              <a:t>ideas</a:t>
            </a:r>
          </a:p>
          <a:p>
            <a:pPr marL="10800" indent="0">
              <a:buNone/>
            </a:pPr>
            <a:endParaRPr lang="en-GB" sz="2400" dirty="0"/>
          </a:p>
          <a:p>
            <a:r>
              <a:rPr lang="en-GB" sz="2400" dirty="0" smtClean="0"/>
              <a:t>Debates</a:t>
            </a:r>
            <a:endParaRPr lang="en-GB" sz="2400" dirty="0"/>
          </a:p>
          <a:p>
            <a:r>
              <a:rPr lang="en-GB" sz="2400" dirty="0" smtClean="0"/>
              <a:t>Teach/learn </a:t>
            </a:r>
            <a:r>
              <a:rPr lang="en-GB" sz="2400" dirty="0"/>
              <a:t>a skill</a:t>
            </a:r>
          </a:p>
          <a:p>
            <a:r>
              <a:rPr lang="en-GB" sz="2400" dirty="0" smtClean="0"/>
              <a:t>Taskmaster</a:t>
            </a:r>
            <a:endParaRPr lang="en-GB" sz="2400" dirty="0"/>
          </a:p>
          <a:p>
            <a:r>
              <a:rPr lang="en-GB" sz="2400" dirty="0" smtClean="0"/>
              <a:t>Google </a:t>
            </a:r>
            <a:r>
              <a:rPr lang="en-GB" sz="2400" dirty="0"/>
              <a:t>street view scavenger </a:t>
            </a:r>
            <a:r>
              <a:rPr lang="en-GB" sz="2400" dirty="0" smtClean="0"/>
              <a:t>hunt</a:t>
            </a:r>
            <a:endParaRPr lang="en-GB" sz="2400" dirty="0"/>
          </a:p>
          <a:p>
            <a:r>
              <a:rPr lang="en-GB" sz="2400" dirty="0" err="1" smtClean="0"/>
              <a:t>GeoGuessr</a:t>
            </a:r>
            <a:r>
              <a:rPr lang="en-GB" sz="2400" dirty="0"/>
              <a:t> </a:t>
            </a:r>
          </a:p>
          <a:p>
            <a:r>
              <a:rPr lang="en-GB" sz="2400" dirty="0" smtClean="0"/>
              <a:t>Book </a:t>
            </a:r>
            <a:r>
              <a:rPr lang="en-GB" sz="2400" dirty="0"/>
              <a:t>club - choose a book accessible to everyone that they read in between sessions and discuss at the session.</a:t>
            </a:r>
          </a:p>
          <a:p>
            <a:pPr marL="10800" indent="0">
              <a:buNone/>
            </a:pPr>
            <a:endParaRPr lang="en-US" sz="2400" dirty="0">
              <a:solidFill>
                <a:srgbClr val="7414DC"/>
              </a:solidFill>
              <a:latin typeface="Nunito Sans Black" panose="00000A00000000000000" pitchFamily="2" charset="0"/>
            </a:endParaRPr>
          </a:p>
          <a:p>
            <a:endParaRPr lang="en-GB" dirty="0"/>
          </a:p>
        </p:txBody>
      </p:sp>
      <p:sp>
        <p:nvSpPr>
          <p:cNvPr id="2" name="Subtitle 1"/>
          <p:cNvSpPr>
            <a:spLocks noGrp="1"/>
          </p:cNvSpPr>
          <p:nvPr>
            <p:ph type="subTitle" idx="4"/>
          </p:nvPr>
        </p:nvSpPr>
        <p:spPr/>
        <p:txBody>
          <a:bodyPr/>
          <a:lstStyle/>
          <a:p>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400" y="1863513"/>
            <a:ext cx="5462016" cy="3413760"/>
          </a:xfrm>
          <a:prstGeom prst="rect">
            <a:avLst/>
          </a:prstGeom>
        </p:spPr>
      </p:pic>
    </p:spTree>
    <p:extLst>
      <p:ext uri="{BB962C8B-B14F-4D97-AF65-F5344CB8AC3E}">
        <p14:creationId xmlns:p14="http://schemas.microsoft.com/office/powerpoint/2010/main" val="3485176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42338" y="1863513"/>
            <a:ext cx="4557000" cy="4502943"/>
          </a:xfrm>
        </p:spPr>
        <p:txBody>
          <a:bodyPr/>
          <a:lstStyle/>
          <a:p>
            <a:pPr marL="10800" indent="0">
              <a:buNone/>
            </a:pPr>
            <a:r>
              <a:rPr lang="en-GB" sz="3200" dirty="0" smtClean="0">
                <a:solidFill>
                  <a:srgbClr val="7414DC"/>
                </a:solidFill>
                <a:latin typeface="Nunito Sans Black" panose="00000A00000000000000" pitchFamily="2" charset="0"/>
              </a:rPr>
              <a:t>Badges</a:t>
            </a:r>
          </a:p>
          <a:p>
            <a:pPr marL="10800" indent="0">
              <a:buNone/>
            </a:pPr>
            <a:r>
              <a:rPr lang="en-GB" sz="2400" dirty="0" smtClean="0">
                <a:solidFill>
                  <a:srgbClr val="7414DC"/>
                </a:solidFill>
                <a:latin typeface="+mj-lt"/>
              </a:rPr>
              <a:t>Cover over Zoom/at home</a:t>
            </a:r>
          </a:p>
          <a:p>
            <a:pPr marL="10800" indent="0">
              <a:buNone/>
            </a:pPr>
            <a:endParaRPr lang="en-US" sz="3200" dirty="0">
              <a:solidFill>
                <a:srgbClr val="7414DC"/>
              </a:solidFill>
              <a:latin typeface="Nunito Sans Black" panose="00000A00000000000000" pitchFamily="2" charset="0"/>
            </a:endParaRPr>
          </a:p>
          <a:p>
            <a:r>
              <a:rPr lang="en-US" sz="2400" dirty="0" smtClean="0"/>
              <a:t>Chef </a:t>
            </a:r>
            <a:r>
              <a:rPr lang="en-US" sz="2400" dirty="0"/>
              <a:t>activity badge</a:t>
            </a:r>
          </a:p>
          <a:p>
            <a:r>
              <a:rPr lang="en-US" sz="2400" dirty="0" smtClean="0"/>
              <a:t>Creative </a:t>
            </a:r>
            <a:r>
              <a:rPr lang="en-US" sz="2400" dirty="0"/>
              <a:t>arts activity badge</a:t>
            </a:r>
          </a:p>
          <a:p>
            <a:r>
              <a:rPr lang="en-US" sz="2400" dirty="0" smtClean="0"/>
              <a:t>Global </a:t>
            </a:r>
            <a:r>
              <a:rPr lang="en-US" sz="2400" dirty="0"/>
              <a:t>issues activity badge</a:t>
            </a:r>
          </a:p>
          <a:p>
            <a:r>
              <a:rPr lang="en-US" sz="2400" dirty="0" smtClean="0"/>
              <a:t>International </a:t>
            </a:r>
            <a:r>
              <a:rPr lang="en-US" sz="2400" dirty="0"/>
              <a:t>activity badge</a:t>
            </a:r>
          </a:p>
          <a:p>
            <a:endParaRPr lang="en-GB" dirty="0"/>
          </a:p>
        </p:txBody>
      </p:sp>
      <p:sp>
        <p:nvSpPr>
          <p:cNvPr id="6" name="Picture Placeholder 5"/>
          <p:cNvSpPr>
            <a:spLocks noGrp="1"/>
          </p:cNvSpPr>
          <p:nvPr>
            <p:ph type="pic" sz="quarter" idx="11"/>
          </p:nvPr>
        </p:nvSpPr>
        <p:spPr/>
      </p:sp>
      <p:pic>
        <p:nvPicPr>
          <p:cNvPr id="9" name="Picture Placeholder 7"/>
          <p:cNvPicPr>
            <a:picLocks noChangeAspect="1"/>
          </p:cNvPicPr>
          <p:nvPr/>
        </p:nvPicPr>
        <p:blipFill>
          <a:blip r:embed="rId2">
            <a:extLst>
              <a:ext uri="{28A0092B-C50C-407E-A947-70E740481C1C}">
                <a14:useLocalDpi xmlns:a14="http://schemas.microsoft.com/office/drawing/2010/main" val="0"/>
              </a:ext>
            </a:extLst>
          </a:blip>
          <a:srcRect t="23355" b="23355"/>
          <a:stretch>
            <a:fillRect/>
          </a:stretch>
        </p:blipFill>
        <p:spPr>
          <a:xfrm>
            <a:off x="6096000" y="0"/>
            <a:ext cx="6096000" cy="6858000"/>
          </a:xfrm>
          <a:prstGeom prst="rect">
            <a:avLst/>
          </a:prstGeom>
        </p:spPr>
      </p:pic>
      <p:sp>
        <p:nvSpPr>
          <p:cNvPr id="10" name="Title 9"/>
          <p:cNvSpPr>
            <a:spLocks noGrp="1"/>
          </p:cNvSpPr>
          <p:nvPr>
            <p:ph type="ctrTitle"/>
          </p:nvPr>
        </p:nvSpPr>
        <p:spPr/>
        <p:txBody>
          <a:bodyPr/>
          <a:lstStyle/>
          <a:p>
            <a:endParaRPr lang="en-GB"/>
          </a:p>
        </p:txBody>
      </p:sp>
      <p:sp>
        <p:nvSpPr>
          <p:cNvPr id="11" name="Subtitle 10"/>
          <p:cNvSpPr>
            <a:spLocks noGrp="1"/>
          </p:cNvSpPr>
          <p:nvPr>
            <p:ph type="subTitle" idx="4"/>
          </p:nvPr>
        </p:nvSpPr>
        <p:spPr/>
        <p:txBody>
          <a:bodyPr/>
          <a:lstStyle/>
          <a:p>
            <a:endParaRPr lang="en-GB"/>
          </a:p>
        </p:txBody>
      </p:sp>
    </p:spTree>
    <p:extLst>
      <p:ext uri="{BB962C8B-B14F-4D97-AF65-F5344CB8AC3E}">
        <p14:creationId xmlns:p14="http://schemas.microsoft.com/office/powerpoint/2010/main" val="214920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9558" t="145" r="22918" b="1887"/>
          <a:stretch/>
        </p:blipFill>
        <p:spPr/>
      </p:pic>
      <p:sp>
        <p:nvSpPr>
          <p:cNvPr id="3" name="Text Placeholder 2"/>
          <p:cNvSpPr>
            <a:spLocks noGrp="1"/>
          </p:cNvSpPr>
          <p:nvPr>
            <p:ph type="body" sz="quarter" idx="10"/>
          </p:nvPr>
        </p:nvSpPr>
        <p:spPr/>
        <p:txBody>
          <a:bodyPr/>
          <a:lstStyle/>
          <a:p>
            <a:r>
              <a:rPr lang="en-GB" sz="2800" dirty="0" smtClean="0">
                <a:latin typeface="Nunito Sans Black" panose="00000A00000000000000" pitchFamily="2" charset="0"/>
              </a:rPr>
              <a:t>Expert opportunities</a:t>
            </a:r>
          </a:p>
          <a:p>
            <a:r>
              <a:rPr lang="en-GB" sz="2000" dirty="0" smtClean="0">
                <a:latin typeface="+mj-lt"/>
              </a:rPr>
              <a:t>Clint </a:t>
            </a:r>
            <a:r>
              <a:rPr lang="en-GB" sz="2000" dirty="0" err="1" smtClean="0">
                <a:latin typeface="+mj-lt"/>
              </a:rPr>
              <a:t>Marler</a:t>
            </a:r>
            <a:r>
              <a:rPr lang="en-GB" sz="2000" dirty="0" smtClean="0">
                <a:latin typeface="+mj-lt"/>
              </a:rPr>
              <a:t>, Air Scout Adviser</a:t>
            </a:r>
          </a:p>
          <a:p>
            <a:endParaRPr lang="en-GB" sz="2000" dirty="0">
              <a:latin typeface="+mj-lt"/>
            </a:endParaRPr>
          </a:p>
          <a:p>
            <a:pPr marL="353700" indent="-342900">
              <a:buFont typeface="Arial" panose="020B0604020202020204" pitchFamily="34" charset="0"/>
              <a:buChar char="•"/>
            </a:pPr>
            <a:r>
              <a:rPr lang="en-GB" sz="2000" dirty="0" smtClean="0">
                <a:latin typeface="+mj-lt"/>
              </a:rPr>
              <a:t>More </a:t>
            </a:r>
            <a:r>
              <a:rPr lang="en-GB" sz="2000" dirty="0"/>
              <a:t>opportunities to get celebrities and experts to join your Zoom meetings </a:t>
            </a:r>
            <a:r>
              <a:rPr lang="en-GB" sz="2000" dirty="0" smtClean="0"/>
              <a:t>(compared to face-to-face)</a:t>
            </a:r>
          </a:p>
          <a:p>
            <a:r>
              <a:rPr lang="en-GB" sz="2000" dirty="0" smtClean="0"/>
              <a:t>For example:</a:t>
            </a:r>
          </a:p>
          <a:p>
            <a:pPr marL="353700" indent="-342900">
              <a:buFont typeface="Arial" panose="020B0604020202020204" pitchFamily="34" charset="0"/>
              <a:buChar char="•"/>
            </a:pPr>
            <a:r>
              <a:rPr lang="en-US" sz="2000" dirty="0">
                <a:latin typeface="+mj-lt"/>
              </a:rPr>
              <a:t>Red Arrows &amp; Aerobatic </a:t>
            </a:r>
            <a:r>
              <a:rPr lang="en-US" sz="2000" dirty="0" smtClean="0">
                <a:latin typeface="+mj-lt"/>
              </a:rPr>
              <a:t>Pilot</a:t>
            </a:r>
          </a:p>
          <a:p>
            <a:pPr marL="353700" indent="-342900">
              <a:buFont typeface="Arial" panose="020B0604020202020204" pitchFamily="34" charset="0"/>
              <a:buChar char="•"/>
            </a:pPr>
            <a:r>
              <a:rPr lang="en-US" sz="2000" dirty="0" smtClean="0">
                <a:latin typeface="+mj-lt"/>
              </a:rPr>
              <a:t>Visited </a:t>
            </a:r>
            <a:r>
              <a:rPr lang="en-US" sz="2000" dirty="0">
                <a:latin typeface="+mj-lt"/>
              </a:rPr>
              <a:t>a Nuclear bunker talked with the Royal Navy outreach team </a:t>
            </a:r>
            <a:endParaRPr lang="en-US" sz="2000" dirty="0" smtClean="0">
              <a:latin typeface="+mj-lt"/>
            </a:endParaRPr>
          </a:p>
          <a:p>
            <a:pPr marL="353700" indent="-342900">
              <a:buFont typeface="Arial" panose="020B0604020202020204" pitchFamily="34" charset="0"/>
              <a:buChar char="•"/>
            </a:pPr>
            <a:r>
              <a:rPr lang="en-US" sz="2000" dirty="0" smtClean="0">
                <a:latin typeface="+mj-lt"/>
              </a:rPr>
              <a:t>International </a:t>
            </a:r>
            <a:r>
              <a:rPr lang="en-US" sz="2000" dirty="0">
                <a:latin typeface="+mj-lt"/>
              </a:rPr>
              <a:t>with Finnish Air </a:t>
            </a:r>
            <a:r>
              <a:rPr lang="en-US" sz="2000" dirty="0" smtClean="0">
                <a:latin typeface="+mj-lt"/>
              </a:rPr>
              <a:t>Scouts</a:t>
            </a:r>
          </a:p>
          <a:p>
            <a:pPr marL="353700" indent="-342900">
              <a:buFont typeface="Arial" panose="020B0604020202020204" pitchFamily="34" charset="0"/>
              <a:buChar char="•"/>
            </a:pPr>
            <a:r>
              <a:rPr lang="en-US" sz="2000" dirty="0" smtClean="0">
                <a:latin typeface="+mj-lt"/>
              </a:rPr>
              <a:t>RAF </a:t>
            </a:r>
            <a:r>
              <a:rPr lang="en-US" sz="2000" dirty="0">
                <a:latin typeface="+mj-lt"/>
              </a:rPr>
              <a:t>Chinook demonstration </a:t>
            </a:r>
            <a:r>
              <a:rPr lang="en-US" sz="2000" dirty="0" smtClean="0">
                <a:latin typeface="+mj-lt"/>
              </a:rPr>
              <a:t>team</a:t>
            </a:r>
            <a:endParaRPr lang="en-GB" sz="2000" dirty="0">
              <a:latin typeface="+mj-lt"/>
            </a:endParaRPr>
          </a:p>
        </p:txBody>
      </p:sp>
    </p:spTree>
    <p:extLst>
      <p:ext uri="{BB962C8B-B14F-4D97-AF65-F5344CB8AC3E}">
        <p14:creationId xmlns:p14="http://schemas.microsoft.com/office/powerpoint/2010/main" val="15149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a:xfrm>
            <a:off x="1431607" y="4492095"/>
            <a:ext cx="9529763" cy="1025281"/>
          </a:xfrm>
        </p:spPr>
        <p:txBody>
          <a:bodyPr>
            <a:normAutofit fontScale="92500" lnSpcReduction="20000"/>
          </a:bodyPr>
          <a:lstStyle/>
          <a:p>
            <a:r>
              <a:rPr lang="en-GB" sz="4200" dirty="0"/>
              <a:t>Top </a:t>
            </a:r>
            <a:r>
              <a:rPr lang="en-GB" sz="4000" dirty="0"/>
              <a:t>tips to adapt activities </a:t>
            </a:r>
          </a:p>
          <a:p>
            <a:r>
              <a:rPr lang="en-GB" sz="4000" dirty="0"/>
              <a:t>to deliver virtually </a:t>
            </a:r>
            <a:endParaRPr lang="en-GB" sz="4200" dirty="0"/>
          </a:p>
          <a:p>
            <a:endParaRPr lang="en-GB" dirty="0"/>
          </a:p>
        </p:txBody>
      </p:sp>
    </p:spTree>
    <p:extLst>
      <p:ext uri="{BB962C8B-B14F-4D97-AF65-F5344CB8AC3E}">
        <p14:creationId xmlns:p14="http://schemas.microsoft.com/office/powerpoint/2010/main" val="506535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978" r="24978"/>
          <a:stretch>
            <a:fillRect/>
          </a:stretch>
        </p:blipFill>
        <p:spPr/>
      </p:pic>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5" name="Text Placeholder 4"/>
          <p:cNvSpPr>
            <a:spLocks noGrp="1"/>
          </p:cNvSpPr>
          <p:nvPr>
            <p:ph type="body" sz="quarter" idx="11"/>
          </p:nvPr>
        </p:nvSpPr>
        <p:spPr/>
        <p:txBody>
          <a:bodyPr/>
          <a:lstStyle/>
          <a:p>
            <a:pPr marL="10800" indent="0">
              <a:lnSpc>
                <a:spcPct val="100000"/>
              </a:lnSpc>
              <a:buNone/>
            </a:pPr>
            <a:r>
              <a:rPr lang="en-US" sz="2800" dirty="0">
                <a:latin typeface="Nunito Sans Black" panose="00000A00000000000000" pitchFamily="2" charset="0"/>
              </a:rPr>
              <a:t>Assets to use on your Zoom calls</a:t>
            </a:r>
          </a:p>
          <a:p>
            <a:pPr marL="10800" indent="0">
              <a:lnSpc>
                <a:spcPct val="100000"/>
              </a:lnSpc>
              <a:buNone/>
            </a:pPr>
            <a:endParaRPr lang="en-US" sz="2400" dirty="0">
              <a:latin typeface="Nunito Sans Black" panose="00000A00000000000000" pitchFamily="2" charset="0"/>
            </a:endParaRPr>
          </a:p>
          <a:p>
            <a:pPr>
              <a:lnSpc>
                <a:spcPct val="100000"/>
              </a:lnSpc>
            </a:pPr>
            <a:r>
              <a:rPr lang="en-US" sz="2000" dirty="0"/>
              <a:t>Congratulations on achieving </a:t>
            </a:r>
            <a:r>
              <a:rPr lang="en-US" sz="2000" dirty="0" smtClean="0"/>
              <a:t>Chief Scout Awards - </a:t>
            </a:r>
            <a:r>
              <a:rPr lang="en-US" sz="2000" dirty="0"/>
              <a:t>videos from section advisers</a:t>
            </a:r>
          </a:p>
          <a:p>
            <a:pPr>
              <a:lnSpc>
                <a:spcPct val="100000"/>
              </a:lnSpc>
            </a:pPr>
            <a:r>
              <a:rPr lang="en-US" sz="2000" dirty="0"/>
              <a:t>Ambassador videos</a:t>
            </a:r>
          </a:p>
          <a:p>
            <a:pPr>
              <a:lnSpc>
                <a:spcPct val="100000"/>
              </a:lnSpc>
            </a:pPr>
            <a:r>
              <a:rPr lang="en-US" sz="2000" dirty="0"/>
              <a:t>Branded backgrounds</a:t>
            </a:r>
          </a:p>
          <a:p>
            <a:pPr>
              <a:lnSpc>
                <a:spcPct val="100000"/>
              </a:lnSpc>
            </a:pPr>
            <a:endParaRPr lang="en-US" sz="2000" dirty="0"/>
          </a:p>
          <a:p>
            <a:pPr marL="10800" indent="0">
              <a:lnSpc>
                <a:spcPct val="100000"/>
              </a:lnSpc>
              <a:buNone/>
            </a:pPr>
            <a:r>
              <a:rPr lang="en-US" sz="2000" b="1" dirty="0"/>
              <a:t>Available in the </a:t>
            </a:r>
            <a:r>
              <a:rPr lang="en-US" sz="2000" b="1" dirty="0">
                <a:hlinkClick r:id="rId3"/>
              </a:rPr>
              <a:t>Brand Centre</a:t>
            </a:r>
            <a:endParaRPr lang="en-US" sz="2000" b="1" dirty="0"/>
          </a:p>
          <a:p>
            <a:pPr marL="10800" indent="0">
              <a:lnSpc>
                <a:spcPct val="100000"/>
              </a:lnSpc>
              <a:buNone/>
            </a:pPr>
            <a:r>
              <a:rPr lang="en-GB" sz="2000" b="1" dirty="0"/>
              <a:t>Or the </a:t>
            </a:r>
            <a:r>
              <a:rPr lang="en-GB" sz="2000" b="1" dirty="0">
                <a:hlinkClick r:id="rId4"/>
              </a:rPr>
              <a:t>Digital Platforms for Scouts </a:t>
            </a:r>
            <a:r>
              <a:rPr lang="en-GB" sz="2000" b="1" dirty="0"/>
              <a:t>webpage</a:t>
            </a:r>
          </a:p>
        </p:txBody>
      </p:sp>
    </p:spTree>
    <p:extLst>
      <p:ext uri="{BB962C8B-B14F-4D97-AF65-F5344CB8AC3E}">
        <p14:creationId xmlns:p14="http://schemas.microsoft.com/office/powerpoint/2010/main" val="199420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49238" y="1274560"/>
            <a:ext cx="3780000" cy="4502944"/>
          </a:xfrm>
        </p:spPr>
        <p:txBody>
          <a:bodyPr/>
          <a:lstStyle/>
          <a:p>
            <a:pPr marL="10800" indent="0">
              <a:lnSpc>
                <a:spcPct val="100000"/>
              </a:lnSpc>
              <a:buNone/>
            </a:pPr>
            <a:r>
              <a:rPr lang="en-US" sz="2800" dirty="0">
                <a:latin typeface="Nunito Sans Black" panose="00000A00000000000000" pitchFamily="2" charset="0"/>
              </a:rPr>
              <a:t>For more activity ideas to do in The Great Indoors head to…</a:t>
            </a:r>
          </a:p>
          <a:p>
            <a:pPr marL="10800" indent="0">
              <a:buNone/>
            </a:pPr>
            <a:endParaRPr lang="en-US" sz="1600" dirty="0">
              <a:latin typeface="+mj-lt"/>
            </a:endParaRPr>
          </a:p>
          <a:p>
            <a:pPr>
              <a:lnSpc>
                <a:spcPct val="100000"/>
              </a:lnSpc>
            </a:pPr>
            <a:r>
              <a:rPr lang="en-US" sz="2400" dirty="0">
                <a:latin typeface="+mj-lt"/>
                <a:hlinkClick r:id="rId2"/>
              </a:rPr>
              <a:t>scouts.org.uk/the-great-indoors</a:t>
            </a:r>
            <a:endParaRPr lang="en-US" sz="2400" dirty="0">
              <a:latin typeface="+mj-lt"/>
            </a:endParaRPr>
          </a:p>
          <a:p>
            <a:pPr>
              <a:lnSpc>
                <a:spcPct val="100000"/>
              </a:lnSpc>
            </a:pPr>
            <a:r>
              <a:rPr lang="en-US" sz="2400" dirty="0">
                <a:latin typeface="+mj-lt"/>
              </a:rPr>
              <a:t>1</a:t>
            </a:r>
            <a:r>
              <a:rPr lang="en-US" sz="2400" baseline="30000" dirty="0">
                <a:latin typeface="+mj-lt"/>
              </a:rPr>
              <a:t>st</a:t>
            </a:r>
            <a:r>
              <a:rPr lang="en-US" sz="2400" dirty="0">
                <a:latin typeface="+mj-lt"/>
              </a:rPr>
              <a:t> Virtual Scout Group (filter by section in ‘popular topics</a:t>
            </a:r>
            <a:r>
              <a:rPr lang="en-US" sz="2400" dirty="0" smtClean="0">
                <a:latin typeface="+mj-lt"/>
              </a:rPr>
              <a:t>’)</a:t>
            </a:r>
          </a:p>
          <a:p>
            <a:pPr>
              <a:lnSpc>
                <a:spcPct val="100000"/>
              </a:lnSpc>
            </a:pPr>
            <a:r>
              <a:rPr lang="en-US" sz="2400" dirty="0" smtClean="0">
                <a:latin typeface="+mj-lt"/>
              </a:rPr>
              <a:t>1</a:t>
            </a:r>
            <a:r>
              <a:rPr lang="en-US" sz="2400" baseline="30000" dirty="0" smtClean="0">
                <a:latin typeface="+mj-lt"/>
              </a:rPr>
              <a:t>st</a:t>
            </a:r>
            <a:r>
              <a:rPr lang="en-US" sz="2400" dirty="0" smtClean="0">
                <a:latin typeface="+mj-lt"/>
              </a:rPr>
              <a:t> YouTube Scout Group (Facebook)</a:t>
            </a:r>
            <a:endParaRPr lang="en-US" sz="2400" dirty="0">
              <a:latin typeface="+mj-lt"/>
            </a:endParaRPr>
          </a:p>
          <a:p>
            <a:pPr>
              <a:lnSpc>
                <a:spcPct val="100000"/>
              </a:lnSpc>
            </a:pPr>
            <a:r>
              <a:rPr lang="en-US" sz="2400" dirty="0">
                <a:latin typeface="+mj-lt"/>
              </a:rPr>
              <a:t>National SASU’s</a:t>
            </a:r>
          </a:p>
          <a:p>
            <a:endParaRPr lang="en-US" sz="1600" dirty="0">
              <a:latin typeface="Nunito Sans Black" panose="00000A00000000000000" pitchFamily="2" charset="0"/>
            </a:endParaRPr>
          </a:p>
          <a:p>
            <a:pPr marL="10800" indent="0">
              <a:buNone/>
            </a:pPr>
            <a:endParaRPr lang="en-GB" sz="1600"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3307390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3"/>
          </p:nvPr>
        </p:nvSpPr>
        <p:spPr>
          <a:xfrm>
            <a:off x="2298309" y="1507269"/>
            <a:ext cx="7595382" cy="4352494"/>
          </a:xfrm>
        </p:spPr>
        <p:txBody>
          <a:bodyPr/>
          <a:lstStyle/>
          <a:p>
            <a:pPr algn="ctr"/>
            <a:endParaRPr lang="en-GB" sz="2400" dirty="0" smtClean="0"/>
          </a:p>
          <a:p>
            <a:pPr algn="ctr"/>
            <a:r>
              <a:rPr lang="en-GB" sz="3200" dirty="0" smtClean="0">
                <a:latin typeface="Nunito Sans Black" panose="00000A00000000000000" pitchFamily="2" charset="0"/>
              </a:rPr>
              <a:t>How to find the recording</a:t>
            </a:r>
          </a:p>
          <a:p>
            <a:pPr algn="ctr"/>
            <a:endParaRPr lang="en-GB" sz="3200" dirty="0">
              <a:latin typeface="Nunito Sans Black" panose="00000A00000000000000" pitchFamily="2" charset="0"/>
            </a:endParaRPr>
          </a:p>
          <a:p>
            <a:pPr algn="ctr"/>
            <a:endParaRPr lang="en-GB" sz="3200" dirty="0" smtClean="0">
              <a:latin typeface="Nunito Sans Black" panose="00000A00000000000000" pitchFamily="2" charset="0"/>
            </a:endParaRPr>
          </a:p>
          <a:p>
            <a:pPr algn="ctr"/>
            <a:endParaRPr lang="en-GB" sz="3200" dirty="0">
              <a:latin typeface="Nunito Sans Black" panose="00000A00000000000000" pitchFamily="2" charset="0"/>
            </a:endParaRPr>
          </a:p>
          <a:p>
            <a:pPr algn="ctr"/>
            <a:endParaRPr lang="en-GB" sz="3200" dirty="0" smtClean="0">
              <a:latin typeface="Nunito Sans Black" panose="00000A00000000000000" pitchFamily="2" charset="0"/>
            </a:endParaRPr>
          </a:p>
          <a:p>
            <a:pPr algn="ctr"/>
            <a:endParaRPr lang="en-GB" sz="2400" dirty="0" smtClean="0">
              <a:hlinkClick r:id="rId2"/>
            </a:endParaRPr>
          </a:p>
          <a:p>
            <a:pPr algn="ctr"/>
            <a:endParaRPr lang="en-GB" sz="2400" dirty="0" smtClean="0">
              <a:hlinkClick r:id="rId2"/>
            </a:endParaRPr>
          </a:p>
          <a:p>
            <a:pPr algn="ctr"/>
            <a:r>
              <a:rPr lang="en-GB" sz="2400" dirty="0" smtClean="0">
                <a:hlinkClick r:id="rId2"/>
              </a:rPr>
              <a:t>www.scouts.org.uk/volunteers/scouts-at-home/programme-support-webinars</a:t>
            </a:r>
            <a:r>
              <a:rPr lang="en-GB" sz="2400" dirty="0">
                <a:hlinkClick r:id="rId2"/>
              </a:rPr>
              <a:t>/</a:t>
            </a:r>
            <a:endParaRPr lang="en-GB" sz="2400" dirty="0"/>
          </a:p>
        </p:txBody>
      </p:sp>
      <p:pic>
        <p:nvPicPr>
          <p:cNvPr id="5" name="Picture 4"/>
          <p:cNvPicPr>
            <a:picLocks noChangeAspect="1"/>
          </p:cNvPicPr>
          <p:nvPr/>
        </p:nvPicPr>
        <p:blipFill rotWithShape="1">
          <a:blip r:embed="rId3"/>
          <a:srcRect l="5249" t="14518" r="6584" b="10371"/>
          <a:stretch/>
        </p:blipFill>
        <p:spPr>
          <a:xfrm>
            <a:off x="3424580" y="2433836"/>
            <a:ext cx="5342839" cy="2560320"/>
          </a:xfrm>
          <a:prstGeom prst="rect">
            <a:avLst/>
          </a:prstGeom>
        </p:spPr>
      </p:pic>
    </p:spTree>
    <p:extLst>
      <p:ext uri="{BB962C8B-B14F-4D97-AF65-F5344CB8AC3E}">
        <p14:creationId xmlns:p14="http://schemas.microsoft.com/office/powerpoint/2010/main" val="1433815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p:txBody>
          <a:bodyPr>
            <a:normAutofit/>
          </a:bodyPr>
          <a:lstStyle/>
          <a:p>
            <a:r>
              <a:rPr lang="en-GB" sz="5400" dirty="0"/>
              <a:t>Q&amp;A</a:t>
            </a:r>
          </a:p>
        </p:txBody>
      </p:sp>
    </p:spTree>
    <p:extLst>
      <p:ext uri="{BB962C8B-B14F-4D97-AF65-F5344CB8AC3E}">
        <p14:creationId xmlns:p14="http://schemas.microsoft.com/office/powerpoint/2010/main" val="278348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5" name="Text Placeholder 4"/>
          <p:cNvSpPr>
            <a:spLocks noGrp="1"/>
          </p:cNvSpPr>
          <p:nvPr>
            <p:ph type="body" sz="quarter" idx="21"/>
          </p:nvPr>
        </p:nvSpPr>
        <p:spPr>
          <a:xfrm>
            <a:off x="3588972" y="3662058"/>
            <a:ext cx="1661783" cy="3168408"/>
          </a:xfrm>
        </p:spPr>
        <p:txBody>
          <a:bodyPr/>
          <a:lstStyle/>
          <a:p>
            <a:r>
              <a:rPr lang="en-GB" sz="1600" dirty="0" smtClean="0"/>
              <a:t>Max Hemingway, Scout Leader</a:t>
            </a:r>
            <a:endParaRPr lang="en-GB" sz="1600" dirty="0"/>
          </a:p>
          <a:p>
            <a:endParaRPr lang="en-GB" sz="1600" dirty="0"/>
          </a:p>
        </p:txBody>
      </p:sp>
      <p:sp>
        <p:nvSpPr>
          <p:cNvPr id="6" name="Text Placeholder 5"/>
          <p:cNvSpPr>
            <a:spLocks noGrp="1"/>
          </p:cNvSpPr>
          <p:nvPr>
            <p:ph type="body" sz="quarter" idx="22"/>
          </p:nvPr>
        </p:nvSpPr>
        <p:spPr>
          <a:xfrm>
            <a:off x="5506258" y="3662058"/>
            <a:ext cx="1661783" cy="3168408"/>
          </a:xfrm>
        </p:spPr>
        <p:txBody>
          <a:bodyPr/>
          <a:lstStyle/>
          <a:p>
            <a:r>
              <a:rPr lang="en-GB" sz="1600" dirty="0" err="1"/>
              <a:t>Humaairah</a:t>
            </a:r>
            <a:r>
              <a:rPr lang="en-GB" sz="1600" dirty="0"/>
              <a:t> Jama, Explorer </a:t>
            </a:r>
            <a:r>
              <a:rPr lang="en-GB" sz="1600" dirty="0" smtClean="0"/>
              <a:t>Leader</a:t>
            </a:r>
            <a:endParaRPr lang="en-GB" sz="1600" dirty="0"/>
          </a:p>
        </p:txBody>
      </p:sp>
      <p:sp>
        <p:nvSpPr>
          <p:cNvPr id="7" name="Text Placeholder 6"/>
          <p:cNvSpPr>
            <a:spLocks noGrp="1"/>
          </p:cNvSpPr>
          <p:nvPr>
            <p:ph type="body" sz="quarter" idx="23"/>
          </p:nvPr>
        </p:nvSpPr>
        <p:spPr>
          <a:xfrm>
            <a:off x="7423554" y="3662058"/>
            <a:ext cx="1661783" cy="3168408"/>
          </a:xfrm>
        </p:spPr>
        <p:txBody>
          <a:bodyPr/>
          <a:lstStyle/>
          <a:p>
            <a:r>
              <a:rPr lang="en-GB" sz="1600" dirty="0" smtClean="0"/>
              <a:t>Will Reynalds, Scout </a:t>
            </a:r>
            <a:r>
              <a:rPr lang="en-GB" sz="1600" dirty="0"/>
              <a:t>Adviser </a:t>
            </a:r>
          </a:p>
          <a:p>
            <a:endParaRPr lang="en-GB" sz="1600" dirty="0"/>
          </a:p>
        </p:txBody>
      </p:sp>
      <p:sp>
        <p:nvSpPr>
          <p:cNvPr id="12" name="Text Placeholder 3">
            <a:extLst>
              <a:ext uri="{FF2B5EF4-FFF2-40B4-BE49-F238E27FC236}">
                <a16:creationId xmlns="" xmlns:a16="http://schemas.microsoft.com/office/drawing/2014/main" id="{EEE23181-DEE5-9F4F-BF74-3193CE1C6357}"/>
              </a:ext>
            </a:extLst>
          </p:cNvPr>
          <p:cNvSpPr txBox="1">
            <a:spLocks/>
          </p:cNvSpPr>
          <p:nvPr/>
        </p:nvSpPr>
        <p:spPr>
          <a:xfrm>
            <a:off x="1534038" y="1481869"/>
            <a:ext cx="7944437" cy="2769989"/>
          </a:xfrm>
          <a:prstGeom prst="rect">
            <a:avLst/>
          </a:prstGeom>
        </p:spPr>
        <p:txBody>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lvl="3" indent="0" defTabSz="914400">
              <a:buFont typeface="Arial" panose="020B0604020202020204" pitchFamily="34" charset="0"/>
              <a:buNone/>
            </a:pPr>
            <a:r>
              <a:rPr lang="en-US" sz="3600" kern="0" dirty="0"/>
              <a:t>On tonight’s call</a:t>
            </a:r>
          </a:p>
        </p:txBody>
      </p:sp>
      <p:sp>
        <p:nvSpPr>
          <p:cNvPr id="13" name="Text Placeholder 6"/>
          <p:cNvSpPr txBox="1">
            <a:spLocks/>
          </p:cNvSpPr>
          <p:nvPr/>
        </p:nvSpPr>
        <p:spPr>
          <a:xfrm>
            <a:off x="9340850" y="3662058"/>
            <a:ext cx="1661783" cy="3168408"/>
          </a:xfrm>
          <a:prstGeom prst="rect">
            <a:avLst/>
          </a:prstGeom>
        </p:spPr>
        <p:txBody>
          <a:bodyPr vert="horz" lIns="0" tIns="0" rIns="0" bIns="0" rtlCol="0">
            <a:noAutofit/>
          </a:bodyPr>
          <a:lstStyle>
            <a:lvl1pPr marL="10800" indent="0" eaLnBrk="1" hangingPunct="1">
              <a:buClr>
                <a:schemeClr val="tx2"/>
              </a:buClr>
              <a:buSzPct val="125000"/>
              <a:buFont typeface="Arial" panose="020B0604020202020204" pitchFamily="34" charset="0"/>
              <a:buNone/>
              <a:tabLst/>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eaLnBrk="1" hangingPunct="1">
              <a:buClr>
                <a:schemeClr val="tx1"/>
              </a:buClr>
              <a:buSzPct val="125000"/>
              <a:buFont typeface="Arial" panose="020B0604020202020204" pitchFamily="34" charset="0"/>
              <a:buNone/>
              <a:tabLst/>
              <a:defRPr sz="1050">
                <a:solidFill>
                  <a:schemeClr val="tx2"/>
                </a:solidFill>
                <a:latin typeface="+mn-lt"/>
                <a:ea typeface="+mn-ea"/>
                <a:cs typeface="+mn-cs"/>
              </a:defRPr>
            </a:lvl3pPr>
            <a:lvl4pPr marL="5954" indent="0" eaLnBrk="1" hangingPunct="1">
              <a:buClr>
                <a:schemeClr val="tx1"/>
              </a:buClr>
              <a:buSzPct val="125000"/>
              <a:buFont typeface="Arial" panose="020B0604020202020204" pitchFamily="34" charset="0"/>
              <a:buNone/>
              <a:tabLst/>
              <a:defRPr sz="1050" b="1" i="0">
                <a:solidFill>
                  <a:schemeClr val="tx2"/>
                </a:solidFill>
                <a:latin typeface="Nunito Sans"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r>
              <a:rPr lang="en-GB" sz="1600" dirty="0" smtClean="0"/>
              <a:t>Clint </a:t>
            </a:r>
            <a:r>
              <a:rPr lang="en-GB" sz="1600" dirty="0" err="1" smtClean="0"/>
              <a:t>Marler</a:t>
            </a:r>
            <a:r>
              <a:rPr lang="en-GB" sz="1600" dirty="0" smtClean="0"/>
              <a:t>, </a:t>
            </a:r>
          </a:p>
          <a:p>
            <a:r>
              <a:rPr lang="en-GB" sz="1600" dirty="0" smtClean="0"/>
              <a:t>Air </a:t>
            </a:r>
            <a:r>
              <a:rPr lang="en-GB" sz="1600" dirty="0"/>
              <a:t>Scout Adviser</a:t>
            </a:r>
            <a:endParaRPr lang="en-GB" sz="1600" kern="0" dirty="0">
              <a:solidFill>
                <a:sysClr val="windowText" lastClr="000000"/>
              </a:solidFill>
            </a:endParaRPr>
          </a:p>
        </p:txBody>
      </p:sp>
      <p:sp>
        <p:nvSpPr>
          <p:cNvPr id="14" name="Text Placeholder 3"/>
          <p:cNvSpPr txBox="1">
            <a:spLocks/>
          </p:cNvSpPr>
          <p:nvPr/>
        </p:nvSpPr>
        <p:spPr>
          <a:xfrm>
            <a:off x="1671680" y="3662058"/>
            <a:ext cx="1661783" cy="3168408"/>
          </a:xfrm>
          <a:prstGeom prst="rect">
            <a:avLst/>
          </a:prstGeom>
        </p:spPr>
        <p:txBody>
          <a:bodyPr vert="horz" lIns="0" tIns="0" rIns="0" bIns="0" rtlCol="0">
            <a:noAutofit/>
          </a:bodyPr>
          <a:lstStyle>
            <a:lvl1pPr marL="10800" indent="0" eaLnBrk="1" hangingPunct="1">
              <a:buClr>
                <a:schemeClr val="tx2"/>
              </a:buClr>
              <a:buSzPct val="125000"/>
              <a:buFont typeface="Arial" panose="020B0604020202020204" pitchFamily="34" charset="0"/>
              <a:buNone/>
              <a:tabLst/>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eaLnBrk="1" hangingPunct="1">
              <a:buClr>
                <a:schemeClr val="tx1"/>
              </a:buClr>
              <a:buSzPct val="125000"/>
              <a:buFont typeface="Arial" panose="020B0604020202020204" pitchFamily="34" charset="0"/>
              <a:buNone/>
              <a:tabLst/>
              <a:defRPr sz="1050">
                <a:solidFill>
                  <a:schemeClr val="tx2"/>
                </a:solidFill>
                <a:latin typeface="+mn-lt"/>
                <a:ea typeface="+mn-ea"/>
                <a:cs typeface="+mn-cs"/>
              </a:defRPr>
            </a:lvl3pPr>
            <a:lvl4pPr marL="5954" indent="0" eaLnBrk="1" hangingPunct="1">
              <a:buClr>
                <a:schemeClr val="tx1"/>
              </a:buClr>
              <a:buSzPct val="125000"/>
              <a:buFont typeface="Arial" panose="020B0604020202020204" pitchFamily="34" charset="0"/>
              <a:buNone/>
              <a:tabLst/>
              <a:defRPr sz="1050" b="1" i="0">
                <a:solidFill>
                  <a:schemeClr val="tx2"/>
                </a:solidFill>
                <a:latin typeface="Nunito Sans"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600" kern="0" dirty="0" smtClean="0">
                <a:solidFill>
                  <a:sysClr val="windowText" lastClr="000000"/>
                </a:solidFill>
              </a:rPr>
              <a:t>Dave Thompson, Explorer Scout Adviser and Volunteer Head of Active Support</a:t>
            </a:r>
          </a:p>
          <a:p>
            <a:pPr defTabSz="914400"/>
            <a:endParaRPr lang="en-GB" sz="1600" kern="0" dirty="0" smtClean="0">
              <a:solidFill>
                <a:sysClr val="windowText" lastClr="000000"/>
              </a:solidFill>
            </a:endParaRPr>
          </a:p>
          <a:p>
            <a:pPr defTabSz="914400"/>
            <a:endParaRPr lang="en-GB" sz="1600" kern="0" dirty="0">
              <a:solidFill>
                <a:sysClr val="windowText" lastClr="000000"/>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6108" t="-605" r="37189" b="605"/>
          <a:stretch/>
        </p:blipFill>
        <p:spPr>
          <a:xfrm rot="5400000">
            <a:off x="1856084" y="2152396"/>
            <a:ext cx="1143000" cy="1511808"/>
          </a:xfrm>
          <a:prstGeom prst="rect">
            <a:avLst/>
          </a:prstGeom>
        </p:spPr>
      </p:pic>
      <p:pic>
        <p:nvPicPr>
          <p:cNvPr id="16" name="Picture Placeholder 15"/>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14034" b="14034"/>
          <a:stretch>
            <a:fillRect/>
          </a:stretch>
        </p:blipFill>
        <p:spPr>
          <a:xfrm>
            <a:off x="7410075" y="2340225"/>
            <a:ext cx="1512094" cy="1142693"/>
          </a:xfrm>
        </p:spPr>
      </p:pic>
      <p:pic>
        <p:nvPicPr>
          <p:cNvPr id="11" name="Picture Placeholder 10"/>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t="12618" b="12618"/>
          <a:stretch>
            <a:fillRect/>
          </a:stretch>
        </p:blipFill>
        <p:spPr>
          <a:xfrm>
            <a:off x="9340850" y="2337107"/>
            <a:ext cx="1512094" cy="1142693"/>
          </a:xfrm>
        </p:spPr>
      </p:pic>
      <p:pic>
        <p:nvPicPr>
          <p:cNvPr id="8" name="Picture Placeholder 7"/>
          <p:cNvPicPr>
            <a:picLocks noGrp="1" noChangeAspect="1"/>
          </p:cNvPicPr>
          <p:nvPr>
            <p:ph type="pic" sz="quarter" idx="27"/>
          </p:nvPr>
        </p:nvPicPr>
        <p:blipFill>
          <a:blip r:embed="rId5">
            <a:extLst>
              <a:ext uri="{28A0092B-C50C-407E-A947-70E740481C1C}">
                <a14:useLocalDpi xmlns:a14="http://schemas.microsoft.com/office/drawing/2010/main" val="0"/>
              </a:ext>
            </a:extLst>
          </a:blip>
          <a:srcRect t="17885" b="17885"/>
          <a:stretch>
            <a:fillRect/>
          </a:stretch>
        </p:blipFill>
        <p:spPr>
          <a:xfrm>
            <a:off x="3602038" y="2295525"/>
            <a:ext cx="1512887" cy="1143000"/>
          </a:xfrm>
        </p:spPr>
      </p:pic>
      <p:pic>
        <p:nvPicPr>
          <p:cNvPr id="4" name="Picture Placeholder 3"/>
          <p:cNvPicPr>
            <a:picLocks noGrp="1" noChangeAspect="1"/>
          </p:cNvPicPr>
          <p:nvPr>
            <p:ph type="pic" sz="quarter" idx="26"/>
          </p:nvPr>
        </p:nvPicPr>
        <p:blipFill rotWithShape="1">
          <a:blip r:embed="rId6">
            <a:extLst>
              <a:ext uri="{28A0092B-C50C-407E-A947-70E740481C1C}">
                <a14:useLocalDpi xmlns:a14="http://schemas.microsoft.com/office/drawing/2010/main" val="0"/>
              </a:ext>
            </a:extLst>
          </a:blip>
          <a:srcRect t="18005" b="42977"/>
          <a:stretch/>
        </p:blipFill>
        <p:spPr>
          <a:xfrm>
            <a:off x="5532438" y="2295525"/>
            <a:ext cx="1512887" cy="1143000"/>
          </a:xfrm>
        </p:spPr>
      </p:pic>
    </p:spTree>
    <p:extLst>
      <p:ext uri="{BB962C8B-B14F-4D97-AF65-F5344CB8AC3E}">
        <p14:creationId xmlns:p14="http://schemas.microsoft.com/office/powerpoint/2010/main" val="365964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773" r="23773"/>
          <a:stretch>
            <a:fillRect/>
          </a:stretch>
        </p:blipFill>
        <p:spPr/>
      </p:pic>
      <p:sp>
        <p:nvSpPr>
          <p:cNvPr id="3" name="Text Placeholder 2"/>
          <p:cNvSpPr>
            <a:spLocks noGrp="1"/>
          </p:cNvSpPr>
          <p:nvPr>
            <p:ph type="body" sz="quarter" idx="11"/>
          </p:nvPr>
        </p:nvSpPr>
        <p:spPr/>
        <p:txBody>
          <a:bodyPr/>
          <a:lstStyle/>
          <a:p>
            <a:r>
              <a:rPr lang="en-US" sz="4400" dirty="0">
                <a:latin typeface="Nunito Sans Black" panose="00000A00000000000000" pitchFamily="2" charset="0"/>
              </a:rPr>
              <a:t>Agenda</a:t>
            </a:r>
          </a:p>
          <a:p>
            <a:pPr marL="296550" indent="-285750">
              <a:buFont typeface="Arial" panose="020B0604020202020204" pitchFamily="34" charset="0"/>
              <a:buChar char="•"/>
            </a:pPr>
            <a:endParaRPr lang="en-US" sz="2400" dirty="0"/>
          </a:p>
          <a:p>
            <a:pPr marL="296550" indent="-285750">
              <a:lnSpc>
                <a:spcPct val="100000"/>
              </a:lnSpc>
              <a:buFont typeface="Arial" panose="020B0604020202020204" pitchFamily="34" charset="0"/>
              <a:buChar char="•"/>
            </a:pPr>
            <a:r>
              <a:rPr lang="en-US" sz="2400" dirty="0"/>
              <a:t>Welcome &amp; intro</a:t>
            </a:r>
          </a:p>
          <a:p>
            <a:pPr marL="296550" indent="-285750">
              <a:lnSpc>
                <a:spcPct val="100000"/>
              </a:lnSpc>
              <a:buFont typeface="Arial" panose="020B0604020202020204" pitchFamily="34" charset="0"/>
              <a:buChar char="•"/>
            </a:pPr>
            <a:r>
              <a:rPr lang="en-US" sz="2400" dirty="0"/>
              <a:t>Activity ideas for </a:t>
            </a:r>
            <a:r>
              <a:rPr lang="en-US" sz="2400" dirty="0" smtClean="0"/>
              <a:t>Scouts</a:t>
            </a:r>
            <a:endParaRPr lang="en-US" sz="2400" dirty="0"/>
          </a:p>
          <a:p>
            <a:pPr marL="296550" indent="-285750">
              <a:lnSpc>
                <a:spcPct val="100000"/>
              </a:lnSpc>
              <a:buFont typeface="Arial" panose="020B0604020202020204" pitchFamily="34" charset="0"/>
              <a:buChar char="•"/>
            </a:pPr>
            <a:r>
              <a:rPr lang="en-US" sz="2400" dirty="0"/>
              <a:t>Activity ideas for </a:t>
            </a:r>
            <a:r>
              <a:rPr lang="en-US" sz="2400" dirty="0" smtClean="0"/>
              <a:t>Explorers</a:t>
            </a:r>
          </a:p>
          <a:p>
            <a:pPr marL="296550" indent="-285750">
              <a:lnSpc>
                <a:spcPct val="100000"/>
              </a:lnSpc>
              <a:buFont typeface="Arial" panose="020B0604020202020204" pitchFamily="34" charset="0"/>
              <a:buChar char="•"/>
            </a:pPr>
            <a:r>
              <a:rPr lang="en-US" sz="2400" dirty="0" smtClean="0"/>
              <a:t>Expert opportunities</a:t>
            </a:r>
            <a:endParaRPr lang="en-US" sz="2400" dirty="0"/>
          </a:p>
          <a:p>
            <a:pPr marL="296550" indent="-285750">
              <a:lnSpc>
                <a:spcPct val="100000"/>
              </a:lnSpc>
              <a:buFont typeface="Arial" panose="020B0604020202020204" pitchFamily="34" charset="0"/>
              <a:buChar char="•"/>
            </a:pPr>
            <a:r>
              <a:rPr lang="en-US" sz="2400" dirty="0" smtClean="0"/>
              <a:t>Top </a:t>
            </a:r>
            <a:r>
              <a:rPr lang="en-US" sz="2400" dirty="0"/>
              <a:t>tips to adapt activities to deliver virtually </a:t>
            </a:r>
          </a:p>
          <a:p>
            <a:pPr marL="296550" indent="-285750">
              <a:lnSpc>
                <a:spcPct val="100000"/>
              </a:lnSpc>
              <a:buFont typeface="Arial" panose="020B0604020202020204" pitchFamily="34" charset="0"/>
              <a:buChar char="•"/>
            </a:pPr>
            <a:r>
              <a:rPr lang="en-US" sz="2400" dirty="0"/>
              <a:t>Q&amp;A</a:t>
            </a:r>
          </a:p>
          <a:p>
            <a:endParaRPr lang="en-GB" dirty="0"/>
          </a:p>
        </p:txBody>
      </p:sp>
    </p:spTree>
    <p:extLst>
      <p:ext uri="{BB962C8B-B14F-4D97-AF65-F5344CB8AC3E}">
        <p14:creationId xmlns:p14="http://schemas.microsoft.com/office/powerpoint/2010/main" val="796080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5" name="Text Placeholder 4"/>
          <p:cNvSpPr>
            <a:spLocks noGrp="1"/>
          </p:cNvSpPr>
          <p:nvPr>
            <p:ph type="body" sz="quarter" idx="11"/>
          </p:nvPr>
        </p:nvSpPr>
        <p:spPr/>
        <p:txBody>
          <a:bodyPr/>
          <a:lstStyle/>
          <a:p>
            <a:pPr>
              <a:lnSpc>
                <a:spcPct val="100000"/>
              </a:lnSpc>
            </a:pPr>
            <a:endParaRPr lang="en-US" sz="2800" dirty="0">
              <a:latin typeface="Nunito Sans Black" panose="00000A00000000000000" pitchFamily="2" charset="0"/>
            </a:endParaRPr>
          </a:p>
          <a:p>
            <a:pPr>
              <a:lnSpc>
                <a:spcPct val="100000"/>
              </a:lnSpc>
            </a:pPr>
            <a:endParaRPr lang="en-US" sz="2800" dirty="0">
              <a:latin typeface="Nunito Sans Black" panose="00000A00000000000000" pitchFamily="2" charset="0"/>
            </a:endParaRPr>
          </a:p>
          <a:p>
            <a:pPr>
              <a:lnSpc>
                <a:spcPct val="100000"/>
              </a:lnSpc>
            </a:pPr>
            <a:endParaRPr lang="en-US" sz="2800" dirty="0">
              <a:latin typeface="Nunito Sans Black" panose="00000A00000000000000" pitchFamily="2" charset="0"/>
            </a:endParaRPr>
          </a:p>
          <a:p>
            <a:pPr>
              <a:lnSpc>
                <a:spcPct val="100000"/>
              </a:lnSpc>
            </a:pPr>
            <a:r>
              <a:rPr lang="en-US" sz="2800" dirty="0">
                <a:latin typeface="Nunito Sans Black" panose="00000A00000000000000" pitchFamily="2" charset="0"/>
              </a:rPr>
              <a:t>Poll - Are you currently delivering activities online?</a:t>
            </a:r>
            <a:endParaRPr lang="en-GB" sz="2800" dirty="0"/>
          </a:p>
        </p:txBody>
      </p:sp>
      <p:pic>
        <p:nvPicPr>
          <p:cNvPr id="9" name="Picture Placeholder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724" r="2724"/>
          <a:stretch>
            <a:fillRect/>
          </a:stretch>
        </p:blipFill>
        <p:spPr/>
      </p:pic>
    </p:spTree>
    <p:extLst>
      <p:ext uri="{BB962C8B-B14F-4D97-AF65-F5344CB8AC3E}">
        <p14:creationId xmlns:p14="http://schemas.microsoft.com/office/powerpoint/2010/main" val="1508290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a:xfrm>
            <a:off x="1431607" y="4492095"/>
            <a:ext cx="9529763" cy="1025281"/>
          </a:xfrm>
        </p:spPr>
        <p:txBody>
          <a:bodyPr>
            <a:normAutofit fontScale="92500" lnSpcReduction="10000"/>
          </a:bodyPr>
          <a:lstStyle/>
          <a:p>
            <a:r>
              <a:rPr lang="en-GB" sz="4200" dirty="0"/>
              <a:t>Activity ideas for </a:t>
            </a:r>
            <a:r>
              <a:rPr lang="en-GB" sz="4200" dirty="0" smtClean="0"/>
              <a:t>Scouts</a:t>
            </a:r>
            <a:endParaRPr lang="en-GB" sz="4200" dirty="0"/>
          </a:p>
          <a:p>
            <a:r>
              <a:rPr lang="en-GB" sz="3300" dirty="0" smtClean="0">
                <a:latin typeface="+mj-lt"/>
              </a:rPr>
              <a:t>Max Hemingway, Scout Leader </a:t>
            </a:r>
            <a:r>
              <a:rPr lang="en-GB" sz="3300" dirty="0">
                <a:latin typeface="+mj-lt"/>
              </a:rPr>
              <a:t>@ 4</a:t>
            </a:r>
            <a:r>
              <a:rPr lang="en-GB" sz="3300" baseline="30000" dirty="0">
                <a:latin typeface="+mj-lt"/>
              </a:rPr>
              <a:t>th</a:t>
            </a:r>
            <a:r>
              <a:rPr lang="en-GB" sz="3300" dirty="0">
                <a:latin typeface="+mj-lt"/>
              </a:rPr>
              <a:t> </a:t>
            </a:r>
            <a:r>
              <a:rPr lang="en-GB" sz="3300" dirty="0" smtClean="0">
                <a:latin typeface="+mj-lt"/>
              </a:rPr>
              <a:t>Bramhall</a:t>
            </a:r>
            <a:endParaRPr lang="en-GB" sz="3300" dirty="0">
              <a:latin typeface="+mj-lt"/>
            </a:endParaRPr>
          </a:p>
          <a:p>
            <a:endParaRPr lang="en-GB" dirty="0"/>
          </a:p>
        </p:txBody>
      </p:sp>
    </p:spTree>
    <p:extLst>
      <p:ext uri="{BB962C8B-B14F-4D97-AF65-F5344CB8AC3E}">
        <p14:creationId xmlns:p14="http://schemas.microsoft.com/office/powerpoint/2010/main" val="119385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3"/>
          </p:nvPr>
        </p:nvSpPr>
        <p:spPr>
          <a:xfrm>
            <a:off x="2298309" y="1537749"/>
            <a:ext cx="7595382" cy="4147007"/>
          </a:xfrm>
        </p:spPr>
        <p:txBody>
          <a:bodyPr/>
          <a:lstStyle/>
          <a:p>
            <a:r>
              <a:rPr lang="en-GB" sz="3200" dirty="0" smtClean="0">
                <a:latin typeface="Nunito Sans Black" panose="00000A00000000000000" pitchFamily="2" charset="0"/>
              </a:rPr>
              <a:t>Activity ideas</a:t>
            </a:r>
          </a:p>
          <a:p>
            <a:endParaRPr lang="en-GB" sz="2400" dirty="0" smtClean="0"/>
          </a:p>
          <a:p>
            <a:pPr marL="353700" indent="-342900">
              <a:buFont typeface="Arial" panose="020B0604020202020204" pitchFamily="34" charset="0"/>
              <a:buChar char="•"/>
            </a:pPr>
            <a:r>
              <a:rPr lang="en-GB" sz="2400" b="1" dirty="0"/>
              <a:t>Paper </a:t>
            </a:r>
            <a:r>
              <a:rPr lang="en-GB" sz="2400" b="1" dirty="0" err="1"/>
              <a:t>Paddlecraft</a:t>
            </a:r>
            <a:r>
              <a:rPr lang="en-GB" sz="2400" b="1" dirty="0"/>
              <a:t>  </a:t>
            </a:r>
            <a:r>
              <a:rPr lang="en-GB" sz="2400" dirty="0"/>
              <a:t>(Science Badge / Model Badge</a:t>
            </a:r>
            <a:r>
              <a:rPr lang="en-GB" sz="2400" dirty="0" smtClean="0"/>
              <a:t>)</a:t>
            </a:r>
          </a:p>
          <a:p>
            <a:pPr marL="353700" indent="-342900">
              <a:buFont typeface="Arial" panose="020B0604020202020204" pitchFamily="34" charset="0"/>
              <a:buChar char="•"/>
            </a:pPr>
            <a:r>
              <a:rPr lang="en-GB" sz="2400" b="1" dirty="0"/>
              <a:t>Talking Stick </a:t>
            </a:r>
            <a:r>
              <a:rPr lang="en-GB" sz="2400" dirty="0"/>
              <a:t>(Craft Badge)</a:t>
            </a:r>
          </a:p>
          <a:p>
            <a:pPr marL="353700" indent="-342900">
              <a:buFont typeface="Arial" panose="020B0604020202020204" pitchFamily="34" charset="0"/>
              <a:buChar char="•"/>
            </a:pPr>
            <a:r>
              <a:rPr lang="en-GB" sz="2400" b="1" dirty="0"/>
              <a:t>Tin Can Bug House </a:t>
            </a:r>
            <a:r>
              <a:rPr lang="en-GB" sz="2400" dirty="0"/>
              <a:t>(Naturalist Activity Badge</a:t>
            </a:r>
            <a:r>
              <a:rPr lang="en-GB" sz="2400" dirty="0" smtClean="0"/>
              <a:t>)</a:t>
            </a:r>
          </a:p>
          <a:p>
            <a:pPr marL="353700" indent="-342900">
              <a:buFont typeface="Arial" panose="020B0604020202020204" pitchFamily="34" charset="0"/>
              <a:buChar char="•"/>
            </a:pPr>
            <a:r>
              <a:rPr lang="en-GB" sz="2400" b="1" dirty="0"/>
              <a:t>Dream Catchers </a:t>
            </a:r>
            <a:r>
              <a:rPr lang="en-GB" sz="2400" dirty="0"/>
              <a:t>(Craft Badge)</a:t>
            </a:r>
          </a:p>
          <a:p>
            <a:pPr marL="353700" indent="-342900">
              <a:buFont typeface="Arial" panose="020B0604020202020204" pitchFamily="34" charset="0"/>
              <a:buChar char="•"/>
            </a:pPr>
            <a:endParaRPr lang="en-GB" sz="2400" dirty="0"/>
          </a:p>
          <a:p>
            <a:pPr marL="353700" indent="-342900">
              <a:buFont typeface="Arial" panose="020B0604020202020204" pitchFamily="34" charset="0"/>
              <a:buChar char="•"/>
            </a:pPr>
            <a:endParaRPr lang="en-GB" sz="2400" dirty="0"/>
          </a:p>
          <a:p>
            <a:pPr marL="353700" indent="-342900">
              <a:buFont typeface="Arial" panose="020B0604020202020204" pitchFamily="34" charset="0"/>
              <a:buChar char="•"/>
            </a:pPr>
            <a:r>
              <a:rPr lang="en-GB" sz="2400" b="1" dirty="0"/>
              <a:t>Parachutes</a:t>
            </a:r>
            <a:r>
              <a:rPr lang="en-GB" sz="2400" dirty="0"/>
              <a:t> (Science Badge</a:t>
            </a:r>
            <a:r>
              <a:rPr lang="en-GB" sz="2400" dirty="0" smtClean="0"/>
              <a:t>) </a:t>
            </a:r>
          </a:p>
          <a:p>
            <a:pPr marL="353700" indent="-342900">
              <a:buFont typeface="Arial" panose="020B0604020202020204" pitchFamily="34" charset="0"/>
              <a:buChar char="•"/>
            </a:pPr>
            <a:r>
              <a:rPr lang="en-GB" sz="2400" b="1" dirty="0"/>
              <a:t>Straw Rockets   </a:t>
            </a:r>
            <a:r>
              <a:rPr lang="en-GB" sz="2400" dirty="0"/>
              <a:t>(Science Badge</a:t>
            </a:r>
            <a:r>
              <a:rPr lang="en-GB" sz="2400" dirty="0" smtClean="0"/>
              <a:t>)</a:t>
            </a:r>
            <a:endParaRPr lang="en-GB" sz="2400" dirty="0"/>
          </a:p>
          <a:p>
            <a:pPr marL="353700" indent="-342900">
              <a:buFont typeface="Arial" panose="020B0604020202020204" pitchFamily="34" charset="0"/>
              <a:buChar char="•"/>
            </a:pPr>
            <a:r>
              <a:rPr lang="en-GB" sz="2400" b="1" dirty="0" smtClean="0"/>
              <a:t>Toilet </a:t>
            </a:r>
            <a:r>
              <a:rPr lang="en-GB" sz="2400" b="1" dirty="0"/>
              <a:t>Roll Star Projector </a:t>
            </a:r>
            <a:r>
              <a:rPr lang="en-GB" sz="2400" dirty="0"/>
              <a:t>(Astronomer Badge</a:t>
            </a:r>
            <a:r>
              <a:rPr lang="en-GB" sz="2400" dirty="0" smtClean="0"/>
              <a:t>)</a:t>
            </a:r>
            <a:endParaRPr lang="en-GB" sz="2400" b="1" dirty="0"/>
          </a:p>
          <a:p>
            <a:pPr marL="353700" indent="-342900">
              <a:buFont typeface="Arial" panose="020B0604020202020204" pitchFamily="34" charset="0"/>
              <a:buChar char="•"/>
            </a:pPr>
            <a:r>
              <a:rPr lang="en-GB" sz="2400" b="1" dirty="0" smtClean="0"/>
              <a:t>Story </a:t>
            </a:r>
            <a:r>
              <a:rPr lang="en-GB" sz="2400" b="1" dirty="0"/>
              <a:t>Discs </a:t>
            </a:r>
            <a:r>
              <a:rPr lang="en-GB" sz="2400" dirty="0"/>
              <a:t>(Writer Activity Badge)</a:t>
            </a:r>
          </a:p>
          <a:p>
            <a:endParaRPr lang="en-GB" dirty="0"/>
          </a:p>
        </p:txBody>
      </p:sp>
    </p:spTree>
    <p:extLst>
      <p:ext uri="{BB962C8B-B14F-4D97-AF65-F5344CB8AC3E}">
        <p14:creationId xmlns:p14="http://schemas.microsoft.com/office/powerpoint/2010/main" val="309459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5" name="Text Placeholder 4"/>
          <p:cNvSpPr>
            <a:spLocks noGrp="1"/>
          </p:cNvSpPr>
          <p:nvPr>
            <p:ph type="body" sz="quarter" idx="10"/>
          </p:nvPr>
        </p:nvSpPr>
        <p:spPr/>
        <p:txBody>
          <a:bodyPr anchor="b"/>
          <a:lstStyle/>
          <a:p>
            <a:endParaRPr lang="en-GB" sz="3200" dirty="0" smtClean="0">
              <a:solidFill>
                <a:srgbClr val="7414DC"/>
              </a:solidFill>
              <a:latin typeface="Nunito Sans Black" panose="00000A00000000000000" pitchFamily="2" charset="0"/>
            </a:endParaRPr>
          </a:p>
          <a:p>
            <a:endParaRPr lang="en-GB" sz="3200" dirty="0">
              <a:solidFill>
                <a:srgbClr val="7414DC"/>
              </a:solidFill>
              <a:latin typeface="Nunito Sans Black" panose="00000A00000000000000" pitchFamily="2" charset="0"/>
            </a:endParaRPr>
          </a:p>
          <a:p>
            <a:r>
              <a:rPr lang="en-GB" sz="3200" dirty="0" smtClean="0">
                <a:solidFill>
                  <a:srgbClr val="7414DC"/>
                </a:solidFill>
                <a:latin typeface="Nunito Sans Black" panose="00000A00000000000000" pitchFamily="2" charset="0"/>
              </a:rPr>
              <a:t>Paper </a:t>
            </a:r>
            <a:r>
              <a:rPr lang="en-GB" sz="3200" dirty="0" err="1">
                <a:solidFill>
                  <a:srgbClr val="7414DC"/>
                </a:solidFill>
                <a:latin typeface="Nunito Sans Black" panose="00000A00000000000000" pitchFamily="2" charset="0"/>
              </a:rPr>
              <a:t>p</a:t>
            </a:r>
            <a:r>
              <a:rPr lang="en-GB" sz="3200" dirty="0" err="1" smtClean="0">
                <a:solidFill>
                  <a:srgbClr val="7414DC"/>
                </a:solidFill>
                <a:latin typeface="Nunito Sans Black" panose="00000A00000000000000" pitchFamily="2" charset="0"/>
              </a:rPr>
              <a:t>addlecraft</a:t>
            </a:r>
            <a:endParaRPr lang="en-GB" sz="3200" dirty="0" smtClean="0">
              <a:solidFill>
                <a:srgbClr val="7414DC"/>
              </a:solidFill>
              <a:latin typeface="Nunito Sans Black" panose="00000A00000000000000" pitchFamily="2" charset="0"/>
            </a:endParaRPr>
          </a:p>
          <a:p>
            <a:r>
              <a:rPr lang="en-GB" sz="2400" dirty="0" smtClean="0">
                <a:latin typeface="+mj-lt"/>
              </a:rPr>
              <a:t>Science </a:t>
            </a:r>
            <a:r>
              <a:rPr lang="en-GB" sz="2400" dirty="0">
                <a:latin typeface="+mj-lt"/>
              </a:rPr>
              <a:t>Badge / Model </a:t>
            </a:r>
            <a:r>
              <a:rPr lang="en-GB" sz="2400" dirty="0" smtClean="0">
                <a:latin typeface="+mj-lt"/>
              </a:rPr>
              <a:t>Badge</a:t>
            </a:r>
          </a:p>
          <a:p>
            <a:r>
              <a:rPr lang="en-GB" sz="2400" dirty="0" smtClean="0">
                <a:latin typeface="+mj-lt"/>
                <a:hlinkClick r:id="rId2"/>
              </a:rPr>
              <a:t>Instructions &amp; Template</a:t>
            </a:r>
            <a:endParaRPr lang="en-GB" sz="2400" dirty="0" smtClean="0">
              <a:latin typeface="+mj-lt"/>
            </a:endParaRPr>
          </a:p>
          <a:p>
            <a:endParaRPr lang="en-GB" sz="3200" dirty="0" smtClean="0">
              <a:solidFill>
                <a:srgbClr val="7414DC"/>
              </a:solidFill>
              <a:latin typeface="Nunito Sans Black" panose="00000A00000000000000" pitchFamily="2" charset="0"/>
            </a:endParaRPr>
          </a:p>
          <a:p>
            <a:r>
              <a:rPr lang="en-GB" sz="3200" dirty="0" smtClean="0">
                <a:solidFill>
                  <a:srgbClr val="7414DC"/>
                </a:solidFill>
                <a:latin typeface="Nunito Sans Black" panose="00000A00000000000000" pitchFamily="2" charset="0"/>
              </a:rPr>
              <a:t>Talking stick</a:t>
            </a:r>
            <a:endParaRPr lang="en-GB" sz="3200" dirty="0">
              <a:solidFill>
                <a:srgbClr val="7414DC"/>
              </a:solidFill>
              <a:latin typeface="Nunito Sans Black" panose="00000A00000000000000" pitchFamily="2" charset="0"/>
            </a:endParaRPr>
          </a:p>
          <a:p>
            <a:r>
              <a:rPr lang="en-GB" sz="2400" dirty="0"/>
              <a:t>Craft badge</a:t>
            </a:r>
          </a:p>
          <a:p>
            <a:r>
              <a:rPr lang="en-GB" sz="2400" dirty="0">
                <a:hlinkClick r:id="rId3"/>
              </a:rPr>
              <a:t>Watch the video here</a:t>
            </a:r>
            <a:endParaRPr lang="en-GB" sz="2400" dirty="0"/>
          </a:p>
          <a:p>
            <a:endParaRPr lang="en-GB" sz="2800" dirty="0">
              <a:solidFill>
                <a:srgbClr val="7414DC"/>
              </a:solidFill>
              <a:latin typeface="Nunito Sans Black" panose="00000A00000000000000" pitchFamily="2" charset="0"/>
            </a:endParaRPr>
          </a:p>
          <a:p>
            <a:r>
              <a:rPr lang="en-GB" sz="3200" dirty="0">
                <a:solidFill>
                  <a:srgbClr val="7414DC"/>
                </a:solidFill>
                <a:latin typeface="Nunito Sans Black" panose="00000A00000000000000" pitchFamily="2" charset="0"/>
              </a:rPr>
              <a:t>Tin can bug house</a:t>
            </a:r>
          </a:p>
          <a:p>
            <a:r>
              <a:rPr lang="en-GB" sz="2400" dirty="0"/>
              <a:t>Naturalist activity badge</a:t>
            </a:r>
          </a:p>
          <a:p>
            <a:r>
              <a:rPr lang="en-GB" sz="2400" dirty="0">
                <a:hlinkClick r:id="rId3"/>
              </a:rPr>
              <a:t>Watch the video here</a:t>
            </a:r>
            <a:endParaRPr lang="en-GB" sz="2400" dirty="0"/>
          </a:p>
          <a:p>
            <a:endParaRPr lang="en-GB" sz="2400" dirty="0">
              <a:latin typeface="+mj-lt"/>
            </a:endParaRPr>
          </a:p>
          <a:p>
            <a:endParaRPr lang="en-GB" sz="3200" dirty="0">
              <a:solidFill>
                <a:srgbClr val="7414DC"/>
              </a:solidFill>
              <a:latin typeface="Nunito Sans Black" panose="00000A00000000000000" pitchFamily="2" charset="0"/>
            </a:endParaRPr>
          </a:p>
        </p:txBody>
      </p:sp>
      <p:pic>
        <p:nvPicPr>
          <p:cNvPr id="7" name="Picture 6"/>
          <p:cNvPicPr>
            <a:picLocks noChangeAspect="1"/>
          </p:cNvPicPr>
          <p:nvPr/>
        </p:nvPicPr>
        <p:blipFill>
          <a:blip r:embed="rId4"/>
          <a:stretch>
            <a:fillRect/>
          </a:stretch>
        </p:blipFill>
        <p:spPr>
          <a:xfrm>
            <a:off x="5814772" y="1173299"/>
            <a:ext cx="6071158" cy="4511402"/>
          </a:xfrm>
          <a:prstGeom prst="rect">
            <a:avLst/>
          </a:prstGeom>
        </p:spPr>
      </p:pic>
    </p:spTree>
    <p:extLst>
      <p:ext uri="{BB962C8B-B14F-4D97-AF65-F5344CB8AC3E}">
        <p14:creationId xmlns:p14="http://schemas.microsoft.com/office/powerpoint/2010/main" val="264244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2370" r="28370"/>
          <a:stretch/>
        </p:blipFill>
        <p:spPr/>
      </p:pic>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5" name="Text Placeholder 4"/>
          <p:cNvSpPr>
            <a:spLocks noGrp="1"/>
          </p:cNvSpPr>
          <p:nvPr>
            <p:ph type="body" sz="quarter" idx="10"/>
          </p:nvPr>
        </p:nvSpPr>
        <p:spPr>
          <a:xfrm>
            <a:off x="1198640" y="2466817"/>
            <a:ext cx="3780000" cy="4502943"/>
          </a:xfrm>
        </p:spPr>
        <p:txBody>
          <a:bodyPr anchor="b"/>
          <a:lstStyle/>
          <a:p>
            <a:r>
              <a:rPr lang="en-GB" sz="3200" dirty="0" smtClean="0">
                <a:solidFill>
                  <a:srgbClr val="7414DC"/>
                </a:solidFill>
                <a:latin typeface="Nunito Sans Black" panose="00000A00000000000000" pitchFamily="2" charset="0"/>
              </a:rPr>
              <a:t>Dreamcatchers</a:t>
            </a:r>
          </a:p>
          <a:p>
            <a:r>
              <a:rPr lang="en-GB" sz="2400" dirty="0" smtClean="0">
                <a:latin typeface="+mj-lt"/>
              </a:rPr>
              <a:t>Craft badge</a:t>
            </a:r>
          </a:p>
          <a:p>
            <a:r>
              <a:rPr lang="en-GB" sz="2400" dirty="0" smtClean="0">
                <a:latin typeface="+mj-lt"/>
                <a:hlinkClick r:id="rId3"/>
              </a:rPr>
              <a:t>Instructions </a:t>
            </a:r>
            <a:r>
              <a:rPr lang="en-GB" sz="2400" dirty="0" smtClean="0">
                <a:latin typeface="+mj-lt"/>
              </a:rPr>
              <a:t>&amp; </a:t>
            </a:r>
            <a:r>
              <a:rPr lang="en-GB" sz="2400" dirty="0" smtClean="0">
                <a:latin typeface="+mj-lt"/>
                <a:hlinkClick r:id="rId4"/>
              </a:rPr>
              <a:t>video</a:t>
            </a:r>
            <a:endParaRPr lang="en-GB" sz="2400" dirty="0" smtClean="0">
              <a:latin typeface="+mj-lt"/>
            </a:endParaRPr>
          </a:p>
          <a:p>
            <a:endParaRPr lang="en-GB" sz="3200" dirty="0" smtClean="0">
              <a:solidFill>
                <a:srgbClr val="7414DC"/>
              </a:solidFill>
              <a:latin typeface="Nunito Sans Black" panose="00000A00000000000000" pitchFamily="2" charset="0"/>
            </a:endParaRPr>
          </a:p>
          <a:p>
            <a:r>
              <a:rPr lang="en-GB" sz="3200" dirty="0" smtClean="0">
                <a:solidFill>
                  <a:srgbClr val="7414DC"/>
                </a:solidFill>
                <a:latin typeface="Nunito Sans Black" panose="00000A00000000000000" pitchFamily="2" charset="0"/>
              </a:rPr>
              <a:t>Parachutes</a:t>
            </a:r>
          </a:p>
          <a:p>
            <a:r>
              <a:rPr lang="en-GB" sz="2400" dirty="0" smtClean="0"/>
              <a:t>Craft badge</a:t>
            </a:r>
          </a:p>
          <a:p>
            <a:r>
              <a:rPr lang="en-GB" sz="2400" dirty="0" smtClean="0">
                <a:hlinkClick r:id="rId4"/>
              </a:rPr>
              <a:t>Watch the video here</a:t>
            </a:r>
            <a:endParaRPr lang="en-GB" sz="2400" dirty="0" smtClean="0"/>
          </a:p>
          <a:p>
            <a:endParaRPr lang="en-GB" sz="2800" dirty="0" smtClean="0">
              <a:solidFill>
                <a:srgbClr val="7414DC"/>
              </a:solidFill>
              <a:latin typeface="Nunito Sans Black" panose="00000A00000000000000" pitchFamily="2" charset="0"/>
            </a:endParaRPr>
          </a:p>
          <a:p>
            <a:r>
              <a:rPr lang="en-GB" sz="3200" dirty="0" smtClean="0">
                <a:solidFill>
                  <a:srgbClr val="7414DC"/>
                </a:solidFill>
                <a:latin typeface="Nunito Sans Black" panose="00000A00000000000000" pitchFamily="2" charset="0"/>
              </a:rPr>
              <a:t>Straw rockets</a:t>
            </a:r>
          </a:p>
          <a:p>
            <a:r>
              <a:rPr lang="en-GB" sz="2400" dirty="0" smtClean="0"/>
              <a:t>Science badge</a:t>
            </a:r>
          </a:p>
          <a:p>
            <a:r>
              <a:rPr lang="en-GB" sz="2400" dirty="0" smtClean="0">
                <a:hlinkClick r:id="rId5"/>
              </a:rPr>
              <a:t>Template</a:t>
            </a:r>
            <a:r>
              <a:rPr lang="en-GB" sz="2400" dirty="0" smtClean="0"/>
              <a:t> &amp; </a:t>
            </a:r>
            <a:r>
              <a:rPr lang="en-GB" sz="2400" dirty="0" smtClean="0">
                <a:hlinkClick r:id="rId6"/>
              </a:rPr>
              <a:t>video</a:t>
            </a:r>
            <a:endParaRPr lang="en-GB" sz="2400" dirty="0" smtClean="0"/>
          </a:p>
          <a:p>
            <a:endParaRPr lang="en-GB" sz="2000" dirty="0">
              <a:solidFill>
                <a:srgbClr val="7414DC"/>
              </a:solidFill>
              <a:latin typeface="Nunito Sans Black" panose="00000A00000000000000" pitchFamily="2" charset="0"/>
            </a:endParaRPr>
          </a:p>
          <a:p>
            <a:r>
              <a:rPr lang="en-GB" sz="3200" dirty="0" smtClean="0">
                <a:solidFill>
                  <a:srgbClr val="7414DC"/>
                </a:solidFill>
                <a:latin typeface="Nunito Sans Black" panose="00000A00000000000000" pitchFamily="2" charset="0"/>
              </a:rPr>
              <a:t>Toilet roll star projector</a:t>
            </a:r>
          </a:p>
          <a:p>
            <a:r>
              <a:rPr lang="en-GB" sz="2400" dirty="0" smtClean="0"/>
              <a:t>Astronomer badge</a:t>
            </a:r>
          </a:p>
          <a:p>
            <a:r>
              <a:rPr lang="en-GB" sz="2400" dirty="0" smtClean="0">
                <a:hlinkClick r:id="rId7"/>
              </a:rPr>
              <a:t>Watch </a:t>
            </a:r>
            <a:r>
              <a:rPr lang="en-GB" sz="2400" dirty="0">
                <a:hlinkClick r:id="rId7"/>
              </a:rPr>
              <a:t>the video here</a:t>
            </a:r>
            <a:endParaRPr lang="en-GB" sz="2400" dirty="0"/>
          </a:p>
          <a:p>
            <a:endParaRPr lang="en-GB" sz="2400" dirty="0" smtClean="0"/>
          </a:p>
          <a:p>
            <a:endParaRPr lang="en-GB" sz="2400" dirty="0">
              <a:latin typeface="+mj-lt"/>
            </a:endParaRPr>
          </a:p>
          <a:p>
            <a:endParaRPr lang="en-GB" sz="3200" dirty="0">
              <a:solidFill>
                <a:srgbClr val="7414DC"/>
              </a:solidFill>
              <a:latin typeface="Nunito Sans Black" panose="00000A00000000000000" pitchFamily="2" charset="0"/>
            </a:endParaRPr>
          </a:p>
        </p:txBody>
      </p:sp>
    </p:spTree>
    <p:extLst>
      <p:ext uri="{BB962C8B-B14F-4D97-AF65-F5344CB8AC3E}">
        <p14:creationId xmlns:p14="http://schemas.microsoft.com/office/powerpoint/2010/main" val="57584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a:xfrm>
            <a:off x="1431607" y="4492095"/>
            <a:ext cx="9529763" cy="1025281"/>
          </a:xfrm>
        </p:spPr>
        <p:txBody>
          <a:bodyPr>
            <a:normAutofit fontScale="92500" lnSpcReduction="10000"/>
          </a:bodyPr>
          <a:lstStyle/>
          <a:p>
            <a:r>
              <a:rPr lang="en-GB" sz="4200" dirty="0"/>
              <a:t>Activity ideas for </a:t>
            </a:r>
            <a:r>
              <a:rPr lang="en-GB" sz="4200" dirty="0" smtClean="0"/>
              <a:t>Explorers</a:t>
            </a:r>
            <a:endParaRPr lang="en-GB" sz="4200" dirty="0"/>
          </a:p>
          <a:p>
            <a:r>
              <a:rPr lang="en-GB" sz="3300" dirty="0" err="1" smtClean="0">
                <a:latin typeface="+mj-lt"/>
              </a:rPr>
              <a:t>Humaairah</a:t>
            </a:r>
            <a:r>
              <a:rPr lang="en-GB" sz="3300" dirty="0" smtClean="0">
                <a:latin typeface="+mj-lt"/>
              </a:rPr>
              <a:t> Jama, Explorer Leader </a:t>
            </a:r>
            <a:r>
              <a:rPr lang="en-GB" sz="3300" dirty="0">
                <a:latin typeface="+mj-lt"/>
              </a:rPr>
              <a:t>@ </a:t>
            </a:r>
            <a:r>
              <a:rPr lang="en-GB" sz="3300" dirty="0" smtClean="0">
                <a:latin typeface="+mj-lt"/>
              </a:rPr>
              <a:t>7</a:t>
            </a:r>
            <a:r>
              <a:rPr lang="en-GB" sz="3300" baseline="30000" dirty="0" smtClean="0">
                <a:latin typeface="+mj-lt"/>
              </a:rPr>
              <a:t>th</a:t>
            </a:r>
            <a:r>
              <a:rPr lang="en-GB" sz="3300" dirty="0" smtClean="0">
                <a:latin typeface="+mj-lt"/>
              </a:rPr>
              <a:t> </a:t>
            </a:r>
            <a:r>
              <a:rPr lang="en-GB" sz="3300" dirty="0" err="1" smtClean="0">
                <a:latin typeface="+mj-lt"/>
              </a:rPr>
              <a:t>Goodmayes</a:t>
            </a:r>
            <a:endParaRPr lang="en-GB" sz="3300" dirty="0">
              <a:latin typeface="+mj-lt"/>
            </a:endParaRPr>
          </a:p>
          <a:p>
            <a:endParaRPr lang="en-GB" dirty="0"/>
          </a:p>
        </p:txBody>
      </p:sp>
    </p:spTree>
    <p:extLst>
      <p:ext uri="{BB962C8B-B14F-4D97-AF65-F5344CB8AC3E}">
        <p14:creationId xmlns:p14="http://schemas.microsoft.com/office/powerpoint/2010/main" val="106231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466</Words>
  <Application>Microsoft Office PowerPoint</Application>
  <PresentationFormat>Widescreen</PresentationFormat>
  <Paragraphs>123</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Nunito Sans</vt:lpstr>
      <vt:lpstr>Nunito Sans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Keogh</dc:creator>
  <cp:lastModifiedBy>Melissa Gannaway</cp:lastModifiedBy>
  <cp:revision>31</cp:revision>
  <dcterms:created xsi:type="dcterms:W3CDTF">2020-07-01T12:55:34Z</dcterms:created>
  <dcterms:modified xsi:type="dcterms:W3CDTF">2020-07-13T19:48:32Z</dcterms:modified>
</cp:coreProperties>
</file>