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834" r:id="rId1"/>
    <p:sldMasterId id="2147483782" r:id="rId2"/>
  </p:sldMasterIdLst>
  <p:notesMasterIdLst>
    <p:notesMasterId r:id="rId28"/>
  </p:notesMasterIdLst>
  <p:sldIdLst>
    <p:sldId id="1096" r:id="rId3"/>
    <p:sldId id="708" r:id="rId4"/>
    <p:sldId id="733" r:id="rId5"/>
    <p:sldId id="1077" r:id="rId6"/>
    <p:sldId id="933" r:id="rId7"/>
    <p:sldId id="1076" r:id="rId8"/>
    <p:sldId id="497" r:id="rId9"/>
    <p:sldId id="381" r:id="rId10"/>
    <p:sldId id="950" r:id="rId11"/>
    <p:sldId id="954" r:id="rId12"/>
    <p:sldId id="461" r:id="rId13"/>
    <p:sldId id="1080" r:id="rId14"/>
    <p:sldId id="1084" r:id="rId15"/>
    <p:sldId id="1078" r:id="rId16"/>
    <p:sldId id="1085" r:id="rId17"/>
    <p:sldId id="981" r:id="rId18"/>
    <p:sldId id="1094" r:id="rId19"/>
    <p:sldId id="1095" r:id="rId20"/>
    <p:sldId id="1093" r:id="rId21"/>
    <p:sldId id="817" r:id="rId22"/>
    <p:sldId id="1097" r:id="rId23"/>
    <p:sldId id="321" r:id="rId24"/>
    <p:sldId id="963" r:id="rId25"/>
    <p:sldId id="992" r:id="rId26"/>
    <p:sldId id="925" r:id="rId27"/>
  </p:sldIdLst>
  <p:sldSz cx="12192000" cy="6858000"/>
  <p:notesSz cx="16256000" cy="9144000"/>
  <p:embeddedFontLst>
    <p:embeddedFont>
      <p:font typeface="Nunito Sans" panose="00000500000000000000" pitchFamily="2" charset="0"/>
      <p:regular r:id="rId29"/>
      <p:bold r:id="rId30"/>
      <p:italic r:id="rId31"/>
      <p:boldItalic r:id="rId32"/>
    </p:embeddedFont>
    <p:embeddedFont>
      <p:font typeface="Nunito Sans Black" panose="00000A00000000000000" pitchFamily="2" charset="0"/>
      <p:bold r:id="rId33"/>
      <p:boldItalic r:id="rId34"/>
    </p:embeddedFont>
    <p:embeddedFont>
      <p:font typeface="Nunito Sans ExtraBold" panose="00000900000000000000" pitchFamily="2" charset="0"/>
      <p:bold r:id="rId35"/>
      <p:boldItalic r:id="rId36"/>
    </p:embeddedFont>
    <p:embeddedFont>
      <p:font typeface="Nunito Sans Light" panose="00000400000000000000" pitchFamily="2" charset="0"/>
      <p:regular r:id="rId37"/>
      <p:italic r:id="rId38"/>
    </p:embeddedFont>
    <p:embeddedFont>
      <p:font typeface="Nunito Sans SemiBold" panose="00000700000000000000" pitchFamily="2" charset="0"/>
      <p:bold r:id="rId39"/>
      <p:boldItalic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a:srgbClr val="3007FA"/>
    <a:srgbClr val="25B755"/>
    <a:srgbClr val="FFFFFF"/>
    <a:srgbClr val="FF912A"/>
    <a:srgbClr val="205A41"/>
    <a:srgbClr val="23A950"/>
    <a:srgbClr val="00A793"/>
    <a:srgbClr val="003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orient="horz" pos="216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8E4EA-2BDB-E044-BA85-8A84B2B35625}"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F8E976A2-47FC-C74A-B1DF-86A53E265DB9}">
      <dgm:prSet phldrT="[Text]"/>
      <dgm:spPr/>
      <dgm:t>
        <a:bodyPr/>
        <a:lstStyle/>
        <a:p>
          <a:r>
            <a:rPr lang="en-GB"/>
            <a:t>Attraction</a:t>
          </a:r>
        </a:p>
      </dgm:t>
    </dgm:pt>
    <dgm:pt modelId="{348C4D12-50A0-DB45-B630-3878BA8D710F}" type="parTrans" cxnId="{27DFB140-80B2-2545-8E58-ACEA4384BA5A}">
      <dgm:prSet/>
      <dgm:spPr/>
      <dgm:t>
        <a:bodyPr/>
        <a:lstStyle/>
        <a:p>
          <a:endParaRPr lang="en-GB"/>
        </a:p>
      </dgm:t>
    </dgm:pt>
    <dgm:pt modelId="{B2266E32-D973-9B46-8B1E-CD96558C8C2A}" type="sibTrans" cxnId="{27DFB140-80B2-2545-8E58-ACEA4384BA5A}">
      <dgm:prSet/>
      <dgm:spPr/>
      <dgm:t>
        <a:bodyPr/>
        <a:lstStyle/>
        <a:p>
          <a:endParaRPr lang="en-GB"/>
        </a:p>
      </dgm:t>
    </dgm:pt>
    <dgm:pt modelId="{891336C6-E9F0-B845-9347-AA96E5661586}">
      <dgm:prSet phldrT="[Text]"/>
      <dgm:spPr/>
      <dgm:t>
        <a:bodyPr/>
        <a:lstStyle/>
        <a:p>
          <a:r>
            <a:rPr lang="en-GB"/>
            <a:t>Joining</a:t>
          </a:r>
        </a:p>
      </dgm:t>
    </dgm:pt>
    <dgm:pt modelId="{1BE25184-F497-8E44-BEDA-E3961AAA5499}" type="parTrans" cxnId="{E43EC197-243E-2149-AA11-92BCF593CB2F}">
      <dgm:prSet/>
      <dgm:spPr/>
      <dgm:t>
        <a:bodyPr/>
        <a:lstStyle/>
        <a:p>
          <a:endParaRPr lang="en-GB"/>
        </a:p>
      </dgm:t>
    </dgm:pt>
    <dgm:pt modelId="{73F0412A-FAB9-4048-97A6-19D978191976}" type="sibTrans" cxnId="{E43EC197-243E-2149-AA11-92BCF593CB2F}">
      <dgm:prSet/>
      <dgm:spPr/>
      <dgm:t>
        <a:bodyPr/>
        <a:lstStyle/>
        <a:p>
          <a:endParaRPr lang="en-GB"/>
        </a:p>
      </dgm:t>
    </dgm:pt>
    <dgm:pt modelId="{3031A77C-EF81-114D-B18C-C171B4471EE9}">
      <dgm:prSet phldrT="[Text]"/>
      <dgm:spPr/>
      <dgm:t>
        <a:bodyPr/>
        <a:lstStyle/>
        <a:p>
          <a:r>
            <a:rPr lang="en-GB"/>
            <a:t>Appointment</a:t>
          </a:r>
        </a:p>
      </dgm:t>
    </dgm:pt>
    <dgm:pt modelId="{F550115B-30F9-D847-81EE-197E03AE07DB}" type="parTrans" cxnId="{1ECF55FA-5579-CE41-B099-A3407A96A761}">
      <dgm:prSet/>
      <dgm:spPr/>
      <dgm:t>
        <a:bodyPr/>
        <a:lstStyle/>
        <a:p>
          <a:endParaRPr lang="en-GB"/>
        </a:p>
      </dgm:t>
    </dgm:pt>
    <dgm:pt modelId="{1A4EA000-467C-5B4D-A2C6-ED3E061BD4EE}" type="sibTrans" cxnId="{1ECF55FA-5579-CE41-B099-A3407A96A761}">
      <dgm:prSet/>
      <dgm:spPr/>
      <dgm:t>
        <a:bodyPr/>
        <a:lstStyle/>
        <a:p>
          <a:endParaRPr lang="en-GB"/>
        </a:p>
      </dgm:t>
    </dgm:pt>
    <dgm:pt modelId="{EC67BA91-8262-554A-AC4E-39FBBFF89566}">
      <dgm:prSet phldrT="[Text]"/>
      <dgm:spPr/>
      <dgm:t>
        <a:bodyPr/>
        <a:lstStyle/>
        <a:p>
          <a:r>
            <a:rPr lang="en-GB"/>
            <a:t>Induction</a:t>
          </a:r>
        </a:p>
      </dgm:t>
    </dgm:pt>
    <dgm:pt modelId="{AF43DEAC-30F1-144A-A8C4-DED655C6A1F2}" type="parTrans" cxnId="{2B591B9C-FE3F-8E4E-9185-6CD5FA0DB2E5}">
      <dgm:prSet/>
      <dgm:spPr/>
      <dgm:t>
        <a:bodyPr/>
        <a:lstStyle/>
        <a:p>
          <a:endParaRPr lang="en-GB"/>
        </a:p>
      </dgm:t>
    </dgm:pt>
    <dgm:pt modelId="{2384DD76-F3C5-614A-A08A-11E2F358274B}" type="sibTrans" cxnId="{2B591B9C-FE3F-8E4E-9185-6CD5FA0DB2E5}">
      <dgm:prSet/>
      <dgm:spPr/>
      <dgm:t>
        <a:bodyPr/>
        <a:lstStyle/>
        <a:p>
          <a:endParaRPr lang="en-GB"/>
        </a:p>
      </dgm:t>
    </dgm:pt>
    <dgm:pt modelId="{D3FAC0DC-1CED-184B-80F8-BFA909845966}" type="pres">
      <dgm:prSet presAssocID="{9698E4EA-2BDB-E044-BA85-8A84B2B35625}" presName="Name0" presStyleCnt="0">
        <dgm:presLayoutVars>
          <dgm:chMax val="7"/>
          <dgm:chPref val="7"/>
          <dgm:dir/>
        </dgm:presLayoutVars>
      </dgm:prSet>
      <dgm:spPr/>
    </dgm:pt>
    <dgm:pt modelId="{14FC673D-16ED-A54A-A8CE-01B7E8A3587E}" type="pres">
      <dgm:prSet presAssocID="{9698E4EA-2BDB-E044-BA85-8A84B2B35625}" presName="Name1" presStyleCnt="0"/>
      <dgm:spPr/>
    </dgm:pt>
    <dgm:pt modelId="{856619AA-6FE3-B845-812E-2AB30671F24E}" type="pres">
      <dgm:prSet presAssocID="{9698E4EA-2BDB-E044-BA85-8A84B2B35625}" presName="cycle" presStyleCnt="0"/>
      <dgm:spPr/>
    </dgm:pt>
    <dgm:pt modelId="{78B53644-D8B5-7546-AB41-C37323411397}" type="pres">
      <dgm:prSet presAssocID="{9698E4EA-2BDB-E044-BA85-8A84B2B35625}" presName="srcNode" presStyleLbl="node1" presStyleIdx="0" presStyleCnt="4"/>
      <dgm:spPr/>
    </dgm:pt>
    <dgm:pt modelId="{CB8D7C62-EC5E-3E43-BB3D-9BE997D2D7D1}" type="pres">
      <dgm:prSet presAssocID="{9698E4EA-2BDB-E044-BA85-8A84B2B35625}" presName="conn" presStyleLbl="parChTrans1D2" presStyleIdx="0" presStyleCnt="1"/>
      <dgm:spPr/>
    </dgm:pt>
    <dgm:pt modelId="{99045BE3-255D-B94A-8565-D80512F9B53F}" type="pres">
      <dgm:prSet presAssocID="{9698E4EA-2BDB-E044-BA85-8A84B2B35625}" presName="extraNode" presStyleLbl="node1" presStyleIdx="0" presStyleCnt="4"/>
      <dgm:spPr/>
    </dgm:pt>
    <dgm:pt modelId="{B9E6A99C-E569-0E4F-8511-12E56C66C88A}" type="pres">
      <dgm:prSet presAssocID="{9698E4EA-2BDB-E044-BA85-8A84B2B35625}" presName="dstNode" presStyleLbl="node1" presStyleIdx="0" presStyleCnt="4"/>
      <dgm:spPr/>
    </dgm:pt>
    <dgm:pt modelId="{81289C6B-AC1B-5A4B-8156-33D9990C7CFF}" type="pres">
      <dgm:prSet presAssocID="{F8E976A2-47FC-C74A-B1DF-86A53E265DB9}" presName="text_1" presStyleLbl="node1" presStyleIdx="0" presStyleCnt="4">
        <dgm:presLayoutVars>
          <dgm:bulletEnabled val="1"/>
        </dgm:presLayoutVars>
      </dgm:prSet>
      <dgm:spPr/>
    </dgm:pt>
    <dgm:pt modelId="{23D1FB81-91E4-EB43-9E70-492FA53B5ED8}" type="pres">
      <dgm:prSet presAssocID="{F8E976A2-47FC-C74A-B1DF-86A53E265DB9}" presName="accent_1" presStyleCnt="0"/>
      <dgm:spPr/>
    </dgm:pt>
    <dgm:pt modelId="{546B8CB7-2151-1A4C-B1E9-FD4BA051242C}" type="pres">
      <dgm:prSet presAssocID="{F8E976A2-47FC-C74A-B1DF-86A53E265DB9}" presName="accentRepeatNode" presStyleLbl="solidFgAcc1" presStyleIdx="0" presStyleCnt="4"/>
      <dgm:spPr/>
    </dgm:pt>
    <dgm:pt modelId="{F8395707-E54C-A046-A485-86744B50EF9A}" type="pres">
      <dgm:prSet presAssocID="{891336C6-E9F0-B845-9347-AA96E5661586}" presName="text_2" presStyleLbl="node1" presStyleIdx="1" presStyleCnt="4">
        <dgm:presLayoutVars>
          <dgm:bulletEnabled val="1"/>
        </dgm:presLayoutVars>
      </dgm:prSet>
      <dgm:spPr/>
    </dgm:pt>
    <dgm:pt modelId="{29F8AF8C-A149-6F4E-A83E-4F6BEF7710E4}" type="pres">
      <dgm:prSet presAssocID="{891336C6-E9F0-B845-9347-AA96E5661586}" presName="accent_2" presStyleCnt="0"/>
      <dgm:spPr/>
    </dgm:pt>
    <dgm:pt modelId="{43B27F44-E9EF-9249-92D7-F5D698138FF0}" type="pres">
      <dgm:prSet presAssocID="{891336C6-E9F0-B845-9347-AA96E5661586}" presName="accentRepeatNode" presStyleLbl="solidFgAcc1" presStyleIdx="1" presStyleCnt="4"/>
      <dgm:spPr/>
    </dgm:pt>
    <dgm:pt modelId="{7D091EC2-585F-124E-A64F-AC5F7E343239}" type="pres">
      <dgm:prSet presAssocID="{3031A77C-EF81-114D-B18C-C171B4471EE9}" presName="text_3" presStyleLbl="node1" presStyleIdx="2" presStyleCnt="4">
        <dgm:presLayoutVars>
          <dgm:bulletEnabled val="1"/>
        </dgm:presLayoutVars>
      </dgm:prSet>
      <dgm:spPr/>
    </dgm:pt>
    <dgm:pt modelId="{14BCDFC2-4096-5047-A11C-9C0D074FB2C2}" type="pres">
      <dgm:prSet presAssocID="{3031A77C-EF81-114D-B18C-C171B4471EE9}" presName="accent_3" presStyleCnt="0"/>
      <dgm:spPr/>
    </dgm:pt>
    <dgm:pt modelId="{2332EE20-7080-814E-B668-2B1B243A65E0}" type="pres">
      <dgm:prSet presAssocID="{3031A77C-EF81-114D-B18C-C171B4471EE9}" presName="accentRepeatNode" presStyleLbl="solidFgAcc1" presStyleIdx="2" presStyleCnt="4"/>
      <dgm:spPr/>
    </dgm:pt>
    <dgm:pt modelId="{4D8EB721-6FA3-8C49-B217-A620B53ADB47}" type="pres">
      <dgm:prSet presAssocID="{EC67BA91-8262-554A-AC4E-39FBBFF89566}" presName="text_4" presStyleLbl="node1" presStyleIdx="3" presStyleCnt="4">
        <dgm:presLayoutVars>
          <dgm:bulletEnabled val="1"/>
        </dgm:presLayoutVars>
      </dgm:prSet>
      <dgm:spPr/>
    </dgm:pt>
    <dgm:pt modelId="{EFCF00C8-7685-A145-95C5-76C0BECA84B9}" type="pres">
      <dgm:prSet presAssocID="{EC67BA91-8262-554A-AC4E-39FBBFF89566}" presName="accent_4" presStyleCnt="0"/>
      <dgm:spPr/>
    </dgm:pt>
    <dgm:pt modelId="{3D97BCBB-6839-5546-8C61-2078EFC096AA}" type="pres">
      <dgm:prSet presAssocID="{EC67BA91-8262-554A-AC4E-39FBBFF89566}" presName="accentRepeatNode" presStyleLbl="solidFgAcc1" presStyleIdx="3" presStyleCnt="4"/>
      <dgm:spPr/>
    </dgm:pt>
  </dgm:ptLst>
  <dgm:cxnLst>
    <dgm:cxn modelId="{1EC83D19-34E8-7B44-9FF8-A8F92D63B2B5}" type="presOf" srcId="{9698E4EA-2BDB-E044-BA85-8A84B2B35625}" destId="{D3FAC0DC-1CED-184B-80F8-BFA909845966}" srcOrd="0" destOrd="0" presId="urn:microsoft.com/office/officeart/2008/layout/VerticalCurvedList"/>
    <dgm:cxn modelId="{C84D2A24-341B-D54E-AA9B-8E02D0D7C1A3}" type="presOf" srcId="{F8E976A2-47FC-C74A-B1DF-86A53E265DB9}" destId="{81289C6B-AC1B-5A4B-8156-33D9990C7CFF}" srcOrd="0" destOrd="0" presId="urn:microsoft.com/office/officeart/2008/layout/VerticalCurvedList"/>
    <dgm:cxn modelId="{27DFB140-80B2-2545-8E58-ACEA4384BA5A}" srcId="{9698E4EA-2BDB-E044-BA85-8A84B2B35625}" destId="{F8E976A2-47FC-C74A-B1DF-86A53E265DB9}" srcOrd="0" destOrd="0" parTransId="{348C4D12-50A0-DB45-B630-3878BA8D710F}" sibTransId="{B2266E32-D973-9B46-8B1E-CD96558C8C2A}"/>
    <dgm:cxn modelId="{0A69C378-587B-7E40-82AE-5D5ABAD6287C}" type="presOf" srcId="{B2266E32-D973-9B46-8B1E-CD96558C8C2A}" destId="{CB8D7C62-EC5E-3E43-BB3D-9BE997D2D7D1}" srcOrd="0" destOrd="0" presId="urn:microsoft.com/office/officeart/2008/layout/VerticalCurvedList"/>
    <dgm:cxn modelId="{E43EC197-243E-2149-AA11-92BCF593CB2F}" srcId="{9698E4EA-2BDB-E044-BA85-8A84B2B35625}" destId="{891336C6-E9F0-B845-9347-AA96E5661586}" srcOrd="1" destOrd="0" parTransId="{1BE25184-F497-8E44-BEDA-E3961AAA5499}" sibTransId="{73F0412A-FAB9-4048-97A6-19D978191976}"/>
    <dgm:cxn modelId="{E8C5AB9B-5276-8745-B8BA-E22B6B1AEB09}" type="presOf" srcId="{EC67BA91-8262-554A-AC4E-39FBBFF89566}" destId="{4D8EB721-6FA3-8C49-B217-A620B53ADB47}" srcOrd="0" destOrd="0" presId="urn:microsoft.com/office/officeart/2008/layout/VerticalCurvedList"/>
    <dgm:cxn modelId="{2B591B9C-FE3F-8E4E-9185-6CD5FA0DB2E5}" srcId="{9698E4EA-2BDB-E044-BA85-8A84B2B35625}" destId="{EC67BA91-8262-554A-AC4E-39FBBFF89566}" srcOrd="3" destOrd="0" parTransId="{AF43DEAC-30F1-144A-A8C4-DED655C6A1F2}" sibTransId="{2384DD76-F3C5-614A-A08A-11E2F358274B}"/>
    <dgm:cxn modelId="{59EBCDC8-D3FB-5E4E-B902-F4BF75D4BD6A}" type="presOf" srcId="{3031A77C-EF81-114D-B18C-C171B4471EE9}" destId="{7D091EC2-585F-124E-A64F-AC5F7E343239}" srcOrd="0" destOrd="0" presId="urn:microsoft.com/office/officeart/2008/layout/VerticalCurvedList"/>
    <dgm:cxn modelId="{1ECF55FA-5579-CE41-B099-A3407A96A761}" srcId="{9698E4EA-2BDB-E044-BA85-8A84B2B35625}" destId="{3031A77C-EF81-114D-B18C-C171B4471EE9}" srcOrd="2" destOrd="0" parTransId="{F550115B-30F9-D847-81EE-197E03AE07DB}" sibTransId="{1A4EA000-467C-5B4D-A2C6-ED3E061BD4EE}"/>
    <dgm:cxn modelId="{207A79FC-3E28-0F4C-A108-1E55AA9835BA}" type="presOf" srcId="{891336C6-E9F0-B845-9347-AA96E5661586}" destId="{F8395707-E54C-A046-A485-86744B50EF9A}" srcOrd="0" destOrd="0" presId="urn:microsoft.com/office/officeart/2008/layout/VerticalCurvedList"/>
    <dgm:cxn modelId="{2226B27E-4746-8A42-BF64-C01A922193E6}" type="presParOf" srcId="{D3FAC0DC-1CED-184B-80F8-BFA909845966}" destId="{14FC673D-16ED-A54A-A8CE-01B7E8A3587E}" srcOrd="0" destOrd="0" presId="urn:microsoft.com/office/officeart/2008/layout/VerticalCurvedList"/>
    <dgm:cxn modelId="{6AD6FCC7-7138-4D47-A616-C56E6F4CA10E}" type="presParOf" srcId="{14FC673D-16ED-A54A-A8CE-01B7E8A3587E}" destId="{856619AA-6FE3-B845-812E-2AB30671F24E}" srcOrd="0" destOrd="0" presId="urn:microsoft.com/office/officeart/2008/layout/VerticalCurvedList"/>
    <dgm:cxn modelId="{137A61FF-3349-924D-A0A1-F9B2A44BCAA4}" type="presParOf" srcId="{856619AA-6FE3-B845-812E-2AB30671F24E}" destId="{78B53644-D8B5-7546-AB41-C37323411397}" srcOrd="0" destOrd="0" presId="urn:microsoft.com/office/officeart/2008/layout/VerticalCurvedList"/>
    <dgm:cxn modelId="{E7283DFA-ACCE-5247-AADF-A3F8C1E90672}" type="presParOf" srcId="{856619AA-6FE3-B845-812E-2AB30671F24E}" destId="{CB8D7C62-EC5E-3E43-BB3D-9BE997D2D7D1}" srcOrd="1" destOrd="0" presId="urn:microsoft.com/office/officeart/2008/layout/VerticalCurvedList"/>
    <dgm:cxn modelId="{13C2901A-FDC1-F448-AC41-363A1A5FFA73}" type="presParOf" srcId="{856619AA-6FE3-B845-812E-2AB30671F24E}" destId="{99045BE3-255D-B94A-8565-D80512F9B53F}" srcOrd="2" destOrd="0" presId="urn:microsoft.com/office/officeart/2008/layout/VerticalCurvedList"/>
    <dgm:cxn modelId="{CC33B944-D9B2-C444-8A68-450A9782AE1A}" type="presParOf" srcId="{856619AA-6FE3-B845-812E-2AB30671F24E}" destId="{B9E6A99C-E569-0E4F-8511-12E56C66C88A}" srcOrd="3" destOrd="0" presId="urn:microsoft.com/office/officeart/2008/layout/VerticalCurvedList"/>
    <dgm:cxn modelId="{8E3CAA8B-1513-FD4E-BBE1-84B6582ACCFB}" type="presParOf" srcId="{14FC673D-16ED-A54A-A8CE-01B7E8A3587E}" destId="{81289C6B-AC1B-5A4B-8156-33D9990C7CFF}" srcOrd="1" destOrd="0" presId="urn:microsoft.com/office/officeart/2008/layout/VerticalCurvedList"/>
    <dgm:cxn modelId="{300F4541-0F44-4D42-9FBE-D19B6B44C776}" type="presParOf" srcId="{14FC673D-16ED-A54A-A8CE-01B7E8A3587E}" destId="{23D1FB81-91E4-EB43-9E70-492FA53B5ED8}" srcOrd="2" destOrd="0" presId="urn:microsoft.com/office/officeart/2008/layout/VerticalCurvedList"/>
    <dgm:cxn modelId="{26EE109D-6D4A-3748-B184-9161C05F9E3A}" type="presParOf" srcId="{23D1FB81-91E4-EB43-9E70-492FA53B5ED8}" destId="{546B8CB7-2151-1A4C-B1E9-FD4BA051242C}" srcOrd="0" destOrd="0" presId="urn:microsoft.com/office/officeart/2008/layout/VerticalCurvedList"/>
    <dgm:cxn modelId="{C83C0B5B-414F-714B-8C8F-71FCA8D1A503}" type="presParOf" srcId="{14FC673D-16ED-A54A-A8CE-01B7E8A3587E}" destId="{F8395707-E54C-A046-A485-86744B50EF9A}" srcOrd="3" destOrd="0" presId="urn:microsoft.com/office/officeart/2008/layout/VerticalCurvedList"/>
    <dgm:cxn modelId="{AE570BCA-A235-0F47-9F18-2548FD89176C}" type="presParOf" srcId="{14FC673D-16ED-A54A-A8CE-01B7E8A3587E}" destId="{29F8AF8C-A149-6F4E-A83E-4F6BEF7710E4}" srcOrd="4" destOrd="0" presId="urn:microsoft.com/office/officeart/2008/layout/VerticalCurvedList"/>
    <dgm:cxn modelId="{09F324F1-43A5-6E43-B3B2-D6E59CC44B85}" type="presParOf" srcId="{29F8AF8C-A149-6F4E-A83E-4F6BEF7710E4}" destId="{43B27F44-E9EF-9249-92D7-F5D698138FF0}" srcOrd="0" destOrd="0" presId="urn:microsoft.com/office/officeart/2008/layout/VerticalCurvedList"/>
    <dgm:cxn modelId="{9399EC11-8B57-2B42-ABCF-2C39B31F13EC}" type="presParOf" srcId="{14FC673D-16ED-A54A-A8CE-01B7E8A3587E}" destId="{7D091EC2-585F-124E-A64F-AC5F7E343239}" srcOrd="5" destOrd="0" presId="urn:microsoft.com/office/officeart/2008/layout/VerticalCurvedList"/>
    <dgm:cxn modelId="{9E2256F8-AB76-6042-9DBF-48D0B9663C34}" type="presParOf" srcId="{14FC673D-16ED-A54A-A8CE-01B7E8A3587E}" destId="{14BCDFC2-4096-5047-A11C-9C0D074FB2C2}" srcOrd="6" destOrd="0" presId="urn:microsoft.com/office/officeart/2008/layout/VerticalCurvedList"/>
    <dgm:cxn modelId="{33EECB10-0B24-754D-9395-C8C27F5672D5}" type="presParOf" srcId="{14BCDFC2-4096-5047-A11C-9C0D074FB2C2}" destId="{2332EE20-7080-814E-B668-2B1B243A65E0}" srcOrd="0" destOrd="0" presId="urn:microsoft.com/office/officeart/2008/layout/VerticalCurvedList"/>
    <dgm:cxn modelId="{319D5A7F-4206-634C-BBF7-0DE920C345CF}" type="presParOf" srcId="{14FC673D-16ED-A54A-A8CE-01B7E8A3587E}" destId="{4D8EB721-6FA3-8C49-B217-A620B53ADB47}" srcOrd="7" destOrd="0" presId="urn:microsoft.com/office/officeart/2008/layout/VerticalCurvedList"/>
    <dgm:cxn modelId="{FA0BC25B-4441-0B47-A556-7F7E61AB38AF}" type="presParOf" srcId="{14FC673D-16ED-A54A-A8CE-01B7E8A3587E}" destId="{EFCF00C8-7685-A145-95C5-76C0BECA84B9}" srcOrd="8" destOrd="0" presId="urn:microsoft.com/office/officeart/2008/layout/VerticalCurvedList"/>
    <dgm:cxn modelId="{1747C201-CFC2-194C-AE1B-1D2A3369574E}" type="presParOf" srcId="{EFCF00C8-7685-A145-95C5-76C0BECA84B9}" destId="{3D97BCBB-6839-5546-8C61-2078EFC096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D7C62-EC5E-3E43-BB3D-9BE997D2D7D1}">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89C6B-AC1B-5A4B-8156-33D9990C7CFF}">
      <dsp:nvSpPr>
        <dsp:cNvPr id="0" name=""/>
        <dsp:cNvSpPr/>
      </dsp:nvSpPr>
      <dsp:spPr>
        <a:xfrm>
          <a:off x="610504" y="416587"/>
          <a:ext cx="4412904" cy="833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marL="0" lvl="0" indent="0" algn="l" defTabSz="1911350">
            <a:lnSpc>
              <a:spcPct val="90000"/>
            </a:lnSpc>
            <a:spcBef>
              <a:spcPct val="0"/>
            </a:spcBef>
            <a:spcAft>
              <a:spcPct val="35000"/>
            </a:spcAft>
            <a:buNone/>
          </a:pPr>
          <a:r>
            <a:rPr lang="en-GB" sz="4300" kern="1200"/>
            <a:t>Attraction</a:t>
          </a:r>
        </a:p>
      </dsp:txBody>
      <dsp:txXfrm>
        <a:off x="610504" y="416587"/>
        <a:ext cx="4412904" cy="833607"/>
      </dsp:txXfrm>
    </dsp:sp>
    <dsp:sp modelId="{546B8CB7-2151-1A4C-B1E9-FD4BA051242C}">
      <dsp:nvSpPr>
        <dsp:cNvPr id="0" name=""/>
        <dsp:cNvSpPr/>
      </dsp:nvSpPr>
      <dsp:spPr>
        <a:xfrm>
          <a:off x="89500" y="312386"/>
          <a:ext cx="1042009" cy="10420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95707-E54C-A046-A485-86744B50EF9A}">
      <dsp:nvSpPr>
        <dsp:cNvPr id="0" name=""/>
        <dsp:cNvSpPr/>
      </dsp:nvSpPr>
      <dsp:spPr>
        <a:xfrm>
          <a:off x="1088431" y="1667215"/>
          <a:ext cx="3934977" cy="833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marL="0" lvl="0" indent="0" algn="l" defTabSz="1911350">
            <a:lnSpc>
              <a:spcPct val="90000"/>
            </a:lnSpc>
            <a:spcBef>
              <a:spcPct val="0"/>
            </a:spcBef>
            <a:spcAft>
              <a:spcPct val="35000"/>
            </a:spcAft>
            <a:buNone/>
          </a:pPr>
          <a:r>
            <a:rPr lang="en-GB" sz="4300" kern="1200"/>
            <a:t>Joining</a:t>
          </a:r>
        </a:p>
      </dsp:txBody>
      <dsp:txXfrm>
        <a:off x="1088431" y="1667215"/>
        <a:ext cx="3934977" cy="833607"/>
      </dsp:txXfrm>
    </dsp:sp>
    <dsp:sp modelId="{43B27F44-E9EF-9249-92D7-F5D698138FF0}">
      <dsp:nvSpPr>
        <dsp:cNvPr id="0" name=""/>
        <dsp:cNvSpPr/>
      </dsp:nvSpPr>
      <dsp:spPr>
        <a:xfrm>
          <a:off x="567426" y="1563014"/>
          <a:ext cx="1042009" cy="10420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91EC2-585F-124E-A64F-AC5F7E343239}">
      <dsp:nvSpPr>
        <dsp:cNvPr id="0" name=""/>
        <dsp:cNvSpPr/>
      </dsp:nvSpPr>
      <dsp:spPr>
        <a:xfrm>
          <a:off x="1088431" y="2917843"/>
          <a:ext cx="3934977" cy="833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marL="0" lvl="0" indent="0" algn="l" defTabSz="1911350">
            <a:lnSpc>
              <a:spcPct val="90000"/>
            </a:lnSpc>
            <a:spcBef>
              <a:spcPct val="0"/>
            </a:spcBef>
            <a:spcAft>
              <a:spcPct val="35000"/>
            </a:spcAft>
            <a:buNone/>
          </a:pPr>
          <a:r>
            <a:rPr lang="en-GB" sz="4300" kern="1200"/>
            <a:t>Appointment</a:t>
          </a:r>
        </a:p>
      </dsp:txBody>
      <dsp:txXfrm>
        <a:off x="1088431" y="2917843"/>
        <a:ext cx="3934977" cy="833607"/>
      </dsp:txXfrm>
    </dsp:sp>
    <dsp:sp modelId="{2332EE20-7080-814E-B668-2B1B243A65E0}">
      <dsp:nvSpPr>
        <dsp:cNvPr id="0" name=""/>
        <dsp:cNvSpPr/>
      </dsp:nvSpPr>
      <dsp:spPr>
        <a:xfrm>
          <a:off x="567426" y="2813642"/>
          <a:ext cx="1042009" cy="10420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EB721-6FA3-8C49-B217-A620B53ADB47}">
      <dsp:nvSpPr>
        <dsp:cNvPr id="0" name=""/>
        <dsp:cNvSpPr/>
      </dsp:nvSpPr>
      <dsp:spPr>
        <a:xfrm>
          <a:off x="610504" y="4168472"/>
          <a:ext cx="4412904" cy="833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marL="0" lvl="0" indent="0" algn="l" defTabSz="1911350">
            <a:lnSpc>
              <a:spcPct val="90000"/>
            </a:lnSpc>
            <a:spcBef>
              <a:spcPct val="0"/>
            </a:spcBef>
            <a:spcAft>
              <a:spcPct val="35000"/>
            </a:spcAft>
            <a:buNone/>
          </a:pPr>
          <a:r>
            <a:rPr lang="en-GB" sz="4300" kern="1200"/>
            <a:t>Induction</a:t>
          </a:r>
        </a:p>
      </dsp:txBody>
      <dsp:txXfrm>
        <a:off x="610504" y="4168472"/>
        <a:ext cx="4412904" cy="833607"/>
      </dsp:txXfrm>
    </dsp:sp>
    <dsp:sp modelId="{3D97BCBB-6839-5546-8C61-2078EFC096AA}">
      <dsp:nvSpPr>
        <dsp:cNvPr id="0" name=""/>
        <dsp:cNvSpPr/>
      </dsp:nvSpPr>
      <dsp:spPr>
        <a:xfrm>
          <a:off x="89500" y="4064271"/>
          <a:ext cx="1042009" cy="10420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28/08/2024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17080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C409B-A3B1-465D-4CC3-5E70EF1EF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E6B6E-8982-C2B3-07C9-EF530F9F1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0F0B3-837A-177B-BE93-8613BEDA87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92FF1F-7101-BD29-124D-829550AD13EF}"/>
              </a:ext>
            </a:extLst>
          </p:cNvPr>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17907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a:p>
        </p:txBody>
      </p:sp>
      <p:sp>
        <p:nvSpPr>
          <p:cNvPr id="4" name="Slide Number Placeholder 3"/>
          <p:cNvSpPr>
            <a:spLocks noGrp="1"/>
          </p:cNvSpPr>
          <p:nvPr>
            <p:ph type="sldNum" sz="quarter" idx="5"/>
          </p:nvPr>
        </p:nvSpPr>
        <p:spPr/>
        <p:txBody>
          <a:bodyPr/>
          <a:lstStyle/>
          <a:p>
            <a:fld id="{970262EF-4543-43B7-A074-0085CED3AF63}" type="slidenum">
              <a:rPr lang="en-GB"/>
              <a:t>11</a:t>
            </a:fld>
            <a:endParaRPr lang="en-GB"/>
          </a:p>
        </p:txBody>
      </p:sp>
    </p:spTree>
    <p:extLst>
      <p:ext uri="{BB962C8B-B14F-4D97-AF65-F5344CB8AC3E}">
        <p14:creationId xmlns:p14="http://schemas.microsoft.com/office/powerpoint/2010/main" val="90930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409171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261096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267900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57C0-2F8D-D534-3E87-49DCF2B28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43913-B73F-93B6-9363-F62EF55F8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ACDD4-50D5-D5AA-39A3-9DD41F1806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8E4606-9DCB-8B39-AFED-C529869634F2}"/>
              </a:ext>
            </a:extLst>
          </p:cNvPr>
          <p:cNvSpPr>
            <a:spLocks noGrp="1"/>
          </p:cNvSpPr>
          <p:nvPr>
            <p:ph type="sldNum" sz="quarter" idx="5"/>
          </p:nvPr>
        </p:nvSpPr>
        <p:spPr/>
        <p:txBody>
          <a:bodyPr/>
          <a:lstStyle/>
          <a:p>
            <a:fld id="{DC81CCE8-8669-844C-8A1E-83EDDE9464AC}" type="slidenum">
              <a:rPr lang="en-GB" smtClean="0"/>
              <a:pPr/>
              <a:t>15</a:t>
            </a:fld>
            <a:endParaRPr lang="en-GB"/>
          </a:p>
        </p:txBody>
      </p:sp>
    </p:spTree>
    <p:extLst>
      <p:ext uri="{BB962C8B-B14F-4D97-AF65-F5344CB8AC3E}">
        <p14:creationId xmlns:p14="http://schemas.microsoft.com/office/powerpoint/2010/main" val="216204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87606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C409B-A3B1-465D-4CC3-5E70EF1EF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E6B6E-8982-C2B3-07C9-EF530F9F1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0F0B3-837A-177B-BE93-8613BEDA87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92FF1F-7101-BD29-124D-829550AD13EF}"/>
              </a:ext>
            </a:extLst>
          </p:cNvPr>
          <p:cNvSpPr>
            <a:spLocks noGrp="1"/>
          </p:cNvSpPr>
          <p:nvPr>
            <p:ph type="sldNum" sz="quarter" idx="5"/>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352643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3052335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185688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99633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226127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a:p>
        </p:txBody>
      </p:sp>
    </p:spTree>
    <p:extLst>
      <p:ext uri="{BB962C8B-B14F-4D97-AF65-F5344CB8AC3E}">
        <p14:creationId xmlns:p14="http://schemas.microsoft.com/office/powerpoint/2010/main" val="422726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3749979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35A5D-E3C8-1023-105D-FEDEE58A4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B59A9-E684-62E9-56AF-4DF852A7D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BFBAD1-A443-4EC8-ADC2-DDED07F2D8A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23E9F67-5F10-96A2-DF31-92281A77671F}"/>
              </a:ext>
            </a:extLst>
          </p:cNvPr>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3968810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35A5D-E3C8-1023-105D-FEDEE58A4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B59A9-E684-62E9-56AF-4DF852A7D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BFBAD1-A443-4EC8-ADC2-DDED07F2D8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3E9F67-5F10-96A2-DF31-92281A77671F}"/>
              </a:ext>
            </a:extLst>
          </p:cNvPr>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1198125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227347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a:p>
        </p:txBody>
      </p:sp>
    </p:spTree>
    <p:extLst>
      <p:ext uri="{BB962C8B-B14F-4D97-AF65-F5344CB8AC3E}">
        <p14:creationId xmlns:p14="http://schemas.microsoft.com/office/powerpoint/2010/main" val="89247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403250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1505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207918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175790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3D53C7-FCE0-494B-9827-F2067CBF948C}" type="slidenum">
              <a:rPr lang="en-GB" smtClean="0"/>
              <a:t>8</a:t>
            </a:fld>
            <a:endParaRPr lang="en-GB"/>
          </a:p>
        </p:txBody>
      </p:sp>
    </p:spTree>
    <p:extLst>
      <p:ext uri="{BB962C8B-B14F-4D97-AF65-F5344CB8AC3E}">
        <p14:creationId xmlns:p14="http://schemas.microsoft.com/office/powerpoint/2010/main" val="397302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1503300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jpg"/><Relationship Id="rId4" Type="http://schemas.openxmlformats.org/officeDocument/2006/relationships/image" Target="../media/image13.jp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jpg"/><Relationship Id="rId4" Type="http://schemas.openxmlformats.org/officeDocument/2006/relationships/image" Target="../media/image13.jp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09694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942904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7818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076330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450871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304020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051003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416803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227794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078382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8545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985458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500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476294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528733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8/28/2024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8/28/2024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446619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8/28/2024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0B93-D5A9-C64C-B9E3-99F0DE57CF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25826E-1172-9040-B965-877B3DAB4D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9FCB17-8BA5-D243-ABFF-5AD120C4A2C3}"/>
              </a:ext>
            </a:extLst>
          </p:cNvPr>
          <p:cNvSpPr>
            <a:spLocks noGrp="1"/>
          </p:cNvSpPr>
          <p:nvPr>
            <p:ph type="dt" sz="half" idx="10"/>
          </p:nvPr>
        </p:nvSpPr>
        <p:spPr/>
        <p:txBody>
          <a:bodyPr/>
          <a:lstStyle/>
          <a:p>
            <a:fld id="{A45B43EB-0F14-8440-952E-EC24169DF45A}"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B9A1EF-0CBD-5246-A34E-CF7D2486DA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3EC30AC-82E2-F74F-872A-AA11E96816F0}"/>
              </a:ext>
            </a:extLst>
          </p:cNvPr>
          <p:cNvSpPr>
            <a:spLocks noGrp="1"/>
          </p:cNvSpPr>
          <p:nvPr>
            <p:ph type="sldNum" sz="quarter" idx="12"/>
          </p:nvPr>
        </p:nvSpPr>
        <p:spPr/>
        <p:txBody>
          <a:bodyPr/>
          <a:lstStyle/>
          <a:p>
            <a:fld id="{B41D449C-94DD-4940-9A2C-8439EE4FA5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339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AE4D-6B07-D827-3FF2-A6531701F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A8E686-0706-8432-A431-BD68EB25F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1AE5F8-DF20-DF48-C7F6-8B826D699B5A}"/>
              </a:ext>
            </a:extLst>
          </p:cNvPr>
          <p:cNvSpPr>
            <a:spLocks noGrp="1"/>
          </p:cNvSpPr>
          <p:nvPr>
            <p:ph type="dt" sz="half" idx="10"/>
          </p:nvPr>
        </p:nvSpPr>
        <p:spPr/>
        <p:txBody>
          <a:bodyPr/>
          <a:lstStyle/>
          <a:p>
            <a:fld id="{93F8A453-9656-46B6-9853-6BA8E18B3AD2}" type="datetimeFigureOut">
              <a:rPr lang="en-GB" smtClean="0"/>
              <a:t>28/08/2024</a:t>
            </a:fld>
            <a:endParaRPr lang="en-GB"/>
          </a:p>
        </p:txBody>
      </p:sp>
      <p:sp>
        <p:nvSpPr>
          <p:cNvPr id="5" name="Footer Placeholder 4">
            <a:extLst>
              <a:ext uri="{FF2B5EF4-FFF2-40B4-BE49-F238E27FC236}">
                <a16:creationId xmlns:a16="http://schemas.microsoft.com/office/drawing/2014/main" id="{7BAAA13C-4139-CF11-B502-FACB03A1FB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A710F-0FA5-6E4A-0BB5-5968E9142B4F}"/>
              </a:ext>
            </a:extLst>
          </p:cNvPr>
          <p:cNvSpPr>
            <a:spLocks noGrp="1"/>
          </p:cNvSpPr>
          <p:nvPr>
            <p:ph type="sldNum" sz="quarter" idx="12"/>
          </p:nvPr>
        </p:nvSpPr>
        <p:spPr/>
        <p:txBody>
          <a:bodyPr/>
          <a:lstStyle/>
          <a:p>
            <a:fld id="{1A752BB4-3315-41AD-9BD1-A96594056D31}" type="slidenum">
              <a:rPr lang="en-GB" smtClean="0"/>
              <a:t>‹#›</a:t>
            </a:fld>
            <a:endParaRPr lang="en-GB"/>
          </a:p>
        </p:txBody>
      </p:sp>
    </p:spTree>
    <p:extLst>
      <p:ext uri="{BB962C8B-B14F-4D97-AF65-F5344CB8AC3E}">
        <p14:creationId xmlns:p14="http://schemas.microsoft.com/office/powerpoint/2010/main" val="35144601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userDrawn="1">
  <p:cSld name="12_Title and media cont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34B393-18D5-78DD-FC7F-DB26E7F2C3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
        <p:nvSpPr>
          <p:cNvPr id="5" name="Title 5">
            <a:extLst>
              <a:ext uri="{FF2B5EF4-FFF2-40B4-BE49-F238E27FC236}">
                <a16:creationId xmlns:a16="http://schemas.microsoft.com/office/drawing/2014/main" id="{E33F6D90-F493-B2A8-5EFC-1FE7799E7015}"/>
              </a:ext>
            </a:extLst>
          </p:cNvPr>
          <p:cNvSpPr>
            <a:spLocks noGrp="1"/>
          </p:cNvSpPr>
          <p:nvPr>
            <p:ph type="title" hasCustomPrompt="1"/>
          </p:nvPr>
        </p:nvSpPr>
        <p:spPr>
          <a:xfrm>
            <a:off x="345675" y="554977"/>
            <a:ext cx="3120539" cy="297705"/>
          </a:xfrm>
          <a:prstGeom prst="rect">
            <a:avLst/>
          </a:prstGeom>
        </p:spPr>
        <p:txBody>
          <a:bodyPr/>
          <a:lstStyle>
            <a:lvl1pPr>
              <a:defRPr b="0">
                <a:solidFill>
                  <a:schemeClr val="tx1"/>
                </a:solidFill>
              </a:defRPr>
            </a:lvl1pPr>
          </a:lstStyle>
          <a:p>
            <a:pPr marL="0" indent="0">
              <a:buNone/>
              <a:tabLst/>
            </a:pPr>
            <a:r>
              <a:rPr lang="en-GB" sz="1200" b="1">
                <a:solidFill>
                  <a:schemeClr val="bg1"/>
                </a:solidFill>
              </a:rPr>
              <a:t>Page header here</a:t>
            </a:r>
          </a:p>
        </p:txBody>
      </p:sp>
    </p:spTree>
    <p:extLst>
      <p:ext uri="{BB962C8B-B14F-4D97-AF65-F5344CB8AC3E}">
        <p14:creationId xmlns:p14="http://schemas.microsoft.com/office/powerpoint/2010/main" val="29393438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3" name="Holder 3"/>
          <p:cNvSpPr>
            <a:spLocks noGrp="1"/>
          </p:cNvSpPr>
          <p:nvPr>
            <p:ph type="subTitle" idx="4"/>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4A12C18-D1A5-40F6-9266-72CAC6BCF757}" type="datetime1">
              <a:rPr lang="en-US" smtClean="0"/>
              <a:t>8/28/2024</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461665"/>
          </a:xfrm>
        </p:spPr>
        <p:txBody>
          <a:bodyPr lIns="0" tIns="0" rIns="0" bIns="0"/>
          <a:lstStyle>
            <a:lvl1pPr>
              <a:defRPr sz="3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7DE3A3-D4CB-4798-ACCC-E025244C8A4C}" type="datetime1">
              <a:rPr lang="en-US" smtClean="0"/>
              <a:t>8/28/2024</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8142BD-2B4D-4946-91EB-FC31221DFEE5}" type="datetime1">
              <a:rPr lang="en-US" smtClean="0"/>
              <a:t>8/28/2024</a:t>
            </a:fld>
            <a:endParaRPr lang="en-US"/>
          </a:p>
        </p:txBody>
      </p:sp>
      <p:sp>
        <p:nvSpPr>
          <p:cNvPr id="7" name="Holder 7"/>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461665"/>
          </a:xfrm>
        </p:spPr>
        <p:txBody>
          <a:bodyPr lIns="0" tIns="0" rIns="0" bIns="0"/>
          <a:lstStyle>
            <a:lvl1pPr>
              <a:defRPr sz="3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7DE3A3-D4CB-4798-ACCC-E025244C8A4C}" type="datetime1">
              <a:rPr lang="en-US" smtClean="0"/>
              <a:t>8/28/2024</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7" name="bk object 16">
            <a:extLst>
              <a:ext uri="{FF2B5EF4-FFF2-40B4-BE49-F238E27FC236}">
                <a16:creationId xmlns:a16="http://schemas.microsoft.com/office/drawing/2014/main" id="{BC598312-155A-8F4D-D38B-61C2D4D8E668}"/>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8142BD-2B4D-4946-91EB-FC31221DFEE5}" type="datetime1">
              <a:rPr lang="en-US" smtClean="0"/>
              <a:t>8/28/2024</a:t>
            </a:fld>
            <a:endParaRPr lang="en-US"/>
          </a:p>
        </p:txBody>
      </p:sp>
      <p:sp>
        <p:nvSpPr>
          <p:cNvPr id="7" name="Holder 7"/>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8" name="bk object 16">
            <a:extLst>
              <a:ext uri="{FF2B5EF4-FFF2-40B4-BE49-F238E27FC236}">
                <a16:creationId xmlns:a16="http://schemas.microsoft.com/office/drawing/2014/main" id="{F3ADF8A0-C8A8-641C-1A98-6279B267A6F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461665"/>
          </a:xfrm>
        </p:spPr>
        <p:txBody>
          <a:bodyPr lIns="0" tIns="0" rIns="0" bIns="0"/>
          <a:lstStyle>
            <a:lvl1pPr>
              <a:defRPr sz="3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7DE3A3-D4CB-4798-ACCC-E025244C8A4C}" type="datetime1">
              <a:rPr lang="en-US" smtClean="0"/>
              <a:t>8/28/2024</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8142BD-2B4D-4946-91EB-FC31221DFEE5}" type="datetime1">
              <a:rPr lang="en-US" smtClean="0"/>
              <a:t>8/28/2024</a:t>
            </a:fld>
            <a:endParaRPr lang="en-US"/>
          </a:p>
        </p:txBody>
      </p:sp>
      <p:sp>
        <p:nvSpPr>
          <p:cNvPr id="7" name="Holder 7"/>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6256000" h="9144000">
                <a:moveTo>
                  <a:pt x="0" y="9144000"/>
                </a:moveTo>
                <a:lnTo>
                  <a:pt x="16255746" y="9144000"/>
                </a:lnTo>
                <a:lnTo>
                  <a:pt x="16255746" y="0"/>
                </a:lnTo>
                <a:lnTo>
                  <a:pt x="0" y="0"/>
                </a:lnTo>
                <a:lnTo>
                  <a:pt x="0" y="9144000"/>
                </a:lnTo>
                <a:close/>
              </a:path>
            </a:pathLst>
          </a:custGeom>
          <a:solidFill>
            <a:srgbClr val="7413DC"/>
          </a:solid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FFA35D-27D3-4C44-A44C-B71912A4B12C}" type="datetime1">
              <a:rPr lang="en-US" smtClean="0"/>
              <a:t>8/28/2024</a:t>
            </a:fld>
            <a:endParaRPr lang="en-US"/>
          </a:p>
        </p:txBody>
      </p:sp>
      <p:sp>
        <p:nvSpPr>
          <p:cNvPr id="5" name="Holder 5"/>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8/28/2024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8/28/2024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3105CBA8-6BE2-F8B0-6DDA-EB0E5BFB086C}"/>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8/28/2024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6" y="41859"/>
            <a:ext cx="5750325" cy="492443"/>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6" y="534301"/>
            <a:ext cx="5750325" cy="207749"/>
          </a:xfrm>
          <a:prstGeom prst="rect">
            <a:avLst/>
          </a:prstGeom>
        </p:spPr>
        <p:txBody>
          <a:bodyPr wrap="square" lIns="0" tIns="0" rIns="0" bIns="0" anchor="t">
            <a:spAutoFit/>
          </a:bodyPr>
          <a:lstStyle>
            <a:lvl1pPr>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783"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5527041" y="8503920"/>
            <a:ext cx="5201920"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solidFill>
                  <a:srgbClr val="FFFFFF"/>
                </a:solidFill>
              </a:rPr>
              <a:t>© </a:t>
            </a:r>
            <a:r>
              <a:rPr lang="en-US" spc="-4">
                <a:solidFill>
                  <a:srgbClr val="FFFFFF"/>
                </a:solidFill>
              </a:rPr>
              <a:t>The </a:t>
            </a:r>
            <a:r>
              <a:rPr lang="en-US" spc="-15">
                <a:solidFill>
                  <a:srgbClr val="FFFFFF"/>
                </a:solidFill>
              </a:rPr>
              <a:t>Scout Association</a:t>
            </a:r>
          </a:p>
        </p:txBody>
      </p:sp>
      <p:sp>
        <p:nvSpPr>
          <p:cNvPr id="5" name="Holder 5"/>
          <p:cNvSpPr>
            <a:spLocks noGrp="1"/>
          </p:cNvSpPr>
          <p:nvPr>
            <p:ph type="dt" sz="half" idx="6"/>
          </p:nvPr>
        </p:nvSpPr>
        <p:spPr>
          <a:xfrm>
            <a:off x="609600" y="6377941"/>
            <a:ext cx="2804160" cy="215444"/>
          </a:xfrm>
        </p:spPr>
        <p:txBody>
          <a:bodyPr lIns="0" tIns="0" rIns="0" bIns="0"/>
          <a:lstStyle>
            <a:lvl1pPr algn="l">
              <a:defRPr>
                <a:solidFill>
                  <a:schemeClr val="bg1"/>
                </a:solidFill>
              </a:defRPr>
            </a:lvl1pPr>
          </a:lstStyle>
          <a:p>
            <a:r>
              <a:rPr lang="mr-IN">
                <a:solidFill>
                  <a:srgbClr val="FFFFFF"/>
                </a:solidFill>
              </a:rPr>
              <a:t>18/02/2018</a:t>
            </a:r>
          </a:p>
        </p:txBody>
      </p:sp>
      <p:sp>
        <p:nvSpPr>
          <p:cNvPr id="6" name="Holder 6"/>
          <p:cNvSpPr>
            <a:spLocks noGrp="1"/>
          </p:cNvSpPr>
          <p:nvPr>
            <p:ph type="sldNum" sz="quarter" idx="7"/>
          </p:nvPr>
        </p:nvSpPr>
        <p:spPr>
          <a:xfrm>
            <a:off x="14522857" y="8691423"/>
            <a:ext cx="831215"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49">
              <a:spcBef>
                <a:spcPts val="83"/>
              </a:spcBef>
            </a:pPr>
            <a:fld id="{81D60167-4931-47E6-BA6A-407CBD079E47}" type="slidenum">
              <a:rPr lang="uk-UA" spc="26" smtClean="0">
                <a:solidFill>
                  <a:srgbClr val="FFFFFF"/>
                </a:solidFill>
              </a:rPr>
              <a:pPr marL="19049">
                <a:spcBef>
                  <a:spcPts val="83"/>
                </a:spcBef>
              </a:pPr>
              <a:t>‹#›</a:t>
            </a:fld>
            <a:endParaRPr lang="uk-UA" spc="26">
              <a:solidFill>
                <a:srgbClr val="FFFFFF"/>
              </a:solidFill>
            </a:endParaRPr>
          </a:p>
        </p:txBody>
      </p:sp>
      <p:grpSp>
        <p:nvGrpSpPr>
          <p:cNvPr id="20" name="Group 19">
            <a:extLst>
              <a:ext uri="{FF2B5EF4-FFF2-40B4-BE49-F238E27FC236}">
                <a16:creationId xmlns:a16="http://schemas.microsoft.com/office/drawing/2014/main" id="{0A31EF12-2A4A-2A4F-A864-E57F1522B63E}"/>
              </a:ext>
            </a:extLst>
          </p:cNvPr>
          <p:cNvGrpSpPr/>
          <p:nvPr userDrawn="1"/>
        </p:nvGrpSpPr>
        <p:grpSpPr>
          <a:xfrm>
            <a:off x="4206002" y="1581153"/>
            <a:ext cx="3787619" cy="2765276"/>
            <a:chOff x="1243080" y="996480"/>
            <a:chExt cx="7627680" cy="5568840"/>
          </a:xfrm>
          <a:solidFill>
            <a:schemeClr val="bg1"/>
          </a:solidFill>
        </p:grpSpPr>
        <p:sp>
          <p:nvSpPr>
            <p:cNvPr id="21" name="Freeform 1">
              <a:extLst>
                <a:ext uri="{FF2B5EF4-FFF2-40B4-BE49-F238E27FC236}">
                  <a16:creationId xmlns:a16="http://schemas.microsoft.com/office/drawing/2014/main" id="{DEB88F54-A389-4C45-A9A2-FF7AFC03E9E4}"/>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22" name="Freeform 2">
              <a:extLst>
                <a:ext uri="{FF2B5EF4-FFF2-40B4-BE49-F238E27FC236}">
                  <a16:creationId xmlns:a16="http://schemas.microsoft.com/office/drawing/2014/main" id="{6D1F7898-22B2-9145-9E39-DD14DEFDB648}"/>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23" name="Freeform 3">
              <a:extLst>
                <a:ext uri="{FF2B5EF4-FFF2-40B4-BE49-F238E27FC236}">
                  <a16:creationId xmlns:a16="http://schemas.microsoft.com/office/drawing/2014/main" id="{6960CF06-76DC-0746-BE5A-1FA0408F5325}"/>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24" name="Freeform 4">
              <a:extLst>
                <a:ext uri="{FF2B5EF4-FFF2-40B4-BE49-F238E27FC236}">
                  <a16:creationId xmlns:a16="http://schemas.microsoft.com/office/drawing/2014/main" id="{432D0A89-4BCC-514C-AE92-8A39DD402801}"/>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25" name="Freeform 5">
              <a:extLst>
                <a:ext uri="{FF2B5EF4-FFF2-40B4-BE49-F238E27FC236}">
                  <a16:creationId xmlns:a16="http://schemas.microsoft.com/office/drawing/2014/main" id="{4B31D90D-D7AE-EE41-8772-2E4B0329C70F}"/>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26" name="Freeform 6">
              <a:extLst>
                <a:ext uri="{FF2B5EF4-FFF2-40B4-BE49-F238E27FC236}">
                  <a16:creationId xmlns:a16="http://schemas.microsoft.com/office/drawing/2014/main" id="{F62C6D1A-96EE-7949-AF28-D36EB5E50BE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27" name="Freeform 7">
              <a:extLst>
                <a:ext uri="{FF2B5EF4-FFF2-40B4-BE49-F238E27FC236}">
                  <a16:creationId xmlns:a16="http://schemas.microsoft.com/office/drawing/2014/main" id="{C10398C2-BEC5-7F4A-BC5F-337A1FE6E5C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28" name="Freeform 8">
              <a:extLst>
                <a:ext uri="{FF2B5EF4-FFF2-40B4-BE49-F238E27FC236}">
                  <a16:creationId xmlns:a16="http://schemas.microsoft.com/office/drawing/2014/main" id="{03C6F4E2-F701-B743-8012-F7F5E389F747}"/>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29" name="Freeform 9">
              <a:extLst>
                <a:ext uri="{FF2B5EF4-FFF2-40B4-BE49-F238E27FC236}">
                  <a16:creationId xmlns:a16="http://schemas.microsoft.com/office/drawing/2014/main" id="{3D162103-1B09-5B48-904D-23A667E7BAE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30" name="Freeform 10">
              <a:extLst>
                <a:ext uri="{FF2B5EF4-FFF2-40B4-BE49-F238E27FC236}">
                  <a16:creationId xmlns:a16="http://schemas.microsoft.com/office/drawing/2014/main" id="{57A6DEAB-B584-364B-A8DA-8D001296BD57}"/>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31" name="Freeform 11">
              <a:extLst>
                <a:ext uri="{FF2B5EF4-FFF2-40B4-BE49-F238E27FC236}">
                  <a16:creationId xmlns:a16="http://schemas.microsoft.com/office/drawing/2014/main" id="{F27CDA6D-C6BF-8747-A748-820356AE67A1}"/>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9" y="4569518"/>
            <a:ext cx="8229325" cy="1019175"/>
          </a:xfrm>
        </p:spPr>
        <p:txBody>
          <a:bodyPr>
            <a:noAutofit/>
          </a:bodyPr>
          <a:lstStyle>
            <a:lvl1pPr marL="0" algn="ctr" defTabSz="685783" rtl="0" eaLnBrk="1" latinLnBrk="0" hangingPunct="1">
              <a:defRPr lang="en-US" sz="4050" b="1" kern="1200" dirty="0" smtClean="0">
                <a:solidFill>
                  <a:schemeClr val="bg1"/>
                </a:solidFill>
                <a:latin typeface="Nunito Sans ExtraBold" pitchFamily="2" charset="77"/>
                <a:ea typeface="+mn-ea"/>
                <a:cs typeface="+mn-cs"/>
              </a:defRPr>
            </a:lvl1pPr>
          </a:lstStyle>
          <a:p>
            <a:pPr lvl="0"/>
            <a:r>
              <a:rPr lang="en-US"/>
              <a:t>Insert name here</a:t>
            </a:r>
          </a:p>
        </p:txBody>
      </p:sp>
    </p:spTree>
    <p:extLst>
      <p:ext uri="{BB962C8B-B14F-4D97-AF65-F5344CB8AC3E}">
        <p14:creationId xmlns:p14="http://schemas.microsoft.com/office/powerpoint/2010/main" val="26618975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61099840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49876107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721979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2360244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238043368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018031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theme" Target="../theme/theme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10" Type="http://schemas.openxmlformats.org/officeDocument/2006/relationships/slideLayout" Target="../slideLayouts/slideLayout214.xml"/><Relationship Id="rId19" Type="http://schemas.openxmlformats.org/officeDocument/2006/relationships/theme" Target="../theme/theme2.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4242" r:id="rId1"/>
    <p:sldLayoutId id="2147483892" r:id="rId2"/>
    <p:sldLayoutId id="2147483893" r:id="rId3"/>
    <p:sldLayoutId id="2147483859" r:id="rId4"/>
    <p:sldLayoutId id="2147483706" r:id="rId5"/>
    <p:sldLayoutId id="2147483891" r:id="rId6"/>
    <p:sldLayoutId id="2147483691" r:id="rId7"/>
    <p:sldLayoutId id="2147484243" r:id="rId8"/>
    <p:sldLayoutId id="2147484244" r:id="rId9"/>
    <p:sldLayoutId id="2147484245" r:id="rId10"/>
    <p:sldLayoutId id="2147484246" r:id="rId11"/>
    <p:sldLayoutId id="2147483898" r:id="rId12"/>
    <p:sldLayoutId id="2147484247" r:id="rId13"/>
    <p:sldLayoutId id="2147484248" r:id="rId14"/>
    <p:sldLayoutId id="2147484249" r:id="rId15"/>
    <p:sldLayoutId id="2147484250" r:id="rId16"/>
    <p:sldLayoutId id="2147484251" r:id="rId17"/>
    <p:sldLayoutId id="2147483894" r:id="rId18"/>
    <p:sldLayoutId id="2147483895" r:id="rId19"/>
    <p:sldLayoutId id="2147483896" r:id="rId20"/>
    <p:sldLayoutId id="2147483897" r:id="rId21"/>
    <p:sldLayoutId id="2147484037"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 id="2147483864" r:id="rId64"/>
    <p:sldLayoutId id="2147483865" r:id="rId65"/>
    <p:sldLayoutId id="2147483866" r:id="rId66"/>
    <p:sldLayoutId id="2147483860" r:id="rId67"/>
    <p:sldLayoutId id="2147483867" r:id="rId68"/>
    <p:sldLayoutId id="2147483868" r:id="rId69"/>
    <p:sldLayoutId id="2147484284" r:id="rId70"/>
    <p:sldLayoutId id="2147484285" r:id="rId71"/>
    <p:sldLayoutId id="2147484286" r:id="rId72"/>
    <p:sldLayoutId id="2147484287" r:id="rId73"/>
    <p:sldLayoutId id="2147484288" r:id="rId74"/>
    <p:sldLayoutId id="2147484289" r:id="rId75"/>
    <p:sldLayoutId id="2147484290" r:id="rId76"/>
    <p:sldLayoutId id="2147484291" r:id="rId77"/>
    <p:sldLayoutId id="2147484292" r:id="rId78"/>
    <p:sldLayoutId id="2147484293" r:id="rId79"/>
    <p:sldLayoutId id="2147484024" r:id="rId80"/>
    <p:sldLayoutId id="2147484025" r:id="rId81"/>
    <p:sldLayoutId id="2147484026" r:id="rId82"/>
    <p:sldLayoutId id="2147484027" r:id="rId83"/>
    <p:sldLayoutId id="2147483869" r:id="rId84"/>
    <p:sldLayoutId id="2147483870" r:id="rId85"/>
    <p:sldLayoutId id="2147483871" r:id="rId86"/>
    <p:sldLayoutId id="2147483872" r:id="rId87"/>
    <p:sldLayoutId id="2147483873" r:id="rId88"/>
    <p:sldLayoutId id="2147483713" r:id="rId89"/>
    <p:sldLayoutId id="2147484252" r:id="rId90"/>
    <p:sldLayoutId id="2147484253" r:id="rId91"/>
    <p:sldLayoutId id="2147484254" r:id="rId92"/>
    <p:sldLayoutId id="2147484255" r:id="rId93"/>
    <p:sldLayoutId id="2147484256" r:id="rId94"/>
    <p:sldLayoutId id="2147484257" r:id="rId95"/>
    <p:sldLayoutId id="2147484258" r:id="rId96"/>
    <p:sldLayoutId id="2147484028" r:id="rId97"/>
    <p:sldLayoutId id="2147484029" r:id="rId98"/>
    <p:sldLayoutId id="2147484030" r:id="rId99"/>
    <p:sldLayoutId id="2147484031" r:id="rId100"/>
    <p:sldLayoutId id="2147484032" r:id="rId101"/>
    <p:sldLayoutId id="2147484033" r:id="rId102"/>
    <p:sldLayoutId id="2147483874" r:id="rId103"/>
    <p:sldLayoutId id="2147483714" r:id="rId104"/>
    <p:sldLayoutId id="2147483875" r:id="rId105"/>
    <p:sldLayoutId id="2147483715" r:id="rId106"/>
    <p:sldLayoutId id="2147483721" r:id="rId107"/>
    <p:sldLayoutId id="2147483876" r:id="rId108"/>
    <p:sldLayoutId id="2147483995" r:id="rId109"/>
    <p:sldLayoutId id="2147483681" r:id="rId110"/>
    <p:sldLayoutId id="2147483877" r:id="rId111"/>
    <p:sldLayoutId id="2147483692" r:id="rId112"/>
    <p:sldLayoutId id="2147484259" r:id="rId113"/>
    <p:sldLayoutId id="2147484260" r:id="rId114"/>
    <p:sldLayoutId id="2147484261" r:id="rId115"/>
    <p:sldLayoutId id="2147484262" r:id="rId116"/>
    <p:sldLayoutId id="2147484263" r:id="rId117"/>
    <p:sldLayoutId id="2147484264" r:id="rId118"/>
    <p:sldLayoutId id="2147484265" r:id="rId119"/>
    <p:sldLayoutId id="2147484266" r:id="rId120"/>
    <p:sldLayoutId id="2147484267" r:id="rId121"/>
    <p:sldLayoutId id="2147484268" r:id="rId122"/>
    <p:sldLayoutId id="2147484269" r:id="rId123"/>
    <p:sldLayoutId id="2147484270" r:id="rId124"/>
    <p:sldLayoutId id="2147484271" r:id="rId125"/>
    <p:sldLayoutId id="2147484272" r:id="rId126"/>
    <p:sldLayoutId id="2147484273" r:id="rId127"/>
    <p:sldLayoutId id="2147484274" r:id="rId128"/>
    <p:sldLayoutId id="2147484275" r:id="rId129"/>
    <p:sldLayoutId id="2147484276" r:id="rId130"/>
    <p:sldLayoutId id="2147484277" r:id="rId131"/>
    <p:sldLayoutId id="2147484278" r:id="rId132"/>
    <p:sldLayoutId id="2147484279" r:id="rId133"/>
    <p:sldLayoutId id="2147484280" r:id="rId134"/>
    <p:sldLayoutId id="2147484281" r:id="rId135"/>
    <p:sldLayoutId id="2147484282" r:id="rId136"/>
    <p:sldLayoutId id="2147484283" r:id="rId137"/>
    <p:sldLayoutId id="2147483996" r:id="rId138"/>
    <p:sldLayoutId id="2147483997" r:id="rId139"/>
    <p:sldLayoutId id="2147483998" r:id="rId140"/>
    <p:sldLayoutId id="2147483999" r:id="rId141"/>
    <p:sldLayoutId id="2147484294" r:id="rId142"/>
    <p:sldLayoutId id="2147484295" r:id="rId143"/>
    <p:sldLayoutId id="2147484000" r:id="rId144"/>
    <p:sldLayoutId id="2147484001" r:id="rId145"/>
    <p:sldLayoutId id="2147484002" r:id="rId146"/>
    <p:sldLayoutId id="2147484003" r:id="rId147"/>
    <p:sldLayoutId id="2147484296" r:id="rId148"/>
    <p:sldLayoutId id="2147484297" r:id="rId149"/>
    <p:sldLayoutId id="2147484004" r:id="rId150"/>
    <p:sldLayoutId id="2147484005" r:id="rId151"/>
    <p:sldLayoutId id="2147484006" r:id="rId152"/>
    <p:sldLayoutId id="2147484007" r:id="rId153"/>
    <p:sldLayoutId id="2147484298" r:id="rId154"/>
    <p:sldLayoutId id="2147484299" r:id="rId155"/>
    <p:sldLayoutId id="2147484008" r:id="rId156"/>
    <p:sldLayoutId id="2147484009" r:id="rId157"/>
    <p:sldLayoutId id="2147484010" r:id="rId158"/>
    <p:sldLayoutId id="2147484011" r:id="rId159"/>
    <p:sldLayoutId id="2147484012" r:id="rId160"/>
    <p:sldLayoutId id="2147484300" r:id="rId161"/>
    <p:sldLayoutId id="2147484301" r:id="rId162"/>
    <p:sldLayoutId id="2147484302" r:id="rId163"/>
    <p:sldLayoutId id="2147484303" r:id="rId164"/>
    <p:sldLayoutId id="2147484013" r:id="rId165"/>
    <p:sldLayoutId id="2147484014" r:id="rId166"/>
    <p:sldLayoutId id="2147484015" r:id="rId167"/>
    <p:sldLayoutId id="2147484016" r:id="rId168"/>
    <p:sldLayoutId id="2147484017" r:id="rId169"/>
    <p:sldLayoutId id="2147484018" r:id="rId170"/>
    <p:sldLayoutId id="2147484019" r:id="rId171"/>
    <p:sldLayoutId id="2147483711" r:id="rId172"/>
    <p:sldLayoutId id="2147483878" r:id="rId173"/>
    <p:sldLayoutId id="2147483683" r:id="rId174"/>
    <p:sldLayoutId id="2147483707" r:id="rId175"/>
    <p:sldLayoutId id="2147483697" r:id="rId176"/>
    <p:sldLayoutId id="2147483708" r:id="rId177"/>
    <p:sldLayoutId id="2147483701" r:id="rId178"/>
    <p:sldLayoutId id="2147483709" r:id="rId179"/>
    <p:sldLayoutId id="2147483702" r:id="rId180"/>
    <p:sldLayoutId id="2147483710" r:id="rId181"/>
    <p:sldLayoutId id="2147483687" r:id="rId182"/>
    <p:sldLayoutId id="2147483712" r:id="rId183"/>
    <p:sldLayoutId id="2147483699" r:id="rId184"/>
    <p:sldLayoutId id="2147483716" r:id="rId185"/>
    <p:sldLayoutId id="2147483717" r:id="rId186"/>
    <p:sldLayoutId id="2147483698" r:id="rId187"/>
    <p:sldLayoutId id="2147483722" r:id="rId188"/>
    <p:sldLayoutId id="2147483723" r:id="rId189"/>
    <p:sldLayoutId id="2147483700" r:id="rId190"/>
    <p:sldLayoutId id="2147483718" r:id="rId191"/>
    <p:sldLayoutId id="2147483719" r:id="rId192"/>
    <p:sldLayoutId id="2147483720" r:id="rId193"/>
    <p:sldLayoutId id="2147483689" r:id="rId194"/>
    <p:sldLayoutId id="2147483696" r:id="rId195"/>
    <p:sldLayoutId id="2147483703" r:id="rId196"/>
    <p:sldLayoutId id="2147483704" r:id="rId197"/>
    <p:sldLayoutId id="2147483705" r:id="rId198"/>
    <p:sldLayoutId id="2147483940" r:id="rId199"/>
    <p:sldLayoutId id="2147484020" r:id="rId200"/>
    <p:sldLayoutId id="2147483724" r:id="rId201"/>
    <p:sldLayoutId id="2147484038" r:id="rId202"/>
    <p:sldLayoutId id="2147484040" r:id="rId203"/>
    <p:sldLayoutId id="2147484041" r:id="rId204"/>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492443"/>
          </a:xfrm>
          <a:prstGeom prst="rect">
            <a:avLst/>
          </a:prstGeom>
        </p:spPr>
        <p:txBody>
          <a:bodyPr wrap="square" lIns="0" tIns="0" rIns="0" bIns="0">
            <a:spAutoFit/>
          </a:bodyPr>
          <a:lstStyle>
            <a:lvl1pPr>
              <a:defRPr sz="32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615553"/>
          </a:xfrm>
          <a:prstGeom prst="rect">
            <a:avLst/>
          </a:prstGeom>
        </p:spPr>
        <p:txBody>
          <a:bodyPr wrap="square" lIns="0" tIns="0" rIns="0" bIns="0">
            <a:spAutoFit/>
          </a:bodyPr>
          <a:lstStyle>
            <a:lvl1pPr>
              <a:defRPr sz="4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a:xfrm>
            <a:off x="4145280" y="6377940"/>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15444"/>
          </a:xfrm>
          <a:prstGeom prst="rect">
            <a:avLst/>
          </a:prstGeom>
        </p:spPr>
        <p:txBody>
          <a:bodyPr wrap="square" lIns="0" tIns="0" rIns="0" bIns="0">
            <a:spAutoFit/>
          </a:bodyPr>
          <a:lstStyle>
            <a:lvl1pPr algn="l">
              <a:defRPr>
                <a:solidFill>
                  <a:schemeClr val="tx1">
                    <a:tint val="75000"/>
                  </a:schemeClr>
                </a:solidFill>
              </a:defRPr>
            </a:lvl1pPr>
          </a:lstStyle>
          <a:p>
            <a:fld id="{B294464F-98B3-404C-85F7-DFE056AC4D6F}" type="datetime1">
              <a:rPr lang="en-US" smtClean="0"/>
              <a:t>8/28/2024</a:t>
            </a:fld>
            <a:endParaRPr lang="en-US"/>
          </a:p>
        </p:txBody>
      </p:sp>
      <p:sp>
        <p:nvSpPr>
          <p:cNvPr id="6" name="Holder 6"/>
          <p:cNvSpPr>
            <a:spLocks noGrp="1"/>
          </p:cNvSpPr>
          <p:nvPr>
            <p:ph type="sldNum" sz="quarter" idx="7"/>
          </p:nvPr>
        </p:nvSpPr>
        <p:spPr>
          <a:xfrm>
            <a:off x="10892143" y="6518567"/>
            <a:ext cx="623411" cy="230832"/>
          </a:xfrm>
          <a:prstGeom prst="rect">
            <a:avLst/>
          </a:prstGeom>
        </p:spPr>
        <p:txBody>
          <a:bodyPr wrap="square" lIns="0" tIns="0" rIns="0" bIns="0">
            <a:spAutoFit/>
          </a:bodyPr>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 bg1="lt1" tx1="dk1" bg2="lt2" tx2="dk2" accent1="accent1" accent2="accent2" accent3="accent3" accent4="accent4" accent5="accent5" accent6="accent6" hlink="hlink" folHlink="folHlink"/>
  <p:sldLayoutIdLst>
    <p:sldLayoutId id="2147483783" r:id="rId1"/>
    <p:sldLayoutId id="2147484034" r:id="rId2"/>
    <p:sldLayoutId id="2147484035" r:id="rId3"/>
    <p:sldLayoutId id="2147484021" r:id="rId4"/>
    <p:sldLayoutId id="2147484022" r:id="rId5"/>
    <p:sldLayoutId id="2147483784" r:id="rId6"/>
    <p:sldLayoutId id="2147483861" r:id="rId7"/>
    <p:sldLayoutId id="2147483862" r:id="rId8"/>
    <p:sldLayoutId id="2147484036" r:id="rId9"/>
    <p:sldLayoutId id="2147484023" r:id="rId10"/>
    <p:sldLayoutId id="2147483863" r:id="rId11"/>
    <p:sldLayoutId id="2147483781" r:id="rId12"/>
    <p:sldLayoutId id="2147484237" r:id="rId13"/>
    <p:sldLayoutId id="2147484238" r:id="rId14"/>
    <p:sldLayoutId id="2147484239" r:id="rId15"/>
    <p:sldLayoutId id="2147484240" r:id="rId16"/>
    <p:sldLayoutId id="2147484241" r:id="rId17"/>
    <p:sldLayoutId id="2147484304" r:id="rId18"/>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18.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06.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18.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13.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9.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14.xml"/></Relationships>
</file>

<file path=ppt/slides/_rels/slide2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hyperlink" Target="https://www.scouts.org.uk/events/2024/september-2024/gearing-up-for-go-live-webinar-county-and-district-leadership-10-september-2024/" TargetMode="External"/><Relationship Id="rId2" Type="http://schemas.openxmlformats.org/officeDocument/2006/relationships/notesSlide" Target="../notesSlides/notesSlide23.xml"/><Relationship Id="rId1" Type="http://schemas.openxmlformats.org/officeDocument/2006/relationships/slideLayout" Target="../slideLayouts/slideLayout218.xml"/><Relationship Id="rId6" Type="http://schemas.openxmlformats.org/officeDocument/2006/relationships/hyperlink" Target="https://www.scouts.org.uk/events/2024/september-2024/gearing-up-for-go-live-webinar-county-and-district-leadership-2-september-2024/" TargetMode="External"/><Relationship Id="rId5" Type="http://schemas.openxmlformats.org/officeDocument/2006/relationships/hyperlink" Target="https://www.scouts.org.uk/events/2024/september-2024/gearing-up-for-go-live-webinar-group-leadership-11-september-2024/" TargetMode="External"/><Relationship Id="rId4" Type="http://schemas.openxmlformats.org/officeDocument/2006/relationships/hyperlink" Target="https://www.scouts.org.uk/events/2024/september-2024/gearing-up-for-go-live-webinar-group-leadership-4-septemb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hyperlink" Target="https://www.scouts.org.uk/volunteers/growing-scouts/recruitment-toolkit/volunteer-recruitment-workshops/" TargetMode="External"/><Relationship Id="rId2" Type="http://schemas.openxmlformats.org/officeDocument/2006/relationships/notesSlide" Target="../notesSlides/notesSlide24.xml"/><Relationship Id="rId1" Type="http://schemas.openxmlformats.org/officeDocument/2006/relationships/slideLayout" Target="../slideLayouts/slideLayout218.xml"/><Relationship Id="rId6" Type="http://schemas.openxmlformats.org/officeDocument/2006/relationships/hyperlink" Target="https://www.scouts.org.uk/volunteers/growing-scouts/" TargetMode="External"/><Relationship Id="rId5" Type="http://schemas.openxmlformats.org/officeDocument/2006/relationships/hyperlink" Target="https://www.scouts.org.uk/volunteers/volunteer-experience/ready-for-change/" TargetMode="External"/><Relationship Id="rId4" Type="http://schemas.openxmlformats.org/officeDocument/2006/relationships/hyperlink" Target="https://www.scouts.org.uk/volunteers/volunteer-experienc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6.xml"/><Relationship Id="rId6" Type="http://schemas.openxmlformats.org/officeDocument/2006/relationships/diagramColors" Target="../diagrams/colors1.xml"/><Relationship Id="rId11" Type="http://schemas.openxmlformats.org/officeDocument/2006/relationships/image" Target="../media/image41.png"/><Relationship Id="rId5" Type="http://schemas.openxmlformats.org/officeDocument/2006/relationships/diagramQuickStyle" Target="../diagrams/quickStyle1.xml"/><Relationship Id="rId10" Type="http://schemas.openxmlformats.org/officeDocument/2006/relationships/image" Target="../media/image40.png"/><Relationship Id="rId4" Type="http://schemas.openxmlformats.org/officeDocument/2006/relationships/diagramLayout" Target="../diagrams/layout1.xml"/><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a:xfrm>
            <a:off x="1467787" y="4906796"/>
            <a:ext cx="9258485" cy="1456710"/>
          </a:xfrm>
        </p:spPr>
        <p:txBody>
          <a:bodyPr vert="horz" lIns="0" tIns="0" rIns="0" bIns="0" rtlCol="0" anchor="t">
            <a:noAutofit/>
          </a:bodyPr>
          <a:lstStyle/>
          <a:p>
            <a:r>
              <a:rPr lang="en-GB">
                <a:latin typeface="Nunito Sans Black"/>
              </a:rPr>
              <a:t>New ways of working</a:t>
            </a:r>
          </a:p>
          <a:p>
            <a:r>
              <a:rPr lang="en-GB">
                <a:latin typeface="Nunito Sans Black"/>
              </a:rPr>
              <a:t>Attracting new volunteers</a:t>
            </a:r>
            <a:endParaRPr lang="en-US"/>
          </a:p>
          <a:p>
            <a:endParaRPr lang="en-GB" i="1">
              <a:latin typeface="Nunito Sans Black"/>
            </a:endParaRPr>
          </a:p>
        </p:txBody>
      </p:sp>
    </p:spTree>
    <p:extLst>
      <p:ext uri="{BB962C8B-B14F-4D97-AF65-F5344CB8AC3E}">
        <p14:creationId xmlns:p14="http://schemas.microsoft.com/office/powerpoint/2010/main" val="243261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FF56D-1BDE-D735-1B53-BF992837742F}"/>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F30A2FE2-8A44-4DBD-5324-C6A4BF5A4E44}"/>
              </a:ext>
            </a:extLst>
          </p:cNvPr>
          <p:cNvSpPr txBox="1"/>
          <p:nvPr/>
        </p:nvSpPr>
        <p:spPr>
          <a:xfrm>
            <a:off x="6325070" y="861168"/>
            <a:ext cx="4754884"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Attraction </a:t>
            </a:r>
          </a:p>
        </p:txBody>
      </p:sp>
      <p:pic>
        <p:nvPicPr>
          <p:cNvPr id="6" name="Picture 5">
            <a:extLst>
              <a:ext uri="{FF2B5EF4-FFF2-40B4-BE49-F238E27FC236}">
                <a16:creationId xmlns:a16="http://schemas.microsoft.com/office/drawing/2014/main" id="{DF7F86A2-5C4E-7A7B-56B0-73C0F9048D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5916519" cy="6858000"/>
          </a:xfrm>
          <a:prstGeom prst="rect">
            <a:avLst/>
          </a:prstGeom>
        </p:spPr>
      </p:pic>
      <p:sp>
        <p:nvSpPr>
          <p:cNvPr id="4" name="TextBox 3">
            <a:extLst>
              <a:ext uri="{FF2B5EF4-FFF2-40B4-BE49-F238E27FC236}">
                <a16:creationId xmlns:a16="http://schemas.microsoft.com/office/drawing/2014/main" id="{A57B7634-D9C3-4286-6A2E-AB55B42B0E48}"/>
              </a:ext>
            </a:extLst>
          </p:cNvPr>
          <p:cNvSpPr txBox="1"/>
          <p:nvPr/>
        </p:nvSpPr>
        <p:spPr>
          <a:xfrm>
            <a:off x="6322833" y="1541554"/>
            <a:ext cx="5001965" cy="5747727"/>
          </a:xfrm>
          <a:prstGeom prst="rect">
            <a:avLst/>
          </a:prstGeom>
          <a:noFill/>
        </p:spPr>
        <p:txBody>
          <a:bodyPr wrap="square" lIns="91440" tIns="45720" rIns="91440" bIns="45720" anchor="t">
            <a:spAutoFit/>
          </a:bodyPr>
          <a:lstStyle/>
          <a:p>
            <a:pPr>
              <a:defRPr/>
            </a:pPr>
            <a:r>
              <a:rPr lang="en-GB" sz="1800" b="1">
                <a:latin typeface="Nunito Sans"/>
                <a:ea typeface="Calibri"/>
                <a:cs typeface="Calibri"/>
              </a:rPr>
              <a:t>Methods and tools we already (and will continue to) use </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Word of mouth</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Social media</a:t>
            </a:r>
            <a:endParaRPr lang="en-GB"/>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Posters and adverts</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Open events / activity days</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Focus on tasks rather than roles</a:t>
            </a:r>
          </a:p>
          <a:p>
            <a:pPr>
              <a:defRPr/>
            </a:pPr>
            <a:endParaRPr lang="en-GB" sz="1800" b="1">
              <a:latin typeface="Nunito Sans"/>
              <a:ea typeface="Calibri"/>
              <a:cs typeface="Calibri"/>
            </a:endParaRPr>
          </a:p>
          <a:p>
            <a:pPr>
              <a:defRPr/>
            </a:pPr>
            <a:r>
              <a:rPr lang="en-GB" sz="1800" b="1">
                <a:latin typeface="Nunito Sans"/>
                <a:ea typeface="Calibri"/>
                <a:cs typeface="Calibri"/>
              </a:rPr>
              <a:t>Resources and Support available</a:t>
            </a:r>
            <a:endParaRPr lang="en-US">
              <a:ea typeface="Calibri"/>
              <a:cs typeface="Calibri"/>
            </a:endParaRP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Workshops </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Brand Centre, templates</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Web resources</a:t>
            </a:r>
          </a:p>
          <a:p>
            <a:pPr marL="9525">
              <a:spcBef>
                <a:spcPts val="600"/>
              </a:spcBef>
              <a:spcAft>
                <a:spcPts val="600"/>
              </a:spcAft>
              <a:buClr>
                <a:srgbClr val="7414DC"/>
              </a:buClr>
              <a:buSzPct val="125000"/>
              <a:defRPr/>
            </a:pPr>
            <a:r>
              <a:rPr lang="en-GB" sz="1050" b="1">
                <a:latin typeface="Nunito Sans"/>
                <a:ea typeface="Calibri"/>
                <a:cs typeface="Calibri"/>
              </a:rPr>
              <a:t>           </a:t>
            </a:r>
          </a:p>
          <a:p>
            <a:pPr marL="9525">
              <a:spcBef>
                <a:spcPts val="600"/>
              </a:spcBef>
              <a:spcAft>
                <a:spcPts val="600"/>
              </a:spcAft>
              <a:defRPr/>
            </a:pPr>
            <a:endParaRPr lang="en-GB" sz="1800">
              <a:latin typeface="Nunito Sans"/>
              <a:ea typeface="Calibri"/>
              <a:cs typeface="Calibri"/>
            </a:endParaRPr>
          </a:p>
          <a:p>
            <a:pPr marL="352425" indent="-342900">
              <a:spcBef>
                <a:spcPts val="600"/>
              </a:spcBef>
              <a:spcAft>
                <a:spcPts val="600"/>
              </a:spcAft>
              <a:buClr>
                <a:srgbClr val="7414DC"/>
              </a:buClr>
              <a:buSzPct val="125000"/>
              <a:buFont typeface="Arial"/>
              <a:buChar char="•"/>
              <a:defRPr/>
            </a:pPr>
            <a:endParaRPr lang="en-GB" sz="1800">
              <a:latin typeface="Nunito Sans"/>
              <a:ea typeface="Calibri"/>
              <a:cs typeface="Calibri"/>
            </a:endParaRPr>
          </a:p>
        </p:txBody>
      </p:sp>
      <p:pic>
        <p:nvPicPr>
          <p:cNvPr id="3" name="Picture 2" descr="A qr code on a white background&#10;&#10;Description automatically generated">
            <a:extLst>
              <a:ext uri="{FF2B5EF4-FFF2-40B4-BE49-F238E27FC236}">
                <a16:creationId xmlns:a16="http://schemas.microsoft.com/office/drawing/2014/main" id="{1CC43D13-376D-11C5-CB78-8F3BF675DEA9}"/>
              </a:ext>
            </a:extLst>
          </p:cNvPr>
          <p:cNvPicPr>
            <a:picLocks noChangeAspect="1"/>
          </p:cNvPicPr>
          <p:nvPr/>
        </p:nvPicPr>
        <p:blipFill>
          <a:blip r:embed="rId4"/>
          <a:stretch>
            <a:fillRect/>
          </a:stretch>
        </p:blipFill>
        <p:spPr>
          <a:xfrm>
            <a:off x="10077943" y="4948593"/>
            <a:ext cx="1589777" cy="1589777"/>
          </a:xfrm>
          <a:prstGeom prst="rect">
            <a:avLst/>
          </a:prstGeom>
        </p:spPr>
      </p:pic>
      <p:sp>
        <p:nvSpPr>
          <p:cNvPr id="8" name="TextBox 7">
            <a:extLst>
              <a:ext uri="{FF2B5EF4-FFF2-40B4-BE49-F238E27FC236}">
                <a16:creationId xmlns:a16="http://schemas.microsoft.com/office/drawing/2014/main" id="{A9127E1D-6173-CF00-E3B7-F425B1AF3276}"/>
              </a:ext>
            </a:extLst>
          </p:cNvPr>
          <p:cNvSpPr txBox="1"/>
          <p:nvPr/>
        </p:nvSpPr>
        <p:spPr>
          <a:xfrm>
            <a:off x="7834740" y="6108050"/>
            <a:ext cx="216647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Nunito Sans ExtraBold"/>
                <a:ea typeface="Calibri"/>
                <a:cs typeface="Calibri"/>
              </a:rPr>
              <a:t>Scan the code and explore the web resources...</a:t>
            </a:r>
            <a:endParaRPr lang="en-US" sz="1100" b="1">
              <a:latin typeface="Nunito Sans ExtraBold"/>
            </a:endParaRPr>
          </a:p>
        </p:txBody>
      </p:sp>
    </p:spTree>
    <p:extLst>
      <p:ext uri="{BB962C8B-B14F-4D97-AF65-F5344CB8AC3E}">
        <p14:creationId xmlns:p14="http://schemas.microsoft.com/office/powerpoint/2010/main" val="76760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38FDF335-6F47-7BBF-6E96-B755F2095953}"/>
              </a:ext>
            </a:extLst>
          </p:cNvPr>
          <p:cNvPicPr>
            <a:picLocks noChangeAspect="1"/>
          </p:cNvPicPr>
          <p:nvPr/>
        </p:nvPicPr>
        <p:blipFill>
          <a:blip r:embed="rId3"/>
          <a:stretch>
            <a:fillRect/>
          </a:stretch>
        </p:blipFill>
        <p:spPr>
          <a:xfrm>
            <a:off x="668215" y="906693"/>
            <a:ext cx="10562493" cy="5630767"/>
          </a:xfrm>
          <a:prstGeom prst="rect">
            <a:avLst/>
          </a:prstGeom>
        </p:spPr>
      </p:pic>
    </p:spTree>
    <p:extLst>
      <p:ext uri="{BB962C8B-B14F-4D97-AF65-F5344CB8AC3E}">
        <p14:creationId xmlns:p14="http://schemas.microsoft.com/office/powerpoint/2010/main" val="2558813461"/>
      </p:ext>
    </p:extLst>
  </p:cSld>
  <p:clrMapOvr>
    <a:masterClrMapping/>
  </p:clrMapOvr>
  <mc:AlternateContent xmlns:mc="http://schemas.openxmlformats.org/markup-compatibility/2006" xmlns:p14="http://schemas.microsoft.com/office/powerpoint/2010/main">
    <mc:Choice Requires="p14">
      <p:transition spd="slow" p14:dur="2000" advTm="20517"/>
    </mc:Choice>
    <mc:Fallback xmlns="">
      <p:transition spd="slow" advTm="2051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 page&#10;&#10;Description automatically generated">
            <a:extLst>
              <a:ext uri="{FF2B5EF4-FFF2-40B4-BE49-F238E27FC236}">
                <a16:creationId xmlns:a16="http://schemas.microsoft.com/office/drawing/2014/main" id="{1AC4DEE6-1742-621F-3005-520DD4C59107}"/>
              </a:ext>
            </a:extLst>
          </p:cNvPr>
          <p:cNvPicPr>
            <a:picLocks noChangeAspect="1"/>
          </p:cNvPicPr>
          <p:nvPr/>
        </p:nvPicPr>
        <p:blipFill>
          <a:blip r:embed="rId3"/>
          <a:srcRect l="12252" t="9552" r="20803"/>
          <a:stretch/>
        </p:blipFill>
        <p:spPr>
          <a:xfrm>
            <a:off x="202766" y="1444978"/>
            <a:ext cx="6231917" cy="5253886"/>
          </a:xfrm>
          <a:prstGeom prst="rect">
            <a:avLst/>
          </a:prstGeom>
        </p:spPr>
      </p:pic>
      <p:sp>
        <p:nvSpPr>
          <p:cNvPr id="7" name="object 5">
            <a:extLst>
              <a:ext uri="{FF2B5EF4-FFF2-40B4-BE49-F238E27FC236}">
                <a16:creationId xmlns:a16="http://schemas.microsoft.com/office/drawing/2014/main" id="{CDC66CAD-43F7-AE5D-BC36-93296072F675}"/>
              </a:ext>
            </a:extLst>
          </p:cNvPr>
          <p:cNvSpPr txBox="1"/>
          <p:nvPr/>
        </p:nvSpPr>
        <p:spPr>
          <a:xfrm>
            <a:off x="199757" y="742138"/>
            <a:ext cx="5896243"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Expressions of interest today</a:t>
            </a:r>
            <a:endParaRPr lang="en-US"/>
          </a:p>
        </p:txBody>
      </p:sp>
      <p:pic>
        <p:nvPicPr>
          <p:cNvPr id="3" name="Picture 2" descr="A screenshot of a contact us form&#10;&#10;Description automatically generated">
            <a:extLst>
              <a:ext uri="{FF2B5EF4-FFF2-40B4-BE49-F238E27FC236}">
                <a16:creationId xmlns:a16="http://schemas.microsoft.com/office/drawing/2014/main" id="{3C1D3AC8-6A85-E4A0-0772-925CBD045013}"/>
              </a:ext>
            </a:extLst>
          </p:cNvPr>
          <p:cNvPicPr>
            <a:picLocks noChangeAspect="1"/>
          </p:cNvPicPr>
          <p:nvPr/>
        </p:nvPicPr>
        <p:blipFill>
          <a:blip r:embed="rId4"/>
          <a:stretch>
            <a:fillRect/>
          </a:stretch>
        </p:blipFill>
        <p:spPr>
          <a:xfrm>
            <a:off x="6536502" y="1445846"/>
            <a:ext cx="4873072" cy="5128846"/>
          </a:xfrm>
          <a:prstGeom prst="rect">
            <a:avLst/>
          </a:prstGeom>
        </p:spPr>
      </p:pic>
    </p:spTree>
    <p:extLst>
      <p:ext uri="{BB962C8B-B14F-4D97-AF65-F5344CB8AC3E}">
        <p14:creationId xmlns:p14="http://schemas.microsoft.com/office/powerpoint/2010/main" val="64253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11249147" cy="1840267"/>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lnSpc>
                <a:spcPct val="120000"/>
              </a:lnSpc>
              <a:defRPr/>
            </a:pPr>
            <a:r>
              <a:rPr lang="en-GB" sz="4400">
                <a:latin typeface="Nunito Sans Black"/>
              </a:rPr>
              <a:t>New Volunteering Opportunities tool</a:t>
            </a:r>
            <a:endParaRPr lang="en-GB" sz="4400"/>
          </a:p>
        </p:txBody>
      </p:sp>
    </p:spTree>
    <p:extLst>
      <p:ext uri="{BB962C8B-B14F-4D97-AF65-F5344CB8AC3E}">
        <p14:creationId xmlns:p14="http://schemas.microsoft.com/office/powerpoint/2010/main" val="341226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776549CA-103D-CC93-8E18-660470A9F589}"/>
              </a:ext>
            </a:extLst>
          </p:cNvPr>
          <p:cNvSpPr txBox="1"/>
          <p:nvPr/>
        </p:nvSpPr>
        <p:spPr>
          <a:xfrm>
            <a:off x="6250666" y="1029840"/>
            <a:ext cx="5840896"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Attracting volunteers</a:t>
            </a:r>
          </a:p>
        </p:txBody>
      </p:sp>
      <p:pic>
        <p:nvPicPr>
          <p:cNvPr id="4" name="Picture 12" descr="A picture containing outdoor, tree, person, wearing&#10;&#10;Description automatically generated">
            <a:extLst>
              <a:ext uri="{FF2B5EF4-FFF2-40B4-BE49-F238E27FC236}">
                <a16:creationId xmlns:a16="http://schemas.microsoft.com/office/drawing/2014/main" id="{72AC48DC-B7F0-702E-7A2E-181E004CEA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6095999" cy="6858000"/>
          </a:xfrm>
          <a:prstGeom prst="rect">
            <a:avLst/>
          </a:prstGeom>
        </p:spPr>
      </p:pic>
      <p:sp>
        <p:nvSpPr>
          <p:cNvPr id="3" name="TextBox 2">
            <a:extLst>
              <a:ext uri="{FF2B5EF4-FFF2-40B4-BE49-F238E27FC236}">
                <a16:creationId xmlns:a16="http://schemas.microsoft.com/office/drawing/2014/main" id="{6B23AF99-FE88-DAE7-4A2B-F1F6AFE28833}"/>
              </a:ext>
            </a:extLst>
          </p:cNvPr>
          <p:cNvSpPr txBox="1"/>
          <p:nvPr/>
        </p:nvSpPr>
        <p:spPr>
          <a:xfrm>
            <a:off x="6403878" y="1677939"/>
            <a:ext cx="5264727"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52425" indent="-342900">
              <a:spcBef>
                <a:spcPts val="600"/>
              </a:spcBef>
              <a:spcAft>
                <a:spcPts val="600"/>
              </a:spcAft>
              <a:buClr>
                <a:srgbClr val="7414DC"/>
              </a:buClr>
              <a:buSzPct val="125000"/>
              <a:buFont typeface="Arial"/>
              <a:buChar char="•"/>
              <a:defRPr/>
            </a:pPr>
            <a:r>
              <a:rPr lang="en-US" sz="1800">
                <a:latin typeface="Nunito Sans"/>
                <a:ea typeface="Calibri"/>
                <a:cs typeface="Calibri"/>
              </a:rPr>
              <a:t>New digital system has many features to support both new volunteers and those recruiting them</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Find and apply for a volunteering opportunity, or submit general expression of interest</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New volunteers can track their joining journey progress</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New digital features</a:t>
            </a:r>
          </a:p>
          <a:p>
            <a:pPr marL="695325" lvl="1" indent="-342900">
              <a:spcBef>
                <a:spcPts val="600"/>
              </a:spcBef>
              <a:spcAft>
                <a:spcPts val="600"/>
              </a:spcAft>
              <a:buClr>
                <a:srgbClr val="7414DC"/>
              </a:buClr>
              <a:buSzPct val="125000"/>
              <a:buFont typeface="Courier New"/>
              <a:buChar char="o"/>
              <a:defRPr/>
            </a:pPr>
            <a:r>
              <a:rPr lang="en-GB" sz="1800">
                <a:latin typeface="Nunito Sans"/>
                <a:ea typeface="Calibri"/>
                <a:cs typeface="Calibri"/>
              </a:rPr>
              <a:t>Update personal details</a:t>
            </a:r>
            <a:endParaRPr lang="en-GB">
              <a:latin typeface="Nunito Sans"/>
              <a:ea typeface="Calibri"/>
              <a:cs typeface="Calibri"/>
            </a:endParaRPr>
          </a:p>
          <a:p>
            <a:pPr marL="695325" lvl="1" indent="-342900">
              <a:spcBef>
                <a:spcPts val="600"/>
              </a:spcBef>
              <a:spcAft>
                <a:spcPts val="600"/>
              </a:spcAft>
              <a:buClr>
                <a:srgbClr val="7414DC"/>
              </a:buClr>
              <a:buSzPct val="125000"/>
              <a:buFont typeface="Courier New"/>
              <a:buChar char="o"/>
              <a:defRPr/>
            </a:pPr>
            <a:r>
              <a:rPr lang="en-GB" sz="1800">
                <a:latin typeface="Nunito Sans"/>
                <a:ea typeface="Calibri"/>
                <a:cs typeface="Calibri"/>
              </a:rPr>
              <a:t>Submit ID for criminal record check</a:t>
            </a:r>
            <a:endParaRPr lang="en-GB">
              <a:latin typeface="Nunito Sans"/>
              <a:ea typeface="Calibri"/>
              <a:cs typeface="Calibri"/>
            </a:endParaRPr>
          </a:p>
          <a:p>
            <a:pPr marL="352425" lvl="1" indent="-342900">
              <a:spcBef>
                <a:spcPts val="600"/>
              </a:spcBef>
              <a:spcAft>
                <a:spcPts val="600"/>
              </a:spcAft>
              <a:buClr>
                <a:srgbClr val="7414DC"/>
              </a:buClr>
              <a:buSzPct val="125000"/>
              <a:buFont typeface="Arial"/>
              <a:buChar char="•"/>
              <a:defRPr/>
            </a:pPr>
            <a:r>
              <a:rPr lang="en-GB" sz="1800">
                <a:latin typeface="Nunito Sans"/>
                <a:ea typeface="Calibri"/>
                <a:cs typeface="Calibri"/>
              </a:rPr>
              <a:t>Existing volunteers access and manage new volunteer enquiries</a:t>
            </a:r>
          </a:p>
          <a:p>
            <a:pPr marL="628650" lvl="1" indent="-285750">
              <a:buFont typeface="Courier New"/>
              <a:buChar char="o"/>
            </a:pPr>
            <a:endParaRPr lang="en-GB" sz="1800"/>
          </a:p>
        </p:txBody>
      </p:sp>
    </p:spTree>
    <p:extLst>
      <p:ext uri="{BB962C8B-B14F-4D97-AF65-F5344CB8AC3E}">
        <p14:creationId xmlns:p14="http://schemas.microsoft.com/office/powerpoint/2010/main" val="161129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E45D-D2A9-F71C-7E05-F8733C319863}"/>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27F42A21-32C5-E98F-28E8-C9706200213E}"/>
              </a:ext>
            </a:extLst>
          </p:cNvPr>
          <p:cNvSpPr txBox="1"/>
          <p:nvPr/>
        </p:nvSpPr>
        <p:spPr>
          <a:xfrm>
            <a:off x="365783" y="517337"/>
            <a:ext cx="5927754"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System permissions</a:t>
            </a:r>
            <a:endParaRPr lang="en-US"/>
          </a:p>
        </p:txBody>
      </p:sp>
      <p:sp>
        <p:nvSpPr>
          <p:cNvPr id="5" name="TextBox 2">
            <a:extLst>
              <a:ext uri="{FF2B5EF4-FFF2-40B4-BE49-F238E27FC236}">
                <a16:creationId xmlns:a16="http://schemas.microsoft.com/office/drawing/2014/main" id="{626CF744-92E1-1562-AAE5-D00F7A651602}"/>
              </a:ext>
            </a:extLst>
          </p:cNvPr>
          <p:cNvSpPr txBox="1"/>
          <p:nvPr/>
        </p:nvSpPr>
        <p:spPr>
          <a:xfrm>
            <a:off x="367753" y="1047669"/>
            <a:ext cx="5359196" cy="5632311"/>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Default permissions to manage adverts and receive enquiries</a:t>
            </a:r>
          </a:p>
          <a:p>
            <a:pPr marL="695325" lvl="1" indent="-342900">
              <a:spcBef>
                <a:spcPts val="600"/>
              </a:spcBef>
              <a:spcAft>
                <a:spcPts val="600"/>
              </a:spcAft>
              <a:buClr>
                <a:srgbClr val="7414DC"/>
              </a:buClr>
              <a:buSzPct val="125000"/>
              <a:buFont typeface="Courier New"/>
              <a:buChar char="o"/>
              <a:defRPr/>
            </a:pPr>
            <a:r>
              <a:rPr lang="en-GB" sz="1800">
                <a:latin typeface="Nunito Sans"/>
                <a:ea typeface="Calibri"/>
                <a:cs typeface="Calibri"/>
              </a:rPr>
              <a:t>Section Team Leaders</a:t>
            </a:r>
          </a:p>
          <a:p>
            <a:pPr marL="695325" lvl="1" indent="-342900">
              <a:spcBef>
                <a:spcPts val="600"/>
              </a:spcBef>
              <a:spcAft>
                <a:spcPts val="600"/>
              </a:spcAft>
              <a:buClr>
                <a:srgbClr val="7414DC"/>
              </a:buClr>
              <a:buSzPct val="125000"/>
              <a:buFont typeface="Courier New"/>
              <a:buChar char="o"/>
              <a:defRPr/>
            </a:pPr>
            <a:r>
              <a:rPr lang="en-GB" sz="1800">
                <a:latin typeface="Nunito Sans"/>
                <a:ea typeface="Calibri"/>
                <a:cs typeface="Calibri"/>
              </a:rPr>
              <a:t>Programme, Volunteering Development, Support, 14-24 Team Leaders</a:t>
            </a:r>
          </a:p>
          <a:p>
            <a:pPr marL="695325" lvl="1" indent="-342900">
              <a:spcBef>
                <a:spcPts val="600"/>
              </a:spcBef>
              <a:spcAft>
                <a:spcPts val="600"/>
              </a:spcAft>
              <a:buClr>
                <a:srgbClr val="7414DC"/>
              </a:buClr>
              <a:buSzPct val="125000"/>
              <a:buFont typeface="Courier New"/>
              <a:buChar char="o"/>
              <a:defRPr/>
            </a:pPr>
            <a:r>
              <a:rPr lang="en-GB" sz="1800">
                <a:latin typeface="Nunito Sans"/>
                <a:ea typeface="Calibri"/>
                <a:cs typeface="Calibri"/>
              </a:rPr>
              <a:t>Lead Volunteers</a:t>
            </a:r>
          </a:p>
          <a:p>
            <a:pPr marL="695325" lvl="1" indent="-342900">
              <a:spcBef>
                <a:spcPts val="600"/>
              </a:spcBef>
              <a:spcAft>
                <a:spcPts val="600"/>
              </a:spcAft>
              <a:buClr>
                <a:srgbClr val="7414DC"/>
              </a:buClr>
              <a:buSzPct val="125000"/>
              <a:buFont typeface="Courier New"/>
              <a:buChar char="o"/>
              <a:defRPr/>
            </a:pPr>
            <a:r>
              <a:rPr lang="en-GB" sz="1800">
                <a:latin typeface="Nunito Sans"/>
                <a:ea typeface="Calibri"/>
                <a:cs typeface="Calibri"/>
              </a:rPr>
              <a:t>Trustee Board Chair</a:t>
            </a:r>
          </a:p>
          <a:p>
            <a:pPr marL="9525">
              <a:spcBef>
                <a:spcPts val="600"/>
              </a:spcBef>
              <a:spcAft>
                <a:spcPts val="600"/>
              </a:spcAft>
              <a:defRPr/>
            </a:pPr>
            <a:r>
              <a:rPr lang="en-GB" sz="1800">
                <a:latin typeface="Nunito Sans"/>
                <a:ea typeface="Calibri"/>
                <a:cs typeface="Calibri"/>
              </a:rPr>
              <a:t>Systems permission can be shared with someone else using the Recruiter accreditation</a:t>
            </a:r>
            <a:endParaRPr lang="en-GB"/>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Who can give or remove this accreditation: </a:t>
            </a:r>
          </a:p>
          <a:p>
            <a:pPr marL="695325" lvl="1" indent="-342900">
              <a:spcBef>
                <a:spcPts val="600"/>
              </a:spcBef>
              <a:spcAft>
                <a:spcPts val="600"/>
              </a:spcAft>
              <a:buClr>
                <a:srgbClr val="7414DC"/>
              </a:buClr>
              <a:buSzPct val="125000"/>
              <a:buFont typeface="Courier New"/>
              <a:buChar char="o"/>
              <a:defRPr/>
            </a:pPr>
            <a:r>
              <a:rPr lang="en-GB" sz="1800">
                <a:latin typeface="Nunito Sans"/>
                <a:ea typeface="Calibri"/>
                <a:cs typeface="Calibri"/>
              </a:rPr>
              <a:t>All Lead Volunteers</a:t>
            </a:r>
            <a:endParaRPr lang="en-GB">
              <a:ea typeface="Calibri"/>
              <a:cs typeface="Calibri"/>
            </a:endParaRPr>
          </a:p>
          <a:p>
            <a:pPr marL="695325" lvl="1" indent="-342900">
              <a:spcBef>
                <a:spcPts val="600"/>
              </a:spcBef>
              <a:spcAft>
                <a:spcPts val="600"/>
              </a:spcAft>
              <a:buClr>
                <a:srgbClr val="7414DC"/>
              </a:buClr>
              <a:buSzPct val="125000"/>
              <a:buFont typeface="Courier New"/>
              <a:buChar char="o"/>
              <a:defRPr/>
            </a:pPr>
            <a:r>
              <a:rPr lang="en-GB" sz="1800">
                <a:latin typeface="Nunito Sans"/>
                <a:ea typeface="Calibri"/>
                <a:cs typeface="Calibri"/>
              </a:rPr>
              <a:t>All Volunteering Development Team Leaders</a:t>
            </a:r>
          </a:p>
          <a:p>
            <a:pPr marL="9525">
              <a:spcBef>
                <a:spcPts val="600"/>
              </a:spcBef>
              <a:spcAft>
                <a:spcPts val="600"/>
              </a:spcAft>
              <a:defRPr/>
            </a:pPr>
            <a:r>
              <a:rPr lang="en-GB" sz="1800" b="1">
                <a:solidFill>
                  <a:srgbClr val="7030A0"/>
                </a:solidFill>
                <a:latin typeface="Nunito Sans"/>
                <a:ea typeface="Calibri"/>
                <a:cs typeface="Calibri"/>
              </a:rPr>
              <a:t>Remember: effective recruitment is for everyone in the team to be a part of.</a:t>
            </a:r>
            <a:endParaRPr lang="en-GB"/>
          </a:p>
        </p:txBody>
      </p:sp>
      <p:pic>
        <p:nvPicPr>
          <p:cNvPr id="7" name="Picture 6">
            <a:extLst>
              <a:ext uri="{FF2B5EF4-FFF2-40B4-BE49-F238E27FC236}">
                <a16:creationId xmlns:a16="http://schemas.microsoft.com/office/drawing/2014/main" id="{FE6B5E7B-F33A-2C63-D5DF-6CE82A1870F3}"/>
              </a:ext>
            </a:extLst>
          </p:cNvPr>
          <p:cNvPicPr>
            <a:picLocks noChangeAspect="1"/>
          </p:cNvPicPr>
          <p:nvPr/>
        </p:nvPicPr>
        <p:blipFill rotWithShape="1">
          <a:blip r:embed="rId3"/>
          <a:srcRect l="262" r="262"/>
          <a:stretch/>
        </p:blipFill>
        <p:spPr>
          <a:xfrm>
            <a:off x="6095999" y="0"/>
            <a:ext cx="6096001" cy="6858000"/>
          </a:xfrm>
          <a:prstGeom prst="rect">
            <a:avLst/>
          </a:prstGeom>
        </p:spPr>
      </p:pic>
    </p:spTree>
    <p:extLst>
      <p:ext uri="{BB962C8B-B14F-4D97-AF65-F5344CB8AC3E}">
        <p14:creationId xmlns:p14="http://schemas.microsoft.com/office/powerpoint/2010/main" val="1609099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217829"/>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defRPr/>
            </a:pPr>
            <a:r>
              <a:rPr lang="en-GB" sz="4000">
                <a:latin typeface="Nunito Sans Black"/>
              </a:rPr>
              <a:t>New feature demo</a:t>
            </a:r>
            <a:endParaRPr lang="en-US"/>
          </a:p>
        </p:txBody>
      </p:sp>
    </p:spTree>
    <p:extLst>
      <p:ext uri="{BB962C8B-B14F-4D97-AF65-F5344CB8AC3E}">
        <p14:creationId xmlns:p14="http://schemas.microsoft.com/office/powerpoint/2010/main" val="365996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FF56D-1BDE-D735-1B53-BF992837742F}"/>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F30A2FE2-8A44-4DBD-5324-C6A4BF5A4E44}"/>
              </a:ext>
            </a:extLst>
          </p:cNvPr>
          <p:cNvSpPr txBox="1"/>
          <p:nvPr/>
        </p:nvSpPr>
        <p:spPr>
          <a:xfrm>
            <a:off x="6325070" y="861168"/>
            <a:ext cx="4754884"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Demonstrating the tool </a:t>
            </a:r>
          </a:p>
        </p:txBody>
      </p:sp>
      <p:pic>
        <p:nvPicPr>
          <p:cNvPr id="6" name="Picture 5">
            <a:extLst>
              <a:ext uri="{FF2B5EF4-FFF2-40B4-BE49-F238E27FC236}">
                <a16:creationId xmlns:a16="http://schemas.microsoft.com/office/drawing/2014/main" id="{DF7F86A2-5C4E-7A7B-56B0-73C0F9048D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5916519" cy="6858000"/>
          </a:xfrm>
          <a:prstGeom prst="rect">
            <a:avLst/>
          </a:prstGeom>
        </p:spPr>
      </p:pic>
      <p:sp>
        <p:nvSpPr>
          <p:cNvPr id="4" name="TextBox 3">
            <a:extLst>
              <a:ext uri="{FF2B5EF4-FFF2-40B4-BE49-F238E27FC236}">
                <a16:creationId xmlns:a16="http://schemas.microsoft.com/office/drawing/2014/main" id="{A57B7634-D9C3-4286-6A2E-AB55B42B0E48}"/>
              </a:ext>
            </a:extLst>
          </p:cNvPr>
          <p:cNvSpPr txBox="1"/>
          <p:nvPr/>
        </p:nvSpPr>
        <p:spPr>
          <a:xfrm>
            <a:off x="6322833" y="1541554"/>
            <a:ext cx="5001965" cy="5239896"/>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Over the next 10 minutes we're going to  show you the tool and how:</a:t>
            </a:r>
            <a:endParaRPr lang="en-US" sz="1800" b="1">
              <a:latin typeface="Nunito Sans"/>
              <a:ea typeface="Calibri"/>
              <a:cs typeface="Calibri"/>
            </a:endParaRP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To publish vacancies / adverts using templates</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A new volunteer can register their interest in a role</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To express interest in volunteering with Scouts</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To manage expressions of interest</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To add a new member</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To share the direct link to an advert</a:t>
            </a:r>
          </a:p>
          <a:p>
            <a:pPr marL="9525">
              <a:spcBef>
                <a:spcPts val="600"/>
              </a:spcBef>
              <a:spcAft>
                <a:spcPts val="600"/>
              </a:spcAft>
              <a:buClr>
                <a:srgbClr val="7414DC"/>
              </a:buClr>
              <a:buSzPct val="125000"/>
              <a:defRPr/>
            </a:pPr>
            <a:r>
              <a:rPr lang="en-GB" sz="1050" b="1">
                <a:latin typeface="Nunito Sans"/>
                <a:ea typeface="Calibri"/>
                <a:cs typeface="Calibri"/>
              </a:rPr>
              <a:t>           </a:t>
            </a:r>
          </a:p>
          <a:p>
            <a:pPr marL="9525">
              <a:spcBef>
                <a:spcPts val="600"/>
              </a:spcBef>
              <a:spcAft>
                <a:spcPts val="600"/>
              </a:spcAft>
              <a:defRPr/>
            </a:pPr>
            <a:endParaRPr lang="en-GB" sz="1800">
              <a:latin typeface="Nunito Sans"/>
              <a:ea typeface="Calibri"/>
              <a:cs typeface="Calibri"/>
            </a:endParaRPr>
          </a:p>
          <a:p>
            <a:pPr marL="352425" indent="-342900">
              <a:spcBef>
                <a:spcPts val="600"/>
              </a:spcBef>
              <a:spcAft>
                <a:spcPts val="600"/>
              </a:spcAft>
              <a:buClr>
                <a:srgbClr val="7414DC"/>
              </a:buClr>
              <a:buSzPct val="125000"/>
              <a:buFont typeface="Arial"/>
              <a:buChar char="•"/>
              <a:defRPr/>
            </a:pPr>
            <a:endParaRPr lang="en-GB" sz="1800">
              <a:latin typeface="Nunito Sans"/>
              <a:ea typeface="Calibri"/>
              <a:cs typeface="Calibri"/>
            </a:endParaRPr>
          </a:p>
        </p:txBody>
      </p:sp>
    </p:spTree>
    <p:extLst>
      <p:ext uri="{BB962C8B-B14F-4D97-AF65-F5344CB8AC3E}">
        <p14:creationId xmlns:p14="http://schemas.microsoft.com/office/powerpoint/2010/main" val="333198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217829"/>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buClr>
                <a:srgbClr val="7414DC"/>
              </a:buClr>
              <a:defRPr/>
            </a:pPr>
            <a:r>
              <a:rPr lang="en-GB" sz="4000">
                <a:latin typeface="Nunito Sans Black"/>
              </a:rPr>
              <a:t>Becoming a member</a:t>
            </a:r>
            <a:endParaRPr lang="en-GB" sz="4000" b="0" i="0" u="none" strike="noStrike" kern="1200" cap="none" spc="-53" normalizeH="0" baseline="0" noProof="0">
              <a:ln>
                <a:noFill/>
              </a:ln>
              <a:solidFill>
                <a:srgbClr val="FFFFFF"/>
              </a:solidFill>
              <a:effectLst/>
              <a:uLnTx/>
              <a:uFillTx/>
              <a:latin typeface="Nunito Sans Black"/>
            </a:endParaRPr>
          </a:p>
        </p:txBody>
      </p:sp>
    </p:spTree>
    <p:extLst>
      <p:ext uri="{BB962C8B-B14F-4D97-AF65-F5344CB8AC3E}">
        <p14:creationId xmlns:p14="http://schemas.microsoft.com/office/powerpoint/2010/main" val="140799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8543151E-2B9A-6EBC-0F90-22DC6FA3697C}"/>
              </a:ext>
            </a:extLst>
          </p:cNvPr>
          <p:cNvSpPr txBox="1"/>
          <p:nvPr/>
        </p:nvSpPr>
        <p:spPr>
          <a:xfrm>
            <a:off x="516450" y="553235"/>
            <a:ext cx="7554937"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I've added a new volunteer, what next?</a:t>
            </a:r>
            <a:endParaRPr lang="en-US"/>
          </a:p>
        </p:txBody>
      </p:sp>
      <p:sp>
        <p:nvSpPr>
          <p:cNvPr id="5" name="Content Placeholder 4">
            <a:extLst>
              <a:ext uri="{FF2B5EF4-FFF2-40B4-BE49-F238E27FC236}">
                <a16:creationId xmlns:a16="http://schemas.microsoft.com/office/drawing/2014/main" id="{E43AAB27-C51F-21F5-FCF1-2F82D0D7F50E}"/>
              </a:ext>
            </a:extLst>
          </p:cNvPr>
          <p:cNvSpPr>
            <a:spLocks noGrp="1"/>
          </p:cNvSpPr>
          <p:nvPr>
            <p:ph sz="half" idx="2"/>
          </p:nvPr>
        </p:nvSpPr>
        <p:spPr>
          <a:xfrm>
            <a:off x="573024" y="1223772"/>
            <a:ext cx="6009372" cy="4708981"/>
          </a:xfrm>
        </p:spPr>
        <p:txBody>
          <a:bodyPr wrap="square" lIns="0" tIns="0" rIns="0" bIns="0" anchor="t">
            <a:spAutoFit/>
          </a:bodyPr>
          <a:lstStyle/>
          <a:p>
            <a:pPr marL="9525" algn="l" defTabSz="685800" rtl="0">
              <a:spcBef>
                <a:spcPts val="600"/>
              </a:spcBef>
              <a:spcAft>
                <a:spcPts val="600"/>
              </a:spcAft>
              <a:buClr>
                <a:srgbClr val="7414DC"/>
              </a:buClr>
              <a:buSzPct val="125000"/>
              <a:defRPr/>
            </a:pPr>
            <a:r>
              <a:rPr lang="en-US" sz="1800" b="1" kern="1200">
                <a:ea typeface="Calibri"/>
                <a:cs typeface="Calibri"/>
              </a:rPr>
              <a:t>Volunteer</a:t>
            </a:r>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Complete personal details, provide details for references and criminal record check information</a:t>
            </a:r>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Complete Safe Scouting learning within first 30 days</a:t>
            </a:r>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Work with your line manager to arrange Welcome Conversation</a:t>
            </a:r>
          </a:p>
          <a:p>
            <a:pPr marL="9525" algn="l" defTabSz="685800">
              <a:spcBef>
                <a:spcPts val="600"/>
              </a:spcBef>
              <a:spcAft>
                <a:spcPts val="600"/>
              </a:spcAft>
              <a:buClr>
                <a:srgbClr val="7414DC"/>
              </a:buClr>
              <a:buSzPct val="125000"/>
              <a:defRPr/>
            </a:pPr>
            <a:endParaRPr lang="en-US" sz="1800" kern="1200">
              <a:ea typeface="Calibri"/>
              <a:cs typeface="Calibri"/>
            </a:endParaRPr>
          </a:p>
          <a:p>
            <a:pPr marL="9525" algn="l" defTabSz="685800" rtl="0">
              <a:spcBef>
                <a:spcPts val="600"/>
              </a:spcBef>
              <a:spcAft>
                <a:spcPts val="600"/>
              </a:spcAft>
              <a:buClr>
                <a:srgbClr val="7414DC"/>
              </a:buClr>
              <a:buSzPct val="125000"/>
              <a:defRPr/>
            </a:pPr>
            <a:r>
              <a:rPr lang="en-US" sz="1800" b="1" kern="1200">
                <a:ea typeface="Calibri"/>
                <a:cs typeface="Calibri"/>
              </a:rPr>
              <a:t>Other things within 6 months</a:t>
            </a:r>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Accept declarations</a:t>
            </a:r>
          </a:p>
          <a:p>
            <a:pPr marL="352425" lvl="1" indent="-342900" algn="l" defTabSz="685800" rtl="0">
              <a:spcBef>
                <a:spcPts val="600"/>
              </a:spcBef>
              <a:spcAft>
                <a:spcPts val="600"/>
              </a:spcAft>
              <a:buClr>
                <a:srgbClr val="7414DC"/>
              </a:buClr>
              <a:buSzPct val="125000"/>
              <a:buFont typeface="Arial" panose="020B0604020202020204" pitchFamily="34" charset="0"/>
              <a:buChar char="•"/>
              <a:defRPr/>
            </a:pPr>
            <a:r>
              <a:rPr lang="en-US" kern="1200">
                <a:solidFill>
                  <a:schemeClr val="tx1"/>
                </a:solidFill>
                <a:latin typeface="Nunito Sans"/>
                <a:ea typeface="Calibri"/>
                <a:cs typeface="Calibri"/>
              </a:rPr>
              <a:t>Complete remaining Growing Roots learning</a:t>
            </a:r>
          </a:p>
          <a:p>
            <a:pPr marL="0" lvl="1" algn="l" defTabSz="685800" rtl="0">
              <a:spcBef>
                <a:spcPts val="600"/>
              </a:spcBef>
              <a:spcAft>
                <a:spcPts val="600"/>
              </a:spcAft>
              <a:buClr>
                <a:srgbClr val="7414DC"/>
              </a:buClr>
              <a:buSzPct val="125000"/>
              <a:defRPr/>
            </a:pPr>
            <a:endParaRPr lang="en-US" b="1" kern="1200">
              <a:solidFill>
                <a:schemeClr val="tx1"/>
              </a:solidFill>
              <a:latin typeface="Nunito Sans"/>
              <a:ea typeface="Calibri"/>
              <a:cs typeface="Calibri"/>
            </a:endParaRPr>
          </a:p>
          <a:p>
            <a:pPr marL="9525" lvl="1" algn="l" defTabSz="685800" rtl="0">
              <a:spcBef>
                <a:spcPts val="600"/>
              </a:spcBef>
              <a:spcAft>
                <a:spcPts val="600"/>
              </a:spcAft>
              <a:buClr>
                <a:srgbClr val="7414DC"/>
              </a:buClr>
              <a:buSzPct val="125000"/>
              <a:defRPr/>
            </a:pPr>
            <a:r>
              <a:rPr lang="en-US" b="1" kern="1200">
                <a:solidFill>
                  <a:schemeClr val="tx1"/>
                </a:solidFill>
                <a:latin typeface="Nunito Sans"/>
                <a:ea typeface="Calibri"/>
                <a:cs typeface="Calibri"/>
              </a:rPr>
              <a:t>Look at the induction &amp; buddy information  </a:t>
            </a:r>
          </a:p>
        </p:txBody>
      </p:sp>
      <p:sp>
        <p:nvSpPr>
          <p:cNvPr id="6" name="Content Placeholder 5">
            <a:extLst>
              <a:ext uri="{FF2B5EF4-FFF2-40B4-BE49-F238E27FC236}">
                <a16:creationId xmlns:a16="http://schemas.microsoft.com/office/drawing/2014/main" id="{4714B652-2EAE-0DF8-814D-8E2DF7BFBEBF}"/>
              </a:ext>
            </a:extLst>
          </p:cNvPr>
          <p:cNvSpPr>
            <a:spLocks noGrp="1"/>
          </p:cNvSpPr>
          <p:nvPr>
            <p:ph sz="half" idx="3"/>
          </p:nvPr>
        </p:nvSpPr>
        <p:spPr>
          <a:xfrm>
            <a:off x="6892009" y="1223772"/>
            <a:ext cx="5303520" cy="2431435"/>
          </a:xfrm>
        </p:spPr>
        <p:txBody>
          <a:bodyPr wrap="square" lIns="0" tIns="0" rIns="0" bIns="0" anchor="t">
            <a:spAutoFit/>
          </a:bodyPr>
          <a:lstStyle/>
          <a:p>
            <a:pPr marL="9525" algn="l" defTabSz="685800" rtl="0">
              <a:spcBef>
                <a:spcPts val="600"/>
              </a:spcBef>
              <a:spcAft>
                <a:spcPts val="600"/>
              </a:spcAft>
              <a:buClr>
                <a:srgbClr val="7414DC"/>
              </a:buClr>
              <a:buSzPct val="125000"/>
              <a:defRPr/>
            </a:pPr>
            <a:r>
              <a:rPr lang="en-US" sz="1800" b="1" kern="1200">
                <a:ea typeface="Calibri"/>
                <a:cs typeface="Calibri"/>
              </a:rPr>
              <a:t>Line Manager</a:t>
            </a:r>
            <a:endParaRPr lang="en-US" b="1"/>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Check no questions on joining journey</a:t>
            </a:r>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Validate ID for criminal record check</a:t>
            </a:r>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Arrange Welcome Conversation</a:t>
            </a:r>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Talk about buddies and induction</a:t>
            </a:r>
          </a:p>
          <a:p>
            <a:pPr marL="352425" indent="-342900" algn="l" defTabSz="685800" rtl="0">
              <a:spcBef>
                <a:spcPts val="600"/>
              </a:spcBef>
              <a:spcAft>
                <a:spcPts val="600"/>
              </a:spcAft>
              <a:buClr>
                <a:srgbClr val="7414DC"/>
              </a:buClr>
              <a:buSzPct val="125000"/>
              <a:buFont typeface="Arial" panose="020B0604020202020204" pitchFamily="34" charset="0"/>
              <a:buChar char="•"/>
              <a:defRPr/>
            </a:pPr>
            <a:r>
              <a:rPr lang="en-US" sz="1800" kern="1200">
                <a:ea typeface="Calibri"/>
                <a:cs typeface="Calibri"/>
              </a:rPr>
              <a:t>Monitor progress through digital tool</a:t>
            </a:r>
          </a:p>
        </p:txBody>
      </p:sp>
      <p:sp>
        <p:nvSpPr>
          <p:cNvPr id="2" name="object 5">
            <a:extLst>
              <a:ext uri="{FF2B5EF4-FFF2-40B4-BE49-F238E27FC236}">
                <a16:creationId xmlns:a16="http://schemas.microsoft.com/office/drawing/2014/main" id="{C8459BF6-5C94-A663-D7BD-A2B04A1515E9}"/>
              </a:ext>
            </a:extLst>
          </p:cNvPr>
          <p:cNvSpPr txBox="1"/>
          <p:nvPr/>
        </p:nvSpPr>
        <p:spPr>
          <a:xfrm>
            <a:off x="2467170" y="6210322"/>
            <a:ext cx="7554937"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Adventure and opportunity this way......</a:t>
            </a:r>
            <a:endParaRPr lang="en-US"/>
          </a:p>
        </p:txBody>
      </p:sp>
    </p:spTree>
    <p:extLst>
      <p:ext uri="{BB962C8B-B14F-4D97-AF65-F5344CB8AC3E}">
        <p14:creationId xmlns:p14="http://schemas.microsoft.com/office/powerpoint/2010/main" val="374888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30552" y="1334775"/>
            <a:ext cx="5345725" cy="4862870"/>
          </a:xfrm>
          <a:prstGeom prst="rect">
            <a:avLst/>
          </a:prstGeom>
        </p:spPr>
        <p:txBody>
          <a:bodyPr vert="horz" wrap="square" lIns="0" tIns="0" rIns="0" bIns="0" rtlCol="0" anchor="t">
            <a:spAutoFit/>
          </a:bodyPr>
          <a:lstStyle/>
          <a:p>
            <a:pPr marL="285750" lvl="1" indent="-285750">
              <a:spcBef>
                <a:spcPts val="1500"/>
              </a:spcBef>
              <a:buClr>
                <a:srgbClr val="7414DC"/>
              </a:buClr>
              <a:buSzPct val="125000"/>
              <a:buFont typeface="Arial"/>
              <a:buChar char="•"/>
              <a:tabLst>
                <a:tab pos="523399" algn="l"/>
                <a:tab pos="523875" algn="l"/>
              </a:tabLst>
            </a:pPr>
            <a:r>
              <a:rPr lang="en-GB" sz="1800" b="1">
                <a:latin typeface="Nunito Sans"/>
                <a:cs typeface="Calibri"/>
              </a:rPr>
              <a:t>Hamish Stout</a:t>
            </a:r>
            <a:r>
              <a:rPr lang="en-GB" sz="1800">
                <a:latin typeface="Nunito Sans"/>
                <a:cs typeface="Calibri"/>
              </a:rPr>
              <a:t>, Change &amp; Infrastructure Sponsor</a:t>
            </a:r>
            <a:endParaRPr lang="en-US"/>
          </a:p>
          <a:p>
            <a:pPr marL="285750" lvl="1" indent="-285750">
              <a:spcBef>
                <a:spcPts val="1500"/>
              </a:spcBef>
              <a:buClr>
                <a:srgbClr val="7414DC"/>
              </a:buClr>
              <a:buSzPct val="125000"/>
              <a:buFont typeface="Arial"/>
              <a:buChar char="•"/>
              <a:tabLst>
                <a:tab pos="523399" algn="l"/>
                <a:tab pos="523875" algn="l"/>
              </a:tabLst>
            </a:pPr>
            <a:r>
              <a:rPr lang="en-GB" sz="1800" b="1">
                <a:latin typeface="Nunito Sans"/>
                <a:cs typeface="Calibri"/>
              </a:rPr>
              <a:t>Katie Miller,</a:t>
            </a:r>
            <a:r>
              <a:rPr lang="en-GB" sz="1800">
                <a:latin typeface="Nunito Sans"/>
                <a:cs typeface="Calibri"/>
              </a:rPr>
              <a:t> Head of Volunteering Experience</a:t>
            </a:r>
            <a:endParaRPr lang="en-GB"/>
          </a:p>
          <a:p>
            <a:pPr marL="285750" lvl="1" indent="-285750">
              <a:spcBef>
                <a:spcPts val="1500"/>
              </a:spcBef>
              <a:buClr>
                <a:srgbClr val="7414DC"/>
              </a:buClr>
              <a:buSzPct val="125000"/>
              <a:buFont typeface="Arial"/>
              <a:buChar char="•"/>
              <a:tabLst>
                <a:tab pos="523399" algn="l"/>
                <a:tab pos="523875" algn="l"/>
              </a:tabLst>
            </a:pPr>
            <a:r>
              <a:rPr lang="en-GB" sz="1800" b="1">
                <a:latin typeface="Nunito Sans"/>
                <a:cs typeface="Calibri"/>
              </a:rPr>
              <a:t>Katharine Paton-King,</a:t>
            </a:r>
            <a:r>
              <a:rPr lang="en-GB" sz="1800">
                <a:latin typeface="Nunito Sans"/>
                <a:cs typeface="Calibri"/>
              </a:rPr>
              <a:t> Growth &amp; Communities Manager - South</a:t>
            </a:r>
          </a:p>
          <a:p>
            <a:pPr marL="285750" lvl="1" indent="-285750">
              <a:spcBef>
                <a:spcPts val="1500"/>
              </a:spcBef>
              <a:buClr>
                <a:srgbClr val="7414DC"/>
              </a:buClr>
              <a:buSzPct val="125000"/>
              <a:buFont typeface="Arial"/>
              <a:buChar char="•"/>
              <a:tabLst>
                <a:tab pos="523399" algn="l"/>
                <a:tab pos="523875" algn="l"/>
              </a:tabLst>
            </a:pPr>
            <a:r>
              <a:rPr lang="en-GB" sz="1800" b="1">
                <a:solidFill>
                  <a:srgbClr val="000000"/>
                </a:solidFill>
                <a:latin typeface="Nunito Sans"/>
                <a:cs typeface="Segoe UI"/>
              </a:rPr>
              <a:t>Alison Fell, </a:t>
            </a:r>
            <a:r>
              <a:rPr lang="en-GB" sz="1800">
                <a:solidFill>
                  <a:srgbClr val="000000"/>
                </a:solidFill>
                <a:latin typeface="Nunito Sans"/>
                <a:cs typeface="Segoe UI"/>
              </a:rPr>
              <a:t>Volunteer Product Lead - Welcome</a:t>
            </a:r>
            <a:endParaRPr lang="en-GB" sz="1100">
              <a:solidFill>
                <a:srgbClr val="242424"/>
              </a:solidFill>
              <a:latin typeface="Segoe UI"/>
              <a:cs typeface="Segoe UI"/>
            </a:endParaRPr>
          </a:p>
          <a:p>
            <a:pPr marL="285750" lvl="1" indent="-285750">
              <a:spcBef>
                <a:spcPts val="1500"/>
              </a:spcBef>
              <a:buClr>
                <a:srgbClr val="7414DC"/>
              </a:buClr>
              <a:buSzPct val="125000"/>
              <a:buFont typeface="Arial"/>
              <a:buChar char="•"/>
              <a:tabLst>
                <a:tab pos="523399" algn="l"/>
                <a:tab pos="523875" algn="l"/>
              </a:tabLst>
            </a:pPr>
            <a:r>
              <a:rPr lang="en-GB" sz="1800" b="1">
                <a:latin typeface="Nunito Sans"/>
                <a:cs typeface="Calibri"/>
              </a:rPr>
              <a:t>Pete Jeffreys, </a:t>
            </a:r>
            <a:r>
              <a:rPr lang="en-GB" sz="1800">
                <a:latin typeface="Nunito Sans"/>
                <a:cs typeface="Calibri"/>
              </a:rPr>
              <a:t>Volunteer Product Lead - Volunteer Journey</a:t>
            </a:r>
            <a:endParaRPr lang="en-GB" sz="1800" b="1">
              <a:latin typeface="Nunito Sans"/>
              <a:cs typeface="Calibri"/>
            </a:endParaRPr>
          </a:p>
          <a:p>
            <a:pPr marL="285750" lvl="1" indent="-285750">
              <a:spcBef>
                <a:spcPts val="1500"/>
              </a:spcBef>
              <a:buClr>
                <a:srgbClr val="7414DC"/>
              </a:buClr>
              <a:buSzPct val="125000"/>
              <a:buFont typeface="Arial"/>
              <a:buChar char="•"/>
              <a:tabLst>
                <a:tab pos="523399" algn="l"/>
                <a:tab pos="523875" algn="l"/>
              </a:tabLst>
            </a:pPr>
            <a:r>
              <a:rPr lang="en-GB" sz="1800" b="1">
                <a:latin typeface="Nunito Sans"/>
                <a:cs typeface="Calibri"/>
              </a:rPr>
              <a:t>Gordon Weston, </a:t>
            </a:r>
            <a:r>
              <a:rPr lang="en-GB" sz="1800">
                <a:latin typeface="Nunito Sans"/>
                <a:cs typeface="Calibri"/>
              </a:rPr>
              <a:t>Volunteer Sponsor - Learning  </a:t>
            </a:r>
            <a:endParaRPr lang="en-GB" sz="1800" b="1">
              <a:latin typeface="Nunito Sans"/>
              <a:cs typeface="Calibri"/>
            </a:endParaRPr>
          </a:p>
          <a:p>
            <a:pPr marL="285750" lvl="1" indent="-285750">
              <a:spcBef>
                <a:spcPts val="1500"/>
              </a:spcBef>
              <a:buClr>
                <a:srgbClr val="7414DC"/>
              </a:buClr>
              <a:buSzPct val="125000"/>
              <a:buFont typeface="Arial"/>
              <a:buChar char="•"/>
              <a:tabLst>
                <a:tab pos="523399" algn="l"/>
                <a:tab pos="523875" algn="l"/>
              </a:tabLst>
            </a:pPr>
            <a:r>
              <a:rPr lang="en-GB" sz="1800" b="1">
                <a:latin typeface="Nunito Sans"/>
                <a:cs typeface="Calibri"/>
              </a:rPr>
              <a:t>Bebbe Hron, </a:t>
            </a:r>
            <a:r>
              <a:rPr lang="en-GB" sz="1800">
                <a:latin typeface="Nunito Sans"/>
                <a:cs typeface="Calibri"/>
              </a:rPr>
              <a:t>Volunteering Executive</a:t>
            </a:r>
          </a:p>
          <a:p>
            <a:pPr marL="285750" lvl="1" indent="-285750">
              <a:spcBef>
                <a:spcPts val="1500"/>
              </a:spcBef>
              <a:buClr>
                <a:srgbClr val="7414DC"/>
              </a:buClr>
              <a:buSzPct val="125000"/>
              <a:buFont typeface="Arial"/>
              <a:buChar char="•"/>
              <a:tabLst>
                <a:tab pos="523399" algn="l"/>
                <a:tab pos="523875" algn="l"/>
              </a:tabLst>
            </a:pPr>
            <a:r>
              <a:rPr lang="en-GB" sz="1800" b="1">
                <a:latin typeface="Nunito Sans"/>
                <a:cs typeface="Calibri"/>
              </a:rPr>
              <a:t>Adam Ray,</a:t>
            </a:r>
            <a:r>
              <a:rPr lang="en-GB" sz="1800">
                <a:latin typeface="Nunito Sans"/>
                <a:cs typeface="Calibri"/>
              </a:rPr>
              <a:t> Communications Team</a:t>
            </a:r>
          </a:p>
          <a:p>
            <a:pPr marL="285750" lvl="1" indent="-285750">
              <a:spcBef>
                <a:spcPts val="1500"/>
              </a:spcBef>
              <a:buClr>
                <a:srgbClr val="7414DC"/>
              </a:buClr>
              <a:buSzPct val="125000"/>
              <a:buFont typeface="Arial"/>
              <a:buChar char="•"/>
              <a:tabLst>
                <a:tab pos="523399" algn="l"/>
                <a:tab pos="523875" algn="l"/>
              </a:tabLst>
            </a:pPr>
            <a:r>
              <a:rPr lang="en-GB" sz="1800" b="1">
                <a:latin typeface="Nunito Sans"/>
                <a:cs typeface="Calibri"/>
              </a:rPr>
              <a:t>Rob Groves, Elizabeth </a:t>
            </a:r>
            <a:r>
              <a:rPr lang="en-GB" sz="1800" b="1" err="1">
                <a:latin typeface="Nunito Sans"/>
                <a:cs typeface="Calibri"/>
              </a:rPr>
              <a:t>Stormfield</a:t>
            </a:r>
            <a:r>
              <a:rPr lang="en-GB" sz="1800" b="1">
                <a:latin typeface="Nunito Sans"/>
                <a:cs typeface="Calibri"/>
              </a:rPr>
              <a:t>, </a:t>
            </a:r>
            <a:r>
              <a:rPr lang="en-GB" sz="1800">
                <a:latin typeface="Nunito Sans"/>
                <a:cs typeface="Calibri"/>
              </a:rPr>
              <a:t>Change Team</a:t>
            </a:r>
            <a:endParaRPr lang="en-GB" sz="1800">
              <a:cs typeface="Calibri"/>
            </a:endParaRPr>
          </a:p>
        </p:txBody>
      </p:sp>
      <p:sp>
        <p:nvSpPr>
          <p:cNvPr id="3" name="TextBox 2">
            <a:extLst>
              <a:ext uri="{FF2B5EF4-FFF2-40B4-BE49-F238E27FC236}">
                <a16:creationId xmlns:a16="http://schemas.microsoft.com/office/drawing/2014/main" id="{C442F3DC-9009-C8F9-A8ED-6C3994E56C41}"/>
              </a:ext>
            </a:extLst>
          </p:cNvPr>
          <p:cNvSpPr txBox="1"/>
          <p:nvPr/>
        </p:nvSpPr>
        <p:spPr>
          <a:xfrm>
            <a:off x="521992" y="525268"/>
            <a:ext cx="3936678" cy="523220"/>
          </a:xfrm>
          <a:prstGeom prst="rect">
            <a:avLst/>
          </a:prstGeom>
          <a:noFill/>
        </p:spPr>
        <p:txBody>
          <a:bodyPr wrap="square" lIns="91440" tIns="45720" rIns="91440" bIns="45720" anchor="t">
            <a:spAutoFit/>
          </a:bodyPr>
          <a:lstStyle/>
          <a:p>
            <a:pPr marL="64770">
              <a:spcBef>
                <a:spcPts val="2145"/>
              </a:spcBef>
            </a:pPr>
            <a:r>
              <a:rPr lang="en-GB" sz="2800">
                <a:solidFill>
                  <a:srgbClr val="7413DC"/>
                </a:solidFill>
                <a:latin typeface="Nunito Sans Black"/>
                <a:cs typeface="Nunito Sans Black"/>
              </a:rPr>
              <a:t>Who's on the call?</a:t>
            </a:r>
          </a:p>
        </p:txBody>
      </p:sp>
      <p:pic>
        <p:nvPicPr>
          <p:cNvPr id="7" name="Picture 3" descr="A group of kids sitting on the floor&#10;&#10;Description automatically generated with medium confidence">
            <a:extLst>
              <a:ext uri="{FF2B5EF4-FFF2-40B4-BE49-F238E27FC236}">
                <a16:creationId xmlns:a16="http://schemas.microsoft.com/office/drawing/2014/main" id="{065A4AA8-EAEC-5B1E-CCD1-F3937E8219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995131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04683" y="4694209"/>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Questions</a:t>
            </a:r>
            <a:endParaRPr lang="en-US"/>
          </a:p>
        </p:txBody>
      </p:sp>
      <p:pic>
        <p:nvPicPr>
          <p:cNvPr id="3" name="Graphic 2" descr="Thought bubble outline">
            <a:extLst>
              <a:ext uri="{FF2B5EF4-FFF2-40B4-BE49-F238E27FC236}">
                <a16:creationId xmlns:a16="http://schemas.microsoft.com/office/drawing/2014/main" id="{CCCB41DA-79BD-0D05-4368-0E61B5A9A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7790" y="3429000"/>
            <a:ext cx="2700000" cy="2700000"/>
          </a:xfrm>
          <a:prstGeom prst="rect">
            <a:avLst/>
          </a:prstGeom>
        </p:spPr>
      </p:pic>
      <p:pic>
        <p:nvPicPr>
          <p:cNvPr id="8" name="Graphic 7" descr="Lightbulb and gear outline">
            <a:extLst>
              <a:ext uri="{FF2B5EF4-FFF2-40B4-BE49-F238E27FC236}">
                <a16:creationId xmlns:a16="http://schemas.microsoft.com/office/drawing/2014/main" id="{F561D2E0-CE73-0719-9B77-E9FA5B7C70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990" y="1030184"/>
            <a:ext cx="2700000" cy="2700000"/>
          </a:xfrm>
          <a:prstGeom prst="rect">
            <a:avLst/>
          </a:prstGeom>
        </p:spPr>
      </p:pic>
      <p:pic>
        <p:nvPicPr>
          <p:cNvPr id="10" name="Graphic 9" descr="Chat bubble outline">
            <a:extLst>
              <a:ext uri="{FF2B5EF4-FFF2-40B4-BE49-F238E27FC236}">
                <a16:creationId xmlns:a16="http://schemas.microsoft.com/office/drawing/2014/main" id="{969CDB01-52C8-EE15-65C3-FDDA999CF7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11" y="1138510"/>
            <a:ext cx="2700000" cy="2700000"/>
          </a:xfrm>
          <a:prstGeom prst="rect">
            <a:avLst/>
          </a:prstGeom>
        </p:spPr>
      </p:pic>
    </p:spTree>
    <p:extLst>
      <p:ext uri="{BB962C8B-B14F-4D97-AF65-F5344CB8AC3E}">
        <p14:creationId xmlns:p14="http://schemas.microsoft.com/office/powerpoint/2010/main" val="87424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300F14-4233-AC21-706A-8264D6C89E0B}"/>
              </a:ext>
            </a:extLst>
          </p:cNvPr>
          <p:cNvSpPr>
            <a:spLocks noGrp="1"/>
          </p:cNvSpPr>
          <p:nvPr>
            <p:ph type="body" sz="quarter" idx="10"/>
          </p:nvPr>
        </p:nvSpPr>
        <p:spPr>
          <a:xfrm>
            <a:off x="755374" y="1381461"/>
            <a:ext cx="10681251" cy="4503385"/>
          </a:xfrm>
        </p:spPr>
        <p:txBody>
          <a:bodyPr>
            <a:normAutofit/>
          </a:bodyPr>
          <a:lstStyle/>
          <a:p>
            <a:pPr algn="ctr">
              <a:lnSpc>
                <a:spcPct val="100000"/>
              </a:lnSpc>
            </a:pPr>
            <a:r>
              <a:rPr lang="en-GB" sz="2400"/>
              <a:t>Listening to our volunteers, young people and the public we’ve identified three key areas for change:</a:t>
            </a:r>
          </a:p>
          <a:p>
            <a:pPr algn="ctr">
              <a:lnSpc>
                <a:spcPct val="100000"/>
              </a:lnSpc>
            </a:pPr>
            <a:endParaRPr lang="en-GB" sz="2000"/>
          </a:p>
          <a:p>
            <a:pPr algn="ctr">
              <a:lnSpc>
                <a:spcPct val="100000"/>
              </a:lnSpc>
            </a:pPr>
            <a:r>
              <a:rPr lang="en-GB" sz="2800">
                <a:solidFill>
                  <a:srgbClr val="7414DC"/>
                </a:solidFill>
                <a:latin typeface="Nunito Sans ExtraBold" panose="00000900000000000000" pitchFamily="2" charset="0"/>
              </a:rPr>
              <a:t>Providing a warmer welcome for everyone</a:t>
            </a:r>
          </a:p>
          <a:p>
            <a:pPr algn="ctr">
              <a:lnSpc>
                <a:spcPct val="100000"/>
              </a:lnSpc>
            </a:pPr>
            <a:endParaRPr lang="en-GB" sz="2800">
              <a:solidFill>
                <a:srgbClr val="7414DC"/>
              </a:solidFill>
              <a:latin typeface="Nunito Sans ExtraBold" panose="00000900000000000000" pitchFamily="2" charset="0"/>
            </a:endParaRPr>
          </a:p>
          <a:p>
            <a:pPr algn="ctr">
              <a:lnSpc>
                <a:spcPct val="100000"/>
              </a:lnSpc>
            </a:pPr>
            <a:r>
              <a:rPr lang="en-GB" sz="2800">
                <a:solidFill>
                  <a:srgbClr val="7414DC"/>
                </a:solidFill>
                <a:latin typeface="Nunito Sans ExtraBold" panose="00000900000000000000" pitchFamily="2" charset="0"/>
              </a:rPr>
              <a:t>Delivering a more engaging learning experience</a:t>
            </a:r>
          </a:p>
          <a:p>
            <a:pPr algn="ctr">
              <a:lnSpc>
                <a:spcPct val="100000"/>
              </a:lnSpc>
            </a:pPr>
            <a:endParaRPr lang="en-GB" sz="2800">
              <a:solidFill>
                <a:srgbClr val="7414DC"/>
              </a:solidFill>
              <a:latin typeface="Nunito Sans ExtraBold" panose="00000900000000000000" pitchFamily="2" charset="0"/>
            </a:endParaRPr>
          </a:p>
          <a:p>
            <a:pPr algn="ctr">
              <a:lnSpc>
                <a:spcPct val="100000"/>
              </a:lnSpc>
            </a:pPr>
            <a:r>
              <a:rPr lang="en-GB" sz="2800">
                <a:solidFill>
                  <a:srgbClr val="7414DC"/>
                </a:solidFill>
                <a:latin typeface="Nunito Sans ExtraBold" panose="00000900000000000000" pitchFamily="2" charset="0"/>
              </a:rPr>
              <a:t>Simplifying how we volunteer together</a:t>
            </a:r>
          </a:p>
          <a:p>
            <a:pPr algn="ctr">
              <a:lnSpc>
                <a:spcPct val="100000"/>
              </a:lnSpc>
            </a:pPr>
            <a:endParaRPr lang="en-GB"/>
          </a:p>
          <a:p>
            <a:pPr algn="ctr"/>
            <a:endParaRPr lang="en-GB"/>
          </a:p>
          <a:p>
            <a:pPr algn="ctr"/>
            <a:r>
              <a:rPr lang="en-GB" sz="2400" b="1"/>
              <a:t>All of which will be supported by easy-to-use digital tools</a:t>
            </a:r>
          </a:p>
        </p:txBody>
      </p:sp>
      <p:pic>
        <p:nvPicPr>
          <p:cNvPr id="1026" name="Picture 2">
            <a:extLst>
              <a:ext uri="{FF2B5EF4-FFF2-40B4-BE49-F238E27FC236}">
                <a16:creationId xmlns:a16="http://schemas.microsoft.com/office/drawing/2014/main" id="{2D0B8DB1-DEDA-4CAB-1435-F2566AED2A5A}"/>
              </a:ext>
            </a:extLst>
          </p:cNvPr>
          <p:cNvPicPr>
            <a:picLocks noChangeAspect="1" noChangeArrowheads="1"/>
          </p:cNvPicPr>
          <p:nvPr/>
        </p:nvPicPr>
        <p:blipFill rotWithShape="1">
          <a:blip r:embed="rId3" cstate="print">
            <a:clrChange>
              <a:clrFrom>
                <a:srgbClr val="E2F1EB"/>
              </a:clrFrom>
              <a:clrTo>
                <a:srgbClr val="E2F1EB">
                  <a:alpha val="0"/>
                </a:srgbClr>
              </a:clrTo>
            </a:clrChange>
            <a:extLst>
              <a:ext uri="{28A0092B-C50C-407E-A947-70E740481C1C}">
                <a14:useLocalDpi xmlns:a14="http://schemas.microsoft.com/office/drawing/2010/main" val="0"/>
              </a:ext>
            </a:extLst>
          </a:blip>
          <a:srcRect/>
          <a:stretch/>
        </p:blipFill>
        <p:spPr bwMode="auto">
          <a:xfrm>
            <a:off x="9805779" y="1852060"/>
            <a:ext cx="2386221" cy="24161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0A7A408-73F7-1A4F-BA00-EF66B73C89F0}"/>
              </a:ext>
            </a:extLst>
          </p:cNvPr>
          <p:cNvPicPr>
            <a:picLocks noChangeAspect="1" noChangeArrowheads="1"/>
          </p:cNvPicPr>
          <p:nvPr/>
        </p:nvPicPr>
        <p:blipFill>
          <a:blip r:embed="rId4">
            <a:clrChange>
              <a:clrFrom>
                <a:srgbClr val="FBD6D2"/>
              </a:clrFrom>
              <a:clrTo>
                <a:srgbClr val="FBD6D2">
                  <a:alpha val="0"/>
                </a:srgbClr>
              </a:clrTo>
            </a:clrChange>
            <a:extLst>
              <a:ext uri="{28A0092B-C50C-407E-A947-70E740481C1C}">
                <a14:useLocalDpi xmlns:a14="http://schemas.microsoft.com/office/drawing/2010/main" val="0"/>
              </a:ext>
            </a:extLst>
          </a:blip>
          <a:srcRect/>
          <a:stretch>
            <a:fillRect/>
          </a:stretch>
        </p:blipFill>
        <p:spPr bwMode="auto">
          <a:xfrm>
            <a:off x="9905171" y="4639273"/>
            <a:ext cx="2233820" cy="2218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F639163-AAAC-CB76-EEA6-73FBFE8179F6}"/>
              </a:ext>
            </a:extLst>
          </p:cNvPr>
          <p:cNvPicPr>
            <a:picLocks noChangeAspect="1" noChangeArrowheads="1"/>
          </p:cNvPicPr>
          <p:nvPr/>
        </p:nvPicPr>
        <p:blipFill>
          <a:blip r:embed="rId5">
            <a:clrChange>
              <a:clrFrom>
                <a:srgbClr val="FBD6D2"/>
              </a:clrFrom>
              <a:clrTo>
                <a:srgbClr val="FBD6D2">
                  <a:alpha val="0"/>
                </a:srgbClr>
              </a:clrTo>
            </a:clrChange>
            <a:extLst>
              <a:ext uri="{28A0092B-C50C-407E-A947-70E740481C1C}">
                <a14:useLocalDpi xmlns:a14="http://schemas.microsoft.com/office/drawing/2010/main" val="0"/>
              </a:ext>
            </a:extLst>
          </a:blip>
          <a:srcRect/>
          <a:stretch>
            <a:fillRect/>
          </a:stretch>
        </p:blipFill>
        <p:spPr bwMode="auto">
          <a:xfrm>
            <a:off x="118503" y="2074616"/>
            <a:ext cx="1984462" cy="19710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15BE102-1E6E-C58E-EA59-070C79D396B4}"/>
              </a:ext>
            </a:extLst>
          </p:cNvPr>
          <p:cNvPicPr>
            <a:picLocks noChangeAspect="1" noChangeArrowheads="1"/>
          </p:cNvPicPr>
          <p:nvPr/>
        </p:nvPicPr>
        <p:blipFill rotWithShape="1">
          <a:blip r:embed="rId6" cstate="print">
            <a:clrChange>
              <a:clrFrom>
                <a:srgbClr val="FFE8BF"/>
              </a:clrFrom>
              <a:clrTo>
                <a:srgbClr val="FFE8BF">
                  <a:alpha val="0"/>
                </a:srgbClr>
              </a:clrTo>
            </a:clrChange>
            <a:extLst>
              <a:ext uri="{28A0092B-C50C-407E-A947-70E740481C1C}">
                <a14:useLocalDpi xmlns:a14="http://schemas.microsoft.com/office/drawing/2010/main" val="0"/>
              </a:ext>
            </a:extLst>
          </a:blip>
          <a:srcRect/>
          <a:stretch/>
        </p:blipFill>
        <p:spPr bwMode="auto">
          <a:xfrm>
            <a:off x="390685" y="4410668"/>
            <a:ext cx="1440097" cy="244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39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4EC7F9C-2217-3339-84A0-554850FDB79D}"/>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ECF4EB8C-0DCC-298B-6482-7B885C1498D3}"/>
                </a:ext>
              </a:extLst>
            </p:cNvPr>
            <p:cNvPicPr>
              <a:picLocks noChangeAspect="1"/>
            </p:cNvPicPr>
            <p:nvPr/>
          </p:nvPicPr>
          <p:blipFill>
            <a:blip r:embed="rId3"/>
            <a:stretch>
              <a:fillRect/>
            </a:stretch>
          </p:blipFill>
          <p:spPr>
            <a:xfrm>
              <a:off x="0" y="0"/>
              <a:ext cx="12192000" cy="6858000"/>
            </a:xfrm>
            <a:prstGeom prst="rect">
              <a:avLst/>
            </a:prstGeom>
            <a:solidFill>
              <a:schemeClr val="accent6"/>
            </a:solidFill>
            <a:ln>
              <a:solidFill>
                <a:schemeClr val="accent6"/>
              </a:solidFill>
            </a:ln>
          </p:spPr>
        </p:pic>
        <p:pic>
          <p:nvPicPr>
            <p:cNvPr id="19" name="Graphic 18" descr="Star with solid fill">
              <a:extLst>
                <a:ext uri="{FF2B5EF4-FFF2-40B4-BE49-F238E27FC236}">
                  <a16:creationId xmlns:a16="http://schemas.microsoft.com/office/drawing/2014/main" id="{5BC246F9-BC7B-BD32-1999-2FFB1C4DAF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19543" y="1065937"/>
              <a:ext cx="914400" cy="914400"/>
            </a:xfrm>
            <a:prstGeom prst="rect">
              <a:avLst/>
            </a:prstGeom>
          </p:spPr>
        </p:pic>
        <p:pic>
          <p:nvPicPr>
            <p:cNvPr id="20" name="Picture 19">
              <a:extLst>
                <a:ext uri="{FF2B5EF4-FFF2-40B4-BE49-F238E27FC236}">
                  <a16:creationId xmlns:a16="http://schemas.microsoft.com/office/drawing/2014/main" id="{B9FCE67B-4D31-0368-4B58-55358B22D4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9651" y="5915956"/>
              <a:ext cx="2594185" cy="731572"/>
            </a:xfrm>
            <a:prstGeom prst="rect">
              <a:avLst/>
            </a:prstGeom>
          </p:spPr>
        </p:pic>
        <p:sp>
          <p:nvSpPr>
            <p:cNvPr id="21" name="Title 1">
              <a:extLst>
                <a:ext uri="{FF2B5EF4-FFF2-40B4-BE49-F238E27FC236}">
                  <a16:creationId xmlns:a16="http://schemas.microsoft.com/office/drawing/2014/main" id="{A6AC89C8-2751-7CED-F4BF-792464DE627F}"/>
                </a:ext>
              </a:extLst>
            </p:cNvPr>
            <p:cNvSpPr txBox="1">
              <a:spLocks/>
            </p:cNvSpPr>
            <p:nvPr/>
          </p:nvSpPr>
          <p:spPr>
            <a:xfrm>
              <a:off x="1214473" y="1165629"/>
              <a:ext cx="9763053" cy="548239"/>
            </a:xfrm>
            <a:prstGeom prst="rect">
              <a:avLst/>
            </a:prstGeom>
          </p:spPr>
          <p:txBody>
            <a:bodyPr wrap="square" lIns="0" tIns="0" rIns="0" bIns="0" anchor="b">
              <a:no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9525" marR="0" lvl="0" indent="0" algn="ctr" defTabSz="685800" rtl="0" eaLnBrk="1" fontAlgn="auto" latinLnBrk="0" hangingPunct="1">
                <a:lnSpc>
                  <a:spcPct val="100000"/>
                </a:lnSpc>
                <a:spcBef>
                  <a:spcPts val="75"/>
                </a:spcBef>
                <a:spcAft>
                  <a:spcPts val="0"/>
                </a:spcAft>
                <a:buClrTx/>
                <a:buSzTx/>
                <a:buFontTx/>
                <a:buNone/>
                <a:tabLst/>
                <a:defRPr/>
              </a:pPr>
              <a:r>
                <a:rPr kumimoji="0" lang="en-GB" sz="3600" b="1" i="0" u="none" strike="noStrike" kern="1200" cap="none" spc="-4" normalizeH="0" baseline="0" noProof="0">
                  <a:ln>
                    <a:noFill/>
                  </a:ln>
                  <a:solidFill>
                    <a:srgbClr val="FFFF00"/>
                  </a:solidFill>
                  <a:effectLst/>
                  <a:uLnTx/>
                  <a:uFillTx/>
                  <a:latin typeface="Nunito Sans Black" pitchFamily="2" charset="0"/>
                  <a:cs typeface="Calibri Light"/>
                </a:rPr>
                <a:t>Making volunteering easier and more fun is how we reach our North star...</a:t>
              </a:r>
              <a:endParaRPr kumimoji="0" lang="en-GB" sz="3600" b="1" i="0" u="none" strike="noStrike" kern="1200" cap="none" spc="-4" normalizeH="0" baseline="0" noProof="0">
                <a:ln>
                  <a:noFill/>
                </a:ln>
                <a:solidFill>
                  <a:srgbClr val="FFFF00"/>
                </a:solidFill>
                <a:effectLst/>
                <a:uLnTx/>
                <a:uFillTx/>
                <a:latin typeface="Nunito Sans Black" pitchFamily="2" charset="0"/>
              </a:endParaRPr>
            </a:p>
          </p:txBody>
        </p:sp>
        <p:sp>
          <p:nvSpPr>
            <p:cNvPr id="22" name="TextBox 21">
              <a:extLst>
                <a:ext uri="{FF2B5EF4-FFF2-40B4-BE49-F238E27FC236}">
                  <a16:creationId xmlns:a16="http://schemas.microsoft.com/office/drawing/2014/main" id="{CF2CCE0A-B4EF-F118-8153-D3164BA152B0}"/>
                </a:ext>
              </a:extLst>
            </p:cNvPr>
            <p:cNvSpPr txBox="1"/>
            <p:nvPr/>
          </p:nvSpPr>
          <p:spPr>
            <a:xfrm>
              <a:off x="474695" y="4720229"/>
              <a:ext cx="4735257" cy="822533"/>
            </a:xfrm>
            <a:prstGeom prst="rect">
              <a:avLst/>
            </a:prstGeom>
          </p:spPr>
          <p:txBody>
            <a:bodyPr vert="horz" lIns="91440" tIns="45720" rIns="91440" bIns="45720" rtlCol="0" anchor="t">
              <a:normAutofit fontScale="92500" lnSpcReduction="20000"/>
            </a:bodyPr>
            <a:lstStyle>
              <a:defPPr>
                <a:defRPr lang="en-US"/>
              </a:defPPr>
              <a:lvl1pPr indent="0" algn="ctr">
                <a:lnSpc>
                  <a:spcPct val="90000"/>
                </a:lnSpc>
                <a:spcBef>
                  <a:spcPts val="1000"/>
                </a:spcBef>
                <a:buFont typeface="Arial" panose="020B0604020202020204" pitchFamily="34" charset="0"/>
                <a:buNone/>
                <a:defRPr sz="2600">
                  <a:solidFill>
                    <a:schemeClr val="bg1"/>
                  </a:solidFill>
                  <a:latin typeface="Nunito Sans ExtraBold" panose="000009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Nunito Sans ExtraBold"/>
                  <a:ea typeface="+mn-ea"/>
                  <a:cs typeface="+mn-cs"/>
                </a:rPr>
                <a:t>Recruit more volunteers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Nunito Sans ExtraBold"/>
                  <a:ea typeface="+mn-ea"/>
                  <a:cs typeface="+mn-cs"/>
                </a:rPr>
                <a:t>and retain current ones</a:t>
              </a:r>
            </a:p>
          </p:txBody>
        </p:sp>
        <p:sp>
          <p:nvSpPr>
            <p:cNvPr id="23" name="TextBox 22">
              <a:extLst>
                <a:ext uri="{FF2B5EF4-FFF2-40B4-BE49-F238E27FC236}">
                  <a16:creationId xmlns:a16="http://schemas.microsoft.com/office/drawing/2014/main" id="{8F4D9015-A20A-5FA0-267D-3B3D4FADC68C}"/>
                </a:ext>
              </a:extLst>
            </p:cNvPr>
            <p:cNvSpPr txBox="1"/>
            <p:nvPr/>
          </p:nvSpPr>
          <p:spPr>
            <a:xfrm>
              <a:off x="4839736" y="3404991"/>
              <a:ext cx="4611654" cy="822533"/>
            </a:xfrm>
            <a:prstGeom prst="rect">
              <a:avLst/>
            </a:prstGeom>
          </p:spPr>
          <p:txBody>
            <a:bodyPr vert="horz" lIns="91440" tIns="45720" rIns="91440" bIns="45720" rtlCol="0" anchor="t">
              <a:normAutofit fontScale="92500" lnSpcReduction="20000"/>
            </a:bodyPr>
            <a:lstStyle>
              <a:defPPr>
                <a:defRPr lang="en-US"/>
              </a:defPPr>
              <a:lvl1pPr indent="0" algn="ctr">
                <a:lnSpc>
                  <a:spcPct val="90000"/>
                </a:lnSpc>
                <a:spcBef>
                  <a:spcPts val="1000"/>
                </a:spcBef>
                <a:buFont typeface="Arial" panose="020B0604020202020204" pitchFamily="34" charset="0"/>
                <a:buNone/>
                <a:defRPr sz="2600">
                  <a:solidFill>
                    <a:schemeClr val="bg1"/>
                  </a:solidFill>
                  <a:latin typeface="Nunito Sans ExtraBold" panose="000009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Nunito Sans ExtraBold"/>
                  <a:ea typeface="+mn-ea"/>
                  <a:cs typeface="+mn-cs"/>
                </a:rPr>
                <a:t>Consistently and safely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Nunito Sans ExtraBold"/>
                  <a:ea typeface="+mn-ea"/>
                  <a:cs typeface="+mn-cs"/>
                </a:rPr>
                <a:t>deliver a great programme</a:t>
              </a:r>
            </a:p>
          </p:txBody>
        </p:sp>
        <p:sp>
          <p:nvSpPr>
            <p:cNvPr id="24" name="Content Placeholder 5">
              <a:extLst>
                <a:ext uri="{FF2B5EF4-FFF2-40B4-BE49-F238E27FC236}">
                  <a16:creationId xmlns:a16="http://schemas.microsoft.com/office/drawing/2014/main" id="{BFCF7E74-FB0A-4D37-A07D-68BD63E5D8F1}"/>
                </a:ext>
              </a:extLst>
            </p:cNvPr>
            <p:cNvSpPr txBox="1">
              <a:spLocks/>
            </p:cNvSpPr>
            <p:nvPr/>
          </p:nvSpPr>
          <p:spPr>
            <a:xfrm>
              <a:off x="9475994" y="1973808"/>
              <a:ext cx="2594184" cy="1101648"/>
            </a:xfrm>
            <a:prstGeom prst="rect">
              <a:avLst/>
            </a:prstGeom>
          </p:spPr>
          <p:txBody>
            <a:bodyPr vert="horz" lIns="91440" tIns="45720" rIns="91440" bIns="45720" rtlCol="0">
              <a:normAutofit lnSpcReduction="10000"/>
            </a:bodyPr>
            <a:lstStyle>
              <a:defPPr>
                <a:defRPr lang="en-US"/>
              </a:defPPr>
              <a:lvl1pPr indent="0" algn="ctr">
                <a:lnSpc>
                  <a:spcPct val="90000"/>
                </a:lnSpc>
                <a:spcBef>
                  <a:spcPts val="1000"/>
                </a:spcBef>
                <a:buFont typeface="Arial" panose="020B0604020202020204" pitchFamily="34" charset="0"/>
                <a:buNone/>
                <a:defRPr sz="2600">
                  <a:solidFill>
                    <a:schemeClr val="bg1"/>
                  </a:solidFill>
                  <a:latin typeface="Nunito Sans ExtraBold" panose="000009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0" i="0" u="none" strike="noStrike" kern="1200" cap="none" spc="0" normalizeH="0" baseline="0" noProof="0">
                  <a:ln>
                    <a:noFill/>
                  </a:ln>
                  <a:solidFill>
                    <a:prstClr val="white"/>
                  </a:solidFill>
                  <a:effectLst/>
                  <a:uLnTx/>
                  <a:uFillTx/>
                  <a:latin typeface="Nunito Sans ExtraBold" panose="00000900000000000000" pitchFamily="2" charset="0"/>
                  <a:ea typeface="+mn-ea"/>
                  <a:cs typeface="+mn-cs"/>
                </a:rPr>
                <a:t>More young people gaining skills for life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a:ln>
                  <a:noFill/>
                </a:ln>
                <a:solidFill>
                  <a:prstClr val="white"/>
                </a:solidFill>
                <a:effectLst/>
                <a:uLnTx/>
                <a:uFillTx/>
                <a:latin typeface="Nunito Sans ExtraBold" panose="00000900000000000000" pitchFamily="2"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a:ln>
                  <a:noFill/>
                </a:ln>
                <a:solidFill>
                  <a:prstClr val="white"/>
                </a:solidFill>
                <a:effectLst/>
                <a:uLnTx/>
                <a:uFillTx/>
                <a:latin typeface="Nunito Sans ExtraBold" panose="00000900000000000000" pitchFamily="2" charset="0"/>
                <a:ea typeface="+mn-ea"/>
                <a:cs typeface="+mn-cs"/>
              </a:endParaRPr>
            </a:p>
          </p:txBody>
        </p:sp>
      </p:grpSp>
    </p:spTree>
    <p:extLst>
      <p:ext uri="{BB962C8B-B14F-4D97-AF65-F5344CB8AC3E}">
        <p14:creationId xmlns:p14="http://schemas.microsoft.com/office/powerpoint/2010/main" val="210025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E60BB-7758-7FD2-F1B8-EF2334020DEE}"/>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1A5FE9CE-DD09-6224-16BE-70473539E1FC}"/>
              </a:ext>
            </a:extLst>
          </p:cNvPr>
          <p:cNvSpPr txBox="1"/>
          <p:nvPr/>
        </p:nvSpPr>
        <p:spPr>
          <a:xfrm>
            <a:off x="516450" y="553235"/>
            <a:ext cx="5573737"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Next Steps</a:t>
            </a:r>
            <a:endParaRPr lang="en-US"/>
          </a:p>
        </p:txBody>
      </p:sp>
      <p:pic>
        <p:nvPicPr>
          <p:cNvPr id="2" name="Picture 15" descr="A picture containing text, person, person, indoor&#10;&#10;Description automatically generated">
            <a:extLst>
              <a:ext uri="{FF2B5EF4-FFF2-40B4-BE49-F238E27FC236}">
                <a16:creationId xmlns:a16="http://schemas.microsoft.com/office/drawing/2014/main" id="{BBA1F61A-842B-B0DC-B1F0-EC3B98F672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71423" y="0"/>
            <a:ext cx="6220577" cy="6858000"/>
          </a:xfrm>
          <a:prstGeom prst="rect">
            <a:avLst/>
          </a:prstGeom>
        </p:spPr>
      </p:pic>
      <p:sp>
        <p:nvSpPr>
          <p:cNvPr id="3" name="TextBox 2">
            <a:extLst>
              <a:ext uri="{FF2B5EF4-FFF2-40B4-BE49-F238E27FC236}">
                <a16:creationId xmlns:a16="http://schemas.microsoft.com/office/drawing/2014/main" id="{4DCF40E0-03F2-C6C2-E31D-E137BE711617}"/>
              </a:ext>
            </a:extLst>
          </p:cNvPr>
          <p:cNvSpPr txBox="1"/>
          <p:nvPr/>
        </p:nvSpPr>
        <p:spPr>
          <a:xfrm>
            <a:off x="516450" y="1170747"/>
            <a:ext cx="5001965" cy="4924425"/>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We will send you…</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These slides</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A recording of the call</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Links to all the resources we’ve mentioned</a:t>
            </a:r>
          </a:p>
          <a:p>
            <a:pPr marL="9525">
              <a:spcBef>
                <a:spcPts val="600"/>
              </a:spcBef>
              <a:spcAft>
                <a:spcPts val="600"/>
              </a:spcAft>
              <a:buClr>
                <a:srgbClr val="7414DC"/>
              </a:buClr>
              <a:buSzPct val="125000"/>
              <a:defRPr/>
            </a:pPr>
            <a:endParaRPr lang="en-GB" sz="1800">
              <a:latin typeface="Nunito Sans"/>
              <a:ea typeface="Calibri"/>
              <a:cs typeface="Calibri"/>
            </a:endParaRPr>
          </a:p>
          <a:p>
            <a:pPr marL="9525">
              <a:spcBef>
                <a:spcPts val="600"/>
              </a:spcBef>
              <a:spcAft>
                <a:spcPts val="600"/>
              </a:spcAft>
              <a:buClr>
                <a:srgbClr val="7414DC"/>
              </a:buClr>
              <a:buSzPct val="125000"/>
              <a:defRPr/>
            </a:pPr>
            <a:r>
              <a:rPr lang="en-GB" sz="1800" b="1">
                <a:latin typeface="Nunito Sans"/>
                <a:ea typeface="Calibri"/>
                <a:cs typeface="Calibri"/>
              </a:rPr>
              <a:t>You might want to…</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Talk with your teams about the “tasks not roles” approach to recruitment</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Agree in your team who will lead on these recruitment tasks</a:t>
            </a: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Join a Go-Live Webinar</a:t>
            </a:r>
            <a:br>
              <a:rPr lang="en-GB" sz="1800">
                <a:latin typeface="Nunito Sans"/>
                <a:ea typeface="Calibri"/>
                <a:cs typeface="Calibri"/>
              </a:rPr>
            </a:br>
            <a:r>
              <a:rPr lang="en-GB" sz="1800">
                <a:latin typeface="Nunito Sans"/>
                <a:ea typeface="Calibri"/>
                <a:cs typeface="Calibri"/>
              </a:rPr>
              <a:t>Group: </a:t>
            </a:r>
            <a:r>
              <a:rPr lang="en-GB" sz="1800">
                <a:latin typeface="Nunito Sans"/>
                <a:ea typeface="Calibri"/>
                <a:cs typeface="Calibri"/>
                <a:hlinkClick r:id="rId4"/>
              </a:rPr>
              <a:t>4</a:t>
            </a:r>
            <a:r>
              <a:rPr lang="en-GB" sz="1800" baseline="30000">
                <a:latin typeface="Nunito Sans"/>
                <a:ea typeface="Calibri"/>
                <a:cs typeface="Calibri"/>
                <a:hlinkClick r:id="rId4"/>
              </a:rPr>
              <a:t>th</a:t>
            </a:r>
            <a:r>
              <a:rPr lang="en-GB" sz="1800">
                <a:latin typeface="Nunito Sans"/>
                <a:ea typeface="Calibri"/>
                <a:cs typeface="Calibri"/>
              </a:rPr>
              <a:t> or </a:t>
            </a:r>
            <a:r>
              <a:rPr lang="en-GB" sz="1800">
                <a:latin typeface="Nunito Sans"/>
                <a:ea typeface="Calibri"/>
                <a:cs typeface="Calibri"/>
                <a:hlinkClick r:id="rId5"/>
              </a:rPr>
              <a:t>11</a:t>
            </a:r>
            <a:r>
              <a:rPr lang="en-GB" sz="1800" baseline="30000">
                <a:latin typeface="Nunito Sans"/>
                <a:ea typeface="Calibri"/>
                <a:cs typeface="Calibri"/>
                <a:hlinkClick r:id="rId5"/>
              </a:rPr>
              <a:t>th</a:t>
            </a:r>
            <a:r>
              <a:rPr lang="en-GB" sz="1800">
                <a:latin typeface="Nunito Sans"/>
                <a:ea typeface="Calibri"/>
                <a:cs typeface="Calibri"/>
              </a:rPr>
              <a:t> September</a:t>
            </a:r>
            <a:br>
              <a:rPr lang="en-GB" sz="1800">
                <a:latin typeface="Nunito Sans"/>
                <a:ea typeface="Calibri"/>
                <a:cs typeface="Calibri"/>
              </a:rPr>
            </a:br>
            <a:r>
              <a:rPr lang="en-GB" sz="1800">
                <a:latin typeface="Nunito Sans"/>
                <a:ea typeface="Calibri"/>
                <a:cs typeface="Calibri"/>
              </a:rPr>
              <a:t>District / County: </a:t>
            </a:r>
            <a:r>
              <a:rPr lang="en-GB" sz="1800">
                <a:latin typeface="Nunito Sans"/>
                <a:ea typeface="Calibri"/>
                <a:cs typeface="Calibri"/>
                <a:hlinkClick r:id="rId6"/>
              </a:rPr>
              <a:t>2</a:t>
            </a:r>
            <a:r>
              <a:rPr lang="en-GB" sz="1800" baseline="30000">
                <a:latin typeface="Nunito Sans"/>
                <a:ea typeface="Calibri"/>
                <a:cs typeface="Calibri"/>
                <a:hlinkClick r:id="rId6"/>
              </a:rPr>
              <a:t>nd</a:t>
            </a:r>
            <a:r>
              <a:rPr lang="en-GB" sz="1800">
                <a:latin typeface="Nunito Sans"/>
                <a:ea typeface="Calibri"/>
                <a:cs typeface="Calibri"/>
              </a:rPr>
              <a:t> or </a:t>
            </a:r>
            <a:r>
              <a:rPr lang="en-GB" sz="1800">
                <a:latin typeface="Nunito Sans"/>
                <a:ea typeface="Calibri"/>
                <a:cs typeface="Calibri"/>
                <a:hlinkClick r:id="rId7"/>
              </a:rPr>
              <a:t>10</a:t>
            </a:r>
            <a:r>
              <a:rPr lang="en-GB" sz="1800" baseline="30000">
                <a:latin typeface="Nunito Sans"/>
                <a:ea typeface="Calibri"/>
                <a:cs typeface="Calibri"/>
                <a:hlinkClick r:id="rId7"/>
              </a:rPr>
              <a:t>th</a:t>
            </a:r>
            <a:r>
              <a:rPr lang="en-GB" sz="1800">
                <a:latin typeface="Nunito Sans"/>
                <a:ea typeface="Calibri"/>
                <a:cs typeface="Calibri"/>
              </a:rPr>
              <a:t> September</a:t>
            </a:r>
          </a:p>
        </p:txBody>
      </p:sp>
    </p:spTree>
    <p:extLst>
      <p:ext uri="{BB962C8B-B14F-4D97-AF65-F5344CB8AC3E}">
        <p14:creationId xmlns:p14="http://schemas.microsoft.com/office/powerpoint/2010/main" val="241927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E60BB-7758-7FD2-F1B8-EF2334020DEE}"/>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1A5FE9CE-DD09-6224-16BE-70473539E1FC}"/>
              </a:ext>
            </a:extLst>
          </p:cNvPr>
          <p:cNvSpPr txBox="1"/>
          <p:nvPr/>
        </p:nvSpPr>
        <p:spPr>
          <a:xfrm>
            <a:off x="536908" y="662865"/>
            <a:ext cx="5573737"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Supporting Resources</a:t>
            </a:r>
            <a:endParaRPr lang="en-US" sz="2800"/>
          </a:p>
        </p:txBody>
      </p:sp>
      <p:pic>
        <p:nvPicPr>
          <p:cNvPr id="3" name="Picture 2" descr="A picture containing person, outdoor, grass, cellphone&#10;&#10;Description automatically generated">
            <a:extLst>
              <a:ext uri="{FF2B5EF4-FFF2-40B4-BE49-F238E27FC236}">
                <a16:creationId xmlns:a16="http://schemas.microsoft.com/office/drawing/2014/main" id="{92B80530-51AC-6D6D-28B4-353AE5560C43}"/>
              </a:ext>
            </a:extLst>
          </p:cNvPr>
          <p:cNvPicPr>
            <a:picLocks noChangeAspect="1"/>
          </p:cNvPicPr>
          <p:nvPr/>
        </p:nvPicPr>
        <p:blipFill>
          <a:blip r:embed="rId3"/>
          <a:stretch>
            <a:fillRect/>
          </a:stretch>
        </p:blipFill>
        <p:spPr>
          <a:xfrm flipH="1">
            <a:off x="6103435" y="0"/>
            <a:ext cx="6088565" cy="6858929"/>
          </a:xfrm>
          <a:prstGeom prst="rect">
            <a:avLst/>
          </a:prstGeom>
        </p:spPr>
      </p:pic>
      <p:sp>
        <p:nvSpPr>
          <p:cNvPr id="2" name="TextBox 1">
            <a:extLst>
              <a:ext uri="{FF2B5EF4-FFF2-40B4-BE49-F238E27FC236}">
                <a16:creationId xmlns:a16="http://schemas.microsoft.com/office/drawing/2014/main" id="{3F37690E-A4B2-426B-B58C-EC6447BC3849}"/>
              </a:ext>
            </a:extLst>
          </p:cNvPr>
          <p:cNvSpPr txBox="1"/>
          <p:nvPr/>
        </p:nvSpPr>
        <p:spPr>
          <a:xfrm>
            <a:off x="516450" y="1170747"/>
            <a:ext cx="5001965" cy="5262979"/>
          </a:xfrm>
          <a:prstGeom prst="rect">
            <a:avLst/>
          </a:prstGeom>
          <a:noFill/>
        </p:spPr>
        <p:txBody>
          <a:bodyPr wrap="square" lIns="91440" tIns="45720" rIns="91440" bIns="45720" anchor="t">
            <a:spAutoFit/>
          </a:bodyPr>
          <a:lstStyle/>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Volunteer Experience overview </a:t>
            </a:r>
            <a:r>
              <a:rPr lang="en-GB" sz="1800">
                <a:latin typeface="Nunito Sans"/>
                <a:ea typeface="Calibri"/>
                <a:cs typeface="Calibri"/>
                <a:hlinkClick r:id="rId4"/>
              </a:rPr>
              <a:t>www.scouts.org.uk/volunteers/volunteer-experience/</a:t>
            </a:r>
            <a:r>
              <a:rPr lang="en-GB" sz="1800">
                <a:latin typeface="Nunito Sans"/>
                <a:ea typeface="Calibri"/>
                <a:cs typeface="Calibri"/>
              </a:rPr>
              <a:t> </a:t>
            </a:r>
            <a:br>
              <a:rPr lang="en-GB" sz="1800">
                <a:latin typeface="Nunito Sans"/>
                <a:ea typeface="Calibri"/>
                <a:cs typeface="Calibri"/>
              </a:rPr>
            </a:br>
            <a:endParaRPr lang="en-GB" sz="1800">
              <a:latin typeface="Nunito Sans"/>
              <a:ea typeface="Calibri"/>
              <a:cs typeface="Calibri"/>
            </a:endParaRP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Change readiness checklists </a:t>
            </a:r>
            <a:r>
              <a:rPr lang="en-GB" sz="1800">
                <a:latin typeface="Nunito Sans"/>
                <a:ea typeface="Calibri"/>
                <a:cs typeface="Calibri"/>
                <a:hlinkClick r:id="rId5"/>
              </a:rPr>
              <a:t>www.scouts.org.uk/volunteers/volunteer-experience/ready-for-change/</a:t>
            </a:r>
            <a:r>
              <a:rPr lang="en-GB" sz="1800">
                <a:latin typeface="Nunito Sans"/>
                <a:ea typeface="Calibri"/>
                <a:cs typeface="Calibri"/>
              </a:rPr>
              <a:t> </a:t>
            </a:r>
            <a:br>
              <a:rPr lang="en-GB" sz="1800">
                <a:latin typeface="Nunito Sans"/>
                <a:ea typeface="Calibri"/>
                <a:cs typeface="Calibri"/>
              </a:rPr>
            </a:br>
            <a:endParaRPr lang="en-GB" sz="1800">
              <a:latin typeface="Nunito Sans"/>
              <a:ea typeface="Calibri"/>
              <a:cs typeface="Calibri"/>
            </a:endParaRP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Growing Scouts including Recruitment Toolkit </a:t>
            </a:r>
            <a:r>
              <a:rPr lang="en-GB" sz="1800">
                <a:latin typeface="Nunito Sans"/>
                <a:ea typeface="Calibri"/>
                <a:cs typeface="Calibri"/>
                <a:hlinkClick r:id="rId6"/>
              </a:rPr>
              <a:t>www.scouts.org.uk/volunteers/growing-scouts/</a:t>
            </a:r>
            <a:r>
              <a:rPr lang="en-GB" sz="1800">
                <a:latin typeface="Nunito Sans"/>
                <a:ea typeface="Calibri"/>
                <a:cs typeface="Calibri"/>
              </a:rPr>
              <a:t> </a:t>
            </a:r>
            <a:br>
              <a:rPr lang="en-GB" sz="1800">
                <a:latin typeface="Nunito Sans"/>
                <a:ea typeface="Calibri"/>
                <a:cs typeface="Calibri"/>
              </a:rPr>
            </a:br>
            <a:endParaRPr lang="en-GB" sz="1800">
              <a:latin typeface="Nunito Sans"/>
              <a:ea typeface="Calibri"/>
              <a:cs typeface="Calibri"/>
            </a:endParaRPr>
          </a:p>
          <a:p>
            <a:pPr marL="352425" indent="-342900">
              <a:spcBef>
                <a:spcPts val="600"/>
              </a:spcBef>
              <a:spcAft>
                <a:spcPts val="600"/>
              </a:spcAft>
              <a:buClr>
                <a:srgbClr val="7414DC"/>
              </a:buClr>
              <a:buSzPct val="125000"/>
              <a:buFont typeface="Arial"/>
              <a:buChar char="•"/>
              <a:defRPr/>
            </a:pPr>
            <a:r>
              <a:rPr lang="en-GB" sz="1800">
                <a:latin typeface="Nunito Sans"/>
                <a:ea typeface="Calibri"/>
                <a:cs typeface="Calibri"/>
              </a:rPr>
              <a:t>Volunteer Recruitment workshops </a:t>
            </a:r>
            <a:r>
              <a:rPr lang="en-GB" sz="1800">
                <a:latin typeface="Nunito Sans"/>
                <a:ea typeface="Calibri"/>
                <a:cs typeface="Calibri"/>
                <a:hlinkClick r:id="rId7"/>
              </a:rPr>
              <a:t>www.scouts.org.uk/volunteers/growing-scouts/recruitment-toolkit/volunteer-recruitment-workshops/</a:t>
            </a:r>
            <a:r>
              <a:rPr lang="en-GB" sz="1800">
                <a:latin typeface="Nunito Sans"/>
                <a:ea typeface="Calibri"/>
                <a:cs typeface="Calibri"/>
              </a:rPr>
              <a:t> </a:t>
            </a:r>
          </a:p>
        </p:txBody>
      </p:sp>
    </p:spTree>
    <p:extLst>
      <p:ext uri="{BB962C8B-B14F-4D97-AF65-F5344CB8AC3E}">
        <p14:creationId xmlns:p14="http://schemas.microsoft.com/office/powerpoint/2010/main" val="294819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ECB3-341D-DE06-D768-AB6FEEBD9D3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AB20959-2980-3369-A43E-D7347DD61267}"/>
              </a:ext>
            </a:extLst>
          </p:cNvPr>
          <p:cNvSpPr>
            <a:spLocks noGrp="1"/>
          </p:cNvSpPr>
          <p:nvPr>
            <p:ph type="subTitle" idx="4"/>
          </p:nvPr>
        </p:nvSpPr>
        <p:spPr/>
        <p:txBody>
          <a:bodyPr/>
          <a:lstStyle/>
          <a:p>
            <a:endParaRPr lang="en-GB"/>
          </a:p>
        </p:txBody>
      </p:sp>
    </p:spTree>
    <p:extLst>
      <p:ext uri="{BB962C8B-B14F-4D97-AF65-F5344CB8AC3E}">
        <p14:creationId xmlns:p14="http://schemas.microsoft.com/office/powerpoint/2010/main" val="212004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EDEDE6-62BF-59AC-D32D-EBA2CA68BE37}"/>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7" name="object 5">
            <a:extLst>
              <a:ext uri="{FF2B5EF4-FFF2-40B4-BE49-F238E27FC236}">
                <a16:creationId xmlns:a16="http://schemas.microsoft.com/office/drawing/2014/main" id="{4DA679D9-28C7-A1B3-F5D5-A9FD12A0CF16}"/>
              </a:ext>
            </a:extLst>
          </p:cNvPr>
          <p:cNvSpPr txBox="1"/>
          <p:nvPr/>
        </p:nvSpPr>
        <p:spPr>
          <a:xfrm>
            <a:off x="6294734" y="1910196"/>
            <a:ext cx="5901741" cy="3831818"/>
          </a:xfrm>
          <a:prstGeom prst="rect">
            <a:avLst/>
          </a:prstGeom>
        </p:spPr>
        <p:txBody>
          <a:bodyPr vert="horz" wrap="square" lIns="0" tIns="0" rIns="0" bIns="0" rtlCol="0" anchor="t">
            <a:spAutoFit/>
          </a:bodyPr>
          <a:lstStyle/>
          <a:p>
            <a:pPr marL="800100" indent="-457200">
              <a:lnSpc>
                <a:spcPct val="150000"/>
              </a:lnSpc>
              <a:buClr>
                <a:srgbClr val="7414DC"/>
              </a:buClr>
              <a:buSzPct val="100000"/>
              <a:buAutoNum type="arabicPeriod"/>
              <a:tabLst>
                <a:tab pos="523399" algn="l"/>
                <a:tab pos="523875" algn="l"/>
              </a:tabLst>
              <a:defRPr/>
            </a:pPr>
            <a:r>
              <a:rPr lang="en-GB" sz="2400">
                <a:solidFill>
                  <a:srgbClr val="7414DC"/>
                </a:solidFill>
                <a:ea typeface="+mn-lt"/>
                <a:cs typeface="+mn-lt"/>
              </a:rPr>
              <a:t>Volunteer Experience overview</a:t>
            </a:r>
          </a:p>
          <a:p>
            <a:pPr marL="800100" indent="-457200">
              <a:lnSpc>
                <a:spcPct val="150000"/>
              </a:lnSpc>
              <a:buClr>
                <a:srgbClr val="7414DC"/>
              </a:buClr>
              <a:buSzPct val="100000"/>
              <a:buAutoNum type="arabicPeriod"/>
              <a:tabLst>
                <a:tab pos="523399" algn="l"/>
                <a:tab pos="523875" algn="l"/>
              </a:tabLst>
              <a:defRPr/>
            </a:pPr>
            <a:r>
              <a:rPr lang="en-GB" sz="2400">
                <a:solidFill>
                  <a:srgbClr val="7414DC"/>
                </a:solidFill>
                <a:ea typeface="+mn-lt"/>
                <a:cs typeface="+mn-lt"/>
              </a:rPr>
              <a:t>Finding new volunteers today</a:t>
            </a:r>
            <a:endParaRPr lang="en-US"/>
          </a:p>
          <a:p>
            <a:pPr marL="800100" indent="-457200">
              <a:lnSpc>
                <a:spcPct val="150000"/>
              </a:lnSpc>
              <a:buClr>
                <a:srgbClr val="7414DC"/>
              </a:buClr>
              <a:buSzPct val="100000"/>
              <a:buAutoNum type="arabicPeriod"/>
              <a:tabLst>
                <a:tab pos="523399" algn="l"/>
                <a:tab pos="523875" algn="l"/>
              </a:tabLst>
              <a:defRPr/>
            </a:pPr>
            <a:r>
              <a:rPr lang="en-GB" sz="2400">
                <a:solidFill>
                  <a:srgbClr val="7414DC"/>
                </a:solidFill>
                <a:ea typeface="+mn-lt"/>
                <a:cs typeface="+mn-lt"/>
              </a:rPr>
              <a:t>New Volunteering Opportunities tool</a:t>
            </a:r>
            <a:endParaRPr lang="en-GB">
              <a:solidFill>
                <a:srgbClr val="7414DC"/>
              </a:solidFill>
              <a:ea typeface="+mn-lt"/>
              <a:cs typeface="+mn-lt"/>
            </a:endParaRPr>
          </a:p>
          <a:p>
            <a:pPr marL="800100" indent="-457200">
              <a:lnSpc>
                <a:spcPct val="150000"/>
              </a:lnSpc>
              <a:buClr>
                <a:srgbClr val="7414DC"/>
              </a:buClr>
              <a:buSzPct val="100000"/>
              <a:buAutoNum type="arabicPeriod"/>
              <a:tabLst>
                <a:tab pos="523399" algn="l"/>
                <a:tab pos="523875" algn="l"/>
              </a:tabLst>
              <a:defRPr/>
            </a:pPr>
            <a:r>
              <a:rPr lang="en-GB" sz="2400">
                <a:solidFill>
                  <a:srgbClr val="7414DC"/>
                </a:solidFill>
                <a:ea typeface="+mn-lt"/>
                <a:cs typeface="+mn-lt"/>
              </a:rPr>
              <a:t>Expressions of interest</a:t>
            </a:r>
            <a:endParaRPr lang="en-GB"/>
          </a:p>
          <a:p>
            <a:pPr marL="800100" indent="-457200">
              <a:lnSpc>
                <a:spcPct val="150000"/>
              </a:lnSpc>
              <a:buClr>
                <a:srgbClr val="7414DC"/>
              </a:buClr>
              <a:buSzPct val="100000"/>
              <a:buAutoNum type="arabicPeriod"/>
              <a:tabLst>
                <a:tab pos="523399" algn="l"/>
                <a:tab pos="523875" algn="l"/>
              </a:tabLst>
              <a:defRPr/>
            </a:pPr>
            <a:r>
              <a:rPr lang="en-GB" sz="2400">
                <a:solidFill>
                  <a:srgbClr val="7414DC"/>
                </a:solidFill>
                <a:ea typeface="+mn-lt"/>
                <a:cs typeface="+mn-lt"/>
              </a:rPr>
              <a:t>Becoming a member</a:t>
            </a:r>
            <a:endParaRPr lang="en-GB">
              <a:solidFill>
                <a:srgbClr val="7414DC"/>
              </a:solidFill>
              <a:ea typeface="+mn-lt"/>
              <a:cs typeface="+mn-lt"/>
            </a:endParaRPr>
          </a:p>
          <a:p>
            <a:pPr marL="800100" indent="-457200">
              <a:lnSpc>
                <a:spcPct val="150000"/>
              </a:lnSpc>
              <a:buClr>
                <a:srgbClr val="7414DC"/>
              </a:buClr>
              <a:buSzPct val="100000"/>
              <a:buAutoNum type="arabicPeriod"/>
              <a:tabLst>
                <a:tab pos="523399" algn="l"/>
                <a:tab pos="523875" algn="l"/>
              </a:tabLst>
              <a:defRPr/>
            </a:pPr>
            <a:r>
              <a:rPr lang="en-GB" sz="2400">
                <a:solidFill>
                  <a:srgbClr val="7414DC"/>
                </a:solidFill>
              </a:rPr>
              <a:t>Questions</a:t>
            </a:r>
          </a:p>
          <a:p>
            <a:pPr marL="800100" indent="-457200">
              <a:lnSpc>
                <a:spcPct val="150000"/>
              </a:lnSpc>
              <a:buClr>
                <a:srgbClr val="7414DC"/>
              </a:buClr>
              <a:buSzPct val="100000"/>
              <a:buAutoNum type="arabicPeriod"/>
              <a:tabLst>
                <a:tab pos="523399" algn="l"/>
                <a:tab pos="523875" algn="l"/>
              </a:tabLst>
              <a:defRPr/>
            </a:pPr>
            <a:r>
              <a:rPr lang="en-GB" sz="2400">
                <a:solidFill>
                  <a:srgbClr val="7414DC"/>
                </a:solidFill>
              </a:rPr>
              <a:t>Next steps</a:t>
            </a:r>
          </a:p>
        </p:txBody>
      </p:sp>
      <p:sp>
        <p:nvSpPr>
          <p:cNvPr id="8" name="TextBox 7">
            <a:extLst>
              <a:ext uri="{FF2B5EF4-FFF2-40B4-BE49-F238E27FC236}">
                <a16:creationId xmlns:a16="http://schemas.microsoft.com/office/drawing/2014/main" id="{EB01AC4D-5059-D568-699E-D21D3E8BC53A}"/>
              </a:ext>
            </a:extLst>
          </p:cNvPr>
          <p:cNvSpPr txBox="1"/>
          <p:nvPr/>
        </p:nvSpPr>
        <p:spPr>
          <a:xfrm>
            <a:off x="6619769" y="1150589"/>
            <a:ext cx="4453509" cy="430887"/>
          </a:xfrm>
          <a:prstGeom prst="rect">
            <a:avLst/>
          </a:prstGeom>
          <a:noFill/>
        </p:spPr>
        <p:txBody>
          <a:bodyPr wrap="square" lIns="0" tIns="0" rIns="0" bIns="0" anchor="t">
            <a:spAutoFit/>
          </a:bodyPr>
          <a:lstStyle/>
          <a:p>
            <a:pPr marL="8890" marR="0" lvl="0" indent="0" algn="l" defTabSz="685800" rtl="0" eaLnBrk="1" fontAlgn="auto" latinLnBrk="0" hangingPunct="1">
              <a:lnSpc>
                <a:spcPct val="100000"/>
              </a:lnSpc>
              <a:spcBef>
                <a:spcPts val="1500"/>
              </a:spcBef>
              <a:spcAft>
                <a:spcPts val="0"/>
              </a:spcAft>
              <a:buClr>
                <a:srgbClr val="7030A0"/>
              </a:buClr>
              <a:buSzPct val="140625"/>
              <a:buFontTx/>
              <a:buNone/>
              <a:tabLst>
                <a:tab pos="523399" algn="l"/>
                <a:tab pos="523875" algn="l"/>
              </a:tabLst>
              <a:defRPr/>
            </a:pPr>
            <a:r>
              <a:rPr kumimoji="0" lang="en-GB" sz="2800" b="0" i="0" u="none" strike="noStrike" kern="1200" cap="none" spc="0" normalizeH="0" baseline="0" noProof="0">
                <a:ln>
                  <a:noFill/>
                </a:ln>
                <a:solidFill>
                  <a:srgbClr val="7413DC"/>
                </a:solidFill>
                <a:effectLst/>
                <a:uLnTx/>
                <a:uFillTx/>
                <a:latin typeface="Nunito Sans Black"/>
                <a:ea typeface="+mn-ea"/>
                <a:cs typeface="+mn-cs"/>
              </a:rPr>
              <a:t>What we’ll cover</a:t>
            </a:r>
            <a:endParaRPr kumimoji="0" lang="en-US" sz="2800" b="0" i="0" u="none" strike="noStrike" kern="1200" cap="none" spc="0" normalizeH="0" baseline="0" noProof="0">
              <a:ln>
                <a:noFill/>
              </a:ln>
              <a:solidFill>
                <a:srgbClr val="7413DC"/>
              </a:solidFill>
              <a:effectLst/>
              <a:uLnTx/>
              <a:uFillTx/>
              <a:latin typeface="Nunito Sans Black"/>
              <a:ea typeface="+mn-ea"/>
              <a:cs typeface="Calibri"/>
            </a:endParaRPr>
          </a:p>
        </p:txBody>
      </p:sp>
      <p:pic>
        <p:nvPicPr>
          <p:cNvPr id="9" name="Picture 8">
            <a:extLst>
              <a:ext uri="{FF2B5EF4-FFF2-40B4-BE49-F238E27FC236}">
                <a16:creationId xmlns:a16="http://schemas.microsoft.com/office/drawing/2014/main" id="{7CA8019B-74B8-65D5-5F51-8CC3EAF56F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1337" y="892445"/>
            <a:ext cx="6498674" cy="5359268"/>
          </a:xfrm>
          <a:prstGeom prst="rect">
            <a:avLst/>
          </a:prstGeom>
        </p:spPr>
      </p:pic>
    </p:spTree>
    <p:extLst>
      <p:ext uri="{BB962C8B-B14F-4D97-AF65-F5344CB8AC3E}">
        <p14:creationId xmlns:p14="http://schemas.microsoft.com/office/powerpoint/2010/main" val="79548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840267"/>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lnSpc>
                <a:spcPct val="120000"/>
              </a:lnSpc>
              <a:defRPr/>
            </a:pPr>
            <a:r>
              <a:rPr lang="en-US" sz="4400">
                <a:latin typeface="Nunito Sans Black"/>
              </a:rPr>
              <a:t>Volunteer Experience Overview</a:t>
            </a:r>
            <a:endParaRPr lang="en-US" sz="4400"/>
          </a:p>
          <a:p>
            <a:pPr marL="10795" defTabSz="914400">
              <a:lnSpc>
                <a:spcPct val="120000"/>
              </a:lnSpc>
              <a:defRPr/>
            </a:pPr>
            <a:endParaRPr lang="en-US" sz="3000">
              <a:latin typeface="Nunito Sans"/>
            </a:endParaRPr>
          </a:p>
        </p:txBody>
      </p:sp>
    </p:spTree>
    <p:extLst>
      <p:ext uri="{BB962C8B-B14F-4D97-AF65-F5344CB8AC3E}">
        <p14:creationId xmlns:p14="http://schemas.microsoft.com/office/powerpoint/2010/main" val="169141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300F14-4233-AC21-706A-8264D6C89E0B}"/>
              </a:ext>
            </a:extLst>
          </p:cNvPr>
          <p:cNvSpPr>
            <a:spLocks noGrp="1"/>
          </p:cNvSpPr>
          <p:nvPr>
            <p:ph type="body" sz="quarter" idx="10"/>
          </p:nvPr>
        </p:nvSpPr>
        <p:spPr>
          <a:xfrm>
            <a:off x="755374" y="1381461"/>
            <a:ext cx="10681251" cy="4503385"/>
          </a:xfrm>
        </p:spPr>
        <p:txBody>
          <a:bodyPr>
            <a:normAutofit lnSpcReduction="10000"/>
          </a:bodyPr>
          <a:lstStyle/>
          <a:p>
            <a:pPr algn="ctr">
              <a:lnSpc>
                <a:spcPct val="100000"/>
              </a:lnSpc>
            </a:pPr>
            <a:r>
              <a:rPr lang="en-GB" sz="2400"/>
              <a:t>Listening to our volunteers, young people and the public we’ve identified three key areas for change:</a:t>
            </a:r>
          </a:p>
          <a:p>
            <a:pPr algn="ctr">
              <a:lnSpc>
                <a:spcPct val="100000"/>
              </a:lnSpc>
            </a:pPr>
            <a:endParaRPr lang="en-GB" sz="2000"/>
          </a:p>
          <a:p>
            <a:pPr algn="ctr">
              <a:lnSpc>
                <a:spcPct val="100000"/>
              </a:lnSpc>
            </a:pPr>
            <a:r>
              <a:rPr lang="en-GB" sz="2800">
                <a:solidFill>
                  <a:srgbClr val="7414DC"/>
                </a:solidFill>
                <a:latin typeface="Nunito Sans ExtraBold" panose="00000900000000000000" pitchFamily="2" charset="0"/>
              </a:rPr>
              <a:t>Providing a warmer welcome for everyone</a:t>
            </a:r>
          </a:p>
          <a:p>
            <a:pPr algn="ctr">
              <a:lnSpc>
                <a:spcPct val="100000"/>
              </a:lnSpc>
            </a:pPr>
            <a:endParaRPr lang="en-GB" sz="2800">
              <a:solidFill>
                <a:srgbClr val="7414DC"/>
              </a:solidFill>
              <a:latin typeface="Nunito Sans ExtraBold" panose="00000900000000000000" pitchFamily="2" charset="0"/>
            </a:endParaRPr>
          </a:p>
          <a:p>
            <a:pPr algn="ctr">
              <a:lnSpc>
                <a:spcPct val="100000"/>
              </a:lnSpc>
            </a:pPr>
            <a:r>
              <a:rPr lang="en-GB" sz="2800">
                <a:solidFill>
                  <a:srgbClr val="7414DC"/>
                </a:solidFill>
                <a:latin typeface="Nunito Sans ExtraBold" panose="00000900000000000000" pitchFamily="2" charset="0"/>
              </a:rPr>
              <a:t>Delivering a more engaging learning experience</a:t>
            </a:r>
          </a:p>
          <a:p>
            <a:pPr algn="ctr">
              <a:lnSpc>
                <a:spcPct val="100000"/>
              </a:lnSpc>
            </a:pPr>
            <a:endParaRPr lang="en-GB" sz="2800">
              <a:solidFill>
                <a:srgbClr val="7414DC"/>
              </a:solidFill>
              <a:latin typeface="Nunito Sans ExtraBold" panose="00000900000000000000" pitchFamily="2" charset="0"/>
            </a:endParaRPr>
          </a:p>
          <a:p>
            <a:pPr algn="ctr">
              <a:lnSpc>
                <a:spcPct val="100000"/>
              </a:lnSpc>
            </a:pPr>
            <a:r>
              <a:rPr lang="en-GB" sz="2800">
                <a:solidFill>
                  <a:srgbClr val="7414DC"/>
                </a:solidFill>
                <a:latin typeface="Nunito Sans ExtraBold" panose="00000900000000000000" pitchFamily="2" charset="0"/>
              </a:rPr>
              <a:t>Simplifying how we volunteer together</a:t>
            </a:r>
          </a:p>
          <a:p>
            <a:pPr algn="ctr">
              <a:lnSpc>
                <a:spcPct val="100000"/>
              </a:lnSpc>
            </a:pPr>
            <a:endParaRPr lang="en-GB"/>
          </a:p>
          <a:p>
            <a:pPr algn="ctr"/>
            <a:endParaRPr lang="en-GB"/>
          </a:p>
          <a:p>
            <a:pPr algn="ctr"/>
            <a:r>
              <a:rPr lang="en-GB" sz="2400" b="1"/>
              <a:t>All of which will be supported by easy-to-use digital tools</a:t>
            </a:r>
          </a:p>
        </p:txBody>
      </p:sp>
      <p:pic>
        <p:nvPicPr>
          <p:cNvPr id="1026" name="Picture 2">
            <a:extLst>
              <a:ext uri="{FF2B5EF4-FFF2-40B4-BE49-F238E27FC236}">
                <a16:creationId xmlns:a16="http://schemas.microsoft.com/office/drawing/2014/main" id="{2D0B8DB1-DEDA-4CAB-1435-F2566AED2A5A}"/>
              </a:ext>
            </a:extLst>
          </p:cNvPr>
          <p:cNvPicPr>
            <a:picLocks noChangeAspect="1" noChangeArrowheads="1"/>
          </p:cNvPicPr>
          <p:nvPr/>
        </p:nvPicPr>
        <p:blipFill rotWithShape="1">
          <a:blip r:embed="rId3" cstate="print">
            <a:clrChange>
              <a:clrFrom>
                <a:srgbClr val="E2F1EB"/>
              </a:clrFrom>
              <a:clrTo>
                <a:srgbClr val="E2F1EB">
                  <a:alpha val="0"/>
                </a:srgbClr>
              </a:clrTo>
            </a:clrChange>
            <a:extLst>
              <a:ext uri="{28A0092B-C50C-407E-A947-70E740481C1C}">
                <a14:useLocalDpi xmlns:a14="http://schemas.microsoft.com/office/drawing/2010/main" val="0"/>
              </a:ext>
            </a:extLst>
          </a:blip>
          <a:srcRect/>
          <a:stretch/>
        </p:blipFill>
        <p:spPr bwMode="auto">
          <a:xfrm>
            <a:off x="9805779" y="1852060"/>
            <a:ext cx="2386221" cy="24161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0A7A408-73F7-1A4F-BA00-EF66B73C89F0}"/>
              </a:ext>
            </a:extLst>
          </p:cNvPr>
          <p:cNvPicPr>
            <a:picLocks noChangeAspect="1" noChangeArrowheads="1"/>
          </p:cNvPicPr>
          <p:nvPr/>
        </p:nvPicPr>
        <p:blipFill>
          <a:blip r:embed="rId4">
            <a:clrChange>
              <a:clrFrom>
                <a:srgbClr val="FBD6D2"/>
              </a:clrFrom>
              <a:clrTo>
                <a:srgbClr val="FBD6D2">
                  <a:alpha val="0"/>
                </a:srgbClr>
              </a:clrTo>
            </a:clrChange>
            <a:extLst>
              <a:ext uri="{28A0092B-C50C-407E-A947-70E740481C1C}">
                <a14:useLocalDpi xmlns:a14="http://schemas.microsoft.com/office/drawing/2010/main" val="0"/>
              </a:ext>
            </a:extLst>
          </a:blip>
          <a:srcRect/>
          <a:stretch>
            <a:fillRect/>
          </a:stretch>
        </p:blipFill>
        <p:spPr bwMode="auto">
          <a:xfrm>
            <a:off x="9905171" y="4639273"/>
            <a:ext cx="2233820" cy="2218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F639163-AAAC-CB76-EEA6-73FBFE8179F6}"/>
              </a:ext>
            </a:extLst>
          </p:cNvPr>
          <p:cNvPicPr>
            <a:picLocks noChangeAspect="1" noChangeArrowheads="1"/>
          </p:cNvPicPr>
          <p:nvPr/>
        </p:nvPicPr>
        <p:blipFill>
          <a:blip r:embed="rId5">
            <a:clrChange>
              <a:clrFrom>
                <a:srgbClr val="FBD6D2"/>
              </a:clrFrom>
              <a:clrTo>
                <a:srgbClr val="FBD6D2">
                  <a:alpha val="0"/>
                </a:srgbClr>
              </a:clrTo>
            </a:clrChange>
            <a:extLst>
              <a:ext uri="{28A0092B-C50C-407E-A947-70E740481C1C}">
                <a14:useLocalDpi xmlns:a14="http://schemas.microsoft.com/office/drawing/2010/main" val="0"/>
              </a:ext>
            </a:extLst>
          </a:blip>
          <a:srcRect/>
          <a:stretch>
            <a:fillRect/>
          </a:stretch>
        </p:blipFill>
        <p:spPr bwMode="auto">
          <a:xfrm>
            <a:off x="118503" y="2074616"/>
            <a:ext cx="1984462" cy="19710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15BE102-1E6E-C58E-EA59-070C79D396B4}"/>
              </a:ext>
            </a:extLst>
          </p:cNvPr>
          <p:cNvPicPr>
            <a:picLocks noChangeAspect="1" noChangeArrowheads="1"/>
          </p:cNvPicPr>
          <p:nvPr/>
        </p:nvPicPr>
        <p:blipFill rotWithShape="1">
          <a:blip r:embed="rId6" cstate="print">
            <a:clrChange>
              <a:clrFrom>
                <a:srgbClr val="FFE8BF"/>
              </a:clrFrom>
              <a:clrTo>
                <a:srgbClr val="FFE8BF">
                  <a:alpha val="0"/>
                </a:srgbClr>
              </a:clrTo>
            </a:clrChange>
            <a:extLst>
              <a:ext uri="{28A0092B-C50C-407E-A947-70E740481C1C}">
                <a14:useLocalDpi xmlns:a14="http://schemas.microsoft.com/office/drawing/2010/main" val="0"/>
              </a:ext>
            </a:extLst>
          </a:blip>
          <a:srcRect/>
          <a:stretch/>
        </p:blipFill>
        <p:spPr bwMode="auto">
          <a:xfrm>
            <a:off x="390685" y="4410668"/>
            <a:ext cx="1440097" cy="244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9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kumimoji="0" lang="en-GB" sz="2800" b="1" i="0" u="none" strike="noStrike" kern="1200" cap="none" spc="0" normalizeH="0" baseline="0" noProof="0">
                <a:ln>
                  <a:noFill/>
                </a:ln>
                <a:solidFill>
                  <a:srgbClr val="7413DC"/>
                </a:solidFill>
                <a:effectLst/>
                <a:uLnTx/>
                <a:uFillTx/>
                <a:latin typeface="Nunito Sans Black"/>
                <a:ea typeface="+mn-ea"/>
                <a:cs typeface="Nunito Sans Black"/>
              </a:rPr>
              <a:t>Transforming our Volunteer Experience</a:t>
            </a:r>
          </a:p>
        </p:txBody>
      </p:sp>
      <p:grpSp>
        <p:nvGrpSpPr>
          <p:cNvPr id="2" name="Group 1">
            <a:extLst>
              <a:ext uri="{FF2B5EF4-FFF2-40B4-BE49-F238E27FC236}">
                <a16:creationId xmlns:a16="http://schemas.microsoft.com/office/drawing/2014/main" id="{993F252D-DF88-5617-7954-6323F41DFD16}"/>
              </a:ext>
            </a:extLst>
          </p:cNvPr>
          <p:cNvGrpSpPr/>
          <p:nvPr/>
        </p:nvGrpSpPr>
        <p:grpSpPr>
          <a:xfrm>
            <a:off x="276090" y="983321"/>
            <a:ext cx="11639820" cy="5702400"/>
            <a:chOff x="276090" y="983321"/>
            <a:chExt cx="11639820" cy="5702400"/>
          </a:xfrm>
        </p:grpSpPr>
        <p:grpSp>
          <p:nvGrpSpPr>
            <p:cNvPr id="23" name="Group 22">
              <a:extLst>
                <a:ext uri="{FF2B5EF4-FFF2-40B4-BE49-F238E27FC236}">
                  <a16:creationId xmlns:a16="http://schemas.microsoft.com/office/drawing/2014/main" id="{33FE1266-FEF4-FF5C-BD7D-EDDF4C0592BA}"/>
                </a:ext>
              </a:extLst>
            </p:cNvPr>
            <p:cNvGrpSpPr/>
            <p:nvPr/>
          </p:nvGrpSpPr>
          <p:grpSpPr>
            <a:xfrm>
              <a:off x="8315910" y="983321"/>
              <a:ext cx="3600000" cy="5702400"/>
              <a:chOff x="9047136" y="1696517"/>
              <a:chExt cx="2874715" cy="4644400"/>
            </a:xfrm>
          </p:grpSpPr>
          <p:sp>
            <p:nvSpPr>
              <p:cNvPr id="24" name="Rectangle: Rounded Corners 23">
                <a:extLst>
                  <a:ext uri="{FF2B5EF4-FFF2-40B4-BE49-F238E27FC236}">
                    <a16:creationId xmlns:a16="http://schemas.microsoft.com/office/drawing/2014/main" id="{3B4ACA6F-D4DA-DAC9-FA7D-FF38CF3B715F}"/>
                  </a:ext>
                </a:extLst>
              </p:cNvPr>
              <p:cNvSpPr/>
              <p:nvPr/>
            </p:nvSpPr>
            <p:spPr>
              <a:xfrm>
                <a:off x="9047136" y="1696517"/>
                <a:ext cx="2874715" cy="4644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5" name="Rectangle: Rounded Corners 24">
                <a:extLst>
                  <a:ext uri="{FF2B5EF4-FFF2-40B4-BE49-F238E27FC236}">
                    <a16:creationId xmlns:a16="http://schemas.microsoft.com/office/drawing/2014/main" id="{A4C0BCC8-6D7F-8870-A5D8-07B15EB5BB66}"/>
                  </a:ext>
                </a:extLst>
              </p:cNvPr>
              <p:cNvSpPr/>
              <p:nvPr/>
            </p:nvSpPr>
            <p:spPr>
              <a:xfrm>
                <a:off x="9183189" y="3524463"/>
                <a:ext cx="2611138" cy="818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6" name="Rectangle: Rounded Corners 25">
                <a:extLst>
                  <a:ext uri="{FF2B5EF4-FFF2-40B4-BE49-F238E27FC236}">
                    <a16:creationId xmlns:a16="http://schemas.microsoft.com/office/drawing/2014/main" id="{4B4B0A88-7BAD-9FFF-8CF4-B405C1447ED9}"/>
                  </a:ext>
                </a:extLst>
              </p:cNvPr>
              <p:cNvSpPr/>
              <p:nvPr/>
            </p:nvSpPr>
            <p:spPr>
              <a:xfrm>
                <a:off x="9165465" y="4419992"/>
                <a:ext cx="2611138" cy="17722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7" name="Rectangle: Rounded Corners 26">
                <a:extLst>
                  <a:ext uri="{FF2B5EF4-FFF2-40B4-BE49-F238E27FC236}">
                    <a16:creationId xmlns:a16="http://schemas.microsoft.com/office/drawing/2014/main" id="{97AF6C08-CC19-D3EE-715A-BB7E89AEA73B}"/>
                  </a:ext>
                </a:extLst>
              </p:cNvPr>
              <p:cNvSpPr/>
              <p:nvPr/>
            </p:nvSpPr>
            <p:spPr>
              <a:xfrm>
                <a:off x="9550111" y="2096391"/>
                <a:ext cx="1749846" cy="1148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8" name="TextBox 27">
                <a:extLst>
                  <a:ext uri="{FF2B5EF4-FFF2-40B4-BE49-F238E27FC236}">
                    <a16:creationId xmlns:a16="http://schemas.microsoft.com/office/drawing/2014/main" id="{014A623D-BCB6-82BF-77E8-A6DF1EFBF069}"/>
                  </a:ext>
                </a:extLst>
              </p:cNvPr>
              <p:cNvSpPr txBox="1"/>
              <p:nvPr/>
            </p:nvSpPr>
            <p:spPr>
              <a:xfrm>
                <a:off x="9175556" y="3595639"/>
                <a:ext cx="2608481" cy="676817"/>
              </a:xfrm>
              <a:prstGeom prst="rect">
                <a:avLst/>
              </a:prstGeom>
              <a:noFill/>
              <a:effectLst/>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A793"/>
                    </a:solidFill>
                    <a:effectLst/>
                    <a:uLnTx/>
                    <a:uFillTx/>
                    <a:latin typeface="Nunito Sans SemiBold" panose="00000700000000000000" pitchFamily="2" charset="0"/>
                    <a:ea typeface="+mn-ea"/>
                    <a:cs typeface="+mn-cs"/>
                  </a:rPr>
                  <a:t>More engaging learning</a:t>
                </a:r>
              </a:p>
            </p:txBody>
          </p:sp>
          <p:pic>
            <p:nvPicPr>
              <p:cNvPr id="29" name="Picture 8" descr="https://cdn-icons-png.flaticon.com/512/2436/2436805.png">
                <a:extLst>
                  <a:ext uri="{FF2B5EF4-FFF2-40B4-BE49-F238E27FC236}">
                    <a16:creationId xmlns:a16="http://schemas.microsoft.com/office/drawing/2014/main" id="{A540B961-7192-E0E5-11B7-8EBAF592EAC5}"/>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992175" y="2204318"/>
                <a:ext cx="865717" cy="86571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B1583FE7-B1AF-73F4-524B-24FC455A80D1}"/>
                  </a:ext>
                </a:extLst>
              </p:cNvPr>
              <p:cNvSpPr/>
              <p:nvPr/>
            </p:nvSpPr>
            <p:spPr>
              <a:xfrm>
                <a:off x="9165465" y="4489768"/>
                <a:ext cx="2626206" cy="1804845"/>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
                    <a:srgbClr val="00A793"/>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Reviewing current training and moving to learning</a:t>
                </a:r>
              </a:p>
              <a:p>
                <a:pPr marL="285750" marR="0" lvl="0" indent="-285750" algn="l" defTabSz="685800" rtl="0" eaLnBrk="1" fontAlgn="auto" latinLnBrk="0" hangingPunct="1">
                  <a:lnSpc>
                    <a:spcPct val="100000"/>
                  </a:lnSpc>
                  <a:spcBef>
                    <a:spcPts val="0"/>
                  </a:spcBef>
                  <a:spcAft>
                    <a:spcPts val="0"/>
                  </a:spcAft>
                  <a:buClr>
                    <a:srgbClr val="00A793"/>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New digital learning tool with engaging content</a:t>
                </a:r>
              </a:p>
              <a:p>
                <a:pPr marL="285750" marR="0" lvl="0" indent="-285750" algn="l" defTabSz="685800" rtl="0" eaLnBrk="1" fontAlgn="auto" latinLnBrk="0" hangingPunct="1">
                  <a:lnSpc>
                    <a:spcPct val="100000"/>
                  </a:lnSpc>
                  <a:spcBef>
                    <a:spcPts val="0"/>
                  </a:spcBef>
                  <a:spcAft>
                    <a:spcPts val="0"/>
                  </a:spcAft>
                  <a:buClr>
                    <a:srgbClr val="00A793"/>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Learning produced in partnership with volunteers and external experts</a:t>
                </a:r>
              </a:p>
              <a:p>
                <a:pPr marL="285750" marR="0" lvl="0" indent="-285750" algn="l" defTabSz="685800" rtl="0" eaLnBrk="1" fontAlgn="auto" latinLnBrk="0" hangingPunct="1">
                  <a:lnSpc>
                    <a:spcPct val="100000"/>
                  </a:lnSpc>
                  <a:spcBef>
                    <a:spcPts val="0"/>
                  </a:spcBef>
                  <a:spcAft>
                    <a:spcPts val="0"/>
                  </a:spcAft>
                  <a:buClr>
                    <a:srgbClr val="00A793"/>
                  </a:buClr>
                  <a:buSzPct val="125000"/>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Nunito Sans Light" panose="00000400000000000000" pitchFamily="2" charset="0"/>
                  <a:ea typeface="+mn-ea"/>
                  <a:cs typeface="+mn-cs"/>
                </a:endParaRPr>
              </a:p>
            </p:txBody>
          </p:sp>
        </p:grpSp>
        <p:grpSp>
          <p:nvGrpSpPr>
            <p:cNvPr id="34" name="Group 33">
              <a:extLst>
                <a:ext uri="{FF2B5EF4-FFF2-40B4-BE49-F238E27FC236}">
                  <a16:creationId xmlns:a16="http://schemas.microsoft.com/office/drawing/2014/main" id="{23CE48E4-5314-2E81-DCBD-812EC89BA5D4}"/>
                </a:ext>
              </a:extLst>
            </p:cNvPr>
            <p:cNvGrpSpPr/>
            <p:nvPr/>
          </p:nvGrpSpPr>
          <p:grpSpPr>
            <a:xfrm>
              <a:off x="276090" y="983438"/>
              <a:ext cx="3600000" cy="5702283"/>
              <a:chOff x="249389" y="1685804"/>
              <a:chExt cx="2874715" cy="4644400"/>
            </a:xfrm>
          </p:grpSpPr>
          <p:grpSp>
            <p:nvGrpSpPr>
              <p:cNvPr id="7" name="Group 6">
                <a:extLst>
                  <a:ext uri="{FF2B5EF4-FFF2-40B4-BE49-F238E27FC236}">
                    <a16:creationId xmlns:a16="http://schemas.microsoft.com/office/drawing/2014/main" id="{84C65995-304E-4CFF-523F-78F95F02982B}"/>
                  </a:ext>
                </a:extLst>
              </p:cNvPr>
              <p:cNvGrpSpPr/>
              <p:nvPr/>
            </p:nvGrpSpPr>
            <p:grpSpPr>
              <a:xfrm>
                <a:off x="249389" y="1685804"/>
                <a:ext cx="2874715" cy="4644400"/>
                <a:chOff x="249389" y="1685804"/>
                <a:chExt cx="2874715" cy="4644400"/>
              </a:xfrm>
            </p:grpSpPr>
            <p:grpSp>
              <p:nvGrpSpPr>
                <p:cNvPr id="9" name="Group 8">
                  <a:extLst>
                    <a:ext uri="{FF2B5EF4-FFF2-40B4-BE49-F238E27FC236}">
                      <a16:creationId xmlns:a16="http://schemas.microsoft.com/office/drawing/2014/main" id="{265888C5-090A-F24A-E4B8-4C280E0B0DA8}"/>
                    </a:ext>
                  </a:extLst>
                </p:cNvPr>
                <p:cNvGrpSpPr/>
                <p:nvPr/>
              </p:nvGrpSpPr>
              <p:grpSpPr>
                <a:xfrm>
                  <a:off x="249389" y="1685804"/>
                  <a:ext cx="2874715" cy="4644400"/>
                  <a:chOff x="249389" y="1685804"/>
                  <a:chExt cx="2874715" cy="4644400"/>
                </a:xfrm>
              </p:grpSpPr>
              <p:sp>
                <p:nvSpPr>
                  <p:cNvPr id="11" name="Rectangle: Rounded Corners 10">
                    <a:extLst>
                      <a:ext uri="{FF2B5EF4-FFF2-40B4-BE49-F238E27FC236}">
                        <a16:creationId xmlns:a16="http://schemas.microsoft.com/office/drawing/2014/main" id="{D9B4C0D8-C261-968C-2B30-D3DAF683F21D}"/>
                      </a:ext>
                    </a:extLst>
                  </p:cNvPr>
                  <p:cNvSpPr/>
                  <p:nvPr/>
                </p:nvSpPr>
                <p:spPr>
                  <a:xfrm>
                    <a:off x="249389" y="1685804"/>
                    <a:ext cx="2874715" cy="464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2" name="Rectangle: Rounded Corners 11">
                    <a:extLst>
                      <a:ext uri="{FF2B5EF4-FFF2-40B4-BE49-F238E27FC236}">
                        <a16:creationId xmlns:a16="http://schemas.microsoft.com/office/drawing/2014/main" id="{CD7A26A8-87E3-064F-960C-C41B5AC8EF5C}"/>
                      </a:ext>
                    </a:extLst>
                  </p:cNvPr>
                  <p:cNvSpPr/>
                  <p:nvPr/>
                </p:nvSpPr>
                <p:spPr>
                  <a:xfrm>
                    <a:off x="393778" y="4402863"/>
                    <a:ext cx="2611138" cy="178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3" name="Rectangle: Rounded Corners 12">
                    <a:extLst>
                      <a:ext uri="{FF2B5EF4-FFF2-40B4-BE49-F238E27FC236}">
                        <a16:creationId xmlns:a16="http://schemas.microsoft.com/office/drawing/2014/main" id="{CBB7011E-8B38-B57E-E806-30CF7264E0BF}"/>
                      </a:ext>
                    </a:extLst>
                  </p:cNvPr>
                  <p:cNvSpPr/>
                  <p:nvPr/>
                </p:nvSpPr>
                <p:spPr>
                  <a:xfrm>
                    <a:off x="817269" y="2078184"/>
                    <a:ext cx="1749846" cy="1148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4" name="Rectangle: Rounded Corners 13">
                    <a:extLst>
                      <a:ext uri="{FF2B5EF4-FFF2-40B4-BE49-F238E27FC236}">
                        <a16:creationId xmlns:a16="http://schemas.microsoft.com/office/drawing/2014/main" id="{C76ED996-4774-2D1F-9B92-48C1E8168B6A}"/>
                      </a:ext>
                    </a:extLst>
                  </p:cNvPr>
                  <p:cNvSpPr/>
                  <p:nvPr/>
                </p:nvSpPr>
                <p:spPr>
                  <a:xfrm>
                    <a:off x="387203" y="3510138"/>
                    <a:ext cx="2611138" cy="818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pic>
                <p:nvPicPr>
                  <p:cNvPr id="15" name="Picture 2" descr="https://cdn-icons-png.flaticon.com/512/1361/1361323.png">
                    <a:extLst>
                      <a:ext uri="{FF2B5EF4-FFF2-40B4-BE49-F238E27FC236}">
                        <a16:creationId xmlns:a16="http://schemas.microsoft.com/office/drawing/2014/main" id="{14306131-2F7C-BAC2-4EAA-40D1387545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5869" y="2149910"/>
                    <a:ext cx="1076438" cy="107643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30CD6DC1-8024-B68D-C065-D2AAF0E317AB}"/>
                    </a:ext>
                  </a:extLst>
                </p:cNvPr>
                <p:cNvSpPr txBox="1"/>
                <p:nvPr/>
              </p:nvSpPr>
              <p:spPr>
                <a:xfrm>
                  <a:off x="382938" y="3580904"/>
                  <a:ext cx="2611138" cy="676831"/>
                </a:xfrm>
                <a:prstGeom prst="rect">
                  <a:avLst/>
                </a:prstGeom>
                <a:noFill/>
                <a:effectLst/>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23A950"/>
                      </a:solidFill>
                      <a:effectLst/>
                      <a:uLnTx/>
                      <a:uFillTx/>
                      <a:latin typeface="Nunito Sans SemiBold" panose="00000700000000000000" pitchFamily="2" charset="0"/>
                      <a:ea typeface="+mn-ea"/>
                      <a:cs typeface="+mn-cs"/>
                    </a:rPr>
                    <a:t>A warmer welcome for everyone </a:t>
                  </a:r>
                </a:p>
              </p:txBody>
            </p:sp>
          </p:grpSp>
          <p:sp>
            <p:nvSpPr>
              <p:cNvPr id="31" name="Rectangle 30">
                <a:extLst>
                  <a:ext uri="{FF2B5EF4-FFF2-40B4-BE49-F238E27FC236}">
                    <a16:creationId xmlns:a16="http://schemas.microsoft.com/office/drawing/2014/main" id="{A813009F-C887-44EB-98BA-D07601E71CDB}"/>
                  </a:ext>
                </a:extLst>
              </p:cNvPr>
              <p:cNvSpPr/>
              <p:nvPr/>
            </p:nvSpPr>
            <p:spPr>
              <a:xfrm>
                <a:off x="442888" y="4411942"/>
                <a:ext cx="2634652" cy="1880086"/>
              </a:xfrm>
              <a:prstGeom prst="rect">
                <a:avLst/>
              </a:prstGeom>
            </p:spPr>
            <p:txBody>
              <a:bodyPr wrap="square" lIns="91440" tIns="45720" rIns="91440" bIns="45720" anchor="t">
                <a:spAutoFit/>
              </a:bodyPr>
              <a:lstStyle/>
              <a:p>
                <a:pPr marL="171450" marR="0" lvl="0" indent="-171450" algn="l" defTabSz="685800" rtl="0" eaLnBrk="1" fontAlgn="auto" latinLnBrk="0" hangingPunct="1">
                  <a:lnSpc>
                    <a:spcPct val="100000"/>
                  </a:lnSpc>
                  <a:spcBef>
                    <a:spcPts val="0"/>
                  </a:spcBef>
                  <a:spcAft>
                    <a:spcPts val="0"/>
                  </a:spcAft>
                  <a:buClr>
                    <a:srgbClr val="23A950"/>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a:rPr>
                  <a:t>Redesigning the appointments process</a:t>
                </a:r>
              </a:p>
              <a:p>
                <a:pPr marL="171450" marR="0" lvl="0" indent="-171450" algn="l" defTabSz="685800" rtl="0" eaLnBrk="1" fontAlgn="auto" latinLnBrk="0" hangingPunct="1">
                  <a:lnSpc>
                    <a:spcPct val="100000"/>
                  </a:lnSpc>
                  <a:spcBef>
                    <a:spcPts val="0"/>
                  </a:spcBef>
                  <a:spcAft>
                    <a:spcPts val="0"/>
                  </a:spcAft>
                  <a:buClr>
                    <a:srgbClr val="23A950"/>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a:rPr>
                  <a:t>Introducing a welcome conversation</a:t>
                </a:r>
                <a:endParaRPr lang="en-GB" sz="1800" b="0" i="0" u="none" strike="noStrike" kern="1200" cap="none" spc="0" normalizeH="0" baseline="0" noProof="0">
                  <a:ln>
                    <a:noFill/>
                  </a:ln>
                  <a:solidFill>
                    <a:srgbClr val="000000"/>
                  </a:solidFill>
                  <a:effectLst/>
                  <a:uLnTx/>
                  <a:uFillTx/>
                  <a:latin typeface="Nunito Sans"/>
                </a:endParaRPr>
              </a:p>
              <a:p>
                <a:pPr marL="171450" indent="-171450">
                  <a:buClr>
                    <a:srgbClr val="23A950"/>
                  </a:buClr>
                  <a:buSzPct val="125000"/>
                  <a:buFont typeface="Arial" panose="020B0604020202020204" pitchFamily="34" charset="0"/>
                  <a:buChar char="•"/>
                  <a:defRPr/>
                </a:pPr>
                <a:r>
                  <a:rPr kumimoji="0" lang="en-GB" sz="1800" b="0" i="0" u="none" strike="noStrike" kern="1200" cap="none" spc="0" normalizeH="0" baseline="0" noProof="0">
                    <a:ln>
                      <a:noFill/>
                    </a:ln>
                    <a:solidFill>
                      <a:srgbClr val="000000"/>
                    </a:solidFill>
                    <a:effectLst/>
                    <a:uLnTx/>
                    <a:uFillTx/>
                    <a:latin typeface="Nunito Sans"/>
                  </a:rPr>
                  <a:t>New</a:t>
                </a:r>
                <a:r>
                  <a:rPr lang="en-GB" sz="1800">
                    <a:solidFill>
                      <a:srgbClr val="000000"/>
                    </a:solidFill>
                    <a:latin typeface="Nunito Sans"/>
                  </a:rPr>
                  <a:t> volunteering opportunities</a:t>
                </a:r>
                <a:r>
                  <a:rPr kumimoji="0" lang="en-GB" sz="1800" b="0" i="0" u="none" strike="noStrike" kern="1200" cap="none" spc="0" normalizeH="0" baseline="0" noProof="0">
                    <a:ln>
                      <a:noFill/>
                    </a:ln>
                    <a:solidFill>
                      <a:srgbClr val="000000"/>
                    </a:solidFill>
                    <a:effectLst/>
                    <a:uLnTx/>
                    <a:uFillTx/>
                    <a:latin typeface="Nunito Sans"/>
                  </a:rPr>
                  <a:t> tool</a:t>
                </a:r>
                <a:endParaRPr lang="en-GB" sz="1800" b="0" i="0" u="none" strike="noStrike" kern="1200" cap="none" spc="0" normalizeH="0" baseline="0" noProof="0">
                  <a:ln>
                    <a:noFill/>
                  </a:ln>
                  <a:solidFill>
                    <a:srgbClr val="000000"/>
                  </a:solidFill>
                  <a:effectLst/>
                  <a:uLnTx/>
                  <a:uFillTx/>
                  <a:latin typeface="Nunito Sans"/>
                </a:endParaRPr>
              </a:p>
              <a:p>
                <a:pPr marL="171450" marR="0" lvl="0" indent="-171450" algn="l" defTabSz="685800" rtl="0" eaLnBrk="1" fontAlgn="auto" latinLnBrk="0" hangingPunct="1">
                  <a:lnSpc>
                    <a:spcPct val="100000"/>
                  </a:lnSpc>
                  <a:spcBef>
                    <a:spcPts val="0"/>
                  </a:spcBef>
                  <a:spcAft>
                    <a:spcPts val="0"/>
                  </a:spcAft>
                  <a:buClr>
                    <a:srgbClr val="23A950"/>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a:rPr>
                  <a:t>Improved self-service for new volunteers</a:t>
                </a:r>
                <a:endParaRPr lang="en-GB" sz="1800" b="0" i="0" u="none" strike="noStrike" kern="1200" cap="none" spc="0" normalizeH="0" baseline="0" noProof="0">
                  <a:ln>
                    <a:noFill/>
                  </a:ln>
                  <a:solidFill>
                    <a:srgbClr val="000000"/>
                  </a:solidFill>
                  <a:effectLst/>
                  <a:uLnTx/>
                  <a:uFillTx/>
                  <a:latin typeface="Nunito Sans"/>
                </a:endParaRPr>
              </a:p>
            </p:txBody>
          </p:sp>
        </p:grpSp>
        <p:grpSp>
          <p:nvGrpSpPr>
            <p:cNvPr id="36" name="Group 35">
              <a:extLst>
                <a:ext uri="{FF2B5EF4-FFF2-40B4-BE49-F238E27FC236}">
                  <a16:creationId xmlns:a16="http://schemas.microsoft.com/office/drawing/2014/main" id="{BC74D8BF-988E-FA0E-4955-87C0AD1A0AE4}"/>
                </a:ext>
              </a:extLst>
            </p:cNvPr>
            <p:cNvGrpSpPr/>
            <p:nvPr/>
          </p:nvGrpSpPr>
          <p:grpSpPr>
            <a:xfrm>
              <a:off x="4296000" y="1007159"/>
              <a:ext cx="3656158" cy="5678562"/>
              <a:chOff x="4296000" y="1007159"/>
              <a:chExt cx="3656158" cy="5678562"/>
            </a:xfrm>
          </p:grpSpPr>
          <p:grpSp>
            <p:nvGrpSpPr>
              <p:cNvPr id="33" name="Group 32">
                <a:extLst>
                  <a:ext uri="{FF2B5EF4-FFF2-40B4-BE49-F238E27FC236}">
                    <a16:creationId xmlns:a16="http://schemas.microsoft.com/office/drawing/2014/main" id="{B76C984A-98D6-471C-726D-11A8455C51B0}"/>
                  </a:ext>
                </a:extLst>
              </p:cNvPr>
              <p:cNvGrpSpPr/>
              <p:nvPr/>
            </p:nvGrpSpPr>
            <p:grpSpPr>
              <a:xfrm>
                <a:off x="4296000" y="1007159"/>
                <a:ext cx="3656158" cy="5678562"/>
                <a:chOff x="3174472" y="1686816"/>
                <a:chExt cx="2919559" cy="4644400"/>
              </a:xfrm>
            </p:grpSpPr>
            <p:grpSp>
              <p:nvGrpSpPr>
                <p:cNvPr id="16" name="Group 15">
                  <a:extLst>
                    <a:ext uri="{FF2B5EF4-FFF2-40B4-BE49-F238E27FC236}">
                      <a16:creationId xmlns:a16="http://schemas.microsoft.com/office/drawing/2014/main" id="{EDB7B9C5-6439-D612-BD73-A6F8DC8603BD}"/>
                    </a:ext>
                  </a:extLst>
                </p:cNvPr>
                <p:cNvGrpSpPr/>
                <p:nvPr/>
              </p:nvGrpSpPr>
              <p:grpSpPr>
                <a:xfrm>
                  <a:off x="3174472" y="1686816"/>
                  <a:ext cx="2874715" cy="4644400"/>
                  <a:chOff x="3174472" y="1686816"/>
                  <a:chExt cx="2874715" cy="4644400"/>
                </a:xfrm>
              </p:grpSpPr>
              <p:sp>
                <p:nvSpPr>
                  <p:cNvPr id="17" name="Rectangle: Rounded Corners 16">
                    <a:extLst>
                      <a:ext uri="{FF2B5EF4-FFF2-40B4-BE49-F238E27FC236}">
                        <a16:creationId xmlns:a16="http://schemas.microsoft.com/office/drawing/2014/main" id="{D3A038E9-520E-C4EA-4FCB-336737621652}"/>
                      </a:ext>
                    </a:extLst>
                  </p:cNvPr>
                  <p:cNvSpPr/>
                  <p:nvPr/>
                </p:nvSpPr>
                <p:spPr>
                  <a:xfrm>
                    <a:off x="3174472" y="1686816"/>
                    <a:ext cx="2874715" cy="464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8" name="Rectangle: Rounded Corners 17">
                    <a:extLst>
                      <a:ext uri="{FF2B5EF4-FFF2-40B4-BE49-F238E27FC236}">
                        <a16:creationId xmlns:a16="http://schemas.microsoft.com/office/drawing/2014/main" id="{20A7BDE9-A27E-AC72-B3D3-49ADDEEADC6A}"/>
                      </a:ext>
                    </a:extLst>
                  </p:cNvPr>
                  <p:cNvSpPr/>
                  <p:nvPr/>
                </p:nvSpPr>
                <p:spPr>
                  <a:xfrm>
                    <a:off x="3310525" y="3514762"/>
                    <a:ext cx="2611138" cy="818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9" name="Rectangle: Rounded Corners 18">
                    <a:extLst>
                      <a:ext uri="{FF2B5EF4-FFF2-40B4-BE49-F238E27FC236}">
                        <a16:creationId xmlns:a16="http://schemas.microsoft.com/office/drawing/2014/main" id="{A508E380-1471-7326-421D-30B8BDCBD48D}"/>
                      </a:ext>
                    </a:extLst>
                  </p:cNvPr>
                  <p:cNvSpPr/>
                  <p:nvPr/>
                </p:nvSpPr>
                <p:spPr>
                  <a:xfrm>
                    <a:off x="3307868" y="4402864"/>
                    <a:ext cx="2611138" cy="17722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0" name="Rectangle: Rounded Corners 19">
                    <a:extLst>
                      <a:ext uri="{FF2B5EF4-FFF2-40B4-BE49-F238E27FC236}">
                        <a16:creationId xmlns:a16="http://schemas.microsoft.com/office/drawing/2014/main" id="{0BE006E5-1617-3A38-5AEB-25BF700D2CCA}"/>
                      </a:ext>
                    </a:extLst>
                  </p:cNvPr>
                  <p:cNvSpPr/>
                  <p:nvPr/>
                </p:nvSpPr>
                <p:spPr>
                  <a:xfrm>
                    <a:off x="3677447" y="2086690"/>
                    <a:ext cx="1749846" cy="1148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1" name="TextBox 20">
                    <a:extLst>
                      <a:ext uri="{FF2B5EF4-FFF2-40B4-BE49-F238E27FC236}">
                        <a16:creationId xmlns:a16="http://schemas.microsoft.com/office/drawing/2014/main" id="{831A7CC5-9585-E22D-9F08-A78D85382640}"/>
                      </a:ext>
                    </a:extLst>
                  </p:cNvPr>
                  <p:cNvSpPr txBox="1"/>
                  <p:nvPr/>
                </p:nvSpPr>
                <p:spPr>
                  <a:xfrm>
                    <a:off x="3306259" y="3593815"/>
                    <a:ext cx="2611139" cy="679658"/>
                  </a:xfrm>
                  <a:prstGeom prst="rect">
                    <a:avLst/>
                  </a:prstGeom>
                  <a:noFill/>
                  <a:effectLst/>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A82"/>
                        </a:solidFill>
                        <a:effectLst/>
                        <a:uLnTx/>
                        <a:uFillTx/>
                        <a:latin typeface="Nunito Sans SemiBold" panose="00000700000000000000" pitchFamily="2" charset="0"/>
                        <a:ea typeface="+mn-ea"/>
                        <a:cs typeface="+mn-cs"/>
                      </a:rPr>
                      <a:t>Simplifying how we volunteer together</a:t>
                    </a:r>
                  </a:p>
                </p:txBody>
              </p:sp>
            </p:grpSp>
            <p:sp>
              <p:nvSpPr>
                <p:cNvPr id="32" name="Rectangle 31">
                  <a:extLst>
                    <a:ext uri="{FF2B5EF4-FFF2-40B4-BE49-F238E27FC236}">
                      <a16:creationId xmlns:a16="http://schemas.microsoft.com/office/drawing/2014/main" id="{E39B8D0C-AF63-A2E4-95B3-10C68CFEC4FA}"/>
                    </a:ext>
                  </a:extLst>
                </p:cNvPr>
                <p:cNvSpPr/>
                <p:nvPr/>
              </p:nvSpPr>
              <p:spPr>
                <a:xfrm>
                  <a:off x="3306259" y="4502959"/>
                  <a:ext cx="2787772" cy="1661386"/>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
                      <a:srgbClr val="003A82"/>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Team-based approach allowing tasks to be shared</a:t>
                  </a:r>
                </a:p>
                <a:p>
                  <a:pPr marL="285750" marR="0" lvl="0" indent="-285750" algn="l" defTabSz="685800" rtl="0" eaLnBrk="1" fontAlgn="auto" latinLnBrk="0" hangingPunct="1">
                    <a:lnSpc>
                      <a:spcPct val="100000"/>
                    </a:lnSpc>
                    <a:spcBef>
                      <a:spcPts val="0"/>
                    </a:spcBef>
                    <a:spcAft>
                      <a:spcPts val="0"/>
                    </a:spcAft>
                    <a:buClr>
                      <a:srgbClr val="003A82"/>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Clearer purpose and responsibilities of teams</a:t>
                  </a:r>
                </a:p>
                <a:p>
                  <a:pPr marL="285750" marR="0" lvl="0" indent="-285750" algn="l" defTabSz="685800" rtl="0" eaLnBrk="1" fontAlgn="auto" latinLnBrk="0" hangingPunct="1">
                    <a:lnSpc>
                      <a:spcPct val="100000"/>
                    </a:lnSpc>
                    <a:spcBef>
                      <a:spcPts val="0"/>
                    </a:spcBef>
                    <a:spcAft>
                      <a:spcPts val="0"/>
                    </a:spcAft>
                    <a:buClr>
                      <a:srgbClr val="003A82"/>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More flexible volunteering</a:t>
                  </a:r>
                </a:p>
                <a:p>
                  <a:pPr marL="285750" marR="0" lvl="0" indent="-285750" algn="l" defTabSz="685800" rtl="0" eaLnBrk="1" fontAlgn="auto" latinLnBrk="0" hangingPunct="1">
                    <a:lnSpc>
                      <a:spcPct val="100000"/>
                    </a:lnSpc>
                    <a:spcBef>
                      <a:spcPts val="0"/>
                    </a:spcBef>
                    <a:spcAft>
                      <a:spcPts val="0"/>
                    </a:spcAft>
                    <a:buClr>
                      <a:srgbClr val="003A82"/>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New digital tool for adult volunteers</a:t>
                  </a:r>
                </a:p>
              </p:txBody>
            </p:sp>
          </p:grpSp>
          <p:pic>
            <p:nvPicPr>
              <p:cNvPr id="35" name="Graphic 14" descr="Cheers outline">
                <a:extLst>
                  <a:ext uri="{FF2B5EF4-FFF2-40B4-BE49-F238E27FC236}">
                    <a16:creationId xmlns:a16="http://schemas.microsoft.com/office/drawing/2014/main" id="{BBC1173F-3E4D-2922-63D8-46992E3A28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5434" y="1577963"/>
                <a:ext cx="1272209" cy="1272209"/>
              </a:xfrm>
              <a:prstGeom prst="rect">
                <a:avLst/>
              </a:prstGeom>
            </p:spPr>
          </p:pic>
        </p:grpSp>
      </p:grpSp>
    </p:spTree>
    <p:extLst>
      <p:ext uri="{BB962C8B-B14F-4D97-AF65-F5344CB8AC3E}">
        <p14:creationId xmlns:p14="http://schemas.microsoft.com/office/powerpoint/2010/main" val="48149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854B40-CA9B-D3EC-A493-FED23AE69853}"/>
              </a:ext>
            </a:extLst>
          </p:cNvPr>
          <p:cNvSpPr txBox="1"/>
          <p:nvPr/>
        </p:nvSpPr>
        <p:spPr>
          <a:xfrm>
            <a:off x="259821" y="342158"/>
            <a:ext cx="9089571" cy="523220"/>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kumimoji="0" lang="en-GB" sz="2800" b="1" i="0" u="none" strike="noStrike" kern="1200" cap="none" spc="0" normalizeH="0" baseline="0" noProof="0">
                <a:ln>
                  <a:noFill/>
                </a:ln>
                <a:solidFill>
                  <a:srgbClr val="7413DC"/>
                </a:solidFill>
                <a:effectLst/>
                <a:uLnTx/>
                <a:uFillTx/>
                <a:latin typeface="Nunito Sans Black"/>
                <a:ea typeface="+mn-ea"/>
                <a:cs typeface="Nunito Sans Black"/>
              </a:rPr>
              <a:t>Supporting Digital Tools</a:t>
            </a:r>
          </a:p>
        </p:txBody>
      </p:sp>
      <p:grpSp>
        <p:nvGrpSpPr>
          <p:cNvPr id="45" name="Group 44">
            <a:extLst>
              <a:ext uri="{FF2B5EF4-FFF2-40B4-BE49-F238E27FC236}">
                <a16:creationId xmlns:a16="http://schemas.microsoft.com/office/drawing/2014/main" id="{CEE2B3FE-37DF-9CD5-7A3F-A0A573C2BBC4}"/>
              </a:ext>
            </a:extLst>
          </p:cNvPr>
          <p:cNvGrpSpPr/>
          <p:nvPr/>
        </p:nvGrpSpPr>
        <p:grpSpPr>
          <a:xfrm>
            <a:off x="276090" y="1055271"/>
            <a:ext cx="11639820" cy="5630448"/>
            <a:chOff x="276090" y="1055271"/>
            <a:chExt cx="11639820" cy="5630448"/>
          </a:xfrm>
        </p:grpSpPr>
        <p:grpSp>
          <p:nvGrpSpPr>
            <p:cNvPr id="44" name="Group 43">
              <a:extLst>
                <a:ext uri="{FF2B5EF4-FFF2-40B4-BE49-F238E27FC236}">
                  <a16:creationId xmlns:a16="http://schemas.microsoft.com/office/drawing/2014/main" id="{9B2C3450-9767-8D49-B926-914BBCF638E5}"/>
                </a:ext>
              </a:extLst>
            </p:cNvPr>
            <p:cNvGrpSpPr/>
            <p:nvPr/>
          </p:nvGrpSpPr>
          <p:grpSpPr>
            <a:xfrm>
              <a:off x="1638185" y="2435419"/>
              <a:ext cx="8925965" cy="903800"/>
              <a:chOff x="1638185" y="2461923"/>
              <a:chExt cx="8925965" cy="903800"/>
            </a:xfrm>
          </p:grpSpPr>
          <p:pic>
            <p:nvPicPr>
              <p:cNvPr id="20" name="Graphic 19" descr="Arrow Right with solid fill">
                <a:extLst>
                  <a:ext uri="{FF2B5EF4-FFF2-40B4-BE49-F238E27FC236}">
                    <a16:creationId xmlns:a16="http://schemas.microsoft.com/office/drawing/2014/main" id="{66DF37F6-BAF8-F045-2D38-1CEB764C1AB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428"/>
              <a:stretch/>
            </p:blipFill>
            <p:spPr>
              <a:xfrm rot="5400000">
                <a:off x="1764245" y="2577383"/>
                <a:ext cx="662280" cy="914400"/>
              </a:xfrm>
              <a:prstGeom prst="rect">
                <a:avLst/>
              </a:prstGeom>
            </p:spPr>
          </p:pic>
          <p:cxnSp>
            <p:nvCxnSpPr>
              <p:cNvPr id="35" name="Straight Connector 34">
                <a:extLst>
                  <a:ext uri="{FF2B5EF4-FFF2-40B4-BE49-F238E27FC236}">
                    <a16:creationId xmlns:a16="http://schemas.microsoft.com/office/drawing/2014/main" id="{391E019E-0366-28A1-BD1B-8B9BCAFEF5B0}"/>
                  </a:ext>
                </a:extLst>
              </p:cNvPr>
              <p:cNvCxnSpPr>
                <a:cxnSpLocks/>
              </p:cNvCxnSpPr>
              <p:nvPr/>
            </p:nvCxnSpPr>
            <p:spPr>
              <a:xfrm>
                <a:off x="2070748" y="2729947"/>
                <a:ext cx="8045161" cy="0"/>
              </a:xfrm>
              <a:prstGeom prst="line">
                <a:avLst/>
              </a:prstGeom>
              <a:ln w="57150"/>
            </p:spPr>
            <p:style>
              <a:lnRef idx="1">
                <a:schemeClr val="dk1"/>
              </a:lnRef>
              <a:fillRef idx="0">
                <a:schemeClr val="dk1"/>
              </a:fillRef>
              <a:effectRef idx="0">
                <a:schemeClr val="dk1"/>
              </a:effectRef>
              <a:fontRef idx="minor">
                <a:schemeClr val="tx1"/>
              </a:fontRef>
            </p:style>
          </p:cxnSp>
          <p:pic>
            <p:nvPicPr>
              <p:cNvPr id="40" name="Graphic 39" descr="Arrow Right with solid fill">
                <a:extLst>
                  <a:ext uri="{FF2B5EF4-FFF2-40B4-BE49-F238E27FC236}">
                    <a16:creationId xmlns:a16="http://schemas.microsoft.com/office/drawing/2014/main" id="{EA1F34ED-3FD8-E4D6-74E2-814BB0F60CB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428"/>
              <a:stretch/>
            </p:blipFill>
            <p:spPr>
              <a:xfrm rot="5400000">
                <a:off x="9775810" y="2575535"/>
                <a:ext cx="662280" cy="914400"/>
              </a:xfrm>
              <a:prstGeom prst="rect">
                <a:avLst/>
              </a:prstGeom>
            </p:spPr>
          </p:pic>
          <p:cxnSp>
            <p:nvCxnSpPr>
              <p:cNvPr id="41" name="Straight Connector 40">
                <a:extLst>
                  <a:ext uri="{FF2B5EF4-FFF2-40B4-BE49-F238E27FC236}">
                    <a16:creationId xmlns:a16="http://schemas.microsoft.com/office/drawing/2014/main" id="{18515DF2-89CA-ECA6-7248-A8D4B60C16B0}"/>
                  </a:ext>
                </a:extLst>
              </p:cNvPr>
              <p:cNvCxnSpPr>
                <a:cxnSpLocks/>
              </p:cNvCxnSpPr>
              <p:nvPr/>
            </p:nvCxnSpPr>
            <p:spPr>
              <a:xfrm>
                <a:off x="6096000" y="2461923"/>
                <a:ext cx="0" cy="268024"/>
              </a:xfrm>
              <a:prstGeom prst="line">
                <a:avLst/>
              </a:prstGeom>
              <a:ln w="57150"/>
            </p:spPr>
            <p:style>
              <a:lnRef idx="1">
                <a:schemeClr val="dk1"/>
              </a:lnRef>
              <a:fillRef idx="0">
                <a:schemeClr val="dk1"/>
              </a:fillRef>
              <a:effectRef idx="0">
                <a:schemeClr val="dk1"/>
              </a:effectRef>
              <a:fontRef idx="minor">
                <a:schemeClr val="tx1"/>
              </a:fontRef>
            </p:style>
          </p:cxnSp>
          <p:pic>
            <p:nvPicPr>
              <p:cNvPr id="43" name="Graphic 42" descr="Arrow Right with solid fill">
                <a:extLst>
                  <a:ext uri="{FF2B5EF4-FFF2-40B4-BE49-F238E27FC236}">
                    <a16:creationId xmlns:a16="http://schemas.microsoft.com/office/drawing/2014/main" id="{25C34BEF-F180-F3EC-B091-72861225705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428"/>
              <a:stretch/>
            </p:blipFill>
            <p:spPr>
              <a:xfrm rot="5400000">
                <a:off x="5771486" y="2575535"/>
                <a:ext cx="662280" cy="914400"/>
              </a:xfrm>
              <a:prstGeom prst="rect">
                <a:avLst/>
              </a:prstGeom>
            </p:spPr>
          </p:pic>
        </p:grpSp>
        <p:grpSp>
          <p:nvGrpSpPr>
            <p:cNvPr id="23" name="Group 22">
              <a:extLst>
                <a:ext uri="{FF2B5EF4-FFF2-40B4-BE49-F238E27FC236}">
                  <a16:creationId xmlns:a16="http://schemas.microsoft.com/office/drawing/2014/main" id="{33FE1266-FEF4-FF5C-BD7D-EDDF4C0592BA}"/>
                </a:ext>
              </a:extLst>
            </p:cNvPr>
            <p:cNvGrpSpPr/>
            <p:nvPr/>
          </p:nvGrpSpPr>
          <p:grpSpPr>
            <a:xfrm>
              <a:off x="8315910" y="3314110"/>
              <a:ext cx="3600000" cy="3371609"/>
              <a:chOff x="9047136" y="2646123"/>
              <a:chExt cx="2874715" cy="3694793"/>
            </a:xfrm>
          </p:grpSpPr>
          <p:sp>
            <p:nvSpPr>
              <p:cNvPr id="24" name="Rectangle: Rounded Corners 23">
                <a:extLst>
                  <a:ext uri="{FF2B5EF4-FFF2-40B4-BE49-F238E27FC236}">
                    <a16:creationId xmlns:a16="http://schemas.microsoft.com/office/drawing/2014/main" id="{3B4ACA6F-D4DA-DAC9-FA7D-FF38CF3B715F}"/>
                  </a:ext>
                </a:extLst>
              </p:cNvPr>
              <p:cNvSpPr/>
              <p:nvPr/>
            </p:nvSpPr>
            <p:spPr>
              <a:xfrm>
                <a:off x="9047136" y="2646123"/>
                <a:ext cx="2874715" cy="36947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5" name="Rectangle: Rounded Corners 24">
                <a:extLst>
                  <a:ext uri="{FF2B5EF4-FFF2-40B4-BE49-F238E27FC236}">
                    <a16:creationId xmlns:a16="http://schemas.microsoft.com/office/drawing/2014/main" id="{A4C0BCC8-6D7F-8870-A5D8-07B15EB5BB66}"/>
                  </a:ext>
                </a:extLst>
              </p:cNvPr>
              <p:cNvSpPr/>
              <p:nvPr/>
            </p:nvSpPr>
            <p:spPr>
              <a:xfrm>
                <a:off x="9180731" y="2937813"/>
                <a:ext cx="2611138" cy="818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6" name="Rectangle: Rounded Corners 25">
                <a:extLst>
                  <a:ext uri="{FF2B5EF4-FFF2-40B4-BE49-F238E27FC236}">
                    <a16:creationId xmlns:a16="http://schemas.microsoft.com/office/drawing/2014/main" id="{4B4B0A88-7BAD-9FFF-8CF4-B405C1447ED9}"/>
                  </a:ext>
                </a:extLst>
              </p:cNvPr>
              <p:cNvSpPr/>
              <p:nvPr/>
            </p:nvSpPr>
            <p:spPr>
              <a:xfrm>
                <a:off x="9173098" y="3945430"/>
                <a:ext cx="2611138" cy="21332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8" name="TextBox 27">
                <a:extLst>
                  <a:ext uri="{FF2B5EF4-FFF2-40B4-BE49-F238E27FC236}">
                    <a16:creationId xmlns:a16="http://schemas.microsoft.com/office/drawing/2014/main" id="{014A623D-BCB6-82BF-77E8-A6DF1EFBF069}"/>
                  </a:ext>
                </a:extLst>
              </p:cNvPr>
              <p:cNvSpPr txBox="1"/>
              <p:nvPr/>
            </p:nvSpPr>
            <p:spPr>
              <a:xfrm>
                <a:off x="9173098" y="3094439"/>
                <a:ext cx="2608481" cy="505918"/>
              </a:xfrm>
              <a:prstGeom prst="rect">
                <a:avLst/>
              </a:prstGeom>
              <a:noFill/>
              <a:effectLst/>
            </p:spPr>
            <p:txBody>
              <a:bodyPr wrap="square" lIns="91440" tIns="45720" rIns="91440" bIns="45720" rtlCol="0" anchor="ctr">
                <a:spAutoFit/>
              </a:bodyPr>
              <a:lstStyle/>
              <a:p>
                <a:pPr algn="ctr">
                  <a:defRPr/>
                </a:pPr>
                <a:r>
                  <a:rPr lang="en-GB" sz="2400" b="1">
                    <a:solidFill>
                      <a:srgbClr val="00A793"/>
                    </a:solidFill>
                    <a:latin typeface="Nunito Sans SemiBold"/>
                  </a:rPr>
                  <a:t>My Learning</a:t>
                </a:r>
                <a:endParaRPr kumimoji="0" lang="en-GB" sz="2400" b="1" i="0" u="none" strike="noStrike" kern="1200" cap="none" spc="0" normalizeH="0" baseline="0" noProof="0">
                  <a:ln>
                    <a:noFill/>
                  </a:ln>
                  <a:solidFill>
                    <a:srgbClr val="00A793"/>
                  </a:solidFill>
                  <a:effectLst/>
                  <a:uLnTx/>
                  <a:uFillTx/>
                  <a:latin typeface="Nunito Sans SemiBold"/>
                </a:endParaRPr>
              </a:p>
            </p:txBody>
          </p:sp>
          <p:sp>
            <p:nvSpPr>
              <p:cNvPr id="30" name="Rectangle 29">
                <a:extLst>
                  <a:ext uri="{FF2B5EF4-FFF2-40B4-BE49-F238E27FC236}">
                    <a16:creationId xmlns:a16="http://schemas.microsoft.com/office/drawing/2014/main" id="{B1583FE7-B1AF-73F4-524B-24FC455A80D1}"/>
                  </a:ext>
                </a:extLst>
              </p:cNvPr>
              <p:cNvSpPr/>
              <p:nvPr/>
            </p:nvSpPr>
            <p:spPr>
              <a:xfrm>
                <a:off x="9171390" y="4199944"/>
                <a:ext cx="2626206" cy="1618937"/>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
                    <a:srgbClr val="00A793"/>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More accessible, engaging and enjoyable learning</a:t>
                </a:r>
              </a:p>
              <a:p>
                <a:pPr marL="285750" marR="0" lvl="0" indent="-285750" algn="l" defTabSz="685800" rtl="0" eaLnBrk="1" fontAlgn="auto" latinLnBrk="0" hangingPunct="1">
                  <a:lnSpc>
                    <a:spcPct val="100000"/>
                  </a:lnSpc>
                  <a:spcBef>
                    <a:spcPts val="0"/>
                  </a:spcBef>
                  <a:spcAft>
                    <a:spcPts val="0"/>
                  </a:spcAft>
                  <a:buClr>
                    <a:srgbClr val="00A793"/>
                  </a:buClr>
                  <a:buSzPct val="125000"/>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endParaRPr>
              </a:p>
              <a:p>
                <a:pPr marL="285750" marR="0" lvl="0" indent="-285750" algn="l" defTabSz="685800" rtl="0" eaLnBrk="1" fontAlgn="auto" latinLnBrk="0" hangingPunct="1">
                  <a:lnSpc>
                    <a:spcPct val="100000"/>
                  </a:lnSpc>
                  <a:spcBef>
                    <a:spcPts val="0"/>
                  </a:spcBef>
                  <a:spcAft>
                    <a:spcPts val="0"/>
                  </a:spcAft>
                  <a:buClr>
                    <a:srgbClr val="00A793"/>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panose="00000500000000000000" pitchFamily="2" charset="0"/>
                    <a:ea typeface="+mn-ea"/>
                    <a:cs typeface="+mn-cs"/>
                  </a:rPr>
                  <a:t>Easier reporting and management of learning</a:t>
                </a:r>
                <a:endParaRPr kumimoji="0" lang="en-GB" sz="1200" b="0" i="0" u="none" strike="noStrike" kern="1200" cap="none" spc="0" normalizeH="0" baseline="0" noProof="0">
                  <a:ln>
                    <a:noFill/>
                  </a:ln>
                  <a:solidFill>
                    <a:srgbClr val="000000"/>
                  </a:solidFill>
                  <a:effectLst/>
                  <a:uLnTx/>
                  <a:uFillTx/>
                  <a:latin typeface="Nunito Sans Light" panose="00000400000000000000" pitchFamily="2" charset="0"/>
                  <a:ea typeface="+mn-ea"/>
                  <a:cs typeface="+mn-cs"/>
                </a:endParaRPr>
              </a:p>
            </p:txBody>
          </p:sp>
        </p:grpSp>
        <p:grpSp>
          <p:nvGrpSpPr>
            <p:cNvPr id="34" name="Group 33">
              <a:extLst>
                <a:ext uri="{FF2B5EF4-FFF2-40B4-BE49-F238E27FC236}">
                  <a16:creationId xmlns:a16="http://schemas.microsoft.com/office/drawing/2014/main" id="{23CE48E4-5314-2E81-DCBD-812EC89BA5D4}"/>
                </a:ext>
              </a:extLst>
            </p:cNvPr>
            <p:cNvGrpSpPr/>
            <p:nvPr/>
          </p:nvGrpSpPr>
          <p:grpSpPr>
            <a:xfrm>
              <a:off x="276090" y="3314108"/>
              <a:ext cx="3600000" cy="3371610"/>
              <a:chOff x="249389" y="2635408"/>
              <a:chExt cx="2874715" cy="3694795"/>
            </a:xfrm>
          </p:grpSpPr>
          <p:grpSp>
            <p:nvGrpSpPr>
              <p:cNvPr id="7" name="Group 6">
                <a:extLst>
                  <a:ext uri="{FF2B5EF4-FFF2-40B4-BE49-F238E27FC236}">
                    <a16:creationId xmlns:a16="http://schemas.microsoft.com/office/drawing/2014/main" id="{84C65995-304E-4CFF-523F-78F95F02982B}"/>
                  </a:ext>
                </a:extLst>
              </p:cNvPr>
              <p:cNvGrpSpPr/>
              <p:nvPr/>
            </p:nvGrpSpPr>
            <p:grpSpPr>
              <a:xfrm>
                <a:off x="249389" y="2635408"/>
                <a:ext cx="2874715" cy="3694795"/>
                <a:chOff x="249389" y="2635408"/>
                <a:chExt cx="2874715" cy="3694795"/>
              </a:xfrm>
            </p:grpSpPr>
            <p:grpSp>
              <p:nvGrpSpPr>
                <p:cNvPr id="9" name="Group 8">
                  <a:extLst>
                    <a:ext uri="{FF2B5EF4-FFF2-40B4-BE49-F238E27FC236}">
                      <a16:creationId xmlns:a16="http://schemas.microsoft.com/office/drawing/2014/main" id="{265888C5-090A-F24A-E4B8-4C280E0B0DA8}"/>
                    </a:ext>
                  </a:extLst>
                </p:cNvPr>
                <p:cNvGrpSpPr/>
                <p:nvPr/>
              </p:nvGrpSpPr>
              <p:grpSpPr>
                <a:xfrm>
                  <a:off x="249389" y="2635408"/>
                  <a:ext cx="2874715" cy="3694795"/>
                  <a:chOff x="249389" y="2635408"/>
                  <a:chExt cx="2874715" cy="3694795"/>
                </a:xfrm>
              </p:grpSpPr>
              <p:sp>
                <p:nvSpPr>
                  <p:cNvPr id="11" name="Rectangle: Rounded Corners 10">
                    <a:extLst>
                      <a:ext uri="{FF2B5EF4-FFF2-40B4-BE49-F238E27FC236}">
                        <a16:creationId xmlns:a16="http://schemas.microsoft.com/office/drawing/2014/main" id="{D9B4C0D8-C261-968C-2B30-D3DAF683F21D}"/>
                      </a:ext>
                    </a:extLst>
                  </p:cNvPr>
                  <p:cNvSpPr/>
                  <p:nvPr/>
                </p:nvSpPr>
                <p:spPr>
                  <a:xfrm>
                    <a:off x="249389" y="2635408"/>
                    <a:ext cx="2874715" cy="36947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2" name="Rectangle: Rounded Corners 11">
                    <a:extLst>
                      <a:ext uri="{FF2B5EF4-FFF2-40B4-BE49-F238E27FC236}">
                        <a16:creationId xmlns:a16="http://schemas.microsoft.com/office/drawing/2014/main" id="{CD7A26A8-87E3-064F-960C-C41B5AC8EF5C}"/>
                      </a:ext>
                    </a:extLst>
                  </p:cNvPr>
                  <p:cNvSpPr/>
                  <p:nvPr/>
                </p:nvSpPr>
                <p:spPr>
                  <a:xfrm>
                    <a:off x="387753" y="3934717"/>
                    <a:ext cx="2611138" cy="2147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4" name="Rectangle: Rounded Corners 13">
                    <a:extLst>
                      <a:ext uri="{FF2B5EF4-FFF2-40B4-BE49-F238E27FC236}">
                        <a16:creationId xmlns:a16="http://schemas.microsoft.com/office/drawing/2014/main" id="{C76ED996-4774-2D1F-9B92-48C1E8168B6A}"/>
                      </a:ext>
                    </a:extLst>
                  </p:cNvPr>
                  <p:cNvSpPr/>
                  <p:nvPr/>
                </p:nvSpPr>
                <p:spPr>
                  <a:xfrm>
                    <a:off x="387478" y="2933758"/>
                    <a:ext cx="2611688" cy="8183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grpSp>
            <p:sp>
              <p:nvSpPr>
                <p:cNvPr id="10" name="TextBox 9">
                  <a:extLst>
                    <a:ext uri="{FF2B5EF4-FFF2-40B4-BE49-F238E27FC236}">
                      <a16:creationId xmlns:a16="http://schemas.microsoft.com/office/drawing/2014/main" id="{30CD6DC1-8024-B68D-C065-D2AAF0E317AB}"/>
                    </a:ext>
                  </a:extLst>
                </p:cNvPr>
                <p:cNvSpPr txBox="1"/>
                <p:nvPr/>
              </p:nvSpPr>
              <p:spPr>
                <a:xfrm>
                  <a:off x="376637" y="2913985"/>
                  <a:ext cx="2611688" cy="910652"/>
                </a:xfrm>
                <a:prstGeom prst="rect">
                  <a:avLst/>
                </a:prstGeom>
                <a:noFill/>
                <a:effectLst/>
              </p:spPr>
              <p:txBody>
                <a:bodyPr wrap="square" lIns="91440" tIns="45720" rIns="91440" bIns="45720" rtlCol="0" anchor="ctr">
                  <a:spAutoFit/>
                </a:bodyPr>
                <a:lstStyle/>
                <a:p>
                  <a:pPr algn="ctr">
                    <a:defRPr/>
                  </a:pPr>
                  <a:r>
                    <a:rPr lang="en-GB" sz="2400" b="1">
                      <a:solidFill>
                        <a:srgbClr val="23A950"/>
                      </a:solidFill>
                      <a:latin typeface="Nunito Sans SemiBold"/>
                    </a:rPr>
                    <a:t>Volunteering Opportunities</a:t>
                  </a:r>
                  <a:endParaRPr lang="en-US">
                    <a:ea typeface="+mn-ea"/>
                    <a:cs typeface="+mn-cs"/>
                  </a:endParaRPr>
                </a:p>
              </p:txBody>
            </p:sp>
          </p:grpSp>
          <p:sp>
            <p:nvSpPr>
              <p:cNvPr id="31" name="Rectangle 30">
                <a:extLst>
                  <a:ext uri="{FF2B5EF4-FFF2-40B4-BE49-F238E27FC236}">
                    <a16:creationId xmlns:a16="http://schemas.microsoft.com/office/drawing/2014/main" id="{A813009F-C887-44EB-98BA-D07601E71CDB}"/>
                  </a:ext>
                </a:extLst>
              </p:cNvPr>
              <p:cNvSpPr/>
              <p:nvPr/>
            </p:nvSpPr>
            <p:spPr>
              <a:xfrm>
                <a:off x="391810" y="3901730"/>
                <a:ext cx="2607080" cy="2226037"/>
              </a:xfrm>
              <a:prstGeom prst="rect">
                <a:avLst/>
              </a:prstGeom>
            </p:spPr>
            <p:txBody>
              <a:bodyPr wrap="square" lIns="91440" tIns="45720" rIns="91440" bIns="45720" anchor="t">
                <a:spAutoFit/>
              </a:bodyPr>
              <a:lstStyle/>
              <a:p>
                <a:pPr marL="171450" indent="-171450">
                  <a:buClr>
                    <a:srgbClr val="23A950"/>
                  </a:buClr>
                  <a:buSzPct val="125000"/>
                  <a:buFont typeface="Arial" panose="020B0604020202020204" pitchFamily="34" charset="0"/>
                  <a:buChar char="•"/>
                  <a:defRPr/>
                </a:pPr>
                <a:r>
                  <a:rPr kumimoji="0" lang="en-GB" sz="1800" b="0" i="0" u="none" strike="noStrike" kern="1200" cap="none" spc="0" normalizeH="0" baseline="0" noProof="0">
                    <a:ln>
                      <a:noFill/>
                    </a:ln>
                    <a:solidFill>
                      <a:srgbClr val="000000"/>
                    </a:solidFill>
                    <a:effectLst/>
                    <a:uLnTx/>
                    <a:uFillTx/>
                    <a:latin typeface="Nunito Sans"/>
                  </a:rPr>
                  <a:t>Better able to attract more volunteers through </a:t>
                </a:r>
                <a:r>
                  <a:rPr lang="en-GB" sz="1800">
                    <a:solidFill>
                      <a:srgbClr val="000000"/>
                    </a:solidFill>
                    <a:latin typeface="Nunito Sans"/>
                  </a:rPr>
                  <a:t>an improved advert and enquiry system</a:t>
                </a:r>
                <a:endParaRPr lang="en-GB" sz="1800" b="0" i="0" u="none" strike="noStrike" kern="1200" cap="none" spc="0" normalizeH="0" baseline="0" noProof="0">
                  <a:ln>
                    <a:noFill/>
                  </a:ln>
                  <a:solidFill>
                    <a:srgbClr val="000000"/>
                  </a:solidFill>
                  <a:effectLst/>
                  <a:uLnTx/>
                  <a:uFillTx/>
                  <a:latin typeface="Nunito Sans" panose="00000500000000000000" pitchFamily="2" charset="0"/>
                </a:endParaRPr>
              </a:p>
              <a:p>
                <a:pPr marL="171450" marR="0" lvl="0" indent="-171450" algn="l" defTabSz="685800" rtl="0" eaLnBrk="1" fontAlgn="auto" latinLnBrk="0" hangingPunct="1">
                  <a:lnSpc>
                    <a:spcPct val="100000"/>
                  </a:lnSpc>
                  <a:spcBef>
                    <a:spcPts val="0"/>
                  </a:spcBef>
                  <a:spcAft>
                    <a:spcPts val="0"/>
                  </a:spcAft>
                  <a:buClr>
                    <a:srgbClr val="23A950"/>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a:rPr>
                  <a:t>Clearer information upfront about roles, responsibilities and what to expect</a:t>
                </a:r>
                <a:endParaRPr lang="en-GB" sz="1800" b="0" i="0" u="none" strike="noStrike" kern="1200" cap="none" spc="0" normalizeH="0" baseline="0" noProof="0">
                  <a:ln>
                    <a:noFill/>
                  </a:ln>
                  <a:solidFill>
                    <a:srgbClr val="000000"/>
                  </a:solidFill>
                  <a:effectLst/>
                  <a:uLnTx/>
                  <a:uFillTx/>
                  <a:latin typeface="Nunito Sans"/>
                </a:endParaRPr>
              </a:p>
            </p:txBody>
          </p:sp>
        </p:grpSp>
        <p:grpSp>
          <p:nvGrpSpPr>
            <p:cNvPr id="33" name="Group 32">
              <a:extLst>
                <a:ext uri="{FF2B5EF4-FFF2-40B4-BE49-F238E27FC236}">
                  <a16:creationId xmlns:a16="http://schemas.microsoft.com/office/drawing/2014/main" id="{B76C984A-98D6-471C-726D-11A8455C51B0}"/>
                </a:ext>
              </a:extLst>
            </p:cNvPr>
            <p:cNvGrpSpPr/>
            <p:nvPr/>
          </p:nvGrpSpPr>
          <p:grpSpPr>
            <a:xfrm>
              <a:off x="4271280" y="3309272"/>
              <a:ext cx="3600000" cy="3371610"/>
              <a:chOff x="3174472" y="2636420"/>
              <a:chExt cx="2874715" cy="3694794"/>
            </a:xfrm>
          </p:grpSpPr>
          <p:grpSp>
            <p:nvGrpSpPr>
              <p:cNvPr id="16" name="Group 15">
                <a:extLst>
                  <a:ext uri="{FF2B5EF4-FFF2-40B4-BE49-F238E27FC236}">
                    <a16:creationId xmlns:a16="http://schemas.microsoft.com/office/drawing/2014/main" id="{EDB7B9C5-6439-D612-BD73-A6F8DC8603BD}"/>
                  </a:ext>
                </a:extLst>
              </p:cNvPr>
              <p:cNvGrpSpPr/>
              <p:nvPr/>
            </p:nvGrpSpPr>
            <p:grpSpPr>
              <a:xfrm>
                <a:off x="3174472" y="2636420"/>
                <a:ext cx="2874715" cy="3694794"/>
                <a:chOff x="3174472" y="2636420"/>
                <a:chExt cx="2874715" cy="3694794"/>
              </a:xfrm>
            </p:grpSpPr>
            <p:sp>
              <p:nvSpPr>
                <p:cNvPr id="17" name="Rectangle: Rounded Corners 16">
                  <a:extLst>
                    <a:ext uri="{FF2B5EF4-FFF2-40B4-BE49-F238E27FC236}">
                      <a16:creationId xmlns:a16="http://schemas.microsoft.com/office/drawing/2014/main" id="{D3A038E9-520E-C4EA-4FCB-336737621652}"/>
                    </a:ext>
                  </a:extLst>
                </p:cNvPr>
                <p:cNvSpPr/>
                <p:nvPr/>
              </p:nvSpPr>
              <p:spPr>
                <a:xfrm>
                  <a:off x="3174472" y="2636420"/>
                  <a:ext cx="2874715" cy="369479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8" name="Rectangle: Rounded Corners 17">
                  <a:extLst>
                    <a:ext uri="{FF2B5EF4-FFF2-40B4-BE49-F238E27FC236}">
                      <a16:creationId xmlns:a16="http://schemas.microsoft.com/office/drawing/2014/main" id="{20A7BDE9-A27E-AC72-B3D3-49ADDEEADC6A}"/>
                    </a:ext>
                  </a:extLst>
                </p:cNvPr>
                <p:cNvSpPr/>
                <p:nvPr/>
              </p:nvSpPr>
              <p:spPr>
                <a:xfrm>
                  <a:off x="3304651" y="2940069"/>
                  <a:ext cx="2611138" cy="818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19" name="Rectangle: Rounded Corners 18">
                  <a:extLst>
                    <a:ext uri="{FF2B5EF4-FFF2-40B4-BE49-F238E27FC236}">
                      <a16:creationId xmlns:a16="http://schemas.microsoft.com/office/drawing/2014/main" id="{A508E380-1471-7326-421D-30B8BDCBD48D}"/>
                    </a:ext>
                  </a:extLst>
                </p:cNvPr>
                <p:cNvSpPr/>
                <p:nvPr/>
              </p:nvSpPr>
              <p:spPr>
                <a:xfrm>
                  <a:off x="3306260" y="3941028"/>
                  <a:ext cx="2611138" cy="21279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21" name="TextBox 20">
                  <a:extLst>
                    <a:ext uri="{FF2B5EF4-FFF2-40B4-BE49-F238E27FC236}">
                      <a16:creationId xmlns:a16="http://schemas.microsoft.com/office/drawing/2014/main" id="{831A7CC5-9585-E22D-9F08-A78D85382640}"/>
                    </a:ext>
                  </a:extLst>
                </p:cNvPr>
                <p:cNvSpPr txBox="1"/>
                <p:nvPr/>
              </p:nvSpPr>
              <p:spPr>
                <a:xfrm>
                  <a:off x="3300385" y="3105993"/>
                  <a:ext cx="2611139" cy="505918"/>
                </a:xfrm>
                <a:prstGeom prst="rect">
                  <a:avLst/>
                </a:prstGeom>
                <a:noFill/>
                <a:effectLst/>
              </p:spPr>
              <p:txBody>
                <a:bodyPr wrap="square" lIns="91440" tIns="45720" rIns="91440" bIns="45720" rtlCol="0" anchor="ctr">
                  <a:spAutoFit/>
                </a:bodyPr>
                <a:lstStyle/>
                <a:p>
                  <a:pPr algn="ctr">
                    <a:defRPr/>
                  </a:pPr>
                  <a:r>
                    <a:rPr lang="en-GB" sz="2400" b="1">
                      <a:solidFill>
                        <a:srgbClr val="003A82"/>
                      </a:solidFill>
                      <a:latin typeface="Nunito Sans SemiBold"/>
                    </a:rPr>
                    <a:t>My Membership</a:t>
                  </a:r>
                  <a:endParaRPr kumimoji="0" lang="en-GB" sz="2400" b="1" i="0" u="none" strike="noStrike" kern="1200" cap="none" spc="0" normalizeH="0" baseline="0" noProof="0">
                    <a:ln>
                      <a:noFill/>
                    </a:ln>
                    <a:solidFill>
                      <a:srgbClr val="003A82"/>
                    </a:solidFill>
                    <a:effectLst/>
                    <a:uLnTx/>
                    <a:uFillTx/>
                    <a:latin typeface="Nunito Sans SemiBold"/>
                  </a:endParaRPr>
                </a:p>
              </p:txBody>
            </p:sp>
          </p:grpSp>
          <p:sp>
            <p:nvSpPr>
              <p:cNvPr id="32" name="Rectangle 31">
                <a:extLst>
                  <a:ext uri="{FF2B5EF4-FFF2-40B4-BE49-F238E27FC236}">
                    <a16:creationId xmlns:a16="http://schemas.microsoft.com/office/drawing/2014/main" id="{E39B8D0C-AF63-A2E4-95B3-10C68CFEC4FA}"/>
                  </a:ext>
                </a:extLst>
              </p:cNvPr>
              <p:cNvSpPr/>
              <p:nvPr/>
            </p:nvSpPr>
            <p:spPr>
              <a:xfrm>
                <a:off x="3309034" y="4111872"/>
                <a:ext cx="2650612" cy="1821303"/>
              </a:xfrm>
              <a:prstGeom prst="rect">
                <a:avLst/>
              </a:prstGeom>
            </p:spPr>
            <p:txBody>
              <a:bodyPr wrap="square" lIns="91440" tIns="45720" rIns="91440" bIns="45720" anchor="t">
                <a:spAutoFit/>
              </a:bodyPr>
              <a:lstStyle/>
              <a:p>
                <a:pPr marL="285750" marR="0" lvl="0" indent="-285750" algn="l" defTabSz="685800" rtl="0" eaLnBrk="1" fontAlgn="auto" latinLnBrk="0" hangingPunct="1">
                  <a:lnSpc>
                    <a:spcPct val="100000"/>
                  </a:lnSpc>
                  <a:spcBef>
                    <a:spcPts val="0"/>
                  </a:spcBef>
                  <a:spcAft>
                    <a:spcPts val="0"/>
                  </a:spcAft>
                  <a:buClr>
                    <a:srgbClr val="003A82"/>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a:rPr>
                  <a:t>Reduced administration </a:t>
                </a:r>
                <a:r>
                  <a:rPr kumimoji="0" lang="en-GB" sz="1200" b="0" i="0" u="none" strike="noStrike" kern="1200" cap="none" spc="0" normalizeH="0" baseline="0" noProof="0">
                    <a:ln>
                      <a:noFill/>
                    </a:ln>
                    <a:solidFill>
                      <a:srgbClr val="000000"/>
                    </a:solidFill>
                    <a:effectLst/>
                    <a:uLnTx/>
                    <a:uFillTx/>
                    <a:latin typeface="Nunito Sans"/>
                  </a:rPr>
                  <a:t>(Including references &amp; </a:t>
                </a:r>
                <a:r>
                  <a:rPr lang="en-GB" sz="1200">
                    <a:solidFill>
                      <a:srgbClr val="000000"/>
                    </a:solidFill>
                    <a:latin typeface="Nunito Sans"/>
                  </a:rPr>
                  <a:t>disclosures</a:t>
                </a:r>
                <a:r>
                  <a:rPr kumimoji="0" lang="en-GB" sz="1200" b="0" i="0" u="none" strike="noStrike" kern="1200" cap="none" spc="0" normalizeH="0" baseline="0" noProof="0">
                    <a:ln>
                      <a:noFill/>
                    </a:ln>
                    <a:solidFill>
                      <a:srgbClr val="000000"/>
                    </a:solidFill>
                    <a:effectLst/>
                    <a:uLnTx/>
                    <a:uFillTx/>
                    <a:latin typeface="Nunito Sans"/>
                  </a:rPr>
                  <a:t>)</a:t>
                </a:r>
              </a:p>
              <a:p>
                <a:pPr marL="285750" marR="0" lvl="0" indent="-285750" algn="l" defTabSz="685800" rtl="0" eaLnBrk="1" fontAlgn="auto" latinLnBrk="0" hangingPunct="1">
                  <a:lnSpc>
                    <a:spcPct val="100000"/>
                  </a:lnSpc>
                  <a:spcBef>
                    <a:spcPts val="0"/>
                  </a:spcBef>
                  <a:spcAft>
                    <a:spcPts val="0"/>
                  </a:spcAft>
                  <a:buClr>
                    <a:srgbClr val="003A82"/>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a:rPr>
                  <a:t>Improved visibility of information</a:t>
                </a:r>
                <a:endParaRPr lang="en-GB" sz="1800" b="0" i="0" u="none" strike="noStrike" kern="1200" cap="none" spc="0" normalizeH="0" baseline="0" noProof="0">
                  <a:ln>
                    <a:noFill/>
                  </a:ln>
                  <a:solidFill>
                    <a:srgbClr val="000000"/>
                  </a:solidFill>
                  <a:effectLst/>
                  <a:uLnTx/>
                  <a:uFillTx/>
                  <a:latin typeface="Nunito Sans"/>
                </a:endParaRPr>
              </a:p>
              <a:p>
                <a:pPr marL="285750" marR="0" lvl="0" indent="-285750" algn="l" defTabSz="685800" rtl="0" eaLnBrk="1" fontAlgn="auto" latinLnBrk="0" hangingPunct="1">
                  <a:lnSpc>
                    <a:spcPct val="100000"/>
                  </a:lnSpc>
                  <a:spcBef>
                    <a:spcPts val="0"/>
                  </a:spcBef>
                  <a:spcAft>
                    <a:spcPts val="0"/>
                  </a:spcAft>
                  <a:buClr>
                    <a:srgbClr val="003A82"/>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a:rPr>
                  <a:t>Easier to manage processes e.g. Permits &amp; Awards</a:t>
                </a:r>
                <a:endParaRPr lang="en-GB" sz="1800" b="0" i="0" u="none" strike="noStrike" kern="1200" cap="none" spc="0" normalizeH="0" baseline="0" noProof="0">
                  <a:ln>
                    <a:noFill/>
                  </a:ln>
                  <a:solidFill>
                    <a:srgbClr val="000000"/>
                  </a:solidFill>
                  <a:effectLst/>
                  <a:uLnTx/>
                  <a:uFillTx/>
                  <a:latin typeface="Nunito Sans"/>
                </a:endParaRPr>
              </a:p>
            </p:txBody>
          </p:sp>
        </p:grpSp>
        <p:grpSp>
          <p:nvGrpSpPr>
            <p:cNvPr id="3" name="Group 2">
              <a:extLst>
                <a:ext uri="{FF2B5EF4-FFF2-40B4-BE49-F238E27FC236}">
                  <a16:creationId xmlns:a16="http://schemas.microsoft.com/office/drawing/2014/main" id="{09C1F5A6-DAE9-62DD-4ECE-51E70700ACB9}"/>
                </a:ext>
              </a:extLst>
            </p:cNvPr>
            <p:cNvGrpSpPr/>
            <p:nvPr/>
          </p:nvGrpSpPr>
          <p:grpSpPr>
            <a:xfrm>
              <a:off x="276090" y="1055271"/>
              <a:ext cx="11639820" cy="1406652"/>
              <a:chOff x="259820" y="951537"/>
              <a:chExt cx="11647257" cy="1406652"/>
            </a:xfrm>
          </p:grpSpPr>
          <p:sp>
            <p:nvSpPr>
              <p:cNvPr id="2" name="Rectangle: Rounded Corners 1">
                <a:extLst>
                  <a:ext uri="{FF2B5EF4-FFF2-40B4-BE49-F238E27FC236}">
                    <a16:creationId xmlns:a16="http://schemas.microsoft.com/office/drawing/2014/main" id="{8536D16B-A625-5D09-D871-EE61291867A6}"/>
                  </a:ext>
                </a:extLst>
              </p:cNvPr>
              <p:cNvSpPr/>
              <p:nvPr/>
            </p:nvSpPr>
            <p:spPr>
              <a:xfrm>
                <a:off x="259820" y="951537"/>
                <a:ext cx="11647257" cy="140665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0795" marR="0" lvl="0" indent="0" algn="ctr" defTabSz="914400" rtl="0" eaLnBrk="1" fontAlgn="auto" latinLnBrk="0" hangingPunct="1">
                  <a:lnSpc>
                    <a:spcPct val="100000"/>
                  </a:lnSpc>
                  <a:spcBef>
                    <a:spcPts val="0"/>
                  </a:spcBef>
                  <a:spcAft>
                    <a:spcPts val="0"/>
                  </a:spcAft>
                  <a:buClr>
                    <a:srgbClr val="00A793"/>
                  </a:buClr>
                  <a:buSzTx/>
                  <a:buFontTx/>
                  <a:buNone/>
                  <a:tabLst/>
                  <a:defRPr/>
                </a:pPr>
                <a:endParaRPr kumimoji="0" lang="en-GB" sz="1800" b="0" i="0" u="none" strike="noStrike" kern="0" cap="none" spc="0" normalizeH="0" baseline="0" noProof="0">
                  <a:ln>
                    <a:noFill/>
                  </a:ln>
                  <a:solidFill>
                    <a:srgbClr val="000000"/>
                  </a:solidFill>
                  <a:effectLst/>
                  <a:uLnTx/>
                  <a:uFillTx/>
                  <a:latin typeface="Nunito Sans"/>
                  <a:ea typeface="+mn-ea"/>
                  <a:cs typeface="+mn-cs"/>
                </a:endParaRPr>
              </a:p>
            </p:txBody>
          </p:sp>
          <p:sp>
            <p:nvSpPr>
              <p:cNvPr id="22" name="Rectangle: Rounded Corners 21">
                <a:extLst>
                  <a:ext uri="{FF2B5EF4-FFF2-40B4-BE49-F238E27FC236}">
                    <a16:creationId xmlns:a16="http://schemas.microsoft.com/office/drawing/2014/main" id="{E6AE1B65-395A-145A-EA7F-17D140EEF627}"/>
                  </a:ext>
                </a:extLst>
              </p:cNvPr>
              <p:cNvSpPr/>
              <p:nvPr/>
            </p:nvSpPr>
            <p:spPr>
              <a:xfrm>
                <a:off x="412541" y="1481455"/>
                <a:ext cx="11361122" cy="7950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Nunito Sans"/>
                  <a:ea typeface="+mn-ea"/>
                  <a:cs typeface="+mn-cs"/>
                </a:endParaRPr>
              </a:p>
            </p:txBody>
          </p:sp>
          <p:sp>
            <p:nvSpPr>
              <p:cNvPr id="6" name="Rectangle: Rounded Corners 5">
                <a:extLst>
                  <a:ext uri="{FF2B5EF4-FFF2-40B4-BE49-F238E27FC236}">
                    <a16:creationId xmlns:a16="http://schemas.microsoft.com/office/drawing/2014/main" id="{3772C6CF-8115-64D6-EC64-53CACD23F4EC}"/>
                  </a:ext>
                </a:extLst>
              </p:cNvPr>
              <p:cNvSpPr/>
              <p:nvPr/>
            </p:nvSpPr>
            <p:spPr>
              <a:xfrm>
                <a:off x="4569621" y="1009666"/>
                <a:ext cx="3269923" cy="3879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kumimoji="0" lang="en-GB" sz="2000" b="0" i="0" u="none" strike="noStrike" kern="0" cap="none" spc="0" normalizeH="0" baseline="0" noProof="0">
                    <a:ln>
                      <a:noFill/>
                    </a:ln>
                    <a:solidFill>
                      <a:srgbClr val="000000"/>
                    </a:solidFill>
                    <a:effectLst/>
                    <a:uLnTx/>
                    <a:uFillTx/>
                    <a:latin typeface="Nunito Sans ExtraBold"/>
                    <a:ea typeface="+mn-ea"/>
                    <a:cs typeface="+mn-cs"/>
                  </a:rPr>
                  <a:t>Scouts.org.uk Website</a:t>
                </a:r>
                <a:endParaRPr kumimoji="0" lang="en-GB" sz="1800" b="0" i="0" u="none" strike="noStrike" kern="0" cap="none" spc="0" normalizeH="0" baseline="0" noProof="0">
                  <a:ln>
                    <a:noFill/>
                  </a:ln>
                  <a:solidFill>
                    <a:srgbClr val="000000"/>
                  </a:solidFill>
                  <a:effectLst/>
                  <a:uLnTx/>
                  <a:uFillTx/>
                  <a:latin typeface="Nunito Sans"/>
                  <a:ea typeface="+mn-ea"/>
                  <a:cs typeface="+mn-cs"/>
                </a:endParaRPr>
              </a:p>
            </p:txBody>
          </p:sp>
          <p:sp>
            <p:nvSpPr>
              <p:cNvPr id="37" name="TextBox 36">
                <a:extLst>
                  <a:ext uri="{FF2B5EF4-FFF2-40B4-BE49-F238E27FC236}">
                    <a16:creationId xmlns:a16="http://schemas.microsoft.com/office/drawing/2014/main" id="{CA71F2B4-FA28-D5CB-5521-093DE7E4EF57}"/>
                  </a:ext>
                </a:extLst>
              </p:cNvPr>
              <p:cNvSpPr txBox="1"/>
              <p:nvPr/>
            </p:nvSpPr>
            <p:spPr>
              <a:xfrm>
                <a:off x="490546" y="1517378"/>
                <a:ext cx="11185343" cy="601305"/>
              </a:xfrm>
              <a:prstGeom prst="rect">
                <a:avLst/>
              </a:prstGeom>
              <a:noFill/>
            </p:spPr>
            <p:txBody>
              <a:bodyPr wrap="square" lIns="91440" tIns="45720" rIns="91440" bIns="45720" numCol="3" rtlCol="0" anchor="t">
                <a:noAutofit/>
              </a:bodyPr>
              <a:lstStyle/>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kumimoji="0" lang="en-GB" sz="1600" b="0" i="0" u="none" strike="noStrike" kern="0" cap="none" spc="0" normalizeH="0" baseline="0" noProof="0">
                    <a:ln>
                      <a:noFill/>
                    </a:ln>
                    <a:solidFill>
                      <a:srgbClr val="000000"/>
                    </a:solidFill>
                    <a:effectLst/>
                    <a:uLnTx/>
                    <a:uFillTx/>
                    <a:latin typeface="Nunito Sans"/>
                  </a:rPr>
                  <a:t>Easy to use and mobile-friendly</a:t>
                </a:r>
              </a:p>
              <a:p>
                <a:pPr marL="10795" algn="ctr" defTabSz="685800">
                  <a:spcAft>
                    <a:spcPts val="1200"/>
                  </a:spcAft>
                  <a:buClr>
                    <a:srgbClr val="00A793"/>
                  </a:buClr>
                  <a:defRPr/>
                </a:pPr>
                <a:r>
                  <a:rPr kumimoji="0" lang="en-GB" sz="1600" b="0" i="0" u="none" strike="noStrike" kern="0" cap="none" spc="0" normalizeH="0" baseline="0" noProof="0">
                    <a:ln>
                      <a:noFill/>
                    </a:ln>
                    <a:solidFill>
                      <a:srgbClr val="000000"/>
                    </a:solidFill>
                    <a:effectLst/>
                    <a:uLnTx/>
                    <a:uFillTx/>
                    <a:latin typeface="Nunito Sans"/>
                  </a:rPr>
                  <a:t>Single Sign On</a:t>
                </a:r>
                <a:r>
                  <a:rPr lang="en-GB" sz="1600" kern="0">
                    <a:solidFill>
                      <a:srgbClr val="000000"/>
                    </a:solidFill>
                    <a:latin typeface="Nunito Sans"/>
                  </a:rPr>
                  <a:t> </a:t>
                </a:r>
                <a:endParaRPr lang="en-GB" sz="1600" b="0" i="0" u="none" strike="noStrike" kern="0" cap="none" spc="0" normalizeH="0" baseline="0" noProof="0">
                  <a:ln>
                    <a:noFill/>
                  </a:ln>
                  <a:solidFill>
                    <a:srgbClr val="000000"/>
                  </a:solidFill>
                  <a:effectLst/>
                  <a:uLnTx/>
                  <a:uFillTx/>
                  <a:latin typeface="Nunito Sans" panose="00000500000000000000" pitchFamily="2" charset="0"/>
                </a:endParaRPr>
              </a:p>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kumimoji="0" lang="en-GB" sz="1600" b="0" i="0" u="none" strike="noStrike" kern="0" cap="none" spc="0" normalizeH="0" baseline="0" noProof="0">
                    <a:ln>
                      <a:noFill/>
                    </a:ln>
                    <a:solidFill>
                      <a:srgbClr val="000000"/>
                    </a:solidFill>
                    <a:effectLst/>
                    <a:uLnTx/>
                    <a:uFillTx/>
                    <a:latin typeface="Nunito Sans"/>
                  </a:rPr>
                  <a:t>Fewer steps and less administration</a:t>
                </a:r>
                <a:endParaRPr lang="en-GB" sz="1600" b="0" i="0" u="none" strike="noStrike" kern="0" cap="none" spc="0" normalizeH="0" baseline="0" noProof="0">
                  <a:ln>
                    <a:noFill/>
                  </a:ln>
                  <a:solidFill>
                    <a:srgbClr val="000000"/>
                  </a:solidFill>
                  <a:effectLst/>
                  <a:uLnTx/>
                  <a:uFillTx/>
                  <a:latin typeface="Nunito Sans"/>
                </a:endParaRPr>
              </a:p>
              <a:p>
                <a:pPr marL="10795" algn="ctr" defTabSz="685800">
                  <a:spcAft>
                    <a:spcPts val="1200"/>
                  </a:spcAft>
                  <a:buClr>
                    <a:srgbClr val="00A793"/>
                  </a:buClr>
                  <a:defRPr/>
                </a:pPr>
                <a:r>
                  <a:rPr lang="en-GB" sz="1600" kern="0">
                    <a:solidFill>
                      <a:srgbClr val="000000"/>
                    </a:solidFill>
                    <a:latin typeface="Nunito Sans" panose="00000500000000000000" pitchFamily="2" charset="0"/>
                  </a:rPr>
                  <a:t>Specialist functionality</a:t>
                </a:r>
                <a:endParaRPr lang="en-GB" sz="1600" b="0" i="0" u="none" strike="noStrike" kern="0" cap="none" spc="0" normalizeH="0" baseline="0" noProof="0">
                  <a:ln>
                    <a:noFill/>
                  </a:ln>
                  <a:solidFill>
                    <a:srgbClr val="000000"/>
                  </a:solidFill>
                  <a:effectLst/>
                  <a:uLnTx/>
                  <a:uFillTx/>
                  <a:latin typeface="Nunito Sans" panose="00000500000000000000" pitchFamily="2" charset="0"/>
                </a:endParaRPr>
              </a:p>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kumimoji="0" lang="en-GB" sz="1600" b="0" i="0" u="none" strike="noStrike" kern="0" cap="none" spc="0" normalizeH="0" baseline="0" noProof="0">
                    <a:ln>
                      <a:noFill/>
                    </a:ln>
                    <a:solidFill>
                      <a:srgbClr val="000000"/>
                    </a:solidFill>
                    <a:effectLst/>
                    <a:uLnTx/>
                    <a:uFillTx/>
                    <a:latin typeface="Nunito Sans"/>
                  </a:rPr>
                  <a:t>Digital first, but not digital only</a:t>
                </a:r>
                <a:endParaRPr lang="en-GB" sz="1600" b="0" i="0" u="none" strike="noStrike" kern="0" cap="none" spc="0" normalizeH="0" baseline="0" noProof="0">
                  <a:ln>
                    <a:noFill/>
                  </a:ln>
                  <a:solidFill>
                    <a:srgbClr val="000000"/>
                  </a:solidFill>
                  <a:effectLst/>
                  <a:uLnTx/>
                  <a:uFillTx/>
                  <a:latin typeface="Nunito Sans"/>
                </a:endParaRPr>
              </a:p>
              <a:p>
                <a:pPr marL="10795" marR="0" lvl="0" indent="0" algn="ctr" defTabSz="685800" rtl="0" eaLnBrk="1" fontAlgn="auto" latinLnBrk="0" hangingPunct="1">
                  <a:lnSpc>
                    <a:spcPct val="100000"/>
                  </a:lnSpc>
                  <a:spcBef>
                    <a:spcPts val="0"/>
                  </a:spcBef>
                  <a:spcAft>
                    <a:spcPts val="1200"/>
                  </a:spcAft>
                  <a:buClr>
                    <a:srgbClr val="00A793"/>
                  </a:buClr>
                  <a:buSzTx/>
                  <a:buFontTx/>
                  <a:buNone/>
                  <a:tabLst/>
                  <a:defRPr/>
                </a:pPr>
                <a:r>
                  <a:rPr kumimoji="0" lang="en-GB" sz="1600" b="0" i="0" u="none" strike="noStrike" kern="0" cap="none" spc="0" normalizeH="0" baseline="0" noProof="0">
                    <a:ln>
                      <a:noFill/>
                    </a:ln>
                    <a:solidFill>
                      <a:srgbClr val="000000"/>
                    </a:solidFill>
                    <a:effectLst/>
                    <a:uLnTx/>
                    <a:uFillTx/>
                    <a:latin typeface="Nunito Sans"/>
                  </a:rPr>
                  <a:t>Continuous improvement over time</a:t>
                </a:r>
                <a:endParaRPr lang="en-GB" sz="1600" b="0" i="0" u="none" strike="noStrike" kern="0" cap="none" spc="0" normalizeH="0" baseline="0" noProof="0">
                  <a:ln>
                    <a:noFill/>
                  </a:ln>
                  <a:solidFill>
                    <a:srgbClr val="000000"/>
                  </a:solidFill>
                  <a:effectLst/>
                  <a:uLnTx/>
                  <a:uFillTx/>
                  <a:latin typeface="Nunito Sans"/>
                </a:endParaRPr>
              </a:p>
            </p:txBody>
          </p:sp>
        </p:grpSp>
      </p:grpSp>
    </p:spTree>
    <p:extLst>
      <p:ext uri="{BB962C8B-B14F-4D97-AF65-F5344CB8AC3E}">
        <p14:creationId xmlns:p14="http://schemas.microsoft.com/office/powerpoint/2010/main" val="280535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BA9C60-A02D-2147-89D4-D99CFC0C34BE}"/>
              </a:ext>
            </a:extLst>
          </p:cNvPr>
          <p:cNvSpPr>
            <a:spLocks noGrp="1"/>
          </p:cNvSpPr>
          <p:nvPr>
            <p:ph type="title"/>
          </p:nvPr>
        </p:nvSpPr>
        <p:spPr>
          <a:xfrm>
            <a:off x="341571" y="588085"/>
            <a:ext cx="11508859" cy="392813"/>
          </a:xfrm>
        </p:spPr>
        <p:txBody>
          <a:bodyPr wrap="square" lIns="0" tIns="0" rIns="0" bIns="0" anchor="t">
            <a:normAutofit fontScale="90000"/>
          </a:bodyPr>
          <a:lstStyle/>
          <a:p>
            <a:pPr algn="l"/>
            <a:r>
              <a:rPr lang="en-GB" sz="2800"/>
              <a:t>Steps to becoming a volunteer </a:t>
            </a:r>
            <a:endParaRPr lang="en-US"/>
          </a:p>
        </p:txBody>
      </p:sp>
      <p:graphicFrame>
        <p:nvGraphicFramePr>
          <p:cNvPr id="2" name="Diagram 1">
            <a:extLst>
              <a:ext uri="{FF2B5EF4-FFF2-40B4-BE49-F238E27FC236}">
                <a16:creationId xmlns:a16="http://schemas.microsoft.com/office/drawing/2014/main" id="{8DB6581E-0B29-6549-97EC-44C5A1D84A1A}"/>
              </a:ext>
            </a:extLst>
          </p:cNvPr>
          <p:cNvGraphicFramePr/>
          <p:nvPr>
            <p:extLst>
              <p:ext uri="{D42A27DB-BD31-4B8C-83A1-F6EECF244321}">
                <p14:modId xmlns:p14="http://schemas.microsoft.com/office/powerpoint/2010/main" val="2259791726"/>
              </p:ext>
            </p:extLst>
          </p:nvPr>
        </p:nvGraphicFramePr>
        <p:xfrm>
          <a:off x="147565" y="1141875"/>
          <a:ext cx="50999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hevron 3">
            <a:extLst>
              <a:ext uri="{FF2B5EF4-FFF2-40B4-BE49-F238E27FC236}">
                <a16:creationId xmlns:a16="http://schemas.microsoft.com/office/drawing/2014/main" id="{8F0FDDC5-BF12-6744-BF66-E4510DB672EB}"/>
              </a:ext>
            </a:extLst>
          </p:cNvPr>
          <p:cNvSpPr/>
          <p:nvPr/>
        </p:nvSpPr>
        <p:spPr>
          <a:xfrm>
            <a:off x="5245687" y="1453157"/>
            <a:ext cx="923723" cy="1040937"/>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6" name="Chevron 5">
            <a:extLst>
              <a:ext uri="{FF2B5EF4-FFF2-40B4-BE49-F238E27FC236}">
                <a16:creationId xmlns:a16="http://schemas.microsoft.com/office/drawing/2014/main" id="{4DC60F95-5390-A747-A6FF-B84A37F2366B}"/>
              </a:ext>
            </a:extLst>
          </p:cNvPr>
          <p:cNvSpPr/>
          <p:nvPr/>
        </p:nvSpPr>
        <p:spPr>
          <a:xfrm>
            <a:off x="5245676" y="5204664"/>
            <a:ext cx="923723" cy="1040937"/>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7" name="Chevron 6">
            <a:extLst>
              <a:ext uri="{FF2B5EF4-FFF2-40B4-BE49-F238E27FC236}">
                <a16:creationId xmlns:a16="http://schemas.microsoft.com/office/drawing/2014/main" id="{2C677494-2B30-014A-BB5E-671B210FE5B2}"/>
              </a:ext>
            </a:extLst>
          </p:cNvPr>
          <p:cNvSpPr/>
          <p:nvPr/>
        </p:nvSpPr>
        <p:spPr>
          <a:xfrm>
            <a:off x="5251783" y="3980443"/>
            <a:ext cx="923723" cy="1040937"/>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8" name="Chevron 7">
            <a:extLst>
              <a:ext uri="{FF2B5EF4-FFF2-40B4-BE49-F238E27FC236}">
                <a16:creationId xmlns:a16="http://schemas.microsoft.com/office/drawing/2014/main" id="{68BEE399-30FA-6942-9EEE-A56E64E8B034}"/>
              </a:ext>
            </a:extLst>
          </p:cNvPr>
          <p:cNvSpPr/>
          <p:nvPr/>
        </p:nvSpPr>
        <p:spPr>
          <a:xfrm>
            <a:off x="5251772" y="2701762"/>
            <a:ext cx="923723" cy="1040937"/>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2" name="TextBox 11">
            <a:extLst>
              <a:ext uri="{FF2B5EF4-FFF2-40B4-BE49-F238E27FC236}">
                <a16:creationId xmlns:a16="http://schemas.microsoft.com/office/drawing/2014/main" id="{D7513D14-E315-0948-B753-9ECFF182D8F8}"/>
              </a:ext>
            </a:extLst>
          </p:cNvPr>
          <p:cNvSpPr txBox="1"/>
          <p:nvPr/>
        </p:nvSpPr>
        <p:spPr>
          <a:xfrm>
            <a:off x="5706105" y="2890937"/>
            <a:ext cx="5956613" cy="833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1676" tIns="109220" rIns="109220" bIns="109220" numCol="1" spcCol="1270" anchor="ctr" anchorCtr="0">
            <a:noAutofit/>
          </a:bodyPr>
          <a:lstStyle/>
          <a:p>
            <a:pPr defTabSz="1911302">
              <a:lnSpc>
                <a:spcPct val="90000"/>
              </a:lnSpc>
              <a:spcBef>
                <a:spcPct val="0"/>
              </a:spcBef>
              <a:spcAft>
                <a:spcPct val="35000"/>
              </a:spcAft>
            </a:pPr>
            <a:r>
              <a:rPr lang="en-GB" sz="2000">
                <a:solidFill>
                  <a:schemeClr val="tx1"/>
                </a:solidFill>
                <a:latin typeface="Nunito Sans"/>
              </a:rPr>
              <a:t>I am clear on my roles &amp; responsibilities, and I feel understood &amp; valued</a:t>
            </a:r>
          </a:p>
        </p:txBody>
      </p:sp>
      <p:sp>
        <p:nvSpPr>
          <p:cNvPr id="13" name="TextBox 12">
            <a:extLst>
              <a:ext uri="{FF2B5EF4-FFF2-40B4-BE49-F238E27FC236}">
                <a16:creationId xmlns:a16="http://schemas.microsoft.com/office/drawing/2014/main" id="{A37B0229-1F58-054B-A9BA-B9570EEB2A86}"/>
              </a:ext>
            </a:extLst>
          </p:cNvPr>
          <p:cNvSpPr txBox="1"/>
          <p:nvPr/>
        </p:nvSpPr>
        <p:spPr>
          <a:xfrm>
            <a:off x="5651040" y="4084798"/>
            <a:ext cx="5960692" cy="833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1676" tIns="109220" rIns="109220" bIns="109220" numCol="1" spcCol="1270" anchor="ctr" anchorCtr="0">
            <a:noAutofit/>
          </a:bodyPr>
          <a:lstStyle/>
          <a:p>
            <a:pPr defTabSz="1911302">
              <a:lnSpc>
                <a:spcPct val="90000"/>
              </a:lnSpc>
              <a:spcBef>
                <a:spcPct val="0"/>
              </a:spcBef>
              <a:spcAft>
                <a:spcPct val="35000"/>
              </a:spcAft>
            </a:pPr>
            <a:r>
              <a:rPr lang="en-GB" sz="2000">
                <a:solidFill>
                  <a:schemeClr val="tx1"/>
                </a:solidFill>
                <a:latin typeface="Nunito Sans"/>
              </a:rPr>
              <a:t>Becoming a volunteer with Scouts was a great experience, so easy and welcoming</a:t>
            </a:r>
          </a:p>
        </p:txBody>
      </p:sp>
      <p:sp>
        <p:nvSpPr>
          <p:cNvPr id="15" name="TextBox 14">
            <a:extLst>
              <a:ext uri="{FF2B5EF4-FFF2-40B4-BE49-F238E27FC236}">
                <a16:creationId xmlns:a16="http://schemas.microsoft.com/office/drawing/2014/main" id="{DB7024E8-F602-0347-BBD2-822A60AB7B45}"/>
              </a:ext>
            </a:extLst>
          </p:cNvPr>
          <p:cNvSpPr txBox="1"/>
          <p:nvPr/>
        </p:nvSpPr>
        <p:spPr>
          <a:xfrm>
            <a:off x="5736771" y="1559319"/>
            <a:ext cx="5960692" cy="833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1676" tIns="109220" rIns="109220" bIns="109220" numCol="1" spcCol="1270" anchor="ctr" anchorCtr="0">
            <a:noAutofit/>
          </a:bodyPr>
          <a:lstStyle/>
          <a:p>
            <a:pPr defTabSz="1911302">
              <a:lnSpc>
                <a:spcPct val="90000"/>
              </a:lnSpc>
              <a:spcBef>
                <a:spcPct val="0"/>
              </a:spcBef>
              <a:spcAft>
                <a:spcPct val="35000"/>
              </a:spcAft>
            </a:pPr>
            <a:r>
              <a:rPr lang="en-GB" sz="2000">
                <a:solidFill>
                  <a:schemeClr val="tx1"/>
                </a:solidFill>
                <a:latin typeface="Nunito Sans"/>
              </a:rPr>
              <a:t>I am attracted to volunteering with the Scouts, the information I need is readily available</a:t>
            </a:r>
          </a:p>
        </p:txBody>
      </p:sp>
      <p:sp>
        <p:nvSpPr>
          <p:cNvPr id="16" name="TextBox 15">
            <a:extLst>
              <a:ext uri="{FF2B5EF4-FFF2-40B4-BE49-F238E27FC236}">
                <a16:creationId xmlns:a16="http://schemas.microsoft.com/office/drawing/2014/main" id="{7131B7D2-A9A7-A743-A32E-69D2CD2397F4}"/>
              </a:ext>
            </a:extLst>
          </p:cNvPr>
          <p:cNvSpPr txBox="1"/>
          <p:nvPr/>
        </p:nvSpPr>
        <p:spPr>
          <a:xfrm>
            <a:off x="5652673" y="5146187"/>
            <a:ext cx="5956612" cy="833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1676" tIns="109220" rIns="109220" bIns="109220" numCol="1" spcCol="1270" anchor="ctr" anchorCtr="0">
            <a:noAutofit/>
          </a:bodyPr>
          <a:lstStyle/>
          <a:p>
            <a:pPr defTabSz="1911302">
              <a:lnSpc>
                <a:spcPct val="90000"/>
              </a:lnSpc>
              <a:spcBef>
                <a:spcPct val="0"/>
              </a:spcBef>
              <a:spcAft>
                <a:spcPct val="35000"/>
              </a:spcAft>
            </a:pPr>
            <a:r>
              <a:rPr lang="en-GB" sz="2000">
                <a:solidFill>
                  <a:schemeClr val="tx1"/>
                </a:solidFill>
                <a:latin typeface="Nunito Sans"/>
              </a:rPr>
              <a:t>I’ve been made to feel welcome, I understand what my role involves, I’ve received the key information for me to hit the ground running</a:t>
            </a:r>
          </a:p>
        </p:txBody>
      </p:sp>
      <p:pic>
        <p:nvPicPr>
          <p:cNvPr id="23" name="Picture 23" descr="A picture containing text&#10;&#10;Description automatically generated">
            <a:extLst>
              <a:ext uri="{FF2B5EF4-FFF2-40B4-BE49-F238E27FC236}">
                <a16:creationId xmlns:a16="http://schemas.microsoft.com/office/drawing/2014/main" id="{A789AA7C-5360-3F18-95DB-6A83637F8249}"/>
              </a:ext>
            </a:extLst>
          </p:cNvPr>
          <p:cNvPicPr>
            <a:picLocks noChangeAspect="1"/>
          </p:cNvPicPr>
          <p:nvPr/>
        </p:nvPicPr>
        <p:blipFill>
          <a:blip r:embed="rId8"/>
          <a:stretch>
            <a:fillRect/>
          </a:stretch>
        </p:blipFill>
        <p:spPr>
          <a:xfrm>
            <a:off x="-60712" y="1261093"/>
            <a:ext cx="1652288" cy="1437742"/>
          </a:xfrm>
          <a:prstGeom prst="rect">
            <a:avLst/>
          </a:prstGeom>
        </p:spPr>
      </p:pic>
      <p:pic>
        <p:nvPicPr>
          <p:cNvPr id="28" name="Picture 34" descr="A picture containing text&#10;&#10;Description automatically generated">
            <a:extLst>
              <a:ext uri="{FF2B5EF4-FFF2-40B4-BE49-F238E27FC236}">
                <a16:creationId xmlns:a16="http://schemas.microsoft.com/office/drawing/2014/main" id="{5DCD3B41-5EF1-B8C5-91C6-AED42A20B233}"/>
              </a:ext>
            </a:extLst>
          </p:cNvPr>
          <p:cNvPicPr>
            <a:picLocks noChangeAspect="1"/>
          </p:cNvPicPr>
          <p:nvPr/>
        </p:nvPicPr>
        <p:blipFill>
          <a:blip r:embed="rId9"/>
          <a:stretch>
            <a:fillRect/>
          </a:stretch>
        </p:blipFill>
        <p:spPr>
          <a:xfrm>
            <a:off x="324162" y="2392173"/>
            <a:ext cx="1706724" cy="1621066"/>
          </a:xfrm>
          <a:prstGeom prst="rect">
            <a:avLst/>
          </a:prstGeom>
        </p:spPr>
      </p:pic>
      <p:pic>
        <p:nvPicPr>
          <p:cNvPr id="32" name="Picture 35" descr="A picture containing text&#10;&#10;Description automatically generated">
            <a:extLst>
              <a:ext uri="{FF2B5EF4-FFF2-40B4-BE49-F238E27FC236}">
                <a16:creationId xmlns:a16="http://schemas.microsoft.com/office/drawing/2014/main" id="{335357A5-6E72-B3B3-1614-6B6604C7EAE8}"/>
              </a:ext>
            </a:extLst>
          </p:cNvPr>
          <p:cNvPicPr>
            <a:picLocks noChangeAspect="1"/>
          </p:cNvPicPr>
          <p:nvPr/>
        </p:nvPicPr>
        <p:blipFill>
          <a:blip r:embed="rId10"/>
          <a:stretch>
            <a:fillRect/>
          </a:stretch>
        </p:blipFill>
        <p:spPr>
          <a:xfrm>
            <a:off x="449106" y="3743946"/>
            <a:ext cx="1464198" cy="1459714"/>
          </a:xfrm>
          <a:prstGeom prst="rect">
            <a:avLst/>
          </a:prstGeom>
        </p:spPr>
      </p:pic>
      <p:pic>
        <p:nvPicPr>
          <p:cNvPr id="34" name="Picture 36" descr="A picture containing text, vector graphics&#10;&#10;Description automatically generated">
            <a:extLst>
              <a:ext uri="{FF2B5EF4-FFF2-40B4-BE49-F238E27FC236}">
                <a16:creationId xmlns:a16="http://schemas.microsoft.com/office/drawing/2014/main" id="{B5AD506A-031F-FFBE-0418-A9CFE33D00AA}"/>
              </a:ext>
            </a:extLst>
          </p:cNvPr>
          <p:cNvPicPr>
            <a:picLocks noChangeAspect="1"/>
          </p:cNvPicPr>
          <p:nvPr/>
        </p:nvPicPr>
        <p:blipFill>
          <a:blip r:embed="rId11"/>
          <a:stretch>
            <a:fillRect/>
          </a:stretch>
        </p:blipFill>
        <p:spPr>
          <a:xfrm>
            <a:off x="-37723" y="4945016"/>
            <a:ext cx="1603971" cy="1708470"/>
          </a:xfrm>
          <a:prstGeom prst="rect">
            <a:avLst/>
          </a:prstGeom>
        </p:spPr>
      </p:pic>
    </p:spTree>
    <p:extLst>
      <p:ext uri="{BB962C8B-B14F-4D97-AF65-F5344CB8AC3E}">
        <p14:creationId xmlns:p14="http://schemas.microsoft.com/office/powerpoint/2010/main" val="1219874428"/>
      </p:ext>
    </p:extLst>
  </p:cSld>
  <p:clrMapOvr>
    <a:masterClrMapping/>
  </p:clrMapOvr>
  <mc:AlternateContent xmlns:mc="http://schemas.openxmlformats.org/markup-compatibility/2006" xmlns:p14="http://schemas.microsoft.com/office/powerpoint/2010/main">
    <mc:Choice Requires="p14">
      <p:transition spd="slow" p14:dur="2000" advTm="74016"/>
    </mc:Choice>
    <mc:Fallback xmlns="">
      <p:transition spd="slow" advTm="740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840267"/>
          </a:xfrm>
          <a:prstGeom prst="rect">
            <a:avLst/>
          </a:prstGeom>
        </p:spPr>
        <p:txBody>
          <a:bodyPr vert="horz" lIns="0" tIns="0" rIns="0" bIns="0" rtlCol="0" anchor="t">
            <a:normAutofit lnSpcReduction="10000"/>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lnSpc>
                <a:spcPct val="120000"/>
              </a:lnSpc>
              <a:defRPr/>
            </a:pPr>
            <a:r>
              <a:rPr lang="en-GB" sz="4400">
                <a:latin typeface="Nunito Sans Black"/>
              </a:rPr>
              <a:t>Finding New Volunteers today</a:t>
            </a:r>
            <a:endParaRPr lang="en-US"/>
          </a:p>
          <a:p>
            <a:pPr marL="10795" defTabSz="914400">
              <a:lnSpc>
                <a:spcPct val="120000"/>
              </a:lnSpc>
              <a:defRPr/>
            </a:pPr>
            <a:r>
              <a:rPr lang="en-US" sz="3000">
                <a:latin typeface="Nunito Sans"/>
              </a:rPr>
              <a:t>Katharine Paton-King</a:t>
            </a:r>
          </a:p>
          <a:p>
            <a:pPr marL="10795" defTabSz="914400">
              <a:lnSpc>
                <a:spcPct val="120000"/>
              </a:lnSpc>
              <a:defRPr/>
            </a:pPr>
            <a:r>
              <a:rPr lang="en-US" sz="3000">
                <a:latin typeface="Nunito Sans"/>
              </a:rPr>
              <a:t>Growth &amp; Communities Team</a:t>
            </a:r>
          </a:p>
        </p:txBody>
      </p:sp>
    </p:spTree>
    <p:extLst>
      <p:ext uri="{BB962C8B-B14F-4D97-AF65-F5344CB8AC3E}">
        <p14:creationId xmlns:p14="http://schemas.microsoft.com/office/powerpoint/2010/main" val="3060367716"/>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scouts-powerpoint-template-small-file</Template>
  <TotalTime>0</TotalTime>
  <Words>1019</Words>
  <Application>Microsoft Office PowerPoint</Application>
  <PresentationFormat>Widescreen</PresentationFormat>
  <Paragraphs>198</Paragraphs>
  <Slides>25</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Nunito Sans</vt:lpstr>
      <vt:lpstr>Nunito Sans Black</vt:lpstr>
      <vt:lpstr>Arial</vt:lpstr>
      <vt:lpstr>Courier New</vt:lpstr>
      <vt:lpstr>Nunito Sans SemiBold</vt:lpstr>
      <vt:lpstr>Segoe UI</vt:lpstr>
      <vt:lpstr>Calibri</vt:lpstr>
      <vt:lpstr>Nunito Sans ExtraBold</vt:lpstr>
      <vt:lpstr>Nunito Sans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becoming a volunteer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2024-08-28T08:37:52Z</dcterms:created>
  <dcterms:modified xsi:type="dcterms:W3CDTF">2024-08-28T08:38:07Z</dcterms:modified>
</cp:coreProperties>
</file>