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4"/>
  </p:notesMasterIdLst>
  <p:sldIdLst>
    <p:sldId id="268" r:id="rId5"/>
    <p:sldId id="261" r:id="rId6"/>
    <p:sldId id="272" r:id="rId7"/>
    <p:sldId id="271" r:id="rId8"/>
    <p:sldId id="273" r:id="rId9"/>
    <p:sldId id="270" r:id="rId10"/>
    <p:sldId id="265" r:id="rId11"/>
    <p:sldId id="266" r:id="rId12"/>
    <p:sldId id="274" r:id="rId13"/>
  </p:sldIdLst>
  <p:sldSz cx="12192000" cy="6858000"/>
  <p:notesSz cx="6858000" cy="9144000"/>
  <p:embeddedFontLst>
    <p:embeddedFont>
      <p:font typeface="Nunito Sans" pitchFamily="2" charset="0"/>
      <p:regular r:id="rId15"/>
      <p:bold r:id="rId16"/>
      <p:italic r:id="rId17"/>
      <p:boldItalic r:id="rId18"/>
    </p:embeddedFont>
    <p:embeddedFont>
      <p:font typeface="Nunito Sans Black" pitchFamily="2" charset="0"/>
      <p:bold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13DC"/>
    <a:srgbClr val="006DDF"/>
    <a:srgbClr val="00A794"/>
    <a:srgbClr val="00A749"/>
    <a:srgbClr val="FFB4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3875" autoAdjust="0"/>
  </p:normalViewPr>
  <p:slideViewPr>
    <p:cSldViewPr snapToGrid="0">
      <p:cViewPr varScale="1">
        <p:scale>
          <a:sx n="27" d="100"/>
          <a:sy n="27" d="100"/>
        </p:scale>
        <p:origin x="216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 Cummings" userId="S::el.cummings@scouts.org.uk::e2a99333-0241-4eb9-8e73-a3d54fef6de8" providerId="AD" clId="Web-{D5849995-6F21-6622-A702-29283892E02E}"/>
    <pc:docChg chg="modSld">
      <pc:chgData name="El Cummings" userId="S::el.cummings@scouts.org.uk::e2a99333-0241-4eb9-8e73-a3d54fef6de8" providerId="AD" clId="Web-{D5849995-6F21-6622-A702-29283892E02E}" dt="2026-08-07T15:59:49.680" v="29"/>
      <pc:docMkLst>
        <pc:docMk/>
      </pc:docMkLst>
      <pc:sldChg chg="modNotes">
        <pc:chgData name="El Cummings" userId="S::el.cummings@scouts.org.uk::e2a99333-0241-4eb9-8e73-a3d54fef6de8" providerId="AD" clId="Web-{D5849995-6F21-6622-A702-29283892E02E}" dt="2026-08-07T15:59:49.680" v="29"/>
        <pc:sldMkLst>
          <pc:docMk/>
          <pc:sldMk cId="2691621672" sldId="271"/>
        </pc:sldMkLst>
      </pc:sldChg>
    </pc:docChg>
  </pc:docChgLst>
  <pc:docChgLst>
    <pc:chgData name="El Cummings" userId="S::el.cummings@scouts.org.uk::e2a99333-0241-4eb9-8e73-a3d54fef6de8" providerId="AD" clId="Web-{36EAB435-75B5-F083-02B5-609579965AD4}"/>
    <pc:docChg chg="modSld">
      <pc:chgData name="El Cummings" userId="S::el.cummings@scouts.org.uk::e2a99333-0241-4eb9-8e73-a3d54fef6de8" providerId="AD" clId="Web-{36EAB435-75B5-F083-02B5-609579965AD4}" dt="2026-07-23T13:47:11.865" v="75"/>
      <pc:docMkLst>
        <pc:docMk/>
      </pc:docMkLst>
      <pc:sldChg chg="modNotes">
        <pc:chgData name="El Cummings" userId="S::el.cummings@scouts.org.uk::e2a99333-0241-4eb9-8e73-a3d54fef6de8" providerId="AD" clId="Web-{36EAB435-75B5-F083-02B5-609579965AD4}" dt="2026-07-23T13:47:11.865" v="75"/>
        <pc:sldMkLst>
          <pc:docMk/>
          <pc:sldMk cId="253502058"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9D9C8C-8B73-4CCA-943F-58DB1DEBAA01}" type="datetimeFigureOut">
              <a:rPr lang="en-GB" smtClean="0"/>
              <a:t>07/08/2026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AA5207-BAB2-46CE-A99A-9A537C35957F}" type="slidenum">
              <a:rPr lang="en-GB" smtClean="0"/>
              <a:t>‹#›</a:t>
            </a:fld>
            <a:endParaRPr lang="en-GB"/>
          </a:p>
        </p:txBody>
      </p:sp>
    </p:spTree>
    <p:extLst>
      <p:ext uri="{BB962C8B-B14F-4D97-AF65-F5344CB8AC3E}">
        <p14:creationId xmlns:p14="http://schemas.microsoft.com/office/powerpoint/2010/main" val="2340368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A629C-06A1-0CEB-267F-EFD5D9254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191B8-333F-0D42-3B38-993303EA7B3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BFDDF8-4E56-CDC3-5AEC-229F253A4DFA}"/>
              </a:ext>
            </a:extLst>
          </p:cNvPr>
          <p:cNvSpPr>
            <a:spLocks noGrp="1"/>
          </p:cNvSpPr>
          <p:nvPr>
            <p:ph type="body" idx="1"/>
          </p:nvPr>
        </p:nvSpPr>
        <p:spPr/>
        <p:txBody>
          <a:bodyPr/>
          <a:lstStyle/>
          <a:p>
            <a:r>
              <a:rPr lang="en-US" b="0" i="0" u="none" strike="noStrike" kern="1200" dirty="0">
                <a:solidFill>
                  <a:schemeClr val="tx1"/>
                </a:solidFill>
                <a:effectLst/>
              </a:rPr>
              <a:t>We know discrimination happens at Scouts, but most people don’t report it.</a:t>
            </a:r>
            <a:r>
              <a:rPr lang="en-US" dirty="0"/>
              <a:t> The Listening Tool is a way for Scouts </a:t>
            </a:r>
            <a:r>
              <a:rPr lang="en-US" b="0" i="0" u="none" strike="noStrike" kern="1200" dirty="0">
                <a:solidFill>
                  <a:schemeClr val="tx1"/>
                </a:solidFill>
                <a:effectLst/>
              </a:rPr>
              <a:t>to </a:t>
            </a:r>
            <a:r>
              <a:rPr lang="en-US" dirty="0"/>
              <a:t>learn more about discrimination happening at Scouts </a:t>
            </a:r>
            <a:r>
              <a:rPr lang="en-US" b="0" i="0" u="none" strike="noStrike" kern="1200" dirty="0">
                <a:solidFill>
                  <a:schemeClr val="tx1"/>
                </a:solidFill>
                <a:effectLst/>
              </a:rPr>
              <a:t>so we can create resources to </a:t>
            </a:r>
            <a:r>
              <a:rPr lang="en-US" dirty="0"/>
              <a:t>support </a:t>
            </a:r>
            <a:r>
              <a:rPr lang="en-US" b="0" i="0" u="none" strike="noStrike" kern="1200" dirty="0">
                <a:solidFill>
                  <a:schemeClr val="tx1"/>
                </a:solidFill>
                <a:effectLst/>
              </a:rPr>
              <a:t>our volunteers </a:t>
            </a:r>
            <a:r>
              <a:rPr lang="en-US" dirty="0"/>
              <a:t>who’re tackling </a:t>
            </a:r>
            <a:r>
              <a:rPr lang="en-US" b="0" i="0" u="none" strike="noStrike" kern="1200" dirty="0">
                <a:solidFill>
                  <a:schemeClr val="tx1"/>
                </a:solidFill>
                <a:effectLst/>
              </a:rPr>
              <a:t>discrimination.</a:t>
            </a:r>
            <a:r>
              <a:rPr lang="en-US" dirty="0"/>
              <a:t> </a:t>
            </a:r>
            <a:endParaRPr lang="en-US" dirty="0">
              <a:solidFill>
                <a:srgbClr val="444444"/>
              </a:solidFill>
            </a:endParaRPr>
          </a:p>
          <a:p>
            <a:endParaRPr lang="en-US" dirty="0">
              <a:solidFill>
                <a:srgbClr val="444444"/>
              </a:solidFill>
            </a:endParaRPr>
          </a:p>
          <a:p>
            <a:endParaRPr lang="en-US" dirty="0"/>
          </a:p>
        </p:txBody>
      </p:sp>
      <p:sp>
        <p:nvSpPr>
          <p:cNvPr id="4" name="Slide Number Placeholder 3">
            <a:extLst>
              <a:ext uri="{FF2B5EF4-FFF2-40B4-BE49-F238E27FC236}">
                <a16:creationId xmlns:a16="http://schemas.microsoft.com/office/drawing/2014/main" id="{371D1941-7D1F-A185-02EF-45785F3F1FF6}"/>
              </a:ext>
            </a:extLst>
          </p:cNvPr>
          <p:cNvSpPr>
            <a:spLocks noGrp="1"/>
          </p:cNvSpPr>
          <p:nvPr>
            <p:ph type="sldNum" sz="quarter" idx="5"/>
          </p:nvPr>
        </p:nvSpPr>
        <p:spPr/>
        <p:txBody>
          <a:bodyPr/>
          <a:lstStyle/>
          <a:p>
            <a:fld id="{42AA5207-BAB2-46CE-A99A-9A537C35957F}" type="slidenum">
              <a:rPr lang="en-GB" smtClean="0"/>
              <a:t>1</a:t>
            </a:fld>
            <a:endParaRPr lang="en-GB"/>
          </a:p>
        </p:txBody>
      </p:sp>
    </p:spTree>
    <p:extLst>
      <p:ext uri="{BB962C8B-B14F-4D97-AF65-F5344CB8AC3E}">
        <p14:creationId xmlns:p14="http://schemas.microsoft.com/office/powerpoint/2010/main" val="3827920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We want Scouts to be a place where everyone feels they belong. A place where you can have fun, try new things and hang out with your friends. </a:t>
            </a:r>
          </a:p>
          <a:p>
            <a:endParaRPr lang="en-GB" dirty="0"/>
          </a:p>
          <a:p>
            <a:r>
              <a:rPr lang="en-GB" dirty="0"/>
              <a:t>Think about some of the things you've done at Scouts. </a:t>
            </a:r>
          </a:p>
          <a:p>
            <a:endParaRPr lang="en-GB" i="1" dirty="0"/>
          </a:p>
          <a:p>
            <a:r>
              <a:rPr lang="en-GB" i="1" dirty="0"/>
              <a:t>Encourage everyone to share something fun or new they've done at Scouts.</a:t>
            </a:r>
            <a:endParaRPr lang="en-GB" dirty="0"/>
          </a:p>
          <a:p>
            <a:endParaRPr lang="en-GB" dirty="0"/>
          </a:p>
          <a:p>
            <a:r>
              <a:rPr lang="en-GB" dirty="0"/>
              <a:t>No one at Scouts should feel unsafe, as though they don't matter, unwelcome, powerless or intimidated. But we know that some situations may cause some members to feel this way at Scouts. As a result they may feel as though they do not belong or matter at Scouts. </a:t>
            </a:r>
          </a:p>
          <a:p>
            <a:endParaRPr lang="en-GB" dirty="0"/>
          </a:p>
          <a:p>
            <a:r>
              <a:rPr lang="en-GB" dirty="0"/>
              <a:t>We need your help to understand what our members may be experiencing, so we can build the right guidance, help and support. </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2AA5207-BAB2-46CE-A99A-9A537C35957F}" type="slidenum">
              <a:rPr lang="en-GB" smtClean="0"/>
              <a:t>2</a:t>
            </a:fld>
            <a:endParaRPr lang="en-GB"/>
          </a:p>
        </p:txBody>
      </p:sp>
    </p:spTree>
    <p:extLst>
      <p:ext uri="{BB962C8B-B14F-4D97-AF65-F5344CB8AC3E}">
        <p14:creationId xmlns:p14="http://schemas.microsoft.com/office/powerpoint/2010/main" val="58348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2AE6C-B585-C789-442F-C8A9C324C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064D8-7312-A536-9CBD-D2C36CC97C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918F39-D3E6-E582-07E4-50DAB5969B26}"/>
              </a:ext>
            </a:extLst>
          </p:cNvPr>
          <p:cNvSpPr>
            <a:spLocks noGrp="1"/>
          </p:cNvSpPr>
          <p:nvPr>
            <p:ph type="body" idx="1"/>
          </p:nvPr>
        </p:nvSpPr>
        <p:spPr/>
        <p:txBody>
          <a:bodyPr/>
          <a:lstStyle/>
          <a:p>
            <a:r>
              <a:rPr lang="en-GB" dirty="0"/>
              <a:t>Discrimination is ‘</a:t>
            </a:r>
            <a:r>
              <a:rPr lang="en-US" sz="1200" b="0" i="0" u="none" strike="noStrike" kern="1200" dirty="0">
                <a:solidFill>
                  <a:schemeClr val="tx1"/>
                </a:solidFill>
                <a:effectLst/>
                <a:latin typeface="+mn-lt"/>
                <a:ea typeface="+mn-ea"/>
                <a:cs typeface="+mn-cs"/>
              </a:rPr>
              <a:t>unfair treatment related to identity, such as age, gender, race or religion.’ </a:t>
            </a:r>
            <a:r>
              <a:rPr lang="en-GB" sz="1200" b="0" i="0" u="none" strike="noStrike" kern="1200" dirty="0">
                <a:solidFill>
                  <a:schemeClr val="tx1"/>
                </a:solidFill>
                <a:effectLst/>
                <a:latin typeface="+mn-lt"/>
                <a:ea typeface="+mn-ea"/>
                <a:cs typeface="+mn-cs"/>
              </a:rPr>
              <a:t>Discrimination can look like lots of different things. For example, it could look like inappropriate language (slurs) or an old rule that’s always been there. Someone might say they’re “just having a laugh” or “it isn’t a big deal”. </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But discrimination isn’t okay. It might make </a:t>
            </a:r>
            <a:r>
              <a:rPr lang="en-GB" dirty="0"/>
              <a:t>you feel angry, unsafe, powerless or scared. It’s motivated by stereotypes, prejudice or bias towards people’s identities, such as their gender, race or religion. It can be hard to talk about discrimination, especially if you’ve experienced it yourself or you know someone close to you who has. There will be people in this room who’ve experienced discrimination, so it’s important to be kind and respectful to each other when we talk about discrimination.</a:t>
            </a:r>
            <a:endParaRPr lang="en-US" dirty="0">
              <a:solidFill>
                <a:srgbClr val="444444"/>
              </a:solidFill>
            </a:endParaRPr>
          </a:p>
          <a:p>
            <a:endParaRPr lang="en-GB" dirty="0"/>
          </a:p>
          <a:p>
            <a:r>
              <a:rPr lang="en-GB" dirty="0"/>
              <a:t>As Scouts, we believe in our Scouts values, Promise and Law and we expect all our members to act in line with these.</a:t>
            </a:r>
            <a:endParaRPr lang="en-US" dirty="0">
              <a:solidFill>
                <a:srgbClr val="444444"/>
              </a:solidFill>
            </a:endParaRPr>
          </a:p>
          <a:p>
            <a:endParaRPr lang="en-GB" dirty="0">
              <a:solidFill>
                <a:srgbClr val="444444"/>
              </a:solidFill>
            </a:endParaRPr>
          </a:p>
          <a:p>
            <a:r>
              <a:rPr lang="en-GB" dirty="0"/>
              <a:t>That means we:</a:t>
            </a:r>
            <a:endParaRPr lang="en-GB" dirty="0">
              <a:solidFill>
                <a:srgbClr val="444444"/>
              </a:solidFill>
            </a:endParaRPr>
          </a:p>
          <a:p>
            <a:pPr marL="285750" indent="-285750">
              <a:buFont typeface="Calibri,Sans-Serif"/>
              <a:buChar char="-"/>
            </a:pPr>
            <a:r>
              <a:rPr lang="en-GB" dirty="0"/>
              <a:t>Care about others (Care)</a:t>
            </a:r>
            <a:endParaRPr lang="en-US" dirty="0">
              <a:solidFill>
                <a:srgbClr val="444444"/>
              </a:solidFill>
            </a:endParaRPr>
          </a:p>
          <a:p>
            <a:pPr marL="285750" indent="-285750">
              <a:buFont typeface="Calibri,Sans-Serif"/>
              <a:buChar char="-"/>
            </a:pPr>
            <a:r>
              <a:rPr lang="en-GB" dirty="0"/>
              <a:t>Work together to problem solve (Cooperation)</a:t>
            </a:r>
            <a:endParaRPr lang="en-US" dirty="0">
              <a:solidFill>
                <a:srgbClr val="444444"/>
              </a:solidFill>
            </a:endParaRPr>
          </a:p>
          <a:p>
            <a:pPr marL="285750" indent="-285750">
              <a:buFont typeface="Calibri,Sans-Serif"/>
              <a:buChar char="-"/>
            </a:pPr>
            <a:r>
              <a:rPr lang="en-GB" dirty="0"/>
              <a:t>Take responsibility for our words, actions and mistakes (Integrity)</a:t>
            </a:r>
            <a:endParaRPr lang="en-US" dirty="0">
              <a:solidFill>
                <a:srgbClr val="444444"/>
              </a:solidFill>
            </a:endParaRPr>
          </a:p>
          <a:p>
            <a:pPr marL="285750" marR="0" lvl="0" indent="-285750" algn="l" defTabSz="914400" rtl="0" eaLnBrk="1" fontAlgn="auto" latinLnBrk="0" hangingPunct="1">
              <a:lnSpc>
                <a:spcPct val="100000"/>
              </a:lnSpc>
              <a:spcBef>
                <a:spcPts val="0"/>
              </a:spcBef>
              <a:spcAft>
                <a:spcPts val="0"/>
              </a:spcAft>
              <a:buClrTx/>
              <a:buSzTx/>
              <a:buFont typeface="Calibri,Sans-Serif"/>
              <a:buChar char="-"/>
              <a:tabLst/>
              <a:defRPr/>
            </a:pPr>
            <a:r>
              <a:rPr lang="en-GB" dirty="0"/>
              <a:t>And are courageous even when it feels hard. (A Scout has courage in all difficulties.)</a:t>
            </a:r>
            <a:endParaRPr lang="en-US" dirty="0">
              <a:solidFill>
                <a:srgbClr val="444444"/>
              </a:solidFill>
            </a:endParaRPr>
          </a:p>
          <a:p>
            <a:endParaRPr lang="en-GB" dirty="0">
              <a:solidFill>
                <a:srgbClr val="444444"/>
              </a:solidFill>
            </a:endParaRPr>
          </a:p>
          <a:p>
            <a:r>
              <a:rPr lang="en-GB"/>
              <a:t>People who are excluding others, treating them unfairly or discriminating against others aren’t living by our values. If Scouts know how people aren't following our values, they can create resources to help those people learn and do better.</a:t>
            </a:r>
          </a:p>
        </p:txBody>
      </p:sp>
      <p:sp>
        <p:nvSpPr>
          <p:cNvPr id="4" name="Slide Number Placeholder 3">
            <a:extLst>
              <a:ext uri="{FF2B5EF4-FFF2-40B4-BE49-F238E27FC236}">
                <a16:creationId xmlns:a16="http://schemas.microsoft.com/office/drawing/2014/main" id="{85143EA4-47D1-B8A8-FCDA-1FF2179EF697}"/>
              </a:ext>
            </a:extLst>
          </p:cNvPr>
          <p:cNvSpPr>
            <a:spLocks noGrp="1"/>
          </p:cNvSpPr>
          <p:nvPr>
            <p:ph type="sldNum" sz="quarter" idx="5"/>
          </p:nvPr>
        </p:nvSpPr>
        <p:spPr/>
        <p:txBody>
          <a:bodyPr/>
          <a:lstStyle/>
          <a:p>
            <a:fld id="{42AA5207-BAB2-46CE-A99A-9A537C35957F}" type="slidenum">
              <a:rPr lang="en-GB" smtClean="0"/>
              <a:t>3</a:t>
            </a:fld>
            <a:endParaRPr lang="en-GB"/>
          </a:p>
        </p:txBody>
      </p:sp>
    </p:spTree>
    <p:extLst>
      <p:ext uri="{BB962C8B-B14F-4D97-AF65-F5344CB8AC3E}">
        <p14:creationId xmlns:p14="http://schemas.microsoft.com/office/powerpoint/2010/main" val="220374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The Listening Tool is a way for you to tell Scouts about:</a:t>
            </a:r>
          </a:p>
          <a:p>
            <a:r>
              <a:rPr lang="en-US"/>
              <a:t>•    Discrimination or unfair treatment, linked to who someone is, such as their race, religion, or disability, </a:t>
            </a:r>
          </a:p>
          <a:p>
            <a:r>
              <a:rPr lang="en-US"/>
              <a:t>•    </a:t>
            </a:r>
            <a:r>
              <a:rPr lang="en-US" err="1"/>
              <a:t>Behaviour</a:t>
            </a:r>
            <a:r>
              <a:rPr lang="en-US"/>
              <a:t> that makes someone feel left out, unwelcome, or like they don't belong at Scouts, </a:t>
            </a:r>
          </a:p>
          <a:p>
            <a:r>
              <a:rPr lang="en-US"/>
              <a:t>•    Anything else that doesn't feel in line with our Scout values. </a:t>
            </a:r>
          </a:p>
          <a:p>
            <a:endParaRPr lang="en-US" dirty="0"/>
          </a:p>
          <a:p>
            <a:pPr>
              <a:defRPr/>
            </a:pPr>
            <a:r>
              <a:rPr lang="en-US"/>
              <a:t>The Listening Tool is anonymous. </a:t>
            </a:r>
            <a:r>
              <a:rPr lang="en-GB" dirty="0"/>
              <a:t>No one will know that you’ve made a report, and you won’t be asked to share your name, Group or contact details. If Scouts think there is a safeguarding concern, they’ll pass this on to the Safeguarding team.</a:t>
            </a:r>
            <a:endParaRPr lang="en-GB" b="1" dirty="0"/>
          </a:p>
          <a:p>
            <a:pPr marL="0" indent="0">
              <a:buFont typeface="Calibri"/>
              <a:buNone/>
            </a:pPr>
            <a:endParaRPr lang="en-US" dirty="0"/>
          </a:p>
          <a:p>
            <a:pPr marL="0" indent="0">
              <a:buFont typeface="Calibri"/>
              <a:buNone/>
            </a:pPr>
            <a:r>
              <a:rPr lang="en-US" dirty="0"/>
              <a:t>HQ will use what you tell them to create new resources for volunteers to help them address discrimination when it happens.</a:t>
            </a:r>
          </a:p>
          <a:p>
            <a:pPr marL="285750" indent="-285750">
              <a:buFont typeface="Calibri"/>
              <a:buChar char="-"/>
            </a:pPr>
            <a:endParaRPr lang="en-US" dirty="0"/>
          </a:p>
          <a:p>
            <a:r>
              <a:rPr lang="en-US" dirty="0"/>
              <a:t>The Listening Tool isn’t:</a:t>
            </a:r>
          </a:p>
          <a:p>
            <a:pPr marL="285750" indent="-285750">
              <a:buFont typeface="Calibri"/>
              <a:buChar char="-"/>
            </a:pPr>
            <a:r>
              <a:rPr lang="en-US" dirty="0"/>
              <a:t>A way to get support with something you’ve seen, heard or experienced at Scouts. </a:t>
            </a:r>
          </a:p>
          <a:p>
            <a:pPr marL="285750" indent="-285750">
              <a:buFont typeface="Calibri"/>
              <a:buChar char="-"/>
            </a:pPr>
            <a:r>
              <a:rPr lang="en-US" dirty="0"/>
              <a:t>A replacement for Safeguarding concerns. Follow the Yellow Card (and Orange Card for Young Leaders) to report any Safeguarding concerns. </a:t>
            </a:r>
          </a:p>
          <a:p>
            <a:pPr marL="285750" indent="-285750">
              <a:buFont typeface="Calibri"/>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have a think about what you might report through the Listening Tool. </a:t>
            </a:r>
            <a:r>
              <a:rPr lang="en-GB" i="1" dirty="0"/>
              <a:t>Discuss discrimination that could be reported through the Listening Tool. Give young people a way to opt out of this discussion without question. For example, by setting up a juice and biscuits table at the other end of the room. You may want to have another leader available who can check in with them.</a:t>
            </a:r>
          </a:p>
          <a:p>
            <a:endParaRPr lang="en-GB" i="1" dirty="0"/>
          </a:p>
          <a:p>
            <a:r>
              <a:rPr lang="en-GB" i="1" dirty="0"/>
              <a:t>You could read out the following statements and ask if they think this could be reported through the tool (these could all be reported through the tool):</a:t>
            </a:r>
          </a:p>
          <a:p>
            <a:endParaRPr lang="en-US" dirty="0">
              <a:solidFill>
                <a:srgbClr val="444444"/>
              </a:solidFill>
            </a:endParaRPr>
          </a:p>
          <a:p>
            <a:pPr marL="171450" indent="-171450">
              <a:buFont typeface="Arial"/>
              <a:buChar char="•"/>
            </a:pPr>
            <a:r>
              <a:rPr lang="en-GB" i="1" dirty="0"/>
              <a:t>A Scout leader knows Emma has complained to the GLV about him making sexist jokes, so he replaces Emma as Patrol Leader and refuses to tell her why. </a:t>
            </a:r>
            <a:endParaRPr lang="en-US" dirty="0">
              <a:solidFill>
                <a:srgbClr val="444444"/>
              </a:solidFill>
            </a:endParaRPr>
          </a:p>
          <a:p>
            <a:pPr marL="171450" indent="-171450">
              <a:buFont typeface="Arial"/>
              <a:buChar char="•"/>
            </a:pPr>
            <a:r>
              <a:rPr lang="en-GB" i="1" dirty="0"/>
              <a:t>The Scout leaders let everyone vote for what activity they would run on the last night of term. All of the options were Christmas-themed, but Ahmed doesn’t celebrate Christmas and feels left out.</a:t>
            </a:r>
            <a:endParaRPr lang="en-US" i="1" dirty="0">
              <a:solidFill>
                <a:srgbClr val="444444"/>
              </a:solidFill>
            </a:endParaRPr>
          </a:p>
          <a:p>
            <a:pPr marL="171450" indent="-171450">
              <a:buFont typeface="Arial"/>
              <a:buChar char="•"/>
            </a:pPr>
            <a:r>
              <a:rPr lang="en-GB" i="1" dirty="0"/>
              <a:t>A leader tells Ruby she isn’t allowed to help chop wood for the fire because it’s too dangerous, but later she sees him showing some younger boys how to chop wood.</a:t>
            </a:r>
            <a:endParaRPr lang="en-US" i="1" dirty="0">
              <a:solidFill>
                <a:srgbClr val="444444"/>
              </a:solidFill>
            </a:endParaRPr>
          </a:p>
          <a:p>
            <a:pPr marL="171450" indent="-171450">
              <a:buFont typeface="Arial"/>
              <a:buChar char="•"/>
            </a:pPr>
            <a:r>
              <a:rPr lang="en-GB" i="1" dirty="0"/>
              <a:t>Michal and Joseph are following Cam around, whispering inappropriate things about his sexuality in his ear because he wore nail polish to Explorers last week.</a:t>
            </a:r>
          </a:p>
          <a:p>
            <a:pPr marL="0" indent="0">
              <a:buFont typeface="Arial"/>
              <a:buNone/>
            </a:pPr>
            <a:endParaRPr lang="en-GB" i="1" dirty="0">
              <a:solidFill>
                <a:srgbClr val="444444"/>
              </a:solidFill>
            </a:endParaRPr>
          </a:p>
          <a:p>
            <a:pPr marL="0" indent="0">
              <a:buFont typeface="Arial"/>
              <a:buNone/>
            </a:pPr>
            <a:endParaRPr lang="en-US" i="1" dirty="0">
              <a:solidFill>
                <a:srgbClr val="444444"/>
              </a:solidFill>
            </a:endParaRPr>
          </a:p>
          <a:p>
            <a:pPr marL="0" indent="0">
              <a:buFont typeface="Calibri"/>
              <a:buNone/>
            </a:pPr>
            <a:endParaRPr lang="en-US" dirty="0"/>
          </a:p>
        </p:txBody>
      </p:sp>
      <p:sp>
        <p:nvSpPr>
          <p:cNvPr id="4" name="Slide Number Placeholder 3"/>
          <p:cNvSpPr>
            <a:spLocks noGrp="1"/>
          </p:cNvSpPr>
          <p:nvPr>
            <p:ph type="sldNum" sz="quarter" idx="5"/>
          </p:nvPr>
        </p:nvSpPr>
        <p:spPr/>
        <p:txBody>
          <a:bodyPr/>
          <a:lstStyle/>
          <a:p>
            <a:fld id="{42AA5207-BAB2-46CE-A99A-9A537C35957F}" type="slidenum">
              <a:rPr lang="en-GB" smtClean="0"/>
              <a:t>4</a:t>
            </a:fld>
            <a:endParaRPr lang="en-GB"/>
          </a:p>
        </p:txBody>
      </p:sp>
    </p:spTree>
    <p:extLst>
      <p:ext uri="{BB962C8B-B14F-4D97-AF65-F5344CB8AC3E}">
        <p14:creationId xmlns:p14="http://schemas.microsoft.com/office/powerpoint/2010/main" val="2962122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8AE16-F031-F149-BC3C-4334E7D7B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5BE07-BAAF-7155-9B5D-4ED868D1EA5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E2D1DB-2440-4C00-9EE5-6ADF7953A8A3}"/>
              </a:ext>
            </a:extLst>
          </p:cNvPr>
          <p:cNvSpPr>
            <a:spLocks noGrp="1"/>
          </p:cNvSpPr>
          <p:nvPr>
            <p:ph type="body" idx="1"/>
          </p:nvPr>
        </p:nvSpPr>
        <p:spPr/>
        <p:txBody>
          <a:bodyPr/>
          <a:lstStyle/>
          <a:p>
            <a:r>
              <a:rPr lang="en-GB" dirty="0"/>
              <a:t>There’s three big things we need you to do to help us tackle discrimination at Scouts.</a:t>
            </a:r>
          </a:p>
          <a:p>
            <a:endParaRPr lang="en-GB" dirty="0"/>
          </a:p>
          <a:p>
            <a:r>
              <a:rPr lang="en-GB" dirty="0"/>
              <a:t>We need you to:</a:t>
            </a:r>
          </a:p>
          <a:p>
            <a:pPr marL="171450" indent="-171450">
              <a:buFontTx/>
              <a:buChar char="-"/>
            </a:pPr>
            <a:r>
              <a:rPr lang="en-GB" dirty="0"/>
              <a:t>Tell us about your own experiences</a:t>
            </a:r>
          </a:p>
          <a:p>
            <a:pPr marL="171450" indent="-171450">
              <a:buFontTx/>
              <a:buChar char="-"/>
            </a:pPr>
            <a:r>
              <a:rPr lang="en-GB" dirty="0"/>
              <a:t>Help your friends report their experiences </a:t>
            </a:r>
          </a:p>
          <a:p>
            <a:pPr marL="171450" indent="-171450">
              <a:buFontTx/>
              <a:buChar char="-"/>
            </a:pPr>
            <a:r>
              <a:rPr lang="en-GB" dirty="0"/>
              <a:t>Spread the word with other Sections, Groups and Units. </a:t>
            </a:r>
            <a:r>
              <a:rPr lang="en-GB" i="1" dirty="0"/>
              <a:t>This could count towards the Scout Personal Challenge Award, or contribute to the ‘Values’ section of Chief Scout Platinum and Diamond Awards when ran alongside activities exploring our values.</a:t>
            </a:r>
          </a:p>
          <a:p>
            <a:pPr marL="171450" indent="-171450">
              <a:buFontTx/>
              <a:buChar char="-"/>
            </a:pPr>
            <a:endParaRPr lang="en-GB" i="1" dirty="0"/>
          </a:p>
        </p:txBody>
      </p:sp>
      <p:sp>
        <p:nvSpPr>
          <p:cNvPr id="4" name="Slide Number Placeholder 3">
            <a:extLst>
              <a:ext uri="{FF2B5EF4-FFF2-40B4-BE49-F238E27FC236}">
                <a16:creationId xmlns:a16="http://schemas.microsoft.com/office/drawing/2014/main" id="{42319339-4976-76F1-52EE-70D44B1894EB}"/>
              </a:ext>
            </a:extLst>
          </p:cNvPr>
          <p:cNvSpPr>
            <a:spLocks noGrp="1"/>
          </p:cNvSpPr>
          <p:nvPr>
            <p:ph type="sldNum" sz="quarter" idx="5"/>
          </p:nvPr>
        </p:nvSpPr>
        <p:spPr/>
        <p:txBody>
          <a:bodyPr/>
          <a:lstStyle/>
          <a:p>
            <a:fld id="{42AA5207-BAB2-46CE-A99A-9A537C35957F}" type="slidenum">
              <a:rPr lang="en-GB" smtClean="0"/>
              <a:t>5</a:t>
            </a:fld>
            <a:endParaRPr lang="en-GB"/>
          </a:p>
        </p:txBody>
      </p:sp>
    </p:spTree>
    <p:extLst>
      <p:ext uri="{BB962C8B-B14F-4D97-AF65-F5344CB8AC3E}">
        <p14:creationId xmlns:p14="http://schemas.microsoft.com/office/powerpoint/2010/main" val="141972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36E20-F873-A825-804E-DB5678BA9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5EDF7-4455-D65D-F8C8-ECA1FAD990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F99FD37-DC84-83E6-A670-C86F40462C22}"/>
              </a:ext>
            </a:extLst>
          </p:cNvPr>
          <p:cNvSpPr>
            <a:spLocks noGrp="1"/>
          </p:cNvSpPr>
          <p:nvPr>
            <p:ph type="body" idx="1"/>
          </p:nvPr>
        </p:nvSpPr>
        <p:spPr/>
        <p:txBody>
          <a:bodyPr/>
          <a:lstStyle/>
          <a:p>
            <a:pPr>
              <a:defRPr/>
            </a:pPr>
            <a:r>
              <a:rPr lang="en-GB" dirty="0"/>
              <a:t>Anyone can make a report using the Listening Tool. If you're under 13, you should ask a trusted adult to make a report for you.</a:t>
            </a:r>
          </a:p>
          <a:p>
            <a:pPr>
              <a:defRPr/>
            </a:pPr>
            <a:endParaRPr lang="en-GB" dirty="0"/>
          </a:p>
          <a:p>
            <a:pPr>
              <a:defRPr/>
            </a:pPr>
            <a:r>
              <a:rPr lang="en-GB" dirty="0"/>
              <a:t>You can report something you’ve seen, heard or experienced at Scouts (or while travelling to and from Scouts), even if you’re not sure it was discrimination.</a:t>
            </a:r>
            <a:r>
              <a:rPr lang="en-US" sz="1200" kern="1200" dirty="0">
                <a:solidFill>
                  <a:schemeClr val="tx1"/>
                </a:solidFill>
                <a:effectLst/>
                <a:latin typeface="+mn-lt"/>
                <a:ea typeface="+mn-ea"/>
                <a:cs typeface="+mn-cs"/>
              </a:rPr>
              <a:t> </a:t>
            </a:r>
            <a:r>
              <a:rPr lang="en-US" dirty="0"/>
              <a:t>You</a:t>
            </a:r>
            <a:r>
              <a:rPr lang="en-US" sz="1200" kern="1200" dirty="0">
                <a:solidFill>
                  <a:schemeClr val="tx1"/>
                </a:solidFill>
                <a:effectLst/>
                <a:latin typeface="+mn-lt"/>
                <a:ea typeface="+mn-ea"/>
                <a:cs typeface="+mn-cs"/>
              </a:rPr>
              <a:t> don’t need to prove anything or use the ‘right’ words. If something didn’t feel right, you can report it.</a:t>
            </a:r>
            <a:r>
              <a:rPr lang="en-GB" sz="1200" kern="1200" dirty="0">
                <a:solidFill>
                  <a:schemeClr val="tx1"/>
                </a:solidFill>
                <a:effectLst/>
                <a:latin typeface="+mn-lt"/>
                <a:ea typeface="+mn-ea"/>
                <a:cs typeface="+mn-cs"/>
              </a:rPr>
              <a:t> </a:t>
            </a:r>
            <a:endParaRPr lang="en-GB" b="1" dirty="0"/>
          </a:p>
          <a:p>
            <a:pPr>
              <a:defRPr/>
            </a:pPr>
            <a:endParaRPr lang="en-GB" dirty="0"/>
          </a:p>
          <a:p>
            <a:pPr>
              <a:defRPr/>
            </a:pPr>
            <a:r>
              <a:rPr lang="en-GB" dirty="0"/>
              <a:t>You don’t need to be involved in the situation to make a report, and you don’t need permission to make a report about someone else. </a:t>
            </a:r>
            <a:endParaRPr lang="en-GB" b="1"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you’ve experienced discrimination at Scouts, you should talk to a trusted adult. You could also</a:t>
            </a:r>
            <a:r>
              <a:rPr lang="en-US" dirty="0"/>
              <a:t> speak to Scouts’ Support Centre or follow Scouts’ Complaints process. </a:t>
            </a:r>
            <a:r>
              <a:rPr lang="en-GB" i="1" dirty="0"/>
              <a:t>Encourage everyone to think about who their trusted adults are, give examples (a Section volunteer, family member, teacher), but don’t push anyone to share.</a:t>
            </a:r>
          </a:p>
          <a:p>
            <a:endParaRPr lang="en-GB" i="1" dirty="0"/>
          </a:p>
          <a:p>
            <a:r>
              <a:rPr lang="en-GB" dirty="0"/>
              <a:t>Discrimination can impact your mental health, and you might feel sad, alone or angry. There are lots of organisations that support people with their mental health, such as Childline, Young Minds or Chasing the Stigma. </a:t>
            </a:r>
            <a:r>
              <a:rPr lang="en-GB" i="1" dirty="0"/>
              <a:t>Discuss any local organisations that offer support too. You may want to signpost to specialised mental health organisations such as Switchboard (for LGBTQ+ people), Bayo (for Black people), or the Muslim Youth Helpline.</a:t>
            </a:r>
          </a:p>
        </p:txBody>
      </p:sp>
      <p:sp>
        <p:nvSpPr>
          <p:cNvPr id="4" name="Slide Number Placeholder 3">
            <a:extLst>
              <a:ext uri="{FF2B5EF4-FFF2-40B4-BE49-F238E27FC236}">
                <a16:creationId xmlns:a16="http://schemas.microsoft.com/office/drawing/2014/main" id="{DEDFBB3B-B628-B266-F033-CFF7A710C350}"/>
              </a:ext>
            </a:extLst>
          </p:cNvPr>
          <p:cNvSpPr>
            <a:spLocks noGrp="1"/>
          </p:cNvSpPr>
          <p:nvPr>
            <p:ph type="sldNum" sz="quarter" idx="5"/>
          </p:nvPr>
        </p:nvSpPr>
        <p:spPr/>
        <p:txBody>
          <a:bodyPr/>
          <a:lstStyle/>
          <a:p>
            <a:fld id="{42AA5207-BAB2-46CE-A99A-9A537C35957F}" type="slidenum">
              <a:rPr lang="en-GB" smtClean="0"/>
              <a:t>6</a:t>
            </a:fld>
            <a:endParaRPr lang="en-GB"/>
          </a:p>
        </p:txBody>
      </p:sp>
    </p:spTree>
    <p:extLst>
      <p:ext uri="{BB962C8B-B14F-4D97-AF65-F5344CB8AC3E}">
        <p14:creationId xmlns:p14="http://schemas.microsoft.com/office/powerpoint/2010/main" val="2191226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The Listening Tool is an </a:t>
            </a:r>
            <a:r>
              <a:rPr lang="en-GB"/>
              <a:t>online reporting form. </a:t>
            </a:r>
            <a:r>
              <a:rPr lang="en-GB" dirty="0"/>
              <a:t>This means reports can only be made with an internet connection. This slide has some ideas on how you could make a report if you don’t have easy access to the internet or don’t feel confident using digital tools without support.</a:t>
            </a:r>
          </a:p>
          <a:p>
            <a:endParaRPr lang="en-GB" dirty="0"/>
          </a:p>
          <a:p>
            <a:r>
              <a:rPr lang="en-US" sz="1200" kern="1200" dirty="0">
                <a:solidFill>
                  <a:schemeClr val="tx1"/>
                </a:solidFill>
                <a:effectLst/>
                <a:latin typeface="+mn-lt"/>
                <a:ea typeface="+mn-ea"/>
                <a:cs typeface="+mn-cs"/>
              </a:rPr>
              <a:t>You can make a report at any time, so wait until you’re in a suitable location. You could write down what happened so you don’t forget, but make sure you don’t include any names or personal information. </a:t>
            </a:r>
            <a:endParaRPr lang="en-US" sz="1200" kern="1200" dirty="0">
              <a:solidFill>
                <a:schemeClr val="tx1"/>
              </a:solidFill>
              <a:effectLst/>
              <a:latin typeface="+mn-lt"/>
            </a:endParaRPr>
          </a:p>
          <a:p>
            <a:endParaRPr lang="en-GB" i="1" dirty="0"/>
          </a:p>
          <a:p>
            <a:r>
              <a:rPr lang="en-GB" b="0" i="1" dirty="0"/>
              <a:t>Discuss any rules around phone/internet usage during Scout activities</a:t>
            </a:r>
          </a:p>
          <a:p>
            <a:endParaRPr lang="en-GB" i="1" dirty="0"/>
          </a:p>
          <a:p>
            <a:r>
              <a:rPr lang="en-GB" i="1" dirty="0"/>
              <a:t>Highlight the top tip, there’s a QR code on the final page so people can save the link then.</a:t>
            </a:r>
            <a:endParaRPr lang="en-GB" dirty="0"/>
          </a:p>
        </p:txBody>
      </p:sp>
      <p:sp>
        <p:nvSpPr>
          <p:cNvPr id="4" name="Slide Number Placeholder 3"/>
          <p:cNvSpPr>
            <a:spLocks noGrp="1"/>
          </p:cNvSpPr>
          <p:nvPr>
            <p:ph type="sldNum" sz="quarter" idx="5"/>
          </p:nvPr>
        </p:nvSpPr>
        <p:spPr/>
        <p:txBody>
          <a:bodyPr/>
          <a:lstStyle/>
          <a:p>
            <a:fld id="{42AA5207-BAB2-46CE-A99A-9A537C35957F}" type="slidenum">
              <a:rPr lang="en-GB" smtClean="0"/>
              <a:t>7</a:t>
            </a:fld>
            <a:endParaRPr lang="en-GB"/>
          </a:p>
        </p:txBody>
      </p:sp>
    </p:spTree>
    <p:extLst>
      <p:ext uri="{BB962C8B-B14F-4D97-AF65-F5344CB8AC3E}">
        <p14:creationId xmlns:p14="http://schemas.microsoft.com/office/powerpoint/2010/main" val="2078778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i="1" dirty="0"/>
              <a:t>Prompt to save the link to the webpage so they can find it again in the future. The URL is scouts.org.uk/volunteers/equity-diversity-and-inclusion/listening-tool/.</a:t>
            </a:r>
          </a:p>
          <a:p>
            <a:endParaRPr lang="en-GB" i="1" dirty="0"/>
          </a:p>
          <a:p>
            <a:r>
              <a:rPr lang="en-GB" i="1" dirty="0"/>
              <a:t>Use the FAQ document to help you answer questions. If there’s anything you think should be added to the FAQ document, please speak to the key contact for the Listening Tool in your area.</a:t>
            </a:r>
          </a:p>
          <a:p>
            <a:endParaRPr lang="en-GB" i="1" dirty="0">
              <a:solidFill>
                <a:srgbClr val="444444"/>
              </a:solidFill>
            </a:endParaRPr>
          </a:p>
          <a:p>
            <a:r>
              <a:rPr lang="en-GB" i="1" dirty="0">
                <a:solidFill>
                  <a:srgbClr val="444444"/>
                </a:solidFill>
              </a:rPr>
              <a:t>The FAQ document covers:</a:t>
            </a:r>
          </a:p>
          <a:p>
            <a:endParaRPr lang="en-GB" i="1" dirty="0">
              <a:solidFill>
                <a:srgbClr val="444444"/>
              </a:solidFill>
            </a:endParaRPr>
          </a:p>
          <a:p>
            <a:r>
              <a:rPr lang="en-GB" b="0" i="0" kern="1200" dirty="0">
                <a:effectLst/>
              </a:rPr>
              <a:t>I’m</a:t>
            </a:r>
            <a:r>
              <a:rPr lang="en-GB" dirty="0"/>
              <a:t> </a:t>
            </a:r>
            <a:r>
              <a:rPr lang="en-GB" b="0" i="0" kern="1200" dirty="0">
                <a:effectLst/>
              </a:rPr>
              <a:t>not sure if</a:t>
            </a:r>
            <a:r>
              <a:rPr lang="en-GB" dirty="0"/>
              <a:t> </a:t>
            </a:r>
            <a:r>
              <a:rPr lang="en-GB" b="0" i="0" kern="1200" dirty="0">
                <a:effectLst/>
              </a:rPr>
              <a:t>I’ve</a:t>
            </a:r>
            <a:r>
              <a:rPr lang="en-GB" dirty="0"/>
              <a:t> </a:t>
            </a:r>
            <a:r>
              <a:rPr lang="en-GB" b="0" i="0" kern="1200" dirty="0">
                <a:effectLst/>
              </a:rPr>
              <a:t>experienced discrimination or not, can I still report it through the</a:t>
            </a:r>
            <a:r>
              <a:rPr lang="en-GB" dirty="0"/>
              <a:t> </a:t>
            </a:r>
            <a:r>
              <a:rPr lang="en-GB" b="0" i="0" kern="1200" dirty="0">
                <a:effectLst/>
              </a:rPr>
              <a:t>Listening Tool?</a:t>
            </a:r>
            <a:r>
              <a:rPr lang="en-GB" dirty="0"/>
              <a:t> </a:t>
            </a:r>
          </a:p>
          <a:p>
            <a:r>
              <a:rPr lang="en-GB"/>
              <a:t>Will volunteers in my pilot location be able to see my report?</a:t>
            </a:r>
            <a:endParaRPr lang="en-GB">
              <a:ea typeface="+mn-ea"/>
              <a:cs typeface="+mn-cs"/>
            </a:endParaRPr>
          </a:p>
          <a:p>
            <a:r>
              <a:rPr lang="en-GB" b="0" i="0" kern="1200">
                <a:effectLst/>
              </a:rPr>
              <a:t>Can I report something that happened a while ago?</a:t>
            </a:r>
            <a:r>
              <a:rPr lang="en-GB"/>
              <a:t> </a:t>
            </a:r>
            <a:endParaRPr lang="en-GB">
              <a:ea typeface="+mn-ea"/>
              <a:cs typeface="+mn-cs"/>
            </a:endParaRPr>
          </a:p>
          <a:p>
            <a:r>
              <a:rPr lang="en-GB" b="0" i="0" kern="1200" dirty="0">
                <a:effectLst/>
              </a:rPr>
              <a:t>Can I report something that</a:t>
            </a:r>
            <a:r>
              <a:rPr lang="en-GB" dirty="0"/>
              <a:t> </a:t>
            </a:r>
            <a:r>
              <a:rPr lang="en-GB" b="0" i="0" kern="1200" dirty="0">
                <a:effectLst/>
              </a:rPr>
              <a:t>doesn’t</a:t>
            </a:r>
            <a:r>
              <a:rPr lang="en-GB" dirty="0"/>
              <a:t> </a:t>
            </a:r>
            <a:r>
              <a:rPr lang="en-GB" b="0" i="0" kern="1200" dirty="0">
                <a:effectLst/>
              </a:rPr>
              <a:t>involve me?</a:t>
            </a:r>
            <a:r>
              <a:rPr lang="en-GB" dirty="0"/>
              <a:t> </a:t>
            </a:r>
          </a:p>
          <a:p>
            <a:r>
              <a:rPr lang="en-GB" b="0" i="0" kern="1200">
                <a:effectLst/>
              </a:rPr>
              <a:t>Do I need to get permission to</a:t>
            </a:r>
            <a:r>
              <a:rPr lang="en-GB"/>
              <a:t> </a:t>
            </a:r>
            <a:r>
              <a:rPr lang="en-GB" b="0" i="0" kern="1200">
                <a:effectLst/>
              </a:rPr>
              <a:t>make a report</a:t>
            </a:r>
            <a:r>
              <a:rPr lang="en-GB"/>
              <a:t> </a:t>
            </a:r>
            <a:r>
              <a:rPr lang="en-GB" b="0" i="0" kern="1200">
                <a:effectLst/>
              </a:rPr>
              <a:t>about someone else?</a:t>
            </a:r>
            <a:r>
              <a:rPr lang="en-GB"/>
              <a:t> </a:t>
            </a:r>
            <a:endParaRPr lang="en-GB">
              <a:ea typeface="+mn-ea"/>
              <a:cs typeface="+mn-cs"/>
            </a:endParaRPr>
          </a:p>
          <a:p>
            <a:r>
              <a:rPr lang="en-GB" b="0" i="0" kern="1200">
                <a:effectLst/>
              </a:rPr>
              <a:t>Why does the form ask for the demographic details of the person making the report?</a:t>
            </a:r>
            <a:r>
              <a:rPr lang="en-GB"/>
              <a:t> </a:t>
            </a:r>
            <a:endParaRPr lang="en-GB">
              <a:ea typeface="+mn-ea"/>
              <a:cs typeface="+mn-cs"/>
            </a:endParaRPr>
          </a:p>
          <a:p>
            <a:r>
              <a:rPr lang="en-GB" b="0" i="0" kern="1200" dirty="0">
                <a:effectLst/>
              </a:rPr>
              <a:t>Why won’t someone get back to me about something</a:t>
            </a:r>
            <a:r>
              <a:rPr lang="en-GB" dirty="0"/>
              <a:t> </a:t>
            </a:r>
            <a:r>
              <a:rPr lang="en-GB" b="0" i="0" kern="1200" dirty="0">
                <a:effectLst/>
              </a:rPr>
              <a:t>I’ve</a:t>
            </a:r>
            <a:r>
              <a:rPr lang="en-GB" dirty="0"/>
              <a:t> </a:t>
            </a:r>
            <a:r>
              <a:rPr lang="en-GB" b="0" i="0" kern="1200" dirty="0">
                <a:effectLst/>
              </a:rPr>
              <a:t>reported</a:t>
            </a:r>
            <a:r>
              <a:rPr lang="en-GB" dirty="0"/>
              <a:t> </a:t>
            </a:r>
            <a:r>
              <a:rPr lang="en-GB" b="0" i="0" kern="1200" dirty="0">
                <a:effectLst/>
              </a:rPr>
              <a:t>through the</a:t>
            </a:r>
            <a:r>
              <a:rPr lang="en-GB" dirty="0"/>
              <a:t> </a:t>
            </a:r>
            <a:r>
              <a:rPr lang="en-GB" b="0" i="0" kern="1200" dirty="0">
                <a:effectLst/>
              </a:rPr>
              <a:t>Listening Tool?</a:t>
            </a:r>
            <a:r>
              <a:rPr lang="en-GB" dirty="0"/>
              <a:t> </a:t>
            </a:r>
          </a:p>
          <a:p>
            <a:r>
              <a:rPr lang="en-GB" b="0" i="0" kern="1200" dirty="0">
                <a:effectLst/>
              </a:rPr>
              <a:t>Can I</a:t>
            </a:r>
            <a:r>
              <a:rPr lang="en-GB" dirty="0"/>
              <a:t> </a:t>
            </a:r>
            <a:r>
              <a:rPr lang="en-GB" b="0" i="0" kern="1200" dirty="0">
                <a:effectLst/>
              </a:rPr>
              <a:t>report</a:t>
            </a:r>
            <a:r>
              <a:rPr lang="en-GB" dirty="0"/>
              <a:t> </a:t>
            </a:r>
            <a:r>
              <a:rPr lang="en-GB" b="0" i="0" kern="1200" dirty="0">
                <a:effectLst/>
              </a:rPr>
              <a:t>something</a:t>
            </a:r>
            <a:r>
              <a:rPr lang="en-GB" dirty="0"/>
              <a:t> </a:t>
            </a:r>
            <a:r>
              <a:rPr lang="en-GB" b="0" i="0" kern="1200" dirty="0">
                <a:effectLst/>
              </a:rPr>
              <a:t>I’ve</a:t>
            </a:r>
            <a:r>
              <a:rPr lang="en-GB" dirty="0"/>
              <a:t> </a:t>
            </a:r>
            <a:r>
              <a:rPr lang="en-GB" b="0" i="0" kern="1200" dirty="0">
                <a:effectLst/>
              </a:rPr>
              <a:t>already</a:t>
            </a:r>
            <a:r>
              <a:rPr lang="en-GB" dirty="0"/>
              <a:t> </a:t>
            </a:r>
            <a:r>
              <a:rPr lang="en-GB" b="0" i="0" kern="1200" dirty="0">
                <a:effectLst/>
              </a:rPr>
              <a:t>reported to Safeguarding or made a formal complaint about?</a:t>
            </a:r>
            <a:r>
              <a:rPr lang="en-GB" dirty="0"/>
              <a:t> </a:t>
            </a:r>
          </a:p>
          <a:p>
            <a:r>
              <a:rPr lang="en-GB" b="0" i="0" kern="1200" dirty="0">
                <a:effectLst/>
              </a:rPr>
              <a:t>I’m</a:t>
            </a:r>
            <a:r>
              <a:rPr lang="en-GB" dirty="0"/>
              <a:t> </a:t>
            </a:r>
            <a:r>
              <a:rPr lang="en-GB" b="0" i="0" kern="1200" dirty="0">
                <a:effectLst/>
              </a:rPr>
              <a:t>interested in helping Scouts develop their approach to</a:t>
            </a:r>
            <a:r>
              <a:rPr lang="en-GB" dirty="0"/>
              <a:t> </a:t>
            </a:r>
            <a:r>
              <a:rPr lang="en-GB" b="0" i="0" kern="1200" dirty="0">
                <a:effectLst/>
              </a:rPr>
              <a:t>tackling</a:t>
            </a:r>
            <a:r>
              <a:rPr lang="en-GB" dirty="0"/>
              <a:t> </a:t>
            </a:r>
            <a:r>
              <a:rPr lang="en-GB" b="0" i="0" kern="1200" dirty="0">
                <a:effectLst/>
              </a:rPr>
              <a:t>discrimination. Is there a way for me to learn more and get involved?</a:t>
            </a:r>
            <a:endParaRPr lang="en-GB" dirty="0"/>
          </a:p>
          <a:p>
            <a:r>
              <a:rPr lang="en-GB" b="0" i="0" kern="1200" dirty="0">
                <a:effectLst/>
              </a:rPr>
              <a:t>I’d</a:t>
            </a:r>
            <a:r>
              <a:rPr lang="en-GB" dirty="0"/>
              <a:t> </a:t>
            </a:r>
            <a:r>
              <a:rPr lang="en-GB" b="0" i="0" kern="1200" dirty="0">
                <a:effectLst/>
              </a:rPr>
              <a:t>like to provide feedback about the</a:t>
            </a:r>
            <a:r>
              <a:rPr lang="en-GB" dirty="0"/>
              <a:t> </a:t>
            </a:r>
            <a:r>
              <a:rPr lang="en-GB" b="0" i="0" kern="1200" dirty="0">
                <a:effectLst/>
              </a:rPr>
              <a:t>Listening Tool. Where can I do this?</a:t>
            </a:r>
            <a:r>
              <a:rPr lang="en-GB" dirty="0"/>
              <a:t> </a:t>
            </a:r>
          </a:p>
          <a:p>
            <a:r>
              <a:rPr lang="en-GB" b="0" i="0" kern="1200">
                <a:effectLst/>
              </a:rPr>
              <a:t>How long will the</a:t>
            </a:r>
            <a:r>
              <a:rPr lang="en-GB"/>
              <a:t> </a:t>
            </a:r>
            <a:r>
              <a:rPr lang="en-GB" b="0" i="0" kern="1200">
                <a:effectLst/>
              </a:rPr>
              <a:t>Listening Tool</a:t>
            </a:r>
            <a:r>
              <a:rPr lang="en-GB"/>
              <a:t> </a:t>
            </a:r>
            <a:r>
              <a:rPr lang="en-GB" b="0" i="0" kern="1200">
                <a:effectLst/>
              </a:rPr>
              <a:t>be</a:t>
            </a:r>
            <a:r>
              <a:rPr lang="en-GB"/>
              <a:t> </a:t>
            </a:r>
            <a:r>
              <a:rPr lang="en-GB" b="0" i="0" kern="1200">
                <a:effectLst/>
              </a:rPr>
              <a:t>open for?</a:t>
            </a:r>
            <a:r>
              <a:rPr lang="en-GB"/>
              <a:t> </a:t>
            </a:r>
            <a:endParaRPr lang="en-GB">
              <a:ea typeface="+mn-ea"/>
              <a:cs typeface="+mn-cs"/>
            </a:endParaRPr>
          </a:p>
          <a:p>
            <a:r>
              <a:rPr lang="en-GB" b="0" i="0" kern="1200" dirty="0">
                <a:effectLst/>
              </a:rPr>
              <a:t>Can</a:t>
            </a:r>
            <a:r>
              <a:rPr lang="en-GB" dirty="0"/>
              <a:t> </a:t>
            </a:r>
            <a:r>
              <a:rPr lang="en-GB" b="0" i="0" kern="1200" dirty="0">
                <a:effectLst/>
              </a:rPr>
              <a:t>all of</a:t>
            </a:r>
            <a:r>
              <a:rPr lang="en-GB" dirty="0"/>
              <a:t> </a:t>
            </a:r>
            <a:r>
              <a:rPr lang="en-GB" b="0" i="0" kern="1200" dirty="0">
                <a:effectLst/>
              </a:rPr>
              <a:t>our young members</a:t>
            </a:r>
            <a:r>
              <a:rPr lang="en-GB" dirty="0"/>
              <a:t> </a:t>
            </a:r>
            <a:r>
              <a:rPr lang="en-GB" b="0" i="0" kern="1200" dirty="0">
                <a:effectLst/>
              </a:rPr>
              <a:t>make a report through the</a:t>
            </a:r>
            <a:r>
              <a:rPr lang="en-GB" dirty="0"/>
              <a:t> </a:t>
            </a:r>
            <a:r>
              <a:rPr lang="en-GB" b="0" i="0" kern="1200" dirty="0">
                <a:effectLst/>
              </a:rPr>
              <a:t>Listening Tool?</a:t>
            </a:r>
            <a:r>
              <a:rPr lang="en-GB" dirty="0"/>
              <a:t> </a:t>
            </a:r>
          </a:p>
          <a:p>
            <a:r>
              <a:rPr lang="en-GB"/>
              <a:t>Is the Listening Tool available in languages other than English? </a:t>
            </a:r>
          </a:p>
          <a:p>
            <a:r>
              <a:rPr lang="en-GB" b="0" i="0" kern="1200">
                <a:effectLst/>
              </a:rPr>
              <a:t>Who</a:t>
            </a:r>
            <a:r>
              <a:rPr lang="en-GB"/>
              <a:t> </a:t>
            </a:r>
            <a:r>
              <a:rPr lang="en-GB" b="0" i="0" kern="1200">
                <a:effectLst/>
              </a:rPr>
              <a:t>else is taking part in the Listening Tool pilot? </a:t>
            </a:r>
            <a:r>
              <a:rPr lang="en-GB"/>
              <a:t> </a:t>
            </a:r>
            <a:endParaRPr lang="en-GB">
              <a:ea typeface="+mn-ea"/>
              <a:cs typeface="+mn-cs"/>
            </a:endParaRPr>
          </a:p>
          <a:p>
            <a:r>
              <a:rPr lang="en-GB" b="0" i="0" kern="1200">
                <a:effectLst/>
              </a:rPr>
              <a:t>Who should I contact if I have a question or need support with the Listening Tool?</a:t>
            </a:r>
            <a:r>
              <a:rPr lang="en-GB"/>
              <a:t> </a:t>
            </a:r>
          </a:p>
          <a:p>
            <a:endParaRPr lang="en-GB" sz="1200" b="0" i="0" kern="1200" dirty="0">
              <a:solidFill>
                <a:schemeClr val="tx1"/>
              </a:solidFill>
              <a:effectLst/>
              <a:latin typeface="+mn-lt"/>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AA5207-BAB2-46CE-A99A-9A537C35957F}" type="slidenum">
              <a:rPr lang="en-GB" smtClean="0"/>
              <a:t>9</a:t>
            </a:fld>
            <a:endParaRPr lang="en-GB"/>
          </a:p>
        </p:txBody>
      </p:sp>
    </p:spTree>
    <p:extLst>
      <p:ext uri="{BB962C8B-B14F-4D97-AF65-F5344CB8AC3E}">
        <p14:creationId xmlns:p14="http://schemas.microsoft.com/office/powerpoint/2010/main" val="2682045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vimeo.com/1206783931?share=copy&amp;fl=sv&amp;fe=ci"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3794ED5-F66D-3CAD-D631-2B8AE7F45B5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DC90970-9B8F-EE3D-750D-C3F111A954A9}"/>
              </a:ext>
            </a:extLst>
          </p:cNvPr>
          <p:cNvSpPr txBox="1">
            <a:spLocks/>
          </p:cNvSpPr>
          <p:nvPr/>
        </p:nvSpPr>
        <p:spPr>
          <a:xfrm>
            <a:off x="823465" y="1923256"/>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panose="00000A00000000000000" pitchFamily="2" charset="0"/>
              </a:rPr>
              <a:t>The Listening Tool</a:t>
            </a:r>
          </a:p>
        </p:txBody>
      </p:sp>
      <p:sp>
        <p:nvSpPr>
          <p:cNvPr id="8" name="Rectangle 7">
            <a:extLst>
              <a:ext uri="{FF2B5EF4-FFF2-40B4-BE49-F238E27FC236}">
                <a16:creationId xmlns:a16="http://schemas.microsoft.com/office/drawing/2014/main" id="{F5295A3A-F0DC-42A6-86A8-14C096A38015}"/>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73C04D21-6364-8251-7D3D-922818427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itle 1">
            <a:extLst>
              <a:ext uri="{FF2B5EF4-FFF2-40B4-BE49-F238E27FC236}">
                <a16:creationId xmlns:a16="http://schemas.microsoft.com/office/drawing/2014/main" id="{9F3BB898-CF32-6082-8C64-5DB967E679AA}"/>
              </a:ext>
            </a:extLst>
          </p:cNvPr>
          <p:cNvSpPr txBox="1">
            <a:spLocks/>
          </p:cNvSpPr>
          <p:nvPr/>
        </p:nvSpPr>
        <p:spPr>
          <a:xfrm>
            <a:off x="609150" y="3111501"/>
            <a:ext cx="971695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a:solidFill>
                  <a:srgbClr val="7413DC"/>
                </a:solidFill>
                <a:latin typeface="Nunito Sans Black" panose="00000A00000000000000" pitchFamily="2" charset="0"/>
              </a:rPr>
              <a:t>Piloted as part of Scouts’ Approach to Discrimination Project</a:t>
            </a:r>
          </a:p>
        </p:txBody>
      </p:sp>
      <p:pic>
        <p:nvPicPr>
          <p:cNvPr id="3" name="Picture 2">
            <a:extLst>
              <a:ext uri="{FF2B5EF4-FFF2-40B4-BE49-F238E27FC236}">
                <a16:creationId xmlns:a16="http://schemas.microsoft.com/office/drawing/2014/main" id="{07E3D7A4-302F-9A7D-D347-1AC833E2ADE5}"/>
              </a:ext>
            </a:extLst>
          </p:cNvPr>
          <p:cNvPicPr>
            <a:picLocks noChangeAspect="1"/>
          </p:cNvPicPr>
          <p:nvPr/>
        </p:nvPicPr>
        <p:blipFill>
          <a:blip r:embed="rId4"/>
          <a:stretch>
            <a:fillRect/>
          </a:stretch>
        </p:blipFill>
        <p:spPr>
          <a:xfrm>
            <a:off x="8939172" y="2039144"/>
            <a:ext cx="1219200" cy="1219200"/>
          </a:xfrm>
          <a:prstGeom prst="rect">
            <a:avLst/>
          </a:prstGeom>
        </p:spPr>
      </p:pic>
    </p:spTree>
    <p:extLst>
      <p:ext uri="{BB962C8B-B14F-4D97-AF65-F5344CB8AC3E}">
        <p14:creationId xmlns:p14="http://schemas.microsoft.com/office/powerpoint/2010/main" val="2345184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C9E20E4-474D-F64B-70E0-AEB8CA673387}"/>
            </a:ext>
          </a:extLst>
        </p:cNvPr>
        <p:cNvGrpSpPr/>
        <p:nvPr/>
      </p:nvGrpSpPr>
      <p:grpSpPr>
        <a:xfrm>
          <a:off x="0" y="0"/>
          <a:ext cx="0" cy="0"/>
          <a:chOff x="0" y="0"/>
          <a:chExt cx="0" cy="0"/>
        </a:xfrm>
      </p:grpSpPr>
      <p:pic>
        <p:nvPicPr>
          <p:cNvPr id="5" name="Picture 4" descr="Two boys riding a small toy car&#10;&#10;AI-generated content may be incorrect.">
            <a:extLst>
              <a:ext uri="{FF2B5EF4-FFF2-40B4-BE49-F238E27FC236}">
                <a16:creationId xmlns:a16="http://schemas.microsoft.com/office/drawing/2014/main" id="{CF8D20A2-8704-C6B4-ACE3-0975F639F535}"/>
              </a:ext>
            </a:extLst>
          </p:cNvPr>
          <p:cNvPicPr>
            <a:picLocks noChangeAspect="1"/>
          </p:cNvPicPr>
          <p:nvPr/>
        </p:nvPicPr>
        <p:blipFill>
          <a:blip r:embed="rId3"/>
          <a:srcRect l="13566" t="208" r="43217" b="-417"/>
          <a:stretch>
            <a:fillRect/>
          </a:stretch>
        </p:blipFill>
        <p:spPr>
          <a:xfrm>
            <a:off x="7797710" y="0"/>
            <a:ext cx="4445676" cy="6929724"/>
          </a:xfrm>
          <a:prstGeom prst="rect">
            <a:avLst/>
          </a:prstGeom>
        </p:spPr>
      </p:pic>
      <p:sp>
        <p:nvSpPr>
          <p:cNvPr id="4" name="Title 1">
            <a:extLst>
              <a:ext uri="{FF2B5EF4-FFF2-40B4-BE49-F238E27FC236}">
                <a16:creationId xmlns:a16="http://schemas.microsoft.com/office/drawing/2014/main" id="{6676DD5C-9AE8-3E6F-AB18-6EFCF4A1547B}"/>
              </a:ext>
            </a:extLst>
          </p:cNvPr>
          <p:cNvSpPr txBox="1">
            <a:spLocks/>
          </p:cNvSpPr>
          <p:nvPr/>
        </p:nvSpPr>
        <p:spPr>
          <a:xfrm>
            <a:off x="5086" y="170929"/>
            <a:ext cx="7759543"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a:rPr>
              <a:t>Scouts is all about...</a:t>
            </a:r>
            <a:endParaRPr lang="en-GB">
              <a:solidFill>
                <a:srgbClr val="7413DC"/>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29C779A-5E7D-8D24-35A2-8DC82932C7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7" name="Rectangle: Rounded Corners 6">
            <a:extLst>
              <a:ext uri="{FF2B5EF4-FFF2-40B4-BE49-F238E27FC236}">
                <a16:creationId xmlns:a16="http://schemas.microsoft.com/office/drawing/2014/main" id="{EA89EB0B-259C-DAF9-9745-FE99AACF18C3}"/>
              </a:ext>
            </a:extLst>
          </p:cNvPr>
          <p:cNvSpPr/>
          <p:nvPr/>
        </p:nvSpPr>
        <p:spPr>
          <a:xfrm>
            <a:off x="1885156" y="5095157"/>
            <a:ext cx="4183332" cy="1068388"/>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76FBE724-D230-FCB5-9022-D7E52CF8FFE7}"/>
              </a:ext>
            </a:extLst>
          </p:cNvPr>
          <p:cNvSpPr/>
          <p:nvPr/>
        </p:nvSpPr>
        <p:spPr>
          <a:xfrm>
            <a:off x="1888521" y="2017175"/>
            <a:ext cx="4154577" cy="1068388"/>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CA361D4C-8F2F-9C64-0A97-D2EA7049644D}"/>
              </a:ext>
            </a:extLst>
          </p:cNvPr>
          <p:cNvSpPr/>
          <p:nvPr/>
        </p:nvSpPr>
        <p:spPr>
          <a:xfrm>
            <a:off x="1888521" y="3499270"/>
            <a:ext cx="4168954" cy="1111520"/>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itle 1">
            <a:extLst>
              <a:ext uri="{FF2B5EF4-FFF2-40B4-BE49-F238E27FC236}">
                <a16:creationId xmlns:a16="http://schemas.microsoft.com/office/drawing/2014/main" id="{FE4C820E-91EB-AEDC-565F-2A91E4DB56AA}"/>
              </a:ext>
            </a:extLst>
          </p:cNvPr>
          <p:cNvSpPr txBox="1">
            <a:spLocks/>
          </p:cNvSpPr>
          <p:nvPr/>
        </p:nvSpPr>
        <p:spPr>
          <a:xfrm>
            <a:off x="1902899" y="3650424"/>
            <a:ext cx="4154576" cy="7376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a:solidFill>
                  <a:schemeClr val="bg1"/>
                </a:solidFill>
                <a:latin typeface="Nunito Sans Black"/>
              </a:rPr>
              <a:t>Trying new things</a:t>
            </a:r>
            <a:endParaRPr lang="en-US" sz="2800">
              <a:solidFill>
                <a:schemeClr val="bg1"/>
              </a:solidFill>
            </a:endParaRPr>
          </a:p>
        </p:txBody>
      </p:sp>
      <p:sp>
        <p:nvSpPr>
          <p:cNvPr id="16" name="Title 1">
            <a:extLst>
              <a:ext uri="{FF2B5EF4-FFF2-40B4-BE49-F238E27FC236}">
                <a16:creationId xmlns:a16="http://schemas.microsoft.com/office/drawing/2014/main" id="{22E40B29-FA3B-919F-C1AC-2FC3F5FEEA62}"/>
              </a:ext>
            </a:extLst>
          </p:cNvPr>
          <p:cNvSpPr txBox="1">
            <a:spLocks/>
          </p:cNvSpPr>
          <p:nvPr/>
        </p:nvSpPr>
        <p:spPr>
          <a:xfrm>
            <a:off x="1888521" y="2177939"/>
            <a:ext cx="4140199" cy="7376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a:solidFill>
                  <a:schemeClr val="bg1"/>
                </a:solidFill>
                <a:latin typeface="Nunito Sans Black"/>
              </a:rPr>
              <a:t>Having fun</a:t>
            </a:r>
            <a:endParaRPr lang="en-GB" sz="4400">
              <a:solidFill>
                <a:schemeClr val="bg1"/>
              </a:solidFill>
              <a:latin typeface="Nunito Sans Black" panose="00000A00000000000000" pitchFamily="2" charset="0"/>
            </a:endParaRPr>
          </a:p>
        </p:txBody>
      </p:sp>
      <p:sp>
        <p:nvSpPr>
          <p:cNvPr id="20" name="Title 1">
            <a:extLst>
              <a:ext uri="{FF2B5EF4-FFF2-40B4-BE49-F238E27FC236}">
                <a16:creationId xmlns:a16="http://schemas.microsoft.com/office/drawing/2014/main" id="{0D50D985-6335-5AB0-FA15-8DB25F8DCAB5}"/>
              </a:ext>
            </a:extLst>
          </p:cNvPr>
          <p:cNvSpPr txBox="1">
            <a:spLocks/>
          </p:cNvSpPr>
          <p:nvPr/>
        </p:nvSpPr>
        <p:spPr>
          <a:xfrm>
            <a:off x="1902899" y="5189743"/>
            <a:ext cx="4168953" cy="737650"/>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a:solidFill>
                  <a:schemeClr val="bg1"/>
                </a:solidFill>
                <a:latin typeface="Nunito Sans Black"/>
              </a:rPr>
              <a:t>Belonging somewhere</a:t>
            </a:r>
            <a:endParaRPr lang="en-GB" sz="4400">
              <a:solidFill>
                <a:schemeClr val="bg1"/>
              </a:solidFill>
              <a:latin typeface="Nunito Sans Black" panose="00000A00000000000000" pitchFamily="2" charset="0"/>
            </a:endParaRPr>
          </a:p>
        </p:txBody>
      </p:sp>
    </p:spTree>
    <p:extLst>
      <p:ext uri="{BB962C8B-B14F-4D97-AF65-F5344CB8AC3E}">
        <p14:creationId xmlns:p14="http://schemas.microsoft.com/office/powerpoint/2010/main" val="372430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413DC"/>
        </a:solidFill>
        <a:effectLst/>
      </p:bgPr>
    </p:bg>
    <p:spTree>
      <p:nvGrpSpPr>
        <p:cNvPr id="1" name="">
          <a:extLst>
            <a:ext uri="{FF2B5EF4-FFF2-40B4-BE49-F238E27FC236}">
              <a16:creationId xmlns:a16="http://schemas.microsoft.com/office/drawing/2014/main" id="{3AF3E454-8ED6-3075-61AE-A593E6A5C26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2FE5435-8071-0781-286D-3F94AF547D2C}"/>
              </a:ext>
            </a:extLst>
          </p:cNvPr>
          <p:cNvSpPr txBox="1">
            <a:spLocks/>
          </p:cNvSpPr>
          <p:nvPr/>
        </p:nvSpPr>
        <p:spPr>
          <a:xfrm>
            <a:off x="2031083" y="2452842"/>
            <a:ext cx="7759543" cy="13255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chemeClr val="bg1"/>
                </a:solidFill>
                <a:latin typeface="Nunito Sans Black"/>
              </a:rPr>
              <a:t>What is discrimination?</a:t>
            </a:r>
            <a:endParaRPr lang="en-GB">
              <a:solidFill>
                <a:schemeClr val="bg1"/>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DA0F5ED-BBC3-3A32-2C0D-F8A4B6C93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253502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413D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E186630-E621-D864-FF22-EAD729A638EE}"/>
              </a:ext>
            </a:extLst>
          </p:cNvPr>
          <p:cNvPicPr>
            <a:picLocks noChangeAspect="1"/>
          </p:cNvPicPr>
          <p:nvPr/>
        </p:nvPicPr>
        <p:blipFill>
          <a:blip r:embed="rId3">
            <a:extLst>
              <a:ext uri="{28A0092B-C50C-407E-A947-70E740481C1C}">
                <a14:useLocalDpi xmlns:a14="http://schemas.microsoft.com/office/drawing/2010/main" val="0"/>
              </a:ext>
            </a:extLst>
          </a:blip>
          <a:srcRect l="277" t="-19" b="15624"/>
          <a:stretch>
            <a:fillRect/>
          </a:stretch>
        </p:blipFill>
        <p:spPr>
          <a:xfrm>
            <a:off x="0" y="0"/>
            <a:ext cx="12192000" cy="6878693"/>
          </a:xfrm>
          <a:prstGeom prst="rect">
            <a:avLst/>
          </a:prstGeom>
        </p:spPr>
      </p:pic>
      <p:pic>
        <p:nvPicPr>
          <p:cNvPr id="3" name="Picture 2" descr="A white symbol with a black background&#10;&#10;AI-generated content may be incorrect.">
            <a:extLst>
              <a:ext uri="{FF2B5EF4-FFF2-40B4-BE49-F238E27FC236}">
                <a16:creationId xmlns:a16="http://schemas.microsoft.com/office/drawing/2014/main" id="{495AD6AD-FA12-6DBB-DAAB-47E65031A1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13" name="Title 1">
            <a:extLst>
              <a:ext uri="{FF2B5EF4-FFF2-40B4-BE49-F238E27FC236}">
                <a16:creationId xmlns:a16="http://schemas.microsoft.com/office/drawing/2014/main" id="{CF3B5639-2535-12F3-9DC5-2CEDCBDEC769}"/>
              </a:ext>
            </a:extLst>
          </p:cNvPr>
          <p:cNvSpPr txBox="1">
            <a:spLocks/>
          </p:cNvSpPr>
          <p:nvPr/>
        </p:nvSpPr>
        <p:spPr>
          <a:xfrm>
            <a:off x="253542" y="0"/>
            <a:ext cx="8797338" cy="13255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a:rPr>
              <a:t>What is the Listening Tool?</a:t>
            </a:r>
            <a:endParaRPr lang="en-GB">
              <a:solidFill>
                <a:srgbClr val="7413DC"/>
              </a:solidFill>
              <a:latin typeface="Nunito Sans Black" panose="00000A00000000000000" pitchFamily="2" charset="0"/>
            </a:endParaRPr>
          </a:p>
        </p:txBody>
      </p:sp>
    </p:spTree>
    <p:extLst>
      <p:ext uri="{BB962C8B-B14F-4D97-AF65-F5344CB8AC3E}">
        <p14:creationId xmlns:p14="http://schemas.microsoft.com/office/powerpoint/2010/main" val="2691621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A441542-66E0-55DF-1C00-B44C7746E37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D2FA097-704F-EE46-D913-D43EFD98E9A5}"/>
              </a:ext>
            </a:extLst>
          </p:cNvPr>
          <p:cNvSpPr txBox="1">
            <a:spLocks/>
          </p:cNvSpPr>
          <p:nvPr/>
        </p:nvSpPr>
        <p:spPr>
          <a:xfrm>
            <a:off x="867728" y="290183"/>
            <a:ext cx="8952864" cy="13255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a:rPr>
              <a:t>What we need from you?</a:t>
            </a:r>
          </a:p>
        </p:txBody>
      </p:sp>
      <p:sp>
        <p:nvSpPr>
          <p:cNvPr id="5" name="TextBox 4">
            <a:extLst>
              <a:ext uri="{FF2B5EF4-FFF2-40B4-BE49-F238E27FC236}">
                <a16:creationId xmlns:a16="http://schemas.microsoft.com/office/drawing/2014/main" id="{6C418C9A-50A6-37D2-095A-3E73EC79EAD5}"/>
              </a:ext>
            </a:extLst>
          </p:cNvPr>
          <p:cNvSpPr txBox="1"/>
          <p:nvPr/>
        </p:nvSpPr>
        <p:spPr>
          <a:xfrm>
            <a:off x="669449" y="2075735"/>
            <a:ext cx="9349422" cy="4031873"/>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GB" sz="3200">
                <a:latin typeface="Nunito Sans"/>
              </a:rPr>
              <a:t>Report your experiences</a:t>
            </a:r>
          </a:p>
          <a:p>
            <a:pPr marL="457200" indent="-457200">
              <a:buFont typeface="Arial" panose="020B0604020202020204" pitchFamily="34" charset="0"/>
              <a:buChar char="•"/>
            </a:pPr>
            <a:endParaRPr lang="en-GB" sz="3200">
              <a:latin typeface="Nunito Sans"/>
            </a:endParaRPr>
          </a:p>
          <a:p>
            <a:pPr marL="457200" indent="-457200">
              <a:buFont typeface="Arial" panose="020B0604020202020204" pitchFamily="34" charset="0"/>
              <a:buChar char="•"/>
            </a:pPr>
            <a:r>
              <a:rPr lang="en-GB" sz="3200">
                <a:latin typeface="Nunito Sans"/>
              </a:rPr>
              <a:t>Support those around you to report their experiences</a:t>
            </a:r>
          </a:p>
          <a:p>
            <a:pPr marL="457200" indent="-457200">
              <a:buFont typeface="Arial" panose="020B0604020202020204" pitchFamily="34" charset="0"/>
              <a:buChar char="•"/>
            </a:pPr>
            <a:endParaRPr lang="en-GB" sz="3200">
              <a:latin typeface="Nunito Sans"/>
            </a:endParaRPr>
          </a:p>
          <a:p>
            <a:pPr marL="457200" indent="-457200">
              <a:buFont typeface="Arial" panose="020B0604020202020204" pitchFamily="34" charset="0"/>
              <a:buChar char="•"/>
            </a:pPr>
            <a:r>
              <a:rPr lang="en-GB" sz="3200">
                <a:latin typeface="Nunito Sans"/>
              </a:rPr>
              <a:t>Talk about the Listening Tool with other Groups, Sections and Units</a:t>
            </a:r>
          </a:p>
          <a:p>
            <a:endParaRPr lang="en-GB" sz="3200">
              <a:latin typeface="Nunito Sans"/>
            </a:endParaRPr>
          </a:p>
        </p:txBody>
      </p:sp>
      <p:sp>
        <p:nvSpPr>
          <p:cNvPr id="8" name="Rectangle 7">
            <a:extLst>
              <a:ext uri="{FF2B5EF4-FFF2-40B4-BE49-F238E27FC236}">
                <a16:creationId xmlns:a16="http://schemas.microsoft.com/office/drawing/2014/main" id="{AF2E24FA-0DF1-B13A-A547-7F0189FA47BF}"/>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39435F0D-94AE-9A61-C1B4-36CB57FDBC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509712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7989A41-A282-6ADA-914B-EE5AA55AFE2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31DCE881-3919-0B52-3F72-821A5E50FB18}"/>
              </a:ext>
            </a:extLst>
          </p:cNvPr>
          <p:cNvPicPr>
            <a:picLocks noChangeAspect="1"/>
          </p:cNvPicPr>
          <p:nvPr/>
        </p:nvPicPr>
        <p:blipFill>
          <a:blip r:embed="rId3">
            <a:extLst>
              <a:ext uri="{28A0092B-C50C-407E-A947-70E740481C1C}">
                <a14:useLocalDpi xmlns:a14="http://schemas.microsoft.com/office/drawing/2010/main" val="0"/>
              </a:ext>
            </a:extLst>
          </a:blip>
          <a:srcRect b="15631"/>
          <a:stretch>
            <a:fillRect/>
          </a:stretch>
        </p:blipFill>
        <p:spPr>
          <a:xfrm>
            <a:off x="0" y="-1"/>
            <a:ext cx="12192000" cy="6858001"/>
          </a:xfrm>
          <a:prstGeom prst="rect">
            <a:avLst/>
          </a:prstGeom>
        </p:spPr>
      </p:pic>
      <p:sp>
        <p:nvSpPr>
          <p:cNvPr id="4" name="Title 1">
            <a:extLst>
              <a:ext uri="{FF2B5EF4-FFF2-40B4-BE49-F238E27FC236}">
                <a16:creationId xmlns:a16="http://schemas.microsoft.com/office/drawing/2014/main" id="{ED7865F5-CB31-4772-4318-A07475B13B30}"/>
              </a:ext>
            </a:extLst>
          </p:cNvPr>
          <p:cNvSpPr txBox="1">
            <a:spLocks/>
          </p:cNvSpPr>
          <p:nvPr/>
        </p:nvSpPr>
        <p:spPr>
          <a:xfrm>
            <a:off x="0" y="0"/>
            <a:ext cx="7313023"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chemeClr val="bg1"/>
                </a:solidFill>
                <a:latin typeface="Nunito Sans Black"/>
              </a:rPr>
              <a:t>Making a report</a:t>
            </a:r>
            <a:endParaRPr lang="en-GB">
              <a:solidFill>
                <a:schemeClr val="bg1"/>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FBC15ED-EC69-9243-66AB-E9844B44D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2750442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87B8999-7B69-9E7A-CCD0-8C5B23E4F9ED}"/>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B4E2519-FCC6-85E6-61F2-B2814EF7491F}"/>
              </a:ext>
            </a:extLst>
          </p:cNvPr>
          <p:cNvSpPr/>
          <p:nvPr/>
        </p:nvSpPr>
        <p:spPr>
          <a:xfrm>
            <a:off x="495315" y="5024826"/>
            <a:ext cx="9523556" cy="945086"/>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2EAD4A84-8CF1-41D8-8DDF-C4A161B826B7}"/>
              </a:ext>
            </a:extLst>
          </p:cNvPr>
          <p:cNvSpPr txBox="1">
            <a:spLocks/>
          </p:cNvSpPr>
          <p:nvPr/>
        </p:nvSpPr>
        <p:spPr>
          <a:xfrm>
            <a:off x="867728" y="290183"/>
            <a:ext cx="8952864"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panose="00000A00000000000000" pitchFamily="2" charset="0"/>
              </a:rPr>
              <a:t>Accessing the Listening Tool online</a:t>
            </a:r>
          </a:p>
        </p:txBody>
      </p:sp>
      <p:sp>
        <p:nvSpPr>
          <p:cNvPr id="5" name="TextBox 4">
            <a:extLst>
              <a:ext uri="{FF2B5EF4-FFF2-40B4-BE49-F238E27FC236}">
                <a16:creationId xmlns:a16="http://schemas.microsoft.com/office/drawing/2014/main" id="{77318133-C781-EDBE-6EE4-7422A9740ACF}"/>
              </a:ext>
            </a:extLst>
          </p:cNvPr>
          <p:cNvSpPr txBox="1"/>
          <p:nvPr/>
        </p:nvSpPr>
        <p:spPr>
          <a:xfrm>
            <a:off x="669449" y="1861726"/>
            <a:ext cx="9349422" cy="3046988"/>
          </a:xfrm>
          <a:prstGeom prst="rect">
            <a:avLst/>
          </a:prstGeom>
          <a:noFill/>
        </p:spPr>
        <p:txBody>
          <a:bodyPr wrap="square" rtlCol="0">
            <a:spAutoFit/>
          </a:bodyPr>
          <a:lstStyle/>
          <a:p>
            <a:r>
              <a:rPr lang="en-GB" sz="3200">
                <a:latin typeface="Nunito Sans" panose="00000500000000000000" pitchFamily="2" charset="0"/>
              </a:rPr>
              <a:t>Reports can only be made online. But you could if you don’t have easy access to the internet:</a:t>
            </a:r>
          </a:p>
          <a:p>
            <a:pPr marL="457200" indent="-457200">
              <a:buFontTx/>
              <a:buChar char="-"/>
            </a:pPr>
            <a:r>
              <a:rPr lang="en-GB" sz="3200">
                <a:latin typeface="Nunito Sans" panose="00000500000000000000" pitchFamily="2" charset="0"/>
              </a:rPr>
              <a:t>Visit a library</a:t>
            </a:r>
          </a:p>
          <a:p>
            <a:pPr marL="457200" indent="-457200">
              <a:buFontTx/>
              <a:buChar char="-"/>
            </a:pPr>
            <a:r>
              <a:rPr lang="en-GB" sz="3200">
                <a:latin typeface="Nunito Sans" panose="00000500000000000000" pitchFamily="2" charset="0"/>
              </a:rPr>
              <a:t>Ask someone to make a report on your behalf</a:t>
            </a:r>
          </a:p>
          <a:p>
            <a:pPr marL="457200" indent="-457200">
              <a:buFontTx/>
              <a:buChar char="-"/>
            </a:pPr>
            <a:r>
              <a:rPr lang="en-GB" sz="3200">
                <a:latin typeface="Nunito Sans" panose="00000500000000000000" pitchFamily="2" charset="0"/>
              </a:rPr>
              <a:t>Ask someone if they can support you to make a report on their device</a:t>
            </a:r>
          </a:p>
        </p:txBody>
      </p:sp>
      <p:sp>
        <p:nvSpPr>
          <p:cNvPr id="8" name="Rectangle 7">
            <a:extLst>
              <a:ext uri="{FF2B5EF4-FFF2-40B4-BE49-F238E27FC236}">
                <a16:creationId xmlns:a16="http://schemas.microsoft.com/office/drawing/2014/main" id="{6AF1ADA7-03B6-C82E-7B47-94D152CDB9C9}"/>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6AABED03-54F7-B4BC-6360-A247AC96E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extBox 1">
            <a:extLst>
              <a:ext uri="{FF2B5EF4-FFF2-40B4-BE49-F238E27FC236}">
                <a16:creationId xmlns:a16="http://schemas.microsoft.com/office/drawing/2014/main" id="{B43D21CA-42BC-8446-7A20-CCB19A91741D}"/>
              </a:ext>
            </a:extLst>
          </p:cNvPr>
          <p:cNvSpPr txBox="1"/>
          <p:nvPr/>
        </p:nvSpPr>
        <p:spPr>
          <a:xfrm>
            <a:off x="635582" y="5081870"/>
            <a:ext cx="9151143" cy="830997"/>
          </a:xfrm>
          <a:prstGeom prst="rect">
            <a:avLst/>
          </a:prstGeom>
          <a:noFill/>
        </p:spPr>
        <p:txBody>
          <a:bodyPr wrap="square" rtlCol="0">
            <a:spAutoFit/>
          </a:bodyPr>
          <a:lstStyle/>
          <a:p>
            <a:r>
              <a:rPr lang="en-GB" sz="2400">
                <a:solidFill>
                  <a:schemeClr val="bg1"/>
                </a:solidFill>
                <a:latin typeface="Nunito Sans" panose="00000500000000000000" pitchFamily="2" charset="0"/>
              </a:rPr>
              <a:t>Top Tip: Save the link to the Listening Tool so you can return to it whenever you need to make a report.</a:t>
            </a:r>
          </a:p>
        </p:txBody>
      </p:sp>
    </p:spTree>
    <p:extLst>
      <p:ext uri="{BB962C8B-B14F-4D97-AF65-F5344CB8AC3E}">
        <p14:creationId xmlns:p14="http://schemas.microsoft.com/office/powerpoint/2010/main" val="16526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E92D265-3D70-0A10-B8BB-E0697879E71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FBFEE87-5991-8640-D517-EFF08EF8C8A6}"/>
              </a:ext>
            </a:extLst>
          </p:cNvPr>
          <p:cNvSpPr txBox="1">
            <a:spLocks/>
          </p:cNvSpPr>
          <p:nvPr/>
        </p:nvSpPr>
        <p:spPr>
          <a:xfrm>
            <a:off x="867728" y="0"/>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panose="00000A00000000000000" pitchFamily="2" charset="0"/>
              </a:rPr>
              <a:t>Walkthrough</a:t>
            </a:r>
          </a:p>
        </p:txBody>
      </p:sp>
      <p:sp>
        <p:nvSpPr>
          <p:cNvPr id="8" name="Rectangle 7">
            <a:extLst>
              <a:ext uri="{FF2B5EF4-FFF2-40B4-BE49-F238E27FC236}">
                <a16:creationId xmlns:a16="http://schemas.microsoft.com/office/drawing/2014/main" id="{0858C137-D83D-3053-84C6-2746335EDBB4}"/>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0670A57F-5AA7-41EF-6CD3-2CDF5C86B3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5" name="TextBox 4">
            <a:extLst>
              <a:ext uri="{FF2B5EF4-FFF2-40B4-BE49-F238E27FC236}">
                <a16:creationId xmlns:a16="http://schemas.microsoft.com/office/drawing/2014/main" id="{94B1E63D-29CF-2ACE-4353-79DE5F7393A0}"/>
              </a:ext>
            </a:extLst>
          </p:cNvPr>
          <p:cNvSpPr txBox="1"/>
          <p:nvPr/>
        </p:nvSpPr>
        <p:spPr>
          <a:xfrm>
            <a:off x="3048000" y="3429000"/>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0" i="0" u="sng">
                <a:solidFill>
                  <a:srgbClr val="0000FF"/>
                </a:solidFill>
                <a:latin typeface="Nunito Sans"/>
                <a:ea typeface="Aptos"/>
                <a:cs typeface="Aptos"/>
                <a:hlinkClick r:id="rId3" tooltip="https://vimeo.com/1206783931?share=copy&amp;fl=sv&amp;fe=ci"/>
              </a:rPr>
              <a:t>https://vimeo.com/1206783931</a:t>
            </a:r>
            <a:endParaRPr lang="en-US" sz="2400">
              <a:latin typeface="Nunito Sans"/>
            </a:endParaRPr>
          </a:p>
          <a:p>
            <a:pPr algn="ctr"/>
            <a:endParaRPr lang="en-US" sz="2400">
              <a:latin typeface="Nunito Sans"/>
            </a:endParaRPr>
          </a:p>
        </p:txBody>
      </p:sp>
    </p:spTree>
    <p:extLst>
      <p:ext uri="{BB962C8B-B14F-4D97-AF65-F5344CB8AC3E}">
        <p14:creationId xmlns:p14="http://schemas.microsoft.com/office/powerpoint/2010/main" val="566764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4AB3523-0AD8-5A0A-7F42-A30EBBF5C63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6AA0494-ACF6-5B7E-1D1C-9F5810C3761F}"/>
              </a:ext>
            </a:extLst>
          </p:cNvPr>
          <p:cNvSpPr txBox="1">
            <a:spLocks/>
          </p:cNvSpPr>
          <p:nvPr/>
        </p:nvSpPr>
        <p:spPr>
          <a:xfrm>
            <a:off x="867639" y="265369"/>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dirty="0">
                <a:solidFill>
                  <a:srgbClr val="7413DC"/>
                </a:solidFill>
                <a:latin typeface="Nunito Sans Black" panose="00000A00000000000000" pitchFamily="2" charset="0"/>
              </a:rPr>
              <a:t>Any questions?</a:t>
            </a:r>
          </a:p>
        </p:txBody>
      </p:sp>
      <p:sp>
        <p:nvSpPr>
          <p:cNvPr id="8" name="Rectangle 7">
            <a:extLst>
              <a:ext uri="{FF2B5EF4-FFF2-40B4-BE49-F238E27FC236}">
                <a16:creationId xmlns:a16="http://schemas.microsoft.com/office/drawing/2014/main" id="{CE1D7A55-9E6A-D212-7A60-692E0578F483}"/>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23E069EA-68D7-B684-758C-5EF4E08310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pic>
        <p:nvPicPr>
          <p:cNvPr id="2" name="Picture 1" descr="A qr code on a white background&#10;&#10;AI-generated content may be incorrect.">
            <a:extLst>
              <a:ext uri="{FF2B5EF4-FFF2-40B4-BE49-F238E27FC236}">
                <a16:creationId xmlns:a16="http://schemas.microsoft.com/office/drawing/2014/main" id="{FE4C3284-19F0-3530-4BD3-E8EF96CC2F63}"/>
              </a:ext>
            </a:extLst>
          </p:cNvPr>
          <p:cNvPicPr>
            <a:picLocks noChangeAspect="1"/>
          </p:cNvPicPr>
          <p:nvPr/>
        </p:nvPicPr>
        <p:blipFill>
          <a:blip r:embed="rId4"/>
          <a:srcRect r="2156" b="257"/>
          <a:stretch>
            <a:fillRect/>
          </a:stretch>
        </p:blipFill>
        <p:spPr>
          <a:xfrm>
            <a:off x="1369801" y="1908848"/>
            <a:ext cx="3364381" cy="3600698"/>
          </a:xfrm>
          <a:prstGeom prst="rect">
            <a:avLst/>
          </a:prstGeom>
        </p:spPr>
      </p:pic>
      <p:sp>
        <p:nvSpPr>
          <p:cNvPr id="3" name="TextBox 4">
            <a:extLst>
              <a:ext uri="{FF2B5EF4-FFF2-40B4-BE49-F238E27FC236}">
                <a16:creationId xmlns:a16="http://schemas.microsoft.com/office/drawing/2014/main" id="{34EF2AC9-B0B0-6E33-FB7D-7F111D1C6898}"/>
              </a:ext>
            </a:extLst>
          </p:cNvPr>
          <p:cNvSpPr txBox="1"/>
          <p:nvPr/>
        </p:nvSpPr>
        <p:spPr>
          <a:xfrm>
            <a:off x="1303007" y="5755767"/>
            <a:ext cx="3497968"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dirty="0">
                <a:latin typeface="Nunito Sans"/>
              </a:rPr>
              <a:t>Make a report</a:t>
            </a:r>
            <a:endParaRPr lang="en-GB" sz="3200" dirty="0">
              <a:latin typeface="Nunito Sans" panose="00000500000000000000" pitchFamily="2" charset="0"/>
            </a:endParaRPr>
          </a:p>
        </p:txBody>
      </p:sp>
      <p:sp>
        <p:nvSpPr>
          <p:cNvPr id="6" name="TextBox 10">
            <a:extLst>
              <a:ext uri="{FF2B5EF4-FFF2-40B4-BE49-F238E27FC236}">
                <a16:creationId xmlns:a16="http://schemas.microsoft.com/office/drawing/2014/main" id="{8C340453-D81E-9076-E448-E310A5E04A57}"/>
              </a:ext>
            </a:extLst>
          </p:cNvPr>
          <p:cNvSpPr txBox="1"/>
          <p:nvPr/>
        </p:nvSpPr>
        <p:spPr>
          <a:xfrm>
            <a:off x="6322535" y="5509546"/>
            <a:ext cx="3497968"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dirty="0">
                <a:latin typeface="Nunito Sans"/>
              </a:rPr>
              <a:t>Visit our Listening Tool webpage</a:t>
            </a:r>
            <a:endParaRPr lang="en-GB" sz="3200" dirty="0">
              <a:latin typeface="Nunito Sans" panose="00000500000000000000" pitchFamily="2" charset="0"/>
            </a:endParaRPr>
          </a:p>
        </p:txBody>
      </p:sp>
      <p:pic>
        <p:nvPicPr>
          <p:cNvPr id="1026" name="Picture 2">
            <a:extLst>
              <a:ext uri="{FF2B5EF4-FFF2-40B4-BE49-F238E27FC236}">
                <a16:creationId xmlns:a16="http://schemas.microsoft.com/office/drawing/2014/main" id="{F9E400C3-5754-A92E-D395-B5875EE16C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93" r="8079"/>
          <a:stretch>
            <a:fillRect/>
          </a:stretch>
        </p:blipFill>
        <p:spPr bwMode="auto">
          <a:xfrm>
            <a:off x="6322535" y="1908848"/>
            <a:ext cx="3497968" cy="360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33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92299A1657B04A95E3DC97AC5555AF" ma:contentTypeVersion="14" ma:contentTypeDescription="Create a new document." ma:contentTypeScope="" ma:versionID="c52ed40e08babd034b14e7fa4cdc8455">
  <xsd:schema xmlns:xsd="http://www.w3.org/2001/XMLSchema" xmlns:xs="http://www.w3.org/2001/XMLSchema" xmlns:p="http://schemas.microsoft.com/office/2006/metadata/properties" xmlns:ns2="a0d21859-d4fb-412f-81b4-a51d92ec07b5" xmlns:ns3="1ee45288-59b2-43a8-840c-5e95452990ca" targetNamespace="http://schemas.microsoft.com/office/2006/metadata/properties" ma:root="true" ma:fieldsID="a9dc9f02bffcb896519ac45a5fde32cc" ns2:_="" ns3:_="">
    <xsd:import namespace="a0d21859-d4fb-412f-81b4-a51d92ec07b5"/>
    <xsd:import namespace="1ee45288-59b2-43a8-840c-5e95452990c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d21859-d4fb-412f-81b4-a51d92ec07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a56231d-6d57-4d01-be4e-eaa0c39de8a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e45288-59b2-43a8-840c-5e95452990c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347d8b3-3264-459d-b22a-74f150a514ee}" ma:internalName="TaxCatchAll" ma:showField="CatchAllData" ma:web="1ee45288-59b2-43a8-840c-5e95452990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ee45288-59b2-43a8-840c-5e95452990ca" xsi:nil="true"/>
    <lcf76f155ced4ddcb4097134ff3c332f xmlns="a0d21859-d4fb-412f-81b4-a51d92ec07b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EEB6A99-43B8-4A3E-8AC3-A0DCDFB2B31F}">
  <ds:schemaRefs>
    <ds:schemaRef ds:uri="http://schemas.microsoft.com/sharepoint/v3/contenttype/forms"/>
  </ds:schemaRefs>
</ds:datastoreItem>
</file>

<file path=customXml/itemProps2.xml><?xml version="1.0" encoding="utf-8"?>
<ds:datastoreItem xmlns:ds="http://schemas.openxmlformats.org/officeDocument/2006/customXml" ds:itemID="{0D63CAB9-8FB6-4152-AE7E-6FC8F3381130}">
  <ds:schemaRefs>
    <ds:schemaRef ds:uri="1ee45288-59b2-43a8-840c-5e95452990ca"/>
    <ds:schemaRef ds:uri="a0d21859-d4fb-412f-81b4-a51d92ec07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9112BF6-3238-421D-8A18-35187816CAF4}">
  <ds:schemaRefs>
    <ds:schemaRef ds:uri="http://schemas.microsoft.com/office/infopath/2007/PartnerControls"/>
    <ds:schemaRef ds:uri="1ee45288-59b2-43a8-840c-5e95452990ca"/>
    <ds:schemaRef ds:uri="http://purl.org/dc/terms/"/>
    <ds:schemaRef ds:uri="http://schemas.microsoft.com/office/2006/documentManagement/types"/>
    <ds:schemaRef ds:uri="a0d21859-d4fb-412f-81b4-a51d92ec07b5"/>
    <ds:schemaRef ds:uri="http://schemas.microsoft.com/office/2006/metadata/properties"/>
    <ds:schemaRef ds:uri="http://purl.org/dc/elements/1.1/"/>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1730</Words>
  <Application>Microsoft Office PowerPoint</Application>
  <PresentationFormat>Widescreen</PresentationFormat>
  <Paragraphs>120</Paragraphs>
  <Slides>9</Slides>
  <Notes>8</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El Cummings</cp:lastModifiedBy>
  <cp:revision>50</cp:revision>
  <dcterms:created xsi:type="dcterms:W3CDTF">2026-01-07T09:11:23Z</dcterms:created>
  <dcterms:modified xsi:type="dcterms:W3CDTF">2026-08-07T15:59:51Z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0x0101000692299A1657B04A95E3DC97AC5555AF</vt:lpwstr>
  </property>
  <property fmtid="{D5CDD505-2E9C-101B-9397-08002B2CF9AE}" pid="3" name="MediaServiceImageTags">
    <vt:lpwstr/>
  </property>
</Properties>
</file>