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4" r:id="rId4"/>
    <p:sldMasterId id="2147483782" r:id="rId5"/>
    <p:sldMasterId id="2147484250" r:id="rId6"/>
  </p:sldMasterIdLst>
  <p:notesMasterIdLst>
    <p:notesMasterId r:id="rId39"/>
  </p:notesMasterIdLst>
  <p:sldIdLst>
    <p:sldId id="320" r:id="rId7"/>
    <p:sldId id="329" r:id="rId8"/>
    <p:sldId id="733" r:id="rId9"/>
    <p:sldId id="896" r:id="rId10"/>
    <p:sldId id="906" r:id="rId11"/>
    <p:sldId id="811" r:id="rId12"/>
    <p:sldId id="899" r:id="rId13"/>
    <p:sldId id="926" r:id="rId14"/>
    <p:sldId id="900" r:id="rId15"/>
    <p:sldId id="918" r:id="rId16"/>
    <p:sldId id="886" r:id="rId17"/>
    <p:sldId id="807" r:id="rId18"/>
    <p:sldId id="916" r:id="rId19"/>
    <p:sldId id="893" r:id="rId20"/>
    <p:sldId id="883" r:id="rId21"/>
    <p:sldId id="914" r:id="rId22"/>
    <p:sldId id="889" r:id="rId23"/>
    <p:sldId id="708" r:id="rId24"/>
    <p:sldId id="730" r:id="rId25"/>
    <p:sldId id="729" r:id="rId26"/>
    <p:sldId id="880" r:id="rId27"/>
    <p:sldId id="741" r:id="rId28"/>
    <p:sldId id="908" r:id="rId29"/>
    <p:sldId id="890" r:id="rId30"/>
    <p:sldId id="909" r:id="rId31"/>
    <p:sldId id="917" r:id="rId32"/>
    <p:sldId id="923" r:id="rId33"/>
    <p:sldId id="922" r:id="rId34"/>
    <p:sldId id="921" r:id="rId35"/>
    <p:sldId id="434" r:id="rId36"/>
    <p:sldId id="330" r:id="rId37"/>
    <p:sldId id="418" r:id="rId38"/>
  </p:sldIdLst>
  <p:sldSz cx="12192000" cy="6858000"/>
  <p:notesSz cx="16256000" cy="9144000"/>
  <p:embeddedFontLst>
    <p:embeddedFont>
      <p:font typeface="Nunito Sans" pitchFamily="2" charset="0"/>
      <p:regular r:id="rId40"/>
      <p:bold r:id="rId41"/>
      <p:italic r:id="rId42"/>
      <p:boldItalic r:id="rId43"/>
    </p:embeddedFont>
    <p:embeddedFont>
      <p:font typeface="Nunito Sans Black" pitchFamily="2" charset="0"/>
      <p:bold r:id="rId44"/>
      <p:boldItalic r:id="rId45"/>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3D208-6267-342F-996D-0ED919789A35}" name="Susan Wallace" initials="SW" userId="S::susan.wallace@scouts.org.uk::1dea21a4-a711-4ebc-9773-2fb79bc4550e" providerId="AD"/>
  <p188:author id="{30A23612-EC69-DF99-8E3C-8FC1F2535C8D}" name="Rebecca Young" initials="RY" userId="S::rebecca.young@scouts.org.uk::f555593b-33da-495a-aad4-0af475238730" providerId="AD"/>
  <p188:author id="{1A523E19-15C1-E9D4-4FD2-7AEF2AE34E0B}" name="Adam Ray" initials="AR" userId="S::adam.ray@scouts.org.uk::55e35bce-ead9-4df5-9235-184f6cd38396" providerId="AD"/>
  <p188:author id="{380A2322-47BA-B565-A126-E3D264C782EC}" name="Ben Powlesland" initials="BP" userId="S::benjamin.powlesland@scouts.org.uk::baa67bed-c541-40ef-a4f5-2220a2e8bccf" providerId="AD"/>
  <p188:author id="{3C815923-39DB-63F5-A443-18923E457571}" name="Pete Jeffreys" initials="PJ" userId="S::Pete.Jeffreys@scouts.org.uk::25ad60b4-1396-428f-a660-10ca608ac5be" providerId="AD"/>
  <p188:author id="{02FF092D-6D72-A9F1-59AF-F6CA8A495047}" name="Jack Caine" initials="JC" userId="S::jack.caine@scouts.org.uk::64d406e3-071f-4895-a778-14919809e9a5" providerId="AD"/>
  <p188:author id="{E1DBFD33-56EB-8CE8-DD2C-D9FF7E16F56F}" name="Pete Jeffreys" initials="PJ" userId="S::pete.jeffreys@scouts.org.uk::25ad60b4-1396-428f-a660-10ca608ac5be" providerId="AD"/>
  <p188:author id="{1EDE143A-CD14-B44C-8B24-E7A126DBF7FE}" name="Robert Groves" initials="RG" userId="Robert Groves" providerId="None"/>
  <p188:author id="{F51B825D-2078-E0A3-DCB4-EBBC033AB46C}" name="Annette Payne" initials="AP" userId="S::annette.payne@scouts.org.uk::5be39120-814a-4868-a407-243a4dfd344e" providerId="AD"/>
  <p188:author id="{75DB3E5F-BCEB-C059-68D6-BC99F48451FF}" name="Andrew Sutherland" initials="AS" userId="S::andrew.sutherland@scouts.org.uk::f84dd9ed-16dd-4604-8524-05c73fa146fc" providerId="AD"/>
  <p188:author id="{F612956F-60D4-2361-652B-CC446E239D0D}" name="Shaid Karim" initials="SK" userId="S::shaid.karim@scouts.org.uk::7214827f-e447-4b01-b6e5-3e8b7359f579" providerId="AD"/>
  <p188:author id="{874E6E74-72D9-576B-FBA3-9BE0DB0285FC}" name="James Booker" initials="JB" userId="S::james.booker@scouts.org.uk::201249a4-d410-4cab-99cc-746650975179" providerId="AD"/>
  <p188:author id="{D13BF18C-1455-CC9B-F8B2-C181FA239493}" name="Lara Burns" initials="LB" userId="S::lara.burns@scouts.org.uk::3ecee4ae-a55c-4804-ac20-4479182acad9" providerId="AD"/>
  <p188:author id="{10207E93-3B93-C459-8BB2-46AD0BCA941E}" name="Craig Turpie" initials="CT" userId="S::Craig.Turpie@scouts.org.uk::0a9270cd-ff07-4281-8a79-9ac34e6992a5" providerId="AD"/>
  <p188:author id="{7CF3B4A6-5509-425E-7E2A-A9CC6B0C53B5}" name="Matthew Cobble" initials="MC" userId="S::matthew.cobble@scouts.org.uk::820eb332-a4e1-42cb-8f62-d93937e2088d" providerId="AD"/>
  <p188:author id="{49AAC8C7-16BA-D461-223F-9B2126E520F6}" name="Anders Wulff" initials="AW" userId="S::anders.wulff@scouts.org.uk::712cb9ff-b7b2-40ee-9b23-9483bf4b62f6" providerId="AD"/>
  <p188:author id="{3D79F3C7-D0F4-A591-84AB-43B7BEC64F9F}" name="Craig Turpie" initials="CT" userId="S::craig.turpie@scouts.org.uk::0a9270cd-ff07-4281-8a79-9ac34e6992a5" providerId="AD"/>
  <p188:author id="{544CD2D0-1776-E026-85BB-ED66046B37CD}" name="Eleanor Coker" initials="EC" userId="S::eleanor.coker@scouts.org.uk::f2e34377-7a42-4171-897d-815de199653d" providerId="AD"/>
  <p188:author id="{D0258FD5-187F-BAD9-0F85-89ACC8FF1DF5}" name="Gordon Weston" initials="GW" userId="S::gordon.weston@scouts.org.uk::7d654ddf-9f43-4abb-be5b-ef660823d517" providerId="AD"/>
  <p188:author id="{ED1FD4DE-6FB5-8603-65E2-74F7500488B7}" name="Kirsty Waugh" initials="KW" userId="S::kirsty.waugh@scouts.org.uk::3c8af125-a979-4ee5-804b-4b718550c0d7" providerId="AD"/>
  <p188:author id="{F89608E2-87D3-3828-CC8C-7CBE23FF589D}" name="Colin Davidson" initials="CD" userId="S::colin.davidson@scouts.org.uk::b85de32c-bc97-446a-abcd-6c40648b8a74" providerId="AD"/>
  <p188:author id="{DA38F2E9-F69D-34CD-27F0-99B9E7CC527C}" name="Lauren Golding" initials="LG" userId="S::lauren.golding@scouts.org.uk::5ecf11f9-6101-44b0-9678-ad82d7c1bed9" providerId="AD"/>
  <p188:author id="{BCA007F3-E7CA-0934-D7EC-8256E13732B6}" name="Robert Groves" initials="RG" userId="S::Robert.Groves@scouts.org.uk::18340ee5-2ee2-4523-a1bd-00715d104e64" providerId="AD"/>
  <p188:author id="{DD65E8F7-7F80-3F86-A220-6B50E6B2C257}" name="Lucy Burrows-Smith" initials="LB" userId="S::lucy.burrows-smith@scouts.org.uk::14151813-edde-4ec5-912a-240d5b4a5b32" providerId="AD"/>
  <p188:author id="{1A9ADFFA-76F0-13C9-E8AC-813C7AFD6AFD}" name="Hamish Stout" initials="HS" userId="S::hamish.stout@scouts.org.uk::15f0d1f2-19d0-420e-bacb-e7d8d634b31c" providerId="AD"/>
  <p188:author id="{B306D6FF-6E8A-051B-9139-7245D0F1B46A}" name="Pete Jeffreys" initials="PJ" userId="Pete Jeffrey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Stormfield" initials="ES" lastIdx="1" clrIdx="0">
    <p:extLst>
      <p:ext uri="{19B8F6BF-5375-455C-9EA6-DF929625EA0E}">
        <p15:presenceInfo xmlns:p15="http://schemas.microsoft.com/office/powerpoint/2012/main" userId="S-1-5-21-1391002672-2133347557-2062581721-42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A"/>
    <a:srgbClr val="EDF8FA"/>
    <a:srgbClr val="D4F2EF"/>
    <a:srgbClr val="7414DC"/>
    <a:srgbClr val="00A793"/>
    <a:srgbClr val="003982"/>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07BE7-795D-4A6A-4A85-8642EF1FF177}" v="1" dt="2024-01-16T18:00:50.178"/>
    <p1510:client id="{0FA11E29-D9BB-90D3-B0A0-83B82DD99C1F}" v="2" dt="2024-01-16T14:13:38.317"/>
    <p1510:client id="{1F62588D-6A43-40D9-972D-52F4BEB658FA}" v="56" dt="2024-01-16T18:53:24.356"/>
    <p1510:client id="{226F2331-543B-AACB-AB2B-A782EB05C61C}" v="2" dt="2024-01-17T09:39:43.006"/>
    <p1510:client id="{6A293E29-BDF9-44C1-B164-9763829AD0AF}" v="18" dt="2024-01-16T09:54:34.423"/>
    <p1510:client id="{893BE522-E543-8ED2-BC0E-182D7E04342E}" v="5" dt="2024-01-17T09:26:20.531"/>
    <p1510:client id="{FE661D9D-AD4B-5AA1-D9CB-149CFBA744DF}" v="1476" dt="2024-01-16T18:50:51.1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2"/>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thescouts.sharepoint.com/sites/VolunteerExperience/Shared%20Documents/Change%20and%20Infrastructure/Change%20Management/Change%20Readiness/Dec%202023%20Change%20Readiness%20Meetings/Transformation%20Lead%20Heat%20Map%20Dec%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scouts.sharepoint.com/sites/VolunteerExperience/Shared%20Documents/Change%20and%20Infrastructure/Change%20Management/Change%20Readiness/Dec%202023%20Change%20Readiness%20Meetings/Transformation%20Lead%20Heat%20Map%20Dec%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[Transformation Lead Heat Map Dec 23.xlsx]Overall RAGs!PivotTable1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B050"/>
          </a:solidFill>
          <a:ln w="19050">
            <a:solidFill>
              <a:schemeClr val="lt1"/>
            </a:solidFill>
          </a:ln>
          <a:effectLst/>
        </c:spPr>
      </c:pivotFmt>
      <c:pivotFmt>
        <c:idx val="6"/>
        <c:spPr>
          <a:solidFill>
            <a:srgbClr val="FFC000"/>
          </a:solidFill>
          <a:ln w="19050">
            <a:solidFill>
              <a:schemeClr val="lt1"/>
            </a:solidFill>
          </a:ln>
          <a:effectLst/>
        </c:spPr>
      </c:pivotFmt>
      <c:pivotFmt>
        <c:idx val="7"/>
        <c:spPr>
          <a:solidFill>
            <a:srgbClr val="FF0000"/>
          </a:solidFill>
          <a:ln w="19050">
            <a:solidFill>
              <a:schemeClr val="lt1"/>
            </a:solidFill>
          </a:ln>
          <a:effectLst/>
        </c:spPr>
      </c:pivotFmt>
      <c:pivotFmt>
        <c:idx val="8"/>
        <c:spPr>
          <a:solidFill>
            <a:schemeClr val="bg1">
              <a:lumMod val="75000"/>
            </a:schemeClr>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00B050"/>
          </a:solidFill>
          <a:ln w="19050">
            <a:solidFill>
              <a:schemeClr val="lt1"/>
            </a:solidFill>
          </a:ln>
          <a:effectLst/>
        </c:spPr>
      </c:pivotFmt>
      <c:pivotFmt>
        <c:idx val="11"/>
        <c:spPr>
          <a:solidFill>
            <a:srgbClr val="FFC000"/>
          </a:solidFill>
          <a:ln w="19050">
            <a:solidFill>
              <a:schemeClr val="lt1"/>
            </a:solidFill>
          </a:ln>
          <a:effectLst/>
        </c:spPr>
      </c:pivotFmt>
      <c:pivotFmt>
        <c:idx val="12"/>
        <c:spPr>
          <a:solidFill>
            <a:srgbClr val="FF0000"/>
          </a:solidFill>
          <a:ln w="19050">
            <a:solidFill>
              <a:schemeClr val="lt1"/>
            </a:solidFill>
          </a:ln>
          <a:effectLst/>
        </c:spPr>
      </c:pivotFmt>
      <c:pivotFmt>
        <c:idx val="13"/>
        <c:spPr>
          <a:solidFill>
            <a:schemeClr val="bg1">
              <a:lumMod val="75000"/>
            </a:schemeClr>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00B050"/>
          </a:solidFill>
          <a:ln w="19050">
            <a:solidFill>
              <a:schemeClr val="lt1"/>
            </a:solidFill>
          </a:ln>
          <a:effectLst/>
        </c:spPr>
      </c:pivotFmt>
      <c:pivotFmt>
        <c:idx val="16"/>
        <c:spPr>
          <a:solidFill>
            <a:srgbClr val="FFC000"/>
          </a:solidFill>
          <a:ln w="19050">
            <a:solidFill>
              <a:schemeClr val="lt1"/>
            </a:solidFill>
          </a:ln>
          <a:effectLst/>
        </c:spPr>
      </c:pivotFmt>
      <c:pivotFmt>
        <c:idx val="17"/>
        <c:spPr>
          <a:solidFill>
            <a:srgbClr val="FF0000"/>
          </a:solidFill>
          <a:ln w="19050">
            <a:solidFill>
              <a:schemeClr val="lt1"/>
            </a:solidFill>
          </a:ln>
          <a:effectLst/>
        </c:spPr>
      </c:pivotFmt>
      <c:pivotFmt>
        <c:idx val="18"/>
        <c:spPr>
          <a:solidFill>
            <a:schemeClr val="bg1">
              <a:lumMod val="75000"/>
            </a:schemeClr>
          </a:solidFill>
          <a:ln w="19050">
            <a:solidFill>
              <a:schemeClr val="lt1"/>
            </a:solidFill>
          </a:ln>
          <a:effectLst/>
        </c:spPr>
      </c:pivotFmt>
    </c:pivotFmts>
    <c:plotArea>
      <c:layout/>
      <c:pieChart>
        <c:varyColors val="1"/>
        <c:ser>
          <c:idx val="0"/>
          <c:order val="0"/>
          <c:tx>
            <c:strRef>
              <c:f>'Overall RAGs'!$D$3</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78FB-4F25-89CA-0AE4FB56F450}"/>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78FB-4F25-89CA-0AE4FB56F45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8FB-4F25-89CA-0AE4FB56F450}"/>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78FB-4F25-89CA-0AE4FB56F45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RAGs'!$C$4:$C$8</c:f>
              <c:strCache>
                <c:ptCount val="4"/>
                <c:pt idx="0">
                  <c:v>Green</c:v>
                </c:pt>
                <c:pt idx="1">
                  <c:v>Amber</c:v>
                </c:pt>
                <c:pt idx="2">
                  <c:v>Red</c:v>
                </c:pt>
                <c:pt idx="3">
                  <c:v>Grey</c:v>
                </c:pt>
              </c:strCache>
            </c:strRef>
          </c:cat>
          <c:val>
            <c:numRef>
              <c:f>'Overall RAGs'!$D$4:$D$8</c:f>
              <c:numCache>
                <c:formatCode>General</c:formatCode>
                <c:ptCount val="4"/>
                <c:pt idx="0">
                  <c:v>4</c:v>
                </c:pt>
                <c:pt idx="1">
                  <c:v>38</c:v>
                </c:pt>
                <c:pt idx="2">
                  <c:v>31</c:v>
                </c:pt>
                <c:pt idx="3">
                  <c:v>15</c:v>
                </c:pt>
              </c:numCache>
            </c:numRef>
          </c:val>
          <c:extLst>
            <c:ext xmlns:c16="http://schemas.microsoft.com/office/drawing/2014/chart" uri="{C3380CC4-5D6E-409C-BE32-E72D297353CC}">
              <c16:uniqueId val="{00000008-78FB-4F25-89CA-0AE4FB56F45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[Transformation Lead Heat Map Dec 23.xlsx]Overall RAGs!PivotTable2</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B050"/>
          </a:solidFill>
          <a:ln w="19050">
            <a:solidFill>
              <a:schemeClr val="lt1"/>
            </a:solidFill>
          </a:ln>
          <a:effectLst/>
        </c:spPr>
      </c:pivotFmt>
      <c:pivotFmt>
        <c:idx val="2"/>
        <c:spPr>
          <a:solidFill>
            <a:srgbClr val="FFC000"/>
          </a:solidFill>
          <a:ln w="19050">
            <a:solidFill>
              <a:schemeClr val="lt1"/>
            </a:solidFill>
          </a:ln>
          <a:effectLst/>
        </c:spPr>
      </c:pivotFmt>
      <c:pivotFmt>
        <c:idx val="3"/>
        <c:spPr>
          <a:solidFill>
            <a:srgbClr val="FF0000"/>
          </a:solidFill>
          <a:ln w="19050">
            <a:solidFill>
              <a:schemeClr val="lt1"/>
            </a:solidFill>
          </a:ln>
          <a:effectLst/>
        </c:spPr>
      </c:pivotFmt>
      <c:pivotFmt>
        <c:idx val="4"/>
        <c:spPr>
          <a:solidFill>
            <a:schemeClr val="bg1">
              <a:lumMod val="75000"/>
            </a:schemeClr>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00B050"/>
          </a:solidFill>
          <a:ln w="19050">
            <a:solidFill>
              <a:schemeClr val="lt1"/>
            </a:solidFill>
          </a:ln>
          <a:effectLst/>
        </c:spPr>
      </c:pivotFmt>
      <c:pivotFmt>
        <c:idx val="7"/>
        <c:spPr>
          <a:solidFill>
            <a:srgbClr val="FFC000"/>
          </a:solidFill>
          <a:ln w="19050">
            <a:solidFill>
              <a:schemeClr val="lt1"/>
            </a:solidFill>
          </a:ln>
          <a:effectLst/>
        </c:spPr>
      </c:pivotFmt>
      <c:pivotFmt>
        <c:idx val="8"/>
        <c:spPr>
          <a:solidFill>
            <a:srgbClr val="FF0000"/>
          </a:solidFill>
          <a:ln w="19050">
            <a:solidFill>
              <a:schemeClr val="lt1"/>
            </a:solidFill>
          </a:ln>
          <a:effectLst/>
        </c:spPr>
      </c:pivotFmt>
      <c:pivotFmt>
        <c:idx val="9"/>
        <c:spPr>
          <a:solidFill>
            <a:schemeClr val="bg1">
              <a:lumMod val="75000"/>
            </a:schemeClr>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00B050"/>
          </a:solidFill>
          <a:ln w="19050">
            <a:solidFill>
              <a:schemeClr val="lt1"/>
            </a:solidFill>
          </a:ln>
          <a:effectLst/>
        </c:spPr>
      </c:pivotFmt>
      <c:pivotFmt>
        <c:idx val="12"/>
        <c:spPr>
          <a:solidFill>
            <a:srgbClr val="FFC000"/>
          </a:solidFill>
          <a:ln w="19050">
            <a:solidFill>
              <a:schemeClr val="lt1"/>
            </a:solidFill>
          </a:ln>
          <a:effectLst/>
        </c:spPr>
      </c:pivotFmt>
      <c:pivotFmt>
        <c:idx val="13"/>
        <c:spPr>
          <a:solidFill>
            <a:srgbClr val="FF0000"/>
          </a:solidFill>
          <a:ln w="19050">
            <a:solidFill>
              <a:schemeClr val="lt1"/>
            </a:solidFill>
          </a:ln>
          <a:effectLst/>
        </c:spPr>
      </c:pivotFmt>
      <c:pivotFmt>
        <c:idx val="14"/>
        <c:spPr>
          <a:solidFill>
            <a:schemeClr val="bg1">
              <a:lumMod val="75000"/>
            </a:schemeClr>
          </a:solidFill>
          <a:ln w="19050">
            <a:solidFill>
              <a:schemeClr val="lt1"/>
            </a:solidFill>
          </a:ln>
          <a:effectLst/>
        </c:spPr>
      </c:pivotFmt>
    </c:pivotFmts>
    <c:plotArea>
      <c:layout/>
      <c:pieChart>
        <c:varyColors val="1"/>
        <c:ser>
          <c:idx val="0"/>
          <c:order val="0"/>
          <c:tx>
            <c:strRef>
              <c:f>'Overall RAGs'!$I$3</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6F94-4F63-B05B-60FFB2640C6D}"/>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6F94-4F63-B05B-60FFB2640C6D}"/>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F94-4F63-B05B-60FFB2640C6D}"/>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6F94-4F63-B05B-60FFB2640C6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RAGs'!$H$4:$H$8</c:f>
              <c:strCache>
                <c:ptCount val="4"/>
                <c:pt idx="0">
                  <c:v>Green</c:v>
                </c:pt>
                <c:pt idx="1">
                  <c:v>Amber</c:v>
                </c:pt>
                <c:pt idx="2">
                  <c:v>Red</c:v>
                </c:pt>
                <c:pt idx="3">
                  <c:v>Grey</c:v>
                </c:pt>
              </c:strCache>
            </c:strRef>
          </c:cat>
          <c:val>
            <c:numRef>
              <c:f>'Overall RAGs'!$I$4:$I$8</c:f>
              <c:numCache>
                <c:formatCode>General</c:formatCode>
                <c:ptCount val="4"/>
                <c:pt idx="0">
                  <c:v>24</c:v>
                </c:pt>
                <c:pt idx="1">
                  <c:v>42</c:v>
                </c:pt>
                <c:pt idx="2">
                  <c:v>7</c:v>
                </c:pt>
                <c:pt idx="3">
                  <c:v>15</c:v>
                </c:pt>
              </c:numCache>
            </c:numRef>
          </c:val>
          <c:extLst>
            <c:ext xmlns:c16="http://schemas.microsoft.com/office/drawing/2014/chart" uri="{C3380CC4-5D6E-409C-BE32-E72D297353CC}">
              <c16:uniqueId val="{00000008-6F94-4F63-B05B-60FFB2640C6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RAG Overall</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7-DEF7-4A61-8031-0765690DC104}"/>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4-DEF7-4A61-8031-0765690DC104}"/>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EF7-4A61-8031-0765690DC104}"/>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6-DEF7-4A61-8031-0765690DC10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Green</c:v>
                </c:pt>
                <c:pt idx="1">
                  <c:v>Amber</c:v>
                </c:pt>
                <c:pt idx="2">
                  <c:v>Red</c:v>
                </c:pt>
                <c:pt idx="3">
                  <c:v>No Response</c:v>
                </c:pt>
              </c:strCache>
            </c:strRef>
          </c:cat>
          <c:val>
            <c:numRef>
              <c:f>Sheet1!$B$2:$E$2</c:f>
              <c:numCache>
                <c:formatCode>General</c:formatCode>
                <c:ptCount val="4"/>
                <c:pt idx="0">
                  <c:v>12</c:v>
                </c:pt>
                <c:pt idx="1">
                  <c:v>51</c:v>
                </c:pt>
                <c:pt idx="2">
                  <c:v>21</c:v>
                </c:pt>
                <c:pt idx="3">
                  <c:v>4</c:v>
                </c:pt>
              </c:numCache>
            </c:numRef>
          </c:val>
          <c:extLst>
            <c:ext xmlns:c16="http://schemas.microsoft.com/office/drawing/2014/chart" uri="{C3380CC4-5D6E-409C-BE32-E72D297353CC}">
              <c16:uniqueId val="{00000000-DEF7-4A61-8031-0765690DC10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Sheet1!$A$3</c:f>
              <c:strCache>
                <c:ptCount val="1"/>
                <c:pt idx="0">
                  <c:v>Predicated RAG at go-live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5CB-4231-8FDA-D74241A36537}"/>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45CB-4231-8FDA-D74241A3653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45CB-4231-8FDA-D74241A36537}"/>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45CB-4231-8FDA-D74241A3653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Green</c:v>
                </c:pt>
                <c:pt idx="1">
                  <c:v>Amber</c:v>
                </c:pt>
                <c:pt idx="2">
                  <c:v>Red</c:v>
                </c:pt>
                <c:pt idx="3">
                  <c:v>No Response</c:v>
                </c:pt>
              </c:strCache>
            </c:strRef>
          </c:cat>
          <c:val>
            <c:numRef>
              <c:f>Sheet1!$B$3:$E$3</c:f>
              <c:numCache>
                <c:formatCode>General</c:formatCode>
                <c:ptCount val="4"/>
                <c:pt idx="0">
                  <c:v>33</c:v>
                </c:pt>
                <c:pt idx="1">
                  <c:v>44</c:v>
                </c:pt>
                <c:pt idx="2">
                  <c:v>7</c:v>
                </c:pt>
                <c:pt idx="3">
                  <c:v>4</c:v>
                </c:pt>
              </c:numCache>
            </c:numRef>
          </c:val>
          <c:extLst>
            <c:ext xmlns:c16="http://schemas.microsoft.com/office/drawing/2014/chart" uri="{C3380CC4-5D6E-409C-BE32-E72D297353CC}">
              <c16:uniqueId val="{00000008-45CB-4231-8FDA-D74241A36537}"/>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Sheet1!$C$2</c:f>
              <c:strCache>
                <c:ptCount val="1"/>
                <c:pt idx="0">
                  <c:v>Green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Sheet1!$B$3:$B$14</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Sheet1!$C$3:$C$14</c:f>
              <c:numCache>
                <c:formatCode>General</c:formatCode>
                <c:ptCount val="12"/>
                <c:pt idx="0">
                  <c:v>19</c:v>
                </c:pt>
                <c:pt idx="1">
                  <c:v>6</c:v>
                </c:pt>
                <c:pt idx="2">
                  <c:v>5</c:v>
                </c:pt>
                <c:pt idx="3">
                  <c:v>6</c:v>
                </c:pt>
                <c:pt idx="4">
                  <c:v>3</c:v>
                </c:pt>
                <c:pt idx="5">
                  <c:v>3</c:v>
                </c:pt>
                <c:pt idx="6">
                  <c:v>2</c:v>
                </c:pt>
                <c:pt idx="7">
                  <c:v>17</c:v>
                </c:pt>
                <c:pt idx="8">
                  <c:v>20</c:v>
                </c:pt>
                <c:pt idx="9">
                  <c:v>22</c:v>
                </c:pt>
                <c:pt idx="10">
                  <c:v>20</c:v>
                </c:pt>
                <c:pt idx="11">
                  <c:v>43</c:v>
                </c:pt>
              </c:numCache>
            </c:numRef>
          </c:val>
          <c:extLst>
            <c:ext xmlns:c16="http://schemas.microsoft.com/office/drawing/2014/chart" uri="{C3380CC4-5D6E-409C-BE32-E72D297353CC}">
              <c16:uniqueId val="{00000000-38F4-4438-B68B-96330DBA2AEF}"/>
            </c:ext>
          </c:extLst>
        </c:ser>
        <c:ser>
          <c:idx val="1"/>
          <c:order val="1"/>
          <c:tx>
            <c:strRef>
              <c:f>Sheet1!$D$2</c:f>
              <c:strCache>
                <c:ptCount val="1"/>
                <c:pt idx="0">
                  <c:v>Amber</c:v>
                </c:pt>
              </c:strCache>
            </c:strRef>
          </c:tx>
          <c:spPr>
            <a:solidFill>
              <a:srgbClr val="FF91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Sheet1!$B$3:$B$14</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Sheet1!$D$3:$D$14</c:f>
              <c:numCache>
                <c:formatCode>General</c:formatCode>
                <c:ptCount val="12"/>
                <c:pt idx="0">
                  <c:v>32</c:v>
                </c:pt>
                <c:pt idx="1">
                  <c:v>13</c:v>
                </c:pt>
                <c:pt idx="2">
                  <c:v>30</c:v>
                </c:pt>
                <c:pt idx="3">
                  <c:v>26</c:v>
                </c:pt>
                <c:pt idx="4">
                  <c:v>33</c:v>
                </c:pt>
                <c:pt idx="5">
                  <c:v>22</c:v>
                </c:pt>
                <c:pt idx="6">
                  <c:v>20</c:v>
                </c:pt>
                <c:pt idx="7">
                  <c:v>44</c:v>
                </c:pt>
                <c:pt idx="8">
                  <c:v>46</c:v>
                </c:pt>
                <c:pt idx="9">
                  <c:v>39</c:v>
                </c:pt>
                <c:pt idx="10">
                  <c:v>14</c:v>
                </c:pt>
                <c:pt idx="11">
                  <c:v>22</c:v>
                </c:pt>
              </c:numCache>
            </c:numRef>
          </c:val>
          <c:extLst>
            <c:ext xmlns:c16="http://schemas.microsoft.com/office/drawing/2014/chart" uri="{C3380CC4-5D6E-409C-BE32-E72D297353CC}">
              <c16:uniqueId val="{00000001-38F4-4438-B68B-96330DBA2AEF}"/>
            </c:ext>
          </c:extLst>
        </c:ser>
        <c:ser>
          <c:idx val="2"/>
          <c:order val="2"/>
          <c:tx>
            <c:strRef>
              <c:f>Sheet1!$E$2</c:f>
              <c:strCache>
                <c:ptCount val="1"/>
                <c:pt idx="0">
                  <c:v>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Sheet1!$B$3:$B$14</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Sheet1!$E$3:$E$14</c:f>
              <c:numCache>
                <c:formatCode>General</c:formatCode>
                <c:ptCount val="12"/>
                <c:pt idx="0">
                  <c:v>18</c:v>
                </c:pt>
                <c:pt idx="1">
                  <c:v>50</c:v>
                </c:pt>
                <c:pt idx="2">
                  <c:v>34</c:v>
                </c:pt>
                <c:pt idx="3">
                  <c:v>37</c:v>
                </c:pt>
                <c:pt idx="4">
                  <c:v>33</c:v>
                </c:pt>
                <c:pt idx="5">
                  <c:v>44</c:v>
                </c:pt>
                <c:pt idx="6">
                  <c:v>47</c:v>
                </c:pt>
                <c:pt idx="7">
                  <c:v>8</c:v>
                </c:pt>
                <c:pt idx="8">
                  <c:v>3</c:v>
                </c:pt>
                <c:pt idx="9">
                  <c:v>8</c:v>
                </c:pt>
                <c:pt idx="10">
                  <c:v>35</c:v>
                </c:pt>
                <c:pt idx="11">
                  <c:v>4</c:v>
                </c:pt>
              </c:numCache>
            </c:numRef>
          </c:val>
          <c:extLst>
            <c:ext xmlns:c16="http://schemas.microsoft.com/office/drawing/2014/chart" uri="{C3380CC4-5D6E-409C-BE32-E72D297353CC}">
              <c16:uniqueId val="{00000002-38F4-4438-B68B-96330DBA2AEF}"/>
            </c:ext>
          </c:extLst>
        </c:ser>
        <c:dLbls>
          <c:dLblPos val="ctr"/>
          <c:showLegendKey val="0"/>
          <c:showVal val="1"/>
          <c:showCatName val="0"/>
          <c:showSerName val="0"/>
          <c:showPercent val="0"/>
          <c:showBubbleSize val="0"/>
        </c:dLbls>
        <c:gapWidth val="150"/>
        <c:overlap val="100"/>
        <c:axId val="272238544"/>
        <c:axId val="272240896"/>
      </c:barChart>
      <c:catAx>
        <c:axId val="27223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2240896"/>
        <c:crosses val="autoZero"/>
        <c:auto val="1"/>
        <c:lblAlgn val="ctr"/>
        <c:lblOffset val="100"/>
        <c:noMultiLvlLbl val="0"/>
      </c:catAx>
      <c:valAx>
        <c:axId val="272240896"/>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23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Green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Sheet1!$B$2:$B$13</c:f>
              <c:numCache>
                <c:formatCode>General</c:formatCode>
                <c:ptCount val="12"/>
                <c:pt idx="0">
                  <c:v>22</c:v>
                </c:pt>
                <c:pt idx="1">
                  <c:v>12</c:v>
                </c:pt>
                <c:pt idx="2">
                  <c:v>10</c:v>
                </c:pt>
                <c:pt idx="3">
                  <c:v>11</c:v>
                </c:pt>
                <c:pt idx="4">
                  <c:v>4</c:v>
                </c:pt>
                <c:pt idx="5">
                  <c:v>13</c:v>
                </c:pt>
                <c:pt idx="6">
                  <c:v>3</c:v>
                </c:pt>
                <c:pt idx="7">
                  <c:v>27</c:v>
                </c:pt>
                <c:pt idx="8">
                  <c:v>29</c:v>
                </c:pt>
                <c:pt idx="9">
                  <c:v>37</c:v>
                </c:pt>
                <c:pt idx="10">
                  <c:v>30</c:v>
                </c:pt>
                <c:pt idx="11">
                  <c:v>58</c:v>
                </c:pt>
              </c:numCache>
            </c:numRef>
          </c:val>
          <c:extLst>
            <c:ext xmlns:c16="http://schemas.microsoft.com/office/drawing/2014/chart" uri="{C3380CC4-5D6E-409C-BE32-E72D297353CC}">
              <c16:uniqueId val="{00000000-4714-4D32-87AA-681D311AB06B}"/>
            </c:ext>
          </c:extLst>
        </c:ser>
        <c:ser>
          <c:idx val="1"/>
          <c:order val="1"/>
          <c:tx>
            <c:strRef>
              <c:f>Sheet1!$C$1</c:f>
              <c:strCache>
                <c:ptCount val="1"/>
                <c:pt idx="0">
                  <c:v>Amber</c:v>
                </c:pt>
              </c:strCache>
            </c:strRef>
          </c:tx>
          <c:spPr>
            <a:solidFill>
              <a:srgbClr val="FF91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Sheet1!$C$2:$C$13</c:f>
              <c:numCache>
                <c:formatCode>General</c:formatCode>
                <c:ptCount val="12"/>
                <c:pt idx="0">
                  <c:v>43</c:v>
                </c:pt>
                <c:pt idx="1">
                  <c:v>20</c:v>
                </c:pt>
                <c:pt idx="2">
                  <c:v>40</c:v>
                </c:pt>
                <c:pt idx="3">
                  <c:v>37</c:v>
                </c:pt>
                <c:pt idx="4">
                  <c:v>48</c:v>
                </c:pt>
                <c:pt idx="5">
                  <c:v>36</c:v>
                </c:pt>
                <c:pt idx="6">
                  <c:v>44</c:v>
                </c:pt>
                <c:pt idx="7">
                  <c:v>53</c:v>
                </c:pt>
                <c:pt idx="8">
                  <c:v>52</c:v>
                </c:pt>
                <c:pt idx="9">
                  <c:v>42</c:v>
                </c:pt>
                <c:pt idx="10">
                  <c:v>22</c:v>
                </c:pt>
                <c:pt idx="11">
                  <c:v>25</c:v>
                </c:pt>
              </c:numCache>
            </c:numRef>
          </c:val>
          <c:extLst>
            <c:ext xmlns:c16="http://schemas.microsoft.com/office/drawing/2014/chart" uri="{C3380CC4-5D6E-409C-BE32-E72D297353CC}">
              <c16:uniqueId val="{00000001-4714-4D32-87AA-681D311AB06B}"/>
            </c:ext>
          </c:extLst>
        </c:ser>
        <c:ser>
          <c:idx val="2"/>
          <c:order val="2"/>
          <c:tx>
            <c:strRef>
              <c:f>Sheet1!$D$1</c:f>
              <c:strCache>
                <c:ptCount val="1"/>
                <c:pt idx="0">
                  <c:v>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cat>
          <c:val>
            <c:numRef>
              <c:f>Sheet1!$D$2:$D$13</c:f>
              <c:numCache>
                <c:formatCode>General</c:formatCode>
                <c:ptCount val="12"/>
                <c:pt idx="0">
                  <c:v>19</c:v>
                </c:pt>
                <c:pt idx="1">
                  <c:v>52</c:v>
                </c:pt>
                <c:pt idx="2">
                  <c:v>34</c:v>
                </c:pt>
                <c:pt idx="3">
                  <c:v>36</c:v>
                </c:pt>
                <c:pt idx="4">
                  <c:v>32</c:v>
                </c:pt>
                <c:pt idx="5">
                  <c:v>35</c:v>
                </c:pt>
                <c:pt idx="6">
                  <c:v>37</c:v>
                </c:pt>
                <c:pt idx="7">
                  <c:v>4</c:v>
                </c:pt>
                <c:pt idx="8">
                  <c:v>3</c:v>
                </c:pt>
                <c:pt idx="9">
                  <c:v>5</c:v>
                </c:pt>
                <c:pt idx="10">
                  <c:v>32</c:v>
                </c:pt>
                <c:pt idx="11">
                  <c:v>1</c:v>
                </c:pt>
              </c:numCache>
            </c:numRef>
          </c:val>
          <c:extLst>
            <c:ext xmlns:c16="http://schemas.microsoft.com/office/drawing/2014/chart" uri="{C3380CC4-5D6E-409C-BE32-E72D297353CC}">
              <c16:uniqueId val="{00000002-4714-4D32-87AA-681D311AB06B}"/>
            </c:ext>
          </c:extLst>
        </c:ser>
        <c:dLbls>
          <c:dLblPos val="ctr"/>
          <c:showLegendKey val="0"/>
          <c:showVal val="1"/>
          <c:showCatName val="0"/>
          <c:showSerName val="0"/>
          <c:showPercent val="0"/>
          <c:showBubbleSize val="0"/>
        </c:dLbls>
        <c:gapWidth val="182"/>
        <c:overlap val="100"/>
        <c:axId val="272237760"/>
        <c:axId val="272238936"/>
      </c:barChart>
      <c:catAx>
        <c:axId val="27223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238936"/>
        <c:crosses val="autoZero"/>
        <c:auto val="1"/>
        <c:lblAlgn val="ctr"/>
        <c:lblOffset val="100"/>
        <c:noMultiLvlLbl val="0"/>
      </c:catAx>
      <c:valAx>
        <c:axId val="272238936"/>
        <c:scaling>
          <c:orientation val="minMax"/>
          <c:max val="8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2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17/01/2024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165928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409058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387509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373705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97765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196913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GB" sz="1800" dirty="0">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152819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Nunito Sans"/>
            </a:endParaRPr>
          </a:p>
        </p:txBody>
      </p:sp>
      <p:sp>
        <p:nvSpPr>
          <p:cNvPr id="4" name="Slide Number Placeholder 3"/>
          <p:cNvSpPr>
            <a:spLocks noGrp="1"/>
          </p:cNvSpPr>
          <p:nvPr>
            <p:ph type="sldNum" sz="quarter" idx="10"/>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198871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407403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21826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157448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32151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800" dirty="0">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2711017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157044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225734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397663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55CD-ABAB-752B-0B20-5D3B6B94E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190D3-0E6D-E236-A6D3-DCA283292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DECAA-0E3F-E896-52A8-6D3BD9825367}"/>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274E396-799F-EF12-BE20-9556435EA43B}"/>
              </a:ext>
            </a:extLst>
          </p:cNvPr>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31300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128A-9208-3027-44F2-6AA1143D3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DB960-DA1E-A42F-91B0-DDFACC707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24090-1FA1-892A-AC19-411D2E344720}"/>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3167A8D-1051-52CF-D7DF-3A454BD3E844}"/>
              </a:ext>
            </a:extLst>
          </p:cNvPr>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379648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2398034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31</a:t>
            </a:fld>
            <a:endParaRPr lang="en-GB"/>
          </a:p>
        </p:txBody>
      </p:sp>
    </p:spTree>
    <p:extLst>
      <p:ext uri="{BB962C8B-B14F-4D97-AF65-F5344CB8AC3E}">
        <p14:creationId xmlns:p14="http://schemas.microsoft.com/office/powerpoint/2010/main" val="168939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17273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4DA806A-0AB2-4936-99EF-3BDC7353D85A}" type="slidenum">
              <a:rPr lang="en-GB" smtClean="0"/>
              <a:t>32</a:t>
            </a:fld>
            <a:endParaRPr lang="en-GB"/>
          </a:p>
        </p:txBody>
      </p:sp>
    </p:spTree>
    <p:extLst>
      <p:ext uri="{BB962C8B-B14F-4D97-AF65-F5344CB8AC3E}">
        <p14:creationId xmlns:p14="http://schemas.microsoft.com/office/powerpoint/2010/main" val="2492151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33</a:t>
            </a:fld>
            <a:endParaRPr lang="en-GB"/>
          </a:p>
        </p:txBody>
      </p:sp>
    </p:spTree>
    <p:extLst>
      <p:ext uri="{BB962C8B-B14F-4D97-AF65-F5344CB8AC3E}">
        <p14:creationId xmlns:p14="http://schemas.microsoft.com/office/powerpoint/2010/main" val="74733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416328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204512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09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2885110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1/17/2024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7" name="bk object 16">
            <a:extLst>
              <a:ext uri="{FF2B5EF4-FFF2-40B4-BE49-F238E27FC236}">
                <a16:creationId xmlns:a16="http://schemas.microsoft.com/office/drawing/2014/main" id="{BC598312-155A-8F4D-D38B-61C2D4D8E668}"/>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1/17/2024</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8" name="bk object 16">
            <a:extLst>
              <a:ext uri="{FF2B5EF4-FFF2-40B4-BE49-F238E27FC236}">
                <a16:creationId xmlns:a16="http://schemas.microsoft.com/office/drawing/2014/main" id="{F3ADF8A0-C8A8-641C-1A98-6279B267A6F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6256000" h="9144000">
                <a:moveTo>
                  <a:pt x="0" y="9144000"/>
                </a:moveTo>
                <a:lnTo>
                  <a:pt x="16255746" y="9144000"/>
                </a:lnTo>
                <a:lnTo>
                  <a:pt x="16255746" y="0"/>
                </a:lnTo>
                <a:lnTo>
                  <a:pt x="0" y="0"/>
                </a:lnTo>
                <a:lnTo>
                  <a:pt x="0" y="9144000"/>
                </a:lnTo>
                <a:close/>
              </a:path>
            </a:pathLst>
          </a:custGeom>
          <a:solidFill>
            <a:srgbClr val="7413DC"/>
          </a:solid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FFA35D-27D3-4C44-A44C-B71912A4B12C}" type="datetime1">
              <a:rPr lang="en-US" smtClean="0"/>
              <a:t>1/17/2024</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1/17/2024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3105CBA8-6BE2-F8B0-6DDA-EB0E5BFB086C}"/>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5527041" y="8503920"/>
            <a:ext cx="5201920"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solidFill>
                  <a:srgbClr val="FFFFFF"/>
                </a:solidFill>
              </a:rPr>
              <a:t>© </a:t>
            </a:r>
            <a:r>
              <a:rPr lang="en-US" spc="-4">
                <a:solidFill>
                  <a:srgbClr val="FFFFFF"/>
                </a:solidFill>
              </a:rPr>
              <a:t>The </a:t>
            </a:r>
            <a:r>
              <a:rPr lang="en-US" spc="-15">
                <a:solidFill>
                  <a:srgbClr val="FFFFFF"/>
                </a:solidFill>
              </a:rPr>
              <a:t>Scout Association</a:t>
            </a:r>
          </a:p>
        </p:txBody>
      </p:sp>
      <p:sp>
        <p:nvSpPr>
          <p:cNvPr id="5" name="Holder 5"/>
          <p:cNvSpPr>
            <a:spLocks noGrp="1"/>
          </p:cNvSpPr>
          <p:nvPr>
            <p:ph type="dt" sz="half" idx="6"/>
          </p:nvPr>
        </p:nvSpPr>
        <p:spPr>
          <a:xfrm>
            <a:off x="609600" y="6377941"/>
            <a:ext cx="2804160" cy="215444"/>
          </a:xfrm>
        </p:spPr>
        <p:txBody>
          <a:bodyPr lIns="0" tIns="0" rIns="0" bIns="0"/>
          <a:lstStyle>
            <a:lvl1pPr algn="l">
              <a:defRPr>
                <a:solidFill>
                  <a:schemeClr val="bg1"/>
                </a:solidFill>
              </a:defRPr>
            </a:lvl1pPr>
          </a:lstStyle>
          <a:p>
            <a:r>
              <a:rPr lang="mr-IN">
                <a:solidFill>
                  <a:srgbClr val="FFFFFF"/>
                </a:solidFill>
              </a:rPr>
              <a:t>18/02/2018</a:t>
            </a:r>
          </a:p>
        </p:txBody>
      </p:sp>
      <p:sp>
        <p:nvSpPr>
          <p:cNvPr id="6" name="Holder 6"/>
          <p:cNvSpPr>
            <a:spLocks noGrp="1"/>
          </p:cNvSpPr>
          <p:nvPr>
            <p:ph type="sldNum" sz="quarter" idx="7"/>
          </p:nvPr>
        </p:nvSpPr>
        <p:spPr>
          <a:xfrm>
            <a:off x="14522857" y="8691423"/>
            <a:ext cx="831215"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FFFFFF"/>
                </a:solidFill>
              </a:rPr>
              <a:pPr marL="19049">
                <a:spcBef>
                  <a:spcPts val="83"/>
                </a:spcBef>
              </a:pPr>
              <a:t>‹#›</a:t>
            </a:fld>
            <a:endParaRPr lang="uk-UA" spc="26">
              <a:solidFill>
                <a:srgbClr val="FFFFFF"/>
              </a:solidFill>
            </a:endParaRPr>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4206002" y="1581153"/>
            <a:ext cx="3787619" cy="2765276"/>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9" y="4569518"/>
            <a:ext cx="8229325" cy="1019175"/>
          </a:xfrm>
        </p:spPr>
        <p:txBody>
          <a:bodyPr>
            <a:noAutofit/>
          </a:bodyPr>
          <a:lstStyle>
            <a:lvl1pPr marL="0" algn="ctr" defTabSz="685783" rtl="0" eaLnBrk="1" latinLnBrk="0" hangingPunct="1">
              <a:defRPr lang="en-US" sz="4050" b="1" kern="1200" dirty="0" smtClean="0">
                <a:solidFill>
                  <a:schemeClr val="bg1"/>
                </a:solidFill>
                <a:latin typeface="Nunito Sans ExtraBold" pitchFamily="2" charset="77"/>
                <a:ea typeface="+mn-ea"/>
                <a:cs typeface="+mn-cs"/>
              </a:defRPr>
            </a:lvl1pPr>
          </a:lstStyle>
          <a:p>
            <a:pPr lvl="0"/>
            <a:r>
              <a:rPr lang="en-US"/>
              <a:t>Insert name here</a:t>
            </a:r>
          </a:p>
        </p:txBody>
      </p:sp>
    </p:spTree>
    <p:extLst>
      <p:ext uri="{BB962C8B-B14F-4D97-AF65-F5344CB8AC3E}">
        <p14:creationId xmlns:p14="http://schemas.microsoft.com/office/powerpoint/2010/main" val="2661897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extLst>
      <p:ext uri="{BB962C8B-B14F-4D97-AF65-F5344CB8AC3E}">
        <p14:creationId xmlns:p14="http://schemas.microsoft.com/office/powerpoint/2010/main" val="386190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1217958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extLst>
      <p:ext uri="{BB962C8B-B14F-4D97-AF65-F5344CB8AC3E}">
        <p14:creationId xmlns:p14="http://schemas.microsoft.com/office/powerpoint/2010/main" val="1635325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357156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55620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3014150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26089676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14706642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14460745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42801907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215230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5356271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1338193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1253034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6007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2580091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985347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21048327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0966789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2362837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2368287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550758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1835854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175793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411672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41459498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3367201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6684991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3636436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782970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31295817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1304333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7551006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886286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9478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15745271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0428541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1476650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3584253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32195400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8686003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23108828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314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4197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57922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5143253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36398434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29226266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21891267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9661296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0743209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68161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2633464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3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25685724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92174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25766956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549621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_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530282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410662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395271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0904515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1645744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224962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370895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52954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3563851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5043542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2251624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311817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6638537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2117093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2614529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5948131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1_•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9942276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30764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8468471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_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8781140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_•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0294580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29717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1561208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1838471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9232660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430259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7075870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795571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5006283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509168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559719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3546327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091207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4050616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9703485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278700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28231693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92910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1/17/2024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12932384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1/17/2024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77663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1/17/2024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2_Title and media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34B393-18D5-78DD-FC7F-DB26E7F2C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
        <p:nvSpPr>
          <p:cNvPr id="5" name="Title 5">
            <a:extLst>
              <a:ext uri="{FF2B5EF4-FFF2-40B4-BE49-F238E27FC236}">
                <a16:creationId xmlns:a16="http://schemas.microsoft.com/office/drawing/2014/main" id="{E33F6D90-F493-B2A8-5EFC-1FE7799E7015}"/>
              </a:ext>
            </a:extLst>
          </p:cNvPr>
          <p:cNvSpPr>
            <a:spLocks noGrp="1"/>
          </p:cNvSpPr>
          <p:nvPr>
            <p:ph type="title" hasCustomPrompt="1"/>
          </p:nvPr>
        </p:nvSpPr>
        <p:spPr>
          <a:xfrm>
            <a:off x="345675" y="554977"/>
            <a:ext cx="3120539" cy="297705"/>
          </a:xfrm>
          <a:prstGeom prst="rect">
            <a:avLst/>
          </a:prstGeom>
        </p:spPr>
        <p:txBody>
          <a:bodyPr/>
          <a:lstStyle>
            <a:lvl1pPr>
              <a:defRPr b="0">
                <a:solidFill>
                  <a:schemeClr val="tx1"/>
                </a:solidFill>
              </a:defRPr>
            </a:lvl1pPr>
          </a:lstStyle>
          <a:p>
            <a:pPr marL="0" indent="0">
              <a:buNone/>
              <a:tabLst/>
            </a:pPr>
            <a:r>
              <a:rPr lang="en-GB" sz="1200" b="1">
                <a:solidFill>
                  <a:schemeClr val="bg1"/>
                </a:solidFill>
              </a:rPr>
              <a:t>Page header here</a:t>
            </a:r>
          </a:p>
        </p:txBody>
      </p:sp>
    </p:spTree>
    <p:extLst>
      <p:ext uri="{BB962C8B-B14F-4D97-AF65-F5344CB8AC3E}">
        <p14:creationId xmlns:p14="http://schemas.microsoft.com/office/powerpoint/2010/main" val="17227732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3" name="Holder 3"/>
          <p:cNvSpPr>
            <a:spLocks noGrp="1"/>
          </p:cNvSpPr>
          <p:nvPr>
            <p:ph type="subTitle" idx="4"/>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A12C18-D1A5-40F6-9266-72CAC6BCF757}" type="datetime1">
              <a:rPr lang="en-US" smtClean="0"/>
              <a:t>1/17/2024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63" Type="http://schemas.openxmlformats.org/officeDocument/2006/relationships/slideLayout" Target="../slideLayouts/slideLayout167.xml"/><Relationship Id="rId68" Type="http://schemas.openxmlformats.org/officeDocument/2006/relationships/slideLayout" Target="../slideLayouts/slideLayout172.xml"/><Relationship Id="rId84" Type="http://schemas.openxmlformats.org/officeDocument/2006/relationships/slideLayout" Target="../slideLayouts/slideLayout188.xml"/><Relationship Id="rId89" Type="http://schemas.openxmlformats.org/officeDocument/2006/relationships/slideLayout" Target="../slideLayouts/slideLayout193.xml"/><Relationship Id="rId16" Type="http://schemas.openxmlformats.org/officeDocument/2006/relationships/slideLayout" Target="../slideLayouts/slideLayout120.xml"/><Relationship Id="rId11" Type="http://schemas.openxmlformats.org/officeDocument/2006/relationships/slideLayout" Target="../slideLayouts/slideLayout115.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53" Type="http://schemas.openxmlformats.org/officeDocument/2006/relationships/slideLayout" Target="../slideLayouts/slideLayout157.xml"/><Relationship Id="rId58" Type="http://schemas.openxmlformats.org/officeDocument/2006/relationships/slideLayout" Target="../slideLayouts/slideLayout162.xml"/><Relationship Id="rId74" Type="http://schemas.openxmlformats.org/officeDocument/2006/relationships/slideLayout" Target="../slideLayouts/slideLayout178.xml"/><Relationship Id="rId79" Type="http://schemas.openxmlformats.org/officeDocument/2006/relationships/slideLayout" Target="../slideLayouts/slideLayout183.xml"/><Relationship Id="rId5" Type="http://schemas.openxmlformats.org/officeDocument/2006/relationships/slideLayout" Target="../slideLayouts/slideLayout109.xml"/><Relationship Id="rId90" Type="http://schemas.openxmlformats.org/officeDocument/2006/relationships/slideLayout" Target="../slideLayouts/slideLayout194.xml"/><Relationship Id="rId95" Type="http://schemas.openxmlformats.org/officeDocument/2006/relationships/slideLayout" Target="../slideLayouts/slideLayout199.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64" Type="http://schemas.openxmlformats.org/officeDocument/2006/relationships/slideLayout" Target="../slideLayouts/slideLayout168.xml"/><Relationship Id="rId69" Type="http://schemas.openxmlformats.org/officeDocument/2006/relationships/slideLayout" Target="../slideLayouts/slideLayout173.xml"/><Relationship Id="rId80" Type="http://schemas.openxmlformats.org/officeDocument/2006/relationships/slideLayout" Target="../slideLayouts/slideLayout184.xml"/><Relationship Id="rId85" Type="http://schemas.openxmlformats.org/officeDocument/2006/relationships/slideLayout" Target="../slideLayouts/slideLayout189.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59" Type="http://schemas.openxmlformats.org/officeDocument/2006/relationships/slideLayout" Target="../slideLayouts/slideLayout163.xml"/><Relationship Id="rId67" Type="http://schemas.openxmlformats.org/officeDocument/2006/relationships/slideLayout" Target="../slideLayouts/slideLayout171.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54" Type="http://schemas.openxmlformats.org/officeDocument/2006/relationships/slideLayout" Target="../slideLayouts/slideLayout158.xml"/><Relationship Id="rId62" Type="http://schemas.openxmlformats.org/officeDocument/2006/relationships/slideLayout" Target="../slideLayouts/slideLayout166.xml"/><Relationship Id="rId70" Type="http://schemas.openxmlformats.org/officeDocument/2006/relationships/slideLayout" Target="../slideLayouts/slideLayout174.xml"/><Relationship Id="rId75" Type="http://schemas.openxmlformats.org/officeDocument/2006/relationships/slideLayout" Target="../slideLayouts/slideLayout179.xml"/><Relationship Id="rId83" Type="http://schemas.openxmlformats.org/officeDocument/2006/relationships/slideLayout" Target="../slideLayouts/slideLayout187.xml"/><Relationship Id="rId88" Type="http://schemas.openxmlformats.org/officeDocument/2006/relationships/slideLayout" Target="../slideLayouts/slideLayout192.xml"/><Relationship Id="rId91" Type="http://schemas.openxmlformats.org/officeDocument/2006/relationships/slideLayout" Target="../slideLayouts/slideLayout195.xml"/><Relationship Id="rId96" Type="http://schemas.openxmlformats.org/officeDocument/2006/relationships/slideLayout" Target="../slideLayouts/slideLayout20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 Id="rId57" Type="http://schemas.openxmlformats.org/officeDocument/2006/relationships/slideLayout" Target="../slideLayouts/slideLayout161.xml"/><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 Id="rId60" Type="http://schemas.openxmlformats.org/officeDocument/2006/relationships/slideLayout" Target="../slideLayouts/slideLayout164.xml"/><Relationship Id="rId65" Type="http://schemas.openxmlformats.org/officeDocument/2006/relationships/slideLayout" Target="../slideLayouts/slideLayout169.xml"/><Relationship Id="rId73" Type="http://schemas.openxmlformats.org/officeDocument/2006/relationships/slideLayout" Target="../slideLayouts/slideLayout177.xml"/><Relationship Id="rId78" Type="http://schemas.openxmlformats.org/officeDocument/2006/relationships/slideLayout" Target="../slideLayouts/slideLayout182.xml"/><Relationship Id="rId81" Type="http://schemas.openxmlformats.org/officeDocument/2006/relationships/slideLayout" Target="../slideLayouts/slideLayout185.xml"/><Relationship Id="rId86" Type="http://schemas.openxmlformats.org/officeDocument/2006/relationships/slideLayout" Target="../slideLayouts/slideLayout190.xml"/><Relationship Id="rId94" Type="http://schemas.openxmlformats.org/officeDocument/2006/relationships/slideLayout" Target="../slideLayouts/slideLayout198.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9" Type="http://schemas.openxmlformats.org/officeDocument/2006/relationships/slideLayout" Target="../slideLayouts/slideLayout143.xml"/><Relationship Id="rId34" Type="http://schemas.openxmlformats.org/officeDocument/2006/relationships/slideLayout" Target="../slideLayouts/slideLayout138.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6" Type="http://schemas.openxmlformats.org/officeDocument/2006/relationships/slideLayout" Target="../slideLayouts/slideLayout180.xml"/><Relationship Id="rId97" Type="http://schemas.openxmlformats.org/officeDocument/2006/relationships/slideLayout" Target="../slideLayouts/slideLayout201.xml"/><Relationship Id="rId7" Type="http://schemas.openxmlformats.org/officeDocument/2006/relationships/slideLayout" Target="../slideLayouts/slideLayout111.xml"/><Relationship Id="rId71" Type="http://schemas.openxmlformats.org/officeDocument/2006/relationships/slideLayout" Target="../slideLayouts/slideLayout175.xml"/><Relationship Id="rId92" Type="http://schemas.openxmlformats.org/officeDocument/2006/relationships/slideLayout" Target="../slideLayouts/slideLayout196.xml"/><Relationship Id="rId2" Type="http://schemas.openxmlformats.org/officeDocument/2006/relationships/slideLayout" Target="../slideLayouts/slideLayout106.xml"/><Relationship Id="rId29" Type="http://schemas.openxmlformats.org/officeDocument/2006/relationships/slideLayout" Target="../slideLayouts/slideLayout133.xml"/><Relationship Id="rId24" Type="http://schemas.openxmlformats.org/officeDocument/2006/relationships/slideLayout" Target="../slideLayouts/slideLayout128.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66" Type="http://schemas.openxmlformats.org/officeDocument/2006/relationships/slideLayout" Target="../slideLayouts/slideLayout170.xml"/><Relationship Id="rId87" Type="http://schemas.openxmlformats.org/officeDocument/2006/relationships/slideLayout" Target="../slideLayouts/slideLayout191.xml"/><Relationship Id="rId61" Type="http://schemas.openxmlformats.org/officeDocument/2006/relationships/slideLayout" Target="../slideLayouts/slideLayout165.xml"/><Relationship Id="rId82" Type="http://schemas.openxmlformats.org/officeDocument/2006/relationships/slideLayout" Target="../slideLayouts/slideLayout186.xml"/><Relationship Id="rId19" Type="http://schemas.openxmlformats.org/officeDocument/2006/relationships/slideLayout" Target="../slideLayouts/slideLayout123.xml"/><Relationship Id="rId14" Type="http://schemas.openxmlformats.org/officeDocument/2006/relationships/slideLayout" Target="../slideLayouts/slideLayout118.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56" Type="http://schemas.openxmlformats.org/officeDocument/2006/relationships/slideLayout" Target="../slideLayouts/slideLayout160.xml"/><Relationship Id="rId77" Type="http://schemas.openxmlformats.org/officeDocument/2006/relationships/slideLayout" Target="../slideLayouts/slideLayout181.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72" Type="http://schemas.openxmlformats.org/officeDocument/2006/relationships/slideLayout" Target="../slideLayouts/slideLayout176.xml"/><Relationship Id="rId93" Type="http://schemas.openxmlformats.org/officeDocument/2006/relationships/slideLayout" Target="../slideLayouts/slideLayout197.xml"/><Relationship Id="rId9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3869" r:id="rId59"/>
    <p:sldLayoutId id="2147483870" r:id="rId60"/>
    <p:sldLayoutId id="2147483871" r:id="rId61"/>
    <p:sldLayoutId id="2147483872" r:id="rId62"/>
    <p:sldLayoutId id="2147483874" r:id="rId63"/>
    <p:sldLayoutId id="2147483714" r:id="rId64"/>
    <p:sldLayoutId id="2147483875" r:id="rId65"/>
    <p:sldLayoutId id="2147483715" r:id="rId66"/>
    <p:sldLayoutId id="2147483721" r:id="rId67"/>
    <p:sldLayoutId id="2147483876" r:id="rId68"/>
    <p:sldLayoutId id="2147483681" r:id="rId69"/>
    <p:sldLayoutId id="2147483711" r:id="rId70"/>
    <p:sldLayoutId id="2147483878" r:id="rId71"/>
    <p:sldLayoutId id="2147483683" r:id="rId72"/>
    <p:sldLayoutId id="2147483707" r:id="rId73"/>
    <p:sldLayoutId id="2147483697" r:id="rId74"/>
    <p:sldLayoutId id="2147483708" r:id="rId75"/>
    <p:sldLayoutId id="2147483701" r:id="rId76"/>
    <p:sldLayoutId id="2147483709" r:id="rId77"/>
    <p:sldLayoutId id="2147483702" r:id="rId78"/>
    <p:sldLayoutId id="2147483710" r:id="rId79"/>
    <p:sldLayoutId id="2147483687" r:id="rId80"/>
    <p:sldLayoutId id="2147483712" r:id="rId81"/>
    <p:sldLayoutId id="2147483699" r:id="rId82"/>
    <p:sldLayoutId id="2147483716" r:id="rId83"/>
    <p:sldLayoutId id="2147483717" r:id="rId84"/>
    <p:sldLayoutId id="2147483698" r:id="rId85"/>
    <p:sldLayoutId id="2147483722" r:id="rId86"/>
    <p:sldLayoutId id="2147483723" r:id="rId87"/>
    <p:sldLayoutId id="2147483700" r:id="rId88"/>
    <p:sldLayoutId id="2147483718" r:id="rId89"/>
    <p:sldLayoutId id="2147483719" r:id="rId90"/>
    <p:sldLayoutId id="2147483720" r:id="rId91"/>
    <p:sldLayoutId id="2147483689" r:id="rId92"/>
    <p:sldLayoutId id="2147483696" r:id="rId93"/>
    <p:sldLayoutId id="2147483703" r:id="rId94"/>
    <p:sldLayoutId id="2147483704" r:id="rId95"/>
    <p:sldLayoutId id="2147483705" r:id="rId96"/>
    <p:sldLayoutId id="2147483724" r:id="rId97"/>
    <p:sldLayoutId id="2147484353" r:id="rId98"/>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492443"/>
          </a:xfrm>
          <a:prstGeom prst="rect">
            <a:avLst/>
          </a:prstGeom>
        </p:spPr>
        <p:txBody>
          <a:bodyPr wrap="square" lIns="0" tIns="0" rIns="0" bIns="0">
            <a:spAutoFit/>
          </a:bodyPr>
          <a:lstStyle>
            <a:lvl1pPr>
              <a:defRPr sz="32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615553"/>
          </a:xfrm>
          <a:prstGeom prst="rect">
            <a:avLst/>
          </a:prstGeom>
        </p:spPr>
        <p:txBody>
          <a:bodyPr wrap="square" lIns="0" tIns="0" rIns="0" bIns="0">
            <a:spAutoFit/>
          </a:bodyPr>
          <a:lstStyle>
            <a:lvl1pPr>
              <a:defRPr sz="4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B294464F-98B3-404C-85F7-DFE056AC4D6F}" type="datetime1">
              <a:rPr lang="en-US" smtClean="0"/>
              <a:t>1/17/2024</a:t>
            </a:fld>
            <a:endParaRPr lang="en-US"/>
          </a:p>
        </p:txBody>
      </p:sp>
      <p:sp>
        <p:nvSpPr>
          <p:cNvPr id="6" name="Holder 6"/>
          <p:cNvSpPr>
            <a:spLocks noGrp="1"/>
          </p:cNvSpPr>
          <p:nvPr>
            <p:ph type="sldNum" sz="quarter" idx="7"/>
          </p:nvPr>
        </p:nvSpPr>
        <p:spPr>
          <a:xfrm>
            <a:off x="10892143" y="6518567"/>
            <a:ext cx="623411" cy="230832"/>
          </a:xfrm>
          <a:prstGeom prst="rect">
            <a:avLst/>
          </a:prstGeom>
        </p:spPr>
        <p:txBody>
          <a:bodyPr wrap="square" lIns="0" tIns="0" rIns="0" bIns="0">
            <a:spAutoFit/>
          </a:bodyPr>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861" r:id="rId3"/>
    <p:sldLayoutId id="2147483862" r:id="rId4"/>
    <p:sldLayoutId id="2147483863" r:id="rId5"/>
    <p:sldLayoutId id="2147483781" r:id="rId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extLst>
      <p:ext uri="{BB962C8B-B14F-4D97-AF65-F5344CB8AC3E}">
        <p14:creationId xmlns:p14="http://schemas.microsoft.com/office/powerpoint/2010/main" val="2459434689"/>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 id="2147484276" r:id="rId25"/>
    <p:sldLayoutId id="2147484277" r:id="rId26"/>
    <p:sldLayoutId id="2147484278" r:id="rId27"/>
    <p:sldLayoutId id="2147484279" r:id="rId28"/>
    <p:sldLayoutId id="2147484280" r:id="rId29"/>
    <p:sldLayoutId id="2147484281" r:id="rId30"/>
    <p:sldLayoutId id="2147484282" r:id="rId31"/>
    <p:sldLayoutId id="2147484283" r:id="rId32"/>
    <p:sldLayoutId id="2147484284" r:id="rId33"/>
    <p:sldLayoutId id="2147484285" r:id="rId34"/>
    <p:sldLayoutId id="2147484286" r:id="rId35"/>
    <p:sldLayoutId id="2147484287" r:id="rId36"/>
    <p:sldLayoutId id="2147484288" r:id="rId37"/>
    <p:sldLayoutId id="2147484289" r:id="rId38"/>
    <p:sldLayoutId id="2147484290" r:id="rId39"/>
    <p:sldLayoutId id="2147484291" r:id="rId40"/>
    <p:sldLayoutId id="2147484292" r:id="rId41"/>
    <p:sldLayoutId id="2147484293" r:id="rId42"/>
    <p:sldLayoutId id="2147484294" r:id="rId43"/>
    <p:sldLayoutId id="2147484295" r:id="rId44"/>
    <p:sldLayoutId id="2147484296" r:id="rId45"/>
    <p:sldLayoutId id="2147484297" r:id="rId46"/>
    <p:sldLayoutId id="2147484298" r:id="rId47"/>
    <p:sldLayoutId id="2147484299" r:id="rId48"/>
    <p:sldLayoutId id="2147484300" r:id="rId49"/>
    <p:sldLayoutId id="2147484301" r:id="rId50"/>
    <p:sldLayoutId id="2147484302" r:id="rId51"/>
    <p:sldLayoutId id="2147484303" r:id="rId52"/>
    <p:sldLayoutId id="2147484304" r:id="rId53"/>
    <p:sldLayoutId id="2147484305" r:id="rId54"/>
    <p:sldLayoutId id="2147484306" r:id="rId55"/>
    <p:sldLayoutId id="2147484307" r:id="rId56"/>
    <p:sldLayoutId id="2147484308" r:id="rId57"/>
    <p:sldLayoutId id="2147484309" r:id="rId58"/>
    <p:sldLayoutId id="2147484310" r:id="rId59"/>
    <p:sldLayoutId id="2147484311" r:id="rId60"/>
    <p:sldLayoutId id="2147484312" r:id="rId61"/>
    <p:sldLayoutId id="2147484315" r:id="rId62"/>
    <p:sldLayoutId id="2147484316" r:id="rId63"/>
    <p:sldLayoutId id="2147484317" r:id="rId64"/>
    <p:sldLayoutId id="2147484318" r:id="rId65"/>
    <p:sldLayoutId id="2147484319" r:id="rId66"/>
    <p:sldLayoutId id="2147484320" r:id="rId67"/>
    <p:sldLayoutId id="2147484321" r:id="rId68"/>
    <p:sldLayoutId id="2147484324" r:id="rId69"/>
    <p:sldLayoutId id="2147484325" r:id="rId70"/>
    <p:sldLayoutId id="2147484326" r:id="rId71"/>
    <p:sldLayoutId id="2147484327" r:id="rId72"/>
    <p:sldLayoutId id="2147484328" r:id="rId73"/>
    <p:sldLayoutId id="2147484329" r:id="rId74"/>
    <p:sldLayoutId id="2147484330" r:id="rId75"/>
    <p:sldLayoutId id="2147484331" r:id="rId76"/>
    <p:sldLayoutId id="2147484332" r:id="rId77"/>
    <p:sldLayoutId id="2147484333" r:id="rId78"/>
    <p:sldLayoutId id="2147484334" r:id="rId79"/>
    <p:sldLayoutId id="2147484335" r:id="rId80"/>
    <p:sldLayoutId id="2147484336" r:id="rId81"/>
    <p:sldLayoutId id="2147484337" r:id="rId82"/>
    <p:sldLayoutId id="2147484338" r:id="rId83"/>
    <p:sldLayoutId id="2147484339" r:id="rId84"/>
    <p:sldLayoutId id="2147484340" r:id="rId85"/>
    <p:sldLayoutId id="2147484341" r:id="rId86"/>
    <p:sldLayoutId id="2147484342" r:id="rId87"/>
    <p:sldLayoutId id="2147484343" r:id="rId88"/>
    <p:sldLayoutId id="2147484344" r:id="rId89"/>
    <p:sldLayoutId id="2147484345" r:id="rId90"/>
    <p:sldLayoutId id="2147484346" r:id="rId91"/>
    <p:sldLayoutId id="2147484347" r:id="rId92"/>
    <p:sldLayoutId id="2147484348" r:id="rId93"/>
    <p:sldLayoutId id="2147484349" r:id="rId94"/>
    <p:sldLayoutId id="2147484350" r:id="rId95"/>
    <p:sldLayoutId id="2147484351" r:id="rId96"/>
    <p:sldLayoutId id="2147484352" r:id="rId97"/>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27">
          <p15:clr>
            <a:srgbClr val="F26B43"/>
          </p15:clr>
        </p15:guide>
        <p15:guide id="3" orient="horz" pos="4163">
          <p15:clr>
            <a:srgbClr val="F26B43"/>
          </p15:clr>
        </p15:guide>
        <p15:guide id="4" orient="horz" pos="227">
          <p15:clr>
            <a:srgbClr val="F26B43"/>
          </p15:clr>
        </p15:guide>
        <p15:guide id="5" pos="7452">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hyperlink" Target="https://www.scouts.org.uk/volunteers/volunteer-experience/volunteering-together/how-volunteers-work-in-teams/" TargetMode="External"/><Relationship Id="rId4" Type="http://schemas.openxmlformats.org/officeDocument/2006/relationships/hyperlink" Target="https://www.scouts.org.uk/volunteers/volunteer-experience/our-volunteering-cultur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how-volunteers-work-in-teams/leading-a-team/"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our-fresh-approach-to-volunteering/becoming-part-of-a-new-team/"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scouts.org.uk/volunteers/volunteer-experience/volunteering-together/team-descriptions/accreditations/" TargetMode="External"/><Relationship Id="rId7" Type="http://schemas.openxmlformats.org/officeDocument/2006/relationships/hyperlink" Target="https://www.scouts.org.uk/volunteers/volunteer-experience/volunteering-together/team-descriptions/accreditations/ukhq-accreditations/"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s://www.scouts.org.uk/volunteers/volunteer-experience/volunteering-together/team-descriptions/accreditations/volunteering-development-team-accreditations/" TargetMode="External"/><Relationship Id="rId5" Type="http://schemas.openxmlformats.org/officeDocument/2006/relationships/hyperlink" Target="https://www.scouts.org.uk/volunteers/volunteer-experience/volunteering-together/team-descriptions/accreditations/programme-team-accreditations/" TargetMode="External"/><Relationship Id="rId4" Type="http://schemas.openxmlformats.org/officeDocument/2006/relationships/hyperlink" Target="https://www.scouts.org.uk/volunteers/volunteer-experience/volunteering-together/team-descriptions/accreditations/leadership-team-accreditations/" TargetMode="Externa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team-descriptions/tools-to-support-volunteering-development-teams/" TargetMode="External"/><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981338" y="4569517"/>
            <a:ext cx="8396551" cy="1456710"/>
          </a:xfrm>
        </p:spPr>
        <p:txBody>
          <a:bodyPr vert="horz" lIns="0" tIns="0" rIns="0" bIns="0" rtlCol="0" anchor="t">
            <a:noAutofit/>
          </a:bodyPr>
          <a:lstStyle/>
          <a:p>
            <a:endParaRPr lang="en-GB"/>
          </a:p>
          <a:p>
            <a:r>
              <a:rPr lang="en-GB">
                <a:latin typeface="Nunito Sans Black"/>
              </a:rPr>
              <a:t>Transformation Leads Call</a:t>
            </a:r>
          </a:p>
          <a:p>
            <a:r>
              <a:rPr lang="en-GB" sz="2400">
                <a:latin typeface="Nunito Sans Black"/>
              </a:rPr>
              <a:t>16 January 2024</a:t>
            </a:r>
          </a:p>
          <a:p>
            <a:endParaRPr lang="en-GB" i="1">
              <a:latin typeface="Nunito Sans Black"/>
            </a:endParaRP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928356"/>
            <a:ext cx="5719824" cy="4193456"/>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Communicating Locally</a:t>
            </a:r>
          </a:p>
          <a:p>
            <a:pPr marL="9525">
              <a:spcBef>
                <a:spcPts val="600"/>
              </a:spcBef>
              <a:spcAft>
                <a:spcPts val="600"/>
              </a:spcAft>
              <a:buClr>
                <a:srgbClr val="7414DC"/>
              </a:buClr>
              <a:buSzPct val="125000"/>
              <a:defRPr/>
            </a:pPr>
            <a:r>
              <a:rPr lang="en-GB" sz="1800">
                <a:latin typeface="Nunito Sans"/>
                <a:ea typeface="Calibri"/>
                <a:cs typeface="Calibri"/>
              </a:rPr>
              <a:t>Some areas haven’t yet spoken to their Districts and Groups</a:t>
            </a:r>
          </a:p>
          <a:p>
            <a:pPr marL="9525">
              <a:spcBef>
                <a:spcPts val="600"/>
              </a:spcBef>
              <a:spcAft>
                <a:spcPts val="600"/>
              </a:spcAft>
              <a:buClr>
                <a:srgbClr val="7414DC"/>
              </a:buClr>
              <a:buSzPct val="125000"/>
              <a:defRPr/>
            </a:pPr>
            <a:r>
              <a:rPr lang="en-GB" sz="1800" b="1">
                <a:latin typeface="Nunito Sans"/>
                <a:ea typeface="Calibri"/>
                <a:cs typeface="Calibri"/>
              </a:rPr>
              <a:t>Local Engagement</a:t>
            </a:r>
          </a:p>
          <a:p>
            <a:pPr marL="9525">
              <a:spcBef>
                <a:spcPts val="600"/>
              </a:spcBef>
              <a:spcAft>
                <a:spcPts val="600"/>
              </a:spcAft>
              <a:buClr>
                <a:srgbClr val="7414DC"/>
              </a:buClr>
              <a:buSzPct val="125000"/>
              <a:defRPr/>
            </a:pPr>
            <a:r>
              <a:rPr lang="en-GB" sz="1800">
                <a:latin typeface="Nunito Sans"/>
                <a:ea typeface="Calibri"/>
                <a:cs typeface="Calibri"/>
              </a:rPr>
              <a:t>Engagement at District and Group level is challenging</a:t>
            </a:r>
          </a:p>
          <a:p>
            <a:pPr marL="9525">
              <a:spcBef>
                <a:spcPts val="600"/>
              </a:spcBef>
              <a:spcAft>
                <a:spcPts val="600"/>
              </a:spcAft>
              <a:buClr>
                <a:srgbClr val="7414DC"/>
              </a:buClr>
              <a:buSzPct val="125000"/>
              <a:defRPr/>
            </a:pPr>
            <a:r>
              <a:rPr lang="en-GB" sz="1800" b="1">
                <a:latin typeface="Nunito Sans"/>
                <a:ea typeface="Calibri"/>
                <a:cs typeface="Calibri"/>
              </a:rPr>
              <a:t>Building Teams</a:t>
            </a:r>
          </a:p>
          <a:p>
            <a:pPr marL="9525">
              <a:spcBef>
                <a:spcPts val="600"/>
              </a:spcBef>
              <a:spcAft>
                <a:spcPts val="600"/>
              </a:spcAft>
              <a:buClr>
                <a:srgbClr val="7414DC"/>
              </a:buClr>
              <a:buSzPct val="125000"/>
              <a:defRPr/>
            </a:pPr>
            <a:r>
              <a:rPr lang="en-GB" sz="1800">
                <a:latin typeface="Nunito Sans"/>
                <a:ea typeface="Calibri"/>
                <a:cs typeface="Calibri"/>
              </a:rPr>
              <a:t>Understanding how to move from current role to new teams, role mapping, sub-teams</a:t>
            </a:r>
          </a:p>
          <a:p>
            <a:pPr marL="9525">
              <a:spcBef>
                <a:spcPts val="600"/>
              </a:spcBef>
              <a:spcAft>
                <a:spcPts val="600"/>
              </a:spcAft>
              <a:buClr>
                <a:srgbClr val="7414DC"/>
              </a:buClr>
              <a:buSzPct val="125000"/>
              <a:defRPr/>
            </a:pPr>
            <a:r>
              <a:rPr lang="en-GB" sz="1800" b="1">
                <a:latin typeface="Nunito Sans"/>
                <a:ea typeface="Calibri"/>
                <a:cs typeface="Calibri"/>
              </a:rPr>
              <a:t>Trustee Board Purpose &amp; Readiness</a:t>
            </a:r>
          </a:p>
          <a:p>
            <a:pPr marL="9525">
              <a:spcBef>
                <a:spcPts val="600"/>
              </a:spcBef>
              <a:spcAft>
                <a:spcPts val="600"/>
              </a:spcAft>
              <a:buClr>
                <a:srgbClr val="7414DC"/>
              </a:buClr>
              <a:buSzPct val="125000"/>
              <a:defRPr/>
            </a:pPr>
            <a:r>
              <a:rPr lang="en-GB" sz="1800">
                <a:latin typeface="Nunito Sans"/>
                <a:ea typeface="Calibri"/>
                <a:cs typeface="Calibri"/>
              </a:rPr>
              <a:t>Getting Groups &amp; Districts up to date with Trustee Board changes</a:t>
            </a:r>
          </a:p>
        </p:txBody>
      </p:sp>
      <p:sp>
        <p:nvSpPr>
          <p:cNvPr id="2" name="object 5">
            <a:extLst>
              <a:ext uri="{FF2B5EF4-FFF2-40B4-BE49-F238E27FC236}">
                <a16:creationId xmlns:a16="http://schemas.microsoft.com/office/drawing/2014/main" id="{776549CA-103D-CC93-8E18-660470A9F589}"/>
              </a:ext>
            </a:extLst>
          </p:cNvPr>
          <p:cNvSpPr txBox="1"/>
          <p:nvPr/>
        </p:nvSpPr>
        <p:spPr>
          <a:xfrm>
            <a:off x="6308034" y="925687"/>
            <a:ext cx="5840896"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Key Themes</a:t>
            </a:r>
            <a:endParaRPr lang="en-US" sz="3200"/>
          </a:p>
        </p:txBody>
      </p:sp>
      <p:pic>
        <p:nvPicPr>
          <p:cNvPr id="4" name="Picture 5" descr="A picture containing person&#10;&#10;Description automatically generated">
            <a:extLst>
              <a:ext uri="{FF2B5EF4-FFF2-40B4-BE49-F238E27FC236}">
                <a16:creationId xmlns:a16="http://schemas.microsoft.com/office/drawing/2014/main" id="{8D67F868-9AD1-9834-6853-40473B4AA6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46605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439968" y="561078"/>
            <a:ext cx="4754884" cy="138499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Tonight, we’ll focus on three key elements of the survey ….</a:t>
            </a:r>
            <a:endParaRPr lang="en-US" sz="3000" kern="0">
              <a:solidFill>
                <a:srgbClr val="7413DC"/>
              </a:solidFill>
              <a:latin typeface="Nunito Sans Black"/>
              <a:cs typeface="Calibri"/>
            </a:endParaRPr>
          </a:p>
        </p:txBody>
      </p:sp>
      <p:sp>
        <p:nvSpPr>
          <p:cNvPr id="4" name="TextBox 3">
            <a:extLst>
              <a:ext uri="{FF2B5EF4-FFF2-40B4-BE49-F238E27FC236}">
                <a16:creationId xmlns:a16="http://schemas.microsoft.com/office/drawing/2014/main" id="{DF20E3B6-5A42-BD0C-97FF-9F4101A8AFCC}"/>
              </a:ext>
            </a:extLst>
          </p:cNvPr>
          <p:cNvSpPr txBox="1"/>
          <p:nvPr/>
        </p:nvSpPr>
        <p:spPr>
          <a:xfrm>
            <a:off x="317914" y="2438969"/>
            <a:ext cx="5499513" cy="3585597"/>
          </a:xfrm>
          <a:prstGeom prst="rect">
            <a:avLst/>
          </a:prstGeom>
          <a:noFill/>
        </p:spPr>
        <p:txBody>
          <a:bodyPr wrap="square" lIns="91440" tIns="45720" rIns="91440" bIns="45720" anchor="t">
            <a:spAutoFit/>
          </a:bodyPr>
          <a:lstStyle/>
          <a:p>
            <a:pPr marL="466725" indent="-457200">
              <a:spcBef>
                <a:spcPts val="1200"/>
              </a:spcBef>
              <a:spcAft>
                <a:spcPts val="600"/>
              </a:spcAft>
              <a:buClr>
                <a:srgbClr val="7414DC"/>
              </a:buClr>
              <a:buSzPct val="100000"/>
              <a:buFont typeface="+mj-lt"/>
              <a:buAutoNum type="alphaLcParenR"/>
              <a:defRPr/>
            </a:pPr>
            <a:r>
              <a:rPr lang="en-GB" sz="2000">
                <a:latin typeface="Nunito Sans"/>
                <a:ea typeface="Calibri"/>
                <a:cs typeface="Calibri"/>
              </a:rPr>
              <a:t>Making sure everyone is ready for migration</a:t>
            </a:r>
          </a:p>
          <a:p>
            <a:pPr marL="466725" indent="-457200">
              <a:spcBef>
                <a:spcPts val="1200"/>
              </a:spcBef>
              <a:spcAft>
                <a:spcPts val="600"/>
              </a:spcAft>
              <a:buClr>
                <a:srgbClr val="7414DC"/>
              </a:buClr>
              <a:buSzPct val="100000"/>
              <a:buAutoNum type="alphaLcParenR"/>
              <a:defRPr/>
            </a:pPr>
            <a:r>
              <a:rPr lang="en-GB" sz="2000">
                <a:latin typeface="Nunito Sans"/>
                <a:ea typeface="Calibri"/>
                <a:cs typeface="Calibri"/>
              </a:rPr>
              <a:t>County, District and Group structures</a:t>
            </a:r>
          </a:p>
          <a:p>
            <a:pPr marL="466725" indent="-457200">
              <a:spcBef>
                <a:spcPts val="1200"/>
              </a:spcBef>
              <a:spcAft>
                <a:spcPts val="600"/>
              </a:spcAft>
              <a:buClr>
                <a:srgbClr val="7414DC"/>
              </a:buClr>
              <a:buSzPct val="100000"/>
              <a:buFontTx/>
              <a:buAutoNum type="alphaLcParenR"/>
              <a:defRPr/>
            </a:pPr>
            <a:r>
              <a:rPr lang="en-GB" sz="2000">
                <a:latin typeface="Nunito Sans"/>
                <a:ea typeface="Calibri"/>
                <a:cs typeface="Calibri"/>
              </a:rPr>
              <a:t>Accreditations</a:t>
            </a:r>
          </a:p>
          <a:p>
            <a:pPr marL="9525">
              <a:spcBef>
                <a:spcPts val="1200"/>
              </a:spcBef>
              <a:spcAft>
                <a:spcPts val="600"/>
              </a:spcAft>
              <a:buClr>
                <a:srgbClr val="7414DC"/>
              </a:buClr>
              <a:buSzPct val="100000"/>
              <a:defRPr/>
            </a:pPr>
            <a:endParaRPr lang="en-GB" sz="2000">
              <a:latin typeface="Nunito Sans"/>
              <a:ea typeface="Calibri"/>
              <a:cs typeface="Calibri"/>
            </a:endParaRPr>
          </a:p>
          <a:p>
            <a:pPr marL="9525">
              <a:spcBef>
                <a:spcPts val="1200"/>
              </a:spcBef>
              <a:spcAft>
                <a:spcPts val="600"/>
              </a:spcAft>
              <a:buClr>
                <a:srgbClr val="7414DC"/>
              </a:buClr>
              <a:buSzPct val="100000"/>
              <a:defRPr/>
            </a:pPr>
            <a:endParaRPr lang="en-GB" sz="2000">
              <a:latin typeface="Nunito Sans"/>
              <a:ea typeface="Calibri"/>
              <a:cs typeface="Calibri"/>
            </a:endParaRPr>
          </a:p>
          <a:p>
            <a:pPr marL="9525">
              <a:spcBef>
                <a:spcPts val="1200"/>
              </a:spcBef>
              <a:spcAft>
                <a:spcPts val="600"/>
              </a:spcAft>
              <a:buClr>
                <a:srgbClr val="7414DC"/>
              </a:buClr>
              <a:buSzPct val="100000"/>
              <a:defRPr/>
            </a:pPr>
            <a:r>
              <a:rPr lang="en-GB" sz="1600">
                <a:latin typeface="Nunito Sans"/>
                <a:ea typeface="Calibri"/>
                <a:cs typeface="Calibri"/>
              </a:rPr>
              <a:t>Note that focussing on these will also address the ‘role title conversations’ element of the survey.</a:t>
            </a:r>
            <a:endParaRPr lang="en-US" sz="1600"/>
          </a:p>
        </p:txBody>
      </p:sp>
      <p:pic>
        <p:nvPicPr>
          <p:cNvPr id="2" name="Picture 12">
            <a:extLst>
              <a:ext uri="{FF2B5EF4-FFF2-40B4-BE49-F238E27FC236}">
                <a16:creationId xmlns:a16="http://schemas.microsoft.com/office/drawing/2014/main" id="{29E2BC20-CB9A-E786-E813-B5412F0EDB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80721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sz="3000">
                <a:latin typeface="Nunito Sans Black"/>
              </a:rPr>
              <a:t>a)  Making sure everyone is ready for migration</a:t>
            </a:r>
            <a:endParaRPr lang="en-US" sz="3000"/>
          </a:p>
        </p:txBody>
      </p:sp>
    </p:spTree>
    <p:extLst>
      <p:ext uri="{BB962C8B-B14F-4D97-AF65-F5344CB8AC3E}">
        <p14:creationId xmlns:p14="http://schemas.microsoft.com/office/powerpoint/2010/main" val="90210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418130"/>
            <a:ext cx="5719824" cy="5009064"/>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Your key local challenges to manage are:</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Volunteer personal details should match the volunteer’s expectations when they first log on, for example:</a:t>
            </a:r>
          </a:p>
          <a:p>
            <a:pPr marL="63817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Correct email addresses</a:t>
            </a:r>
          </a:p>
          <a:p>
            <a:pPr marL="63817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Accurate / no missing roles (note: both multiple variants and no variants; Group Sectional Assistants)</a:t>
            </a:r>
          </a:p>
          <a:p>
            <a:pPr marL="63817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Their learning records are not missing any items</a:t>
            </a:r>
          </a:p>
          <a:p>
            <a:pPr marL="638175" lvl="1" indent="-285750">
              <a:spcBef>
                <a:spcPts val="600"/>
              </a:spcBef>
              <a:spcAft>
                <a:spcPts val="1200"/>
              </a:spcAft>
              <a:buClr>
                <a:srgbClr val="7414DC"/>
              </a:buClr>
              <a:buSzPct val="125000"/>
              <a:buFont typeface="Arial" panose="020B0604020202020204" pitchFamily="34" charset="0"/>
              <a:buChar char="•"/>
              <a:defRPr/>
            </a:pPr>
            <a:r>
              <a:rPr lang="en-GB" sz="1600">
                <a:latin typeface="Nunito Sans"/>
                <a:ea typeface="Calibri"/>
                <a:cs typeface="Calibri"/>
              </a:rPr>
              <a:t>Their awards are correctly listed</a:t>
            </a:r>
          </a:p>
          <a:p>
            <a:pPr marL="352425" indent="-342900">
              <a:spcBef>
                <a:spcPts val="600"/>
              </a:spcBef>
              <a:spcAft>
                <a:spcPts val="600"/>
              </a:spcAft>
              <a:buClr>
                <a:srgbClr val="7414DC"/>
              </a:buClr>
              <a:buSzPct val="125000"/>
              <a:buFont typeface="Arial" panose="020B0604020202020204" pitchFamily="34" charset="0"/>
              <a:buChar char="•"/>
            </a:pPr>
            <a:r>
              <a:rPr lang="en-GB" sz="2000">
                <a:latin typeface="Nunito Sans"/>
              </a:rPr>
              <a:t>Communications</a:t>
            </a:r>
          </a:p>
          <a:p>
            <a:pPr marL="695325" lvl="1" indent="-342900">
              <a:spcBef>
                <a:spcPts val="600"/>
              </a:spcBef>
              <a:spcAft>
                <a:spcPts val="600"/>
              </a:spcAft>
              <a:buClr>
                <a:srgbClr val="7414DC"/>
              </a:buClr>
              <a:buSzPct val="125000"/>
              <a:buFont typeface="Arial" panose="020B0604020202020204" pitchFamily="34" charset="0"/>
              <a:buChar char="•"/>
            </a:pPr>
            <a:r>
              <a:rPr lang="en-GB" sz="1600">
                <a:latin typeface="Nunito Sans"/>
              </a:rPr>
              <a:t>Making sure that everybody in your County knows what they need to know and do (and why)</a:t>
            </a:r>
          </a:p>
          <a:p>
            <a:pPr marL="695325" lvl="1" indent="-342900">
              <a:spcBef>
                <a:spcPts val="600"/>
              </a:spcBef>
              <a:spcAft>
                <a:spcPts val="600"/>
              </a:spcAft>
              <a:buClr>
                <a:srgbClr val="7414DC"/>
              </a:buClr>
              <a:buSzPct val="125000"/>
              <a:buFont typeface="Arial" panose="020B0604020202020204" pitchFamily="34" charset="0"/>
              <a:buChar char="•"/>
            </a:pPr>
            <a:r>
              <a:rPr lang="en-GB" sz="1600">
                <a:latin typeface="Nunito Sans"/>
              </a:rPr>
              <a:t>Making sure there is accurate communication – no invention of local rules</a:t>
            </a:r>
          </a:p>
        </p:txBody>
      </p:sp>
      <p:sp>
        <p:nvSpPr>
          <p:cNvPr id="2" name="object 5">
            <a:extLst>
              <a:ext uri="{FF2B5EF4-FFF2-40B4-BE49-F238E27FC236}">
                <a16:creationId xmlns:a16="http://schemas.microsoft.com/office/drawing/2014/main" id="{776549CA-103D-CC93-8E18-660470A9F589}"/>
              </a:ext>
            </a:extLst>
          </p:cNvPr>
          <p:cNvSpPr txBox="1"/>
          <p:nvPr/>
        </p:nvSpPr>
        <p:spPr>
          <a:xfrm>
            <a:off x="6308034" y="925687"/>
            <a:ext cx="596231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Ensuring migration readiness </a:t>
            </a:r>
            <a:endParaRPr lang="en-US" sz="2800"/>
          </a:p>
        </p:txBody>
      </p:sp>
      <p:pic>
        <p:nvPicPr>
          <p:cNvPr id="3" name="Picture 2" descr="A person with his arms crossed&#10;&#10;Description automatically generated with medium confidence">
            <a:extLst>
              <a:ext uri="{FF2B5EF4-FFF2-40B4-BE49-F238E27FC236}">
                <a16:creationId xmlns:a16="http://schemas.microsoft.com/office/drawing/2014/main" id="{A627CC5F-3A26-0541-B0DE-417E06D843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46717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287568" y="503928"/>
            <a:ext cx="5433610" cy="800219"/>
          </a:xfrm>
          <a:prstGeom prst="rect">
            <a:avLst/>
          </a:prstGeom>
        </p:spPr>
        <p:txBody>
          <a:bodyPr vert="horz" wrap="square" lIns="0" tIns="0" rIns="0" bIns="0" rtlCol="0" anchor="t">
            <a:spAutoFit/>
          </a:bodyPr>
          <a:lstStyle/>
          <a:p>
            <a:pPr marL="0" lvl="1" defTabSz="685784"/>
            <a:r>
              <a:rPr lang="en-GB" sz="2600" kern="0">
                <a:solidFill>
                  <a:srgbClr val="7413DC"/>
                </a:solidFill>
                <a:latin typeface="Nunito Sans Black"/>
                <a:cs typeface="Calibri"/>
              </a:rPr>
              <a:t>Ensuring everyone is ready to exploit our new ways of working</a:t>
            </a:r>
          </a:p>
        </p:txBody>
      </p:sp>
      <p:sp>
        <p:nvSpPr>
          <p:cNvPr id="4" name="TextBox 3">
            <a:extLst>
              <a:ext uri="{FF2B5EF4-FFF2-40B4-BE49-F238E27FC236}">
                <a16:creationId xmlns:a16="http://schemas.microsoft.com/office/drawing/2014/main" id="{DF20E3B6-5A42-BD0C-97FF-9F4101A8AFCC}"/>
              </a:ext>
            </a:extLst>
          </p:cNvPr>
          <p:cNvSpPr txBox="1"/>
          <p:nvPr/>
        </p:nvSpPr>
        <p:spPr>
          <a:xfrm>
            <a:off x="195314" y="1431609"/>
            <a:ext cx="5618117" cy="5124480"/>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Making sure our new ways of working will be used / exploited</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Examples of possible challenges:</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Members who are unwilling to change, so work around the new systems rather than using them to give them more Scouting time and/or less volunteering time</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People saying they do work in teams, but not actually embracing the new ways of team working</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Local processes not being adjusted to the new ways of working</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Training teams continuing unchanged (‘hiding’ in the Volunteering Development Team)</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AACs continuing unchanged (‘hiding’ in the Volunteering Development Team)</a:t>
            </a:r>
          </a:p>
          <a:p>
            <a:pPr marL="638175" lvl="1" indent="-285750">
              <a:spcBef>
                <a:spcPts val="600"/>
              </a:spcBef>
              <a:spcAft>
                <a:spcPts val="1200"/>
              </a:spcAft>
              <a:buClr>
                <a:srgbClr val="7414DC"/>
              </a:buClr>
              <a:buSzPct val="125000"/>
              <a:buFont typeface="Arial" panose="020B0604020202020204" pitchFamily="34" charset="0"/>
              <a:buChar char="•"/>
              <a:defRPr/>
            </a:pPr>
            <a:r>
              <a:rPr lang="en-GB" sz="1200">
                <a:latin typeface="Nunito Sans"/>
                <a:ea typeface="Calibri"/>
                <a:cs typeface="Calibri"/>
              </a:rPr>
              <a:t>Section Teams continuing unchanged in their operation</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County-wide readiness</a:t>
            </a:r>
          </a:p>
          <a:p>
            <a:pPr marL="638175" lvl="1" indent="-285750">
              <a:spcBef>
                <a:spcPts val="600"/>
              </a:spcBef>
              <a:spcAft>
                <a:spcPts val="600"/>
              </a:spcAft>
              <a:buClr>
                <a:srgbClr val="7414DC"/>
              </a:buClr>
              <a:buSzPct val="125000"/>
              <a:buFont typeface="Arial" panose="020B0604020202020204" pitchFamily="34" charset="0"/>
              <a:buChar char="•"/>
              <a:defRPr/>
            </a:pPr>
            <a:r>
              <a:rPr lang="en-GB" sz="1200">
                <a:latin typeface="Nunito Sans"/>
                <a:ea typeface="Calibri"/>
                <a:cs typeface="Calibri"/>
              </a:rPr>
              <a:t>The challenge is to be sure that everybody in every Group and District will be at ‘green’ for at least the “Important” parts of the readiness checklist</a:t>
            </a:r>
          </a:p>
        </p:txBody>
      </p:sp>
      <p:pic>
        <p:nvPicPr>
          <p:cNvPr id="3" name="Picture 15" descr="A picture containing text, person, person, indoor&#10;&#10;Description automatically generated">
            <a:extLst>
              <a:ext uri="{FF2B5EF4-FFF2-40B4-BE49-F238E27FC236}">
                <a16:creationId xmlns:a16="http://schemas.microsoft.com/office/drawing/2014/main" id="{34A0D26F-18C7-DE24-8C8D-179F939B68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1423" y="0"/>
            <a:ext cx="6220577" cy="6858000"/>
          </a:xfrm>
          <a:prstGeom prst="rect">
            <a:avLst/>
          </a:prstGeom>
        </p:spPr>
      </p:pic>
    </p:spTree>
    <p:extLst>
      <p:ext uri="{BB962C8B-B14F-4D97-AF65-F5344CB8AC3E}">
        <p14:creationId xmlns:p14="http://schemas.microsoft.com/office/powerpoint/2010/main" val="26911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8" y="4341458"/>
            <a:ext cx="10953159"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buClr>
                <a:srgbClr val="7414DC"/>
              </a:buClr>
              <a:defRPr/>
            </a:pPr>
            <a:r>
              <a:rPr lang="en-GB" sz="3600">
                <a:latin typeface="Nunito Sans Black"/>
              </a:rPr>
              <a:t>b) County, District &amp; Group Structures and Teams</a:t>
            </a:r>
            <a:endParaRPr kumimoji="0" lang="en-US" sz="3600" b="0" i="0" u="none" strike="noStrike" kern="1200" cap="none" spc="-53" normalizeH="0" baseline="0" noProof="0">
              <a:ln>
                <a:noFill/>
              </a:ln>
              <a:solidFill>
                <a:srgbClr val="FFFFFF"/>
              </a:solidFill>
              <a:effectLst/>
              <a:uLnTx/>
              <a:uFillTx/>
              <a:latin typeface="Nunito Sans"/>
            </a:endParaRPr>
          </a:p>
        </p:txBody>
      </p:sp>
    </p:spTree>
    <p:extLst>
      <p:ext uri="{BB962C8B-B14F-4D97-AF65-F5344CB8AC3E}">
        <p14:creationId xmlns:p14="http://schemas.microsoft.com/office/powerpoint/2010/main" val="393781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218485" y="609631"/>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Teams - core principles</a:t>
            </a:r>
            <a:endParaRPr lang="en-US"/>
          </a:p>
        </p:txBody>
      </p:sp>
      <p:sp>
        <p:nvSpPr>
          <p:cNvPr id="4" name="TextBox 3">
            <a:extLst>
              <a:ext uri="{FF2B5EF4-FFF2-40B4-BE49-F238E27FC236}">
                <a16:creationId xmlns:a16="http://schemas.microsoft.com/office/drawing/2014/main" id="{DF20E3B6-5A42-BD0C-97FF-9F4101A8AFCC}"/>
              </a:ext>
            </a:extLst>
          </p:cNvPr>
          <p:cNvSpPr txBox="1"/>
          <p:nvPr/>
        </p:nvSpPr>
        <p:spPr>
          <a:xfrm>
            <a:off x="322929" y="1385499"/>
            <a:ext cx="6114859" cy="4585871"/>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Key action: Make sure that for each County, District, Group and team...</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Programme is at the core of everything that we do</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Lead Volunteer is clear that only the teams listed in the organisation diagrams &amp; POR may exist. Teams (except Section Teams) may have sub-teams if appropriate to their operation.</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team member understands the core principles of working in teams - see </a:t>
            </a:r>
            <a:r>
              <a:rPr lang="en-GB" sz="1800">
                <a:latin typeface="Nunito Sans"/>
                <a:ea typeface="Calibri"/>
                <a:cs typeface="Calibri"/>
                <a:hlinkClick r:id="rId3"/>
              </a:rPr>
              <a:t>Volunteering Together</a:t>
            </a:r>
            <a:r>
              <a:rPr lang="en-GB" sz="1800">
                <a:latin typeface="Nunito Sans"/>
                <a:ea typeface="Calibri"/>
                <a:cs typeface="Calibri"/>
              </a:rPr>
              <a:t> and </a:t>
            </a:r>
            <a:r>
              <a:rPr lang="en-GB" sz="1800">
                <a:latin typeface="Nunito Sans"/>
                <a:ea typeface="Calibri"/>
                <a:cs typeface="Calibri"/>
                <a:hlinkClick r:id="rId4"/>
              </a:rPr>
              <a:t>Our Volunteering Culture</a:t>
            </a:r>
            <a:r>
              <a:rPr lang="en-GB" sz="1800">
                <a:latin typeface="Nunito Sans"/>
                <a:ea typeface="Calibri"/>
                <a:cs typeface="Calibri"/>
              </a:rPr>
              <a:t>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team must meet their Team Description, but can organise themselves to achieve that, so that each team member is clear about their role in the team - see </a:t>
            </a:r>
            <a:r>
              <a:rPr lang="en-GB" sz="1800">
                <a:latin typeface="Nunito Sans"/>
                <a:ea typeface="Calibri"/>
                <a:cs typeface="Calibri"/>
                <a:hlinkClick r:id="rId5"/>
              </a:rPr>
              <a:t>How volunteers work in teams</a:t>
            </a:r>
            <a:r>
              <a:rPr lang="en-GB" sz="1800">
                <a:latin typeface="Nunito Sans"/>
                <a:ea typeface="Calibri"/>
                <a:cs typeface="Calibri"/>
              </a:rPr>
              <a:t> </a:t>
            </a:r>
          </a:p>
        </p:txBody>
      </p:sp>
      <p:pic>
        <p:nvPicPr>
          <p:cNvPr id="6" name="Picture 5">
            <a:extLst>
              <a:ext uri="{FF2B5EF4-FFF2-40B4-BE49-F238E27FC236}">
                <a16:creationId xmlns:a16="http://schemas.microsoft.com/office/drawing/2014/main" id="{7AA13A7C-0824-91F3-4325-A17AA4B8479C}"/>
              </a:ext>
            </a:extLst>
          </p:cNvPr>
          <p:cNvPicPr>
            <a:picLocks noChangeAspect="1"/>
          </p:cNvPicPr>
          <p:nvPr/>
        </p:nvPicPr>
        <p:blipFill>
          <a:blip r:embed="rId6"/>
          <a:stretch>
            <a:fillRect/>
          </a:stretch>
        </p:blipFill>
        <p:spPr>
          <a:xfrm>
            <a:off x="6555770" y="3700157"/>
            <a:ext cx="5344875" cy="2848836"/>
          </a:xfrm>
          <a:prstGeom prst="rect">
            <a:avLst/>
          </a:prstGeom>
        </p:spPr>
      </p:pic>
      <p:pic>
        <p:nvPicPr>
          <p:cNvPr id="7" name="Picture 6">
            <a:extLst>
              <a:ext uri="{FF2B5EF4-FFF2-40B4-BE49-F238E27FC236}">
                <a16:creationId xmlns:a16="http://schemas.microsoft.com/office/drawing/2014/main" id="{D0C07AF2-3FED-1A5C-B38A-703D0CCDD75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55771" y="1071296"/>
            <a:ext cx="5344875" cy="2987519"/>
          </a:xfrm>
          <a:prstGeom prst="rect">
            <a:avLst/>
          </a:prstGeom>
        </p:spPr>
      </p:pic>
    </p:spTree>
    <p:extLst>
      <p:ext uri="{BB962C8B-B14F-4D97-AF65-F5344CB8AC3E}">
        <p14:creationId xmlns:p14="http://schemas.microsoft.com/office/powerpoint/2010/main" val="99196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418130"/>
            <a:ext cx="5719824" cy="5347618"/>
          </a:xfrm>
          <a:prstGeom prst="rect">
            <a:avLst/>
          </a:prstGeom>
          <a:noFill/>
        </p:spPr>
        <p:txBody>
          <a:bodyPr wrap="square" lIns="68580" tIns="34290" rIns="68580" bIns="34290" rtlCol="0" anchor="t">
            <a:spAutoFit/>
          </a:bodyPr>
          <a:lstStyle/>
          <a:p>
            <a:pPr marL="9525" lvl="1">
              <a:spcBef>
                <a:spcPts val="1200"/>
              </a:spcBef>
              <a:spcAft>
                <a:spcPts val="600"/>
              </a:spcAft>
              <a:buClr>
                <a:srgbClr val="7414DC"/>
              </a:buClr>
              <a:buSzPct val="125000"/>
              <a:defRPr/>
            </a:pPr>
            <a:r>
              <a:rPr lang="en-GB" sz="1800" b="1">
                <a:latin typeface="Nunito Sans"/>
                <a:ea typeface="Calibri"/>
                <a:cs typeface="Calibri"/>
              </a:rPr>
              <a:t>Key action: Creating clear understanding and effective leadership of each team by…</a:t>
            </a:r>
          </a:p>
          <a:p>
            <a:pPr marL="295275" lvl="1" indent="-285750">
              <a:spcBef>
                <a:spcPts val="12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Making sure each team (County, District and Group) has someone that leads the team (Team Leader, or Lead Volunteer for the Leadership Team, and Chair for Trustee Board)</a:t>
            </a:r>
          </a:p>
          <a:p>
            <a:pPr marL="295275" lvl="1" indent="-285750">
              <a:spcBef>
                <a:spcPts val="12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The people leading the team are clear about their role - facilitating the team so that they collectively achieve its purpose (from the team description)</a:t>
            </a:r>
            <a:endParaRPr lang="en-GB"/>
          </a:p>
          <a:p>
            <a:pPr marL="2952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Volunteers leading a team will be:</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Creating a positive team environment</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Helping their team members to find what they need</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Attracting and welcoming new volunteers</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Reflecting and reviewing the team</a:t>
            </a:r>
          </a:p>
          <a:p>
            <a:pPr marL="295275" lvl="1" indent="-285750">
              <a:spcBef>
                <a:spcPts val="12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More detail at </a:t>
            </a:r>
            <a:r>
              <a:rPr lang="en-GB" sz="1800">
                <a:latin typeface="Nunito Sans"/>
                <a:ea typeface="Calibri"/>
                <a:cs typeface="Calibri"/>
                <a:hlinkClick r:id="rId3"/>
              </a:rPr>
              <a:t>Leading a Team</a:t>
            </a:r>
            <a:r>
              <a:rPr lang="en-GB" sz="1800">
                <a:latin typeface="Nunito Sans"/>
                <a:ea typeface="Calibri"/>
                <a:cs typeface="Calibri"/>
              </a:rPr>
              <a:t> </a:t>
            </a:r>
          </a:p>
        </p:txBody>
      </p:sp>
      <p:sp>
        <p:nvSpPr>
          <p:cNvPr id="2" name="object 5">
            <a:extLst>
              <a:ext uri="{FF2B5EF4-FFF2-40B4-BE49-F238E27FC236}">
                <a16:creationId xmlns:a16="http://schemas.microsoft.com/office/drawing/2014/main" id="{776549CA-103D-CC93-8E18-660470A9F589}"/>
              </a:ext>
            </a:extLst>
          </p:cNvPr>
          <p:cNvSpPr txBox="1"/>
          <p:nvPr/>
        </p:nvSpPr>
        <p:spPr>
          <a:xfrm>
            <a:off x="6351104" y="925687"/>
            <a:ext cx="5633684"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Team leadership</a:t>
            </a:r>
            <a:endParaRPr lang="en-US" sz="1400"/>
          </a:p>
        </p:txBody>
      </p:sp>
      <p:pic>
        <p:nvPicPr>
          <p:cNvPr id="4" name="Picture 3">
            <a:extLst>
              <a:ext uri="{FF2B5EF4-FFF2-40B4-BE49-F238E27FC236}">
                <a16:creationId xmlns:a16="http://schemas.microsoft.com/office/drawing/2014/main" id="{158DAF28-3E8A-8C77-9D93-2E3E9862D8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5916519" cy="6858000"/>
          </a:xfrm>
          <a:prstGeom prst="rect">
            <a:avLst/>
          </a:prstGeom>
        </p:spPr>
      </p:pic>
    </p:spTree>
    <p:extLst>
      <p:ext uri="{BB962C8B-B14F-4D97-AF65-F5344CB8AC3E}">
        <p14:creationId xmlns:p14="http://schemas.microsoft.com/office/powerpoint/2010/main" val="1678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11DE4-2A75-E3B0-5308-563ECC7A3EF4}"/>
              </a:ext>
            </a:extLst>
          </p:cNvPr>
          <p:cNvSpPr>
            <a:spLocks noGrp="1"/>
          </p:cNvSpPr>
          <p:nvPr>
            <p:ph type="body" sz="quarter" idx="14"/>
          </p:nvPr>
        </p:nvSpPr>
        <p:spPr>
          <a:xfrm>
            <a:off x="512954" y="515949"/>
            <a:ext cx="10833061" cy="821379"/>
          </a:xfrm>
        </p:spPr>
        <p:txBody>
          <a:bodyPr vert="horz" lIns="0" tIns="0" rIns="0" bIns="0" rtlCol="0" anchor="t">
            <a:spAutoFit/>
          </a:bodyPr>
          <a:lstStyle/>
          <a:p>
            <a:pPr marL="0" indent="0">
              <a:lnSpc>
                <a:spcPct val="100000"/>
              </a:lnSpc>
              <a:buNone/>
            </a:pPr>
            <a:r>
              <a:rPr lang="en-GB" sz="3200">
                <a:solidFill>
                  <a:schemeClr val="tx2"/>
                </a:solidFill>
                <a:latin typeface="Nunito Sans Black"/>
              </a:rPr>
              <a:t>Inclusion </a:t>
            </a:r>
            <a:endParaRPr lang="en-US">
              <a:solidFill>
                <a:schemeClr val="tx2"/>
              </a:solidFill>
            </a:endParaRPr>
          </a:p>
          <a:p>
            <a:pPr marL="0" indent="0" rtl="0" fontAlgn="base">
              <a:buNone/>
            </a:pPr>
            <a:endParaRPr lang="en-GB" sz="1800">
              <a:latin typeface="Nunito Sans"/>
            </a:endParaRPr>
          </a:p>
        </p:txBody>
      </p:sp>
      <p:sp>
        <p:nvSpPr>
          <p:cNvPr id="5" name="TextBox 4">
            <a:extLst>
              <a:ext uri="{FF2B5EF4-FFF2-40B4-BE49-F238E27FC236}">
                <a16:creationId xmlns:a16="http://schemas.microsoft.com/office/drawing/2014/main" id="{E1F5F94F-53D2-3AAE-3842-D515EDEB3BA5}"/>
              </a:ext>
            </a:extLst>
          </p:cNvPr>
          <p:cNvSpPr txBox="1"/>
          <p:nvPr/>
        </p:nvSpPr>
        <p:spPr>
          <a:xfrm>
            <a:off x="877824" y="2305616"/>
            <a:ext cx="105338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tx2"/>
              </a:buClr>
              <a:buSzPct val="125000"/>
              <a:buFont typeface="Arial"/>
              <a:buChar char="•"/>
            </a:pPr>
            <a:r>
              <a:rPr lang="en-US" sz="2800"/>
              <a:t>It’s embedded in Our Volunteering Culture</a:t>
            </a:r>
            <a:endParaRPr lang="en-US"/>
          </a:p>
          <a:p>
            <a:pPr marL="285750" indent="-285750">
              <a:buClr>
                <a:schemeClr val="tx2"/>
              </a:buClr>
              <a:buSzPct val="125000"/>
              <a:buFont typeface="Arial"/>
              <a:buChar char="•"/>
            </a:pPr>
            <a:endParaRPr lang="en-US" sz="2800"/>
          </a:p>
          <a:p>
            <a:pPr marL="285750" indent="-285750">
              <a:buClr>
                <a:schemeClr val="tx2"/>
              </a:buClr>
              <a:buSzPct val="125000"/>
              <a:buFont typeface="Arial"/>
              <a:buChar char="•"/>
            </a:pPr>
            <a:r>
              <a:rPr lang="en-US" sz="2800"/>
              <a:t>Inclusion is built in, not bolt on</a:t>
            </a:r>
            <a:endParaRPr lang="en-US"/>
          </a:p>
          <a:p>
            <a:pPr marL="285750" indent="-285750">
              <a:buClr>
                <a:schemeClr val="tx2"/>
              </a:buClr>
              <a:buSzPct val="125000"/>
              <a:buFont typeface="Arial"/>
              <a:buChar char="•"/>
            </a:pPr>
            <a:endParaRPr lang="en-US" sz="2800"/>
          </a:p>
          <a:p>
            <a:pPr marL="285750" indent="-285750">
              <a:buClr>
                <a:schemeClr val="tx2"/>
              </a:buClr>
              <a:buSzPct val="125000"/>
              <a:buFont typeface="Arial"/>
              <a:buChar char="•"/>
            </a:pPr>
            <a:r>
              <a:rPr lang="en-US" sz="2800"/>
              <a:t>It's fundamental to everyone's role and team</a:t>
            </a:r>
          </a:p>
        </p:txBody>
      </p:sp>
    </p:spTree>
    <p:extLst>
      <p:ext uri="{BB962C8B-B14F-4D97-AF65-F5344CB8AC3E}">
        <p14:creationId xmlns:p14="http://schemas.microsoft.com/office/powerpoint/2010/main" val="344247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11DE4-2A75-E3B0-5308-563ECC7A3EF4}"/>
              </a:ext>
            </a:extLst>
          </p:cNvPr>
          <p:cNvSpPr>
            <a:spLocks noGrp="1"/>
          </p:cNvSpPr>
          <p:nvPr>
            <p:ph type="body" sz="quarter" idx="14"/>
          </p:nvPr>
        </p:nvSpPr>
        <p:spPr>
          <a:xfrm>
            <a:off x="504008" y="493647"/>
            <a:ext cx="7352315" cy="940642"/>
          </a:xfrm>
        </p:spPr>
        <p:txBody>
          <a:bodyPr vert="horz" wrap="square" lIns="0" tIns="0" rIns="0" bIns="0" rtlCol="0" anchor="t">
            <a:spAutoFit/>
          </a:bodyPr>
          <a:lstStyle/>
          <a:p>
            <a:pPr marL="0" indent="0">
              <a:lnSpc>
                <a:spcPct val="100000"/>
              </a:lnSpc>
              <a:buNone/>
            </a:pPr>
            <a:r>
              <a:rPr lang="en-GB" sz="3200">
                <a:solidFill>
                  <a:schemeClr val="tx2"/>
                </a:solidFill>
                <a:latin typeface="Nunito Sans Black"/>
              </a:rPr>
              <a:t>Inclusion in teams in practice</a:t>
            </a:r>
            <a:endParaRPr lang="en-US">
              <a:solidFill>
                <a:schemeClr val="tx2"/>
              </a:solidFill>
              <a:latin typeface="Nunito Sans Black"/>
            </a:endParaRPr>
          </a:p>
          <a:p>
            <a:pPr marL="0" indent="0">
              <a:lnSpc>
                <a:spcPct val="100000"/>
              </a:lnSpc>
              <a:buNone/>
            </a:pPr>
            <a:endParaRPr lang="en-GB" sz="1400"/>
          </a:p>
          <a:p>
            <a:pPr marL="0" indent="0" rtl="0" fontAlgn="base">
              <a:lnSpc>
                <a:spcPct val="150000"/>
              </a:lnSpc>
              <a:buNone/>
            </a:pPr>
            <a:endParaRPr lang="en-GB" sz="1100">
              <a:latin typeface="Nunito Sans"/>
            </a:endParaRPr>
          </a:p>
        </p:txBody>
      </p:sp>
      <p:sp>
        <p:nvSpPr>
          <p:cNvPr id="5" name="TextBox 4">
            <a:extLst>
              <a:ext uri="{FF2B5EF4-FFF2-40B4-BE49-F238E27FC236}">
                <a16:creationId xmlns:a16="http://schemas.microsoft.com/office/drawing/2014/main" id="{E0D79851-E038-BF86-F0FC-88E89E7ACDB0}"/>
              </a:ext>
            </a:extLst>
          </p:cNvPr>
          <p:cNvSpPr txBox="1"/>
          <p:nvPr/>
        </p:nvSpPr>
        <p:spPr>
          <a:xfrm>
            <a:off x="389587" y="1066700"/>
            <a:ext cx="11165723"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1800"/>
              <a:t>What are some likely ways in which this will work in practice? </a:t>
            </a:r>
          </a:p>
          <a:p>
            <a:pPr>
              <a:spcBef>
                <a:spcPts val="600"/>
              </a:spcBef>
              <a:spcAft>
                <a:spcPts val="600"/>
              </a:spcAft>
            </a:pPr>
            <a:br>
              <a:rPr lang="en-GB" sz="1800"/>
            </a:br>
            <a:r>
              <a:rPr lang="en-GB" sz="1800" b="1"/>
              <a:t>Leadership Teams - </a:t>
            </a:r>
            <a:r>
              <a:rPr lang="en-GB" sz="1800"/>
              <a:t>if you, or the people leading inclusion where you volunteer, have a breadth of impact – supporting inclusion across volunteers, young people and programme, new provision, wider teams, etc.</a:t>
            </a:r>
          </a:p>
          <a:p>
            <a:pPr>
              <a:spcBef>
                <a:spcPts val="600"/>
              </a:spcBef>
              <a:spcAft>
                <a:spcPts val="600"/>
              </a:spcAft>
            </a:pPr>
            <a:r>
              <a:rPr lang="en-GB" sz="1800" b="1"/>
              <a:t>Inclusion Team – sub-team of Leadership Team - </a:t>
            </a:r>
            <a:r>
              <a:rPr lang="en-GB" sz="1800"/>
              <a:t>if you've got a group of inclusion volunteers already or want to grow or focus in this way.</a:t>
            </a:r>
          </a:p>
          <a:p>
            <a:pPr>
              <a:spcBef>
                <a:spcPts val="600"/>
              </a:spcBef>
              <a:spcAft>
                <a:spcPts val="600"/>
              </a:spcAft>
            </a:pPr>
            <a:r>
              <a:rPr lang="en-GB" sz="1800" b="1"/>
              <a:t>Specific teams - </a:t>
            </a:r>
            <a:r>
              <a:rPr lang="en-GB" sz="1800"/>
              <a:t>if you, or the people leading inclusion where you volunteer, have a more specific focus:</a:t>
            </a:r>
          </a:p>
          <a:p>
            <a:pPr marL="285750" indent="-285750">
              <a:spcBef>
                <a:spcPts val="600"/>
              </a:spcBef>
              <a:spcAft>
                <a:spcPts val="600"/>
              </a:spcAft>
              <a:buClr>
                <a:schemeClr val="tx2"/>
              </a:buClr>
              <a:buSzPct val="125000"/>
              <a:buFont typeface="Arial" panose="020B0604020202020204" pitchFamily="34" charset="0"/>
              <a:buChar char="•"/>
            </a:pPr>
            <a:r>
              <a:rPr lang="en-GB" sz="1800"/>
              <a:t>Programme Team. For example, doing parent carer frameworks, assisting with reasonable adjustment requests, advising on delivering inclusive camps. </a:t>
            </a:r>
          </a:p>
          <a:p>
            <a:pPr marL="285750" indent="-285750">
              <a:spcBef>
                <a:spcPts val="600"/>
              </a:spcBef>
              <a:spcAft>
                <a:spcPts val="600"/>
              </a:spcAft>
              <a:buClr>
                <a:schemeClr val="tx2"/>
              </a:buClr>
              <a:buSzPct val="125000"/>
              <a:buFont typeface="Arial" panose="020B0604020202020204" pitchFamily="34" charset="0"/>
              <a:buChar char="•"/>
            </a:pPr>
            <a:r>
              <a:rPr lang="en-GB" sz="1800"/>
              <a:t>Volunteering Development Team. For example, embedding inclusive practise through inductions, helping volunteers learn and share best practise around inclusion</a:t>
            </a:r>
          </a:p>
          <a:p>
            <a:pPr marL="285750" indent="-285750">
              <a:spcBef>
                <a:spcPts val="600"/>
              </a:spcBef>
              <a:spcAft>
                <a:spcPts val="600"/>
              </a:spcAft>
              <a:buClr>
                <a:schemeClr val="tx2"/>
              </a:buClr>
              <a:buSzPct val="125000"/>
              <a:buFont typeface="Arial" panose="020B0604020202020204" pitchFamily="34" charset="0"/>
              <a:buChar char="•"/>
            </a:pPr>
            <a:r>
              <a:rPr lang="en-GB" sz="1800"/>
              <a:t>Support Team. For example, looking after relationships with other organisations that support inclusive growth.</a:t>
            </a:r>
          </a:p>
          <a:p>
            <a:pPr>
              <a:spcBef>
                <a:spcPts val="600"/>
              </a:spcBef>
              <a:spcAft>
                <a:spcPts val="600"/>
              </a:spcAft>
            </a:pPr>
            <a:r>
              <a:rPr lang="en-GB" sz="1800" b="1"/>
              <a:t>It’s flexible! </a:t>
            </a:r>
            <a:endParaRPr lang="en-GB" sz="1800" i="1">
              <a:solidFill>
                <a:srgbClr val="000000"/>
              </a:solidFill>
            </a:endParaRPr>
          </a:p>
        </p:txBody>
      </p:sp>
    </p:spTree>
    <p:extLst>
      <p:ext uri="{BB962C8B-B14F-4D97-AF65-F5344CB8AC3E}">
        <p14:creationId xmlns:p14="http://schemas.microsoft.com/office/powerpoint/2010/main" val="54256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11868" y="1381593"/>
            <a:ext cx="5975077" cy="4891724"/>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Craig Turpie, </a:t>
            </a:r>
            <a:r>
              <a:rPr lang="en-GB" sz="2000">
                <a:latin typeface="Nunito Sans"/>
                <a:cs typeface="Calibri"/>
              </a:rPr>
              <a:t>Deputy UK Chief Volunteer</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Andrew Sutherland, </a:t>
            </a:r>
            <a:r>
              <a:rPr lang="en-GB" sz="2000">
                <a:latin typeface="Nunito Sans"/>
                <a:cs typeface="Calibri"/>
              </a:rPr>
              <a:t>Deputy Programme Sponsor</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Jack Caine</a:t>
            </a:r>
            <a:r>
              <a:rPr lang="en-GB" sz="2000">
                <a:latin typeface="Nunito Sans"/>
                <a:cs typeface="Calibri"/>
              </a:rPr>
              <a:t>, UK Lead Volunteer for People</a:t>
            </a:r>
            <a:endParaRPr lang="en-US" sz="1200"/>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Lara Burns, </a:t>
            </a:r>
            <a:r>
              <a:rPr lang="en-GB" sz="2000">
                <a:latin typeface="Nunito Sans"/>
                <a:cs typeface="Calibri"/>
              </a:rPr>
              <a:t>Chief Digital Officer</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Paul Fix, </a:t>
            </a:r>
            <a:r>
              <a:rPr lang="en-GB" sz="2000">
                <a:latin typeface="Nunito Sans"/>
                <a:cs typeface="Calibri"/>
              </a:rPr>
              <a:t>Project Sponsor, Volunteer Journey</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Lucy Burrows-Smith, </a:t>
            </a:r>
            <a:r>
              <a:rPr lang="en-GB" sz="2000">
                <a:latin typeface="Nunito Sans"/>
                <a:cs typeface="Calibri"/>
              </a:rPr>
              <a:t>Volunteering Executive</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Hamish Stout,</a:t>
            </a:r>
            <a:r>
              <a:rPr lang="en-GB" sz="2000">
                <a:latin typeface="Nunito Sans"/>
                <a:cs typeface="Calibri"/>
              </a:rPr>
              <a:t> UK People Team Member</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Gemma Norman, Rob Groves, </a:t>
            </a:r>
            <a:r>
              <a:rPr lang="en-GB" sz="2000">
                <a:latin typeface="Nunito Sans"/>
                <a:cs typeface="Calibri"/>
              </a:rPr>
              <a:t>Change Team</a:t>
            </a:r>
          </a:p>
          <a:p>
            <a:pPr marL="285750" lvl="1" indent="-285750">
              <a:spcBef>
                <a:spcPts val="1500"/>
              </a:spcBef>
              <a:buClr>
                <a:srgbClr val="7414DC"/>
              </a:buClr>
              <a:buSzPct val="125000"/>
              <a:buFont typeface="Arial"/>
              <a:buChar char="•"/>
              <a:tabLst>
                <a:tab pos="523399" algn="l"/>
                <a:tab pos="523875" algn="l"/>
              </a:tabLst>
            </a:pPr>
            <a:r>
              <a:rPr lang="en-GB" sz="2000" b="1">
                <a:latin typeface="Nunito Sans"/>
                <a:cs typeface="Calibri"/>
              </a:rPr>
              <a:t>Adam Ray, </a:t>
            </a:r>
            <a:r>
              <a:rPr lang="en-GB" sz="2000">
                <a:latin typeface="Nunito Sans"/>
                <a:cs typeface="Calibri"/>
              </a:rPr>
              <a:t>Communications Manager</a:t>
            </a:r>
          </a:p>
        </p:txBody>
      </p:sp>
      <p:sp>
        <p:nvSpPr>
          <p:cNvPr id="3" name="TextBox 2">
            <a:extLst>
              <a:ext uri="{FF2B5EF4-FFF2-40B4-BE49-F238E27FC236}">
                <a16:creationId xmlns:a16="http://schemas.microsoft.com/office/drawing/2014/main" id="{C442F3DC-9009-C8F9-A8ED-6C3994E56C41}"/>
              </a:ext>
            </a:extLst>
          </p:cNvPr>
          <p:cNvSpPr txBox="1"/>
          <p:nvPr/>
        </p:nvSpPr>
        <p:spPr>
          <a:xfrm>
            <a:off x="170949" y="581975"/>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pic>
        <p:nvPicPr>
          <p:cNvPr id="4" name="Picture 16" descr="A person giving a presentation to an audience&#10;&#10;Description automatically generated">
            <a:extLst>
              <a:ext uri="{FF2B5EF4-FFF2-40B4-BE49-F238E27FC236}">
                <a16:creationId xmlns:a16="http://schemas.microsoft.com/office/drawing/2014/main" id="{B438E189-9D8C-8268-A3E4-D6E14F9902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2809" y="0"/>
            <a:ext cx="5549192" cy="6858000"/>
          </a:xfrm>
          <a:prstGeom prst="rect">
            <a:avLst/>
          </a:prstGeom>
        </p:spPr>
      </p:pic>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6D20E-3BD0-2DFD-A6C7-4E0ADC48A83C}"/>
              </a:ext>
            </a:extLst>
          </p:cNvPr>
          <p:cNvSpPr txBox="1"/>
          <p:nvPr/>
        </p:nvSpPr>
        <p:spPr>
          <a:xfrm>
            <a:off x="659907" y="1424054"/>
            <a:ext cx="11005912"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2400"/>
              <a:t>Role titles will be clearer, more inclusive, and understandable to everyone</a:t>
            </a:r>
            <a:endParaRPr lang="en-US"/>
          </a:p>
          <a:p>
            <a:pPr marL="628650" lvl="1" indent="-285750">
              <a:spcBef>
                <a:spcPts val="600"/>
              </a:spcBef>
              <a:spcAft>
                <a:spcPts val="600"/>
              </a:spcAft>
              <a:buClr>
                <a:schemeClr val="tx2"/>
              </a:buClr>
              <a:buSzPct val="125000"/>
              <a:buFont typeface="Arial" panose="020B0604020202020204" pitchFamily="34" charset="0"/>
              <a:buChar char="•"/>
            </a:pPr>
            <a:r>
              <a:rPr lang="en-GB" sz="2400"/>
              <a:t>Formally recorded on scouts.org.uk. For example, Team Member, Team Leader or Lead Volunteer</a:t>
            </a:r>
          </a:p>
          <a:p>
            <a:pPr marL="628650" lvl="1" indent="-285750">
              <a:spcBef>
                <a:spcPts val="600"/>
              </a:spcBef>
              <a:spcAft>
                <a:spcPts val="600"/>
              </a:spcAft>
              <a:buClr>
                <a:schemeClr val="tx2"/>
              </a:buClr>
              <a:buSzPct val="125000"/>
              <a:buFont typeface="Arial" panose="020B0604020202020204" pitchFamily="34" charset="0"/>
              <a:buChar char="•"/>
            </a:pPr>
            <a:r>
              <a:rPr lang="en-GB" sz="2400"/>
              <a:t>Flexible about how you continue to describe yourself. For example, ‘I help make sure Scouts is inclusive and accessible for all’ or ‘I'm the Inclusion Lead’</a:t>
            </a:r>
          </a:p>
          <a:p>
            <a:pPr>
              <a:spcBef>
                <a:spcPts val="600"/>
              </a:spcBef>
              <a:spcAft>
                <a:spcPts val="600"/>
              </a:spcAft>
            </a:pPr>
            <a:r>
              <a:rPr lang="en-GB" sz="2400"/>
              <a:t>Important to have conversations</a:t>
            </a:r>
            <a:endParaRPr lang="en-US" sz="2400"/>
          </a:p>
          <a:p>
            <a:pPr marL="628650" lvl="1" indent="-285750">
              <a:spcBef>
                <a:spcPts val="600"/>
              </a:spcBef>
              <a:spcAft>
                <a:spcPts val="600"/>
              </a:spcAft>
              <a:buClr>
                <a:schemeClr val="tx2"/>
              </a:buClr>
              <a:buSzPct val="125000"/>
              <a:buFont typeface="Arial,Sans-Serif"/>
              <a:buChar char="•"/>
            </a:pPr>
            <a:r>
              <a:rPr lang="en-GB" sz="2400"/>
              <a:t>With inclusion volunteers about what team they'll be in</a:t>
            </a:r>
            <a:endParaRPr lang="en-US" sz="2400"/>
          </a:p>
          <a:p>
            <a:pPr marL="628650" lvl="1" indent="-285750">
              <a:spcBef>
                <a:spcPts val="600"/>
              </a:spcBef>
              <a:spcAft>
                <a:spcPts val="600"/>
              </a:spcAft>
              <a:buClr>
                <a:schemeClr val="tx2"/>
              </a:buClr>
              <a:buSzPct val="125000"/>
              <a:buFont typeface="Arial,Sans-Serif"/>
              <a:buChar char="•"/>
            </a:pPr>
            <a:r>
              <a:rPr lang="en-GB" sz="2400"/>
              <a:t>With wider teams about how they'll embed inclusion</a:t>
            </a:r>
            <a:endParaRPr lang="en-GB"/>
          </a:p>
        </p:txBody>
      </p:sp>
      <p:sp>
        <p:nvSpPr>
          <p:cNvPr id="5" name="Text Placeholder 3">
            <a:extLst>
              <a:ext uri="{FF2B5EF4-FFF2-40B4-BE49-F238E27FC236}">
                <a16:creationId xmlns:a16="http://schemas.microsoft.com/office/drawing/2014/main" id="{01A11DE4-2A75-E3B0-5308-563ECC7A3EF4}"/>
              </a:ext>
            </a:extLst>
          </p:cNvPr>
          <p:cNvSpPr>
            <a:spLocks noGrp="1"/>
          </p:cNvSpPr>
          <p:nvPr>
            <p:ph type="body" sz="quarter" idx="4294967295"/>
          </p:nvPr>
        </p:nvSpPr>
        <p:spPr>
          <a:xfrm>
            <a:off x="512954" y="515949"/>
            <a:ext cx="10833061" cy="769441"/>
          </a:xfrm>
          <a:prstGeom prst="rect">
            <a:avLst/>
          </a:prstGeom>
        </p:spPr>
        <p:txBody>
          <a:bodyPr vert="horz" lIns="0" tIns="0" rIns="0" bIns="0" rtlCol="0" anchor="t">
            <a:spAutoFit/>
          </a:bodyPr>
          <a:lstStyle/>
          <a:p>
            <a:pPr marL="0" indent="0">
              <a:buNone/>
            </a:pPr>
            <a:r>
              <a:rPr lang="en-GB" sz="3200">
                <a:solidFill>
                  <a:schemeClr val="tx2"/>
                </a:solidFill>
                <a:latin typeface="Nunito Sans Black"/>
              </a:rPr>
              <a:t>Inclusion - moving to our new approach</a:t>
            </a:r>
            <a:endParaRPr lang="en-US">
              <a:solidFill>
                <a:schemeClr val="tx2"/>
              </a:solidFill>
              <a:latin typeface="Nunito Sans Black"/>
            </a:endParaRPr>
          </a:p>
          <a:p>
            <a:pPr marL="0" indent="0" rtl="0" fontAlgn="base">
              <a:buNone/>
            </a:pPr>
            <a:endParaRPr lang="en-GB" sz="1800">
              <a:latin typeface="Nunito Sans"/>
            </a:endParaRPr>
          </a:p>
        </p:txBody>
      </p:sp>
    </p:spTree>
    <p:extLst>
      <p:ext uri="{BB962C8B-B14F-4D97-AF65-F5344CB8AC3E}">
        <p14:creationId xmlns:p14="http://schemas.microsoft.com/office/powerpoint/2010/main" val="333351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207962" y="484076"/>
            <a:ext cx="56181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Actions: Local structures</a:t>
            </a:r>
            <a:endParaRPr lang="en-US"/>
          </a:p>
        </p:txBody>
      </p:sp>
      <p:sp>
        <p:nvSpPr>
          <p:cNvPr id="4" name="TextBox 3">
            <a:extLst>
              <a:ext uri="{FF2B5EF4-FFF2-40B4-BE49-F238E27FC236}">
                <a16:creationId xmlns:a16="http://schemas.microsoft.com/office/drawing/2014/main" id="{DF20E3B6-5A42-BD0C-97FF-9F4101A8AFCC}"/>
              </a:ext>
            </a:extLst>
          </p:cNvPr>
          <p:cNvSpPr txBox="1"/>
          <p:nvPr/>
        </p:nvSpPr>
        <p:spPr>
          <a:xfrm>
            <a:off x="243210" y="1016406"/>
            <a:ext cx="5618117" cy="6355586"/>
          </a:xfrm>
          <a:prstGeom prst="rect">
            <a:avLst/>
          </a:prstGeom>
          <a:noFill/>
        </p:spPr>
        <p:txBody>
          <a:bodyPr wrap="square" lIns="91440" tIns="45720" rIns="91440" bIns="45720" anchor="t">
            <a:spAutoFit/>
          </a:bodyPr>
          <a:lstStyle/>
          <a:p>
            <a:pPr marL="9525">
              <a:buClr>
                <a:srgbClr val="7414DC"/>
              </a:buClr>
              <a:buSzPct val="125000"/>
              <a:defRPr/>
            </a:pPr>
            <a:r>
              <a:rPr lang="en-GB" sz="1800">
                <a:latin typeface="Nunito Sans"/>
                <a:ea typeface="Calibri"/>
                <a:cs typeface="Calibri"/>
              </a:rPr>
              <a:t>Each County, District, and Group should aim to:</a:t>
            </a:r>
          </a:p>
          <a:p>
            <a:pPr marL="9525">
              <a:buClr>
                <a:srgbClr val="7414DC"/>
              </a:buClr>
              <a:buSzPct val="125000"/>
              <a:defRPr/>
            </a:pPr>
            <a:endParaRPr lang="en-GB" sz="1800">
              <a:latin typeface="Nunito Sans"/>
              <a:ea typeface="Calibri"/>
              <a:cs typeface="Calibri"/>
            </a:endParaRP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Have discussions with all current (and new or potential) team members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Appoint Team Leaders and Team Members for each of the teams (and any sub-teams where relevant)</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Allocate tasks within the team. Consider who will have accreditations relating to the team (these largely relate to County and District teams, but may be given to volunteers in Groups and Sections)</a:t>
            </a:r>
            <a:endParaRPr lang="en-GB"/>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Start to informally work in new team structures</a:t>
            </a:r>
          </a:p>
          <a:p>
            <a:pPr marL="638175" lvl="1" indent="-285750">
              <a:spcBef>
                <a:spcPts val="600"/>
              </a:spcBef>
              <a:spcAft>
                <a:spcPts val="600"/>
              </a:spcAft>
              <a:buClr>
                <a:srgbClr val="7414DC"/>
              </a:buClr>
              <a:buSzPct val="125000"/>
              <a:buFont typeface="Arial" panose="020B0604020202020204" pitchFamily="34" charset="0"/>
              <a:buChar char="•"/>
              <a:defRPr/>
            </a:pPr>
            <a:endParaRPr lang="en-GB" sz="1800">
              <a:cs typeface="Calibri"/>
            </a:endParaRPr>
          </a:p>
          <a:p>
            <a:pPr marL="352425" lvl="1">
              <a:spcBef>
                <a:spcPts val="600"/>
              </a:spcBef>
              <a:spcAft>
                <a:spcPts val="600"/>
              </a:spcAft>
              <a:buClr>
                <a:srgbClr val="7414DC"/>
              </a:buClr>
              <a:buSzPct val="125000"/>
              <a:defRPr/>
            </a:pPr>
            <a:r>
              <a:rPr lang="en-GB" sz="1800">
                <a:cs typeface="Calibri"/>
              </a:rPr>
              <a:t>More detail on </a:t>
            </a:r>
            <a:r>
              <a:rPr lang="en-GB" sz="1800">
                <a:cs typeface="Calibri"/>
                <a:hlinkClick r:id="rId3"/>
              </a:rPr>
              <a:t>Becoming part of a new team | Scouts</a:t>
            </a:r>
            <a:r>
              <a:rPr lang="en-GB" sz="1800">
                <a:cs typeface="Calibri"/>
              </a:rPr>
              <a:t> (and opportunity to join session on Tuesday 23rd January – see link in post-call email)</a:t>
            </a:r>
          </a:p>
        </p:txBody>
      </p:sp>
      <p:grpSp>
        <p:nvGrpSpPr>
          <p:cNvPr id="8" name="Group 7">
            <a:extLst>
              <a:ext uri="{FF2B5EF4-FFF2-40B4-BE49-F238E27FC236}">
                <a16:creationId xmlns:a16="http://schemas.microsoft.com/office/drawing/2014/main" id="{6B60EEE4-3810-5F9E-7F2B-26AC718FB59E}"/>
              </a:ext>
            </a:extLst>
          </p:cNvPr>
          <p:cNvGrpSpPr/>
          <p:nvPr/>
        </p:nvGrpSpPr>
        <p:grpSpPr>
          <a:xfrm>
            <a:off x="5920567" y="1012537"/>
            <a:ext cx="6197029" cy="5711036"/>
            <a:chOff x="5920567" y="1012537"/>
            <a:chExt cx="6197029" cy="5711036"/>
          </a:xfrm>
        </p:grpSpPr>
        <p:grpSp>
          <p:nvGrpSpPr>
            <p:cNvPr id="2" name="Group 1">
              <a:extLst>
                <a:ext uri="{FF2B5EF4-FFF2-40B4-BE49-F238E27FC236}">
                  <a16:creationId xmlns:a16="http://schemas.microsoft.com/office/drawing/2014/main" id="{83308788-1DAC-CCE0-BB2B-BAA0B99CF7EC}"/>
                </a:ext>
              </a:extLst>
            </p:cNvPr>
            <p:cNvGrpSpPr/>
            <p:nvPr/>
          </p:nvGrpSpPr>
          <p:grpSpPr>
            <a:xfrm>
              <a:off x="6026010" y="2771060"/>
              <a:ext cx="6022502" cy="3952513"/>
              <a:chOff x="6026010" y="1434437"/>
              <a:chExt cx="7571930" cy="4816676"/>
            </a:xfrm>
          </p:grpSpPr>
          <p:pic>
            <p:nvPicPr>
              <p:cNvPr id="3" name="Picture 2" descr="A list of groups of people&#10;&#10;Description automatically generated">
                <a:extLst>
                  <a:ext uri="{FF2B5EF4-FFF2-40B4-BE49-F238E27FC236}">
                    <a16:creationId xmlns:a16="http://schemas.microsoft.com/office/drawing/2014/main" id="{D2622B6A-DD22-29FC-DA2F-45AB5435D2B3}"/>
                  </a:ext>
                </a:extLst>
              </p:cNvPr>
              <p:cNvPicPr>
                <a:picLocks noChangeAspect="1"/>
              </p:cNvPicPr>
              <p:nvPr/>
            </p:nvPicPr>
            <p:blipFill rotWithShape="1">
              <a:blip r:embed="rId4"/>
              <a:srcRect t="73287"/>
              <a:stretch/>
            </p:blipFill>
            <p:spPr>
              <a:xfrm>
                <a:off x="6074311" y="3646268"/>
                <a:ext cx="7519293" cy="2604845"/>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4C17C3F-66EA-322F-A134-AA83A71858F2}"/>
                  </a:ext>
                </a:extLst>
              </p:cNvPr>
              <p:cNvPicPr>
                <a:picLocks noChangeAspect="1"/>
              </p:cNvPicPr>
              <p:nvPr/>
            </p:nvPicPr>
            <p:blipFill>
              <a:blip r:embed="rId5"/>
              <a:stretch>
                <a:fillRect/>
              </a:stretch>
            </p:blipFill>
            <p:spPr>
              <a:xfrm>
                <a:off x="6026010" y="1434437"/>
                <a:ext cx="7571930" cy="2215734"/>
              </a:xfrm>
              <a:prstGeom prst="rect">
                <a:avLst/>
              </a:prstGeom>
            </p:spPr>
          </p:pic>
        </p:grpSp>
        <p:pic>
          <p:nvPicPr>
            <p:cNvPr id="7" name="Picture 6" descr="A blue background with white text&#10;&#10;Description automatically generated">
              <a:extLst>
                <a:ext uri="{FF2B5EF4-FFF2-40B4-BE49-F238E27FC236}">
                  <a16:creationId xmlns:a16="http://schemas.microsoft.com/office/drawing/2014/main" id="{BCD0926B-422F-EE43-7255-13F277807A7E}"/>
                </a:ext>
              </a:extLst>
            </p:cNvPr>
            <p:cNvPicPr>
              <a:picLocks noChangeAspect="1"/>
            </p:cNvPicPr>
            <p:nvPr/>
          </p:nvPicPr>
          <p:blipFill>
            <a:blip r:embed="rId6"/>
            <a:stretch>
              <a:fillRect/>
            </a:stretch>
          </p:blipFill>
          <p:spPr>
            <a:xfrm>
              <a:off x="5920567" y="1012537"/>
              <a:ext cx="6197029" cy="1672498"/>
            </a:xfrm>
            <a:prstGeom prst="rect">
              <a:avLst/>
            </a:prstGeom>
          </p:spPr>
        </p:pic>
      </p:grpSp>
    </p:spTree>
    <p:extLst>
      <p:ext uri="{BB962C8B-B14F-4D97-AF65-F5344CB8AC3E}">
        <p14:creationId xmlns:p14="http://schemas.microsoft.com/office/powerpoint/2010/main" val="360804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buClr>
                <a:srgbClr val="7414DC"/>
              </a:buClr>
              <a:defRPr/>
            </a:pPr>
            <a:r>
              <a:rPr lang="en-GB" sz="4000">
                <a:latin typeface="Nunito Sans Black"/>
              </a:rPr>
              <a:t>c) Accreditations </a:t>
            </a:r>
            <a:endParaRPr lang="en-US" sz="2800">
              <a:latin typeface="Nunito Sans Black"/>
            </a:endParaRPr>
          </a:p>
        </p:txBody>
      </p:sp>
    </p:spTree>
    <p:extLst>
      <p:ext uri="{BB962C8B-B14F-4D97-AF65-F5344CB8AC3E}">
        <p14:creationId xmlns:p14="http://schemas.microsoft.com/office/powerpoint/2010/main" val="40818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712169"/>
            <a:ext cx="5719824" cy="4778231"/>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US" sz="1600" b="1">
                <a:ea typeface="Calibri"/>
                <a:cs typeface="Calibri"/>
              </a:rPr>
              <a:t>Why are accreditations introduced?  </a:t>
            </a:r>
            <a:br>
              <a:rPr lang="en-US" sz="1600" b="1">
                <a:ea typeface="Calibri"/>
                <a:cs typeface="Calibri"/>
              </a:rPr>
            </a:br>
            <a:r>
              <a:rPr lang="en-US" sz="1600" b="1">
                <a:ea typeface="Calibri"/>
                <a:cs typeface="Calibri"/>
              </a:rPr>
              <a:t>What problem are we solving?</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Rather than allocating tasks to a team, we sometimes need to allocate a task to one or more specific people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 key benefit of this is that some bite-sized tasks can be shared with people who have their primary role in another team, rather than them taking on the full responsibility of an additional team</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They also benefit a team so that the team can focus on its core purpose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An important benefit is that some roles become more attractive and achievable, without distracting too much from the volunteer’s primary role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It also enables Lead Volunteers to share some responsibilities and draw on volunteers' expertise and experience in key areas, for example safeguarding.</a:t>
            </a:r>
          </a:p>
        </p:txBody>
      </p:sp>
      <p:sp>
        <p:nvSpPr>
          <p:cNvPr id="2" name="object 5">
            <a:extLst>
              <a:ext uri="{FF2B5EF4-FFF2-40B4-BE49-F238E27FC236}">
                <a16:creationId xmlns:a16="http://schemas.microsoft.com/office/drawing/2014/main" id="{776549CA-103D-CC93-8E18-660470A9F589}"/>
              </a:ext>
            </a:extLst>
          </p:cNvPr>
          <p:cNvSpPr txBox="1"/>
          <p:nvPr/>
        </p:nvSpPr>
        <p:spPr>
          <a:xfrm>
            <a:off x="6351104" y="1039987"/>
            <a:ext cx="5633684"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Accreditations </a:t>
            </a:r>
          </a:p>
        </p:txBody>
      </p:sp>
      <p:pic>
        <p:nvPicPr>
          <p:cNvPr id="3" name="Picture 2" descr="A screenshot of a search engine&#10;&#10;Description automatically generated">
            <a:extLst>
              <a:ext uri="{FF2B5EF4-FFF2-40B4-BE49-F238E27FC236}">
                <a16:creationId xmlns:a16="http://schemas.microsoft.com/office/drawing/2014/main" id="{57CA815D-F175-05EB-DAE7-343548517282}"/>
              </a:ext>
            </a:extLst>
          </p:cNvPr>
          <p:cNvPicPr>
            <a:picLocks noChangeAspect="1"/>
          </p:cNvPicPr>
          <p:nvPr/>
        </p:nvPicPr>
        <p:blipFill rotWithShape="1">
          <a:blip r:embed="rId3"/>
          <a:srcRect t="2857" r="2061" b="11143"/>
          <a:stretch/>
        </p:blipFill>
        <p:spPr>
          <a:xfrm>
            <a:off x="1" y="293434"/>
            <a:ext cx="6183984" cy="2837469"/>
          </a:xfrm>
          <a:prstGeom prst="rect">
            <a:avLst/>
          </a:prstGeom>
        </p:spPr>
      </p:pic>
      <p:pic>
        <p:nvPicPr>
          <p:cNvPr id="5" name="Picture 4" descr="A screenshot of a web page&#10;&#10;Description automatically generated">
            <a:extLst>
              <a:ext uri="{FF2B5EF4-FFF2-40B4-BE49-F238E27FC236}">
                <a16:creationId xmlns:a16="http://schemas.microsoft.com/office/drawing/2014/main" id="{CF935FB8-3F2A-6B6E-1241-E47BCFE3AF3D}"/>
              </a:ext>
            </a:extLst>
          </p:cNvPr>
          <p:cNvPicPr>
            <a:picLocks noChangeAspect="1"/>
          </p:cNvPicPr>
          <p:nvPr/>
        </p:nvPicPr>
        <p:blipFill rotWithShape="1">
          <a:blip r:embed="rId4"/>
          <a:srcRect l="1" r="995"/>
          <a:stretch/>
        </p:blipFill>
        <p:spPr>
          <a:xfrm>
            <a:off x="0" y="3429000"/>
            <a:ext cx="6183985" cy="3136200"/>
          </a:xfrm>
          <a:prstGeom prst="rect">
            <a:avLst/>
          </a:prstGeom>
        </p:spPr>
      </p:pic>
    </p:spTree>
    <p:extLst>
      <p:ext uri="{BB962C8B-B14F-4D97-AF65-F5344CB8AC3E}">
        <p14:creationId xmlns:p14="http://schemas.microsoft.com/office/powerpoint/2010/main" val="176139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199757" y="742138"/>
            <a:ext cx="5896243"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Accreditations - core principles</a:t>
            </a:r>
            <a:endParaRPr lang="en-US" sz="2800"/>
          </a:p>
        </p:txBody>
      </p:sp>
      <p:sp>
        <p:nvSpPr>
          <p:cNvPr id="4" name="TextBox 3">
            <a:extLst>
              <a:ext uri="{FF2B5EF4-FFF2-40B4-BE49-F238E27FC236}">
                <a16:creationId xmlns:a16="http://schemas.microsoft.com/office/drawing/2014/main" id="{DF20E3B6-5A42-BD0C-97FF-9F4101A8AFCC}"/>
              </a:ext>
            </a:extLst>
          </p:cNvPr>
          <p:cNvSpPr txBox="1"/>
          <p:nvPr/>
        </p:nvSpPr>
        <p:spPr>
          <a:xfrm>
            <a:off x="260269" y="1335683"/>
            <a:ext cx="5618117" cy="5016758"/>
          </a:xfrm>
          <a:prstGeom prst="rect">
            <a:avLst/>
          </a:prstGeom>
          <a:noFill/>
        </p:spPr>
        <p:txBody>
          <a:bodyPr wrap="square" lIns="91440" tIns="45720" rIns="91440" bIns="45720" anchor="t">
            <a:spAutoFit/>
          </a:bodyPr>
          <a:lstStyle/>
          <a:p>
            <a:pPr marL="295275" indent="-285750">
              <a:spcBef>
                <a:spcPts val="1200"/>
              </a:spcBef>
              <a:spcAft>
                <a:spcPts val="600"/>
              </a:spcAft>
              <a:buClr>
                <a:srgbClr val="7414DC"/>
              </a:buClr>
              <a:buSzPct val="125000"/>
              <a:buFont typeface="Arial" panose="020B0604020202020204" pitchFamily="34" charset="0"/>
              <a:buChar char="•"/>
              <a:defRPr/>
            </a:pPr>
            <a:r>
              <a:rPr lang="en-US" sz="2000"/>
              <a:t>Accreditations are a way of sharing tasks and responsibilities, where a volunteer needs to be given certain permissions to take these on</a:t>
            </a:r>
          </a:p>
          <a:p>
            <a:pPr marL="295275" indent="-285750">
              <a:spcBef>
                <a:spcPts val="1200"/>
              </a:spcBef>
              <a:spcAft>
                <a:spcPts val="600"/>
              </a:spcAft>
              <a:buClr>
                <a:srgbClr val="7414DC"/>
              </a:buClr>
              <a:buSzPct val="125000"/>
              <a:buFont typeface="Arial" panose="020B0604020202020204" pitchFamily="34" charset="0"/>
              <a:buChar char="•"/>
              <a:defRPr/>
            </a:pPr>
            <a:r>
              <a:rPr lang="en-US" sz="2000"/>
              <a:t>Available accreditations are listed in the Accreditations Table in POR; no others can exist</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are not ‘roles’ - they're permission to do a specific task</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can only be given to volunteers who are already full members</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are usually given by the Team Leader of that team or a Lead Volunteer</a:t>
            </a:r>
          </a:p>
        </p:txBody>
      </p:sp>
      <p:pic>
        <p:nvPicPr>
          <p:cNvPr id="3" name="Picture 2" descr="A picture containing person&#10;&#10;Description automatically generated">
            <a:extLst>
              <a:ext uri="{FF2B5EF4-FFF2-40B4-BE49-F238E27FC236}">
                <a16:creationId xmlns:a16="http://schemas.microsoft.com/office/drawing/2014/main" id="{AE147009-DAE8-E448-91EA-DB2786F843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73529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250666" y="1617321"/>
            <a:ext cx="5719824" cy="5070619"/>
          </a:xfrm>
          <a:prstGeom prst="rect">
            <a:avLst/>
          </a:prstGeom>
          <a:noFill/>
        </p:spPr>
        <p:txBody>
          <a:bodyPr wrap="square" lIns="68580" tIns="34290" rIns="68580" bIns="34290" rtlCol="0" anchor="t">
            <a:spAutoFit/>
          </a:bodyPr>
          <a:lstStyle/>
          <a:p>
            <a:pPr marL="92075" lvl="1">
              <a:spcBef>
                <a:spcPts val="600"/>
              </a:spcBef>
              <a:spcAft>
                <a:spcPts val="600"/>
              </a:spcAft>
              <a:buClr>
                <a:srgbClr val="7414DC"/>
              </a:buClr>
              <a:buSzPct val="125000"/>
              <a:defRPr/>
            </a:pPr>
            <a:r>
              <a:rPr lang="en-GB" sz="1800" b="1">
                <a:latin typeface="Nunito Sans"/>
                <a:ea typeface="Calibri"/>
                <a:cs typeface="Calibri"/>
              </a:rPr>
              <a:t>Accreditations will reflect:</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For some topics, the need to have a person with particular (usually specialised) skills</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In other cases, the sharing of responsibilities so that one individual (e.g. a Lead Volunteer) does not get overloaded</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Or, the need for UKHQ to know who to contact to about a particular topic (for example who to send Awards to within a County or District)</a:t>
            </a:r>
          </a:p>
          <a:p>
            <a:pPr marL="92075" lvl="1">
              <a:spcBef>
                <a:spcPts val="1200"/>
              </a:spcBef>
              <a:spcAft>
                <a:spcPts val="600"/>
              </a:spcAft>
              <a:buClr>
                <a:srgbClr val="7414DC"/>
              </a:buClr>
              <a:buSzPct val="125000"/>
              <a:defRPr/>
            </a:pPr>
            <a:r>
              <a:rPr lang="en-GB" sz="1800" b="1">
                <a:latin typeface="Nunito Sans"/>
                <a:ea typeface="Calibri"/>
                <a:cs typeface="Calibri"/>
              </a:rPr>
              <a:t>Accreditations are not a team membership</a:t>
            </a:r>
          </a:p>
          <a:p>
            <a:pPr marL="44894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An accreditation does not create a membership of a specific team. However, the task is affiliated to a team. </a:t>
            </a:r>
          </a:p>
          <a:p>
            <a:pPr marL="44894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For example, a Cub Section Team Member who is an excellent kayaker could have an appropriate “Kayak Assessor” accreditation. They would be affiliated to, but not be a member of, the County Programme Team.</a:t>
            </a:r>
            <a:endParaRPr lang="en-GB" sz="1800">
              <a:latin typeface="Nunito Sans"/>
              <a:ea typeface="Calibri"/>
              <a:cs typeface="Calibri"/>
            </a:endParaRPr>
          </a:p>
        </p:txBody>
      </p:sp>
      <p:sp>
        <p:nvSpPr>
          <p:cNvPr id="2" name="object 5">
            <a:extLst>
              <a:ext uri="{FF2B5EF4-FFF2-40B4-BE49-F238E27FC236}">
                <a16:creationId xmlns:a16="http://schemas.microsoft.com/office/drawing/2014/main" id="{776549CA-103D-CC93-8E18-660470A9F589}"/>
              </a:ext>
            </a:extLst>
          </p:cNvPr>
          <p:cNvSpPr txBox="1"/>
          <p:nvPr/>
        </p:nvSpPr>
        <p:spPr>
          <a:xfrm>
            <a:off x="6250666" y="1029840"/>
            <a:ext cx="5840896"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Key facts about accreditations</a:t>
            </a:r>
          </a:p>
        </p:txBody>
      </p:sp>
      <p:pic>
        <p:nvPicPr>
          <p:cNvPr id="4" name="Picture 12" descr="A picture containing outdoor, tree, person, wearing&#10;&#10;Description automatically generated">
            <a:extLst>
              <a:ext uri="{FF2B5EF4-FFF2-40B4-BE49-F238E27FC236}">
                <a16:creationId xmlns:a16="http://schemas.microsoft.com/office/drawing/2014/main" id="{72AC48DC-B7F0-702E-7A2E-181E004CEA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5999" cy="6858000"/>
          </a:xfrm>
          <a:prstGeom prst="rect">
            <a:avLst/>
          </a:prstGeom>
        </p:spPr>
      </p:pic>
    </p:spTree>
    <p:extLst>
      <p:ext uri="{BB962C8B-B14F-4D97-AF65-F5344CB8AC3E}">
        <p14:creationId xmlns:p14="http://schemas.microsoft.com/office/powerpoint/2010/main" val="220384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199757" y="742138"/>
            <a:ext cx="5896243"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The Accreditations Table</a:t>
            </a:r>
            <a:endParaRPr lang="en-US" sz="1200"/>
          </a:p>
        </p:txBody>
      </p:sp>
      <p:sp>
        <p:nvSpPr>
          <p:cNvPr id="4" name="TextBox 3">
            <a:extLst>
              <a:ext uri="{FF2B5EF4-FFF2-40B4-BE49-F238E27FC236}">
                <a16:creationId xmlns:a16="http://schemas.microsoft.com/office/drawing/2014/main" id="{DF20E3B6-5A42-BD0C-97FF-9F4101A8AFCC}"/>
              </a:ext>
            </a:extLst>
          </p:cNvPr>
          <p:cNvSpPr txBox="1"/>
          <p:nvPr/>
        </p:nvSpPr>
        <p:spPr>
          <a:xfrm>
            <a:off x="260269" y="1335683"/>
            <a:ext cx="5618117" cy="5509200"/>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Most accreditations have pre-requisite(s) that must be verified before the accreditation can be given</a:t>
            </a:r>
          </a:p>
          <a:p>
            <a:pPr marL="295275"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The accreditations table shows, for each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Accreditation title</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The team responsible for the accreditation (creating, where necessary, an informal network of affiliated people who have that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Who (role) can give or remove the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About the person who can hold the accreditation</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whether they are in a role that undertakes regulated activity</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what learning must the person have already completed, and what other qualifications must already be held</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if an internal check is needed for the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Maximum time that the accreditation can be held for before review</a:t>
            </a:r>
          </a:p>
          <a:p>
            <a:pPr marL="638175" lvl="1" indent="-285750">
              <a:spcBef>
                <a:spcPts val="600"/>
              </a:spcBef>
              <a:spcAft>
                <a:spcPts val="600"/>
              </a:spcAft>
              <a:buClr>
                <a:srgbClr val="7414DC"/>
              </a:buClr>
              <a:buSzPct val="125000"/>
              <a:buFont typeface="Arial" panose="020B0604020202020204" pitchFamily="34" charset="0"/>
              <a:buChar char="•"/>
              <a:defRPr/>
            </a:pPr>
            <a:r>
              <a:rPr lang="en-US" sz="1400">
                <a:ea typeface="Calibri"/>
                <a:cs typeface="Calibri"/>
              </a:rPr>
              <a:t>If no accreditation is given, who do the related responsibilities and tasks sit with by default</a:t>
            </a:r>
            <a:endParaRPr lang="en-GB" sz="2000">
              <a:latin typeface="Nunito Sans"/>
              <a:ea typeface="Calibri"/>
              <a:cs typeface="Calibri"/>
            </a:endParaRPr>
          </a:p>
        </p:txBody>
      </p:sp>
      <p:pic>
        <p:nvPicPr>
          <p:cNvPr id="2" name="Picture 1">
            <a:extLst>
              <a:ext uri="{FF2B5EF4-FFF2-40B4-BE49-F238E27FC236}">
                <a16:creationId xmlns:a16="http://schemas.microsoft.com/office/drawing/2014/main" id="{A8F00EAC-0049-AD65-FB6C-F879B6D333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401855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84D8-8324-965F-738D-575D1F9B01DA}"/>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AC95FA90-439E-059D-C884-DDF8945F099A}"/>
              </a:ext>
            </a:extLst>
          </p:cNvPr>
          <p:cNvSpPr txBox="1"/>
          <p:nvPr/>
        </p:nvSpPr>
        <p:spPr>
          <a:xfrm>
            <a:off x="207962" y="484076"/>
            <a:ext cx="6530018"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Useful resources - accreditations</a:t>
            </a:r>
            <a:endParaRPr lang="en-US"/>
          </a:p>
        </p:txBody>
      </p:sp>
      <p:sp>
        <p:nvSpPr>
          <p:cNvPr id="4" name="TextBox 3">
            <a:extLst>
              <a:ext uri="{FF2B5EF4-FFF2-40B4-BE49-F238E27FC236}">
                <a16:creationId xmlns:a16="http://schemas.microsoft.com/office/drawing/2014/main" id="{D35144EF-94E8-33FF-ECEC-20C176148C17}"/>
              </a:ext>
            </a:extLst>
          </p:cNvPr>
          <p:cNvSpPr txBox="1"/>
          <p:nvPr/>
        </p:nvSpPr>
        <p:spPr>
          <a:xfrm>
            <a:off x="836974" y="1446304"/>
            <a:ext cx="5699761" cy="2369880"/>
          </a:xfrm>
          <a:prstGeom prst="rect">
            <a:avLst/>
          </a:prstGeom>
          <a:noFill/>
        </p:spPr>
        <p:txBody>
          <a:bodyPr wrap="square" lIns="91440" tIns="45720" rIns="91440" bIns="45720" anchor="t">
            <a:spAutoFit/>
          </a:bodyPr>
          <a:lstStyle/>
          <a:p>
            <a:pPr marL="9525">
              <a:spcBef>
                <a:spcPts val="600"/>
              </a:spcBef>
              <a:spcAft>
                <a:spcPts val="600"/>
              </a:spcAft>
              <a:defRPr/>
            </a:pPr>
            <a:r>
              <a:rPr lang="en-GB" sz="1800">
                <a:ea typeface="+mn-lt"/>
                <a:cs typeface="+mn-lt"/>
                <a:hlinkClick r:id="rId3"/>
              </a:rPr>
              <a:t>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4"/>
              </a:rPr>
              <a:t>Leadership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5"/>
              </a:rPr>
              <a:t>Programme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6"/>
              </a:rPr>
              <a:t>Volunteering Development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7"/>
              </a:rPr>
              <a:t>UKHQ Accreditations | Scouts</a:t>
            </a:r>
            <a:endParaRPr lang="en-GB" sz="1800">
              <a:ea typeface="Calibri"/>
              <a:cs typeface="Calibri"/>
            </a:endParaRPr>
          </a:p>
        </p:txBody>
      </p:sp>
      <p:grpSp>
        <p:nvGrpSpPr>
          <p:cNvPr id="6" name="Group 5">
            <a:extLst>
              <a:ext uri="{FF2B5EF4-FFF2-40B4-BE49-F238E27FC236}">
                <a16:creationId xmlns:a16="http://schemas.microsoft.com/office/drawing/2014/main" id="{23B44A13-AF31-BF0A-299D-33D59D667AA7}"/>
              </a:ext>
            </a:extLst>
          </p:cNvPr>
          <p:cNvGrpSpPr/>
          <p:nvPr/>
        </p:nvGrpSpPr>
        <p:grpSpPr>
          <a:xfrm>
            <a:off x="6699038" y="44224"/>
            <a:ext cx="5488638" cy="6813776"/>
            <a:chOff x="6699038" y="44224"/>
            <a:chExt cx="5488638" cy="6813776"/>
          </a:xfrm>
        </p:grpSpPr>
        <p:pic>
          <p:nvPicPr>
            <p:cNvPr id="2" name="Picture 1">
              <a:extLst>
                <a:ext uri="{FF2B5EF4-FFF2-40B4-BE49-F238E27FC236}">
                  <a16:creationId xmlns:a16="http://schemas.microsoft.com/office/drawing/2014/main" id="{83A57CF6-B3D9-EE58-A6A2-4424C5445F8A}"/>
                </a:ext>
              </a:extLst>
            </p:cNvPr>
            <p:cNvPicPr>
              <a:picLocks noChangeAspect="1"/>
            </p:cNvPicPr>
            <p:nvPr/>
          </p:nvPicPr>
          <p:blipFill>
            <a:blip r:embed="rId8"/>
            <a:stretch>
              <a:fillRect/>
            </a:stretch>
          </p:blipFill>
          <p:spPr>
            <a:xfrm>
              <a:off x="6767513" y="44224"/>
              <a:ext cx="5351690" cy="2034268"/>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77170E58-0DA6-BF4B-C809-7ACE8228AC67}"/>
                </a:ext>
              </a:extLst>
            </p:cNvPr>
            <p:cNvPicPr>
              <a:picLocks noChangeAspect="1"/>
            </p:cNvPicPr>
            <p:nvPr/>
          </p:nvPicPr>
          <p:blipFill>
            <a:blip r:embed="rId9"/>
            <a:stretch>
              <a:fillRect/>
            </a:stretch>
          </p:blipFill>
          <p:spPr>
            <a:xfrm>
              <a:off x="6699038" y="2081892"/>
              <a:ext cx="5488638" cy="4776108"/>
            </a:xfrm>
            <a:prstGeom prst="rect">
              <a:avLst/>
            </a:prstGeom>
          </p:spPr>
        </p:pic>
      </p:grpSp>
    </p:spTree>
    <p:extLst>
      <p:ext uri="{BB962C8B-B14F-4D97-AF65-F5344CB8AC3E}">
        <p14:creationId xmlns:p14="http://schemas.microsoft.com/office/powerpoint/2010/main" val="168699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E9C7-1AC4-2DAD-1E01-914F6302F38C}"/>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D506ED5-00FC-6555-6C57-7AC4C61EEA6F}"/>
              </a:ext>
            </a:extLst>
          </p:cNvPr>
          <p:cNvSpPr txBox="1"/>
          <p:nvPr/>
        </p:nvSpPr>
        <p:spPr>
          <a:xfrm>
            <a:off x="207962" y="484076"/>
            <a:ext cx="56181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Useful resources - teams</a:t>
            </a:r>
            <a:endParaRPr lang="en-US"/>
          </a:p>
        </p:txBody>
      </p:sp>
      <p:sp>
        <p:nvSpPr>
          <p:cNvPr id="4" name="TextBox 3">
            <a:extLst>
              <a:ext uri="{FF2B5EF4-FFF2-40B4-BE49-F238E27FC236}">
                <a16:creationId xmlns:a16="http://schemas.microsoft.com/office/drawing/2014/main" id="{EF171C2A-4F4D-A8F7-4532-FFC486D15C79}"/>
              </a:ext>
            </a:extLst>
          </p:cNvPr>
          <p:cNvSpPr txBox="1"/>
          <p:nvPr/>
        </p:nvSpPr>
        <p:spPr>
          <a:xfrm>
            <a:off x="238260" y="1038090"/>
            <a:ext cx="5618117" cy="3677930"/>
          </a:xfrm>
          <a:prstGeom prst="rect">
            <a:avLst/>
          </a:prstGeom>
          <a:noFill/>
        </p:spPr>
        <p:txBody>
          <a:bodyPr wrap="square" lIns="91440" tIns="45720" rIns="91440" bIns="45720" anchor="t">
            <a:spAutoFit/>
          </a:bodyPr>
          <a:lstStyle/>
          <a:p>
            <a:pPr marL="9525">
              <a:defRPr/>
            </a:pPr>
            <a:endParaRPr lang="en-GB" sz="1800">
              <a:ea typeface="+mn-lt"/>
              <a:cs typeface="+mn-lt"/>
            </a:endParaRPr>
          </a:p>
          <a:p>
            <a:pPr marL="9525">
              <a:defRPr/>
            </a:pPr>
            <a:r>
              <a:rPr lang="en-GB" sz="1800">
                <a:ea typeface="+mn-lt"/>
                <a:cs typeface="+mn-lt"/>
                <a:hlinkClick r:id="rId3"/>
              </a:rPr>
              <a:t>Tools to support Volunteering Development Teams | Scouts</a:t>
            </a:r>
            <a:r>
              <a:rPr lang="en-GB" sz="1800">
                <a:ea typeface="+mn-lt"/>
                <a:cs typeface="Calibri"/>
              </a:rPr>
              <a:t> </a:t>
            </a:r>
            <a:endParaRPr lang="en-GB">
              <a:ea typeface="+mn-lt"/>
              <a:cs typeface="Calibri"/>
            </a:endParaRPr>
          </a:p>
          <a:p>
            <a:pPr marL="352425" lvl="1">
              <a:defRPr/>
            </a:pPr>
            <a:endParaRPr lang="en-GB" sz="1800">
              <a:ea typeface="+mn-lt"/>
              <a:cs typeface="Calibri"/>
            </a:endParaRPr>
          </a:p>
          <a:p>
            <a:pPr marL="352425" lvl="1">
              <a:defRPr/>
            </a:pPr>
            <a:r>
              <a:rPr lang="en-GB" sz="1800">
                <a:latin typeface="Nunito Sans"/>
                <a:ea typeface="Calibri"/>
                <a:cs typeface="Calibri"/>
              </a:rPr>
              <a:t>Questions to help you reflect on how you volunteer together include:</a:t>
            </a:r>
            <a:endParaRPr lang="en-GB">
              <a:latin typeface="Nunito Sans"/>
              <a:ea typeface="Calibri"/>
              <a:cs typeface="Calibri"/>
            </a:endParaRPr>
          </a:p>
          <a:p>
            <a:pPr marL="9525">
              <a:buClr>
                <a:srgbClr val="7414DC"/>
              </a:buClr>
              <a:buSzPct val="125000"/>
              <a:defRPr/>
            </a:pPr>
            <a:endParaRPr lang="en-GB" sz="1800">
              <a:latin typeface="Nunito Sans"/>
              <a:ea typeface="Calibri"/>
              <a:cs typeface="Calibri"/>
            </a:endParaRP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Doing tasks as one team</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Sharing and coordinating accreditations</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Collaborating with other teams</a:t>
            </a:r>
          </a:p>
          <a:p>
            <a:pPr marL="638175" lvl="1" indent="-285750">
              <a:spcBef>
                <a:spcPts val="600"/>
              </a:spcBef>
              <a:spcAft>
                <a:spcPts val="600"/>
              </a:spcAft>
              <a:buClr>
                <a:srgbClr val="7414DC"/>
              </a:buClr>
              <a:buSzPct val="125000"/>
              <a:buFont typeface="Arial" panose="020B0604020202020204" pitchFamily="34" charset="0"/>
              <a:buChar char="•"/>
              <a:defRPr/>
            </a:pPr>
            <a:endParaRPr lang="en-GB" sz="1800">
              <a:ea typeface="Calibri"/>
              <a:cs typeface="Calibri"/>
            </a:endParaRPr>
          </a:p>
        </p:txBody>
      </p:sp>
      <p:pic>
        <p:nvPicPr>
          <p:cNvPr id="7" name="Picture 6" descr="A group of purple and white papers&#10;&#10;Description automatically generated">
            <a:extLst>
              <a:ext uri="{FF2B5EF4-FFF2-40B4-BE49-F238E27FC236}">
                <a16:creationId xmlns:a16="http://schemas.microsoft.com/office/drawing/2014/main" id="{A63E406E-187B-76C6-66D2-8AAD181D81AD}"/>
              </a:ext>
            </a:extLst>
          </p:cNvPr>
          <p:cNvPicPr>
            <a:picLocks noChangeAspect="1"/>
          </p:cNvPicPr>
          <p:nvPr/>
        </p:nvPicPr>
        <p:blipFill>
          <a:blip r:embed="rId4"/>
          <a:stretch>
            <a:fillRect/>
          </a:stretch>
        </p:blipFill>
        <p:spPr>
          <a:xfrm>
            <a:off x="6100763" y="0"/>
            <a:ext cx="6086475" cy="6858000"/>
          </a:xfrm>
          <a:prstGeom prst="rect">
            <a:avLst/>
          </a:prstGeom>
        </p:spPr>
      </p:pic>
    </p:spTree>
    <p:extLst>
      <p:ext uri="{BB962C8B-B14F-4D97-AF65-F5344CB8AC3E}">
        <p14:creationId xmlns:p14="http://schemas.microsoft.com/office/powerpoint/2010/main" val="323379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0317095"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defRPr/>
            </a:pPr>
            <a:r>
              <a:rPr lang="en-US" sz="4000">
                <a:latin typeface="Nunito Sans Black"/>
              </a:rPr>
              <a:t>Open Forum</a:t>
            </a:r>
            <a:endParaRPr lang="en-US"/>
          </a:p>
        </p:txBody>
      </p:sp>
    </p:spTree>
    <p:extLst>
      <p:ext uri="{BB962C8B-B14F-4D97-AF65-F5344CB8AC3E}">
        <p14:creationId xmlns:p14="http://schemas.microsoft.com/office/powerpoint/2010/main" val="213821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5">
            <a:extLst>
              <a:ext uri="{FF2B5EF4-FFF2-40B4-BE49-F238E27FC236}">
                <a16:creationId xmlns:a16="http://schemas.microsoft.com/office/drawing/2014/main" id="{4DA679D9-28C7-A1B3-F5D5-A9FD12A0CF16}"/>
              </a:ext>
            </a:extLst>
          </p:cNvPr>
          <p:cNvSpPr txBox="1"/>
          <p:nvPr/>
        </p:nvSpPr>
        <p:spPr>
          <a:xfrm>
            <a:off x="6498674" y="1691543"/>
            <a:ext cx="5348030" cy="5039841"/>
          </a:xfrm>
          <a:prstGeom prst="rect">
            <a:avLst/>
          </a:prstGeom>
        </p:spPr>
        <p:txBody>
          <a:bodyPr vert="horz" wrap="square" lIns="0" tIns="0" rIns="0" bIns="0" rtlCol="0" anchor="t">
            <a:spAutoFit/>
          </a:bodyPr>
          <a:lstStyle/>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Timeline update</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Open Forum</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Change Readiness</a:t>
            </a:r>
            <a:endParaRPr lang="en-GB"/>
          </a:p>
          <a:p>
            <a:pPr marL="898525" lvl="2" indent="-454025">
              <a:spcBef>
                <a:spcPts val="1500"/>
              </a:spcBef>
              <a:buClr>
                <a:srgbClr val="7414DC"/>
              </a:buClr>
              <a:buSzPct val="100000"/>
              <a:buFont typeface="+mj-lt"/>
              <a:buAutoNum type="alphaLcParenR"/>
            </a:pPr>
            <a:r>
              <a:rPr lang="en-GB" sz="2400" b="1">
                <a:solidFill>
                  <a:srgbClr val="7414DC"/>
                </a:solidFill>
                <a:latin typeface="Nunito Sans"/>
                <a:cs typeface="Calibri"/>
              </a:rPr>
              <a:t>Ensuring Readiness for Migration</a:t>
            </a:r>
          </a:p>
          <a:p>
            <a:pPr marL="898525" lvl="2" indent="-454025">
              <a:spcBef>
                <a:spcPts val="1500"/>
              </a:spcBef>
              <a:buClr>
                <a:srgbClr val="7414DC"/>
              </a:buClr>
              <a:buSzPct val="100000"/>
              <a:buFont typeface="+mj-lt"/>
              <a:buAutoNum type="alphaLcParenR"/>
            </a:pPr>
            <a:r>
              <a:rPr lang="en-GB" sz="2400" b="1">
                <a:solidFill>
                  <a:srgbClr val="7414DC"/>
                </a:solidFill>
                <a:latin typeface="Nunito Sans"/>
                <a:cs typeface="Calibri"/>
              </a:rPr>
              <a:t>County &amp; District Structures &amp; Teams</a:t>
            </a:r>
            <a:endParaRPr lang="en-GB"/>
          </a:p>
          <a:p>
            <a:pPr marL="898525" lvl="2" indent="-454025">
              <a:spcBef>
                <a:spcPts val="1500"/>
              </a:spcBef>
              <a:buClr>
                <a:srgbClr val="7414DC"/>
              </a:buClr>
              <a:buSzPct val="100000"/>
              <a:buFont typeface="+mj-lt"/>
              <a:buAutoNum type="alphaLcParenR"/>
            </a:pPr>
            <a:r>
              <a:rPr lang="en-GB" sz="2400" b="1">
                <a:solidFill>
                  <a:srgbClr val="7414DC"/>
                </a:solidFill>
                <a:latin typeface="Nunito Sans"/>
                <a:cs typeface="Calibri"/>
              </a:rPr>
              <a:t>Accreditations</a:t>
            </a:r>
          </a:p>
          <a:p>
            <a:pPr marL="555625" lvl="1" indent="-454025">
              <a:spcBef>
                <a:spcPts val="1500"/>
              </a:spcBef>
              <a:buClr>
                <a:srgbClr val="7414DC"/>
              </a:buClr>
              <a:buSzPct val="100000"/>
              <a:buFont typeface="+mj-lt"/>
              <a:buAutoNum type="arabicPeriod"/>
            </a:pPr>
            <a:r>
              <a:rPr lang="en-GB" sz="2400" b="1">
                <a:solidFill>
                  <a:srgbClr val="7414DC"/>
                </a:solidFill>
                <a:latin typeface="Nunito Sans"/>
                <a:cs typeface="Calibri"/>
              </a:rPr>
              <a:t>Open Forum</a:t>
            </a:r>
          </a:p>
          <a:p>
            <a:pPr marL="555625" lvl="1" indent="-454025">
              <a:spcBef>
                <a:spcPts val="1500"/>
              </a:spcBef>
              <a:buClr>
                <a:srgbClr val="7414DC"/>
              </a:buClr>
              <a:buSzPct val="100000"/>
              <a:buFont typeface="+mj-lt"/>
              <a:buAutoNum type="arabicPeriod"/>
            </a:pPr>
            <a:r>
              <a:rPr lang="en-GB" sz="2400" b="1">
                <a:solidFill>
                  <a:srgbClr val="7414DC"/>
                </a:solidFill>
                <a:latin typeface="Nunito Sans"/>
                <a:cs typeface="Calibri"/>
              </a:rPr>
              <a:t>Next steps &amp; close</a:t>
            </a:r>
          </a:p>
        </p:txBody>
      </p:sp>
      <p:sp>
        <p:nvSpPr>
          <p:cNvPr id="8" name="TextBox 7">
            <a:extLst>
              <a:ext uri="{FF2B5EF4-FFF2-40B4-BE49-F238E27FC236}">
                <a16:creationId xmlns:a16="http://schemas.microsoft.com/office/drawing/2014/main" id="{EB01AC4D-5059-D568-699E-D21D3E8BC53A}"/>
              </a:ext>
            </a:extLst>
          </p:cNvPr>
          <p:cNvSpPr txBox="1"/>
          <p:nvPr/>
        </p:nvSpPr>
        <p:spPr>
          <a:xfrm>
            <a:off x="6419900" y="1150589"/>
            <a:ext cx="4453509"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we’ll cover</a:t>
            </a:r>
            <a:endParaRPr lang="en-US" sz="2800">
              <a:solidFill>
                <a:srgbClr val="7413DC"/>
              </a:solidFill>
              <a:latin typeface="Nunito Sans Black"/>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latin typeface="Nunito Sans"/>
            </a:endParaRPr>
          </a:p>
        </p:txBody>
      </p:sp>
    </p:spTree>
    <p:extLst>
      <p:ext uri="{BB962C8B-B14F-4D97-AF65-F5344CB8AC3E}">
        <p14:creationId xmlns:p14="http://schemas.microsoft.com/office/powerpoint/2010/main" val="53750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B73DD310-DB68-14A5-DBE5-92BC40AFF9F0}"/>
              </a:ext>
            </a:extLst>
          </p:cNvPr>
          <p:cNvSpPr txBox="1"/>
          <p:nvPr/>
        </p:nvSpPr>
        <p:spPr>
          <a:xfrm>
            <a:off x="6857221" y="1641907"/>
            <a:ext cx="4812208" cy="4924425"/>
          </a:xfrm>
          <a:prstGeom prst="rect">
            <a:avLst/>
          </a:prstGeom>
        </p:spPr>
        <p:txBody>
          <a:bodyPr vert="horz" wrap="square" lIns="0" tIns="0" rIns="0" bIns="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Look at how you can build inclusivity into your Teams, Sub-teams and local processes</a:t>
            </a:r>
          </a:p>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Continue working on County, District &amp; Group Team Structures</a:t>
            </a:r>
          </a:p>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Look out for invites to support with some new web resources and layout</a:t>
            </a:r>
          </a:p>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Watch and share the Welcome Workshop recording within your County</a:t>
            </a:r>
          </a:p>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Explore and share the new Welcome &amp; Learning webpages</a:t>
            </a:r>
            <a:endParaRPr lang="en-GB" sz="2000"/>
          </a:p>
        </p:txBody>
      </p:sp>
      <p:sp>
        <p:nvSpPr>
          <p:cNvPr id="6" name="TextBox 5">
            <a:extLst>
              <a:ext uri="{FF2B5EF4-FFF2-40B4-BE49-F238E27FC236}">
                <a16:creationId xmlns:a16="http://schemas.microsoft.com/office/drawing/2014/main" id="{41E59FF2-C726-488B-BBCC-68D8F603E4E6}"/>
              </a:ext>
            </a:extLst>
          </p:cNvPr>
          <p:cNvSpPr txBox="1"/>
          <p:nvPr/>
        </p:nvSpPr>
        <p:spPr>
          <a:xfrm>
            <a:off x="6857222" y="1117459"/>
            <a:ext cx="4296151"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you can do:</a:t>
            </a:r>
            <a:endParaRPr lang="en-US" sz="2800">
              <a:solidFill>
                <a:srgbClr val="7413DC"/>
              </a:solidFill>
              <a:latin typeface="Nunito Sans Black"/>
              <a:cs typeface="Calibri"/>
            </a:endParaRPr>
          </a:p>
        </p:txBody>
      </p:sp>
      <p:sp>
        <p:nvSpPr>
          <p:cNvPr id="2" name="object 5">
            <a:extLst>
              <a:ext uri="{FF2B5EF4-FFF2-40B4-BE49-F238E27FC236}">
                <a16:creationId xmlns:a16="http://schemas.microsoft.com/office/drawing/2014/main" id="{17EF3307-79D3-F146-FFE9-B8D4BBDB1EDE}"/>
              </a:ext>
            </a:extLst>
          </p:cNvPr>
          <p:cNvSpPr txBox="1"/>
          <p:nvPr/>
        </p:nvSpPr>
        <p:spPr>
          <a:xfrm>
            <a:off x="522571" y="1696921"/>
            <a:ext cx="4812208" cy="4462009"/>
          </a:xfrm>
          <a:prstGeom prst="rect">
            <a:avLst/>
          </a:prstGeom>
        </p:spPr>
        <p:txBody>
          <a:bodyPr vert="horz" wrap="square" lIns="0" tIns="0" rIns="0" bIns="0" rtlCol="0" anchor="ctr">
            <a:noAutofit/>
          </a:bodyPr>
          <a:lstStyle/>
          <a:p>
            <a:pPr lvl="1" indent="-342900">
              <a:spcBef>
                <a:spcPts val="1200"/>
              </a:spcBef>
              <a:buClr>
                <a:srgbClr val="7414DC"/>
              </a:buClr>
              <a:buSzPct val="125000"/>
              <a:buFont typeface="Arial" panose="020B0604020202020204" pitchFamily="34" charset="0"/>
              <a:buChar char="•"/>
              <a:tabLst>
                <a:tab pos="523399" algn="l"/>
                <a:tab pos="523875" algn="l"/>
              </a:tabLst>
            </a:pPr>
            <a:endParaRPr lang="en-GB" sz="2000">
              <a:latin typeface="Nunito Sans"/>
              <a:cs typeface="Calibri"/>
            </a:endParaRPr>
          </a:p>
          <a:p>
            <a:pPr lvl="1"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Re-planning POR release date</a:t>
            </a:r>
          </a:p>
          <a:p>
            <a:pPr lvl="1"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Working to provide an updated timeline as soon as possible</a:t>
            </a:r>
          </a:p>
          <a:p>
            <a:pPr lvl="1"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Updating page design and resources for role mapping</a:t>
            </a:r>
          </a:p>
          <a:p>
            <a:pPr lvl="1"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Planning out upcoming webinars focussing on specific teams</a:t>
            </a:r>
          </a:p>
          <a:p>
            <a:pPr lvl="1"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Sharing our updated Trustee resources including:</a:t>
            </a:r>
          </a:p>
          <a:p>
            <a:pPr lvl="2"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Trustee Board Annual Planner</a:t>
            </a:r>
          </a:p>
          <a:p>
            <a:pPr lvl="2"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Risk Register Webpage</a:t>
            </a:r>
          </a:p>
          <a:p>
            <a:pPr lvl="2" indent="-342900">
              <a:spcBef>
                <a:spcPts val="1200"/>
              </a:spcBef>
              <a:buClr>
                <a:srgbClr val="7414DC"/>
              </a:buClr>
              <a:buSzPct val="125000"/>
              <a:buFont typeface="Arial" panose="020B0604020202020204" pitchFamily="34" charset="0"/>
              <a:buChar char="•"/>
              <a:tabLst>
                <a:tab pos="523399" algn="l"/>
                <a:tab pos="523875" algn="l"/>
              </a:tabLst>
            </a:pPr>
            <a:r>
              <a:rPr lang="en-GB" sz="2000">
                <a:latin typeface="Nunito Sans"/>
                <a:cs typeface="Calibri"/>
              </a:rPr>
              <a:t>Appointing Trustees Guidance</a:t>
            </a:r>
          </a:p>
        </p:txBody>
      </p:sp>
      <p:sp>
        <p:nvSpPr>
          <p:cNvPr id="3" name="TextBox 2">
            <a:extLst>
              <a:ext uri="{FF2B5EF4-FFF2-40B4-BE49-F238E27FC236}">
                <a16:creationId xmlns:a16="http://schemas.microsoft.com/office/drawing/2014/main" id="{F38B47F2-F930-4630-7393-7CC6B562A410}"/>
              </a:ext>
            </a:extLst>
          </p:cNvPr>
          <p:cNvSpPr txBox="1"/>
          <p:nvPr/>
        </p:nvSpPr>
        <p:spPr>
          <a:xfrm>
            <a:off x="522571" y="1117459"/>
            <a:ext cx="4812208"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we’re doing:</a:t>
            </a:r>
            <a:endParaRPr lang="en-US" sz="2800">
              <a:solidFill>
                <a:srgbClr val="7413DC"/>
              </a:solidFill>
              <a:latin typeface="Nunito Sans Black"/>
              <a:cs typeface="Calibri"/>
            </a:endParaRPr>
          </a:p>
        </p:txBody>
      </p:sp>
      <p:cxnSp>
        <p:nvCxnSpPr>
          <p:cNvPr id="8" name="Straight Connector 7">
            <a:extLst>
              <a:ext uri="{FF2B5EF4-FFF2-40B4-BE49-F238E27FC236}">
                <a16:creationId xmlns:a16="http://schemas.microsoft.com/office/drawing/2014/main" id="{DA8C34C0-C0C7-99D7-261F-D4AF388DCA7A}"/>
              </a:ext>
            </a:extLst>
          </p:cNvPr>
          <p:cNvCxnSpPr>
            <a:cxnSpLocks/>
          </p:cNvCxnSpPr>
          <p:nvPr/>
        </p:nvCxnSpPr>
        <p:spPr>
          <a:xfrm>
            <a:off x="6096000" y="0"/>
            <a:ext cx="0" cy="6858000"/>
          </a:xfrm>
          <a:prstGeom prst="line">
            <a:avLst/>
          </a:prstGeom>
          <a:ln w="12700">
            <a:solidFill>
              <a:srgbClr val="7414DC"/>
            </a:solidFill>
            <a:prstDash val="soli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1981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FF6106-33DE-FE7B-557C-BB31090F30EA}"/>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Thank You</a:t>
            </a:r>
            <a:endParaRPr lang="en-US"/>
          </a:p>
        </p:txBody>
      </p:sp>
    </p:spTree>
    <p:extLst>
      <p:ext uri="{BB962C8B-B14F-4D97-AF65-F5344CB8AC3E}">
        <p14:creationId xmlns:p14="http://schemas.microsoft.com/office/powerpoint/2010/main" val="126821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1162966"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Timeline update</a:t>
            </a:r>
            <a:endParaRPr lang="en-US"/>
          </a:p>
        </p:txBody>
      </p:sp>
    </p:spTree>
    <p:extLst>
      <p:ext uri="{BB962C8B-B14F-4D97-AF65-F5344CB8AC3E}">
        <p14:creationId xmlns:p14="http://schemas.microsoft.com/office/powerpoint/2010/main" val="33442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0317095"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defRPr/>
            </a:pPr>
            <a:r>
              <a:rPr lang="en-US" sz="4000">
                <a:latin typeface="Nunito Sans Black"/>
              </a:rPr>
              <a:t>Open Forum</a:t>
            </a:r>
            <a:endParaRPr lang="en-US"/>
          </a:p>
        </p:txBody>
      </p:sp>
    </p:spTree>
    <p:extLst>
      <p:ext uri="{BB962C8B-B14F-4D97-AF65-F5344CB8AC3E}">
        <p14:creationId xmlns:p14="http://schemas.microsoft.com/office/powerpoint/2010/main" val="136145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11162966" cy="1025281"/>
          </a:xfrm>
          <a:prstGeom prst="rect">
            <a:avLst/>
          </a:prstGeom>
        </p:spPr>
        <p:txBody>
          <a:bodyPr vert="horz" lIns="0" tIns="0" rIns="0" bIns="0" rtlCol="0" anchor="t">
            <a:normAutofit lnSpcReduction="1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Change Readiness</a:t>
            </a:r>
            <a:br>
              <a:rPr lang="en-US">
                <a:latin typeface="Nunito Sans Black"/>
              </a:rPr>
            </a:br>
            <a:endParaRPr lang="en-US" sz="3000">
              <a:latin typeface="Nunito Sans"/>
            </a:endParaRPr>
          </a:p>
        </p:txBody>
      </p:sp>
    </p:spTree>
    <p:extLst>
      <p:ext uri="{BB962C8B-B14F-4D97-AF65-F5344CB8AC3E}">
        <p14:creationId xmlns:p14="http://schemas.microsoft.com/office/powerpoint/2010/main" val="193339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a:extLst>
              <a:ext uri="{FF2B5EF4-FFF2-40B4-BE49-F238E27FC236}">
                <a16:creationId xmlns:a16="http://schemas.microsoft.com/office/drawing/2014/main" id="{77A0E57E-8A15-A43D-A3A4-F92C9E7359BF}"/>
              </a:ext>
            </a:extLst>
          </p:cNvPr>
          <p:cNvSpPr txBox="1"/>
          <p:nvPr/>
        </p:nvSpPr>
        <p:spPr>
          <a:xfrm>
            <a:off x="4474898" y="3908602"/>
            <a:ext cx="3242200" cy="369333"/>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Predicted RAG at Go-Live</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sp>
        <p:nvSpPr>
          <p:cNvPr id="17" name="TextBox 1">
            <a:extLst>
              <a:ext uri="{FF2B5EF4-FFF2-40B4-BE49-F238E27FC236}">
                <a16:creationId xmlns:a16="http://schemas.microsoft.com/office/drawing/2014/main" id="{1063B863-45B8-31BC-2027-97B9B27B7A62}"/>
              </a:ext>
            </a:extLst>
          </p:cNvPr>
          <p:cNvSpPr txBox="1"/>
          <p:nvPr/>
        </p:nvSpPr>
        <p:spPr>
          <a:xfrm>
            <a:off x="4272182" y="850590"/>
            <a:ext cx="3647633"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Overall RAG - Progress so far</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cxnSp>
        <p:nvCxnSpPr>
          <p:cNvPr id="20" name="Straight Connector 19">
            <a:extLst>
              <a:ext uri="{FF2B5EF4-FFF2-40B4-BE49-F238E27FC236}">
                <a16:creationId xmlns:a16="http://schemas.microsoft.com/office/drawing/2014/main" id="{2E67F060-9975-E243-E3E1-B9B81D76C3D9}"/>
              </a:ext>
            </a:extLst>
          </p:cNvPr>
          <p:cNvCxnSpPr>
            <a:cxnSpLocks/>
          </p:cNvCxnSpPr>
          <p:nvPr/>
        </p:nvCxnSpPr>
        <p:spPr>
          <a:xfrm flipV="1">
            <a:off x="0" y="3820500"/>
            <a:ext cx="12192000" cy="9760"/>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object 5">
            <a:extLst>
              <a:ext uri="{FF2B5EF4-FFF2-40B4-BE49-F238E27FC236}">
                <a16:creationId xmlns:a16="http://schemas.microsoft.com/office/drawing/2014/main" id="{C3225671-50E1-BD32-A1B7-A4AD63CEBEDC}"/>
              </a:ext>
            </a:extLst>
          </p:cNvPr>
          <p:cNvSpPr txBox="1"/>
          <p:nvPr/>
        </p:nvSpPr>
        <p:spPr>
          <a:xfrm>
            <a:off x="249818" y="361786"/>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grpSp>
        <p:nvGrpSpPr>
          <p:cNvPr id="31" name="Group 30">
            <a:extLst>
              <a:ext uri="{FF2B5EF4-FFF2-40B4-BE49-F238E27FC236}">
                <a16:creationId xmlns:a16="http://schemas.microsoft.com/office/drawing/2014/main" id="{CBCA8104-135F-687C-6431-0D6C7798645E}"/>
              </a:ext>
            </a:extLst>
          </p:cNvPr>
          <p:cNvGrpSpPr/>
          <p:nvPr/>
        </p:nvGrpSpPr>
        <p:grpSpPr>
          <a:xfrm>
            <a:off x="1563616" y="1075262"/>
            <a:ext cx="3600000" cy="2735811"/>
            <a:chOff x="7380377" y="1004111"/>
            <a:chExt cx="3600000" cy="2735811"/>
          </a:xfrm>
        </p:grpSpPr>
        <p:graphicFrame>
          <p:nvGraphicFramePr>
            <p:cNvPr id="9" name="Chart 8">
              <a:extLst>
                <a:ext uri="{FF2B5EF4-FFF2-40B4-BE49-F238E27FC236}">
                  <a16:creationId xmlns:a16="http://schemas.microsoft.com/office/drawing/2014/main" id="{56B9F94B-6E7D-5C4C-20FE-66EE75188B51}"/>
                </a:ext>
                <a:ext uri="{147F2762-F138-4A5C-976F-8EAC2B608ADB}">
                  <a16:predDERef xmlns:a16="http://schemas.microsoft.com/office/drawing/2014/main" pred="{83FE5017-BF4D-5FF0-15A7-22E64D14CED5}"/>
                </a:ext>
              </a:extLst>
            </p:cNvPr>
            <p:cNvGraphicFramePr>
              <a:graphicFrameLocks/>
            </p:cNvGraphicFramePr>
            <p:nvPr>
              <p:extLst>
                <p:ext uri="{D42A27DB-BD31-4B8C-83A1-F6EECF244321}">
                  <p14:modId xmlns:p14="http://schemas.microsoft.com/office/powerpoint/2010/main" val="1606456346"/>
                </p:ext>
              </p:extLst>
            </p:nvPr>
          </p:nvGraphicFramePr>
          <p:xfrm>
            <a:off x="7380377" y="1219922"/>
            <a:ext cx="360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1">
              <a:extLst>
                <a:ext uri="{FF2B5EF4-FFF2-40B4-BE49-F238E27FC236}">
                  <a16:creationId xmlns:a16="http://schemas.microsoft.com/office/drawing/2014/main" id="{90E4F786-28B3-8423-31BE-38C980601FE5}"/>
                </a:ext>
              </a:extLst>
            </p:cNvPr>
            <p:cNvSpPr txBox="1"/>
            <p:nvPr/>
          </p:nvSpPr>
          <p:spPr>
            <a:xfrm>
              <a:off x="8645098" y="1004111"/>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Nov 23</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32" name="Group 31">
            <a:extLst>
              <a:ext uri="{FF2B5EF4-FFF2-40B4-BE49-F238E27FC236}">
                <a16:creationId xmlns:a16="http://schemas.microsoft.com/office/drawing/2014/main" id="{9B0E3408-A735-366D-DDDB-0A3E6624E451}"/>
              </a:ext>
            </a:extLst>
          </p:cNvPr>
          <p:cNvGrpSpPr/>
          <p:nvPr/>
        </p:nvGrpSpPr>
        <p:grpSpPr>
          <a:xfrm>
            <a:off x="1563616" y="4064157"/>
            <a:ext cx="3600000" cy="2753725"/>
            <a:chOff x="7380377" y="4045560"/>
            <a:chExt cx="3600000" cy="2753725"/>
          </a:xfrm>
        </p:grpSpPr>
        <p:graphicFrame>
          <p:nvGraphicFramePr>
            <p:cNvPr id="15" name="Chart 14">
              <a:extLst>
                <a:ext uri="{FF2B5EF4-FFF2-40B4-BE49-F238E27FC236}">
                  <a16:creationId xmlns:a16="http://schemas.microsoft.com/office/drawing/2014/main" id="{4E284F7F-E75E-5FC8-2D81-717AC2F59D01}"/>
                </a:ext>
                <a:ext uri="{147F2762-F138-4A5C-976F-8EAC2B608ADB}">
                  <a16:predDERef xmlns:a16="http://schemas.microsoft.com/office/drawing/2014/main" pred="{6AC26394-CD25-63FD-E7E3-9C07E3956E6E}"/>
                </a:ext>
              </a:extLst>
            </p:cNvPr>
            <p:cNvGraphicFramePr>
              <a:graphicFrameLocks/>
            </p:cNvGraphicFramePr>
            <p:nvPr>
              <p:extLst>
                <p:ext uri="{D42A27DB-BD31-4B8C-83A1-F6EECF244321}">
                  <p14:modId xmlns:p14="http://schemas.microsoft.com/office/powerpoint/2010/main" val="4132586745"/>
                </p:ext>
              </p:extLst>
            </p:nvPr>
          </p:nvGraphicFramePr>
          <p:xfrm>
            <a:off x="7380377" y="4279285"/>
            <a:ext cx="36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4C284CCE-C1FF-BB69-7B37-4D9607DEA8C7}"/>
                </a:ext>
              </a:extLst>
            </p:cNvPr>
            <p:cNvSpPr txBox="1"/>
            <p:nvPr/>
          </p:nvSpPr>
          <p:spPr>
            <a:xfrm>
              <a:off x="8645097" y="404556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Nov 23</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30" name="Group 29">
            <a:extLst>
              <a:ext uri="{FF2B5EF4-FFF2-40B4-BE49-F238E27FC236}">
                <a16:creationId xmlns:a16="http://schemas.microsoft.com/office/drawing/2014/main" id="{CAF40492-B517-9481-31FC-27477B2B3FF4}"/>
              </a:ext>
            </a:extLst>
          </p:cNvPr>
          <p:cNvGrpSpPr/>
          <p:nvPr/>
        </p:nvGrpSpPr>
        <p:grpSpPr>
          <a:xfrm>
            <a:off x="7378811" y="1075262"/>
            <a:ext cx="3600000" cy="2721722"/>
            <a:chOff x="1563616" y="1018200"/>
            <a:chExt cx="3600000" cy="2721722"/>
          </a:xfrm>
        </p:grpSpPr>
        <p:graphicFrame>
          <p:nvGraphicFramePr>
            <p:cNvPr id="7" name="Chart 6">
              <a:extLst>
                <a:ext uri="{FF2B5EF4-FFF2-40B4-BE49-F238E27FC236}">
                  <a16:creationId xmlns:a16="http://schemas.microsoft.com/office/drawing/2014/main" id="{CCE8C129-7ED7-299F-F518-0F4A6D3275EC}"/>
                </a:ext>
              </a:extLst>
            </p:cNvPr>
            <p:cNvGraphicFramePr/>
            <p:nvPr>
              <p:extLst>
                <p:ext uri="{D42A27DB-BD31-4B8C-83A1-F6EECF244321}">
                  <p14:modId xmlns:p14="http://schemas.microsoft.com/office/powerpoint/2010/main" val="2151693350"/>
                </p:ext>
              </p:extLst>
            </p:nvPr>
          </p:nvGraphicFramePr>
          <p:xfrm>
            <a:off x="1563616" y="1219922"/>
            <a:ext cx="3600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1">
              <a:extLst>
                <a:ext uri="{FF2B5EF4-FFF2-40B4-BE49-F238E27FC236}">
                  <a16:creationId xmlns:a16="http://schemas.microsoft.com/office/drawing/2014/main" id="{6A40D13C-33C9-8210-3C9B-C733DE4CE159}"/>
                </a:ext>
              </a:extLst>
            </p:cNvPr>
            <p:cNvSpPr txBox="1"/>
            <p:nvPr/>
          </p:nvSpPr>
          <p:spPr>
            <a:xfrm>
              <a:off x="2794678" y="101820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Jan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29" name="Group 28">
            <a:extLst>
              <a:ext uri="{FF2B5EF4-FFF2-40B4-BE49-F238E27FC236}">
                <a16:creationId xmlns:a16="http://schemas.microsoft.com/office/drawing/2014/main" id="{8407E020-A100-910F-C32F-3EB4C996BD82}"/>
              </a:ext>
            </a:extLst>
          </p:cNvPr>
          <p:cNvGrpSpPr/>
          <p:nvPr/>
        </p:nvGrpSpPr>
        <p:grpSpPr>
          <a:xfrm>
            <a:off x="7378811" y="4065507"/>
            <a:ext cx="3600000" cy="2752375"/>
            <a:chOff x="1563616" y="4045560"/>
            <a:chExt cx="3600000" cy="2752375"/>
          </a:xfrm>
        </p:grpSpPr>
        <p:graphicFrame>
          <p:nvGraphicFramePr>
            <p:cNvPr id="8" name="Chart 7">
              <a:extLst>
                <a:ext uri="{FF2B5EF4-FFF2-40B4-BE49-F238E27FC236}">
                  <a16:creationId xmlns:a16="http://schemas.microsoft.com/office/drawing/2014/main" id="{7FD11029-51B0-003E-8D0D-2AE0DEBDA1D2}"/>
                </a:ext>
              </a:extLst>
            </p:cNvPr>
            <p:cNvGraphicFramePr/>
            <p:nvPr>
              <p:extLst>
                <p:ext uri="{D42A27DB-BD31-4B8C-83A1-F6EECF244321}">
                  <p14:modId xmlns:p14="http://schemas.microsoft.com/office/powerpoint/2010/main" val="3473498098"/>
                </p:ext>
              </p:extLst>
            </p:nvPr>
          </p:nvGraphicFramePr>
          <p:xfrm>
            <a:off x="1563616" y="4277935"/>
            <a:ext cx="3600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1">
              <a:extLst>
                <a:ext uri="{FF2B5EF4-FFF2-40B4-BE49-F238E27FC236}">
                  <a16:creationId xmlns:a16="http://schemas.microsoft.com/office/drawing/2014/main" id="{3D5AD9F7-CF3E-405E-9D12-232D30508702}"/>
                </a:ext>
              </a:extLst>
            </p:cNvPr>
            <p:cNvSpPr txBox="1"/>
            <p:nvPr/>
          </p:nvSpPr>
          <p:spPr>
            <a:xfrm>
              <a:off x="2775111" y="404556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Jan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spTree>
    <p:extLst>
      <p:ext uri="{BB962C8B-B14F-4D97-AF65-F5344CB8AC3E}">
        <p14:creationId xmlns:p14="http://schemas.microsoft.com/office/powerpoint/2010/main" val="164398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CFAFA44-BA26-5578-9803-9757796F887E}"/>
              </a:ext>
            </a:extLst>
          </p:cNvPr>
          <p:cNvGraphicFramePr>
            <a:graphicFrameLocks/>
          </p:cNvGraphicFramePr>
          <p:nvPr/>
        </p:nvGraphicFramePr>
        <p:xfrm>
          <a:off x="165652" y="883551"/>
          <a:ext cx="11720098" cy="5728789"/>
        </p:xfrm>
        <a:graphic>
          <a:graphicData uri="http://schemas.openxmlformats.org/drawingml/2006/chart">
            <c:chart xmlns:c="http://schemas.openxmlformats.org/drawingml/2006/chart" xmlns:r="http://schemas.openxmlformats.org/officeDocument/2006/relationships" r:id="rId3"/>
          </a:graphicData>
        </a:graphic>
      </p:graphicFrame>
      <p:sp>
        <p:nvSpPr>
          <p:cNvPr id="4" name="object 5">
            <a:extLst>
              <a:ext uri="{FF2B5EF4-FFF2-40B4-BE49-F238E27FC236}">
                <a16:creationId xmlns:a16="http://schemas.microsoft.com/office/drawing/2014/main" id="{0CB9661B-1519-DCA0-6738-418C59E1CB80}"/>
              </a:ext>
            </a:extLst>
          </p:cNvPr>
          <p:cNvSpPr txBox="1"/>
          <p:nvPr/>
        </p:nvSpPr>
        <p:spPr>
          <a:xfrm>
            <a:off x="256986" y="475957"/>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 – Nov 23</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spTree>
    <p:extLst>
      <p:ext uri="{BB962C8B-B14F-4D97-AF65-F5344CB8AC3E}">
        <p14:creationId xmlns:p14="http://schemas.microsoft.com/office/powerpoint/2010/main" val="81476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CB9661B-1519-DCA0-6738-418C59E1CB80}"/>
              </a:ext>
            </a:extLst>
          </p:cNvPr>
          <p:cNvSpPr txBox="1"/>
          <p:nvPr/>
        </p:nvSpPr>
        <p:spPr>
          <a:xfrm>
            <a:off x="256986" y="475957"/>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 – Jan 24</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graphicFrame>
        <p:nvGraphicFramePr>
          <p:cNvPr id="6" name="Chart 5">
            <a:extLst>
              <a:ext uri="{FF2B5EF4-FFF2-40B4-BE49-F238E27FC236}">
                <a16:creationId xmlns:a16="http://schemas.microsoft.com/office/drawing/2014/main" id="{F05D75E3-ECAB-F3B9-929A-C931C151F5C5}"/>
              </a:ext>
            </a:extLst>
          </p:cNvPr>
          <p:cNvGraphicFramePr/>
          <p:nvPr>
            <p:extLst>
              <p:ext uri="{D42A27DB-BD31-4B8C-83A1-F6EECF244321}">
                <p14:modId xmlns:p14="http://schemas.microsoft.com/office/powerpoint/2010/main" val="1707084078"/>
              </p:ext>
            </p:extLst>
          </p:nvPr>
        </p:nvGraphicFramePr>
        <p:xfrm>
          <a:off x="256986" y="1161341"/>
          <a:ext cx="1161136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358767"/>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B3A5D27B9C2A44BF036FAD366BF02E" ma:contentTypeVersion="15" ma:contentTypeDescription="Create a new document." ma:contentTypeScope="" ma:versionID="01556462b1b00a82cac8a67568ae4fd4">
  <xsd:schema xmlns:xsd="http://www.w3.org/2001/XMLSchema" xmlns:xs="http://www.w3.org/2001/XMLSchema" xmlns:p="http://schemas.microsoft.com/office/2006/metadata/properties" xmlns:ns2="ec4b7ab6-7d60-435b-a181-f014eb7edb36" xmlns:ns3="f4847a80-7f8c-4933-831b-56854e27fa84" targetNamespace="http://schemas.microsoft.com/office/2006/metadata/properties" ma:root="true" ma:fieldsID="f9d62671619cab644e9ff41f0bf22382" ns2:_="" ns3:_="">
    <xsd:import namespace="ec4b7ab6-7d60-435b-a181-f014eb7edb36"/>
    <xsd:import namespace="f4847a80-7f8c-4933-831b-56854e27fa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b7ab6-7d60-435b-a181-f014eb7ed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47a80-7f8c-4933-831b-56854e27fa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716686-e181-4082-8c8c-eb3028629746}" ma:internalName="TaxCatchAll" ma:showField="CatchAllData" ma:web="f4847a80-7f8c-4933-831b-56854e27fa8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4847a80-7f8c-4933-831b-56854e27fa84">
      <UserInfo>
        <DisplayName>Jack Caine</DisplayName>
        <AccountId>18</AccountId>
        <AccountType/>
      </UserInfo>
      <UserInfo>
        <DisplayName>SharingLinks.d6a74b5a-3c96-445a-a656-a9dbc586c100.OrganizationEdit.10f8d3b4-2420-4024-a109-0a08da5f7c84</DisplayName>
        <AccountId>56</AccountId>
        <AccountType/>
      </UserInfo>
      <UserInfo>
        <DisplayName>Jaimee Taylor</DisplayName>
        <AccountId>146</AccountId>
        <AccountType/>
      </UserInfo>
      <UserInfo>
        <DisplayName>SharingLinks.a343a228-a234-46c6-ac1d-cab5d109751f.OrganizationEdit.9c343d70-b905-4fd9-82d5-e0623f9d6a8a</DisplayName>
        <AccountId>192</AccountId>
        <AccountType/>
      </UserInfo>
      <UserInfo>
        <DisplayName>Ruth Adeniyi</DisplayName>
        <AccountId>72</AccountId>
        <AccountType/>
      </UserInfo>
      <UserInfo>
        <DisplayName>Anders Wulff</DisplayName>
        <AccountId>74</AccountId>
        <AccountType/>
      </UserInfo>
      <UserInfo>
        <DisplayName>Matthew Cobble</DisplayName>
        <AccountId>19</AccountId>
        <AccountType/>
      </UserInfo>
      <UserInfo>
        <DisplayName>Robert Groves</DisplayName>
        <AccountId>10</AccountId>
        <AccountType/>
      </UserInfo>
      <UserInfo>
        <DisplayName>Bebbe Hron</DisplayName>
        <AccountId>125</AccountId>
        <AccountType/>
      </UserInfo>
      <UserInfo>
        <DisplayName>Craig Turpie</DisplayName>
        <AccountId>178</AccountId>
        <AccountType/>
      </UserInfo>
      <UserInfo>
        <DisplayName>Lara Burns</DisplayName>
        <AccountId>20</AccountId>
        <AccountType/>
      </UserInfo>
      <UserInfo>
        <DisplayName>Andrew Sutherland</DisplayName>
        <AccountId>32</AccountId>
        <AccountType/>
      </UserInfo>
      <UserInfo>
        <DisplayName>Sam Morris</DisplayName>
        <AccountId>17</AccountId>
        <AccountType/>
      </UserInfo>
      <UserInfo>
        <DisplayName>Susan Wallace</DisplayName>
        <AccountId>26</AccountId>
        <AccountType/>
      </UserInfo>
      <UserInfo>
        <DisplayName>Kirsty Waugh</DisplayName>
        <AccountId>25</AccountId>
        <AccountType/>
      </UserInfo>
      <UserInfo>
        <DisplayName>James Booker</DisplayName>
        <AccountId>15</AccountId>
        <AccountType/>
      </UserInfo>
      <UserInfo>
        <DisplayName>Lauren Golding</DisplayName>
        <AccountId>159</AccountId>
        <AccountType/>
      </UserInfo>
      <UserInfo>
        <DisplayName>Hamish Stout</DisplayName>
        <AccountId>30</AccountId>
        <AccountType/>
      </UserInfo>
      <UserInfo>
        <DisplayName>Pete Jeffreys</DisplayName>
        <AccountId>101</AccountId>
        <AccountType/>
      </UserInfo>
      <UserInfo>
        <DisplayName>Darenn Plowright</DisplayName>
        <AccountId>80</AccountId>
        <AccountType/>
      </UserInfo>
      <UserInfo>
        <DisplayName>Ben Powlesland</DisplayName>
        <AccountId>100</AccountId>
        <AccountType/>
      </UserInfo>
      <UserInfo>
        <DisplayName>Samantha Danso</DisplayName>
        <AccountId>99</AccountId>
        <AccountType/>
      </UserInfo>
      <UserInfo>
        <DisplayName>Eleanor Coker</DisplayName>
        <AccountId>78</AccountId>
        <AccountType/>
      </UserInfo>
      <UserInfo>
        <DisplayName>Rebecca Young</DisplayName>
        <AccountId>16</AccountId>
        <AccountType/>
      </UserInfo>
      <UserInfo>
        <DisplayName>Ian McGuire</DisplayName>
        <AccountId>27</AccountId>
        <AccountType/>
      </UserInfo>
      <UserInfo>
        <DisplayName>Lucy Burrows-Smith</DisplayName>
        <AccountId>161</AccountId>
        <AccountType/>
      </UserInfo>
      <UserInfo>
        <DisplayName>Rich Bennett</DisplayName>
        <AccountId>92</AccountId>
        <AccountType/>
      </UserInfo>
      <UserInfo>
        <DisplayName>Alex Harvey</DisplayName>
        <AccountId>177</AccountId>
        <AccountType/>
      </UserInfo>
      <UserInfo>
        <DisplayName>Paul Fix</DisplayName>
        <AccountId>240</AccountId>
        <AccountType/>
      </UserInfo>
      <UserInfo>
        <DisplayName>Vanessa Slawson</DisplayName>
        <AccountId>173</AccountId>
        <AccountType/>
      </UserInfo>
      <UserInfo>
        <DisplayName>Lee Bloomfield</DisplayName>
        <AccountId>294</AccountId>
        <AccountType/>
      </UserInfo>
      <UserInfo>
        <DisplayName>Elizabeth Stormfield</DisplayName>
        <AccountId>229</AccountId>
        <AccountType/>
      </UserInfo>
      <UserInfo>
        <DisplayName>Shaid Karim</DisplayName>
        <AccountId>12</AccountId>
        <AccountType/>
      </UserInfo>
      <UserInfo>
        <DisplayName>Adam Ray</DisplayName>
        <AccountId>379</AccountId>
        <AccountType/>
      </UserInfo>
      <UserInfo>
        <DisplayName>Gordon Weston</DisplayName>
        <AccountId>241</AccountId>
        <AccountType/>
      </UserInfo>
      <UserInfo>
        <DisplayName>Colin Davidson</DisplayName>
        <AccountId>266</AccountId>
        <AccountType/>
      </UserInfo>
      <UserInfo>
        <DisplayName>Tim C. Taylor</DisplayName>
        <AccountId>401</AccountId>
        <AccountType/>
      </UserInfo>
      <UserInfo>
        <DisplayName>Hayley Fisher</DisplayName>
        <AccountId>307</AccountId>
        <AccountType/>
      </UserInfo>
      <UserInfo>
        <DisplayName>Annette Payne</DisplayName>
        <AccountId>308</AccountId>
        <AccountType/>
      </UserInfo>
      <UserInfo>
        <DisplayName>Hermione Clulow</DisplayName>
        <AccountId>52</AccountId>
        <AccountType/>
      </UserInfo>
      <UserInfo>
        <DisplayName>Gemma Norman</DisplayName>
        <AccountId>704</AccountId>
        <AccountType/>
      </UserInfo>
      <UserInfo>
        <DisplayName>Cicely Taylor</DisplayName>
        <AccountId>671</AccountId>
        <AccountType/>
      </UserInfo>
    </SharedWithUsers>
    <TaxCatchAll xmlns="f4847a80-7f8c-4933-831b-56854e27fa84" xsi:nil="true"/>
    <lcf76f155ced4ddcb4097134ff3c332f xmlns="ec4b7ab6-7d60-435b-a181-f014eb7edb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C12B90-76D4-46D2-9FB0-4A1733A9F42D}">
  <ds:schemaRefs>
    <ds:schemaRef ds:uri="http://schemas.microsoft.com/sharepoint/v3/contenttype/forms"/>
  </ds:schemaRefs>
</ds:datastoreItem>
</file>

<file path=customXml/itemProps2.xml><?xml version="1.0" encoding="utf-8"?>
<ds:datastoreItem xmlns:ds="http://schemas.openxmlformats.org/officeDocument/2006/customXml" ds:itemID="{6499D1FD-CABA-467D-93ED-A12FE45491D0}">
  <ds:schemaRefs>
    <ds:schemaRef ds:uri="ec4b7ab6-7d60-435b-a181-f014eb7edb36"/>
    <ds:schemaRef ds:uri="f4847a80-7f8c-4933-831b-56854e27f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3F7C96-A926-416F-8489-B53183D70031}">
  <ds:schemaRefs>
    <ds:schemaRef ds:uri="ec4b7ab6-7d60-435b-a181-f014eb7edb36"/>
    <ds:schemaRef ds:uri="f4847a80-7f8c-4933-831b-56854e27fa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1282</Words>
  <Application>Microsoft Office PowerPoint</Application>
  <PresentationFormat>Widescreen</PresentationFormat>
  <Paragraphs>286</Paragraphs>
  <Slides>32</Slides>
  <Notes>31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Adam Ray</cp:lastModifiedBy>
  <cp:revision>9</cp:revision>
  <dcterms:created xsi:type="dcterms:W3CDTF">2019-10-08T08:48:13Z</dcterms:created>
  <dcterms:modified xsi:type="dcterms:W3CDTF">2024-01-17T09:39:53Z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0x0101002CB3A5D27B9C2A44BF036FAD366BF02E</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