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834" r:id="rId4"/>
  </p:sldMasterIdLst>
  <p:notesMasterIdLst>
    <p:notesMasterId r:id="rId33"/>
  </p:notesMasterIdLst>
  <p:sldIdLst>
    <p:sldId id="1053" r:id="rId5"/>
    <p:sldId id="1073" r:id="rId6"/>
    <p:sldId id="1074" r:id="rId7"/>
    <p:sldId id="1081" r:id="rId8"/>
    <p:sldId id="1079" r:id="rId9"/>
    <p:sldId id="1080" r:id="rId10"/>
    <p:sldId id="1075" r:id="rId11"/>
    <p:sldId id="1076" r:id="rId12"/>
    <p:sldId id="1050" r:id="rId13"/>
    <p:sldId id="1029" r:id="rId14"/>
    <p:sldId id="1038" r:id="rId15"/>
    <p:sldId id="1032" r:id="rId16"/>
    <p:sldId id="1072" r:id="rId17"/>
    <p:sldId id="1033" r:id="rId18"/>
    <p:sldId id="1034" r:id="rId19"/>
    <p:sldId id="1045" r:id="rId20"/>
    <p:sldId id="1051" r:id="rId21"/>
    <p:sldId id="1035" r:id="rId22"/>
    <p:sldId id="937" r:id="rId23"/>
    <p:sldId id="1042" r:id="rId24"/>
    <p:sldId id="1036" r:id="rId25"/>
    <p:sldId id="1069" r:id="rId26"/>
    <p:sldId id="1037" r:id="rId27"/>
    <p:sldId id="1046" r:id="rId28"/>
    <p:sldId id="1077" r:id="rId29"/>
    <p:sldId id="1078" r:id="rId30"/>
    <p:sldId id="719" r:id="rId31"/>
    <p:sldId id="746" r:id="rId32"/>
  </p:sldIdLst>
  <p:sldSz cx="12192000" cy="6858000"/>
  <p:notesSz cx="16256000" cy="9144000"/>
  <p:embeddedFontLst>
    <p:embeddedFont>
      <p:font typeface="Nunito Sans" panose="00000500000000000000" pitchFamily="2" charset="0"/>
      <p:regular r:id="rId34"/>
      <p:bold r:id="rId35"/>
      <p:italic r:id="rId36"/>
      <p:boldItalic r:id="rId37"/>
    </p:embeddedFont>
    <p:embeddedFont>
      <p:font typeface="Nunito Sans Black" panose="00000A00000000000000" pitchFamily="2" charset="0"/>
      <p:bold r:id="rId38"/>
      <p:boldItalic r:id="rId39"/>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D208-6267-342F-996D-0ED919789A35}" name="Susan Wallace" initials="SW" userId="S::susan.wallace@scouts.org.uk::1dea21a4-a711-4ebc-9773-2fb79bc4550e" providerId="AD"/>
  <p188:author id="{42883B10-A16F-FFFE-D117-5D8130F93BAA}" name="Adam Ray" initials="AR" userId="S::Adam.Ray@scouts.org.uk::55e35bce-ead9-4df5-9235-184f6cd38396" providerId="AD"/>
  <p188:author id="{30A23612-EC69-DF99-8E3C-8FC1F2535C8D}" name="Rebecca Young" initials="RY" userId="S::rebecca.young@scouts.org.uk::f555593b-33da-495a-aad4-0af475238730" providerId="AD"/>
  <p188:author id="{1A523E19-15C1-E9D4-4FD2-7AEF2AE34E0B}" name="Adam Ray" initials="AR" userId="S::adam.ray@scouts.org.uk::55e35bce-ead9-4df5-9235-184f6cd38396" providerId="AD"/>
  <p188:author id="{380A2322-47BA-B565-A126-E3D264C782EC}" name="Ben Powlesland" initials="BP" userId="S::benjamin.powlesland@scouts.org.uk::baa67bed-c541-40ef-a4f5-2220a2e8bccf" providerId="AD"/>
  <p188:author id="{3C815923-39DB-63F5-A443-18923E457571}" name="Pete Jeffreys" initials="PJ" userId="S::Pete.Jeffreys@scouts.org.uk::25ad60b4-1396-428f-a660-10ca608ac5be" providerId="AD"/>
  <p188:author id="{02FF092D-6D72-A9F1-59AF-F6CA8A495047}" name="Jack Caine" initials="JC" userId="S::jack.caine@scouts.org.uk::64d406e3-071f-4895-a778-14919809e9a5" providerId="AD"/>
  <p188:author id="{E1DBFD33-56EB-8CE8-DD2C-D9FF7E16F56F}" name="Pete Jeffreys" initials="PJ" userId="S::pete.jeffreys@scouts.org.uk::25ad60b4-1396-428f-a660-10ca608ac5be" providerId="AD"/>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09EE0762-028D-C496-A63A-38CA9AB7D99D}" name="Alison Fell" initials="AF" userId="S::alison.fell@scouts.org.uk::5b1de8e2-dda0-40e6-9071-5ec3be7418c5" providerId="AD"/>
  <p188:author id="{18651C69-2D9F-5889-DCD6-A21DDFDF980E}" name="Elizabeth Stormfield" initials="ES" userId="S::elizabeth.stormfield@scouts.org.uk::143790e4-f836-4071-8725-fc18b1c0af50" providerId="AD"/>
  <p188:author id="{874E6E74-72D9-576B-FBA3-9BE0DB0285FC}" name="James Booker" initials="JB" userId="S::james.booker@scouts.org.uk::201249a4-d410-4cab-99cc-746650975179" providerId="AD"/>
  <p188:author id="{0D831884-2401-F86D-55D7-E40AB25E776F}" name="Alison Fell" initials="AF" userId="S::alison.fell@cycscouts.org.uk::9470677d-65ca-4e5e-97ca-08ffce19d652" providerId="AD"/>
  <p188:author id="{D13BF18C-1455-CC9B-F8B2-C181FA239493}" name="Lara Burns" initials="LB" userId="S::lara.burns@scouts.org.uk::3ecee4ae-a55c-4804-ac20-4479182acad9" providerId="AD"/>
  <p188:author id="{B51194AF-4837-2DA3-2C6D-1A429DC20A59}" name="Elizabeth Cash" initials="EC" userId="S::elizabeth.cash@scouts.org.uk::05f927b3-ca14-43d5-b50a-5c0f73879942" providerId="AD"/>
  <p188:author id="{49AAC8C7-16BA-D461-223F-9B2126E520F6}" name="Anders Wulff" initials="AW" userId="S::anders.wulff@scouts.org.uk::712cb9ff-b7b2-40ee-9b23-9483bf4b62f6" providerId="AD"/>
  <p188:author id="{3D79F3C7-D0F4-A591-84AB-43B7BEC64F9F}" name="Craig Turpie" initials="CT" userId="S::craig.turpie@scouts.org.uk::0a9270cd-ff07-4281-8a79-9ac34e6992a5" providerId="AD"/>
  <p188:author id="{544CD2D0-1776-E026-85BB-ED66046B37CD}" name="Eleanor Coker" initials="EC" userId="S::eleanor.coker@scouts.org.uk::f2e34377-7a42-4171-897d-815de199653d" providerId="AD"/>
  <p188:author id="{D0258FD5-187F-BAD9-0F85-89ACC8FF1DF5}" name="Gordon Weston" initials="GW" userId="S::gordon.weston@scouts.org.uk::7d654ddf-9f43-4abb-be5b-ef660823d517" providerId="AD"/>
  <p188:author id="{ED1FD4DE-6FB5-8603-65E2-74F7500488B7}" name="Kirsty Waugh" initials="KW" userId="S::kirsty.waugh@scouts.org.uk::3c8af125-a979-4ee5-804b-4b718550c0d7" providerId="AD"/>
  <p188:author id="{DA38F2E9-F69D-34CD-27F0-99B9E7CC527C}" name="Lauren Golding" initials="LG" userId="S::lauren.golding@scouts.org.uk::5ecf11f9-6101-44b0-9678-ad82d7c1bed9" providerId="AD"/>
  <p188:author id="{BCA007F3-E7CA-0934-D7EC-8256E13732B6}" name="Robert Groves" initials="RG" userId="S::Robert.Groves@scouts.org.uk::18340ee5-2ee2-4523-a1bd-00715d104e64" providerId="AD"/>
  <p188:author id="{DD65E8F7-7F80-3F86-A220-6B50E6B2C257}" name="Lucy Burrows-Smith" initials="LB" userId="S::lucy.burrows-smith@scouts.org.uk::14151813-edde-4ec5-912a-240d5b4a5b32" providerId="AD"/>
  <p188:author id="{7AD9B1F9-B7F8-0530-DF4C-8159C57300DA}" name="Emily Hatcher" initials="EH" userId="S::emily.hatcher@scouts.org.uk::5248c6d0-681c-48eb-bcdd-736a1e594407" providerId="AD"/>
  <p188:author id="{1A9ADFFA-76F0-13C9-E8AC-813C7AFD6AFD}" name="Hamish Stout" initials="HS" userId="S::hamish.stout@scouts.org.uk::15f0d1f2-19d0-420e-bacb-e7d8d634b31c" providerId="AD"/>
  <p188:author id="{3CFDCDFF-C6B2-5F68-6369-EA6051CD0E23}" name="Heather Smith" initials="HS" userId="S::heather.smith@scouts.org.uk::d8df1e46-fb49-4870-8d1d-1072af296b9c" providerId="AD"/>
  <p188:author id="{B306D6FF-6E8A-051B-9139-7245D0F1B46A}" name="Pete Jeffreys" initials="PJ" userId="Pete Jeffrey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en Golding" initials="LG" lastIdx="2" clrIdx="0">
    <p:extLst>
      <p:ext uri="{19B8F6BF-5375-455C-9EA6-DF929625EA0E}">
        <p15:presenceInfo xmlns:p15="http://schemas.microsoft.com/office/powerpoint/2012/main" userId="S-1-5-21-1391002672-2133347557-2062581721-44135" providerId="AD"/>
      </p:ext>
    </p:extLst>
  </p:cmAuthor>
  <p:cmAuthor id="2" name="Lauren Golding" initials="LG [2]" lastIdx="3" clrIdx="1">
    <p:extLst>
      <p:ext uri="{19B8F6BF-5375-455C-9EA6-DF929625EA0E}">
        <p15:presenceInfo xmlns:p15="http://schemas.microsoft.com/office/powerpoint/2012/main" userId="S::lauren.golding@scouts.org.uk::5ecf11f9-6101-44b0-9678-ad82d7c1bed9" providerId="AD"/>
      </p:ext>
    </p:extLst>
  </p:cmAuthor>
  <p:cmAuthor id="3" name="Adam Ray" initials="AR" lastIdx="1" clrIdx="2">
    <p:extLst>
      <p:ext uri="{19B8F6BF-5375-455C-9EA6-DF929625EA0E}">
        <p15:presenceInfo xmlns:p15="http://schemas.microsoft.com/office/powerpoint/2012/main" userId="S::adam.ray@scouts.org.uk::55e35bce-ead9-4df5-9235-184f6cd38396" providerId="AD"/>
      </p:ext>
    </p:extLst>
  </p:cmAuthor>
  <p:cmAuthor id="4" name="Kirsty Waugh" initials="KW" lastIdx="1" clrIdx="3">
    <p:extLst>
      <p:ext uri="{19B8F6BF-5375-455C-9EA6-DF929625EA0E}">
        <p15:presenceInfo xmlns:p15="http://schemas.microsoft.com/office/powerpoint/2012/main" userId="S::kirsty.waugh@scouts.org.uk::3c8af125-a979-4ee5-804b-4b718550c0d7" providerId="AD"/>
      </p:ext>
    </p:extLst>
  </p:cmAuthor>
  <p:cmAuthor id="5" name="Chloe Kembery" initials="CK [2]" lastIdx="1" clrIdx="4">
    <p:extLst>
      <p:ext uri="{19B8F6BF-5375-455C-9EA6-DF929625EA0E}">
        <p15:presenceInfo xmlns:p15="http://schemas.microsoft.com/office/powerpoint/2012/main" userId="S::chloe.kembery@scouts.org.uk::bbb991c1-6616-42a7-b38f-f321f97d1b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794"/>
    <a:srgbClr val="7414DC"/>
    <a:srgbClr val="00A793"/>
    <a:srgbClr val="006DDF"/>
    <a:srgbClr val="FFB4E5"/>
    <a:srgbClr val="FF912A"/>
    <a:srgbClr val="205A41"/>
    <a:srgbClr val="23A950"/>
    <a:srgbClr val="003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guide orient="horz" pos="2160"/>
        <p:guide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21/05/2024</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140141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807908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961428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3562498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1276325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3337458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641762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1939374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2095665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3356848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1616026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9116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3264741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458CB061-1947-AA6B-AAB5-D3E865C3F4CB}"/>
              </a:ext>
            </a:extLst>
          </p:cNvPr>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1862137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3705161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3478078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3127766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1650757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1689391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336139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3151301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1104304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233419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1326658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1519397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1527238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463553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854556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985458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6960889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050095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476294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528733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5/21/2024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5/21/2024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9446619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5/21/2024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0B93-D5A9-C64C-B9E3-99F0DE57CF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25826E-1172-9040-B965-877B3DAB4DF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9FCB17-8BA5-D243-ABFF-5AD120C4A2C3}"/>
              </a:ext>
            </a:extLst>
          </p:cNvPr>
          <p:cNvSpPr>
            <a:spLocks noGrp="1"/>
          </p:cNvSpPr>
          <p:nvPr>
            <p:ph type="dt" sz="half" idx="10"/>
          </p:nvPr>
        </p:nvSpPr>
        <p:spPr/>
        <p:txBody>
          <a:bodyPr/>
          <a:lstStyle/>
          <a:p>
            <a:fld id="{A45B43EB-0F14-8440-952E-EC24169DF45A}" type="datetimeFigureOut">
              <a:rPr lang="en-US" smtClean="0">
                <a:solidFill>
                  <a:prstClr val="black">
                    <a:tint val="75000"/>
                  </a:prstClr>
                </a:solidFill>
              </a:rPr>
              <a:pPr/>
              <a:t>5/21/2024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DB9A1EF-0CBD-5246-A34E-CF7D2486DA0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3EC30AC-82E2-F74F-872A-AA11E96816F0}"/>
              </a:ext>
            </a:extLst>
          </p:cNvPr>
          <p:cNvSpPr>
            <a:spLocks noGrp="1"/>
          </p:cNvSpPr>
          <p:nvPr>
            <p:ph type="sldNum" sz="quarter" idx="12"/>
          </p:nvPr>
        </p:nvSpPr>
        <p:spPr/>
        <p:txBody>
          <a:bodyPr/>
          <a:lstStyle/>
          <a:p>
            <a:fld id="{B41D449C-94DD-4940-9A2C-8439EE4FA5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833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3AE4D-6B07-D827-3FF2-A6531701FD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3A8E686-0706-8432-A431-BD68EB25F9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1AE5F8-DF20-DF48-C7F6-8B826D699B5A}"/>
              </a:ext>
            </a:extLst>
          </p:cNvPr>
          <p:cNvSpPr>
            <a:spLocks noGrp="1"/>
          </p:cNvSpPr>
          <p:nvPr>
            <p:ph type="dt" sz="half" idx="10"/>
          </p:nvPr>
        </p:nvSpPr>
        <p:spPr/>
        <p:txBody>
          <a:bodyPr/>
          <a:lstStyle/>
          <a:p>
            <a:fld id="{93F8A453-9656-46B6-9853-6BA8E18B3AD2}" type="datetimeFigureOut">
              <a:rPr lang="en-GB" smtClean="0"/>
              <a:t>21/05/2024</a:t>
            </a:fld>
            <a:endParaRPr lang="en-GB"/>
          </a:p>
        </p:txBody>
      </p:sp>
      <p:sp>
        <p:nvSpPr>
          <p:cNvPr id="5" name="Footer Placeholder 4">
            <a:extLst>
              <a:ext uri="{FF2B5EF4-FFF2-40B4-BE49-F238E27FC236}">
                <a16:creationId xmlns:a16="http://schemas.microsoft.com/office/drawing/2014/main" id="{7BAAA13C-4139-CF11-B502-FACB03A1FB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BA710F-0FA5-6E4A-0BB5-5968E9142B4F}"/>
              </a:ext>
            </a:extLst>
          </p:cNvPr>
          <p:cNvSpPr>
            <a:spLocks noGrp="1"/>
          </p:cNvSpPr>
          <p:nvPr>
            <p:ph type="sldNum" sz="quarter" idx="12"/>
          </p:nvPr>
        </p:nvSpPr>
        <p:spPr/>
        <p:txBody>
          <a:bodyPr/>
          <a:lstStyle/>
          <a:p>
            <a:fld id="{1A752BB4-3315-41AD-9BD1-A96594056D31}" type="slidenum">
              <a:rPr lang="en-GB" smtClean="0"/>
              <a:t>‹#›</a:t>
            </a:fld>
            <a:endParaRPr lang="en-GB"/>
          </a:p>
        </p:txBody>
      </p:sp>
    </p:spTree>
    <p:extLst>
      <p:ext uri="{BB962C8B-B14F-4D97-AF65-F5344CB8AC3E}">
        <p14:creationId xmlns:p14="http://schemas.microsoft.com/office/powerpoint/2010/main" val="351446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096947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94290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781859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076330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5450871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304020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051003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9416803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22779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707838277"/>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6"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59" r:id="rId3"/>
    <p:sldLayoutId id="2147483706" r:id="rId4"/>
    <p:sldLayoutId id="2147483891" r:id="rId5"/>
    <p:sldLayoutId id="2147483691" r:id="rId6"/>
    <p:sldLayoutId id="2147483894" r:id="rId7"/>
    <p:sldLayoutId id="2147483895" r:id="rId8"/>
    <p:sldLayoutId id="2147483896" r:id="rId9"/>
    <p:sldLayoutId id="2147483897" r:id="rId10"/>
    <p:sldLayoutId id="2147484037"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864" r:id="rId53"/>
    <p:sldLayoutId id="2147483865" r:id="rId54"/>
    <p:sldLayoutId id="2147483866" r:id="rId55"/>
    <p:sldLayoutId id="2147483860" r:id="rId56"/>
    <p:sldLayoutId id="2147483867" r:id="rId57"/>
    <p:sldLayoutId id="2147483868" r:id="rId58"/>
    <p:sldLayoutId id="2147484024" r:id="rId59"/>
    <p:sldLayoutId id="2147484025" r:id="rId60"/>
    <p:sldLayoutId id="2147484026" r:id="rId61"/>
    <p:sldLayoutId id="2147484027" r:id="rId62"/>
    <p:sldLayoutId id="2147483869" r:id="rId63"/>
    <p:sldLayoutId id="2147483870" r:id="rId64"/>
    <p:sldLayoutId id="2147483871" r:id="rId65"/>
    <p:sldLayoutId id="2147483872" r:id="rId66"/>
    <p:sldLayoutId id="2147483873" r:id="rId67"/>
    <p:sldLayoutId id="2147483713" r:id="rId68"/>
    <p:sldLayoutId id="2147484028" r:id="rId69"/>
    <p:sldLayoutId id="2147484029" r:id="rId70"/>
    <p:sldLayoutId id="2147484030" r:id="rId71"/>
    <p:sldLayoutId id="2147484031" r:id="rId72"/>
    <p:sldLayoutId id="2147484032" r:id="rId73"/>
    <p:sldLayoutId id="2147484033" r:id="rId74"/>
    <p:sldLayoutId id="2147483874" r:id="rId75"/>
    <p:sldLayoutId id="2147483714" r:id="rId76"/>
    <p:sldLayoutId id="2147483875" r:id="rId77"/>
    <p:sldLayoutId id="2147483715" r:id="rId78"/>
    <p:sldLayoutId id="2147483721" r:id="rId79"/>
    <p:sldLayoutId id="2147483876" r:id="rId80"/>
    <p:sldLayoutId id="2147483995" r:id="rId81"/>
    <p:sldLayoutId id="2147483681" r:id="rId82"/>
    <p:sldLayoutId id="2147483877" r:id="rId83"/>
    <p:sldLayoutId id="2147483692" r:id="rId84"/>
    <p:sldLayoutId id="2147483996" r:id="rId85"/>
    <p:sldLayoutId id="2147483997" r:id="rId86"/>
    <p:sldLayoutId id="2147483998" r:id="rId87"/>
    <p:sldLayoutId id="2147483999" r:id="rId88"/>
    <p:sldLayoutId id="2147484000" r:id="rId89"/>
    <p:sldLayoutId id="2147484001" r:id="rId90"/>
    <p:sldLayoutId id="2147484002" r:id="rId91"/>
    <p:sldLayoutId id="2147484003" r:id="rId92"/>
    <p:sldLayoutId id="2147484004" r:id="rId93"/>
    <p:sldLayoutId id="2147484005" r:id="rId94"/>
    <p:sldLayoutId id="2147484006" r:id="rId95"/>
    <p:sldLayoutId id="2147484007" r:id="rId96"/>
    <p:sldLayoutId id="2147484008" r:id="rId97"/>
    <p:sldLayoutId id="2147484009" r:id="rId98"/>
    <p:sldLayoutId id="2147484010" r:id="rId99"/>
    <p:sldLayoutId id="2147484011" r:id="rId100"/>
    <p:sldLayoutId id="2147484012" r:id="rId101"/>
    <p:sldLayoutId id="2147484013" r:id="rId102"/>
    <p:sldLayoutId id="2147484014" r:id="rId103"/>
    <p:sldLayoutId id="2147484015" r:id="rId104"/>
    <p:sldLayoutId id="2147484016" r:id="rId105"/>
    <p:sldLayoutId id="2147484017" r:id="rId106"/>
    <p:sldLayoutId id="2147484018" r:id="rId107"/>
    <p:sldLayoutId id="2147484019" r:id="rId108"/>
    <p:sldLayoutId id="2147483711" r:id="rId109"/>
    <p:sldLayoutId id="2147483878" r:id="rId110"/>
    <p:sldLayoutId id="2147483683" r:id="rId111"/>
    <p:sldLayoutId id="2147483707" r:id="rId112"/>
    <p:sldLayoutId id="2147483697" r:id="rId113"/>
    <p:sldLayoutId id="2147483708" r:id="rId114"/>
    <p:sldLayoutId id="2147483701" r:id="rId115"/>
    <p:sldLayoutId id="2147483709" r:id="rId116"/>
    <p:sldLayoutId id="2147483702" r:id="rId117"/>
    <p:sldLayoutId id="2147483710" r:id="rId118"/>
    <p:sldLayoutId id="2147483687" r:id="rId119"/>
    <p:sldLayoutId id="2147483712" r:id="rId120"/>
    <p:sldLayoutId id="2147483699" r:id="rId121"/>
    <p:sldLayoutId id="2147483716" r:id="rId122"/>
    <p:sldLayoutId id="2147483717" r:id="rId123"/>
    <p:sldLayoutId id="2147483698" r:id="rId124"/>
    <p:sldLayoutId id="2147483722" r:id="rId125"/>
    <p:sldLayoutId id="2147483723" r:id="rId126"/>
    <p:sldLayoutId id="2147483700" r:id="rId127"/>
    <p:sldLayoutId id="2147483718" r:id="rId128"/>
    <p:sldLayoutId id="2147483719" r:id="rId129"/>
    <p:sldLayoutId id="2147483720" r:id="rId130"/>
    <p:sldLayoutId id="2147483689" r:id="rId131"/>
    <p:sldLayoutId id="2147483696" r:id="rId132"/>
    <p:sldLayoutId id="2147483703" r:id="rId133"/>
    <p:sldLayoutId id="2147483704" r:id="rId134"/>
    <p:sldLayoutId id="2147483705" r:id="rId135"/>
    <p:sldLayoutId id="2147484039" r:id="rId136"/>
    <p:sldLayoutId id="2147484020" r:id="rId137"/>
    <p:sldLayoutId id="2147483724" r:id="rId138"/>
    <p:sldLayoutId id="2147484038" r:id="rId139"/>
    <p:sldLayoutId id="2147484040" r:id="rId140"/>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6.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2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897724" y="4874317"/>
            <a:ext cx="8396551" cy="720940"/>
          </a:xfrm>
        </p:spPr>
        <p:txBody>
          <a:bodyPr vert="horz" lIns="0" tIns="0" rIns="0" bIns="0" rtlCol="0" anchor="t">
            <a:noAutofit/>
          </a:bodyPr>
          <a:lstStyle/>
          <a:p>
            <a:r>
              <a:rPr lang="en-GB"/>
              <a:t>Transformation Lead Call</a:t>
            </a:r>
          </a:p>
          <a:p>
            <a:r>
              <a:rPr lang="en-GB">
                <a:latin typeface="Nunito Sans Black"/>
              </a:rPr>
              <a:t>May 24</a:t>
            </a:r>
          </a:p>
        </p:txBody>
      </p:sp>
    </p:spTree>
    <p:extLst>
      <p:ext uri="{BB962C8B-B14F-4D97-AF65-F5344CB8AC3E}">
        <p14:creationId xmlns:p14="http://schemas.microsoft.com/office/powerpoint/2010/main" val="1097233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2855642" y="1944332"/>
            <a:ext cx="6480715" cy="4498671"/>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chemeClr val="tx1"/>
                </a:solidFill>
              </a:rPr>
              <a:t>What’s happening during this phase?</a:t>
            </a:r>
          </a:p>
          <a:p>
            <a:pPr algn="ctr"/>
            <a:endParaRPr lang="en-GB" sz="2400" b="1">
              <a:solidFill>
                <a:schemeClr val="tx1"/>
              </a:solidFill>
            </a:endParaRPr>
          </a:p>
          <a:p>
            <a:pPr marL="10795">
              <a:spcBef>
                <a:spcPts val="600"/>
              </a:spcBef>
              <a:spcAft>
                <a:spcPts val="600"/>
              </a:spcAft>
              <a:buClr>
                <a:srgbClr val="7414DC"/>
              </a:buClr>
              <a:buSzPct val="125000"/>
              <a:defRPr/>
            </a:pPr>
            <a:r>
              <a:rPr lang="en-GB" sz="2000" b="1">
                <a:solidFill>
                  <a:srgbClr val="000000"/>
                </a:solidFill>
              </a:rPr>
              <a:t>Compass Freeze</a:t>
            </a: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Interim processes in place</a:t>
            </a:r>
          </a:p>
          <a:p>
            <a:pPr marL="353695" indent="-342900">
              <a:spcBef>
                <a:spcPts val="600"/>
              </a:spcBef>
              <a:spcAft>
                <a:spcPts val="600"/>
              </a:spcAft>
              <a:buClr>
                <a:srgbClr val="7414DC"/>
              </a:buClr>
              <a:buSzPct val="125000"/>
              <a:buFont typeface="Arial"/>
              <a:buChar char="•"/>
              <a:defRPr/>
            </a:pPr>
            <a:r>
              <a:rPr lang="en-GB" sz="2000">
                <a:solidFill>
                  <a:srgbClr val="000000"/>
                </a:solidFill>
              </a:rPr>
              <a:t>Continuing training for new digital tools</a:t>
            </a:r>
          </a:p>
          <a:p>
            <a:pPr marL="353695" indent="-342900">
              <a:spcBef>
                <a:spcPts val="600"/>
              </a:spcBef>
              <a:spcAft>
                <a:spcPts val="600"/>
              </a:spcAft>
              <a:buClr>
                <a:srgbClr val="7414DC"/>
              </a:buClr>
              <a:buSzPct val="125000"/>
              <a:buFont typeface="Arial"/>
              <a:buChar char="•"/>
              <a:defRPr/>
            </a:pPr>
            <a:r>
              <a:rPr lang="en-GB" sz="2000">
                <a:solidFill>
                  <a:srgbClr val="000000"/>
                </a:solidFill>
              </a:rPr>
              <a:t>Lead Volunteer preparations</a:t>
            </a:r>
          </a:p>
          <a:p>
            <a:pPr marL="10795">
              <a:spcBef>
                <a:spcPts val="600"/>
              </a:spcBef>
              <a:spcAft>
                <a:spcPts val="600"/>
              </a:spcAft>
              <a:buClr>
                <a:srgbClr val="7414DC"/>
              </a:buClr>
              <a:buSzPct val="125000"/>
              <a:defRPr/>
            </a:pPr>
            <a:r>
              <a:rPr lang="en-GB" sz="2000" b="1">
                <a:solidFill>
                  <a:srgbClr val="000000"/>
                </a:solidFill>
              </a:rPr>
              <a:t>Go-Live Support</a:t>
            </a: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Encouragement to use digital tools</a:t>
            </a: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Support for Counties with go-live of new processes</a:t>
            </a:r>
          </a:p>
        </p:txBody>
      </p:sp>
      <p:sp>
        <p:nvSpPr>
          <p:cNvPr id="3" name="TextBox 2">
            <a:extLst>
              <a:ext uri="{FF2B5EF4-FFF2-40B4-BE49-F238E27FC236}">
                <a16:creationId xmlns:a16="http://schemas.microsoft.com/office/drawing/2014/main" id="{38965AC0-AADB-155D-9F43-9C97D8E038C3}"/>
              </a:ext>
            </a:extLst>
          </p:cNvPr>
          <p:cNvSpPr txBox="1"/>
          <p:nvPr/>
        </p:nvSpPr>
        <p:spPr>
          <a:xfrm>
            <a:off x="429216" y="619447"/>
            <a:ext cx="6921154"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Moving to digital tools and processes - After Summer ‘24</a:t>
            </a:r>
          </a:p>
        </p:txBody>
      </p:sp>
    </p:spTree>
    <p:extLst>
      <p:ext uri="{BB962C8B-B14F-4D97-AF65-F5344CB8AC3E}">
        <p14:creationId xmlns:p14="http://schemas.microsoft.com/office/powerpoint/2010/main" val="1478444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383205" y="584355"/>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Compass Freeze</a:t>
            </a:r>
          </a:p>
        </p:txBody>
      </p:sp>
      <p:sp>
        <p:nvSpPr>
          <p:cNvPr id="6" name="TextBox 5">
            <a:extLst>
              <a:ext uri="{FF2B5EF4-FFF2-40B4-BE49-F238E27FC236}">
                <a16:creationId xmlns:a16="http://schemas.microsoft.com/office/drawing/2014/main" id="{1983021B-2DFD-5913-0D69-4315E52A291E}"/>
              </a:ext>
            </a:extLst>
          </p:cNvPr>
          <p:cNvSpPr txBox="1"/>
          <p:nvPr/>
        </p:nvSpPr>
        <p:spPr>
          <a:xfrm>
            <a:off x="286050" y="1424329"/>
            <a:ext cx="5445516" cy="5047536"/>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800" b="1">
                <a:latin typeface="Nunito Sans"/>
                <a:ea typeface="Calibri"/>
                <a:cs typeface="Calibri"/>
              </a:rPr>
              <a:t>Interim Processes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Compass will be unavailable during this period, Support Centre will have access to information if needed</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Interim process will be live during the Compass freeze, until the go-live of the digital system </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During this period, all volunteers will need to make sure they are aware of and following these processes</a:t>
            </a:r>
          </a:p>
          <a:p>
            <a:pPr marL="295275" indent="-285750">
              <a:spcBef>
                <a:spcPts val="600"/>
              </a:spcBef>
              <a:spcAft>
                <a:spcPts val="600"/>
              </a:spcAft>
              <a:buClr>
                <a:srgbClr val="7414DC"/>
              </a:buClr>
              <a:buSzPct val="125000"/>
              <a:buFont typeface="Arial" panose="020B0604020202020204" pitchFamily="34" charset="0"/>
              <a:buChar char="•"/>
              <a:defRPr/>
            </a:pPr>
            <a:endParaRPr lang="en-GB" sz="1800">
              <a:latin typeface="Nunito Sans"/>
              <a:ea typeface="Calibri"/>
              <a:cs typeface="Calibri"/>
            </a:endParaRPr>
          </a:p>
          <a:p>
            <a:pPr marL="9525">
              <a:spcBef>
                <a:spcPts val="600"/>
              </a:spcBef>
              <a:spcAft>
                <a:spcPts val="600"/>
              </a:spcAft>
              <a:buClr>
                <a:srgbClr val="7414DC"/>
              </a:buClr>
              <a:buSzPct val="125000"/>
              <a:defRPr/>
            </a:pPr>
            <a:r>
              <a:rPr lang="en-GB" sz="1800" b="1">
                <a:latin typeface="Nunito Sans"/>
                <a:ea typeface="Calibri"/>
                <a:cs typeface="Calibri"/>
              </a:rPr>
              <a:t>Training for new digital tools and processes</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Training sessions will continue to be run during this time</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Volunteers should be encouraged to attend </a:t>
            </a:r>
          </a:p>
        </p:txBody>
      </p:sp>
      <p:pic>
        <p:nvPicPr>
          <p:cNvPr id="3" name="Picture 12" descr="A picture containing outdoor, tree, person, wearing">
            <a:extLst>
              <a:ext uri="{FF2B5EF4-FFF2-40B4-BE49-F238E27FC236}">
                <a16:creationId xmlns:a16="http://schemas.microsoft.com/office/drawing/2014/main" id="{06028895-DE35-8D94-7B20-F87AFC3572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1" y="0"/>
            <a:ext cx="6095999" cy="6858000"/>
          </a:xfrm>
          <a:prstGeom prst="rect">
            <a:avLst/>
          </a:prstGeom>
        </p:spPr>
      </p:pic>
    </p:spTree>
    <p:extLst>
      <p:ext uri="{BB962C8B-B14F-4D97-AF65-F5344CB8AC3E}">
        <p14:creationId xmlns:p14="http://schemas.microsoft.com/office/powerpoint/2010/main" val="554888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6327452" y="1013419"/>
            <a:ext cx="5209003"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Soft Launch - Preparation Week</a:t>
            </a:r>
          </a:p>
        </p:txBody>
      </p:sp>
      <p:sp>
        <p:nvSpPr>
          <p:cNvPr id="6" name="TextBox 5">
            <a:extLst>
              <a:ext uri="{FF2B5EF4-FFF2-40B4-BE49-F238E27FC236}">
                <a16:creationId xmlns:a16="http://schemas.microsoft.com/office/drawing/2014/main" id="{1983021B-2DFD-5913-0D69-4315E52A291E}"/>
              </a:ext>
            </a:extLst>
          </p:cNvPr>
          <p:cNvSpPr txBox="1"/>
          <p:nvPr/>
        </p:nvSpPr>
        <p:spPr>
          <a:xfrm>
            <a:off x="6327452" y="2199458"/>
            <a:ext cx="5566782" cy="4401205"/>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2000">
                <a:latin typeface="Nunito Sans"/>
                <a:ea typeface="Calibri"/>
                <a:cs typeface="Calibri"/>
              </a:rPr>
              <a:t>In the first week of go-live we’ll be encouraging Lead Volunteers and their teams to get everything set up and for other volunteers to use the system if needed only</a:t>
            </a:r>
          </a:p>
          <a:p>
            <a:pPr marL="9525">
              <a:spcBef>
                <a:spcPts val="600"/>
              </a:spcBef>
              <a:spcAft>
                <a:spcPts val="600"/>
              </a:spcAft>
              <a:buClr>
                <a:srgbClr val="7414DC"/>
              </a:buClr>
              <a:buSzPct val="125000"/>
              <a:defRPr/>
            </a:pPr>
            <a:r>
              <a:rPr lang="en-GB" sz="2000">
                <a:latin typeface="Nunito Sans"/>
                <a:ea typeface="Calibri"/>
                <a:cs typeface="Calibri"/>
              </a:rPr>
              <a:t>This means they can:</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Move volunteers into the right teams and give them the accreditations they need</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Explore the live system to support their teams</a:t>
            </a:r>
          </a:p>
          <a:p>
            <a:pPr marL="9525">
              <a:spcBef>
                <a:spcPts val="600"/>
              </a:spcBef>
              <a:spcAft>
                <a:spcPts val="600"/>
              </a:spcAft>
              <a:buClr>
                <a:srgbClr val="7414DC"/>
              </a:buClr>
              <a:buSzPct val="125000"/>
              <a:defRPr/>
            </a:pPr>
            <a:r>
              <a:rPr lang="en-GB" sz="2000">
                <a:latin typeface="Nunito Sans"/>
                <a:ea typeface="Calibri"/>
                <a:cs typeface="Calibri"/>
              </a:rPr>
              <a:t>We’ll be communicating directly with Lead Volunteers during this time to support them to do this</a:t>
            </a:r>
          </a:p>
        </p:txBody>
      </p:sp>
      <p:pic>
        <p:nvPicPr>
          <p:cNvPr id="3" name="Picture 2" descr="four-young-people-writing-down-ideas-and-chatting.jpg">
            <a:extLst>
              <a:ext uri="{FF2B5EF4-FFF2-40B4-BE49-F238E27FC236}">
                <a16:creationId xmlns:a16="http://schemas.microsoft.com/office/drawing/2014/main" id="{3B1657D7-734F-6206-4F62-9FB33488F76E}"/>
              </a:ext>
            </a:extLst>
          </p:cNvPr>
          <p:cNvPicPr>
            <a:picLocks noChangeAspect="1"/>
          </p:cNvPicPr>
          <p:nvPr/>
        </p:nvPicPr>
        <p:blipFill>
          <a:blip r:embed="rId3"/>
          <a:stretch>
            <a:fillRect/>
          </a:stretch>
        </p:blipFill>
        <p:spPr>
          <a:xfrm>
            <a:off x="0" y="0"/>
            <a:ext cx="6096000" cy="6858000"/>
          </a:xfrm>
          <a:prstGeom prst="rect">
            <a:avLst/>
          </a:prstGeom>
        </p:spPr>
      </p:pic>
    </p:spTree>
    <p:extLst>
      <p:ext uri="{BB962C8B-B14F-4D97-AF65-F5344CB8AC3E}">
        <p14:creationId xmlns:p14="http://schemas.microsoft.com/office/powerpoint/2010/main" val="1722953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191685" y="1062656"/>
            <a:ext cx="5341699"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Using the new digital system</a:t>
            </a:r>
          </a:p>
        </p:txBody>
      </p:sp>
      <p:sp>
        <p:nvSpPr>
          <p:cNvPr id="6" name="TextBox 5">
            <a:extLst>
              <a:ext uri="{FF2B5EF4-FFF2-40B4-BE49-F238E27FC236}">
                <a16:creationId xmlns:a16="http://schemas.microsoft.com/office/drawing/2014/main" id="{1983021B-2DFD-5913-0D69-4315E52A291E}"/>
              </a:ext>
            </a:extLst>
          </p:cNvPr>
          <p:cNvSpPr txBox="1"/>
          <p:nvPr/>
        </p:nvSpPr>
        <p:spPr>
          <a:xfrm>
            <a:off x="285701" y="2049810"/>
            <a:ext cx="5742628" cy="4093428"/>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2000">
                <a:latin typeface="Nunito Sans"/>
                <a:ea typeface="Calibri"/>
                <a:cs typeface="Calibri"/>
              </a:rPr>
              <a:t>At go-live: </a:t>
            </a:r>
          </a:p>
          <a:p>
            <a:pPr marL="9525">
              <a:spcBef>
                <a:spcPts val="600"/>
              </a:spcBef>
              <a:spcAft>
                <a:spcPts val="600"/>
              </a:spcAft>
              <a:buClr>
                <a:srgbClr val="7414DC"/>
              </a:buClr>
              <a:buSzPct val="125000"/>
              <a:defRPr/>
            </a:pPr>
            <a:r>
              <a:rPr lang="en-GB" sz="2000" b="1">
                <a:latin typeface="Nunito Sans"/>
                <a:ea typeface="Calibri"/>
                <a:cs typeface="Calibri"/>
              </a:rPr>
              <a:t>Volunteers with a migrated email</a:t>
            </a:r>
          </a:p>
          <a:p>
            <a:pPr marL="9525">
              <a:spcBef>
                <a:spcPts val="600"/>
              </a:spcBef>
              <a:spcAft>
                <a:spcPts val="600"/>
              </a:spcAft>
              <a:buClr>
                <a:srgbClr val="7414DC"/>
              </a:buClr>
              <a:buSzPct val="125000"/>
              <a:defRPr/>
            </a:pPr>
            <a:r>
              <a:rPr lang="en-GB" sz="2000">
                <a:latin typeface="Nunito Sans"/>
                <a:ea typeface="Calibri"/>
                <a:cs typeface="Calibri"/>
              </a:rPr>
              <a:t>Receive an email directing them to login to the new system and set up their password</a:t>
            </a:r>
          </a:p>
          <a:p>
            <a:pPr marL="9525">
              <a:spcBef>
                <a:spcPts val="600"/>
              </a:spcBef>
              <a:spcAft>
                <a:spcPts val="600"/>
              </a:spcAft>
              <a:buClr>
                <a:srgbClr val="7414DC"/>
              </a:buClr>
              <a:buSzPct val="125000"/>
              <a:defRPr/>
            </a:pPr>
            <a:r>
              <a:rPr lang="en-GB" sz="2000" b="1">
                <a:latin typeface="Nunito Sans"/>
                <a:ea typeface="Calibri"/>
                <a:cs typeface="Calibri"/>
              </a:rPr>
              <a:t>Volunteers with a missing or duplicated email </a:t>
            </a:r>
          </a:p>
          <a:p>
            <a:pPr marL="9525">
              <a:spcBef>
                <a:spcPts val="600"/>
              </a:spcBef>
              <a:spcAft>
                <a:spcPts val="600"/>
              </a:spcAft>
              <a:buClr>
                <a:srgbClr val="7414DC"/>
              </a:buClr>
              <a:buSzPct val="125000"/>
              <a:defRPr/>
            </a:pPr>
            <a:r>
              <a:rPr lang="en-GB" sz="2000">
                <a:latin typeface="Nunito Sans"/>
                <a:ea typeface="Calibri"/>
                <a:cs typeface="Calibri"/>
              </a:rPr>
              <a:t>Will need to contact the Support Centre to get a login email added</a:t>
            </a:r>
          </a:p>
          <a:p>
            <a:pPr marL="9525">
              <a:spcBef>
                <a:spcPts val="600"/>
              </a:spcBef>
              <a:spcAft>
                <a:spcPts val="600"/>
              </a:spcAft>
              <a:buClr>
                <a:srgbClr val="7414DC"/>
              </a:buClr>
              <a:buSzPct val="125000"/>
              <a:defRPr/>
            </a:pPr>
            <a:r>
              <a:rPr lang="en-GB" sz="2000" b="1">
                <a:latin typeface="Nunito Sans"/>
                <a:ea typeface="Calibri"/>
                <a:cs typeface="Calibri"/>
              </a:rPr>
              <a:t>Volunteers without an email</a:t>
            </a:r>
            <a:endParaRPr lang="en-GB" sz="2000">
              <a:latin typeface="Nunito Sans"/>
              <a:ea typeface="Calibri"/>
              <a:cs typeface="Calibri"/>
            </a:endParaRPr>
          </a:p>
          <a:p>
            <a:pPr marL="9525">
              <a:spcBef>
                <a:spcPts val="600"/>
              </a:spcBef>
              <a:spcAft>
                <a:spcPts val="600"/>
              </a:spcAft>
              <a:buClr>
                <a:srgbClr val="7414DC"/>
              </a:buClr>
              <a:buSzPct val="125000"/>
              <a:defRPr/>
            </a:pPr>
            <a:r>
              <a:rPr lang="en-GB" sz="2000">
                <a:latin typeface="Nunito Sans"/>
                <a:ea typeface="Calibri"/>
                <a:cs typeface="Calibri"/>
              </a:rPr>
              <a:t>Will need their line manager to set up the proxy details</a:t>
            </a:r>
          </a:p>
        </p:txBody>
      </p:sp>
      <p:pic>
        <p:nvPicPr>
          <p:cNvPr id="2" name="Picture 1" descr="two-cubs-leaping-into-water-jpg.jpg">
            <a:extLst>
              <a:ext uri="{FF2B5EF4-FFF2-40B4-BE49-F238E27FC236}">
                <a16:creationId xmlns:a16="http://schemas.microsoft.com/office/drawing/2014/main" id="{B965962C-1758-9D3D-5AED-909C80271234}"/>
              </a:ext>
            </a:extLst>
          </p:cNvPr>
          <p:cNvPicPr>
            <a:picLocks noChangeAspect="1"/>
          </p:cNvPicPr>
          <p:nvPr/>
        </p:nvPicPr>
        <p:blipFill rotWithShape="1">
          <a:blip r:embed="rId3"/>
          <a:srcRect l="39653" r="4927"/>
          <a:stretch/>
        </p:blipFill>
        <p:spPr>
          <a:xfrm>
            <a:off x="6523273" y="-6090"/>
            <a:ext cx="5668727" cy="6864090"/>
          </a:xfrm>
          <a:prstGeom prst="rect">
            <a:avLst/>
          </a:prstGeom>
        </p:spPr>
      </p:pic>
    </p:spTree>
    <p:extLst>
      <p:ext uri="{BB962C8B-B14F-4D97-AF65-F5344CB8AC3E}">
        <p14:creationId xmlns:p14="http://schemas.microsoft.com/office/powerpoint/2010/main" val="2197607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6537299" y="1102625"/>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Go-Live</a:t>
            </a:r>
          </a:p>
        </p:txBody>
      </p:sp>
      <p:sp>
        <p:nvSpPr>
          <p:cNvPr id="6" name="TextBox 5">
            <a:extLst>
              <a:ext uri="{FF2B5EF4-FFF2-40B4-BE49-F238E27FC236}">
                <a16:creationId xmlns:a16="http://schemas.microsoft.com/office/drawing/2014/main" id="{1983021B-2DFD-5913-0D69-4315E52A291E}"/>
              </a:ext>
            </a:extLst>
          </p:cNvPr>
          <p:cNvSpPr txBox="1"/>
          <p:nvPr/>
        </p:nvSpPr>
        <p:spPr>
          <a:xfrm>
            <a:off x="6464366" y="1870598"/>
            <a:ext cx="5354868" cy="4555093"/>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2000" b="1">
                <a:latin typeface="Nunito Sans"/>
                <a:ea typeface="Calibri"/>
                <a:cs typeface="Calibri"/>
              </a:rPr>
              <a:t>Supporting use of digital tools</a:t>
            </a:r>
          </a:p>
          <a:p>
            <a:pPr marL="9525">
              <a:spcBef>
                <a:spcPts val="600"/>
              </a:spcBef>
              <a:spcAft>
                <a:spcPts val="600"/>
              </a:spcAft>
              <a:buClr>
                <a:srgbClr val="7414DC"/>
              </a:buClr>
              <a:buSzPct val="125000"/>
              <a:defRPr/>
            </a:pPr>
            <a:r>
              <a:rPr lang="en-GB" sz="2000">
                <a:latin typeface="Nunito Sans"/>
                <a:ea typeface="Calibri"/>
                <a:cs typeface="Calibri"/>
              </a:rPr>
              <a:t>All members will go-live with the new system approx. 2-3 weeks after Compass freeze </a:t>
            </a:r>
          </a:p>
          <a:p>
            <a:pPr marL="9525">
              <a:spcBef>
                <a:spcPts val="600"/>
              </a:spcBef>
              <a:spcAft>
                <a:spcPts val="600"/>
              </a:spcAft>
              <a:buClr>
                <a:srgbClr val="7414DC"/>
              </a:buClr>
              <a:buSzPct val="125000"/>
              <a:defRPr/>
            </a:pPr>
            <a:r>
              <a:rPr lang="en-GB" sz="2000">
                <a:latin typeface="Nunito Sans"/>
                <a:ea typeface="Calibri"/>
                <a:cs typeface="Calibri"/>
              </a:rPr>
              <a:t>We’ll be regularly communicating with volunteers, highlighting different functions of the digital tools they can try out</a:t>
            </a:r>
          </a:p>
          <a:p>
            <a:pPr marL="9525">
              <a:spcBef>
                <a:spcPts val="600"/>
              </a:spcBef>
              <a:spcAft>
                <a:spcPts val="600"/>
              </a:spcAft>
              <a:buClr>
                <a:srgbClr val="7414DC"/>
              </a:buClr>
              <a:buSzPct val="125000"/>
              <a:defRPr/>
            </a:pPr>
            <a:r>
              <a:rPr lang="en-GB" sz="2000">
                <a:latin typeface="Nunito Sans"/>
                <a:ea typeface="Calibri"/>
                <a:cs typeface="Calibri"/>
              </a:rPr>
              <a:t>We’ll also continue to deliver training sessions during the first week of go-live</a:t>
            </a:r>
          </a:p>
          <a:p>
            <a:pPr marL="9525">
              <a:spcBef>
                <a:spcPts val="600"/>
              </a:spcBef>
              <a:spcAft>
                <a:spcPts val="600"/>
              </a:spcAft>
              <a:buClr>
                <a:srgbClr val="7414DC"/>
              </a:buClr>
              <a:buSzPct val="125000"/>
              <a:defRPr/>
            </a:pPr>
            <a:r>
              <a:rPr lang="en-GB" sz="2000" b="1">
                <a:latin typeface="Nunito Sans"/>
                <a:ea typeface="Calibri"/>
                <a:cs typeface="Calibri"/>
              </a:rPr>
              <a:t>Local Support</a:t>
            </a:r>
          </a:p>
          <a:p>
            <a:pPr marL="9525">
              <a:spcBef>
                <a:spcPts val="600"/>
              </a:spcBef>
              <a:spcAft>
                <a:spcPts val="600"/>
              </a:spcAft>
              <a:buClr>
                <a:srgbClr val="7414DC"/>
              </a:buClr>
              <a:buSzPct val="125000"/>
              <a:defRPr/>
            </a:pPr>
            <a:r>
              <a:rPr lang="en-GB" sz="2000">
                <a:latin typeface="Nunito Sans"/>
                <a:ea typeface="Calibri"/>
                <a:cs typeface="Calibri"/>
              </a:rPr>
              <a:t>For around 6-weeks after go-live, your County go-live support teams should be helping with local queries </a:t>
            </a:r>
          </a:p>
        </p:txBody>
      </p:sp>
      <p:pic>
        <p:nvPicPr>
          <p:cNvPr id="3" name="Picture 2">
            <a:extLst>
              <a:ext uri="{FF2B5EF4-FFF2-40B4-BE49-F238E27FC236}">
                <a16:creationId xmlns:a16="http://schemas.microsoft.com/office/drawing/2014/main" id="{C9AF45FA-E656-4361-6859-C548CD67AF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270538" cy="6858000"/>
          </a:xfrm>
          <a:prstGeom prst="rect">
            <a:avLst/>
          </a:prstGeom>
        </p:spPr>
      </p:pic>
    </p:spTree>
    <p:extLst>
      <p:ext uri="{BB962C8B-B14F-4D97-AF65-F5344CB8AC3E}">
        <p14:creationId xmlns:p14="http://schemas.microsoft.com/office/powerpoint/2010/main" val="2182519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491283" y="1675452"/>
            <a:ext cx="11209434" cy="4939661"/>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800" b="1">
                <a:solidFill>
                  <a:schemeClr val="tx1"/>
                </a:solidFill>
              </a:rPr>
              <a:t>What tasks need to be completed in your County/Area/Region (Scotland) during this period?</a:t>
            </a:r>
          </a:p>
          <a:p>
            <a:endParaRPr lang="en-GB" sz="1800">
              <a:solidFill>
                <a:schemeClr val="tx1"/>
              </a:solidFill>
              <a:highlight>
                <a:srgbClr val="FFFF00"/>
              </a:highlight>
            </a:endParaRPr>
          </a:p>
          <a:p>
            <a:r>
              <a:rPr lang="en-GB" sz="1800">
                <a:solidFill>
                  <a:schemeClr val="tx1"/>
                </a:solidFill>
              </a:rPr>
              <a:t>You must:</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all volunteers are aware of and carrying out interim processes during Compass freeze</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Have your County go-live support team operating</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Encourage volunteers to attend training webinars</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all volunteers are aware of and carrying out processes that will change when the digital tools go-live</a:t>
            </a:r>
          </a:p>
          <a:p>
            <a:pPr marL="296545"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Formally adopt new teams and titles locally, along with new ways of working</a:t>
            </a:r>
          </a:p>
          <a:p>
            <a:pPr marL="296545" indent="-28575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volunteers with outstanding learning are completing this through the learning tool</a:t>
            </a:r>
            <a:endParaRPr lang="en-GB" sz="2000">
              <a:solidFill>
                <a:schemeClr val="tx1"/>
              </a:solidFill>
            </a:endParaRPr>
          </a:p>
        </p:txBody>
      </p:sp>
      <p:sp>
        <p:nvSpPr>
          <p:cNvPr id="3" name="TextBox 2">
            <a:extLst>
              <a:ext uri="{FF2B5EF4-FFF2-40B4-BE49-F238E27FC236}">
                <a16:creationId xmlns:a16="http://schemas.microsoft.com/office/drawing/2014/main" id="{40EED6E7-1E03-7F77-775C-8B2766E5F423}"/>
              </a:ext>
            </a:extLst>
          </p:cNvPr>
          <p:cNvSpPr txBox="1"/>
          <p:nvPr/>
        </p:nvSpPr>
        <p:spPr>
          <a:xfrm>
            <a:off x="429215" y="591312"/>
            <a:ext cx="7462760"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Moving to digital tools and processes - After Summer ‘24</a:t>
            </a:r>
          </a:p>
        </p:txBody>
      </p:sp>
    </p:spTree>
    <p:extLst>
      <p:ext uri="{BB962C8B-B14F-4D97-AF65-F5344CB8AC3E}">
        <p14:creationId xmlns:p14="http://schemas.microsoft.com/office/powerpoint/2010/main" val="2649522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591269" y="510371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solidFill>
                  <a:schemeClr val="tx2"/>
                </a:solidFill>
              </a:rPr>
              <a:t>Any Questions?</a:t>
            </a:r>
          </a:p>
        </p:txBody>
      </p:sp>
      <p:pic>
        <p:nvPicPr>
          <p:cNvPr id="3" name="Graphic 2" descr="Thought bubble outline">
            <a:extLst>
              <a:ext uri="{FF2B5EF4-FFF2-40B4-BE49-F238E27FC236}">
                <a16:creationId xmlns:a16="http://schemas.microsoft.com/office/drawing/2014/main" id="{CCCB41DA-79BD-0D05-4368-0E61B5A9AD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53111" y="2805223"/>
            <a:ext cx="2700000" cy="2700000"/>
          </a:xfrm>
          <a:prstGeom prst="rect">
            <a:avLst/>
          </a:prstGeom>
        </p:spPr>
      </p:pic>
      <p:pic>
        <p:nvPicPr>
          <p:cNvPr id="8" name="Graphic 7" descr="Lightbulb and gear outline">
            <a:extLst>
              <a:ext uri="{FF2B5EF4-FFF2-40B4-BE49-F238E27FC236}">
                <a16:creationId xmlns:a16="http://schemas.microsoft.com/office/drawing/2014/main" id="{F561D2E0-CE73-0719-9B77-E9FA5B7C7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5190" y="1079802"/>
            <a:ext cx="2700000" cy="2700000"/>
          </a:xfrm>
          <a:prstGeom prst="rect">
            <a:avLst/>
          </a:prstGeom>
        </p:spPr>
      </p:pic>
      <p:pic>
        <p:nvPicPr>
          <p:cNvPr id="10" name="Graphic 9" descr="Chat bubble outline">
            <a:extLst>
              <a:ext uri="{FF2B5EF4-FFF2-40B4-BE49-F238E27FC236}">
                <a16:creationId xmlns:a16="http://schemas.microsoft.com/office/drawing/2014/main" id="{969CDB01-52C8-EE15-65C3-FDDA999CF7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3623984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3A70A103-ACF9-1545-4C8E-9F999942B3D8}"/>
              </a:ext>
            </a:extLst>
          </p:cNvPr>
          <p:cNvSpPr txBox="1">
            <a:spLocks/>
          </p:cNvSpPr>
          <p:nvPr/>
        </p:nvSpPr>
        <p:spPr>
          <a:xfrm>
            <a:off x="363491" y="2080352"/>
            <a:ext cx="8787544" cy="1025281"/>
          </a:xfrm>
          <a:prstGeom prst="rect">
            <a:avLst/>
          </a:prstGeom>
        </p:spPr>
        <p:txBody>
          <a:bodyPr vert="horz" lIns="0" tIns="0" rIns="0" bIns="0" rtlCol="0" anchor="t">
            <a:normAutofit fontScale="92500" lnSpcReduction="200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64770">
              <a:spcBef>
                <a:spcPts val="2145"/>
              </a:spcBef>
            </a:pPr>
            <a:r>
              <a:rPr lang="en-GB" sz="4000" b="1">
                <a:solidFill>
                  <a:schemeClr val="bg1"/>
                </a:solidFill>
                <a:latin typeface="Nunito Sans Black"/>
                <a:cs typeface="Nunito Sans Black"/>
              </a:rPr>
              <a:t>Embedding our new ways of working - After move to new digital tools</a:t>
            </a:r>
          </a:p>
        </p:txBody>
      </p:sp>
      <p:grpSp>
        <p:nvGrpSpPr>
          <p:cNvPr id="19" name="Group 18">
            <a:extLst>
              <a:ext uri="{FF2B5EF4-FFF2-40B4-BE49-F238E27FC236}">
                <a16:creationId xmlns:a16="http://schemas.microsoft.com/office/drawing/2014/main" id="{8DE13A9F-8F48-4148-F719-31AEF88E42D2}"/>
              </a:ext>
            </a:extLst>
          </p:cNvPr>
          <p:cNvGrpSpPr/>
          <p:nvPr/>
        </p:nvGrpSpPr>
        <p:grpSpPr>
          <a:xfrm>
            <a:off x="447897" y="3429000"/>
            <a:ext cx="11296206" cy="2576255"/>
            <a:chOff x="447897" y="2346972"/>
            <a:chExt cx="11296206" cy="2576255"/>
          </a:xfrm>
        </p:grpSpPr>
        <p:sp>
          <p:nvSpPr>
            <p:cNvPr id="20" name="Arrow: Right 19">
              <a:extLst>
                <a:ext uri="{FF2B5EF4-FFF2-40B4-BE49-F238E27FC236}">
                  <a16:creationId xmlns:a16="http://schemas.microsoft.com/office/drawing/2014/main" id="{D9A5D92F-4B20-4DD2-9204-2EE985B4A2D3}"/>
                </a:ext>
              </a:extLst>
            </p:cNvPr>
            <p:cNvSpPr/>
            <p:nvPr/>
          </p:nvSpPr>
          <p:spPr>
            <a:xfrm>
              <a:off x="447897" y="2346972"/>
              <a:ext cx="11296206" cy="56755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and embedding culture changes*</a:t>
              </a:r>
            </a:p>
          </p:txBody>
        </p:sp>
        <p:sp>
          <p:nvSpPr>
            <p:cNvPr id="21" name="Rectangle: Rounded Corners 20">
              <a:extLst>
                <a:ext uri="{FF2B5EF4-FFF2-40B4-BE49-F238E27FC236}">
                  <a16:creationId xmlns:a16="http://schemas.microsoft.com/office/drawing/2014/main" id="{355752A9-1009-18F6-61C0-C5885623E465}"/>
                </a:ext>
              </a:extLst>
            </p:cNvPr>
            <p:cNvSpPr/>
            <p:nvPr/>
          </p:nvSpPr>
          <p:spPr>
            <a:xfrm>
              <a:off x="7158806" y="3695624"/>
              <a:ext cx="2576881"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Moving to digital tools &amp; processes </a:t>
              </a:r>
            </a:p>
          </p:txBody>
        </p:sp>
        <p:sp>
          <p:nvSpPr>
            <p:cNvPr id="22" name="Rectangle: Rounded Corners 21">
              <a:extLst>
                <a:ext uri="{FF2B5EF4-FFF2-40B4-BE49-F238E27FC236}">
                  <a16:creationId xmlns:a16="http://schemas.microsoft.com/office/drawing/2014/main" id="{76FD51B2-263B-164F-B5F8-346508F543FD}"/>
                </a:ext>
              </a:extLst>
            </p:cNvPr>
            <p:cNvSpPr/>
            <p:nvPr/>
          </p:nvSpPr>
          <p:spPr>
            <a:xfrm>
              <a:off x="8539079" y="4355670"/>
              <a:ext cx="1196608"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Go-Live Support</a:t>
              </a:r>
            </a:p>
          </p:txBody>
        </p:sp>
        <p:sp>
          <p:nvSpPr>
            <p:cNvPr id="23" name="Rectangle: Rounded Corners 22">
              <a:extLst>
                <a:ext uri="{FF2B5EF4-FFF2-40B4-BE49-F238E27FC236}">
                  <a16:creationId xmlns:a16="http://schemas.microsoft.com/office/drawing/2014/main" id="{29FA7194-C55E-6E85-2002-221E314C9F5B}"/>
                </a:ext>
              </a:extLst>
            </p:cNvPr>
            <p:cNvSpPr/>
            <p:nvPr/>
          </p:nvSpPr>
          <p:spPr>
            <a:xfrm>
              <a:off x="7158806" y="4355669"/>
              <a:ext cx="1310119"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Compass Freeze</a:t>
              </a:r>
            </a:p>
          </p:txBody>
        </p:sp>
        <p:sp>
          <p:nvSpPr>
            <p:cNvPr id="24" name="Rectangle: Rounded Corners 23">
              <a:extLst>
                <a:ext uri="{FF2B5EF4-FFF2-40B4-BE49-F238E27FC236}">
                  <a16:creationId xmlns:a16="http://schemas.microsoft.com/office/drawing/2014/main" id="{9273C3F3-8439-944F-1654-E00905D1A13D}"/>
                </a:ext>
              </a:extLst>
            </p:cNvPr>
            <p:cNvSpPr/>
            <p:nvPr/>
          </p:nvSpPr>
          <p:spPr>
            <a:xfrm>
              <a:off x="447897" y="3695620"/>
              <a:ext cx="3841322"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new ways of working</a:t>
              </a:r>
            </a:p>
          </p:txBody>
        </p:sp>
        <p:sp>
          <p:nvSpPr>
            <p:cNvPr id="25" name="Rectangle: Rounded Corners 24">
              <a:extLst>
                <a:ext uri="{FF2B5EF4-FFF2-40B4-BE49-F238E27FC236}">
                  <a16:creationId xmlns:a16="http://schemas.microsoft.com/office/drawing/2014/main" id="{114F5558-B3D4-7BDF-2E87-30A4044E357A}"/>
                </a:ext>
              </a:extLst>
            </p:cNvPr>
            <p:cNvSpPr/>
            <p:nvPr/>
          </p:nvSpPr>
          <p:spPr>
            <a:xfrm>
              <a:off x="4395442" y="3695620"/>
              <a:ext cx="265714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Preparing for the digital tools &amp; processes</a:t>
              </a:r>
            </a:p>
          </p:txBody>
        </p:sp>
        <p:sp>
          <p:nvSpPr>
            <p:cNvPr id="26" name="Rectangle: Rounded Corners 25">
              <a:extLst>
                <a:ext uri="{FF2B5EF4-FFF2-40B4-BE49-F238E27FC236}">
                  <a16:creationId xmlns:a16="http://schemas.microsoft.com/office/drawing/2014/main" id="{9D654F79-7814-5ACD-D4DC-17EF5904EC15}"/>
                </a:ext>
              </a:extLst>
            </p:cNvPr>
            <p:cNvSpPr/>
            <p:nvPr/>
          </p:nvSpPr>
          <p:spPr>
            <a:xfrm>
              <a:off x="9841909" y="3695622"/>
              <a:ext cx="1902194"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Embedding our new ways of working</a:t>
              </a:r>
            </a:p>
          </p:txBody>
        </p:sp>
        <p:sp>
          <p:nvSpPr>
            <p:cNvPr id="27" name="Rectangle: Rounded Corners 26">
              <a:extLst>
                <a:ext uri="{FF2B5EF4-FFF2-40B4-BE49-F238E27FC236}">
                  <a16:creationId xmlns:a16="http://schemas.microsoft.com/office/drawing/2014/main" id="{5CA2ED76-1A99-3380-4F08-C28163B1C7A8}"/>
                </a:ext>
              </a:extLst>
            </p:cNvPr>
            <p:cNvSpPr/>
            <p:nvPr/>
          </p:nvSpPr>
          <p:spPr>
            <a:xfrm>
              <a:off x="447897" y="3005970"/>
              <a:ext cx="3841322"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Now - Summer ‘24</a:t>
              </a:r>
            </a:p>
          </p:txBody>
        </p:sp>
        <p:sp>
          <p:nvSpPr>
            <p:cNvPr id="28" name="Rectangle: Rounded Corners 27">
              <a:extLst>
                <a:ext uri="{FF2B5EF4-FFF2-40B4-BE49-F238E27FC236}">
                  <a16:creationId xmlns:a16="http://schemas.microsoft.com/office/drawing/2014/main" id="{F6EDFC57-A435-3D92-CC42-EB0F04F5EB68}"/>
                </a:ext>
              </a:extLst>
            </p:cNvPr>
            <p:cNvSpPr/>
            <p:nvPr/>
          </p:nvSpPr>
          <p:spPr>
            <a:xfrm>
              <a:off x="4395442" y="3005970"/>
              <a:ext cx="265714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Circa. 60 days prior to Compass freeze</a:t>
              </a:r>
            </a:p>
          </p:txBody>
        </p:sp>
        <p:sp>
          <p:nvSpPr>
            <p:cNvPr id="29" name="Rectangle: Rounded Corners 28">
              <a:extLst>
                <a:ext uri="{FF2B5EF4-FFF2-40B4-BE49-F238E27FC236}">
                  <a16:creationId xmlns:a16="http://schemas.microsoft.com/office/drawing/2014/main" id="{4FCDED16-01FE-047C-3430-969A600D7878}"/>
                </a:ext>
              </a:extLst>
            </p:cNvPr>
            <p:cNvSpPr/>
            <p:nvPr/>
          </p:nvSpPr>
          <p:spPr>
            <a:xfrm>
              <a:off x="7158806" y="3005970"/>
              <a:ext cx="257688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After Summer ‘24</a:t>
              </a:r>
            </a:p>
          </p:txBody>
        </p:sp>
        <p:sp>
          <p:nvSpPr>
            <p:cNvPr id="30" name="Rectangle: Rounded Corners 29">
              <a:extLst>
                <a:ext uri="{FF2B5EF4-FFF2-40B4-BE49-F238E27FC236}">
                  <a16:creationId xmlns:a16="http://schemas.microsoft.com/office/drawing/2014/main" id="{20D4E547-90BE-2742-9A48-E15E8EA9A0E4}"/>
                </a:ext>
              </a:extLst>
            </p:cNvPr>
            <p:cNvSpPr/>
            <p:nvPr/>
          </p:nvSpPr>
          <p:spPr>
            <a:xfrm>
              <a:off x="9841909" y="3005970"/>
              <a:ext cx="1902194"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ysClr val="windowText" lastClr="000000"/>
                  </a:solidFill>
                </a:rPr>
                <a:t>After move to digital tools</a:t>
              </a:r>
            </a:p>
          </p:txBody>
        </p:sp>
      </p:grpSp>
    </p:spTree>
    <p:extLst>
      <p:ext uri="{BB962C8B-B14F-4D97-AF65-F5344CB8AC3E}">
        <p14:creationId xmlns:p14="http://schemas.microsoft.com/office/powerpoint/2010/main" val="2550508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2855642" y="2283793"/>
            <a:ext cx="6480715" cy="3246646"/>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chemeClr val="tx1"/>
                </a:solidFill>
              </a:rPr>
              <a:t>What’s happening during this phase?</a:t>
            </a:r>
          </a:p>
          <a:p>
            <a:pPr algn="ctr"/>
            <a:endParaRPr lang="en-GB" sz="2400" b="1">
              <a:solidFill>
                <a:schemeClr val="tx1"/>
              </a:solidFill>
            </a:endParaRP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Success stories</a:t>
            </a: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Website transition to business as usual</a:t>
            </a: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Feedback on future improvement</a:t>
            </a:r>
          </a:p>
          <a:p>
            <a:pPr marL="35369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rPr>
              <a:t>Embedding culture change</a:t>
            </a:r>
          </a:p>
        </p:txBody>
      </p:sp>
      <p:sp>
        <p:nvSpPr>
          <p:cNvPr id="3" name="TextBox 2">
            <a:extLst>
              <a:ext uri="{FF2B5EF4-FFF2-40B4-BE49-F238E27FC236}">
                <a16:creationId xmlns:a16="http://schemas.microsoft.com/office/drawing/2014/main" id="{38965AC0-AADB-155D-9F43-9C97D8E038C3}"/>
              </a:ext>
            </a:extLst>
          </p:cNvPr>
          <p:cNvSpPr txBox="1"/>
          <p:nvPr/>
        </p:nvSpPr>
        <p:spPr>
          <a:xfrm>
            <a:off x="429216" y="619447"/>
            <a:ext cx="6921154"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Embedding our new ways of working - After move to new digital tools</a:t>
            </a:r>
          </a:p>
        </p:txBody>
      </p:sp>
    </p:spTree>
    <p:extLst>
      <p:ext uri="{BB962C8B-B14F-4D97-AF65-F5344CB8AC3E}">
        <p14:creationId xmlns:p14="http://schemas.microsoft.com/office/powerpoint/2010/main" val="2609425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376172" y="813107"/>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Success Stories</a:t>
            </a:r>
          </a:p>
        </p:txBody>
      </p:sp>
      <p:sp>
        <p:nvSpPr>
          <p:cNvPr id="8" name="TextBox 7">
            <a:extLst>
              <a:ext uri="{FF2B5EF4-FFF2-40B4-BE49-F238E27FC236}">
                <a16:creationId xmlns:a16="http://schemas.microsoft.com/office/drawing/2014/main" id="{00F31F1C-F038-928B-82C7-11434CD03460}"/>
              </a:ext>
            </a:extLst>
          </p:cNvPr>
          <p:cNvSpPr txBox="1"/>
          <p:nvPr/>
        </p:nvSpPr>
        <p:spPr>
          <a:xfrm>
            <a:off x="376172" y="2536448"/>
            <a:ext cx="5393201" cy="1785104"/>
          </a:xfrm>
          <a:prstGeom prst="rect">
            <a:avLst/>
          </a:prstGeom>
          <a:noFill/>
        </p:spPr>
        <p:txBody>
          <a:bodyPr wrap="square">
            <a:spAutoFit/>
          </a:bodyPr>
          <a:lstStyle/>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We’ll be sharing blogs/videos of success stories </a:t>
            </a:r>
            <a:r>
              <a:rPr lang="en-GB" sz="2000">
                <a:solidFill>
                  <a:srgbClr val="000000"/>
                </a:solidFill>
                <a:latin typeface="Nunito Sans"/>
                <a:ea typeface="Calibri"/>
                <a:cs typeface="Calibri"/>
              </a:rPr>
              <a:t>from across the movement</a:t>
            </a:r>
            <a:endParaRPr kumimoji="0" lang="en-GB" sz="2000" b="0" i="0" u="none" strike="noStrike" kern="1200" cap="none" spc="0" normalizeH="0" baseline="0" noProof="0">
              <a:ln>
                <a:noFill/>
              </a:ln>
              <a:solidFill>
                <a:srgbClr val="000000"/>
              </a:solidFill>
              <a:effectLst/>
              <a:uLnTx/>
              <a:uFillTx/>
              <a:latin typeface="Nunito Sans"/>
              <a:ea typeface="Calibri"/>
              <a:cs typeface="Calibri"/>
            </a:endParaRP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We’ll be reaching out to all Transformation Leads to share stories from their County or a District or Group</a:t>
            </a:r>
          </a:p>
        </p:txBody>
      </p:sp>
      <p:pic>
        <p:nvPicPr>
          <p:cNvPr id="9" name="Picture 8" descr="squirrels-05-jpg.jpg">
            <a:extLst>
              <a:ext uri="{FF2B5EF4-FFF2-40B4-BE49-F238E27FC236}">
                <a16:creationId xmlns:a16="http://schemas.microsoft.com/office/drawing/2014/main" id="{F5E4E761-9A45-132F-F36A-634481B3E25F}"/>
              </a:ext>
            </a:extLst>
          </p:cNvPr>
          <p:cNvPicPr>
            <a:picLocks noChangeAspect="1"/>
          </p:cNvPicPr>
          <p:nvPr/>
        </p:nvPicPr>
        <p:blipFill rotWithShape="1">
          <a:blip r:embed="rId3"/>
          <a:srcRect b="14193"/>
          <a:stretch/>
        </p:blipFill>
        <p:spPr>
          <a:xfrm>
            <a:off x="6513425" y="0"/>
            <a:ext cx="5678576" cy="6858000"/>
          </a:xfrm>
          <a:prstGeom prst="rect">
            <a:avLst/>
          </a:prstGeom>
        </p:spPr>
      </p:pic>
    </p:spTree>
    <p:extLst>
      <p:ext uri="{BB962C8B-B14F-4D97-AF65-F5344CB8AC3E}">
        <p14:creationId xmlns:p14="http://schemas.microsoft.com/office/powerpoint/2010/main" val="101112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29200" y="1240448"/>
            <a:ext cx="5766800" cy="5107167"/>
          </a:xfrm>
          <a:prstGeom prst="rect">
            <a:avLst/>
          </a:prstGeom>
        </p:spPr>
        <p:txBody>
          <a:bodyPr vert="horz" wrap="square" lIns="0" tIns="272415" rIns="0" bIns="0" rtlCol="0" anchor="t">
            <a:spAutoFit/>
          </a:bodyPr>
          <a:lstStyle/>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Craig Turpie,</a:t>
            </a:r>
            <a:r>
              <a:rPr lang="en-GB" sz="1800">
                <a:latin typeface="Nunito Sans"/>
                <a:cs typeface="Calibri"/>
              </a:rPr>
              <a:t> Deputy UK Chief Volunteer</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Jack Caine, </a:t>
            </a:r>
            <a:r>
              <a:rPr lang="en-GB" sz="1800">
                <a:latin typeface="Nunito Sans"/>
                <a:cs typeface="Calibri"/>
              </a:rPr>
              <a:t>UK Lead Volunteer for People</a:t>
            </a:r>
            <a:endParaRPr lang="en-GB" sz="1800" b="1">
              <a:latin typeface="Nunito Sans"/>
              <a:cs typeface="Calibri"/>
            </a:endParaRP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Andrew Sutherland, </a:t>
            </a:r>
            <a:r>
              <a:rPr lang="en-GB" sz="1800">
                <a:latin typeface="Nunito Sans"/>
                <a:cs typeface="Calibri"/>
              </a:rPr>
              <a:t>Deputy Programme Sponsor</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Hamish Stout,</a:t>
            </a:r>
            <a:r>
              <a:rPr lang="en-GB" sz="1800">
                <a:latin typeface="Nunito Sans"/>
                <a:cs typeface="Calibri"/>
              </a:rPr>
              <a:t> Project Sponsor, Change and Infrastructure</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Elizabeth Stormfield, Gemma Norman, Rob Groves, </a:t>
            </a:r>
            <a:r>
              <a:rPr lang="en-GB" sz="1800">
                <a:latin typeface="Nunito Sans"/>
                <a:cs typeface="Calibri"/>
              </a:rPr>
              <a:t>Change Team</a:t>
            </a:r>
          </a:p>
          <a:p>
            <a:pPr marL="285750" lvl="1" indent="-285750">
              <a:spcBef>
                <a:spcPts val="600"/>
              </a:spcBef>
              <a:spcAft>
                <a:spcPts val="600"/>
              </a:spcAft>
              <a:buClr>
                <a:srgbClr val="7414DC"/>
              </a:buClr>
              <a:buSzPct val="125000"/>
              <a:buFont typeface="Arial"/>
              <a:buChar char="•"/>
              <a:tabLst>
                <a:tab pos="523399" algn="l"/>
                <a:tab pos="523875" algn="l"/>
              </a:tabLst>
            </a:pPr>
            <a:r>
              <a:rPr lang="en-GB" sz="1800" b="1">
                <a:latin typeface="Nunito Sans"/>
                <a:cs typeface="Calibri"/>
              </a:rPr>
              <a:t>Adam Ray, </a:t>
            </a:r>
            <a:r>
              <a:rPr lang="en-GB" sz="1800">
                <a:latin typeface="Nunito Sans"/>
                <a:cs typeface="Calibri"/>
              </a:rPr>
              <a:t>Communications Manager</a:t>
            </a:r>
          </a:p>
          <a:p>
            <a:pPr marL="0" lvl="1" algn="ctr">
              <a:spcBef>
                <a:spcPts val="600"/>
              </a:spcBef>
              <a:spcAft>
                <a:spcPts val="600"/>
              </a:spcAft>
              <a:buClr>
                <a:srgbClr val="7414DC"/>
              </a:buClr>
              <a:buSzPct val="125000"/>
              <a:tabLst>
                <a:tab pos="523399" algn="l"/>
                <a:tab pos="523875" algn="l"/>
              </a:tabLst>
            </a:pPr>
            <a:endParaRPr lang="en-GB" sz="1800" b="1">
              <a:latin typeface="Nunito Sans"/>
              <a:cs typeface="Calibri"/>
            </a:endParaRPr>
          </a:p>
          <a:p>
            <a:pPr marL="0" lvl="1" algn="ctr">
              <a:spcBef>
                <a:spcPts val="600"/>
              </a:spcBef>
              <a:spcAft>
                <a:spcPts val="600"/>
              </a:spcAft>
              <a:buClr>
                <a:srgbClr val="7414DC"/>
              </a:buClr>
              <a:buSzPct val="125000"/>
              <a:tabLst>
                <a:tab pos="523399" algn="l"/>
                <a:tab pos="523875" algn="l"/>
              </a:tabLst>
            </a:pPr>
            <a:r>
              <a:rPr lang="en-GB" sz="1800" b="1">
                <a:latin typeface="Nunito Sans"/>
                <a:cs typeface="Calibri"/>
              </a:rPr>
              <a:t>Breakouts</a:t>
            </a:r>
          </a:p>
          <a:p>
            <a:pPr marL="0" lvl="1" algn="ctr">
              <a:spcBef>
                <a:spcPts val="600"/>
              </a:spcBef>
              <a:spcAft>
                <a:spcPts val="600"/>
              </a:spcAft>
              <a:buClr>
                <a:srgbClr val="7414DC"/>
              </a:buClr>
              <a:buSzPct val="125000"/>
              <a:tabLst>
                <a:tab pos="523399" algn="l"/>
                <a:tab pos="523875" algn="l"/>
              </a:tabLst>
            </a:pPr>
            <a:r>
              <a:rPr lang="en-GB" sz="1800" b="1">
                <a:latin typeface="Nunito Sans"/>
                <a:cs typeface="Calibri"/>
              </a:rPr>
              <a:t>Matt Cobble, Graham Phillips, Lucy Burrows-Smith, Anders Wulff, Paul Fix, Stephen Mallet, Heather Smith, Alison Fell, Ben Powlesland, Vanessa Slawson</a:t>
            </a:r>
          </a:p>
        </p:txBody>
      </p:sp>
      <p:sp>
        <p:nvSpPr>
          <p:cNvPr id="3" name="TextBox 2">
            <a:extLst>
              <a:ext uri="{FF2B5EF4-FFF2-40B4-BE49-F238E27FC236}">
                <a16:creationId xmlns:a16="http://schemas.microsoft.com/office/drawing/2014/main" id="{C442F3DC-9009-C8F9-A8ED-6C3994E56C41}"/>
              </a:ext>
            </a:extLst>
          </p:cNvPr>
          <p:cNvSpPr txBox="1"/>
          <p:nvPr/>
        </p:nvSpPr>
        <p:spPr>
          <a:xfrm>
            <a:off x="170949" y="581975"/>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pic>
        <p:nvPicPr>
          <p:cNvPr id="4" name="Picture 16" descr="A person giving a presentation to an audience&#10;&#10;Description automatically generated">
            <a:extLst>
              <a:ext uri="{FF2B5EF4-FFF2-40B4-BE49-F238E27FC236}">
                <a16:creationId xmlns:a16="http://schemas.microsoft.com/office/drawing/2014/main" id="{B438E189-9D8C-8268-A3E4-D6E14F9902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04001" y="0"/>
            <a:ext cx="5888000" cy="6858000"/>
          </a:xfrm>
          <a:prstGeom prst="rect">
            <a:avLst/>
          </a:prstGeom>
        </p:spPr>
      </p:pic>
    </p:spTree>
    <p:extLst>
      <p:ext uri="{BB962C8B-B14F-4D97-AF65-F5344CB8AC3E}">
        <p14:creationId xmlns:p14="http://schemas.microsoft.com/office/powerpoint/2010/main" val="2830624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6572991" y="1041555"/>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Website Transition</a:t>
            </a:r>
          </a:p>
        </p:txBody>
      </p:sp>
      <p:sp>
        <p:nvSpPr>
          <p:cNvPr id="8" name="TextBox 7">
            <a:extLst>
              <a:ext uri="{FF2B5EF4-FFF2-40B4-BE49-F238E27FC236}">
                <a16:creationId xmlns:a16="http://schemas.microsoft.com/office/drawing/2014/main" id="{00F31F1C-F038-928B-82C7-11434CD03460}"/>
              </a:ext>
            </a:extLst>
          </p:cNvPr>
          <p:cNvSpPr txBox="1"/>
          <p:nvPr/>
        </p:nvSpPr>
        <p:spPr>
          <a:xfrm>
            <a:off x="6480891" y="2612292"/>
            <a:ext cx="5393201" cy="2708434"/>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Ongoing work will</a:t>
            </a:r>
            <a:r>
              <a:rPr lang="en-GB" sz="2000">
                <a:solidFill>
                  <a:srgbClr val="000000"/>
                </a:solidFill>
                <a:latin typeface="Nunito Sans"/>
                <a:ea typeface="Calibri"/>
                <a:cs typeface="Calibri"/>
              </a:rPr>
              <a:t> take place</a:t>
            </a:r>
            <a:r>
              <a:rPr kumimoji="0" lang="en-GB" sz="2000" b="0" i="0" u="none" strike="noStrike" kern="1200" cap="none" spc="0" normalizeH="0" baseline="0" noProof="0">
                <a:ln>
                  <a:noFill/>
                </a:ln>
                <a:solidFill>
                  <a:srgbClr val="000000"/>
                </a:solidFill>
                <a:effectLst/>
                <a:uLnTx/>
                <a:uFillTx/>
                <a:latin typeface="Nunito Sans"/>
                <a:ea typeface="Calibri"/>
                <a:cs typeface="Calibri"/>
              </a:rPr>
              <a:t> just before go-live and over the </a:t>
            </a:r>
            <a:r>
              <a:rPr lang="en-GB" sz="2000">
                <a:solidFill>
                  <a:srgbClr val="000000"/>
                </a:solidFill>
                <a:latin typeface="Nunito Sans"/>
                <a:ea typeface="Calibri"/>
                <a:cs typeface="Calibri"/>
              </a:rPr>
              <a:t>following months</a:t>
            </a:r>
            <a:r>
              <a:rPr kumimoji="0" lang="en-GB" sz="2000" b="0" i="0" u="none" strike="noStrike" kern="1200" cap="none" spc="0" normalizeH="0" baseline="0" noProof="0">
                <a:ln>
                  <a:noFill/>
                </a:ln>
                <a:solidFill>
                  <a:srgbClr val="000000"/>
                </a:solidFill>
                <a:effectLst/>
                <a:uLnTx/>
                <a:uFillTx/>
                <a:latin typeface="Nunito Sans"/>
                <a:ea typeface="Calibri"/>
                <a:cs typeface="Calibri"/>
              </a:rPr>
              <a:t> to update content across the website</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This will focus on moving current transition content into </a:t>
            </a:r>
            <a:r>
              <a:rPr lang="en-GB" sz="2000">
                <a:solidFill>
                  <a:srgbClr val="000000"/>
                </a:solidFill>
                <a:latin typeface="Nunito Sans"/>
                <a:ea typeface="Calibri"/>
                <a:cs typeface="Calibri"/>
              </a:rPr>
              <a:t>its</a:t>
            </a:r>
            <a:r>
              <a:rPr kumimoji="0" lang="en-GB" sz="2000" b="0" i="0" u="none" strike="noStrike" kern="1200" cap="none" spc="0" normalizeH="0" baseline="0" noProof="0">
                <a:ln>
                  <a:noFill/>
                </a:ln>
                <a:solidFill>
                  <a:srgbClr val="000000"/>
                </a:solidFill>
                <a:effectLst/>
                <a:uLnTx/>
                <a:uFillTx/>
                <a:latin typeface="Nunito Sans"/>
                <a:ea typeface="Calibri"/>
                <a:cs typeface="Calibri"/>
              </a:rPr>
              <a:t> </a:t>
            </a:r>
            <a:r>
              <a:rPr lang="en-GB" sz="2000">
                <a:solidFill>
                  <a:srgbClr val="000000"/>
                </a:solidFill>
                <a:latin typeface="Nunito Sans"/>
                <a:ea typeface="Calibri"/>
                <a:cs typeface="Calibri"/>
              </a:rPr>
              <a:t>business-as-usual pages and improving the way volunteers can navigate through the website easily to find the information they need</a:t>
            </a:r>
            <a:endParaRPr lang="en-GB" sz="2000" b="0" i="0" u="none" strike="noStrike" kern="1200" cap="none" spc="0" normalizeH="0" baseline="0" noProof="0">
              <a:ln>
                <a:noFill/>
              </a:ln>
              <a:solidFill>
                <a:srgbClr val="000000"/>
              </a:solidFill>
              <a:effectLst/>
              <a:uLnTx/>
              <a:uFillTx/>
              <a:latin typeface="Nunito Sans"/>
              <a:ea typeface="Calibri"/>
              <a:cs typeface="Calibri"/>
            </a:endParaRPr>
          </a:p>
        </p:txBody>
      </p:sp>
      <p:pic>
        <p:nvPicPr>
          <p:cNvPr id="3" name="Picture 2" descr="A person standing in front of a computer&#10;&#10;Description automatically generated with low confidence">
            <a:extLst>
              <a:ext uri="{FF2B5EF4-FFF2-40B4-BE49-F238E27FC236}">
                <a16:creationId xmlns:a16="http://schemas.microsoft.com/office/drawing/2014/main" id="{EB158465-32C7-3335-9D24-8BF9987D73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95" r="10206" b="2464"/>
          <a:stretch/>
        </p:blipFill>
        <p:spPr>
          <a:xfrm>
            <a:off x="-1" y="0"/>
            <a:ext cx="6096001" cy="6858000"/>
          </a:xfrm>
          <a:prstGeom prst="rect">
            <a:avLst/>
          </a:prstGeom>
        </p:spPr>
      </p:pic>
    </p:spTree>
    <p:extLst>
      <p:ext uri="{BB962C8B-B14F-4D97-AF65-F5344CB8AC3E}">
        <p14:creationId xmlns:p14="http://schemas.microsoft.com/office/powerpoint/2010/main" val="1485567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376172" y="415542"/>
            <a:ext cx="5209003"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New Ways of Working and Feedback</a:t>
            </a:r>
          </a:p>
        </p:txBody>
      </p:sp>
      <p:sp>
        <p:nvSpPr>
          <p:cNvPr id="8" name="TextBox 7">
            <a:extLst>
              <a:ext uri="{FF2B5EF4-FFF2-40B4-BE49-F238E27FC236}">
                <a16:creationId xmlns:a16="http://schemas.microsoft.com/office/drawing/2014/main" id="{00F31F1C-F038-928B-82C7-11434CD03460}"/>
              </a:ext>
            </a:extLst>
          </p:cNvPr>
          <p:cNvSpPr txBox="1"/>
          <p:nvPr/>
        </p:nvSpPr>
        <p:spPr>
          <a:xfrm>
            <a:off x="376172" y="2383844"/>
            <a:ext cx="5393201" cy="2862322"/>
          </a:xfrm>
          <a:prstGeom prst="rect">
            <a:avLst/>
          </a:prstGeom>
          <a:noFill/>
        </p:spPr>
        <p:txBody>
          <a:bodyPr wrap="square">
            <a:spAutoFit/>
          </a:bodyPr>
          <a:lstStyle/>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New ways of working, supported by the digital tools, will need to continue to embedded into everyday practice </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endParaRPr kumimoji="0" lang="en-GB" sz="2000" b="0" i="0" u="none" strike="noStrike" kern="1200" cap="none" spc="0" normalizeH="0" baseline="0" noProof="0">
              <a:ln>
                <a:noFill/>
              </a:ln>
              <a:solidFill>
                <a:srgbClr val="000000"/>
              </a:solidFill>
              <a:effectLst/>
              <a:uLnTx/>
              <a:uFillTx/>
              <a:latin typeface="Nunito Sans"/>
              <a:ea typeface="Calibri"/>
              <a:cs typeface="Calibri"/>
            </a:endParaRP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There will be a central process to share feedback on what additional features should be considered in future updates to the digital tools</a:t>
            </a:r>
          </a:p>
        </p:txBody>
      </p:sp>
      <p:pic>
        <p:nvPicPr>
          <p:cNvPr id="3" name="Picture 2">
            <a:extLst>
              <a:ext uri="{FF2B5EF4-FFF2-40B4-BE49-F238E27FC236}">
                <a16:creationId xmlns:a16="http://schemas.microsoft.com/office/drawing/2014/main" id="{001A2901-CB9F-1A07-72C6-E113D931A2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680" y="0"/>
            <a:ext cx="6088320" cy="6858000"/>
          </a:xfrm>
          <a:prstGeom prst="rect">
            <a:avLst/>
          </a:prstGeom>
        </p:spPr>
      </p:pic>
    </p:spTree>
    <p:extLst>
      <p:ext uri="{BB962C8B-B14F-4D97-AF65-F5344CB8AC3E}">
        <p14:creationId xmlns:p14="http://schemas.microsoft.com/office/powerpoint/2010/main" val="3126878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DA0673A-3780-0BD8-83D8-CA29FB84DAA6}"/>
              </a:ext>
            </a:extLst>
          </p:cNvPr>
          <p:cNvSpPr txBox="1"/>
          <p:nvPr/>
        </p:nvSpPr>
        <p:spPr>
          <a:xfrm>
            <a:off x="6372963" y="1048346"/>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Embedding Culture Change</a:t>
            </a:r>
          </a:p>
        </p:txBody>
      </p:sp>
      <p:sp>
        <p:nvSpPr>
          <p:cNvPr id="8" name="TextBox 7">
            <a:extLst>
              <a:ext uri="{FF2B5EF4-FFF2-40B4-BE49-F238E27FC236}">
                <a16:creationId xmlns:a16="http://schemas.microsoft.com/office/drawing/2014/main" id="{00F31F1C-F038-928B-82C7-11434CD03460}"/>
              </a:ext>
            </a:extLst>
          </p:cNvPr>
          <p:cNvSpPr txBox="1"/>
          <p:nvPr/>
        </p:nvSpPr>
        <p:spPr>
          <a:xfrm>
            <a:off x="6372963" y="2232833"/>
            <a:ext cx="5393201" cy="3477875"/>
          </a:xfrm>
          <a:prstGeom prst="rect">
            <a:avLst/>
          </a:prstGeom>
          <a:noFill/>
        </p:spPr>
        <p:txBody>
          <a:bodyPr wrap="square" lIns="91440" tIns="45720" rIns="91440" bIns="45720" anchor="t">
            <a:spAutoFit/>
          </a:bodyPr>
          <a:lstStyle/>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Nunito Sans"/>
                <a:ea typeface="Calibri"/>
                <a:cs typeface="Calibri"/>
              </a:rPr>
              <a:t>It’s important that we remember the core of the volunteer experience transformation is about culture change </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000">
                <a:solidFill>
                  <a:srgbClr val="000000"/>
                </a:solidFill>
                <a:latin typeface="Nunito Sans"/>
                <a:ea typeface="Calibri"/>
                <a:cs typeface="Calibri"/>
              </a:rPr>
              <a:t>Across the movement we must continue to embed, and role model this culture change </a:t>
            </a:r>
          </a:p>
          <a:p>
            <a:pPr marL="295275"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000">
                <a:solidFill>
                  <a:srgbClr val="000000"/>
                </a:solidFill>
                <a:latin typeface="Nunito Sans"/>
                <a:ea typeface="Calibri"/>
                <a:cs typeface="Calibri"/>
              </a:rPr>
              <a:t>This includes:</a:t>
            </a:r>
          </a:p>
          <a:p>
            <a:pPr marL="639445" marR="3810" lvl="1" indent="-285750">
              <a:spcBef>
                <a:spcPts val="600"/>
              </a:spcBef>
              <a:spcAft>
                <a:spcPts val="600"/>
              </a:spcAft>
              <a:buClr>
                <a:schemeClr val="tx2"/>
              </a:buClr>
              <a:buSzPct val="125000"/>
              <a:buFont typeface="Arial,Sans-Serif"/>
              <a:buChar char="•"/>
            </a:pPr>
            <a:r>
              <a:rPr lang="en-US" sz="2000">
                <a:solidFill>
                  <a:schemeClr val="tx1"/>
                </a:solidFill>
              </a:rPr>
              <a:t>Our Volunteering Culture</a:t>
            </a:r>
          </a:p>
          <a:p>
            <a:pPr marL="639445" marR="3810" lvl="1" indent="-285750">
              <a:spcBef>
                <a:spcPts val="600"/>
              </a:spcBef>
              <a:spcAft>
                <a:spcPts val="600"/>
              </a:spcAft>
              <a:buClr>
                <a:schemeClr val="tx2"/>
              </a:buClr>
              <a:buSzPct val="125000"/>
              <a:buFont typeface="Arial,Sans-Serif"/>
              <a:buChar char="•"/>
            </a:pPr>
            <a:r>
              <a:rPr lang="en-US" sz="2000">
                <a:solidFill>
                  <a:schemeClr val="tx1"/>
                </a:solidFill>
              </a:rPr>
              <a:t>New ways of working, including learning and welcome</a:t>
            </a:r>
            <a:endParaRPr kumimoji="0" lang="en-GB" sz="2000" b="0" i="0" u="none" strike="noStrike" kern="1200" cap="none" spc="0" normalizeH="0" baseline="0" noProof="0">
              <a:ln>
                <a:noFill/>
              </a:ln>
              <a:solidFill>
                <a:srgbClr val="000000"/>
              </a:solidFill>
              <a:effectLst/>
              <a:uLnTx/>
              <a:uFillTx/>
              <a:latin typeface="Nunito Sans"/>
              <a:ea typeface="Calibri"/>
              <a:cs typeface="Calibri"/>
            </a:endParaRPr>
          </a:p>
        </p:txBody>
      </p:sp>
      <p:sp>
        <p:nvSpPr>
          <p:cNvPr id="3" name="TextBox 2">
            <a:extLst>
              <a:ext uri="{FF2B5EF4-FFF2-40B4-BE49-F238E27FC236}">
                <a16:creationId xmlns:a16="http://schemas.microsoft.com/office/drawing/2014/main" id="{6E8DD51D-FBC9-5F2C-71FB-A8702450542D}"/>
              </a:ext>
            </a:extLst>
          </p:cNvPr>
          <p:cNvSpPr txBox="1"/>
          <p:nvPr/>
        </p:nvSpPr>
        <p:spPr>
          <a:xfrm>
            <a:off x="0" y="0"/>
            <a:ext cx="6096000" cy="6858000"/>
          </a:xfrm>
          <a:prstGeom prst="rect">
            <a:avLst/>
          </a:prstGeom>
          <a:solidFill>
            <a:schemeClr val="bg2"/>
          </a:solidFill>
        </p:spPr>
        <p:txBody>
          <a:bodyPr wrap="square" lIns="288000" tIns="72000" rIns="288000" bIns="72000" anchor="ctr">
            <a:noAutofit/>
          </a:bodyPr>
          <a:lstStyle/>
          <a:p>
            <a:r>
              <a:rPr lang="en-GB" sz="3600" b="1">
                <a:solidFill>
                  <a:schemeClr val="bg1"/>
                </a:solidFill>
              </a:rPr>
              <a:t>“A shared understanding for what we do and say as volunteers in Scouts, supporting each other, following our values and being at our best, while acting as role models for young people.”</a:t>
            </a:r>
          </a:p>
        </p:txBody>
      </p:sp>
    </p:spTree>
    <p:extLst>
      <p:ext uri="{BB962C8B-B14F-4D97-AF65-F5344CB8AC3E}">
        <p14:creationId xmlns:p14="http://schemas.microsoft.com/office/powerpoint/2010/main" val="451608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F7047FD-7052-4570-FFDD-F1A3898CEDC8}"/>
              </a:ext>
            </a:extLst>
          </p:cNvPr>
          <p:cNvSpPr/>
          <p:nvPr/>
        </p:nvSpPr>
        <p:spPr>
          <a:xfrm>
            <a:off x="491283" y="1675452"/>
            <a:ext cx="11209434" cy="4939661"/>
          </a:xfrm>
          <a:prstGeom prst="roundRect">
            <a:avLst>
              <a:gd name="adj" fmla="val 4303"/>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800" b="1">
                <a:solidFill>
                  <a:schemeClr val="tx1"/>
                </a:solidFill>
              </a:rPr>
              <a:t>What tasks need to be completed in your County/Area/Region (Scotland) during this period?</a:t>
            </a:r>
          </a:p>
          <a:p>
            <a:endParaRPr lang="en-GB" sz="1800">
              <a:solidFill>
                <a:schemeClr val="tx1"/>
              </a:solidFill>
            </a:endParaRPr>
          </a:p>
          <a:p>
            <a:r>
              <a:rPr lang="en-GB" sz="1800">
                <a:solidFill>
                  <a:schemeClr val="tx1"/>
                </a:solidFill>
              </a:rPr>
              <a:t>You must:</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Continue to embed culture changes across teams</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Support volunteers to embed changes into their business as usual</a:t>
            </a:r>
          </a:p>
          <a:p>
            <a:pPr marL="10795">
              <a:spcBef>
                <a:spcPts val="600"/>
              </a:spcBef>
              <a:spcAft>
                <a:spcPts val="600"/>
              </a:spcAft>
              <a:buClr>
                <a:srgbClr val="7414DC"/>
              </a:buClr>
              <a:buSzPct val="125000"/>
              <a:defRPr/>
            </a:pPr>
            <a:r>
              <a:rPr lang="en-GB" sz="1800">
                <a:solidFill>
                  <a:srgbClr val="000000"/>
                </a:solidFill>
              </a:rPr>
              <a:t>You should:</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Share feedback for future improvements to digital tools and new ways of working</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Share success stories from your patch</a:t>
            </a:r>
          </a:p>
        </p:txBody>
      </p:sp>
      <p:sp>
        <p:nvSpPr>
          <p:cNvPr id="3" name="TextBox 2">
            <a:extLst>
              <a:ext uri="{FF2B5EF4-FFF2-40B4-BE49-F238E27FC236}">
                <a16:creationId xmlns:a16="http://schemas.microsoft.com/office/drawing/2014/main" id="{40EED6E7-1E03-7F77-775C-8B2766E5F423}"/>
              </a:ext>
            </a:extLst>
          </p:cNvPr>
          <p:cNvSpPr txBox="1"/>
          <p:nvPr/>
        </p:nvSpPr>
        <p:spPr>
          <a:xfrm>
            <a:off x="429215" y="591312"/>
            <a:ext cx="7462760" cy="954107"/>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Embedding our new ways of working - After move to new digital tools</a:t>
            </a:r>
          </a:p>
        </p:txBody>
      </p:sp>
    </p:spTree>
    <p:extLst>
      <p:ext uri="{BB962C8B-B14F-4D97-AF65-F5344CB8AC3E}">
        <p14:creationId xmlns:p14="http://schemas.microsoft.com/office/powerpoint/2010/main" val="3181047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591269" y="510371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solidFill>
                  <a:schemeClr val="tx2"/>
                </a:solidFill>
              </a:rPr>
              <a:t>Any Questions?</a:t>
            </a:r>
          </a:p>
        </p:txBody>
      </p:sp>
      <p:pic>
        <p:nvPicPr>
          <p:cNvPr id="3" name="Graphic 2" descr="Thought bubble outline">
            <a:extLst>
              <a:ext uri="{FF2B5EF4-FFF2-40B4-BE49-F238E27FC236}">
                <a16:creationId xmlns:a16="http://schemas.microsoft.com/office/drawing/2014/main" id="{CCCB41DA-79BD-0D05-4368-0E61B5A9AD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53111" y="2805223"/>
            <a:ext cx="2700000" cy="2700000"/>
          </a:xfrm>
          <a:prstGeom prst="rect">
            <a:avLst/>
          </a:prstGeom>
        </p:spPr>
      </p:pic>
      <p:pic>
        <p:nvPicPr>
          <p:cNvPr id="8" name="Graphic 7" descr="Lightbulb and gear outline">
            <a:extLst>
              <a:ext uri="{FF2B5EF4-FFF2-40B4-BE49-F238E27FC236}">
                <a16:creationId xmlns:a16="http://schemas.microsoft.com/office/drawing/2014/main" id="{F561D2E0-CE73-0719-9B77-E9FA5B7C7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5190" y="1079802"/>
            <a:ext cx="2700000" cy="2700000"/>
          </a:xfrm>
          <a:prstGeom prst="rect">
            <a:avLst/>
          </a:prstGeom>
        </p:spPr>
      </p:pic>
      <p:pic>
        <p:nvPicPr>
          <p:cNvPr id="10" name="Graphic 9" descr="Chat bubble outline">
            <a:extLst>
              <a:ext uri="{FF2B5EF4-FFF2-40B4-BE49-F238E27FC236}">
                <a16:creationId xmlns:a16="http://schemas.microsoft.com/office/drawing/2014/main" id="{969CDB01-52C8-EE15-65C3-FDDA999CF7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538113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Breakout Rooms</a:t>
            </a:r>
            <a:endParaRPr lang="en-US"/>
          </a:p>
        </p:txBody>
      </p:sp>
      <p:pic>
        <p:nvPicPr>
          <p:cNvPr id="4" name="Graphic 3" descr="Group outline">
            <a:extLst>
              <a:ext uri="{FF2B5EF4-FFF2-40B4-BE49-F238E27FC236}">
                <a16:creationId xmlns:a16="http://schemas.microsoft.com/office/drawing/2014/main" id="{BA779AE0-E36D-FB89-D282-28EB0FD7CA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6528" y="3939209"/>
            <a:ext cx="2700000" cy="2700000"/>
          </a:xfrm>
          <a:prstGeom prst="rect">
            <a:avLst/>
          </a:prstGeom>
        </p:spPr>
      </p:pic>
      <p:pic>
        <p:nvPicPr>
          <p:cNvPr id="6" name="Graphic 5" descr="Meeting outline">
            <a:extLst>
              <a:ext uri="{FF2B5EF4-FFF2-40B4-BE49-F238E27FC236}">
                <a16:creationId xmlns:a16="http://schemas.microsoft.com/office/drawing/2014/main" id="{7334029E-522C-5954-2AB9-802EBBD15D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8800" y="868930"/>
            <a:ext cx="2700000" cy="2700000"/>
          </a:xfrm>
          <a:prstGeom prst="rect">
            <a:avLst/>
          </a:prstGeom>
        </p:spPr>
      </p:pic>
      <p:pic>
        <p:nvPicPr>
          <p:cNvPr id="9" name="Graphic 8" descr="Chat outline">
            <a:extLst>
              <a:ext uri="{FF2B5EF4-FFF2-40B4-BE49-F238E27FC236}">
                <a16:creationId xmlns:a16="http://schemas.microsoft.com/office/drawing/2014/main" id="{00C99CFB-9219-CB19-C5A5-5AC53AACA6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03844" y="1491261"/>
            <a:ext cx="2700000" cy="2700000"/>
          </a:xfrm>
          <a:prstGeom prst="rect">
            <a:avLst/>
          </a:prstGeom>
        </p:spPr>
      </p:pic>
    </p:spTree>
    <p:extLst>
      <p:ext uri="{BB962C8B-B14F-4D97-AF65-F5344CB8AC3E}">
        <p14:creationId xmlns:p14="http://schemas.microsoft.com/office/powerpoint/2010/main" val="2760954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71070" y="936709"/>
            <a:ext cx="5432917"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Breakout Options</a:t>
            </a:r>
            <a:endParaRPr lang="en-US"/>
          </a:p>
        </p:txBody>
      </p:sp>
      <p:sp>
        <p:nvSpPr>
          <p:cNvPr id="2" name="TextBox 1">
            <a:extLst>
              <a:ext uri="{FF2B5EF4-FFF2-40B4-BE49-F238E27FC236}">
                <a16:creationId xmlns:a16="http://schemas.microsoft.com/office/drawing/2014/main" id="{CA3FB270-3770-4FAD-EEB0-18799BC09A20}"/>
              </a:ext>
            </a:extLst>
          </p:cNvPr>
          <p:cNvSpPr txBox="1"/>
          <p:nvPr/>
        </p:nvSpPr>
        <p:spPr>
          <a:xfrm>
            <a:off x="1230853" y="2726154"/>
            <a:ext cx="9730293" cy="3527770"/>
          </a:xfrm>
          <a:prstGeom prst="rect">
            <a:avLst/>
          </a:prstGeom>
          <a:noFill/>
        </p:spPr>
        <p:txBody>
          <a:bodyPr wrap="square" lIns="68580" tIns="34290" rIns="68580" bIns="34290" numCol="2" rtlCol="0" anchor="ctr">
            <a:noAutofit/>
          </a:bodyPr>
          <a:lstStyle/>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Trustee Changes</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Building a Team</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Running a Team</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Volunteer Joining Journey</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Learning Data Migration</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Growing Roots &amp; Branching Out</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Data Migration (Not Learning)</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Engaging with people resistant to change</a:t>
            </a:r>
          </a:p>
          <a:p>
            <a:pPr marL="356870" indent="-347345">
              <a:spcBef>
                <a:spcPts val="1200"/>
              </a:spcBef>
              <a:spcAft>
                <a:spcPts val="1200"/>
              </a:spcAft>
              <a:buClr>
                <a:srgbClr val="7414DC"/>
              </a:buClr>
              <a:buSzPct val="125000"/>
              <a:buFont typeface="Arial" panose="020B0604020202020204" pitchFamily="34" charset="0"/>
              <a:buChar char="•"/>
            </a:pPr>
            <a:r>
              <a:rPr lang="en-GB" sz="2400">
                <a:latin typeface="Nunito Sans"/>
              </a:rPr>
              <a:t>Our Volunteering Culture</a:t>
            </a:r>
          </a:p>
        </p:txBody>
      </p:sp>
      <p:sp>
        <p:nvSpPr>
          <p:cNvPr id="10" name="TextBox 9">
            <a:extLst>
              <a:ext uri="{FF2B5EF4-FFF2-40B4-BE49-F238E27FC236}">
                <a16:creationId xmlns:a16="http://schemas.microsoft.com/office/drawing/2014/main" id="{C3194152-621F-5868-8B79-1996D7BC5EDD}"/>
              </a:ext>
            </a:extLst>
          </p:cNvPr>
          <p:cNvSpPr txBox="1"/>
          <p:nvPr/>
        </p:nvSpPr>
        <p:spPr>
          <a:xfrm>
            <a:off x="471070" y="1998630"/>
            <a:ext cx="6096000" cy="369332"/>
          </a:xfrm>
          <a:prstGeom prst="rect">
            <a:avLst/>
          </a:prstGeom>
          <a:noFill/>
        </p:spPr>
        <p:txBody>
          <a:bodyPr wrap="square">
            <a:spAutoFit/>
          </a:bodyPr>
          <a:lstStyle/>
          <a:p>
            <a:pPr marL="9525" marR="0" lvl="0" algn="l" defTabSz="685800" rtl="0" eaLnBrk="1" fontAlgn="auto" latinLnBrk="0" hangingPunct="1">
              <a:lnSpc>
                <a:spcPct val="100000"/>
              </a:lnSpc>
              <a:spcBef>
                <a:spcPts val="1200"/>
              </a:spcBef>
              <a:spcAft>
                <a:spcPts val="1200"/>
              </a:spcAft>
              <a:buClr>
                <a:srgbClr val="7414DC"/>
              </a:buClr>
              <a:buSzPct val="125000"/>
              <a:tabLst/>
              <a:defRPr/>
            </a:pPr>
            <a:r>
              <a:rPr lang="en-GB" sz="1800" b="1">
                <a:solidFill>
                  <a:srgbClr val="000000"/>
                </a:solidFill>
                <a:latin typeface="Nunito Sans"/>
              </a:rPr>
              <a:t>Two 15-min breakout rooms:</a:t>
            </a:r>
            <a:endParaRPr kumimoji="0" lang="en-GB" sz="1800" b="1" i="0" u="none" strike="noStrike" kern="1200" cap="none" spc="0" normalizeH="0" baseline="0" noProof="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777658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Next Steps</a:t>
            </a:r>
            <a:endParaRPr lang="en-US"/>
          </a:p>
        </p:txBody>
      </p:sp>
      <p:pic>
        <p:nvPicPr>
          <p:cNvPr id="3" name="Graphic 2" descr="Business Growth outline">
            <a:extLst>
              <a:ext uri="{FF2B5EF4-FFF2-40B4-BE49-F238E27FC236}">
                <a16:creationId xmlns:a16="http://schemas.microsoft.com/office/drawing/2014/main" id="{98C9BE0E-C6B0-4532-6FF0-4B3ACFE566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7684" y="1411051"/>
            <a:ext cx="2700000" cy="2700000"/>
          </a:xfrm>
          <a:prstGeom prst="rect">
            <a:avLst/>
          </a:prstGeom>
        </p:spPr>
      </p:pic>
      <p:pic>
        <p:nvPicPr>
          <p:cNvPr id="12" name="Graphic 11" descr="Aspiration outline">
            <a:extLst>
              <a:ext uri="{FF2B5EF4-FFF2-40B4-BE49-F238E27FC236}">
                <a16:creationId xmlns:a16="http://schemas.microsoft.com/office/drawing/2014/main" id="{B4D33C0C-DA3C-2397-9760-6CE3E0E7CD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4590" y="3263226"/>
            <a:ext cx="2700000" cy="2700000"/>
          </a:xfrm>
          <a:prstGeom prst="rect">
            <a:avLst/>
          </a:prstGeom>
        </p:spPr>
      </p:pic>
    </p:spTree>
    <p:extLst>
      <p:ext uri="{BB962C8B-B14F-4D97-AF65-F5344CB8AC3E}">
        <p14:creationId xmlns:p14="http://schemas.microsoft.com/office/powerpoint/2010/main" val="881261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71070" y="936709"/>
            <a:ext cx="5432917"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What we’re doing:</a:t>
            </a:r>
            <a:endParaRPr lang="en-US"/>
          </a:p>
        </p:txBody>
      </p:sp>
      <p:sp>
        <p:nvSpPr>
          <p:cNvPr id="2" name="TextBox 1">
            <a:extLst>
              <a:ext uri="{FF2B5EF4-FFF2-40B4-BE49-F238E27FC236}">
                <a16:creationId xmlns:a16="http://schemas.microsoft.com/office/drawing/2014/main" id="{CA3FB270-3770-4FAD-EEB0-18799BC09A20}"/>
              </a:ext>
            </a:extLst>
          </p:cNvPr>
          <p:cNvSpPr txBox="1"/>
          <p:nvPr/>
        </p:nvSpPr>
        <p:spPr>
          <a:xfrm>
            <a:off x="358486" y="2430307"/>
            <a:ext cx="5432917" cy="3208571"/>
          </a:xfrm>
          <a:prstGeom prst="rect">
            <a:avLst/>
          </a:prstGeom>
          <a:noFill/>
        </p:spPr>
        <p:txBody>
          <a:bodyPr wrap="square" lIns="68580" tIns="34290" rIns="68580" bIns="34290" rtlCol="0" anchor="ctr">
            <a:spAutoFit/>
          </a:bodyPr>
          <a:lstStyle/>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Releasing updated readiness webpage content</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Working to support full introduction of Welcome Conversations in Early Adopter Counties</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Delivering webinar content for targeted audiences</a:t>
            </a:r>
          </a:p>
          <a:p>
            <a:pPr marL="356870" indent="-347345">
              <a:spcBef>
                <a:spcPts val="1200"/>
              </a:spcBef>
              <a:spcAft>
                <a:spcPts val="1200"/>
              </a:spcAft>
              <a:buClr>
                <a:srgbClr val="7414DC"/>
              </a:buClr>
              <a:buSzPct val="125000"/>
              <a:buFont typeface="Arial" panose="020B0604020202020204" pitchFamily="34" charset="0"/>
              <a:buChar char="•"/>
            </a:pPr>
            <a:r>
              <a:rPr lang="en-GB" sz="1800">
                <a:latin typeface="Nunito Sans"/>
              </a:rPr>
              <a:t>Producing new videos to support understanding of Volunteer Experience changes</a:t>
            </a:r>
          </a:p>
        </p:txBody>
      </p:sp>
      <p:cxnSp>
        <p:nvCxnSpPr>
          <p:cNvPr id="3" name="Straight Connector 2">
            <a:extLst>
              <a:ext uri="{FF2B5EF4-FFF2-40B4-BE49-F238E27FC236}">
                <a16:creationId xmlns:a16="http://schemas.microsoft.com/office/drawing/2014/main" id="{0FACBB8F-093A-1F87-1FC5-018802DA1E22}"/>
              </a:ext>
            </a:extLst>
          </p:cNvPr>
          <p:cNvCxnSpPr>
            <a:cxnSpLocks/>
          </p:cNvCxnSpPr>
          <p:nvPr/>
        </p:nvCxnSpPr>
        <p:spPr>
          <a:xfrm>
            <a:off x="6096000" y="0"/>
            <a:ext cx="0" cy="6858000"/>
          </a:xfrm>
          <a:prstGeom prst="line">
            <a:avLst/>
          </a:prstGeom>
          <a:ln w="12700">
            <a:solidFill>
              <a:srgbClr val="7414DC"/>
            </a:solidFill>
            <a:prstDash val="solid"/>
          </a:ln>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id="{9D8C4253-E771-0A72-D5C0-B100F08C2171}"/>
              </a:ext>
            </a:extLst>
          </p:cNvPr>
          <p:cNvSpPr txBox="1"/>
          <p:nvPr/>
        </p:nvSpPr>
        <p:spPr>
          <a:xfrm>
            <a:off x="6400597" y="2065897"/>
            <a:ext cx="5432917" cy="4162678"/>
          </a:xfrm>
          <a:prstGeom prst="rect">
            <a:avLst/>
          </a:prstGeom>
          <a:noFill/>
        </p:spPr>
        <p:txBody>
          <a:bodyPr wrap="square" lIns="68580" tIns="34290" rIns="68580" bIns="34290" rtlCol="0" anchor="ctr">
            <a:spAutoFit/>
          </a:bodyPr>
          <a:lstStyle/>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Respond to readiness survey by 20</a:t>
            </a:r>
            <a:r>
              <a:rPr lang="en-GB" sz="1800" baseline="30000">
                <a:solidFill>
                  <a:srgbClr val="000000"/>
                </a:solidFill>
              </a:rPr>
              <a:t>th</a:t>
            </a:r>
            <a:r>
              <a:rPr lang="en-GB" sz="1800">
                <a:solidFill>
                  <a:srgbClr val="000000"/>
                </a:solidFill>
              </a:rPr>
              <a:t> June</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all Trustee Boards have, or are ready to, adopt the membership changes at their next AGM</a:t>
            </a:r>
            <a:endParaRPr lang="en-US"/>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training provision is maintained for all current and new volunteers</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team structures and their members are defined at County, District &amp; Group level</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Continue embedding Our Volunteering Culture in new teams</a:t>
            </a:r>
          </a:p>
          <a:p>
            <a:pPr marL="35369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rPr>
              <a:t>Make sure current appointments panels are as welcoming as possible</a:t>
            </a:r>
          </a:p>
        </p:txBody>
      </p:sp>
      <p:sp>
        <p:nvSpPr>
          <p:cNvPr id="7" name="object 5">
            <a:extLst>
              <a:ext uri="{FF2B5EF4-FFF2-40B4-BE49-F238E27FC236}">
                <a16:creationId xmlns:a16="http://schemas.microsoft.com/office/drawing/2014/main" id="{E4D0B2EB-3EE9-7AD1-C9AC-DB948EFE7F6D}"/>
              </a:ext>
            </a:extLst>
          </p:cNvPr>
          <p:cNvSpPr txBox="1"/>
          <p:nvPr/>
        </p:nvSpPr>
        <p:spPr>
          <a:xfrm>
            <a:off x="6288013" y="936709"/>
            <a:ext cx="5432917"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What you can do:</a:t>
            </a:r>
            <a:endParaRPr lang="en-US"/>
          </a:p>
        </p:txBody>
      </p:sp>
    </p:spTree>
    <p:extLst>
      <p:ext uri="{BB962C8B-B14F-4D97-AF65-F5344CB8AC3E}">
        <p14:creationId xmlns:p14="http://schemas.microsoft.com/office/powerpoint/2010/main" val="4051101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EDEDE6-62BF-59AC-D32D-EBA2CA68BE37}"/>
              </a:ext>
            </a:extLst>
          </p:cNvPr>
          <p:cNvSpPr/>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5">
            <a:extLst>
              <a:ext uri="{FF2B5EF4-FFF2-40B4-BE49-F238E27FC236}">
                <a16:creationId xmlns:a16="http://schemas.microsoft.com/office/drawing/2014/main" id="{4DA679D9-28C7-A1B3-F5D5-A9FD12A0CF16}"/>
              </a:ext>
            </a:extLst>
          </p:cNvPr>
          <p:cNvSpPr txBox="1"/>
          <p:nvPr/>
        </p:nvSpPr>
        <p:spPr>
          <a:xfrm>
            <a:off x="6498674" y="2596082"/>
            <a:ext cx="5348030" cy="2985433"/>
          </a:xfrm>
          <a:prstGeom prst="rect">
            <a:avLst/>
          </a:prstGeom>
        </p:spPr>
        <p:txBody>
          <a:bodyPr vert="horz" wrap="square" lIns="0" tIns="0" rIns="0" bIns="0" rtlCol="0" anchor="t">
            <a:spAutoFit/>
          </a:bodyPr>
          <a:lstStyle/>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PFD Response Update</a:t>
            </a:r>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Digital System Update</a:t>
            </a:r>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Volunteer Experience - Roadmap for Change (Phases 3 &amp; 4)</a:t>
            </a:r>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Open Forum</a:t>
            </a:r>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Breakout Discussion Rooms</a:t>
            </a:r>
          </a:p>
        </p:txBody>
      </p:sp>
      <p:sp>
        <p:nvSpPr>
          <p:cNvPr id="8" name="TextBox 7">
            <a:extLst>
              <a:ext uri="{FF2B5EF4-FFF2-40B4-BE49-F238E27FC236}">
                <a16:creationId xmlns:a16="http://schemas.microsoft.com/office/drawing/2014/main" id="{EB01AC4D-5059-D568-699E-D21D3E8BC53A}"/>
              </a:ext>
            </a:extLst>
          </p:cNvPr>
          <p:cNvSpPr txBox="1"/>
          <p:nvPr/>
        </p:nvSpPr>
        <p:spPr>
          <a:xfrm>
            <a:off x="6419900" y="1150589"/>
            <a:ext cx="4453509"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we’ll cover</a:t>
            </a:r>
            <a:endParaRPr lang="en-US" sz="2800">
              <a:solidFill>
                <a:srgbClr val="7413DC"/>
              </a:solidFill>
              <a:latin typeface="Nunito Sans Black"/>
              <a:cs typeface="Calibri"/>
            </a:endParaRPr>
          </a:p>
        </p:txBody>
      </p:sp>
      <p:pic>
        <p:nvPicPr>
          <p:cNvPr id="9" name="Picture 8">
            <a:extLst>
              <a:ext uri="{FF2B5EF4-FFF2-40B4-BE49-F238E27FC236}">
                <a16:creationId xmlns:a16="http://schemas.microsoft.com/office/drawing/2014/main" id="{7CA8019B-74B8-65D5-5F51-8CC3EAF56F0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1337" y="892445"/>
            <a:ext cx="6498674" cy="5359268"/>
          </a:xfrm>
          <a:prstGeom prst="rect">
            <a:avLst/>
          </a:prstGeom>
        </p:spPr>
      </p:pic>
    </p:spTree>
    <p:extLst>
      <p:ext uri="{BB962C8B-B14F-4D97-AF65-F5344CB8AC3E}">
        <p14:creationId xmlns:p14="http://schemas.microsoft.com/office/powerpoint/2010/main" val="1153646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PFD Response Update</a:t>
            </a:r>
            <a:endParaRPr lang="en-US"/>
          </a:p>
        </p:txBody>
      </p:sp>
    </p:spTree>
    <p:extLst>
      <p:ext uri="{BB962C8B-B14F-4D97-AF65-F5344CB8AC3E}">
        <p14:creationId xmlns:p14="http://schemas.microsoft.com/office/powerpoint/2010/main" val="1549354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Breakout Rooms Poll</a:t>
            </a:r>
            <a:endParaRPr lang="en-US"/>
          </a:p>
        </p:txBody>
      </p:sp>
      <p:pic>
        <p:nvPicPr>
          <p:cNvPr id="4" name="Graphic 3" descr="Group outline">
            <a:extLst>
              <a:ext uri="{FF2B5EF4-FFF2-40B4-BE49-F238E27FC236}">
                <a16:creationId xmlns:a16="http://schemas.microsoft.com/office/drawing/2014/main" id="{BA779AE0-E36D-FB89-D282-28EB0FD7CA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6528" y="3939209"/>
            <a:ext cx="2700000" cy="2700000"/>
          </a:xfrm>
          <a:prstGeom prst="rect">
            <a:avLst/>
          </a:prstGeom>
        </p:spPr>
      </p:pic>
      <p:pic>
        <p:nvPicPr>
          <p:cNvPr id="6" name="Graphic 5" descr="Meeting outline">
            <a:extLst>
              <a:ext uri="{FF2B5EF4-FFF2-40B4-BE49-F238E27FC236}">
                <a16:creationId xmlns:a16="http://schemas.microsoft.com/office/drawing/2014/main" id="{7334029E-522C-5954-2AB9-802EBBD15D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8800" y="868930"/>
            <a:ext cx="2700000" cy="2700000"/>
          </a:xfrm>
          <a:prstGeom prst="rect">
            <a:avLst/>
          </a:prstGeom>
        </p:spPr>
      </p:pic>
      <p:pic>
        <p:nvPicPr>
          <p:cNvPr id="9" name="Graphic 8" descr="Chat outline">
            <a:extLst>
              <a:ext uri="{FF2B5EF4-FFF2-40B4-BE49-F238E27FC236}">
                <a16:creationId xmlns:a16="http://schemas.microsoft.com/office/drawing/2014/main" id="{00C99CFB-9219-CB19-C5A5-5AC53AACA6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03844" y="1491261"/>
            <a:ext cx="2700000" cy="2700000"/>
          </a:xfrm>
          <a:prstGeom prst="rect">
            <a:avLst/>
          </a:prstGeom>
        </p:spPr>
      </p:pic>
    </p:spTree>
    <p:extLst>
      <p:ext uri="{BB962C8B-B14F-4D97-AF65-F5344CB8AC3E}">
        <p14:creationId xmlns:p14="http://schemas.microsoft.com/office/powerpoint/2010/main" val="3381357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Digital System Update</a:t>
            </a:r>
            <a:endParaRPr lang="en-US"/>
          </a:p>
        </p:txBody>
      </p:sp>
      <p:pic>
        <p:nvPicPr>
          <p:cNvPr id="3" name="Graphic 2" descr="Programmer male outline">
            <a:extLst>
              <a:ext uri="{FF2B5EF4-FFF2-40B4-BE49-F238E27FC236}">
                <a16:creationId xmlns:a16="http://schemas.microsoft.com/office/drawing/2014/main" id="{AE847CEB-9DF1-97E8-A548-B0C4F866FE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12834" y="1106629"/>
            <a:ext cx="2700000" cy="2700000"/>
          </a:xfrm>
          <a:prstGeom prst="rect">
            <a:avLst/>
          </a:prstGeom>
        </p:spPr>
      </p:pic>
      <p:pic>
        <p:nvPicPr>
          <p:cNvPr id="8" name="Graphic 7" descr="Computer outline">
            <a:extLst>
              <a:ext uri="{FF2B5EF4-FFF2-40B4-BE49-F238E27FC236}">
                <a16:creationId xmlns:a16="http://schemas.microsoft.com/office/drawing/2014/main" id="{96692024-D891-1FEB-AB2A-F955BD8CB3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5861" y="1106629"/>
            <a:ext cx="2700000" cy="2700000"/>
          </a:xfrm>
          <a:prstGeom prst="rect">
            <a:avLst/>
          </a:prstGeom>
        </p:spPr>
      </p:pic>
      <p:pic>
        <p:nvPicPr>
          <p:cNvPr id="11" name="Graphic 10" descr="Scanner outline">
            <a:extLst>
              <a:ext uri="{FF2B5EF4-FFF2-40B4-BE49-F238E27FC236}">
                <a16:creationId xmlns:a16="http://schemas.microsoft.com/office/drawing/2014/main" id="{61D2A9FF-0676-8880-C961-60CF6DCCAB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2834" y="4158000"/>
            <a:ext cx="2700000" cy="2700000"/>
          </a:xfrm>
          <a:prstGeom prst="rect">
            <a:avLst/>
          </a:prstGeom>
        </p:spPr>
      </p:pic>
    </p:spTree>
    <p:extLst>
      <p:ext uri="{BB962C8B-B14F-4D97-AF65-F5344CB8AC3E}">
        <p14:creationId xmlns:p14="http://schemas.microsoft.com/office/powerpoint/2010/main" val="4035752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7562930" cy="1025281"/>
          </a:xfrm>
          <a:prstGeom prst="rect">
            <a:avLst/>
          </a:prstGeom>
        </p:spPr>
        <p:txBody>
          <a:bodyPr vert="horz" lIns="0" tIns="0" rIns="0" bIns="0" rtlCol="0" anchor="t">
            <a:normAutofit fontScale="92500" lnSpcReduction="200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Volunteer Experience - Roadmap for Change</a:t>
            </a:r>
            <a:endParaRPr lang="en-US"/>
          </a:p>
        </p:txBody>
      </p:sp>
    </p:spTree>
    <p:extLst>
      <p:ext uri="{BB962C8B-B14F-4D97-AF65-F5344CB8AC3E}">
        <p14:creationId xmlns:p14="http://schemas.microsoft.com/office/powerpoint/2010/main" val="1956095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7BFFAC-A579-C96A-D8AC-93B068AEE799}"/>
              </a:ext>
            </a:extLst>
          </p:cNvPr>
          <p:cNvSpPr txBox="1"/>
          <p:nvPr/>
        </p:nvSpPr>
        <p:spPr>
          <a:xfrm>
            <a:off x="429216" y="767673"/>
            <a:ext cx="5666784"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Delivery Phases</a:t>
            </a:r>
          </a:p>
        </p:txBody>
      </p:sp>
      <p:grpSp>
        <p:nvGrpSpPr>
          <p:cNvPr id="8" name="Group 7">
            <a:extLst>
              <a:ext uri="{FF2B5EF4-FFF2-40B4-BE49-F238E27FC236}">
                <a16:creationId xmlns:a16="http://schemas.microsoft.com/office/drawing/2014/main" id="{3AEE03BA-5AEF-0B86-DA46-F31451958EAE}"/>
              </a:ext>
            </a:extLst>
          </p:cNvPr>
          <p:cNvGrpSpPr/>
          <p:nvPr/>
        </p:nvGrpSpPr>
        <p:grpSpPr>
          <a:xfrm>
            <a:off x="447897" y="1548768"/>
            <a:ext cx="11296206" cy="2576254"/>
            <a:chOff x="447897" y="2346972"/>
            <a:chExt cx="11296206" cy="2576255"/>
          </a:xfrm>
        </p:grpSpPr>
        <p:sp>
          <p:nvSpPr>
            <p:cNvPr id="10" name="Arrow: Right 9">
              <a:extLst>
                <a:ext uri="{FF2B5EF4-FFF2-40B4-BE49-F238E27FC236}">
                  <a16:creationId xmlns:a16="http://schemas.microsoft.com/office/drawing/2014/main" id="{70B5AC61-551C-6806-C961-F0DBA38F2567}"/>
                </a:ext>
              </a:extLst>
            </p:cNvPr>
            <p:cNvSpPr/>
            <p:nvPr/>
          </p:nvSpPr>
          <p:spPr>
            <a:xfrm>
              <a:off x="447897" y="2346972"/>
              <a:ext cx="11296206" cy="56755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and embedding culture changes*</a:t>
              </a:r>
            </a:p>
          </p:txBody>
        </p:sp>
        <p:sp>
          <p:nvSpPr>
            <p:cNvPr id="11" name="Rectangle: Rounded Corners 10">
              <a:extLst>
                <a:ext uri="{FF2B5EF4-FFF2-40B4-BE49-F238E27FC236}">
                  <a16:creationId xmlns:a16="http://schemas.microsoft.com/office/drawing/2014/main" id="{BA468AA2-3ADC-A621-1339-31734EAF08D7}"/>
                </a:ext>
              </a:extLst>
            </p:cNvPr>
            <p:cNvSpPr/>
            <p:nvPr/>
          </p:nvSpPr>
          <p:spPr>
            <a:xfrm>
              <a:off x="7158806" y="3695624"/>
              <a:ext cx="2576881"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Moving to digital tools &amp; processes </a:t>
              </a:r>
            </a:p>
          </p:txBody>
        </p:sp>
        <p:sp>
          <p:nvSpPr>
            <p:cNvPr id="12" name="Rectangle: Rounded Corners 11">
              <a:extLst>
                <a:ext uri="{FF2B5EF4-FFF2-40B4-BE49-F238E27FC236}">
                  <a16:creationId xmlns:a16="http://schemas.microsoft.com/office/drawing/2014/main" id="{4020A154-2C2C-5D8B-42BE-F8962D478444}"/>
                </a:ext>
              </a:extLst>
            </p:cNvPr>
            <p:cNvSpPr/>
            <p:nvPr/>
          </p:nvSpPr>
          <p:spPr>
            <a:xfrm>
              <a:off x="8539079" y="4355670"/>
              <a:ext cx="1196608"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Go-Live Support</a:t>
              </a:r>
            </a:p>
          </p:txBody>
        </p:sp>
        <p:sp>
          <p:nvSpPr>
            <p:cNvPr id="14" name="Rectangle: Rounded Corners 13">
              <a:extLst>
                <a:ext uri="{FF2B5EF4-FFF2-40B4-BE49-F238E27FC236}">
                  <a16:creationId xmlns:a16="http://schemas.microsoft.com/office/drawing/2014/main" id="{ECE13800-604F-B400-92E9-47E6FBE9B26B}"/>
                </a:ext>
              </a:extLst>
            </p:cNvPr>
            <p:cNvSpPr/>
            <p:nvPr/>
          </p:nvSpPr>
          <p:spPr>
            <a:xfrm>
              <a:off x="7158806" y="4355669"/>
              <a:ext cx="1310119"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Compass Freeze</a:t>
              </a:r>
            </a:p>
          </p:txBody>
        </p:sp>
        <p:sp>
          <p:nvSpPr>
            <p:cNvPr id="16" name="Rectangle: Rounded Corners 15">
              <a:extLst>
                <a:ext uri="{FF2B5EF4-FFF2-40B4-BE49-F238E27FC236}">
                  <a16:creationId xmlns:a16="http://schemas.microsoft.com/office/drawing/2014/main" id="{D92FD610-5364-AE44-05CE-307A99E22BD9}"/>
                </a:ext>
              </a:extLst>
            </p:cNvPr>
            <p:cNvSpPr/>
            <p:nvPr/>
          </p:nvSpPr>
          <p:spPr>
            <a:xfrm>
              <a:off x="447897" y="3695620"/>
              <a:ext cx="3841322" cy="56755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new ways of working</a:t>
              </a:r>
            </a:p>
          </p:txBody>
        </p:sp>
        <p:sp>
          <p:nvSpPr>
            <p:cNvPr id="18" name="Rectangle: Rounded Corners 17">
              <a:extLst>
                <a:ext uri="{FF2B5EF4-FFF2-40B4-BE49-F238E27FC236}">
                  <a16:creationId xmlns:a16="http://schemas.microsoft.com/office/drawing/2014/main" id="{39687B63-D96D-766B-505C-74EDB0ECC2DC}"/>
                </a:ext>
              </a:extLst>
            </p:cNvPr>
            <p:cNvSpPr/>
            <p:nvPr/>
          </p:nvSpPr>
          <p:spPr>
            <a:xfrm>
              <a:off x="4395442" y="3695620"/>
              <a:ext cx="2657141" cy="56755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Preparing for the digital tools &amp; processes</a:t>
              </a:r>
            </a:p>
          </p:txBody>
        </p:sp>
        <p:sp>
          <p:nvSpPr>
            <p:cNvPr id="5" name="Rectangle: Rounded Corners 4">
              <a:extLst>
                <a:ext uri="{FF2B5EF4-FFF2-40B4-BE49-F238E27FC236}">
                  <a16:creationId xmlns:a16="http://schemas.microsoft.com/office/drawing/2014/main" id="{3939F3FF-BDAE-DCB1-DC14-75A442979514}"/>
                </a:ext>
              </a:extLst>
            </p:cNvPr>
            <p:cNvSpPr/>
            <p:nvPr/>
          </p:nvSpPr>
          <p:spPr>
            <a:xfrm>
              <a:off x="9841909" y="3695622"/>
              <a:ext cx="1902194"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Embedding our new ways of working</a:t>
              </a:r>
            </a:p>
          </p:txBody>
        </p:sp>
        <p:sp>
          <p:nvSpPr>
            <p:cNvPr id="3" name="Rectangle: Rounded Corners 2">
              <a:extLst>
                <a:ext uri="{FF2B5EF4-FFF2-40B4-BE49-F238E27FC236}">
                  <a16:creationId xmlns:a16="http://schemas.microsoft.com/office/drawing/2014/main" id="{FD688A1F-FC7D-B1CF-4E88-C99440C678D8}"/>
                </a:ext>
              </a:extLst>
            </p:cNvPr>
            <p:cNvSpPr/>
            <p:nvPr/>
          </p:nvSpPr>
          <p:spPr>
            <a:xfrm>
              <a:off x="447897" y="3005970"/>
              <a:ext cx="3841322"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Now - Summer ‘24</a:t>
              </a:r>
            </a:p>
          </p:txBody>
        </p:sp>
        <p:sp>
          <p:nvSpPr>
            <p:cNvPr id="4" name="Rectangle: Rounded Corners 3">
              <a:extLst>
                <a:ext uri="{FF2B5EF4-FFF2-40B4-BE49-F238E27FC236}">
                  <a16:creationId xmlns:a16="http://schemas.microsoft.com/office/drawing/2014/main" id="{31203111-FBBA-6D7B-699B-556F115120D3}"/>
                </a:ext>
              </a:extLst>
            </p:cNvPr>
            <p:cNvSpPr/>
            <p:nvPr/>
          </p:nvSpPr>
          <p:spPr>
            <a:xfrm>
              <a:off x="4395442" y="3005970"/>
              <a:ext cx="2657141"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Circa. 60 days prior to Compass freeze</a:t>
              </a:r>
            </a:p>
          </p:txBody>
        </p:sp>
        <p:sp>
          <p:nvSpPr>
            <p:cNvPr id="6" name="Rectangle: Rounded Corners 5">
              <a:extLst>
                <a:ext uri="{FF2B5EF4-FFF2-40B4-BE49-F238E27FC236}">
                  <a16:creationId xmlns:a16="http://schemas.microsoft.com/office/drawing/2014/main" id="{453F7BC7-CF1B-6633-0B03-D416EB5FF78F}"/>
                </a:ext>
              </a:extLst>
            </p:cNvPr>
            <p:cNvSpPr/>
            <p:nvPr/>
          </p:nvSpPr>
          <p:spPr>
            <a:xfrm>
              <a:off x="7158806" y="3005970"/>
              <a:ext cx="2576881"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After Summer ‘24</a:t>
              </a:r>
            </a:p>
          </p:txBody>
        </p:sp>
        <p:sp>
          <p:nvSpPr>
            <p:cNvPr id="7" name="Rectangle: Rounded Corners 6">
              <a:extLst>
                <a:ext uri="{FF2B5EF4-FFF2-40B4-BE49-F238E27FC236}">
                  <a16:creationId xmlns:a16="http://schemas.microsoft.com/office/drawing/2014/main" id="{29F25422-CE41-0CDA-01E0-042AE19C8D9C}"/>
                </a:ext>
              </a:extLst>
            </p:cNvPr>
            <p:cNvSpPr/>
            <p:nvPr/>
          </p:nvSpPr>
          <p:spPr>
            <a:xfrm>
              <a:off x="9841909" y="3005970"/>
              <a:ext cx="1902194"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ysClr val="windowText" lastClr="000000"/>
                  </a:solidFill>
                </a:rPr>
                <a:t>After move to digital tools</a:t>
              </a:r>
            </a:p>
          </p:txBody>
        </p:sp>
      </p:grpSp>
      <p:sp>
        <p:nvSpPr>
          <p:cNvPr id="15" name="Rectangle: Rounded Corners 14">
            <a:extLst>
              <a:ext uri="{FF2B5EF4-FFF2-40B4-BE49-F238E27FC236}">
                <a16:creationId xmlns:a16="http://schemas.microsoft.com/office/drawing/2014/main" id="{ADF4AB80-7849-229D-6CEB-CEABBC4B1B7F}"/>
              </a:ext>
            </a:extLst>
          </p:cNvPr>
          <p:cNvSpPr/>
          <p:nvPr/>
        </p:nvSpPr>
        <p:spPr>
          <a:xfrm>
            <a:off x="447898" y="4125021"/>
            <a:ext cx="3841321" cy="2433661"/>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795" marR="3810">
              <a:spcBef>
                <a:spcPts val="1200"/>
              </a:spcBef>
              <a:spcAft>
                <a:spcPts val="1200"/>
              </a:spcAft>
              <a:buClr>
                <a:schemeClr val="tx2"/>
              </a:buClr>
              <a:buSzPct val="125000"/>
            </a:pPr>
            <a:r>
              <a:rPr lang="en-US" sz="1600" b="1">
                <a:solidFill>
                  <a:schemeClr val="tx1"/>
                </a:solidFill>
              </a:rPr>
              <a:t>*Introducing and embedding culture changes includes: </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Our Volunteering Culture</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Learning Culture </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Welcome Culture</a:t>
            </a:r>
          </a:p>
          <a:p>
            <a:pPr marL="296545" marR="3810" indent="-285750">
              <a:spcBef>
                <a:spcPts val="600"/>
              </a:spcBef>
              <a:spcAft>
                <a:spcPts val="600"/>
              </a:spcAft>
              <a:buClr>
                <a:schemeClr val="tx2"/>
              </a:buClr>
              <a:buSzPct val="125000"/>
              <a:buFont typeface="Arial,Sans-Serif"/>
              <a:buChar char="•"/>
            </a:pPr>
            <a:r>
              <a:rPr lang="en-US" sz="1400">
                <a:solidFill>
                  <a:schemeClr val="tx1"/>
                </a:solidFill>
              </a:rPr>
              <a:t>New ways of working</a:t>
            </a:r>
          </a:p>
        </p:txBody>
      </p:sp>
    </p:spTree>
    <p:extLst>
      <p:ext uri="{BB962C8B-B14F-4D97-AF65-F5344CB8AC3E}">
        <p14:creationId xmlns:p14="http://schemas.microsoft.com/office/powerpoint/2010/main" val="1215320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3A70A103-ACF9-1545-4C8E-9F999942B3D8}"/>
              </a:ext>
            </a:extLst>
          </p:cNvPr>
          <p:cNvSpPr txBox="1">
            <a:spLocks/>
          </p:cNvSpPr>
          <p:nvPr/>
        </p:nvSpPr>
        <p:spPr>
          <a:xfrm>
            <a:off x="363491" y="2080352"/>
            <a:ext cx="8787544" cy="1025281"/>
          </a:xfrm>
          <a:prstGeom prst="rect">
            <a:avLst/>
          </a:prstGeom>
        </p:spPr>
        <p:txBody>
          <a:bodyPr vert="horz" lIns="0" tIns="0" rIns="0" bIns="0" rtlCol="0" anchor="t">
            <a:normAutofit fontScale="92500" lnSpcReduction="20000"/>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64770">
              <a:spcBef>
                <a:spcPts val="2145"/>
              </a:spcBef>
            </a:pPr>
            <a:r>
              <a:rPr lang="en-GB" sz="4000" b="1">
                <a:solidFill>
                  <a:schemeClr val="bg1"/>
                </a:solidFill>
                <a:latin typeface="Nunito Sans Black"/>
                <a:cs typeface="Nunito Sans Black"/>
              </a:rPr>
              <a:t>Moving to digital tools and processes - After Summer ‘24</a:t>
            </a:r>
          </a:p>
        </p:txBody>
      </p:sp>
      <p:grpSp>
        <p:nvGrpSpPr>
          <p:cNvPr id="2" name="Group 1">
            <a:extLst>
              <a:ext uri="{FF2B5EF4-FFF2-40B4-BE49-F238E27FC236}">
                <a16:creationId xmlns:a16="http://schemas.microsoft.com/office/drawing/2014/main" id="{AF21EE16-0B01-CF94-E05D-73A6454C2A2D}"/>
              </a:ext>
            </a:extLst>
          </p:cNvPr>
          <p:cNvGrpSpPr/>
          <p:nvPr/>
        </p:nvGrpSpPr>
        <p:grpSpPr>
          <a:xfrm>
            <a:off x="447897" y="3429000"/>
            <a:ext cx="11296206" cy="2576255"/>
            <a:chOff x="447897" y="2346972"/>
            <a:chExt cx="11296206" cy="2576255"/>
          </a:xfrm>
        </p:grpSpPr>
        <p:sp>
          <p:nvSpPr>
            <p:cNvPr id="3" name="Arrow: Right 2">
              <a:extLst>
                <a:ext uri="{FF2B5EF4-FFF2-40B4-BE49-F238E27FC236}">
                  <a16:creationId xmlns:a16="http://schemas.microsoft.com/office/drawing/2014/main" id="{572A7352-481B-A4EE-44A9-1CAC188F1F4A}"/>
                </a:ext>
              </a:extLst>
            </p:cNvPr>
            <p:cNvSpPr/>
            <p:nvPr/>
          </p:nvSpPr>
          <p:spPr>
            <a:xfrm>
              <a:off x="447897" y="2346972"/>
              <a:ext cx="11296206" cy="56755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and embedding culture changes*</a:t>
              </a:r>
            </a:p>
          </p:txBody>
        </p:sp>
        <p:sp>
          <p:nvSpPr>
            <p:cNvPr id="4" name="Rectangle: Rounded Corners 3">
              <a:extLst>
                <a:ext uri="{FF2B5EF4-FFF2-40B4-BE49-F238E27FC236}">
                  <a16:creationId xmlns:a16="http://schemas.microsoft.com/office/drawing/2014/main" id="{F8779D08-E498-F580-41F5-F3F2617DC7B1}"/>
                </a:ext>
              </a:extLst>
            </p:cNvPr>
            <p:cNvSpPr/>
            <p:nvPr/>
          </p:nvSpPr>
          <p:spPr>
            <a:xfrm>
              <a:off x="7158806" y="3695624"/>
              <a:ext cx="2576881"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Moving to digital tools &amp; processes </a:t>
              </a:r>
            </a:p>
          </p:txBody>
        </p:sp>
        <p:sp>
          <p:nvSpPr>
            <p:cNvPr id="5" name="Rectangle: Rounded Corners 4">
              <a:extLst>
                <a:ext uri="{FF2B5EF4-FFF2-40B4-BE49-F238E27FC236}">
                  <a16:creationId xmlns:a16="http://schemas.microsoft.com/office/drawing/2014/main" id="{F5A37329-A09F-B4F2-C0ED-44B8B1E5CC3F}"/>
                </a:ext>
              </a:extLst>
            </p:cNvPr>
            <p:cNvSpPr/>
            <p:nvPr/>
          </p:nvSpPr>
          <p:spPr>
            <a:xfrm>
              <a:off x="8539079" y="4355670"/>
              <a:ext cx="1196608"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Go-Live Support</a:t>
              </a:r>
            </a:p>
          </p:txBody>
        </p:sp>
        <p:sp>
          <p:nvSpPr>
            <p:cNvPr id="6" name="Rectangle: Rounded Corners 5">
              <a:extLst>
                <a:ext uri="{FF2B5EF4-FFF2-40B4-BE49-F238E27FC236}">
                  <a16:creationId xmlns:a16="http://schemas.microsoft.com/office/drawing/2014/main" id="{C6391515-A0C9-56AE-4A1C-45B386D7B39D}"/>
                </a:ext>
              </a:extLst>
            </p:cNvPr>
            <p:cNvSpPr/>
            <p:nvPr/>
          </p:nvSpPr>
          <p:spPr>
            <a:xfrm>
              <a:off x="7158806" y="4355669"/>
              <a:ext cx="1310119" cy="56755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Compass Freeze</a:t>
              </a:r>
            </a:p>
          </p:txBody>
        </p:sp>
        <p:sp>
          <p:nvSpPr>
            <p:cNvPr id="8" name="Rectangle: Rounded Corners 7">
              <a:extLst>
                <a:ext uri="{FF2B5EF4-FFF2-40B4-BE49-F238E27FC236}">
                  <a16:creationId xmlns:a16="http://schemas.microsoft.com/office/drawing/2014/main" id="{6766C551-1CD7-D32C-DCA4-6ECCBCF6F42F}"/>
                </a:ext>
              </a:extLst>
            </p:cNvPr>
            <p:cNvSpPr/>
            <p:nvPr/>
          </p:nvSpPr>
          <p:spPr>
            <a:xfrm>
              <a:off x="447897" y="3695620"/>
              <a:ext cx="3841322"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Introducing new ways of working</a:t>
              </a:r>
            </a:p>
          </p:txBody>
        </p:sp>
        <p:sp>
          <p:nvSpPr>
            <p:cNvPr id="9" name="Rectangle: Rounded Corners 8">
              <a:extLst>
                <a:ext uri="{FF2B5EF4-FFF2-40B4-BE49-F238E27FC236}">
                  <a16:creationId xmlns:a16="http://schemas.microsoft.com/office/drawing/2014/main" id="{D7DC53D9-D367-9DA7-2C34-2F4CC38BCEBF}"/>
                </a:ext>
              </a:extLst>
            </p:cNvPr>
            <p:cNvSpPr/>
            <p:nvPr/>
          </p:nvSpPr>
          <p:spPr>
            <a:xfrm>
              <a:off x="4395442" y="3695620"/>
              <a:ext cx="265714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Preparing for the digital tools &amp; processes</a:t>
              </a:r>
            </a:p>
          </p:txBody>
        </p:sp>
        <p:sp>
          <p:nvSpPr>
            <p:cNvPr id="10" name="Rectangle: Rounded Corners 9">
              <a:extLst>
                <a:ext uri="{FF2B5EF4-FFF2-40B4-BE49-F238E27FC236}">
                  <a16:creationId xmlns:a16="http://schemas.microsoft.com/office/drawing/2014/main" id="{846CEF8D-C868-C823-A70D-E6683F9FE4DC}"/>
                </a:ext>
              </a:extLst>
            </p:cNvPr>
            <p:cNvSpPr/>
            <p:nvPr/>
          </p:nvSpPr>
          <p:spPr>
            <a:xfrm>
              <a:off x="9841909" y="3695622"/>
              <a:ext cx="1902194" cy="56755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Embedding our new ways of working</a:t>
              </a:r>
            </a:p>
          </p:txBody>
        </p:sp>
        <p:sp>
          <p:nvSpPr>
            <p:cNvPr id="11" name="Rectangle: Rounded Corners 10">
              <a:extLst>
                <a:ext uri="{FF2B5EF4-FFF2-40B4-BE49-F238E27FC236}">
                  <a16:creationId xmlns:a16="http://schemas.microsoft.com/office/drawing/2014/main" id="{0239DE49-AEF0-26F4-DA9D-839FA7FF0D2E}"/>
                </a:ext>
              </a:extLst>
            </p:cNvPr>
            <p:cNvSpPr/>
            <p:nvPr/>
          </p:nvSpPr>
          <p:spPr>
            <a:xfrm>
              <a:off x="447897" y="3005970"/>
              <a:ext cx="3841322"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Now - Summer ‘24</a:t>
              </a:r>
            </a:p>
          </p:txBody>
        </p:sp>
        <p:sp>
          <p:nvSpPr>
            <p:cNvPr id="12" name="Rectangle: Rounded Corners 11">
              <a:extLst>
                <a:ext uri="{FF2B5EF4-FFF2-40B4-BE49-F238E27FC236}">
                  <a16:creationId xmlns:a16="http://schemas.microsoft.com/office/drawing/2014/main" id="{399ED9E9-8A1B-5B7F-0A96-1D425E4A22D3}"/>
                </a:ext>
              </a:extLst>
            </p:cNvPr>
            <p:cNvSpPr/>
            <p:nvPr/>
          </p:nvSpPr>
          <p:spPr>
            <a:xfrm>
              <a:off x="4395442" y="3005970"/>
              <a:ext cx="2657141"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Circa. 60 days prior to Compass freeze</a:t>
              </a:r>
            </a:p>
          </p:txBody>
        </p:sp>
        <p:sp>
          <p:nvSpPr>
            <p:cNvPr id="13" name="Rectangle: Rounded Corners 12">
              <a:extLst>
                <a:ext uri="{FF2B5EF4-FFF2-40B4-BE49-F238E27FC236}">
                  <a16:creationId xmlns:a16="http://schemas.microsoft.com/office/drawing/2014/main" id="{DE68C91A-5E44-F992-20C0-F0B729D6D84E}"/>
                </a:ext>
              </a:extLst>
            </p:cNvPr>
            <p:cNvSpPr/>
            <p:nvPr/>
          </p:nvSpPr>
          <p:spPr>
            <a:xfrm>
              <a:off x="7158806" y="3005970"/>
              <a:ext cx="2576881" cy="567559"/>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After Summer ‘24</a:t>
              </a:r>
            </a:p>
          </p:txBody>
        </p:sp>
        <p:sp>
          <p:nvSpPr>
            <p:cNvPr id="14" name="Rectangle: Rounded Corners 13">
              <a:extLst>
                <a:ext uri="{FF2B5EF4-FFF2-40B4-BE49-F238E27FC236}">
                  <a16:creationId xmlns:a16="http://schemas.microsoft.com/office/drawing/2014/main" id="{A8A1D5A5-9C87-325C-C1EB-08611EC66C5B}"/>
                </a:ext>
              </a:extLst>
            </p:cNvPr>
            <p:cNvSpPr/>
            <p:nvPr/>
          </p:nvSpPr>
          <p:spPr>
            <a:xfrm>
              <a:off x="9841909" y="3005970"/>
              <a:ext cx="1902194" cy="56755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ysClr val="windowText" lastClr="000000"/>
                  </a:solidFill>
                </a:rPr>
                <a:t>After move to digital tools</a:t>
              </a:r>
            </a:p>
          </p:txBody>
        </p:sp>
      </p:grpSp>
    </p:spTree>
    <p:extLst>
      <p:ext uri="{BB962C8B-B14F-4D97-AF65-F5344CB8AC3E}">
        <p14:creationId xmlns:p14="http://schemas.microsoft.com/office/powerpoint/2010/main" val="743854805"/>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5" ma:contentTypeDescription="Create a new document." ma:contentTypeScope="" ma:versionID="01556462b1b00a82cac8a67568ae4fd4">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f9d62671619cab644e9ff41f0bf22382"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Jack Caine</DisplayName>
        <AccountId>18</AccountId>
        <AccountType/>
      </UserInfo>
      <UserInfo>
        <DisplayName>SharingLinks.d6a74b5a-3c96-445a-a656-a9dbc586c100.OrganizationEdit.10f8d3b4-2420-4024-a109-0a08da5f7c84</DisplayName>
        <AccountId>56</AccountId>
        <AccountType/>
      </UserInfo>
      <UserInfo>
        <DisplayName>Jaimee Taylor</DisplayName>
        <AccountId>146</AccountId>
        <AccountType/>
      </UserInfo>
      <UserInfo>
        <DisplayName>SharingLinks.a343a228-a234-46c6-ac1d-cab5d109751f.OrganizationEdit.9c343d70-b905-4fd9-82d5-e0623f9d6a8a</DisplayName>
        <AccountId>192</AccountId>
        <AccountType/>
      </UserInfo>
      <UserInfo>
        <DisplayName>Ruth Adeniyi</DisplayName>
        <AccountId>72</AccountId>
        <AccountType/>
      </UserInfo>
      <UserInfo>
        <DisplayName>Anders Wulff</DisplayName>
        <AccountId>74</AccountId>
        <AccountType/>
      </UserInfo>
      <UserInfo>
        <DisplayName>Matthew Cobble</DisplayName>
        <AccountId>19</AccountId>
        <AccountType/>
      </UserInfo>
      <UserInfo>
        <DisplayName>Robert Groves</DisplayName>
        <AccountId>10</AccountId>
        <AccountType/>
      </UserInfo>
      <UserInfo>
        <DisplayName>Bebbe Hron</DisplayName>
        <AccountId>125</AccountId>
        <AccountType/>
      </UserInfo>
      <UserInfo>
        <DisplayName>Craig Turpie</DisplayName>
        <AccountId>178</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Susan Wallace</DisplayName>
        <AccountId>26</AccountId>
        <AccountType/>
      </UserInfo>
      <UserInfo>
        <DisplayName>Kirsty Waugh</DisplayName>
        <AccountId>25</AccountId>
        <AccountType/>
      </UserInfo>
      <UserInfo>
        <DisplayName>James Booker</DisplayName>
        <AccountId>15</AccountId>
        <AccountType/>
      </UserInfo>
      <UserInfo>
        <DisplayName>Lauren Golding</DisplayName>
        <AccountId>159</AccountId>
        <AccountType/>
      </UserInfo>
      <UserInfo>
        <DisplayName>Hamish Stout</DisplayName>
        <AccountId>30</AccountId>
        <AccountType/>
      </UserInfo>
      <UserInfo>
        <DisplayName>Pete Jeffreys</DisplayName>
        <AccountId>101</AccountId>
        <AccountType/>
      </UserInfo>
      <UserInfo>
        <DisplayName>Elizabeth Stormfield</DisplayName>
        <AccountId>229</AccountId>
        <AccountType/>
      </UserInfo>
      <UserInfo>
        <DisplayName>Heather Smith</DisplayName>
        <AccountId>116</AccountId>
        <AccountType/>
      </UserInfo>
      <UserInfo>
        <DisplayName>Gordon Weston</DisplayName>
        <AccountId>241</AccountId>
        <AccountType/>
      </UserInfo>
      <UserInfo>
        <DisplayName>Hermione Clulow</DisplayName>
        <AccountId>52</AccountId>
        <AccountType/>
      </UserInfo>
      <UserInfo>
        <DisplayName>Rebecca Young</DisplayName>
        <AccountId>16</AccountId>
        <AccountType/>
      </UserInfo>
      <UserInfo>
        <DisplayName>Gemma Norman</DisplayName>
        <AccountId>704</AccountId>
        <AccountType/>
      </UserInfo>
      <UserInfo>
        <DisplayName>Adam Ray</DisplayName>
        <AccountId>379</AccountId>
        <AccountType/>
      </UserInfo>
      <UserInfo>
        <DisplayName>Alison Fell</DisplayName>
        <AccountId>117</AccountId>
        <AccountType/>
      </UserInfo>
      <UserInfo>
        <DisplayName>Kester Sharpe</DisplayName>
        <AccountId>42</AccountId>
        <AccountType/>
      </UserInfo>
      <UserInfo>
        <DisplayName>Davina McAuley</DisplayName>
        <AccountId>211</AccountId>
        <AccountType/>
      </UserInfo>
      <UserInfo>
        <DisplayName>Colin Davidson</DisplayName>
        <AccountId>266</AccountId>
        <AccountType/>
      </UserInfo>
      <UserInfo>
        <DisplayName>Paul Fix</DisplayName>
        <AccountId>240</AccountId>
        <AccountType/>
      </UserInfo>
    </SharedWithUsers>
    <TaxCatchAll xmlns="f4847a80-7f8c-4933-831b-56854e27fa84" xsi:nil="true"/>
    <lcf76f155ced4ddcb4097134ff3c332f xmlns="ec4b7ab6-7d60-435b-a181-f014eb7edb3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C8D3A82-7C39-44CD-B78B-6AC07E7B81D2}">
  <ds:schemaRefs>
    <ds:schemaRef ds:uri="ec4b7ab6-7d60-435b-a181-f014eb7edb36"/>
    <ds:schemaRef ds:uri="f4847a80-7f8c-4933-831b-56854e27fa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C12B90-76D4-46D2-9FB0-4A1733A9F42D}">
  <ds:schemaRefs>
    <ds:schemaRef ds:uri="http://schemas.microsoft.com/sharepoint/v3/contenttype/forms"/>
  </ds:schemaRefs>
</ds:datastoreItem>
</file>

<file path=customXml/itemProps3.xml><?xml version="1.0" encoding="utf-8"?>
<ds:datastoreItem xmlns:ds="http://schemas.openxmlformats.org/officeDocument/2006/customXml" ds:itemID="{8E3F7C96-A926-416F-8489-B53183D70031}">
  <ds:schemaRefs>
    <ds:schemaRef ds:uri="http://www.w3.org/XML/1998/namespace"/>
    <ds:schemaRef ds:uri="http://purl.org/dc/dcmitype/"/>
    <ds:schemaRef ds:uri="ec4b7ab6-7d60-435b-a181-f014eb7edb36"/>
    <ds:schemaRef ds:uri="f4847a80-7f8c-4933-831b-56854e27fa84"/>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1</TotalTime>
  <Words>1308</Words>
  <Application>Microsoft Office PowerPoint</Application>
  <PresentationFormat>Widescreen</PresentationFormat>
  <Paragraphs>200</Paragraphs>
  <Slides>28</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Nunito Sans Black</vt:lpstr>
      <vt:lpstr>Nunito Sans</vt:lpstr>
      <vt:lpstr>Arial</vt:lpstr>
      <vt:lpstr>Calibri</vt:lpstr>
      <vt:lpstr>Arial,Sans-Serif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Adam Ray</cp:lastModifiedBy>
  <cp:revision>3</cp:revision>
  <dcterms:created xsi:type="dcterms:W3CDTF">2019-10-08T08:48:13Z</dcterms:created>
  <dcterms:modified xsi:type="dcterms:W3CDTF">2024-05-21T19:36:10Z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0x0101002CB3A5D27B9C2A44BF036FAD366BF02E</vt:lpwstr>
  </property>
  <property fmtid="{D5CDD505-2E9C-101B-9397-08002B2CF9AE}" pid="6" name="xd_ProgID">
    <vt:lpwstr/>
  </property>
  <property fmtid="{D5CDD505-2E9C-101B-9397-08002B2CF9AE}" pid="7" name="MediaServiceImageTags">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bool>false</vt:bool>
  </property>
</Properties>
</file>