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Lst>
  <p:notesMasterIdLst>
    <p:notesMasterId r:id="rId19"/>
  </p:notesMasterIdLst>
  <p:sldIdLst>
    <p:sldId id="268" r:id="rId5"/>
    <p:sldId id="275" r:id="rId6"/>
    <p:sldId id="260" r:id="rId7"/>
    <p:sldId id="261" r:id="rId8"/>
    <p:sldId id="273" r:id="rId9"/>
    <p:sldId id="263" r:id="rId10"/>
    <p:sldId id="276" r:id="rId11"/>
    <p:sldId id="265" r:id="rId12"/>
    <p:sldId id="266" r:id="rId13"/>
    <p:sldId id="267" r:id="rId14"/>
    <p:sldId id="274" r:id="rId15"/>
    <p:sldId id="271" r:id="rId16"/>
    <p:sldId id="272" r:id="rId17"/>
    <p:sldId id="270" r:id="rId18"/>
  </p:sldIdLst>
  <p:sldSz cx="12192000" cy="6858000"/>
  <p:notesSz cx="6858000" cy="9144000"/>
  <p:embeddedFontLst>
    <p:embeddedFont>
      <p:font typeface="Nunito Sans" pitchFamily="2" charset="0"/>
      <p:regular r:id="rId20"/>
      <p:bold r:id="rId21"/>
      <p:italic r:id="rId22"/>
      <p:boldItalic r:id="rId23"/>
    </p:embeddedFont>
    <p:embeddedFont>
      <p:font typeface="Nunito Sans Black" pitchFamily="2" charset="0"/>
      <p:bold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413DC"/>
    <a:srgbClr val="FFB4E5"/>
    <a:srgbClr val="006DDF"/>
    <a:srgbClr val="00A794"/>
    <a:srgbClr val="00A7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56980" autoAdjust="0"/>
  </p:normalViewPr>
  <p:slideViewPr>
    <p:cSldViewPr snapToGrid="0">
      <p:cViewPr varScale="1">
        <p:scale>
          <a:sx n="63" d="100"/>
          <a:sy n="63" d="100"/>
        </p:scale>
        <p:origin x="2394"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font" Target="fonts/font2.fntdata"/><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font" Target="fonts/font6.fntdata"/><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font" Target="fonts/font1.fntdata"/><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font" Target="fonts/font5.fntdata"/><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font" Target="fonts/font4.fntdata"/><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font" Target="fonts/font3.fntdata"/><Relationship Id="rId27" Type="http://schemas.openxmlformats.org/officeDocument/2006/relationships/viewProps" Target="viewProps.xml"/><Relationship Id="rId30"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 Cummings" userId="S::el.cummings@scouts.org.uk::e2a99333-0241-4eb9-8e73-a3d54fef6de8" providerId="AD" clId="Web-{480B21B9-AEE5-420C-3443-E56792BE79EE}"/>
    <pc:docChg chg="modSld">
      <pc:chgData name="El Cummings" userId="S::el.cummings@scouts.org.uk::e2a99333-0241-4eb9-8e73-a3d54fef6de8" providerId="AD" clId="Web-{480B21B9-AEE5-420C-3443-E56792BE79EE}" dt="2026-07-23T13:44:49.856" v="83"/>
      <pc:docMkLst>
        <pc:docMk/>
      </pc:docMkLst>
      <pc:sldChg chg="modNotes">
        <pc:chgData name="El Cummings" userId="S::el.cummings@scouts.org.uk::e2a99333-0241-4eb9-8e73-a3d54fef6de8" providerId="AD" clId="Web-{480B21B9-AEE5-420C-3443-E56792BE79EE}" dt="2026-07-23T13:44:49.856" v="83"/>
        <pc:sldMkLst>
          <pc:docMk/>
          <pc:sldMk cId="253502058" sldId="275"/>
        </pc:sldMkLst>
      </pc:sldChg>
    </pc:docChg>
  </pc:docChgLst>
  <pc:docChgLst>
    <pc:chgData name="El Cummings" userId="S::el.cummings@scouts.org.uk::e2a99333-0241-4eb9-8e73-a3d54fef6de8" providerId="AD" clId="Web-{3AA4E5D8-EB8B-B2AA-D48D-00D156BC6355}"/>
    <pc:docChg chg="modSld">
      <pc:chgData name="El Cummings" userId="S::el.cummings@scouts.org.uk::e2a99333-0241-4eb9-8e73-a3d54fef6de8" providerId="AD" clId="Web-{3AA4E5D8-EB8B-B2AA-D48D-00D156BC6355}" dt="2026-08-07T15:56:42.310" v="7"/>
      <pc:docMkLst>
        <pc:docMk/>
      </pc:docMkLst>
      <pc:sldChg chg="modNotes">
        <pc:chgData name="El Cummings" userId="S::el.cummings@scouts.org.uk::e2a99333-0241-4eb9-8e73-a3d54fef6de8" providerId="AD" clId="Web-{3AA4E5D8-EB8B-B2AA-D48D-00D156BC6355}" dt="2026-08-07T15:56:42.310" v="7"/>
        <pc:sldMkLst>
          <pc:docMk/>
          <pc:sldMk cId="253502058" sldId="275"/>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C9D9C8C-8B73-4CCA-943F-58DB1DEBAA01}" type="datetimeFigureOut">
              <a:rPr lang="en-GB" smtClean="0"/>
              <a:t>07/08/2026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2AA5207-BAB2-46CE-A99A-9A537C35957F}" type="slidenum">
              <a:rPr lang="en-GB" smtClean="0"/>
              <a:t>‹#›</a:t>
            </a:fld>
            <a:endParaRPr lang="en-GB"/>
          </a:p>
        </p:txBody>
      </p:sp>
    </p:spTree>
    <p:extLst>
      <p:ext uri="{BB962C8B-B14F-4D97-AF65-F5344CB8AC3E}">
        <p14:creationId xmlns:p14="http://schemas.microsoft.com/office/powerpoint/2010/main" val="2340368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scouts.org.uk/volunteers/equity-diversity-and-inclusion/race-and-ethnicity/responding-to-and-reporting-racism/"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9A629C-06A1-0CEB-267F-EFD5D92547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D191B8-333F-0D42-3B38-993303EA7B3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5BFDDF8-4E56-CDC3-5AEC-229F253A4DFA}"/>
              </a:ext>
            </a:extLst>
          </p:cNvPr>
          <p:cNvSpPr>
            <a:spLocks noGrp="1"/>
          </p:cNvSpPr>
          <p:nvPr>
            <p:ph type="body" idx="1"/>
          </p:nvPr>
        </p:nvSpPr>
        <p:spPr/>
        <p:txBody>
          <a:bodyPr/>
          <a:lstStyle/>
          <a:p>
            <a:r>
              <a:rPr lang="en-GB" dirty="0"/>
              <a:t>In this presentation, we'll learn what the Listening Tool is, why we’d need you to share and promote it in your local areas, and how to use it yourselves. </a:t>
            </a:r>
            <a:r>
              <a:rPr lang="en-GB" dirty="0">
                <a:highlight>
                  <a:srgbClr val="FFFF00"/>
                </a:highlight>
              </a:rPr>
              <a:t>We’ll also quickly go through the resources available to help you promote the Listening Tool in your local area.</a:t>
            </a:r>
            <a:endParaRPr lang="en-GB" dirty="0"/>
          </a:p>
        </p:txBody>
      </p:sp>
      <p:sp>
        <p:nvSpPr>
          <p:cNvPr id="4" name="Slide Number Placeholder 3">
            <a:extLst>
              <a:ext uri="{FF2B5EF4-FFF2-40B4-BE49-F238E27FC236}">
                <a16:creationId xmlns:a16="http://schemas.microsoft.com/office/drawing/2014/main" id="{371D1941-7D1F-A185-02EF-45785F3F1FF6}"/>
              </a:ext>
            </a:extLst>
          </p:cNvPr>
          <p:cNvSpPr>
            <a:spLocks noGrp="1"/>
          </p:cNvSpPr>
          <p:nvPr>
            <p:ph type="sldNum" sz="quarter" idx="5"/>
          </p:nvPr>
        </p:nvSpPr>
        <p:spPr/>
        <p:txBody>
          <a:bodyPr/>
          <a:lstStyle/>
          <a:p>
            <a:fld id="{42AA5207-BAB2-46CE-A99A-9A537C35957F}" type="slidenum">
              <a:rPr lang="en-GB" smtClean="0"/>
              <a:t>1</a:t>
            </a:fld>
            <a:endParaRPr lang="en-GB"/>
          </a:p>
        </p:txBody>
      </p:sp>
    </p:spTree>
    <p:extLst>
      <p:ext uri="{BB962C8B-B14F-4D97-AF65-F5344CB8AC3E}">
        <p14:creationId xmlns:p14="http://schemas.microsoft.com/office/powerpoint/2010/main" val="382792065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42AE6C-B585-C789-442F-C8A9C324C4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064D8-7312-A536-9CBD-D2C36CC97CA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6918F39-D3E6-E582-07E4-50DAB5969B26}"/>
              </a:ext>
            </a:extLst>
          </p:cNvPr>
          <p:cNvSpPr>
            <a:spLocks noGrp="1"/>
          </p:cNvSpPr>
          <p:nvPr>
            <p:ph type="body" idx="1"/>
          </p:nvPr>
        </p:nvSpPr>
        <p:spPr/>
        <p:txBody>
          <a:bodyPr/>
          <a:lstStyle/>
          <a:p>
            <a:endParaRPr lang="en-GB" dirty="0"/>
          </a:p>
          <a:p>
            <a:r>
              <a:rPr lang="en-GB" dirty="0"/>
              <a:t>Discrimination is ‘</a:t>
            </a:r>
            <a:r>
              <a:rPr lang="en-US" sz="1200" b="0" i="0" u="none" strike="noStrike" kern="1200" dirty="0">
                <a:solidFill>
                  <a:schemeClr val="tx1"/>
                </a:solidFill>
                <a:effectLst/>
                <a:latin typeface="+mn-lt"/>
                <a:ea typeface="+mn-ea"/>
                <a:cs typeface="+mn-cs"/>
              </a:rPr>
              <a:t>unfair treatment related to identity, such as age, gender, race or religion.’ </a:t>
            </a:r>
            <a:r>
              <a:rPr lang="en-GB" sz="1200" b="0" i="0" u="none" strike="noStrike" kern="1200" dirty="0">
                <a:solidFill>
                  <a:schemeClr val="tx1"/>
                </a:solidFill>
                <a:effectLst/>
                <a:latin typeface="+mn-lt"/>
                <a:ea typeface="+mn-ea"/>
                <a:cs typeface="+mn-cs"/>
              </a:rPr>
              <a:t>Discrimination can look like lots of different things. For example, it could look like inappropriate language (slurs) or an old rule that’s always been there. Someone might say they’re “just having a laugh” or “it isn’t a big deal”. </a:t>
            </a:r>
          </a:p>
          <a:p>
            <a:endParaRPr lang="en-GB" sz="1200" b="0" i="0" u="none" strike="noStrike" kern="1200" dirty="0">
              <a:solidFill>
                <a:schemeClr val="tx1"/>
              </a:solidFill>
              <a:effectLst/>
              <a:latin typeface="+mn-lt"/>
              <a:ea typeface="+mn-ea"/>
              <a:cs typeface="+mn-cs"/>
            </a:endParaRPr>
          </a:p>
          <a:p>
            <a:r>
              <a:rPr lang="en-GB" sz="1200" b="0" i="0" u="none" strike="noStrike" kern="1200" dirty="0">
                <a:solidFill>
                  <a:schemeClr val="tx1"/>
                </a:solidFill>
                <a:effectLst/>
                <a:latin typeface="+mn-lt"/>
                <a:ea typeface="+mn-ea"/>
                <a:cs typeface="+mn-cs"/>
              </a:rPr>
              <a:t>But discrimination isn’t okay. It might make </a:t>
            </a:r>
            <a:r>
              <a:rPr lang="en-GB" dirty="0"/>
              <a:t>you feel angry, unsafe, powerless or scared. It’s motivated by stereotypes, prejudice or bias towards people’s identities, such as their gender, race or religion. It can be hard to talk about discrimination, especially if you’ve experienced it yourself or you know someone close to you who has. </a:t>
            </a:r>
            <a:r>
              <a:rPr lang="en-GB" sz="1200" kern="1200" dirty="0">
                <a:solidFill>
                  <a:schemeClr val="tx1"/>
                </a:solidFill>
                <a:effectLst/>
                <a:latin typeface="+mn-lt"/>
                <a:ea typeface="+mn-ea"/>
                <a:cs typeface="+mn-cs"/>
              </a:rPr>
              <a:t>There’ll be people here today who’ve experienced discrimination, so we need to act in line with our Scout values and show care and respect for others.</a:t>
            </a:r>
          </a:p>
          <a:p>
            <a:endParaRPr lang="en-GB" dirty="0"/>
          </a:p>
          <a:p>
            <a:pPr>
              <a:defRPr/>
            </a:pPr>
            <a:r>
              <a:rPr lang="en-GB" dirty="0"/>
              <a:t>Lots of discrimination goes unreported at Scouts. </a:t>
            </a:r>
            <a:r>
              <a:rPr lang="en-US"/>
              <a:t>The Listening Tool is an anonymous reporting form anyone in our pilot locations can use to report:</a:t>
            </a:r>
          </a:p>
          <a:p>
            <a:pPr>
              <a:defRPr/>
            </a:pPr>
            <a:endParaRPr lang="en-US" dirty="0"/>
          </a:p>
          <a:p>
            <a:pPr>
              <a:defRPr/>
            </a:pPr>
            <a:r>
              <a:rPr lang="en-US"/>
              <a:t>•    Discrimination or unfair treatment, linked to who someone is, such as their race, religion, or disability,</a:t>
            </a:r>
          </a:p>
          <a:p>
            <a:pPr>
              <a:defRPr/>
            </a:pPr>
            <a:r>
              <a:rPr lang="en-US"/>
              <a:t>•    Behaviour that makes someone feel left out, unwelcome, or like they don't belong at Scouts,</a:t>
            </a:r>
          </a:p>
          <a:p>
            <a:pPr>
              <a:defRPr/>
            </a:pPr>
            <a:r>
              <a:rPr lang="en-US"/>
              <a:t>•    Anything else that doesn't feel in line with our Scout values.</a:t>
            </a:r>
          </a:p>
          <a:p>
            <a:pPr>
              <a:defRPr/>
            </a:pPr>
            <a:endParaRPr lang="en-US" dirty="0"/>
          </a:p>
          <a:p>
            <a:pPr>
              <a:defRPr/>
            </a:pPr>
            <a:r>
              <a:rPr lang="en-US"/>
              <a:t>By</a:t>
            </a:r>
            <a:r>
              <a:rPr lang="en-US" dirty="0"/>
              <a:t> helping Scouts understand what's happening across our movement, we can create a safer, more welcoming Scout experience for everyone. </a:t>
            </a:r>
            <a:endParaRPr lang="en-US"/>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85143EA4-47D1-B8A8-FCDA-1FF2179EF697}"/>
              </a:ext>
            </a:extLst>
          </p:cNvPr>
          <p:cNvSpPr>
            <a:spLocks noGrp="1"/>
          </p:cNvSpPr>
          <p:nvPr>
            <p:ph type="sldNum" sz="quarter" idx="5"/>
          </p:nvPr>
        </p:nvSpPr>
        <p:spPr/>
        <p:txBody>
          <a:bodyPr/>
          <a:lstStyle/>
          <a:p>
            <a:fld id="{42AA5207-BAB2-46CE-A99A-9A537C35957F}" type="slidenum">
              <a:rPr lang="en-GB" smtClean="0"/>
              <a:t>2</a:t>
            </a:fld>
            <a:endParaRPr lang="en-GB"/>
          </a:p>
        </p:txBody>
      </p:sp>
    </p:spTree>
    <p:extLst>
      <p:ext uri="{BB962C8B-B14F-4D97-AF65-F5344CB8AC3E}">
        <p14:creationId xmlns:p14="http://schemas.microsoft.com/office/powerpoint/2010/main" val="220374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US" dirty="0"/>
              <a:t>The Listening Tool is</a:t>
            </a:r>
          </a:p>
          <a:p>
            <a:pPr marL="285750" indent="-285750">
              <a:buFont typeface="Calibri"/>
              <a:buChar char="-"/>
            </a:pPr>
            <a:r>
              <a:rPr lang="en-US" dirty="0"/>
              <a:t>Anonymous. We won’t ask you to share names of people, Groups or any other identifiable information. </a:t>
            </a:r>
          </a:p>
          <a:p>
            <a:pPr marL="285750" indent="-285750">
              <a:buFont typeface="Calibri"/>
              <a:buChar char="-"/>
            </a:pPr>
            <a:r>
              <a:rPr lang="en-US" dirty="0"/>
              <a:t>An opportunity for you to tell us what you're seeing, hearing, and experiencing at Scouts.</a:t>
            </a:r>
          </a:p>
          <a:p>
            <a:pPr marL="171450" indent="-171450">
              <a:buFontTx/>
              <a:buChar char="-"/>
            </a:pPr>
            <a:r>
              <a:rPr lang="en-US" dirty="0"/>
              <a:t> A way to help Scouts learn how to make our movement safer and more welcoming.</a:t>
            </a:r>
          </a:p>
          <a:p>
            <a:pPr marL="171450" indent="-171450">
              <a:buChar char="-"/>
            </a:pPr>
            <a:endParaRPr lang="en-US" dirty="0"/>
          </a:p>
          <a:p>
            <a:r>
              <a:rPr lang="en-US" dirty="0"/>
              <a:t>It isn't:</a:t>
            </a:r>
          </a:p>
          <a:p>
            <a:pPr marL="285750" indent="-285750">
              <a:buFont typeface="Calibri"/>
              <a:buChar char="-"/>
            </a:pPr>
            <a:r>
              <a:rPr lang="en-US" dirty="0"/>
              <a:t>A replacement for Safeguarding processes. You must follow existing Safeguarding processes outlined in the Yellow Card.</a:t>
            </a:r>
          </a:p>
          <a:p>
            <a:pPr marL="285750" indent="-285750">
              <a:buFont typeface="Calibri"/>
              <a:buChar char="-"/>
            </a:pPr>
            <a:r>
              <a:rPr lang="en-US" dirty="0"/>
              <a:t>A replacement for the Complaints process. </a:t>
            </a:r>
          </a:p>
          <a:p>
            <a:pPr marL="285750" indent="-285750">
              <a:buFont typeface="Calibri"/>
              <a:buChar char="-"/>
            </a:pPr>
            <a:r>
              <a:rPr lang="en-US" dirty="0"/>
              <a:t>A way to get support with something you’ve seen, heard or experienced at Scouts. No one will get in touch with you about a report you’ve made, but it may be passed over to the Safeguarding team if there’s safeguarding concerns. </a:t>
            </a:r>
          </a:p>
          <a:p>
            <a:pPr marL="742950" lvl="1" indent="-285750">
              <a:buFont typeface="Calibri"/>
              <a:buChar char="-"/>
            </a:pPr>
            <a:r>
              <a:rPr lang="en-US" dirty="0"/>
              <a:t>If you need support with something that’s happened at Scouts, speak to your Line Manager, Scouts' Support Centre, or a Mental Health First Aider. Some external support services are signposted on our Listening Tool webpage.</a:t>
            </a:r>
          </a:p>
          <a:p>
            <a:pPr marL="171450" indent="-171450">
              <a:buFont typeface="Calibri"/>
              <a:buChar char="-"/>
            </a:pPr>
            <a:endParaRPr lang="en-US" dirty="0"/>
          </a:p>
        </p:txBody>
      </p:sp>
      <p:sp>
        <p:nvSpPr>
          <p:cNvPr id="4" name="Slide Number Placeholder 3"/>
          <p:cNvSpPr>
            <a:spLocks noGrp="1"/>
          </p:cNvSpPr>
          <p:nvPr>
            <p:ph type="sldNum" sz="quarter" idx="5"/>
          </p:nvPr>
        </p:nvSpPr>
        <p:spPr/>
        <p:txBody>
          <a:bodyPr/>
          <a:lstStyle/>
          <a:p>
            <a:fld id="{42AA5207-BAB2-46CE-A99A-9A537C35957F}" type="slidenum">
              <a:rPr lang="en-GB" smtClean="0"/>
              <a:t>3</a:t>
            </a:fld>
            <a:endParaRPr lang="en-GB"/>
          </a:p>
        </p:txBody>
      </p:sp>
    </p:spTree>
    <p:extLst>
      <p:ext uri="{BB962C8B-B14F-4D97-AF65-F5344CB8AC3E}">
        <p14:creationId xmlns:p14="http://schemas.microsoft.com/office/powerpoint/2010/main" val="2962122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Our volunteers have told us that they need more support tackling discrimination in their Sections, Groups and teams. Themes from the Listening Tool will be used to develop resources for volunteers that are relevant, useful and evidence-based. The more Scouts can learn from the Listening Tool, the more tailored support will be.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highlight>
                  <a:srgbClr val="FFFF00"/>
                </a:highlight>
              </a:rPr>
              <a:t>The Listening Tool is closely aligned with our Scout Values. Together, we can continue to build a movement where we:</a:t>
            </a:r>
          </a:p>
          <a:p>
            <a:pPr marL="285750" indent="-285750">
              <a:buFont typeface="Calibri"/>
              <a:buChar char="-"/>
            </a:pPr>
            <a:r>
              <a:rPr lang="en-GB" dirty="0"/>
              <a:t>Show respect and care for other (</a:t>
            </a:r>
            <a:r>
              <a:rPr lang="en-GB" dirty="0" err="1"/>
              <a:t>care&amp;respect</a:t>
            </a:r>
            <a:r>
              <a:rPr lang="en-GB" dirty="0"/>
              <a:t>)</a:t>
            </a:r>
          </a:p>
          <a:p>
            <a:pPr marL="285750" indent="-285750">
              <a:buFont typeface="Calibri"/>
              <a:buChar char="-"/>
            </a:pPr>
            <a:r>
              <a:rPr lang="en-GB" dirty="0"/>
              <a:t>Work together to problem solve (cooperation)</a:t>
            </a:r>
          </a:p>
          <a:p>
            <a:pPr marL="285750" indent="-285750">
              <a:buFont typeface="Calibri"/>
              <a:buChar char="-"/>
            </a:pPr>
            <a:r>
              <a:rPr lang="en-GB" dirty="0"/>
              <a:t>Take responsibility for our words, actions and mistakes (integrity)</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Using the Listening Tool will help us make Scouts a safer and more inclusive place for all our members, including you. </a:t>
            </a:r>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4</a:t>
            </a:fld>
            <a:endParaRPr lang="en-GB"/>
          </a:p>
        </p:txBody>
      </p:sp>
    </p:spTree>
    <p:extLst>
      <p:ext uri="{BB962C8B-B14F-4D97-AF65-F5344CB8AC3E}">
        <p14:creationId xmlns:p14="http://schemas.microsoft.com/office/powerpoint/2010/main" val="5834819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8AE16-F031-F149-BC3C-4334E7D7BE8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35BE07-BAAF-7155-9B5D-4ED868D1EA5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2E2D1DB-2440-4C00-9EE5-6ADF7953A8A3}"/>
              </a:ext>
            </a:extLst>
          </p:cNvPr>
          <p:cNvSpPr>
            <a:spLocks noGrp="1"/>
          </p:cNvSpPr>
          <p:nvPr>
            <p:ph type="body" idx="1"/>
          </p:nvPr>
        </p:nvSpPr>
        <p:spPr/>
        <p:txBody>
          <a:bodyPr/>
          <a:lstStyle/>
          <a:p>
            <a:r>
              <a:rPr lang="en-GB" dirty="0"/>
              <a:t>Use the Listening Tool to report what you’ve seen, heard or experienced.</a:t>
            </a:r>
          </a:p>
          <a:p>
            <a:endParaRPr lang="en-GB" dirty="0"/>
          </a:p>
          <a:p>
            <a:r>
              <a:rPr lang="en-GB" dirty="0"/>
              <a:t>Support others, especially our young people, to report discrimination. </a:t>
            </a:r>
          </a:p>
          <a:p>
            <a:endParaRPr lang="en-GB" dirty="0"/>
          </a:p>
          <a:p>
            <a:r>
              <a:rPr lang="en-GB" dirty="0"/>
              <a:t>Anyone in our pilot locations can use the Listening Tool, including young people and family members. That’s why we need you to spread the word about the Listening Tool. Tell other volunteers about the Listening Tool and encourage them to share it with volunteers, families and young people so everyone can report discrimination when it happens. You can use our pre-made resources to help you.</a:t>
            </a:r>
          </a:p>
          <a:p>
            <a:endParaRPr lang="en-GB" dirty="0"/>
          </a:p>
        </p:txBody>
      </p:sp>
      <p:sp>
        <p:nvSpPr>
          <p:cNvPr id="4" name="Slide Number Placeholder 3">
            <a:extLst>
              <a:ext uri="{FF2B5EF4-FFF2-40B4-BE49-F238E27FC236}">
                <a16:creationId xmlns:a16="http://schemas.microsoft.com/office/drawing/2014/main" id="{42319339-4976-76F1-52EE-70D44B1894EB}"/>
              </a:ext>
            </a:extLst>
          </p:cNvPr>
          <p:cNvSpPr>
            <a:spLocks noGrp="1"/>
          </p:cNvSpPr>
          <p:nvPr>
            <p:ph type="sldNum" sz="quarter" idx="5"/>
          </p:nvPr>
        </p:nvSpPr>
        <p:spPr/>
        <p:txBody>
          <a:bodyPr/>
          <a:lstStyle/>
          <a:p>
            <a:fld id="{42AA5207-BAB2-46CE-A99A-9A537C35957F}" type="slidenum">
              <a:rPr lang="en-GB" smtClean="0"/>
              <a:t>5</a:t>
            </a:fld>
            <a:endParaRPr lang="en-GB"/>
          </a:p>
        </p:txBody>
      </p:sp>
    </p:spTree>
    <p:extLst>
      <p:ext uri="{BB962C8B-B14F-4D97-AF65-F5344CB8AC3E}">
        <p14:creationId xmlns:p14="http://schemas.microsoft.com/office/powerpoint/2010/main" val="14197214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Consider what key volunteers may be able to share information in your area. This could include Youth Leads, Inclusion Leads, Communication teams, District and Group Lead Volunteers, and Section/Unit volunteers. We need information about the Listening Tool to reach everyone in our pilot locations, and you play a role in this.</a:t>
            </a:r>
            <a:endParaRPr lang="en-GB" b="0" dirty="0"/>
          </a:p>
          <a:p>
            <a:endParaRPr lang="en-GB" b="0" dirty="0"/>
          </a:p>
          <a:p>
            <a:r>
              <a:rPr lang="en-GB" b="0" dirty="0"/>
              <a:t>Parents, caregivers, and family members need to know about the Listening Tool, as they’re likely to</a:t>
            </a:r>
            <a:r>
              <a:rPr lang="en-GB" dirty="0"/>
              <a:t> make a report on behalf of our young people. They need to know why the tool exists, when they should use it, and how to do so. </a:t>
            </a:r>
            <a:r>
              <a:rPr lang="en-GB" b="0" dirty="0"/>
              <a:t>They are likely to hear about discrimination from young people before it’s been resolved, so you should include</a:t>
            </a:r>
            <a:r>
              <a:rPr lang="en-GB" dirty="0"/>
              <a:t> the Listening Tool with any other resources and support you offer parents, carers and family members when resolving incidents, even if you aren’t sure it’s relevant.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Young people aged 13 and over can make a report independently through the Listening Tool, while those under 13 need support from a trusted adult. You can introduce the Listening Tool as part of your Programme, alongside activities around </a:t>
            </a:r>
            <a:r>
              <a:rPr lang="en-GB" b="0" dirty="0"/>
              <a:t>treating everyone fairly, identifying your trusted adults, and what to do if you feel unsafe, scared or bullied at Scouts.</a:t>
            </a:r>
            <a:r>
              <a:rPr lang="en-GB" dirty="0"/>
              <a:t> Explorer and Network members can get involved in sharing the Listening Tool in their Districts (and County/Area/Region) as part of their Top Awards (as part of the ‘Values’ section).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Encouraging volunteers, families and young people around you in Scouts to use the Listening Tool will help Scouts understand the full picture of what’s going on across our movement. </a:t>
            </a:r>
          </a:p>
          <a:p>
            <a:endParaRPr lang="en-GB"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a:p>
            <a:endParaRPr lang="en-GB" b="1" dirty="0"/>
          </a:p>
        </p:txBody>
      </p:sp>
      <p:sp>
        <p:nvSpPr>
          <p:cNvPr id="4" name="Slide Number Placeholder 3"/>
          <p:cNvSpPr>
            <a:spLocks noGrp="1"/>
          </p:cNvSpPr>
          <p:nvPr>
            <p:ph type="sldNum" sz="quarter" idx="5"/>
          </p:nvPr>
        </p:nvSpPr>
        <p:spPr/>
        <p:txBody>
          <a:bodyPr/>
          <a:lstStyle/>
          <a:p>
            <a:fld id="{42AA5207-BAB2-46CE-A99A-9A537C35957F}" type="slidenum">
              <a:rPr lang="en-GB" smtClean="0"/>
              <a:t>6</a:t>
            </a:fld>
            <a:endParaRPr lang="en-GB"/>
          </a:p>
        </p:txBody>
      </p:sp>
    </p:spTree>
    <p:extLst>
      <p:ext uri="{BB962C8B-B14F-4D97-AF65-F5344CB8AC3E}">
        <p14:creationId xmlns:p14="http://schemas.microsoft.com/office/powerpoint/2010/main" val="6020359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836E20-F873-A825-804E-DB5678BA9C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E5EDF7-4455-D65D-F8C8-ECA1FAD990D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F99FD37-DC84-83E6-A670-C86F40462C22}"/>
              </a:ext>
            </a:extLst>
          </p:cNvPr>
          <p:cNvSpPr>
            <a:spLocks noGrp="1"/>
          </p:cNvSpPr>
          <p:nvPr>
            <p:ph type="body" idx="1"/>
          </p:nvPr>
        </p:nvSpPr>
        <p:spPr/>
        <p:txBody>
          <a:bodyPr/>
          <a:lstStyle/>
          <a:p>
            <a:pPr>
              <a:defRPr/>
            </a:pPr>
            <a:r>
              <a:rPr lang="en-GB" dirty="0"/>
              <a:t>You can report discrimination:</a:t>
            </a:r>
            <a:endParaRPr lang="en-US" dirty="0">
              <a:solidFill>
                <a:srgbClr val="444444"/>
              </a:solidFill>
            </a:endParaRPr>
          </a:p>
          <a:p>
            <a:pPr marL="171450" indent="-171450">
              <a:buFont typeface="Arial"/>
              <a:buChar char="•"/>
              <a:defRPr/>
            </a:pPr>
            <a:r>
              <a:rPr lang="en-GB" dirty="0"/>
              <a:t>Happening in any Scout setting, including online.</a:t>
            </a:r>
            <a:endParaRPr lang="en-US" dirty="0">
              <a:solidFill>
                <a:srgbClr val="444444"/>
              </a:solidFill>
            </a:endParaRPr>
          </a:p>
          <a:p>
            <a:pPr marL="171450" indent="-171450">
              <a:buFont typeface="Arial"/>
              <a:buChar char="•"/>
              <a:defRPr/>
            </a:pPr>
            <a:r>
              <a:rPr lang="en-GB" dirty="0"/>
              <a:t>Involving any of our members, families or members of the public. </a:t>
            </a:r>
            <a:endParaRPr lang="en-US" dirty="0">
              <a:solidFill>
                <a:srgbClr val="444444"/>
              </a:solidFill>
            </a:endParaRPr>
          </a:p>
          <a:p>
            <a:pPr marL="171450" indent="-171450">
              <a:buFont typeface="Arial"/>
              <a:buChar char="•"/>
              <a:defRPr/>
            </a:pPr>
            <a:r>
              <a:rPr lang="en-GB" dirty="0"/>
              <a:t>No matter when it happened, including if it happened over 10 years ago.</a:t>
            </a:r>
          </a:p>
          <a:p>
            <a:pPr>
              <a:defRPr/>
            </a:pPr>
            <a:endParaRPr lang="en-US" dirty="0"/>
          </a:p>
          <a:p>
            <a:pPr>
              <a:defRPr/>
            </a:pPr>
            <a:r>
              <a:rPr lang="en-US" dirty="0"/>
              <a:t>You</a:t>
            </a:r>
            <a:r>
              <a:rPr lang="en-US" sz="1200" kern="1200" dirty="0">
                <a:solidFill>
                  <a:schemeClr val="tx1"/>
                </a:solidFill>
                <a:effectLst/>
                <a:latin typeface="+mn-lt"/>
                <a:ea typeface="+mn-ea"/>
                <a:cs typeface="+mn-cs"/>
              </a:rPr>
              <a:t> don’t need to prove anything or use the ‘right’ words. If something didn’t feel right, you can report it.</a:t>
            </a:r>
            <a:r>
              <a:rPr lang="en-GB" sz="1200" kern="1200" dirty="0">
                <a:solidFill>
                  <a:schemeClr val="tx1"/>
                </a:solidFill>
                <a:effectLst/>
                <a:latin typeface="+mn-lt"/>
                <a:ea typeface="+mn-ea"/>
                <a:cs typeface="+mn-cs"/>
              </a:rPr>
              <a:t> </a:t>
            </a:r>
            <a:endParaRPr lang="en-GB" b="1" dirty="0"/>
          </a:p>
          <a:p>
            <a:pPr>
              <a:defRPr/>
            </a:pPr>
            <a:endParaRPr lang="en-GB" dirty="0"/>
          </a:p>
          <a:p>
            <a:pPr>
              <a:defRPr/>
            </a:pPr>
            <a:r>
              <a:rPr lang="en-GB" dirty="0"/>
              <a:t>You don’t need to be involved in the situation to make a report, and you don’t need permission to make a report about someone else. </a:t>
            </a:r>
          </a:p>
          <a:p>
            <a:endParaRPr lang="en-GB" dirty="0"/>
          </a:p>
          <a:p>
            <a:r>
              <a:rPr lang="en-GB" dirty="0"/>
              <a:t>As volunteers, you may be approached to make a report for someone else. In these circumstances, you should:</a:t>
            </a:r>
          </a:p>
          <a:p>
            <a:pPr marL="285750" indent="-285750">
              <a:buFont typeface="Calibri"/>
              <a:buChar char="-"/>
            </a:pPr>
            <a:r>
              <a:rPr lang="en-US" dirty="0"/>
              <a:t>Treat any information shared with you as confidential and follow our Data Protection Policy. </a:t>
            </a:r>
            <a:endParaRPr lang="en-GB" dirty="0"/>
          </a:p>
          <a:p>
            <a:pPr marL="285750" indent="-285750">
              <a:buFont typeface="Calibri"/>
              <a:buChar char="-"/>
            </a:pPr>
            <a:r>
              <a:rPr lang="en-US" dirty="0"/>
              <a:t>Report any Safeguarding concerns in line with our Yellow Card.</a:t>
            </a:r>
          </a:p>
          <a:p>
            <a:pPr marL="285750" indent="-285750">
              <a:buFont typeface="Calibri"/>
              <a:buChar char="-"/>
            </a:pPr>
            <a:r>
              <a:rPr lang="en-US" dirty="0"/>
              <a:t>Signpost to mental health support services, such as Mind (or SAMH in Scotland) and Chasing the Stigma. </a:t>
            </a:r>
          </a:p>
          <a:p>
            <a:pPr marL="742950" lvl="1" indent="-285750">
              <a:buFont typeface="Calibri"/>
              <a:buChar char="-"/>
            </a:pPr>
            <a:r>
              <a:rPr lang="en-GB" dirty="0"/>
              <a:t>Your County/Region/Area may have trained mental health first aiders who can offer support in the immediate aftermath of discrimination. However, they shouldn’t be relied on for long-term support. </a:t>
            </a:r>
          </a:p>
          <a:p>
            <a:pPr marL="742950" lvl="1" indent="-285750">
              <a:buFont typeface="Calibri"/>
              <a:buChar char="-"/>
            </a:pPr>
            <a:r>
              <a:rPr lang="en-GB" dirty="0"/>
              <a:t>You may also want to use our guidance on </a:t>
            </a:r>
            <a:r>
              <a:rPr lang="en-GB" dirty="0">
                <a:hlinkClick r:id="rId3"/>
              </a:rPr>
              <a:t>reporting and responding to racism</a:t>
            </a:r>
            <a:r>
              <a:rPr lang="en-GB" dirty="0"/>
              <a:t> to help you resolve incidents of discrimination. This guidance focuses on racism but can be applied more broadly. As part of this project, we will be bolstering this guidance and advice.</a:t>
            </a:r>
            <a:r>
              <a:rPr lang="en-GB" dirty="0">
                <a:highlight>
                  <a:srgbClr val="FFFF00"/>
                </a:highlight>
              </a:rPr>
              <a:t> </a:t>
            </a:r>
            <a:br>
              <a:rPr lang="en-GB" dirty="0">
                <a:highlight>
                  <a:srgbClr val="FFFF00"/>
                </a:highlight>
                <a:cs typeface="+mn-lt"/>
              </a:rPr>
            </a:br>
            <a:endParaRPr lang="en-GB" dirty="0">
              <a:highlight>
                <a:srgbClr val="FFFF00"/>
              </a:highlight>
            </a:endParaRPr>
          </a:p>
          <a:p>
            <a:endParaRPr lang="en-GB" i="1" dirty="0"/>
          </a:p>
        </p:txBody>
      </p:sp>
      <p:sp>
        <p:nvSpPr>
          <p:cNvPr id="4" name="Slide Number Placeholder 3">
            <a:extLst>
              <a:ext uri="{FF2B5EF4-FFF2-40B4-BE49-F238E27FC236}">
                <a16:creationId xmlns:a16="http://schemas.microsoft.com/office/drawing/2014/main" id="{DEDFBB3B-B628-B266-F033-CFF7A710C350}"/>
              </a:ext>
            </a:extLst>
          </p:cNvPr>
          <p:cNvSpPr>
            <a:spLocks noGrp="1"/>
          </p:cNvSpPr>
          <p:nvPr>
            <p:ph type="sldNum" sz="quarter" idx="5"/>
          </p:nvPr>
        </p:nvSpPr>
        <p:spPr/>
        <p:txBody>
          <a:bodyPr/>
          <a:lstStyle/>
          <a:p>
            <a:fld id="{42AA5207-BAB2-46CE-A99A-9A537C35957F}" type="slidenum">
              <a:rPr lang="en-GB" smtClean="0"/>
              <a:t>7</a:t>
            </a:fld>
            <a:endParaRPr lang="en-GB"/>
          </a:p>
        </p:txBody>
      </p:sp>
    </p:spTree>
    <p:extLst>
      <p:ext uri="{BB962C8B-B14F-4D97-AF65-F5344CB8AC3E}">
        <p14:creationId xmlns:p14="http://schemas.microsoft.com/office/powerpoint/2010/main" val="21912264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dirty="0"/>
              <a:t>The Listening Tool is an online form. This means reports can only be made with an internet connection. This slide has some ideas on how you or someone else could make a report if you don’t have easy access to the internet or don’t feel confident using digital tools without support.</a:t>
            </a:r>
          </a:p>
          <a:p>
            <a:endParaRPr lang="en-GB" dirty="0"/>
          </a:p>
          <a:p>
            <a:r>
              <a:rPr lang="en-US" sz="1200" kern="1200" dirty="0">
                <a:solidFill>
                  <a:schemeClr val="tx1"/>
                </a:solidFill>
                <a:effectLst/>
                <a:latin typeface="+mn-lt"/>
                <a:ea typeface="+mn-ea"/>
                <a:cs typeface="+mn-cs"/>
              </a:rPr>
              <a:t>You can make a report at any time, so wait until you’re in a suitable location. You could write down what happened so you don’t forget, but make sure you don’t include any names or personal information. </a:t>
            </a:r>
            <a:endParaRPr lang="en-US" sz="1200" kern="1200" dirty="0">
              <a:solidFill>
                <a:schemeClr val="tx1"/>
              </a:solidFill>
              <a:effectLst/>
              <a:latin typeface="+mn-lt"/>
            </a:endParaRPr>
          </a:p>
          <a:p>
            <a:endParaRPr lang="en-GB" dirty="0"/>
          </a:p>
          <a:p>
            <a:r>
              <a:rPr lang="en-GB" i="1" dirty="0"/>
              <a:t>Highlight the top tip, there is a QR code on an upcoming slide where they can open and save the link to the tool and webpage.</a:t>
            </a:r>
            <a:endParaRPr lang="en-GB" dirty="0"/>
          </a:p>
          <a:p>
            <a:endParaRPr lang="en-GB" dirty="0"/>
          </a:p>
        </p:txBody>
      </p:sp>
      <p:sp>
        <p:nvSpPr>
          <p:cNvPr id="4" name="Slide Number Placeholder 3"/>
          <p:cNvSpPr>
            <a:spLocks noGrp="1"/>
          </p:cNvSpPr>
          <p:nvPr>
            <p:ph type="sldNum" sz="quarter" idx="5"/>
          </p:nvPr>
        </p:nvSpPr>
        <p:spPr/>
        <p:txBody>
          <a:bodyPr/>
          <a:lstStyle/>
          <a:p>
            <a:fld id="{42AA5207-BAB2-46CE-A99A-9A537C35957F}" type="slidenum">
              <a:rPr lang="en-GB" smtClean="0"/>
              <a:t>8</a:t>
            </a:fld>
            <a:endParaRPr lang="en-GB"/>
          </a:p>
        </p:txBody>
      </p:sp>
    </p:spTree>
    <p:extLst>
      <p:ext uri="{BB962C8B-B14F-4D97-AF65-F5344CB8AC3E}">
        <p14:creationId xmlns:p14="http://schemas.microsoft.com/office/powerpoint/2010/main" val="20787784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a:t>Let’s watch this quick demonstration of how to report something through the Listening Tool. </a:t>
            </a:r>
          </a:p>
        </p:txBody>
      </p:sp>
      <p:sp>
        <p:nvSpPr>
          <p:cNvPr id="4" name="Slide Number Placeholder 3"/>
          <p:cNvSpPr>
            <a:spLocks noGrp="1"/>
          </p:cNvSpPr>
          <p:nvPr>
            <p:ph type="sldNum" sz="quarter" idx="5"/>
          </p:nvPr>
        </p:nvSpPr>
        <p:spPr/>
        <p:txBody>
          <a:bodyPr/>
          <a:lstStyle/>
          <a:p>
            <a:fld id="{42AA5207-BAB2-46CE-A99A-9A537C35957F}" type="slidenum">
              <a:rPr lang="en-GB" smtClean="0"/>
              <a:t>9</a:t>
            </a:fld>
            <a:endParaRPr lang="en-GB"/>
          </a:p>
        </p:txBody>
      </p:sp>
    </p:spTree>
    <p:extLst>
      <p:ext uri="{BB962C8B-B14F-4D97-AF65-F5344CB8AC3E}">
        <p14:creationId xmlns:p14="http://schemas.microsoft.com/office/powerpoint/2010/main" val="14679570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pPr marL="0" indent="0">
              <a:buFontTx/>
              <a:buNone/>
            </a:pPr>
            <a:r>
              <a:rPr lang="en-GB" sz="1200" dirty="0">
                <a:latin typeface="Nunito Sans" panose="00000500000000000000" pitchFamily="2" charset="0"/>
              </a:rPr>
              <a:t>Scouts have created a collection of pre-made resources you can use to share information about the Listening Tool with volunteers, families and young people. This includes template messages for WhatsApp groups and OSM, social media posts, newsletter and email text and printable posters to display in your usual meeting place. </a:t>
            </a:r>
          </a:p>
          <a:p>
            <a:pPr marL="0" indent="0">
              <a:buFontTx/>
              <a:buNone/>
            </a:pPr>
            <a:endParaRPr lang="en-GB" dirty="0"/>
          </a:p>
          <a:p>
            <a:r>
              <a:rPr lang="en-GB" dirty="0"/>
              <a:t>If you want to deliver a PowerPoint presentation to introduce the Listening Tool, we have specific PowerPoint decks for:</a:t>
            </a:r>
          </a:p>
          <a:p>
            <a:pPr marL="171450" indent="-171450">
              <a:buFontTx/>
              <a:buChar char="-"/>
            </a:pPr>
            <a:r>
              <a:rPr lang="en-GB" dirty="0"/>
              <a:t>Volunteers (this slide deck)</a:t>
            </a:r>
          </a:p>
          <a:p>
            <a:pPr marL="171450" indent="-171450">
              <a:buFontTx/>
              <a:buChar char="-"/>
            </a:pPr>
            <a:r>
              <a:rPr lang="en-GB" dirty="0"/>
              <a:t>Parents, carers and family members</a:t>
            </a:r>
          </a:p>
          <a:p>
            <a:pPr marL="171450" indent="-171450">
              <a:buFontTx/>
              <a:buChar char="-"/>
            </a:pPr>
            <a:r>
              <a:rPr lang="en-GB" dirty="0"/>
              <a:t>Scouts and Explorers</a:t>
            </a:r>
          </a:p>
          <a:p>
            <a:pPr marL="171450" indent="-171450">
              <a:buFontTx/>
              <a:buChar char="-"/>
            </a:pPr>
            <a:r>
              <a:rPr lang="en-GB" dirty="0"/>
              <a:t>Network members</a:t>
            </a:r>
          </a:p>
          <a:p>
            <a:pPr marL="171450" indent="-171450">
              <a:buFontTx/>
              <a:buChar char="-"/>
            </a:pPr>
            <a:endParaRPr lang="en-GB" dirty="0"/>
          </a:p>
          <a:p>
            <a:pPr marL="0" indent="0">
              <a:buFontTx/>
              <a:buNone/>
            </a:pPr>
            <a:r>
              <a:rPr lang="en-GB" dirty="0"/>
              <a:t>We also have Word documents with key points for talking to different audiences and top tips to help you. These documents centre on:</a:t>
            </a:r>
          </a:p>
          <a:p>
            <a:pPr marL="0" indent="0">
              <a:buFontTx/>
              <a:buNone/>
            </a:pPr>
            <a:r>
              <a:rPr lang="en-GB" dirty="0"/>
              <a:t>- Talking to volunteers</a:t>
            </a:r>
          </a:p>
          <a:p>
            <a:pPr marL="171450" indent="-171450">
              <a:buFontTx/>
              <a:buChar char="-"/>
            </a:pPr>
            <a:r>
              <a:rPr lang="en-GB" dirty="0"/>
              <a:t>Talking to young people</a:t>
            </a:r>
          </a:p>
          <a:p>
            <a:pPr marL="171450" indent="-171450">
              <a:buFontTx/>
              <a:buChar char="-"/>
            </a:pPr>
            <a:r>
              <a:rPr lang="en-GB" dirty="0"/>
              <a:t>Talking to parents, carers and family members.</a:t>
            </a:r>
          </a:p>
          <a:p>
            <a:pPr marL="628650" marR="0" lvl="1" indent="-171450" algn="l" defTabSz="914400" rtl="0" eaLnBrk="1" fontAlgn="auto" latinLnBrk="0" hangingPunct="1">
              <a:lnSpc>
                <a:spcPct val="100000"/>
              </a:lnSpc>
              <a:spcBef>
                <a:spcPts val="0"/>
              </a:spcBef>
              <a:spcAft>
                <a:spcPts val="0"/>
              </a:spcAft>
              <a:buClrTx/>
              <a:buSzTx/>
              <a:buFontTx/>
              <a:buChar char="-"/>
              <a:tabLst/>
              <a:defRPr/>
            </a:pPr>
            <a:r>
              <a:rPr lang="en-GB" sz="1200" kern="1200" dirty="0">
                <a:solidFill>
                  <a:schemeClr val="tx1"/>
                </a:solidFill>
                <a:effectLst/>
                <a:latin typeface="+mn-lt"/>
                <a:ea typeface="+mn-ea"/>
                <a:cs typeface="+mn-cs"/>
              </a:rPr>
              <a:t>Our young person document contains suggested activities to run alongside introducing the Listening Tool.</a:t>
            </a:r>
          </a:p>
          <a:p>
            <a:endParaRPr lang="en-GB" dirty="0"/>
          </a:p>
          <a:p>
            <a:r>
              <a:rPr lang="en-GB" dirty="0"/>
              <a:t>We also have an FAQ document you can use to answer questions.</a:t>
            </a:r>
          </a:p>
        </p:txBody>
      </p:sp>
      <p:sp>
        <p:nvSpPr>
          <p:cNvPr id="4" name="Slide Number Placeholder 3"/>
          <p:cNvSpPr>
            <a:spLocks noGrp="1"/>
          </p:cNvSpPr>
          <p:nvPr>
            <p:ph type="sldNum" sz="quarter" idx="5"/>
          </p:nvPr>
        </p:nvSpPr>
        <p:spPr/>
        <p:txBody>
          <a:bodyPr/>
          <a:lstStyle/>
          <a:p>
            <a:fld id="{42AA5207-BAB2-46CE-A99A-9A537C35957F}" type="slidenum">
              <a:rPr lang="en-GB" smtClean="0"/>
              <a:t>10</a:t>
            </a:fld>
            <a:endParaRPr lang="en-GB"/>
          </a:p>
        </p:txBody>
      </p:sp>
    </p:spTree>
    <p:extLst>
      <p:ext uri="{BB962C8B-B14F-4D97-AF65-F5344CB8AC3E}">
        <p14:creationId xmlns:p14="http://schemas.microsoft.com/office/powerpoint/2010/main" val="520727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i="1" dirty="0"/>
              <a:t>Prompt to save the link to the webpage so they can find it again in the future. The URL is scouts.org.uk/volunteers/equity-diversity-and-inclusion/listening-tool/.</a:t>
            </a:r>
          </a:p>
          <a:p>
            <a:endParaRPr lang="en-GB" i="1" dirty="0"/>
          </a:p>
          <a:p>
            <a:r>
              <a:rPr lang="en-GB" i="1" dirty="0"/>
              <a:t>Use the FAQ document to help you answer questions. If there’s anything you think should be added to the FAQ document, please speak to the key contact for the Listening Tool in your area.</a:t>
            </a:r>
          </a:p>
          <a:p>
            <a:endParaRPr lang="en-GB" i="1" dirty="0">
              <a:solidFill>
                <a:srgbClr val="444444"/>
              </a:solidFill>
            </a:endParaRPr>
          </a:p>
          <a:p>
            <a:r>
              <a:rPr lang="en-GB" i="1" dirty="0">
                <a:solidFill>
                  <a:srgbClr val="444444"/>
                </a:solidFill>
              </a:rPr>
              <a:t>The FAQ document covers:</a:t>
            </a:r>
          </a:p>
          <a:p>
            <a:endParaRPr lang="en-GB" i="1" dirty="0">
              <a:solidFill>
                <a:srgbClr val="444444"/>
              </a:solidFill>
            </a:endParaRPr>
          </a:p>
          <a:p>
            <a:r>
              <a:rPr lang="en-GB" b="0" i="0" kern="1200" dirty="0">
                <a:solidFill>
                  <a:srgbClr val="444444"/>
                </a:solidFill>
                <a:effectLst/>
              </a:rPr>
              <a:t>I’m</a:t>
            </a:r>
            <a:r>
              <a:rPr lang="en-GB" dirty="0">
                <a:solidFill>
                  <a:srgbClr val="444444"/>
                </a:solidFill>
              </a:rPr>
              <a:t> </a:t>
            </a:r>
            <a:r>
              <a:rPr lang="en-GB" b="0" i="0" kern="1200" dirty="0">
                <a:solidFill>
                  <a:srgbClr val="444444"/>
                </a:solidFill>
                <a:effectLst/>
              </a:rPr>
              <a:t>not sure if</a:t>
            </a:r>
            <a:r>
              <a:rPr lang="en-GB" dirty="0">
                <a:solidFill>
                  <a:srgbClr val="444444"/>
                </a:solidFill>
              </a:rPr>
              <a:t> </a:t>
            </a:r>
            <a:r>
              <a:rPr lang="en-GB" b="0" i="0" kern="1200" dirty="0">
                <a:solidFill>
                  <a:srgbClr val="444444"/>
                </a:solidFill>
                <a:effectLst/>
              </a:rPr>
              <a:t>I’ve</a:t>
            </a:r>
            <a:r>
              <a:rPr lang="en-GB" dirty="0">
                <a:solidFill>
                  <a:srgbClr val="444444"/>
                </a:solidFill>
              </a:rPr>
              <a:t> </a:t>
            </a:r>
            <a:r>
              <a:rPr lang="en-GB" b="0" i="0" kern="1200" dirty="0">
                <a:solidFill>
                  <a:srgbClr val="444444"/>
                </a:solidFill>
                <a:effectLst/>
              </a:rPr>
              <a:t>experienced discrimination or not, can I still report it through the</a:t>
            </a:r>
            <a:r>
              <a:rPr lang="en-GB" dirty="0">
                <a:solidFill>
                  <a:srgbClr val="444444"/>
                </a:solidFill>
              </a:rPr>
              <a:t> </a:t>
            </a:r>
            <a:r>
              <a:rPr lang="en-GB" b="0" i="0" kern="1200" dirty="0">
                <a:solidFill>
                  <a:srgbClr val="444444"/>
                </a:solidFill>
                <a:effectLst/>
              </a:rPr>
              <a:t>Listening Tool?</a:t>
            </a:r>
            <a:r>
              <a:rPr lang="en-GB" dirty="0">
                <a:solidFill>
                  <a:srgbClr val="444444"/>
                </a:solidFill>
              </a:rPr>
              <a:t> </a:t>
            </a:r>
            <a:endParaRPr lang="en-GB" dirty="0"/>
          </a:p>
          <a:p>
            <a:r>
              <a:rPr lang="en-GB">
                <a:solidFill>
                  <a:srgbClr val="444444"/>
                </a:solidFill>
              </a:rPr>
              <a:t>Will volunteers in my pilot location be able to see my report?</a:t>
            </a:r>
            <a:endParaRPr lang="en-GB"/>
          </a:p>
          <a:p>
            <a:r>
              <a:rPr lang="en-GB" b="0" i="0" kern="1200">
                <a:solidFill>
                  <a:srgbClr val="444444"/>
                </a:solidFill>
                <a:effectLst/>
              </a:rPr>
              <a:t>Can I report something that happened a while ago?</a:t>
            </a:r>
            <a:r>
              <a:rPr lang="en-GB">
                <a:solidFill>
                  <a:srgbClr val="444444"/>
                </a:solidFill>
              </a:rPr>
              <a:t> </a:t>
            </a:r>
            <a:endParaRPr lang="en-GB"/>
          </a:p>
          <a:p>
            <a:r>
              <a:rPr lang="en-GB" b="0" i="0" kern="1200" dirty="0">
                <a:solidFill>
                  <a:srgbClr val="444444"/>
                </a:solidFill>
                <a:effectLst/>
              </a:rPr>
              <a:t>Can I report something that</a:t>
            </a:r>
            <a:r>
              <a:rPr lang="en-GB" dirty="0">
                <a:solidFill>
                  <a:srgbClr val="444444"/>
                </a:solidFill>
              </a:rPr>
              <a:t> </a:t>
            </a:r>
            <a:r>
              <a:rPr lang="en-GB" b="0" i="0" kern="1200" dirty="0">
                <a:solidFill>
                  <a:srgbClr val="444444"/>
                </a:solidFill>
                <a:effectLst/>
              </a:rPr>
              <a:t>doesn’t</a:t>
            </a:r>
            <a:r>
              <a:rPr lang="en-GB" dirty="0">
                <a:solidFill>
                  <a:srgbClr val="444444"/>
                </a:solidFill>
              </a:rPr>
              <a:t> </a:t>
            </a:r>
            <a:r>
              <a:rPr lang="en-GB" b="0" i="0" kern="1200" dirty="0">
                <a:solidFill>
                  <a:srgbClr val="444444"/>
                </a:solidFill>
                <a:effectLst/>
              </a:rPr>
              <a:t>involve me?</a:t>
            </a:r>
            <a:r>
              <a:rPr lang="en-GB" dirty="0">
                <a:solidFill>
                  <a:srgbClr val="444444"/>
                </a:solidFill>
              </a:rPr>
              <a:t> </a:t>
            </a:r>
            <a:endParaRPr lang="en-GB" dirty="0"/>
          </a:p>
          <a:p>
            <a:r>
              <a:rPr lang="en-GB" b="0" i="0" kern="1200">
                <a:solidFill>
                  <a:srgbClr val="444444"/>
                </a:solidFill>
                <a:effectLst/>
              </a:rPr>
              <a:t>Do I need to get permission to</a:t>
            </a:r>
            <a:r>
              <a:rPr lang="en-GB">
                <a:solidFill>
                  <a:srgbClr val="444444"/>
                </a:solidFill>
              </a:rPr>
              <a:t> </a:t>
            </a:r>
            <a:r>
              <a:rPr lang="en-GB" b="0" i="0" kern="1200">
                <a:solidFill>
                  <a:srgbClr val="444444"/>
                </a:solidFill>
                <a:effectLst/>
              </a:rPr>
              <a:t>make a report</a:t>
            </a:r>
            <a:r>
              <a:rPr lang="en-GB">
                <a:solidFill>
                  <a:srgbClr val="444444"/>
                </a:solidFill>
              </a:rPr>
              <a:t> </a:t>
            </a:r>
            <a:r>
              <a:rPr lang="en-GB" b="0" i="0" kern="1200">
                <a:solidFill>
                  <a:srgbClr val="444444"/>
                </a:solidFill>
                <a:effectLst/>
              </a:rPr>
              <a:t>about someone else?</a:t>
            </a:r>
            <a:r>
              <a:rPr lang="en-GB">
                <a:solidFill>
                  <a:srgbClr val="444444"/>
                </a:solidFill>
              </a:rPr>
              <a:t> </a:t>
            </a:r>
            <a:endParaRPr lang="en-GB"/>
          </a:p>
          <a:p>
            <a:r>
              <a:rPr lang="en-GB" b="0" i="0" kern="1200">
                <a:solidFill>
                  <a:srgbClr val="444444"/>
                </a:solidFill>
                <a:effectLst/>
              </a:rPr>
              <a:t>Why does the form ask for the demographic details of the person making the report?</a:t>
            </a:r>
            <a:r>
              <a:rPr lang="en-GB">
                <a:solidFill>
                  <a:srgbClr val="444444"/>
                </a:solidFill>
              </a:rPr>
              <a:t> </a:t>
            </a:r>
            <a:endParaRPr lang="en-GB"/>
          </a:p>
          <a:p>
            <a:r>
              <a:rPr lang="en-GB" b="0" i="0" kern="1200" dirty="0">
                <a:solidFill>
                  <a:srgbClr val="444444"/>
                </a:solidFill>
                <a:effectLst/>
              </a:rPr>
              <a:t>Why won’t someone get back to me about something</a:t>
            </a:r>
            <a:r>
              <a:rPr lang="en-GB" dirty="0">
                <a:solidFill>
                  <a:srgbClr val="444444"/>
                </a:solidFill>
              </a:rPr>
              <a:t> </a:t>
            </a:r>
            <a:r>
              <a:rPr lang="en-GB" b="0" i="0" kern="1200" dirty="0">
                <a:solidFill>
                  <a:srgbClr val="444444"/>
                </a:solidFill>
                <a:effectLst/>
              </a:rPr>
              <a:t>I’ve</a:t>
            </a:r>
            <a:r>
              <a:rPr lang="en-GB" dirty="0">
                <a:solidFill>
                  <a:srgbClr val="444444"/>
                </a:solidFill>
              </a:rPr>
              <a:t> </a:t>
            </a:r>
            <a:r>
              <a:rPr lang="en-GB" b="0" i="0" kern="1200" dirty="0">
                <a:solidFill>
                  <a:srgbClr val="444444"/>
                </a:solidFill>
                <a:effectLst/>
              </a:rPr>
              <a:t>reported</a:t>
            </a:r>
            <a:r>
              <a:rPr lang="en-GB" dirty="0">
                <a:solidFill>
                  <a:srgbClr val="444444"/>
                </a:solidFill>
              </a:rPr>
              <a:t> </a:t>
            </a:r>
            <a:r>
              <a:rPr lang="en-GB" b="0" i="0" kern="1200" dirty="0">
                <a:solidFill>
                  <a:srgbClr val="444444"/>
                </a:solidFill>
                <a:effectLst/>
              </a:rPr>
              <a:t>through the</a:t>
            </a:r>
            <a:r>
              <a:rPr lang="en-GB" dirty="0">
                <a:solidFill>
                  <a:srgbClr val="444444"/>
                </a:solidFill>
              </a:rPr>
              <a:t> </a:t>
            </a:r>
            <a:r>
              <a:rPr lang="en-GB" b="0" i="0" kern="1200" dirty="0">
                <a:solidFill>
                  <a:srgbClr val="444444"/>
                </a:solidFill>
                <a:effectLst/>
              </a:rPr>
              <a:t>Listening Tool?</a:t>
            </a:r>
            <a:r>
              <a:rPr lang="en-GB" dirty="0">
                <a:solidFill>
                  <a:srgbClr val="444444"/>
                </a:solidFill>
              </a:rPr>
              <a:t> </a:t>
            </a:r>
            <a:endParaRPr lang="en-GB" dirty="0"/>
          </a:p>
          <a:p>
            <a:r>
              <a:rPr lang="en-GB" b="0" i="0" kern="1200" dirty="0">
                <a:solidFill>
                  <a:srgbClr val="444444"/>
                </a:solidFill>
                <a:effectLst/>
              </a:rPr>
              <a:t>Can I</a:t>
            </a:r>
            <a:r>
              <a:rPr lang="en-GB" dirty="0">
                <a:solidFill>
                  <a:srgbClr val="444444"/>
                </a:solidFill>
              </a:rPr>
              <a:t> </a:t>
            </a:r>
            <a:r>
              <a:rPr lang="en-GB" b="0" i="0" kern="1200" dirty="0">
                <a:solidFill>
                  <a:srgbClr val="444444"/>
                </a:solidFill>
                <a:effectLst/>
              </a:rPr>
              <a:t>report</a:t>
            </a:r>
            <a:r>
              <a:rPr lang="en-GB" dirty="0">
                <a:solidFill>
                  <a:srgbClr val="444444"/>
                </a:solidFill>
              </a:rPr>
              <a:t> </a:t>
            </a:r>
            <a:r>
              <a:rPr lang="en-GB" b="0" i="0" kern="1200" dirty="0">
                <a:solidFill>
                  <a:srgbClr val="444444"/>
                </a:solidFill>
                <a:effectLst/>
              </a:rPr>
              <a:t>something</a:t>
            </a:r>
            <a:r>
              <a:rPr lang="en-GB" dirty="0">
                <a:solidFill>
                  <a:srgbClr val="444444"/>
                </a:solidFill>
              </a:rPr>
              <a:t> </a:t>
            </a:r>
            <a:r>
              <a:rPr lang="en-GB" b="0" i="0" kern="1200" dirty="0">
                <a:solidFill>
                  <a:srgbClr val="444444"/>
                </a:solidFill>
                <a:effectLst/>
              </a:rPr>
              <a:t>I’ve</a:t>
            </a:r>
            <a:r>
              <a:rPr lang="en-GB" dirty="0">
                <a:solidFill>
                  <a:srgbClr val="444444"/>
                </a:solidFill>
              </a:rPr>
              <a:t> </a:t>
            </a:r>
            <a:r>
              <a:rPr lang="en-GB" b="0" i="0" kern="1200" dirty="0">
                <a:solidFill>
                  <a:srgbClr val="444444"/>
                </a:solidFill>
                <a:effectLst/>
              </a:rPr>
              <a:t>already</a:t>
            </a:r>
            <a:r>
              <a:rPr lang="en-GB" dirty="0">
                <a:solidFill>
                  <a:srgbClr val="444444"/>
                </a:solidFill>
              </a:rPr>
              <a:t> </a:t>
            </a:r>
            <a:r>
              <a:rPr lang="en-GB" b="0" i="0" kern="1200" dirty="0">
                <a:solidFill>
                  <a:srgbClr val="444444"/>
                </a:solidFill>
                <a:effectLst/>
              </a:rPr>
              <a:t>reported to Safeguarding or made a formal complaint about?</a:t>
            </a:r>
            <a:r>
              <a:rPr lang="en-GB" dirty="0">
                <a:solidFill>
                  <a:srgbClr val="444444"/>
                </a:solidFill>
              </a:rPr>
              <a:t> </a:t>
            </a:r>
            <a:endParaRPr lang="en-GB" dirty="0"/>
          </a:p>
          <a:p>
            <a:r>
              <a:rPr lang="en-GB" b="0" i="0" kern="1200" dirty="0">
                <a:solidFill>
                  <a:srgbClr val="444444"/>
                </a:solidFill>
                <a:effectLst/>
              </a:rPr>
              <a:t>I’m</a:t>
            </a:r>
            <a:r>
              <a:rPr lang="en-GB" dirty="0">
                <a:solidFill>
                  <a:srgbClr val="444444"/>
                </a:solidFill>
              </a:rPr>
              <a:t> </a:t>
            </a:r>
            <a:r>
              <a:rPr lang="en-GB" b="0" i="0" kern="1200" dirty="0">
                <a:solidFill>
                  <a:srgbClr val="444444"/>
                </a:solidFill>
                <a:effectLst/>
              </a:rPr>
              <a:t>interested in helping Scouts develop their approach to</a:t>
            </a:r>
            <a:r>
              <a:rPr lang="en-GB" dirty="0">
                <a:solidFill>
                  <a:srgbClr val="444444"/>
                </a:solidFill>
              </a:rPr>
              <a:t> </a:t>
            </a:r>
            <a:r>
              <a:rPr lang="en-GB" b="0" i="0" kern="1200" dirty="0">
                <a:solidFill>
                  <a:srgbClr val="444444"/>
                </a:solidFill>
                <a:effectLst/>
              </a:rPr>
              <a:t>tackling</a:t>
            </a:r>
            <a:r>
              <a:rPr lang="en-GB" dirty="0">
                <a:solidFill>
                  <a:srgbClr val="444444"/>
                </a:solidFill>
              </a:rPr>
              <a:t> </a:t>
            </a:r>
            <a:r>
              <a:rPr lang="en-GB" b="0" i="0" kern="1200" dirty="0">
                <a:solidFill>
                  <a:srgbClr val="444444"/>
                </a:solidFill>
                <a:effectLst/>
              </a:rPr>
              <a:t>discrimination. Is there a way for me to learn more and get involved?</a:t>
            </a:r>
            <a:endParaRPr lang="en-GB" dirty="0">
              <a:solidFill>
                <a:srgbClr val="444444"/>
              </a:solidFill>
            </a:endParaRPr>
          </a:p>
          <a:p>
            <a:r>
              <a:rPr lang="en-GB" b="0" i="0" kern="1200" dirty="0">
                <a:solidFill>
                  <a:srgbClr val="444444"/>
                </a:solidFill>
                <a:effectLst/>
              </a:rPr>
              <a:t>I’d</a:t>
            </a:r>
            <a:r>
              <a:rPr lang="en-GB" dirty="0">
                <a:solidFill>
                  <a:srgbClr val="444444"/>
                </a:solidFill>
              </a:rPr>
              <a:t> </a:t>
            </a:r>
            <a:r>
              <a:rPr lang="en-GB" b="0" i="0" kern="1200" dirty="0">
                <a:solidFill>
                  <a:srgbClr val="444444"/>
                </a:solidFill>
                <a:effectLst/>
              </a:rPr>
              <a:t>like to provide feedback about the</a:t>
            </a:r>
            <a:r>
              <a:rPr lang="en-GB" dirty="0">
                <a:solidFill>
                  <a:srgbClr val="444444"/>
                </a:solidFill>
              </a:rPr>
              <a:t> </a:t>
            </a:r>
            <a:r>
              <a:rPr lang="en-GB" b="0" i="0" kern="1200" dirty="0">
                <a:solidFill>
                  <a:srgbClr val="444444"/>
                </a:solidFill>
                <a:effectLst/>
              </a:rPr>
              <a:t>Listening Tool. Where can I do this?</a:t>
            </a:r>
            <a:r>
              <a:rPr lang="en-GB" dirty="0">
                <a:solidFill>
                  <a:srgbClr val="444444"/>
                </a:solidFill>
              </a:rPr>
              <a:t> </a:t>
            </a:r>
            <a:endParaRPr lang="en-GB" dirty="0"/>
          </a:p>
          <a:p>
            <a:r>
              <a:rPr lang="en-GB" b="0" i="0" kern="1200">
                <a:solidFill>
                  <a:srgbClr val="444444"/>
                </a:solidFill>
                <a:effectLst/>
              </a:rPr>
              <a:t>How long will the</a:t>
            </a:r>
            <a:r>
              <a:rPr lang="en-GB">
                <a:solidFill>
                  <a:srgbClr val="444444"/>
                </a:solidFill>
              </a:rPr>
              <a:t> </a:t>
            </a:r>
            <a:r>
              <a:rPr lang="en-GB" b="0" i="0" kern="1200">
                <a:solidFill>
                  <a:srgbClr val="444444"/>
                </a:solidFill>
                <a:effectLst/>
              </a:rPr>
              <a:t>Listening Tool</a:t>
            </a:r>
            <a:r>
              <a:rPr lang="en-GB">
                <a:solidFill>
                  <a:srgbClr val="444444"/>
                </a:solidFill>
              </a:rPr>
              <a:t> </a:t>
            </a:r>
            <a:r>
              <a:rPr lang="en-GB" b="0" i="0" kern="1200">
                <a:solidFill>
                  <a:srgbClr val="444444"/>
                </a:solidFill>
                <a:effectLst/>
              </a:rPr>
              <a:t>be</a:t>
            </a:r>
            <a:r>
              <a:rPr lang="en-GB">
                <a:solidFill>
                  <a:srgbClr val="444444"/>
                </a:solidFill>
              </a:rPr>
              <a:t> </a:t>
            </a:r>
            <a:r>
              <a:rPr lang="en-GB" b="0" i="0" kern="1200">
                <a:solidFill>
                  <a:srgbClr val="444444"/>
                </a:solidFill>
                <a:effectLst/>
              </a:rPr>
              <a:t>open for?</a:t>
            </a:r>
            <a:r>
              <a:rPr lang="en-GB">
                <a:solidFill>
                  <a:srgbClr val="444444"/>
                </a:solidFill>
              </a:rPr>
              <a:t> </a:t>
            </a:r>
            <a:endParaRPr lang="en-GB"/>
          </a:p>
          <a:p>
            <a:r>
              <a:rPr lang="en-GB" b="0" i="0" kern="1200" dirty="0">
                <a:solidFill>
                  <a:srgbClr val="444444"/>
                </a:solidFill>
                <a:effectLst/>
              </a:rPr>
              <a:t>Can</a:t>
            </a:r>
            <a:r>
              <a:rPr lang="en-GB" dirty="0">
                <a:solidFill>
                  <a:srgbClr val="444444"/>
                </a:solidFill>
              </a:rPr>
              <a:t> </a:t>
            </a:r>
            <a:r>
              <a:rPr lang="en-GB" b="0" i="0" kern="1200" dirty="0">
                <a:solidFill>
                  <a:srgbClr val="444444"/>
                </a:solidFill>
                <a:effectLst/>
              </a:rPr>
              <a:t>all of</a:t>
            </a:r>
            <a:r>
              <a:rPr lang="en-GB" dirty="0">
                <a:solidFill>
                  <a:srgbClr val="444444"/>
                </a:solidFill>
              </a:rPr>
              <a:t> </a:t>
            </a:r>
            <a:r>
              <a:rPr lang="en-GB" b="0" i="0" kern="1200" dirty="0">
                <a:solidFill>
                  <a:srgbClr val="444444"/>
                </a:solidFill>
                <a:effectLst/>
              </a:rPr>
              <a:t>our young members</a:t>
            </a:r>
            <a:r>
              <a:rPr lang="en-GB" dirty="0">
                <a:solidFill>
                  <a:srgbClr val="444444"/>
                </a:solidFill>
              </a:rPr>
              <a:t> </a:t>
            </a:r>
            <a:r>
              <a:rPr lang="en-GB" b="0" i="0" kern="1200" dirty="0">
                <a:solidFill>
                  <a:srgbClr val="444444"/>
                </a:solidFill>
                <a:effectLst/>
              </a:rPr>
              <a:t>make a report through the</a:t>
            </a:r>
            <a:r>
              <a:rPr lang="en-GB" dirty="0">
                <a:solidFill>
                  <a:srgbClr val="444444"/>
                </a:solidFill>
              </a:rPr>
              <a:t> </a:t>
            </a:r>
            <a:r>
              <a:rPr lang="en-GB" b="0" i="0" kern="1200" dirty="0">
                <a:solidFill>
                  <a:srgbClr val="444444"/>
                </a:solidFill>
                <a:effectLst/>
              </a:rPr>
              <a:t>Listening Tool?</a:t>
            </a:r>
            <a:r>
              <a:rPr lang="en-GB" dirty="0">
                <a:solidFill>
                  <a:srgbClr val="444444"/>
                </a:solidFill>
              </a:rPr>
              <a:t> </a:t>
            </a:r>
            <a:endParaRPr lang="en-GB" dirty="0"/>
          </a:p>
          <a:p>
            <a:r>
              <a:rPr lang="en-GB" b="0" i="0" kern="1200">
                <a:solidFill>
                  <a:srgbClr val="444444"/>
                </a:solidFill>
                <a:effectLst/>
              </a:rPr>
              <a:t>Is the</a:t>
            </a:r>
            <a:r>
              <a:rPr lang="en-GB">
                <a:solidFill>
                  <a:srgbClr val="444444"/>
                </a:solidFill>
              </a:rPr>
              <a:t> </a:t>
            </a:r>
            <a:r>
              <a:rPr lang="en-GB" b="0" i="0" kern="1200">
                <a:solidFill>
                  <a:srgbClr val="444444"/>
                </a:solidFill>
                <a:effectLst/>
              </a:rPr>
              <a:t>Listening Tool</a:t>
            </a:r>
            <a:r>
              <a:rPr lang="en-GB">
                <a:solidFill>
                  <a:srgbClr val="444444"/>
                </a:solidFill>
              </a:rPr>
              <a:t> </a:t>
            </a:r>
            <a:r>
              <a:rPr lang="en-GB" b="0" i="0" kern="1200">
                <a:solidFill>
                  <a:srgbClr val="444444"/>
                </a:solidFill>
                <a:effectLst/>
              </a:rPr>
              <a:t>available in languages other than English?</a:t>
            </a:r>
            <a:r>
              <a:rPr lang="en-GB">
                <a:solidFill>
                  <a:srgbClr val="444444"/>
                </a:solidFill>
              </a:rPr>
              <a:t> </a:t>
            </a:r>
            <a:endParaRPr lang="en-GB"/>
          </a:p>
          <a:p>
            <a:r>
              <a:rPr lang="en-GB" b="0" i="0" kern="1200">
                <a:solidFill>
                  <a:srgbClr val="444444"/>
                </a:solidFill>
                <a:effectLst/>
              </a:rPr>
              <a:t>Who</a:t>
            </a:r>
            <a:r>
              <a:rPr lang="en-GB">
                <a:solidFill>
                  <a:srgbClr val="444444"/>
                </a:solidFill>
              </a:rPr>
              <a:t> </a:t>
            </a:r>
            <a:r>
              <a:rPr lang="en-GB" b="0" i="0" kern="1200">
                <a:solidFill>
                  <a:srgbClr val="444444"/>
                </a:solidFill>
                <a:effectLst/>
              </a:rPr>
              <a:t>else is taking part in the Listening Tool pilot? </a:t>
            </a:r>
            <a:r>
              <a:rPr lang="en-GB">
                <a:solidFill>
                  <a:srgbClr val="444444"/>
                </a:solidFill>
              </a:rPr>
              <a:t> </a:t>
            </a:r>
            <a:endParaRPr lang="en-GB"/>
          </a:p>
          <a:p>
            <a:r>
              <a:rPr lang="en-GB" b="0" i="0" kern="1200">
                <a:solidFill>
                  <a:srgbClr val="444444"/>
                </a:solidFill>
                <a:effectLst/>
              </a:rPr>
              <a:t>Who should I contact if I have a question or need support with the Listening Tool?</a:t>
            </a:r>
            <a:r>
              <a:rPr lang="en-GB">
                <a:solidFill>
                  <a:srgbClr val="444444"/>
                </a:solidFill>
              </a:rPr>
              <a:t> </a:t>
            </a:r>
            <a:endParaRPr lang="en-GB"/>
          </a:p>
          <a:p>
            <a:endParaRPr lang="en-GB" i="1" dirty="0">
              <a:solidFill>
                <a:srgbClr val="444444"/>
              </a:solidFill>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a:p>
            <a:endParaRPr lang="en-GB"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42AA5207-BAB2-46CE-A99A-9A537C35957F}" type="slidenum">
              <a:rPr lang="en-GB" smtClean="0"/>
              <a:t>11</a:t>
            </a:fld>
            <a:endParaRPr lang="en-GB"/>
          </a:p>
        </p:txBody>
      </p:sp>
    </p:spTree>
    <p:extLst>
      <p:ext uri="{BB962C8B-B14F-4D97-AF65-F5344CB8AC3E}">
        <p14:creationId xmlns:p14="http://schemas.microsoft.com/office/powerpoint/2010/main" val="26820457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8834A-1C0E-08B4-D0CA-51E59EF306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7BDD0-6347-2D03-A8CB-EDF03E42C09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0E40BC7-9607-DCEF-8E1D-379B9D389522}"/>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56ED28EE-26DB-A062-C312-8E0B5E9BD40D}"/>
              </a:ext>
            </a:extLst>
          </p:cNvPr>
          <p:cNvSpPr>
            <a:spLocks noGrp="1"/>
          </p:cNvSpPr>
          <p:nvPr>
            <p:ph type="sldNum" sz="quarter" idx="5"/>
          </p:nvPr>
        </p:nvSpPr>
        <p:spPr/>
        <p:txBody>
          <a:bodyPr/>
          <a:lstStyle/>
          <a:p>
            <a:fld id="{42AA5207-BAB2-46CE-A99A-9A537C35957F}" type="slidenum">
              <a:rPr lang="en-GB" smtClean="0"/>
              <a:t>12</a:t>
            </a:fld>
            <a:endParaRPr lang="en-GB"/>
          </a:p>
        </p:txBody>
      </p:sp>
    </p:spTree>
    <p:extLst>
      <p:ext uri="{BB962C8B-B14F-4D97-AF65-F5344CB8AC3E}">
        <p14:creationId xmlns:p14="http://schemas.microsoft.com/office/powerpoint/2010/main" val="3468204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These are the nine pilot locations for the Listening Tool. This includes locations from England, Northern Ireland, Scotland and Wales.</a:t>
            </a:r>
          </a:p>
          <a:p>
            <a:endParaRPr lang="en-GB" dirty="0"/>
          </a:p>
          <a:p>
            <a:r>
              <a:rPr lang="en-GB" dirty="0"/>
              <a:t>Lead Volunteers from each of these Counties/Areas/Regions make up our working group for the approach to discrimination project, along with representation from the UK Inclusion Team and our Project Sponsor from our Race Equity Sub Team. </a:t>
            </a:r>
          </a:p>
          <a:p>
            <a:endParaRPr lang="en-GB" dirty="0"/>
          </a:p>
          <a:p>
            <a:endParaRPr lang="en-GB" dirty="0"/>
          </a:p>
        </p:txBody>
      </p:sp>
      <p:sp>
        <p:nvSpPr>
          <p:cNvPr id="4" name="Slide Number Placeholder 3"/>
          <p:cNvSpPr>
            <a:spLocks noGrp="1"/>
          </p:cNvSpPr>
          <p:nvPr>
            <p:ph type="sldNum" sz="quarter" idx="5"/>
          </p:nvPr>
        </p:nvSpPr>
        <p:spPr/>
        <p:txBody>
          <a:bodyPr/>
          <a:lstStyle/>
          <a:p>
            <a:fld id="{F18E6CEC-6DC1-4E6B-9603-196868B8A040}" type="slidenum">
              <a:rPr lang="en-GB" smtClean="0"/>
              <a:t>13</a:t>
            </a:fld>
            <a:endParaRPr lang="en-GB"/>
          </a:p>
        </p:txBody>
      </p:sp>
    </p:spTree>
    <p:extLst>
      <p:ext uri="{BB962C8B-B14F-4D97-AF65-F5344CB8AC3E}">
        <p14:creationId xmlns:p14="http://schemas.microsoft.com/office/powerpoint/2010/main" val="39411614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ED91AA-3165-4C78-16FE-C45313BF68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312F29-67BA-7B59-736A-29D914A5A5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0E981DC-D578-40D1-57C5-08950EE6014A}"/>
              </a:ext>
            </a:extLst>
          </p:cNvPr>
          <p:cNvSpPr>
            <a:spLocks noGrp="1"/>
          </p:cNvSpPr>
          <p:nvPr>
            <p:ph type="body" idx="1"/>
          </p:nvPr>
        </p:nvSpPr>
        <p:spPr/>
        <p:txBody>
          <a:bodyPr/>
          <a:lstStyle/>
          <a:p>
            <a:r>
              <a:rPr lang="en-GB" b="0" i="1" dirty="0"/>
              <a:t>If people are interested in learning more about the approach to discrimination project, use this slide to help you.</a:t>
            </a:r>
          </a:p>
          <a:p>
            <a:endParaRPr lang="en-GB" b="0" dirty="0"/>
          </a:p>
          <a:p>
            <a:r>
              <a:rPr lang="en-GB" b="0" dirty="0"/>
              <a:t>The Approach to Discrimination Project is made up of four key steps.</a:t>
            </a:r>
          </a:p>
          <a:p>
            <a:endParaRPr lang="en-GB" b="0" dirty="0"/>
          </a:p>
          <a:p>
            <a:r>
              <a:rPr lang="en-GB" b="1" dirty="0"/>
              <a:t>The first step is the Listening Tool. </a:t>
            </a:r>
            <a:r>
              <a:rPr lang="en-GB" dirty="0"/>
              <a:t>Volunteers, young people and families across the nine pilot</a:t>
            </a:r>
            <a:r>
              <a:rPr lang="en-GB" b="0" dirty="0"/>
              <a:t> </a:t>
            </a:r>
            <a:r>
              <a:rPr lang="en-GB" dirty="0"/>
              <a:t>locations can report discrimination</a:t>
            </a:r>
            <a:r>
              <a:rPr lang="en-GB" b="0" dirty="0"/>
              <a:t> </a:t>
            </a:r>
            <a:r>
              <a:rPr lang="en-GB" dirty="0"/>
              <a:t>they've seen, heard or experienced at Scouts.</a:t>
            </a:r>
          </a:p>
          <a:p>
            <a:endParaRPr lang="en-GB" b="0" dirty="0"/>
          </a:p>
          <a:p>
            <a:r>
              <a:rPr lang="en-GB" dirty="0"/>
              <a:t>Using information shared through</a:t>
            </a:r>
            <a:r>
              <a:rPr lang="en-GB" b="0" dirty="0"/>
              <a:t> the Listening Tool and pre-existing knowledge, the project working group</a:t>
            </a:r>
            <a:r>
              <a:rPr lang="en-GB" dirty="0"/>
              <a:t> (LVs from the pilot counties) will support</a:t>
            </a:r>
            <a:r>
              <a:rPr lang="en-GB" b="0" dirty="0"/>
              <a:t> Scouts to develop </a:t>
            </a:r>
            <a:r>
              <a:rPr lang="en-GB" dirty="0"/>
              <a:t>our approach</a:t>
            </a:r>
            <a:r>
              <a:rPr lang="en-GB" b="0" dirty="0"/>
              <a:t> to tackling discrimination. </a:t>
            </a:r>
            <a:endParaRPr lang="en-GB" b="1" dirty="0"/>
          </a:p>
          <a:p>
            <a:endParaRPr lang="en-GB" b="0" dirty="0"/>
          </a:p>
          <a:p>
            <a:r>
              <a:rPr lang="en-GB" dirty="0"/>
              <a:t>From conversations we've had so far, this will likely focus on support, growth and learning opportunities. </a:t>
            </a:r>
          </a:p>
          <a:p>
            <a:endParaRPr lang="en-GB"/>
          </a:p>
          <a:p>
            <a:r>
              <a:rPr lang="en-GB"/>
              <a:t>Step </a:t>
            </a:r>
            <a:r>
              <a:rPr lang="en-GB" dirty="0"/>
              <a:t>two </a:t>
            </a:r>
            <a:r>
              <a:rPr lang="en-GB" b="0" dirty="0"/>
              <a:t>aims to develop </a:t>
            </a:r>
            <a:r>
              <a:rPr lang="en-GB" sz="1200" b="0" i="0" kern="1200" dirty="0">
                <a:solidFill>
                  <a:schemeClr val="tx1"/>
                </a:solidFill>
                <a:effectLst/>
                <a:latin typeface="+mn-lt"/>
                <a:ea typeface="+mn-ea"/>
                <a:cs typeface="+mn-cs"/>
              </a:rPr>
              <a:t>anti-discrimination policies that are fair, proportionate and in line with our values and embed this approach within our existing policies.</a:t>
            </a:r>
            <a:endParaRPr lang="en-GB" sz="1200" b="0" i="0" kern="1200" dirty="0">
              <a:solidFill>
                <a:schemeClr val="tx1"/>
              </a:solidFill>
              <a:effectLst/>
              <a:latin typeface="+mn-lt"/>
            </a:endParaRPr>
          </a:p>
          <a:p>
            <a:endParaRPr lang="en-GB" sz="1200" b="0" i="0" kern="1200" dirty="0">
              <a:solidFill>
                <a:schemeClr val="tx1"/>
              </a:solidFill>
              <a:effectLst/>
              <a:latin typeface="+mn-lt"/>
              <a:ea typeface="+mn-ea"/>
              <a:cs typeface="+mn-cs"/>
            </a:endParaRPr>
          </a:p>
          <a:p>
            <a:r>
              <a:rPr lang="en-GB" sz="1200" b="0" i="0" kern="1200" dirty="0">
                <a:solidFill>
                  <a:schemeClr val="tx1"/>
                </a:solidFill>
                <a:effectLst/>
                <a:latin typeface="+mn-lt"/>
                <a:ea typeface="+mn-ea"/>
                <a:cs typeface="+mn-cs"/>
              </a:rPr>
              <a:t>Once the approach is decided, Scouts </a:t>
            </a:r>
            <a:r>
              <a:rPr lang="en-GB" sz="1200" b="1" i="0" kern="1200" dirty="0">
                <a:solidFill>
                  <a:schemeClr val="tx1"/>
                </a:solidFill>
                <a:effectLst/>
                <a:latin typeface="+mn-lt"/>
                <a:ea typeface="+mn-ea"/>
                <a:cs typeface="+mn-cs"/>
              </a:rPr>
              <a:t>will build resources to support volunteers</a:t>
            </a:r>
            <a:r>
              <a:rPr lang="en-GB" sz="1200" b="0" i="0" kern="1200" dirty="0">
                <a:solidFill>
                  <a:schemeClr val="tx1"/>
                </a:solidFill>
                <a:effectLst/>
                <a:latin typeface="+mn-lt"/>
                <a:ea typeface="+mn-ea"/>
                <a:cs typeface="+mn-cs"/>
              </a:rPr>
              <a:t>, so they know what to do when discrimination happens. This may include new EDI learning for volunteers around</a:t>
            </a:r>
            <a:r>
              <a:rPr lang="en-GB" dirty="0"/>
              <a:t> </a:t>
            </a:r>
            <a:r>
              <a:rPr lang="en-GB" sz="1200" b="0" i="0" kern="1200" dirty="0">
                <a:solidFill>
                  <a:schemeClr val="tx1"/>
                </a:solidFill>
                <a:effectLst/>
                <a:latin typeface="+mn-lt"/>
                <a:ea typeface="+mn-ea"/>
                <a:cs typeface="+mn-cs"/>
              </a:rPr>
              <a:t>microaggressions, race equity and proactive inclusion.</a:t>
            </a:r>
            <a:endParaRPr lang="en-GB" sz="1200" b="0" i="0" kern="1200" dirty="0">
              <a:solidFill>
                <a:schemeClr val="tx1"/>
              </a:solidFill>
              <a:effectLst/>
              <a:latin typeface="+mn-lt"/>
            </a:endParaRPr>
          </a:p>
          <a:p>
            <a:endParaRPr lang="en-GB" sz="1200" b="0" i="0" kern="1200" dirty="0">
              <a:solidFill>
                <a:schemeClr val="tx1"/>
              </a:solidFill>
              <a:effectLst/>
              <a:latin typeface="+mn-lt"/>
              <a:ea typeface="+mn-ea"/>
              <a:cs typeface="+mn-cs"/>
            </a:endParaRPr>
          </a:p>
          <a:p>
            <a:r>
              <a:rPr lang="en-GB" dirty="0"/>
              <a:t>Step four is</a:t>
            </a:r>
            <a:r>
              <a:rPr lang="en-GB" sz="1200" b="0" i="0" kern="1200" dirty="0">
                <a:solidFill>
                  <a:schemeClr val="tx1"/>
                </a:solidFill>
                <a:effectLst/>
                <a:latin typeface="+mn-lt"/>
                <a:ea typeface="+mn-ea"/>
                <a:cs typeface="+mn-cs"/>
              </a:rPr>
              <a:t> all about creating the </a:t>
            </a:r>
            <a:r>
              <a:rPr lang="en-GB" sz="1200" b="1" i="0" kern="1200" dirty="0">
                <a:solidFill>
                  <a:schemeClr val="tx1"/>
                </a:solidFill>
                <a:effectLst/>
                <a:latin typeface="+mn-lt"/>
                <a:ea typeface="+mn-ea"/>
                <a:cs typeface="+mn-cs"/>
              </a:rPr>
              <a:t>infrastructure to ensure a consistent application of </a:t>
            </a:r>
            <a:r>
              <a:rPr lang="en-GB" b="1" dirty="0"/>
              <a:t>the approach </a:t>
            </a:r>
            <a:r>
              <a:rPr lang="en-GB" dirty="0"/>
              <a:t>we decide upon. For example, recording forms, ways of logging, and determining where members have been educated or upskilled.</a:t>
            </a:r>
          </a:p>
        </p:txBody>
      </p:sp>
      <p:sp>
        <p:nvSpPr>
          <p:cNvPr id="4" name="Slide Number Placeholder 3">
            <a:extLst>
              <a:ext uri="{FF2B5EF4-FFF2-40B4-BE49-F238E27FC236}">
                <a16:creationId xmlns:a16="http://schemas.microsoft.com/office/drawing/2014/main" id="{F7F58CF4-5E45-E33C-3202-E84002E09113}"/>
              </a:ext>
            </a:extLst>
          </p:cNvPr>
          <p:cNvSpPr>
            <a:spLocks noGrp="1"/>
          </p:cNvSpPr>
          <p:nvPr>
            <p:ph type="sldNum" sz="quarter" idx="5"/>
          </p:nvPr>
        </p:nvSpPr>
        <p:spPr/>
        <p:txBody>
          <a:bodyPr/>
          <a:lstStyle/>
          <a:p>
            <a:fld id="{F18E6CEC-6DC1-4E6B-9603-196868B8A040}" type="slidenum">
              <a:rPr lang="en-GB" smtClean="0"/>
              <a:t>14</a:t>
            </a:fld>
            <a:endParaRPr lang="en-GB"/>
          </a:p>
        </p:txBody>
      </p:sp>
    </p:spTree>
    <p:extLst>
      <p:ext uri="{BB962C8B-B14F-4D97-AF65-F5344CB8AC3E}">
        <p14:creationId xmlns:p14="http://schemas.microsoft.com/office/powerpoint/2010/main" val="527377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8/7/2026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8/7/2026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8/7/2026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8/7/2026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8/7/2026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8/7/2026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4.svg"/><Relationship Id="rId4" Type="http://schemas.openxmlformats.org/officeDocument/2006/relationships/image" Target="../media/image3.svg"/></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xml"/><Relationship Id="rId4" Type="http://schemas.openxmlformats.org/officeDocument/2006/relationships/hyperlink" Target="https://vimeo.com/1206783931?share=copy&amp;fl=sv&amp;fe=ci"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7.png"/><Relationship Id="rId9"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1.xml"/><Relationship Id="rId5" Type="http://schemas.openxmlformats.org/officeDocument/2006/relationships/image" Target="../media/image14.png"/><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3794ED5-F66D-3CAD-D631-2B8AE7F45B52}"/>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1DC90970-9B8F-EE3D-750D-C3F111A954A9}"/>
              </a:ext>
            </a:extLst>
          </p:cNvPr>
          <p:cNvSpPr txBox="1">
            <a:spLocks/>
          </p:cNvSpPr>
          <p:nvPr/>
        </p:nvSpPr>
        <p:spPr>
          <a:xfrm>
            <a:off x="823465" y="1923256"/>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The Listening Tool</a:t>
            </a:r>
          </a:p>
        </p:txBody>
      </p:sp>
      <p:sp>
        <p:nvSpPr>
          <p:cNvPr id="8" name="Rectangle 7">
            <a:extLst>
              <a:ext uri="{FF2B5EF4-FFF2-40B4-BE49-F238E27FC236}">
                <a16:creationId xmlns:a16="http://schemas.microsoft.com/office/drawing/2014/main" id="{F5295A3A-F0DC-42A6-86A8-14C096A38015}"/>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73C04D21-6364-8251-7D3D-9228184279B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itle 1">
            <a:extLst>
              <a:ext uri="{FF2B5EF4-FFF2-40B4-BE49-F238E27FC236}">
                <a16:creationId xmlns:a16="http://schemas.microsoft.com/office/drawing/2014/main" id="{9F3BB898-CF32-6082-8C64-5DB967E679AA}"/>
              </a:ext>
            </a:extLst>
          </p:cNvPr>
          <p:cNvSpPr txBox="1">
            <a:spLocks/>
          </p:cNvSpPr>
          <p:nvPr/>
        </p:nvSpPr>
        <p:spPr>
          <a:xfrm>
            <a:off x="609150" y="3111501"/>
            <a:ext cx="971695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3600">
                <a:solidFill>
                  <a:srgbClr val="7413DC"/>
                </a:solidFill>
                <a:latin typeface="Nunito Sans Black" panose="00000A00000000000000" pitchFamily="2" charset="0"/>
              </a:rPr>
              <a:t>Piloted as part of Scouts’ Approach to Discrimination Project</a:t>
            </a:r>
          </a:p>
        </p:txBody>
      </p:sp>
      <p:pic>
        <p:nvPicPr>
          <p:cNvPr id="3" name="Picture 2">
            <a:extLst>
              <a:ext uri="{FF2B5EF4-FFF2-40B4-BE49-F238E27FC236}">
                <a16:creationId xmlns:a16="http://schemas.microsoft.com/office/drawing/2014/main" id="{07E3D7A4-302F-9A7D-D347-1AC833E2ADE5}"/>
              </a:ext>
            </a:extLst>
          </p:cNvPr>
          <p:cNvPicPr>
            <a:picLocks noChangeAspect="1"/>
          </p:cNvPicPr>
          <p:nvPr/>
        </p:nvPicPr>
        <p:blipFill>
          <a:blip r:embed="rId4"/>
          <a:stretch>
            <a:fillRect/>
          </a:stretch>
        </p:blipFill>
        <p:spPr>
          <a:xfrm>
            <a:off x="8939172" y="2039144"/>
            <a:ext cx="1219200" cy="1219200"/>
          </a:xfrm>
          <a:prstGeom prst="rect">
            <a:avLst/>
          </a:prstGeom>
        </p:spPr>
      </p:pic>
    </p:spTree>
    <p:extLst>
      <p:ext uri="{BB962C8B-B14F-4D97-AF65-F5344CB8AC3E}">
        <p14:creationId xmlns:p14="http://schemas.microsoft.com/office/powerpoint/2010/main" val="234518436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a:extLst>
            <a:ext uri="{FF2B5EF4-FFF2-40B4-BE49-F238E27FC236}">
              <a16:creationId xmlns:a16="http://schemas.microsoft.com/office/drawing/2014/main" id="{3AF3E454-8ED6-3075-61AE-A593E6A5C26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2FE5435-8071-0781-286D-3F94AF547D2C}"/>
              </a:ext>
            </a:extLst>
          </p:cNvPr>
          <p:cNvSpPr txBox="1">
            <a:spLocks/>
          </p:cNvSpPr>
          <p:nvPr/>
        </p:nvSpPr>
        <p:spPr>
          <a:xfrm>
            <a:off x="2031083" y="2452842"/>
            <a:ext cx="7759543" cy="1325563"/>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chemeClr val="bg1"/>
                </a:solidFill>
                <a:latin typeface="Nunito Sans Black"/>
              </a:rPr>
              <a:t>What is discrimination?</a:t>
            </a:r>
            <a:endParaRPr lang="en-GB">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DA0F5ED-BBC3-3A32-2C0D-F8A4B6C93FD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535020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413DC"/>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4BCE-99A0-1F88-1F69-A31F4C265EE0}"/>
              </a:ext>
            </a:extLst>
          </p:cNvPr>
          <p:cNvSpPr>
            <a:spLocks noGrp="1"/>
          </p:cNvSpPr>
          <p:nvPr>
            <p:ph type="title"/>
          </p:nvPr>
        </p:nvSpPr>
        <p:spPr>
          <a:xfrm>
            <a:off x="1745616" y="297084"/>
            <a:ext cx="3294470" cy="1325563"/>
          </a:xfrm>
        </p:spPr>
        <p:txBody>
          <a:bodyPr/>
          <a:lstStyle/>
          <a:p>
            <a:pPr algn="ctr"/>
            <a:r>
              <a:rPr lang="en-GB">
                <a:solidFill>
                  <a:schemeClr val="bg1"/>
                </a:solidFill>
                <a:latin typeface="Nunito Sans Black" panose="00000A00000000000000" pitchFamily="2" charset="0"/>
              </a:rPr>
              <a:t>What it is</a:t>
            </a:r>
          </a:p>
        </p:txBody>
      </p:sp>
      <p:pic>
        <p:nvPicPr>
          <p:cNvPr id="3" name="Picture 2" descr="A white symbol with a black background&#10;&#10;AI-generated content may be incorrect.">
            <a:extLst>
              <a:ext uri="{FF2B5EF4-FFF2-40B4-BE49-F238E27FC236}">
                <a16:creationId xmlns:a16="http://schemas.microsoft.com/office/drawing/2014/main" id="{495AD6AD-FA12-6DBB-DAAB-47E65031A1C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4" name="Title 1">
            <a:extLst>
              <a:ext uri="{FF2B5EF4-FFF2-40B4-BE49-F238E27FC236}">
                <a16:creationId xmlns:a16="http://schemas.microsoft.com/office/drawing/2014/main" id="{970C120B-2603-2291-5782-9A875B084841}"/>
              </a:ext>
            </a:extLst>
          </p:cNvPr>
          <p:cNvSpPr txBox="1">
            <a:spLocks/>
          </p:cNvSpPr>
          <p:nvPr/>
        </p:nvSpPr>
        <p:spPr>
          <a:xfrm>
            <a:off x="5900467" y="297760"/>
            <a:ext cx="5090612"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GB">
                <a:solidFill>
                  <a:schemeClr val="bg1"/>
                </a:solidFill>
                <a:latin typeface="Nunito Sans Black" panose="00000A00000000000000" pitchFamily="2" charset="0"/>
              </a:rPr>
              <a:t>What it isn’t</a:t>
            </a:r>
          </a:p>
        </p:txBody>
      </p:sp>
      <p:sp>
        <p:nvSpPr>
          <p:cNvPr id="8" name="Rectangle: Rounded Corners 7">
            <a:extLst>
              <a:ext uri="{FF2B5EF4-FFF2-40B4-BE49-F238E27FC236}">
                <a16:creationId xmlns:a16="http://schemas.microsoft.com/office/drawing/2014/main" id="{51D1C3D0-BC64-1014-8F84-2FB2708B52EC}"/>
              </a:ext>
            </a:extLst>
          </p:cNvPr>
          <p:cNvSpPr/>
          <p:nvPr/>
        </p:nvSpPr>
        <p:spPr>
          <a:xfrm>
            <a:off x="1291908" y="1283604"/>
            <a:ext cx="4201886" cy="471306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Rounded Corners 8">
            <a:extLst>
              <a:ext uri="{FF2B5EF4-FFF2-40B4-BE49-F238E27FC236}">
                <a16:creationId xmlns:a16="http://schemas.microsoft.com/office/drawing/2014/main" id="{D8082146-B3B3-3535-1E35-EF3C378EB2DC}"/>
              </a:ext>
            </a:extLst>
          </p:cNvPr>
          <p:cNvSpPr/>
          <p:nvPr/>
        </p:nvSpPr>
        <p:spPr>
          <a:xfrm>
            <a:off x="6344830" y="1283604"/>
            <a:ext cx="4201886" cy="4713064"/>
          </a:xfrm>
          <a:prstGeom prst="round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extBox 4">
            <a:extLst>
              <a:ext uri="{FF2B5EF4-FFF2-40B4-BE49-F238E27FC236}">
                <a16:creationId xmlns:a16="http://schemas.microsoft.com/office/drawing/2014/main" id="{8FBFF594-3653-379B-B90D-CDEA67402358}"/>
              </a:ext>
            </a:extLst>
          </p:cNvPr>
          <p:cNvSpPr txBox="1"/>
          <p:nvPr/>
        </p:nvSpPr>
        <p:spPr>
          <a:xfrm>
            <a:off x="1564051" y="1439533"/>
            <a:ext cx="3657600" cy="4401205"/>
          </a:xfrm>
          <a:prstGeom prst="rect">
            <a:avLst/>
          </a:prstGeom>
          <a:noFill/>
        </p:spPr>
        <p:txBody>
          <a:bodyPr wrap="square" lIns="91440" tIns="45720" rIns="91440" bIns="45720" rtlCol="0" anchor="t">
            <a:spAutoFit/>
          </a:bodyPr>
          <a:lstStyle/>
          <a:p>
            <a:pPr marL="457200" indent="-457200">
              <a:buBlip>
                <a:blip>
                  <a:extLst>
                    <a:ext uri="{96DAC541-7B7A-43D3-8B79-37D633B846F1}">
                      <asvg:svgBlip xmlns:asvg="http://schemas.microsoft.com/office/drawing/2016/SVG/main" r:embed="rId4"/>
                    </a:ext>
                  </a:extLst>
                </a:blip>
              </a:buBlip>
            </a:pPr>
            <a:r>
              <a:rPr lang="en-GB" sz="2800">
                <a:latin typeface="Nunito Sans"/>
              </a:rPr>
              <a:t>An anonymous reporting tool</a:t>
            </a:r>
          </a:p>
          <a:p>
            <a:pPr marL="457200" indent="-457200">
              <a:buBlip>
                <a:blip>
                  <a:extLst>
                    <a:ext uri="{96DAC541-7B7A-43D3-8B79-37D633B846F1}">
                      <asvg:svgBlip xmlns:asvg="http://schemas.microsoft.com/office/drawing/2016/SVG/main" r:embed="rId4"/>
                    </a:ext>
                  </a:extLst>
                </a:blip>
              </a:buBlip>
            </a:pPr>
            <a:r>
              <a:rPr lang="en-GB" sz="2800">
                <a:latin typeface="Nunito Sans"/>
              </a:rPr>
              <a:t>An opportunity to tell us what you're seeing, hearing and experiencing </a:t>
            </a:r>
          </a:p>
          <a:p>
            <a:pPr marL="457200" indent="-457200">
              <a:buBlip>
                <a:blip>
                  <a:extLst>
                    <a:ext uri="{96DAC541-7B7A-43D3-8B79-37D633B846F1}">
                      <asvg:svgBlip xmlns:asvg="http://schemas.microsoft.com/office/drawing/2016/SVG/main" r:embed="rId4"/>
                    </a:ext>
                  </a:extLst>
                </a:blip>
              </a:buBlip>
            </a:pPr>
            <a:r>
              <a:rPr lang="en-GB" sz="2800">
                <a:latin typeface="Nunito Sans"/>
              </a:rPr>
              <a:t>A way to help make Scouts a safer, more welcoming place</a:t>
            </a:r>
            <a:endParaRPr lang="en-GB"/>
          </a:p>
        </p:txBody>
      </p:sp>
      <p:sp>
        <p:nvSpPr>
          <p:cNvPr id="6" name="TextBox 5">
            <a:extLst>
              <a:ext uri="{FF2B5EF4-FFF2-40B4-BE49-F238E27FC236}">
                <a16:creationId xmlns:a16="http://schemas.microsoft.com/office/drawing/2014/main" id="{3C37DD04-026A-10A6-F79F-300EB9C62AE7}"/>
              </a:ext>
            </a:extLst>
          </p:cNvPr>
          <p:cNvSpPr txBox="1"/>
          <p:nvPr/>
        </p:nvSpPr>
        <p:spPr>
          <a:xfrm>
            <a:off x="6616769" y="1710983"/>
            <a:ext cx="3657600" cy="3970318"/>
          </a:xfrm>
          <a:prstGeom prst="rect">
            <a:avLst/>
          </a:prstGeom>
          <a:noFill/>
        </p:spPr>
        <p:txBody>
          <a:bodyPr wrap="square" lIns="91440" tIns="45720" rIns="91440" bIns="45720" rtlCol="0" anchor="t">
            <a:spAutoFit/>
          </a:bodyPr>
          <a:lstStyle/>
          <a:p>
            <a:pPr marL="457200" indent="-457200">
              <a:buBlip>
                <a:blip>
                  <a:extLst>
                    <a:ext uri="{96DAC541-7B7A-43D3-8B79-37D633B846F1}">
                      <asvg:svgBlip xmlns:asvg="http://schemas.microsoft.com/office/drawing/2016/SVG/main" r:embed="rId5"/>
                    </a:ext>
                  </a:extLst>
                </a:blip>
              </a:buBlip>
            </a:pPr>
            <a:r>
              <a:rPr lang="en-GB" sz="2800">
                <a:latin typeface="Nunito Sans" panose="00000500000000000000" pitchFamily="2" charset="0"/>
              </a:rPr>
              <a:t>A replacement for Safeguarding processes</a:t>
            </a:r>
          </a:p>
          <a:p>
            <a:pPr marL="457200" indent="-457200">
              <a:buBlip>
                <a:blip>
                  <a:extLst>
                    <a:ext uri="{96DAC541-7B7A-43D3-8B79-37D633B846F1}">
                      <asvg:svgBlip xmlns:asvg="http://schemas.microsoft.com/office/drawing/2016/SVG/main" r:embed="rId5"/>
                    </a:ext>
                  </a:extLst>
                </a:blip>
              </a:buBlip>
            </a:pPr>
            <a:r>
              <a:rPr lang="en-GB" sz="2800">
                <a:latin typeface="Nunito Sans" panose="00000500000000000000" pitchFamily="2" charset="0"/>
              </a:rPr>
              <a:t>A replacement for our Complaint process</a:t>
            </a:r>
          </a:p>
          <a:p>
            <a:pPr marL="457200" indent="-457200">
              <a:buBlip>
                <a:blip>
                  <a:extLst>
                    <a:ext uri="{96DAC541-7B7A-43D3-8B79-37D633B846F1}">
                      <asvg:svgBlip xmlns:asvg="http://schemas.microsoft.com/office/drawing/2016/SVG/main" r:embed="rId5"/>
                    </a:ext>
                  </a:extLst>
                </a:blip>
              </a:buBlip>
            </a:pPr>
            <a:r>
              <a:rPr lang="en-GB" sz="2800">
                <a:latin typeface="Nunito Sans"/>
              </a:rPr>
              <a:t>A way to get support </a:t>
            </a:r>
            <a:endParaRPr lang="en-GB" sz="2800">
              <a:latin typeface="Nunito Sans" panose="00000500000000000000" pitchFamily="2" charset="0"/>
            </a:endParaRPr>
          </a:p>
          <a:p>
            <a:pPr marL="457200" indent="-457200">
              <a:buBlip>
                <a:blip>
                  <a:extLst>
                    <a:ext uri="{96DAC541-7B7A-43D3-8B79-37D633B846F1}">
                      <asvg:svgBlip xmlns:asvg="http://schemas.microsoft.com/office/drawing/2016/SVG/main" r:embed="rId5"/>
                    </a:ext>
                  </a:extLst>
                </a:blip>
              </a:buBlip>
            </a:pPr>
            <a:endParaRPr lang="en-GB" sz="2800"/>
          </a:p>
        </p:txBody>
      </p:sp>
    </p:spTree>
    <p:extLst>
      <p:ext uri="{BB962C8B-B14F-4D97-AF65-F5344CB8AC3E}">
        <p14:creationId xmlns:p14="http://schemas.microsoft.com/office/powerpoint/2010/main" val="164259848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C9E20E4-474D-F64B-70E0-AEB8CA673387}"/>
            </a:ext>
          </a:extLst>
        </p:cNvPr>
        <p:cNvGrpSpPr/>
        <p:nvPr/>
      </p:nvGrpSpPr>
      <p:grpSpPr>
        <a:xfrm>
          <a:off x="0" y="0"/>
          <a:ext cx="0" cy="0"/>
          <a:chOff x="0" y="0"/>
          <a:chExt cx="0" cy="0"/>
        </a:xfrm>
      </p:grpSpPr>
      <p:pic>
        <p:nvPicPr>
          <p:cNvPr id="5" name="Picture 4" descr="Two boys riding a small toy car&#10;&#10;AI-generated content may be incorrect.">
            <a:extLst>
              <a:ext uri="{FF2B5EF4-FFF2-40B4-BE49-F238E27FC236}">
                <a16:creationId xmlns:a16="http://schemas.microsoft.com/office/drawing/2014/main" id="{CF8D20A2-8704-C6B4-ACE3-0975F639F535}"/>
              </a:ext>
            </a:extLst>
          </p:cNvPr>
          <p:cNvPicPr>
            <a:picLocks noChangeAspect="1"/>
          </p:cNvPicPr>
          <p:nvPr/>
        </p:nvPicPr>
        <p:blipFill>
          <a:blip r:embed="rId3"/>
          <a:srcRect l="13566" t="208" r="43217" b="-417"/>
          <a:stretch>
            <a:fillRect/>
          </a:stretch>
        </p:blipFill>
        <p:spPr>
          <a:xfrm>
            <a:off x="7797710" y="0"/>
            <a:ext cx="4445676" cy="6929724"/>
          </a:xfrm>
          <a:prstGeom prst="rect">
            <a:avLst/>
          </a:prstGeom>
        </p:spPr>
      </p:pic>
      <p:sp>
        <p:nvSpPr>
          <p:cNvPr id="4" name="Title 1">
            <a:extLst>
              <a:ext uri="{FF2B5EF4-FFF2-40B4-BE49-F238E27FC236}">
                <a16:creationId xmlns:a16="http://schemas.microsoft.com/office/drawing/2014/main" id="{6676DD5C-9AE8-3E6F-AB18-6EFCF4A1547B}"/>
              </a:ext>
            </a:extLst>
          </p:cNvPr>
          <p:cNvSpPr txBox="1">
            <a:spLocks/>
          </p:cNvSpPr>
          <p:nvPr/>
        </p:nvSpPr>
        <p:spPr>
          <a:xfrm>
            <a:off x="5086" y="386589"/>
            <a:ext cx="7759543" cy="1442211"/>
          </a:xfrm>
          <a:prstGeom prst="rect">
            <a:avLst/>
          </a:prstGeom>
        </p:spPr>
        <p:txBody>
          <a:bodyPr vert="horz" lIns="91440" tIns="45720" rIns="91440" bIns="45720" rtlCol="0" anchor="b">
            <a:normAutofit fontScale="925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Engaging with the Listening Tool will…</a:t>
            </a:r>
            <a:endParaRPr lang="en-GB">
              <a:solidFill>
                <a:srgbClr val="7413DC"/>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29C779A-5E7D-8D24-35A2-8DC82932C7A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16" name="Title 1">
            <a:extLst>
              <a:ext uri="{FF2B5EF4-FFF2-40B4-BE49-F238E27FC236}">
                <a16:creationId xmlns:a16="http://schemas.microsoft.com/office/drawing/2014/main" id="{22E40B29-FA3B-919F-C1AC-2FC3F5FEEA62}"/>
              </a:ext>
            </a:extLst>
          </p:cNvPr>
          <p:cNvSpPr txBox="1">
            <a:spLocks/>
          </p:cNvSpPr>
          <p:nvPr/>
        </p:nvSpPr>
        <p:spPr>
          <a:xfrm>
            <a:off x="731111" y="3842515"/>
            <a:ext cx="6790754" cy="2729736"/>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457200" indent="-457200" algn="l">
              <a:lnSpc>
                <a:spcPct val="150000"/>
              </a:lnSpc>
              <a:buFont typeface="Arial" panose="020B0604020202020204" pitchFamily="34" charset="0"/>
              <a:buChar char="•"/>
            </a:pPr>
            <a:r>
              <a:rPr lang="en-GB" sz="2800" dirty="0">
                <a:latin typeface="Nunito Sans" panose="00000500000000000000" pitchFamily="2" charset="0"/>
              </a:rPr>
              <a:t>Help us, help you tackle discrimination</a:t>
            </a:r>
          </a:p>
          <a:p>
            <a:pPr algn="l">
              <a:lnSpc>
                <a:spcPct val="150000"/>
              </a:lnSpc>
            </a:pPr>
            <a:endParaRPr lang="en-GB" sz="2800" dirty="0">
              <a:latin typeface="Nunito Sans" panose="00000500000000000000" pitchFamily="2" charset="0"/>
            </a:endParaRPr>
          </a:p>
          <a:p>
            <a:pPr marL="457200" indent="-457200" algn="l">
              <a:lnSpc>
                <a:spcPct val="150000"/>
              </a:lnSpc>
              <a:buFont typeface="Arial" panose="020B0604020202020204" pitchFamily="34" charset="0"/>
              <a:buChar char="•"/>
            </a:pPr>
            <a:r>
              <a:rPr lang="en-GB" sz="2800" dirty="0">
                <a:latin typeface="Nunito Sans" panose="00000500000000000000" pitchFamily="2" charset="0"/>
              </a:rPr>
              <a:t>Help us all live by our Scout values</a:t>
            </a:r>
          </a:p>
          <a:p>
            <a:pPr marL="457200" indent="-457200" algn="l">
              <a:lnSpc>
                <a:spcPct val="150000"/>
              </a:lnSpc>
              <a:buFont typeface="Arial" panose="020B0604020202020204" pitchFamily="34" charset="0"/>
              <a:buChar char="•"/>
            </a:pPr>
            <a:endParaRPr lang="en-GB" sz="2800" dirty="0">
              <a:latin typeface="Nunito Sans" panose="00000500000000000000" pitchFamily="2" charset="0"/>
            </a:endParaRPr>
          </a:p>
          <a:p>
            <a:pPr marL="457200" indent="-457200" algn="l">
              <a:lnSpc>
                <a:spcPct val="150000"/>
              </a:lnSpc>
              <a:buFont typeface="Arial" panose="020B0604020202020204" pitchFamily="34" charset="0"/>
              <a:buChar char="•"/>
            </a:pPr>
            <a:r>
              <a:rPr lang="en-GB" sz="2800" dirty="0">
                <a:latin typeface="Nunito Sans" panose="00000500000000000000" pitchFamily="2" charset="0"/>
              </a:rPr>
              <a:t>Themes from the Listening Tool will help us build a safer and more inclusive Scouts</a:t>
            </a:r>
          </a:p>
        </p:txBody>
      </p:sp>
    </p:spTree>
    <p:extLst>
      <p:ext uri="{BB962C8B-B14F-4D97-AF65-F5344CB8AC3E}">
        <p14:creationId xmlns:p14="http://schemas.microsoft.com/office/powerpoint/2010/main" val="37243050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0A441542-66E0-55DF-1C00-B44C7746E37E}"/>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D2FA097-704F-EE46-D913-D43EFD98E9A5}"/>
              </a:ext>
            </a:extLst>
          </p:cNvPr>
          <p:cNvSpPr txBox="1">
            <a:spLocks/>
          </p:cNvSpPr>
          <p:nvPr/>
        </p:nvSpPr>
        <p:spPr>
          <a:xfrm>
            <a:off x="130629" y="0"/>
            <a:ext cx="10363199" cy="1325563"/>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So, what we need from you…</a:t>
            </a:r>
          </a:p>
        </p:txBody>
      </p:sp>
      <p:sp>
        <p:nvSpPr>
          <p:cNvPr id="5" name="TextBox 4">
            <a:extLst>
              <a:ext uri="{FF2B5EF4-FFF2-40B4-BE49-F238E27FC236}">
                <a16:creationId xmlns:a16="http://schemas.microsoft.com/office/drawing/2014/main" id="{6C418C9A-50A6-37D2-095A-3E73EC79EAD5}"/>
              </a:ext>
            </a:extLst>
          </p:cNvPr>
          <p:cNvSpPr txBox="1"/>
          <p:nvPr/>
        </p:nvSpPr>
        <p:spPr>
          <a:xfrm>
            <a:off x="637518" y="1583402"/>
            <a:ext cx="9349422" cy="4524315"/>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GB" sz="3200">
                <a:latin typeface="Nunito Sans"/>
              </a:rPr>
              <a:t>Report your own experiences </a:t>
            </a:r>
          </a:p>
          <a:p>
            <a:pPr marL="457200" indent="-457200">
              <a:buFont typeface="Arial" panose="020B0604020202020204" pitchFamily="34" charset="0"/>
              <a:buChar char="•"/>
            </a:pPr>
            <a:endParaRPr lang="en-GB" sz="3200">
              <a:latin typeface="Nunito Sans"/>
            </a:endParaRPr>
          </a:p>
          <a:p>
            <a:pPr marL="457200" indent="-457200">
              <a:buFont typeface="Arial" panose="020B0604020202020204" pitchFamily="34" charset="0"/>
              <a:buChar char="•"/>
            </a:pPr>
            <a:r>
              <a:rPr lang="en-GB" sz="3200">
                <a:latin typeface="Nunito Sans"/>
              </a:rPr>
              <a:t>Support young people to make reports</a:t>
            </a:r>
          </a:p>
          <a:p>
            <a:endParaRPr lang="en-GB" sz="3200">
              <a:latin typeface="Nunito Sans"/>
            </a:endParaRPr>
          </a:p>
          <a:p>
            <a:pPr marL="457200" indent="-457200">
              <a:buFont typeface="Arial" panose="020B0604020202020204" pitchFamily="34" charset="0"/>
              <a:buChar char="•"/>
            </a:pPr>
            <a:r>
              <a:rPr lang="en-GB" sz="3200">
                <a:latin typeface="Nunito Sans"/>
              </a:rPr>
              <a:t>Use our pre-made resources to share the Listening Tool with:</a:t>
            </a:r>
          </a:p>
          <a:p>
            <a:pPr marL="914400" lvl="1" indent="-457200">
              <a:buFont typeface="Arial" panose="020B0604020202020204" pitchFamily="34" charset="0"/>
              <a:buChar char="•"/>
            </a:pPr>
            <a:r>
              <a:rPr lang="en-GB" sz="3200">
                <a:latin typeface="Nunito Sans"/>
              </a:rPr>
              <a:t>Volunteers</a:t>
            </a:r>
          </a:p>
          <a:p>
            <a:pPr marL="914400" lvl="1" indent="-457200">
              <a:buFont typeface="Arial" panose="020B0604020202020204" pitchFamily="34" charset="0"/>
              <a:buChar char="•"/>
            </a:pPr>
            <a:r>
              <a:rPr lang="en-GB" sz="3200">
                <a:latin typeface="Nunito Sans"/>
              </a:rPr>
              <a:t>Parents, carers and family members</a:t>
            </a:r>
          </a:p>
          <a:p>
            <a:pPr marL="914400" lvl="1" indent="-457200">
              <a:buFont typeface="Arial" panose="020B0604020202020204" pitchFamily="34" charset="0"/>
              <a:buChar char="•"/>
            </a:pPr>
            <a:r>
              <a:rPr lang="en-GB" sz="3200">
                <a:latin typeface="Nunito Sans"/>
              </a:rPr>
              <a:t>Young people</a:t>
            </a:r>
          </a:p>
        </p:txBody>
      </p:sp>
      <p:sp>
        <p:nvSpPr>
          <p:cNvPr id="8" name="Rectangle 7">
            <a:extLst>
              <a:ext uri="{FF2B5EF4-FFF2-40B4-BE49-F238E27FC236}">
                <a16:creationId xmlns:a16="http://schemas.microsoft.com/office/drawing/2014/main" id="{AF2E24FA-0DF1-B13A-A547-7F0189FA47BF}"/>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39435F0D-94AE-9A61-C1B4-36CB57FDBC0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50971268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9CDECE0A-7439-C46A-0D3E-444DCE4367E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84A4EAC-00B1-40DF-6429-FE6190043DE2}"/>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F91BB64C-07F4-DDAD-EC05-525843B9BD3C}"/>
              </a:ext>
            </a:extLst>
          </p:cNvPr>
          <p:cNvSpPr txBox="1">
            <a:spLocks/>
          </p:cNvSpPr>
          <p:nvPr/>
        </p:nvSpPr>
        <p:spPr>
          <a:xfrm>
            <a:off x="45720" y="124364"/>
            <a:ext cx="7579360"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Spreading the word</a:t>
            </a:r>
            <a:endParaRPr lang="en-GB">
              <a:solidFill>
                <a:srgbClr val="7413DC"/>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5B2393D0-D06B-2F64-2076-494AB08ADD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7A5D8F5E-3638-9DD1-FD1C-C1AD398D2230}"/>
              </a:ext>
            </a:extLst>
          </p:cNvPr>
          <p:cNvSpPr txBox="1"/>
          <p:nvPr/>
        </p:nvSpPr>
        <p:spPr>
          <a:xfrm>
            <a:off x="158583" y="1348800"/>
            <a:ext cx="10229880" cy="5509200"/>
          </a:xfrm>
          <a:prstGeom prst="rect">
            <a:avLst/>
          </a:prstGeom>
          <a:noFill/>
        </p:spPr>
        <p:txBody>
          <a:bodyPr wrap="square" lIns="91440" tIns="45720" rIns="91440" bIns="45720" rtlCol="0" anchor="t">
            <a:spAutoFit/>
          </a:bodyPr>
          <a:lstStyle/>
          <a:p>
            <a:pPr marL="457200" indent="-457200">
              <a:buFont typeface="Arial" panose="020B0604020202020204" pitchFamily="34" charset="0"/>
              <a:buChar char="•"/>
            </a:pPr>
            <a:r>
              <a:rPr lang="en-GB" sz="3200">
                <a:latin typeface="Nunito Sans"/>
              </a:rPr>
              <a:t> Encourage other volunteers to use the tool:</a:t>
            </a:r>
          </a:p>
          <a:p>
            <a:pPr marL="914400" lvl="1" indent="-457200">
              <a:buFont typeface="Courier New" panose="020B0604020202020204" pitchFamily="34" charset="0"/>
              <a:buChar char="o"/>
            </a:pPr>
            <a:r>
              <a:rPr lang="en-GB" sz="3200">
                <a:latin typeface="Nunito Sans"/>
              </a:rPr>
              <a:t>Speak to them about how it will 'help us, help them' </a:t>
            </a:r>
          </a:p>
          <a:p>
            <a:pPr marL="457200" indent="-457200">
              <a:buFont typeface="Arial" panose="020B0604020202020204" pitchFamily="34" charset="0"/>
              <a:buChar char="•"/>
            </a:pPr>
            <a:endParaRPr lang="en-GB" sz="3200">
              <a:latin typeface="Nunito Sans"/>
            </a:endParaRPr>
          </a:p>
          <a:p>
            <a:pPr marL="457200" indent="-457200">
              <a:buFont typeface="Arial" panose="020B0604020202020204" pitchFamily="34" charset="0"/>
              <a:buChar char="•"/>
            </a:pPr>
            <a:r>
              <a:rPr lang="en-GB" sz="3200">
                <a:latin typeface="Nunito Sans"/>
              </a:rPr>
              <a:t>Encourage parents/carers to report their experiences and their young person’s experiences</a:t>
            </a:r>
          </a:p>
          <a:p>
            <a:pPr marL="457200" indent="-457200">
              <a:buFont typeface="Arial" panose="020B0604020202020204" pitchFamily="34" charset="0"/>
              <a:buChar char="•"/>
            </a:pPr>
            <a:endParaRPr lang="en-GB" sz="3200">
              <a:latin typeface="Nunito Sans"/>
            </a:endParaRPr>
          </a:p>
          <a:p>
            <a:pPr marL="457200" indent="-457200">
              <a:buFont typeface="Arial" panose="020B0604020202020204" pitchFamily="34" charset="0"/>
              <a:buChar char="•"/>
            </a:pPr>
            <a:r>
              <a:rPr lang="en-GB" sz="3200">
                <a:latin typeface="Nunito Sans"/>
              </a:rPr>
              <a:t>Talk to young people:</a:t>
            </a:r>
          </a:p>
          <a:p>
            <a:pPr marL="914400" lvl="1" indent="-457200">
              <a:buFont typeface="Courier New" panose="020B0604020202020204" pitchFamily="34" charset="0"/>
              <a:buChar char="o"/>
            </a:pPr>
            <a:r>
              <a:rPr lang="en-GB" sz="3200">
                <a:latin typeface="Nunito Sans"/>
              </a:rPr>
              <a:t>Share it as part of your programme </a:t>
            </a:r>
          </a:p>
          <a:p>
            <a:pPr marL="914400" lvl="1" indent="-457200">
              <a:buFont typeface="Courier New" panose="020B0604020202020204" pitchFamily="34" charset="0"/>
              <a:buChar char="o"/>
            </a:pPr>
            <a:r>
              <a:rPr lang="en-GB" sz="3200">
                <a:latin typeface="Nunito Sans"/>
              </a:rPr>
              <a:t>Young people over 13 can use the tool themselves</a:t>
            </a:r>
            <a:endParaRPr lang="en-US" sz="3200">
              <a:latin typeface="Nunito Sans"/>
            </a:endParaRPr>
          </a:p>
          <a:p>
            <a:pPr marL="914400" lvl="1" indent="-457200">
              <a:buFont typeface="Courier New" panose="020B0604020202020204" pitchFamily="34" charset="0"/>
              <a:buChar char="o"/>
            </a:pPr>
            <a:endParaRPr lang="en-GB" sz="3200">
              <a:latin typeface="Nunito Sans" panose="00000500000000000000" pitchFamily="2" charset="0"/>
            </a:endParaRPr>
          </a:p>
        </p:txBody>
      </p:sp>
    </p:spTree>
    <p:extLst>
      <p:ext uri="{BB962C8B-B14F-4D97-AF65-F5344CB8AC3E}">
        <p14:creationId xmlns:p14="http://schemas.microsoft.com/office/powerpoint/2010/main" val="417949331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989A41-A282-6ADA-914B-EE5AA55AFE2B}"/>
            </a:ext>
          </a:extLst>
        </p:cNvPr>
        <p:cNvGrpSpPr/>
        <p:nvPr/>
      </p:nvGrpSpPr>
      <p:grpSpPr>
        <a:xfrm>
          <a:off x="0" y="0"/>
          <a:ext cx="0" cy="0"/>
          <a:chOff x="0" y="0"/>
          <a:chExt cx="0" cy="0"/>
        </a:xfrm>
      </p:grpSpPr>
      <p:pic>
        <p:nvPicPr>
          <p:cNvPr id="12" name="Picture 11">
            <a:extLst>
              <a:ext uri="{FF2B5EF4-FFF2-40B4-BE49-F238E27FC236}">
                <a16:creationId xmlns:a16="http://schemas.microsoft.com/office/drawing/2014/main" id="{31DCE881-3919-0B52-3F72-821A5E50FB18}"/>
              </a:ext>
            </a:extLst>
          </p:cNvPr>
          <p:cNvPicPr>
            <a:picLocks noChangeAspect="1"/>
          </p:cNvPicPr>
          <p:nvPr/>
        </p:nvPicPr>
        <p:blipFill>
          <a:blip r:embed="rId3">
            <a:extLst>
              <a:ext uri="{28A0092B-C50C-407E-A947-70E740481C1C}">
                <a14:useLocalDpi xmlns:a14="http://schemas.microsoft.com/office/drawing/2010/main" val="0"/>
              </a:ext>
            </a:extLst>
          </a:blip>
          <a:srcRect b="15631"/>
          <a:stretch>
            <a:fillRect/>
          </a:stretch>
        </p:blipFill>
        <p:spPr>
          <a:xfrm>
            <a:off x="0" y="-1"/>
            <a:ext cx="12192000" cy="6858001"/>
          </a:xfrm>
          <a:prstGeom prst="rect">
            <a:avLst/>
          </a:prstGeom>
        </p:spPr>
      </p:pic>
      <p:sp>
        <p:nvSpPr>
          <p:cNvPr id="4" name="Title 1">
            <a:extLst>
              <a:ext uri="{FF2B5EF4-FFF2-40B4-BE49-F238E27FC236}">
                <a16:creationId xmlns:a16="http://schemas.microsoft.com/office/drawing/2014/main" id="{ED7865F5-CB31-4772-4318-A07475B13B30}"/>
              </a:ext>
            </a:extLst>
          </p:cNvPr>
          <p:cNvSpPr txBox="1">
            <a:spLocks/>
          </p:cNvSpPr>
          <p:nvPr/>
        </p:nvSpPr>
        <p:spPr>
          <a:xfrm>
            <a:off x="2294280" y="136459"/>
            <a:ext cx="9897720" cy="132556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400">
                <a:solidFill>
                  <a:schemeClr val="bg1"/>
                </a:solidFill>
                <a:latin typeface="Nunito Sans Black"/>
              </a:rPr>
              <a:t>Key Details you need to know about making a report </a:t>
            </a:r>
            <a:endParaRPr lang="en-GB" sz="4400">
              <a:solidFill>
                <a:schemeClr val="bg1"/>
              </a:solidFill>
              <a:latin typeface="Nunito Sans Black" panose="00000A00000000000000" pitchFamily="2" charset="0"/>
            </a:endParaRPr>
          </a:p>
        </p:txBody>
      </p:sp>
      <p:pic>
        <p:nvPicPr>
          <p:cNvPr id="9" name="Picture 8" descr="A white symbol with a black background&#10;&#10;AI-generated content may be incorrect.">
            <a:extLst>
              <a:ext uri="{FF2B5EF4-FFF2-40B4-BE49-F238E27FC236}">
                <a16:creationId xmlns:a16="http://schemas.microsoft.com/office/drawing/2014/main" id="{8FBC15ED-EC69-9243-66AB-E9844B44D72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275044296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B87B8999-7B69-9E7A-CCD0-8C5B23E4F9ED}"/>
            </a:ext>
          </a:extLst>
        </p:cNvPr>
        <p:cNvGrpSpPr/>
        <p:nvPr/>
      </p:nvGrpSpPr>
      <p:grpSpPr>
        <a:xfrm>
          <a:off x="0" y="0"/>
          <a:ext cx="0" cy="0"/>
          <a:chOff x="0" y="0"/>
          <a:chExt cx="0" cy="0"/>
        </a:xfrm>
      </p:grpSpPr>
      <p:sp>
        <p:nvSpPr>
          <p:cNvPr id="6" name="Rectangle: Rounded Corners 5">
            <a:extLst>
              <a:ext uri="{FF2B5EF4-FFF2-40B4-BE49-F238E27FC236}">
                <a16:creationId xmlns:a16="http://schemas.microsoft.com/office/drawing/2014/main" id="{6B4E2519-FCC6-85E6-61F2-B2814EF7491F}"/>
              </a:ext>
            </a:extLst>
          </p:cNvPr>
          <p:cNvSpPr/>
          <p:nvPr/>
        </p:nvSpPr>
        <p:spPr>
          <a:xfrm>
            <a:off x="495315" y="5024826"/>
            <a:ext cx="9523556" cy="945086"/>
          </a:xfrm>
          <a:prstGeom prst="round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itle 1">
            <a:extLst>
              <a:ext uri="{FF2B5EF4-FFF2-40B4-BE49-F238E27FC236}">
                <a16:creationId xmlns:a16="http://schemas.microsoft.com/office/drawing/2014/main" id="{2EAD4A84-8CF1-41D8-8DDF-C4A161B826B7}"/>
              </a:ext>
            </a:extLst>
          </p:cNvPr>
          <p:cNvSpPr txBox="1">
            <a:spLocks/>
          </p:cNvSpPr>
          <p:nvPr/>
        </p:nvSpPr>
        <p:spPr>
          <a:xfrm>
            <a:off x="867728" y="290183"/>
            <a:ext cx="8952864"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a:rPr>
              <a:t>Accessing the Listening Tool online</a:t>
            </a:r>
          </a:p>
        </p:txBody>
      </p:sp>
      <p:sp>
        <p:nvSpPr>
          <p:cNvPr id="5" name="TextBox 4">
            <a:extLst>
              <a:ext uri="{FF2B5EF4-FFF2-40B4-BE49-F238E27FC236}">
                <a16:creationId xmlns:a16="http://schemas.microsoft.com/office/drawing/2014/main" id="{77318133-C781-EDBE-6EE4-7422A9740ACF}"/>
              </a:ext>
            </a:extLst>
          </p:cNvPr>
          <p:cNvSpPr txBox="1"/>
          <p:nvPr/>
        </p:nvSpPr>
        <p:spPr>
          <a:xfrm>
            <a:off x="669449" y="1861726"/>
            <a:ext cx="9349422" cy="3046988"/>
          </a:xfrm>
          <a:prstGeom prst="rect">
            <a:avLst/>
          </a:prstGeom>
          <a:noFill/>
        </p:spPr>
        <p:txBody>
          <a:bodyPr wrap="square" rtlCol="0">
            <a:spAutoFit/>
          </a:bodyPr>
          <a:lstStyle/>
          <a:p>
            <a:r>
              <a:rPr lang="en-GB" sz="3200">
                <a:latin typeface="Nunito Sans" panose="00000500000000000000" pitchFamily="2" charset="0"/>
              </a:rPr>
              <a:t>Reports can only be made online. But you could if you don’t have easy access to the internet:</a:t>
            </a:r>
          </a:p>
          <a:p>
            <a:pPr marL="457200" indent="-457200">
              <a:buFontTx/>
              <a:buChar char="-"/>
            </a:pPr>
            <a:r>
              <a:rPr lang="en-GB" sz="3200">
                <a:latin typeface="Nunito Sans" panose="00000500000000000000" pitchFamily="2" charset="0"/>
              </a:rPr>
              <a:t>Visit a library</a:t>
            </a:r>
          </a:p>
          <a:p>
            <a:pPr marL="457200" indent="-457200">
              <a:buFontTx/>
              <a:buChar char="-"/>
            </a:pPr>
            <a:r>
              <a:rPr lang="en-GB" sz="3200">
                <a:latin typeface="Nunito Sans" panose="00000500000000000000" pitchFamily="2" charset="0"/>
              </a:rPr>
              <a:t>Ask someone to make a report on your behalf</a:t>
            </a:r>
          </a:p>
          <a:p>
            <a:pPr marL="457200" indent="-457200">
              <a:buFontTx/>
              <a:buChar char="-"/>
            </a:pPr>
            <a:r>
              <a:rPr lang="en-GB" sz="3200">
                <a:latin typeface="Nunito Sans" panose="00000500000000000000" pitchFamily="2" charset="0"/>
              </a:rPr>
              <a:t>Ask someone if they can support you to make a report on their device</a:t>
            </a:r>
          </a:p>
        </p:txBody>
      </p:sp>
      <p:sp>
        <p:nvSpPr>
          <p:cNvPr id="8" name="Rectangle 7">
            <a:extLst>
              <a:ext uri="{FF2B5EF4-FFF2-40B4-BE49-F238E27FC236}">
                <a16:creationId xmlns:a16="http://schemas.microsoft.com/office/drawing/2014/main" id="{6AF1ADA7-03B6-C82E-7B47-94D152CDB9C9}"/>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6AABED03-54F7-B4BC-6360-A247AC96E1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2" name="TextBox 1">
            <a:extLst>
              <a:ext uri="{FF2B5EF4-FFF2-40B4-BE49-F238E27FC236}">
                <a16:creationId xmlns:a16="http://schemas.microsoft.com/office/drawing/2014/main" id="{B43D21CA-42BC-8446-7A20-CCB19A91741D}"/>
              </a:ext>
            </a:extLst>
          </p:cNvPr>
          <p:cNvSpPr txBox="1"/>
          <p:nvPr/>
        </p:nvSpPr>
        <p:spPr>
          <a:xfrm>
            <a:off x="635582" y="5081870"/>
            <a:ext cx="9151143" cy="830997"/>
          </a:xfrm>
          <a:prstGeom prst="rect">
            <a:avLst/>
          </a:prstGeom>
          <a:noFill/>
        </p:spPr>
        <p:txBody>
          <a:bodyPr wrap="square" rtlCol="0">
            <a:spAutoFit/>
          </a:bodyPr>
          <a:lstStyle/>
          <a:p>
            <a:r>
              <a:rPr lang="en-GB" sz="2400">
                <a:solidFill>
                  <a:schemeClr val="bg1"/>
                </a:solidFill>
                <a:latin typeface="Nunito Sans" panose="00000500000000000000" pitchFamily="2" charset="0"/>
              </a:rPr>
              <a:t>Top Tip: Save the link to the Listening Tool so you can return to it whenever you need to make a report.</a:t>
            </a:r>
          </a:p>
        </p:txBody>
      </p:sp>
    </p:spTree>
    <p:extLst>
      <p:ext uri="{BB962C8B-B14F-4D97-AF65-F5344CB8AC3E}">
        <p14:creationId xmlns:p14="http://schemas.microsoft.com/office/powerpoint/2010/main" val="1652628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E92D265-3D70-0A10-B8BB-E0697879E71C}"/>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9FBFEE87-5991-8640-D517-EFF08EF8C8A6}"/>
              </a:ext>
            </a:extLst>
          </p:cNvPr>
          <p:cNvSpPr txBox="1">
            <a:spLocks/>
          </p:cNvSpPr>
          <p:nvPr/>
        </p:nvSpPr>
        <p:spPr>
          <a:xfrm>
            <a:off x="867728" y="0"/>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Walkthrough</a:t>
            </a:r>
          </a:p>
        </p:txBody>
      </p:sp>
      <p:sp>
        <p:nvSpPr>
          <p:cNvPr id="8" name="Rectangle 7">
            <a:extLst>
              <a:ext uri="{FF2B5EF4-FFF2-40B4-BE49-F238E27FC236}">
                <a16:creationId xmlns:a16="http://schemas.microsoft.com/office/drawing/2014/main" id="{0858C137-D83D-3053-84C6-2746335EDBB4}"/>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0670A57F-5AA7-41EF-6CD3-2CDF5C86B33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
        <p:nvSpPr>
          <p:cNvPr id="3" name="TextBox 2">
            <a:extLst>
              <a:ext uri="{FF2B5EF4-FFF2-40B4-BE49-F238E27FC236}">
                <a16:creationId xmlns:a16="http://schemas.microsoft.com/office/drawing/2014/main" id="{B3438350-CFE0-FF51-4404-1018BB0E2ADD}"/>
              </a:ext>
            </a:extLst>
          </p:cNvPr>
          <p:cNvSpPr txBox="1"/>
          <p:nvPr/>
        </p:nvSpPr>
        <p:spPr>
          <a:xfrm>
            <a:off x="3062514" y="3429000"/>
            <a:ext cx="4564743" cy="8382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400" b="0" i="0" u="sng" dirty="0">
                <a:solidFill>
                  <a:srgbClr val="0000FF"/>
                </a:solidFill>
                <a:latin typeface="Nunito Sans"/>
                <a:ea typeface="Aptos"/>
                <a:cs typeface="Aptos"/>
                <a:hlinkClick r:id="rId4" tooltip="https://vimeo.com/1206783931?share=copy&amp;fl=sv&amp;fe=ci"/>
              </a:rPr>
              <a:t>https://vimeo.com/1206783931</a:t>
            </a:r>
            <a:endParaRPr lang="en-US" sz="2400" dirty="0">
              <a:latin typeface="Nunito Sans"/>
            </a:endParaRPr>
          </a:p>
          <a:p>
            <a:pPr algn="ctr"/>
            <a:endParaRPr lang="en-US" sz="2400">
              <a:latin typeface="Nunito Sans"/>
            </a:endParaRPr>
          </a:p>
        </p:txBody>
      </p:sp>
    </p:spTree>
    <p:extLst>
      <p:ext uri="{BB962C8B-B14F-4D97-AF65-F5344CB8AC3E}">
        <p14:creationId xmlns:p14="http://schemas.microsoft.com/office/powerpoint/2010/main" val="5667644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6D1A8235-9559-CAF8-9E1E-B46B0E4714F4}"/>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6AC2FD3F-C92F-E914-B51D-4C1A05E0467D}"/>
              </a:ext>
            </a:extLst>
          </p:cNvPr>
          <p:cNvSpPr txBox="1">
            <a:spLocks/>
          </p:cNvSpPr>
          <p:nvPr/>
        </p:nvSpPr>
        <p:spPr>
          <a:xfrm>
            <a:off x="719511" y="165587"/>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Available resources</a:t>
            </a:r>
          </a:p>
        </p:txBody>
      </p:sp>
      <p:sp>
        <p:nvSpPr>
          <p:cNvPr id="8" name="Rectangle 7">
            <a:extLst>
              <a:ext uri="{FF2B5EF4-FFF2-40B4-BE49-F238E27FC236}">
                <a16:creationId xmlns:a16="http://schemas.microsoft.com/office/drawing/2014/main" id="{3D02B36C-E5CA-F538-19B5-ECBB848E31EE}"/>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86D95933-B908-26BD-3F30-A64B8719B98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pic>
        <p:nvPicPr>
          <p:cNvPr id="7" name="Picture 6">
            <a:extLst>
              <a:ext uri="{FF2B5EF4-FFF2-40B4-BE49-F238E27FC236}">
                <a16:creationId xmlns:a16="http://schemas.microsoft.com/office/drawing/2014/main" id="{921089A6-7C8C-9A4E-4FA8-2FFBC7E3CDDE}"/>
              </a:ext>
            </a:extLst>
          </p:cNvPr>
          <p:cNvPicPr>
            <a:picLocks noChangeAspect="1"/>
          </p:cNvPicPr>
          <p:nvPr/>
        </p:nvPicPr>
        <p:blipFill>
          <a:blip r:embed="rId4"/>
          <a:stretch>
            <a:fillRect/>
          </a:stretch>
        </p:blipFill>
        <p:spPr>
          <a:xfrm>
            <a:off x="1443207" y="2339486"/>
            <a:ext cx="1542256" cy="1542256"/>
          </a:xfrm>
          <a:prstGeom prst="rect">
            <a:avLst/>
          </a:prstGeom>
        </p:spPr>
      </p:pic>
      <p:pic>
        <p:nvPicPr>
          <p:cNvPr id="10" name="Picture 9">
            <a:extLst>
              <a:ext uri="{FF2B5EF4-FFF2-40B4-BE49-F238E27FC236}">
                <a16:creationId xmlns:a16="http://schemas.microsoft.com/office/drawing/2014/main" id="{4278E248-7071-D522-0839-F3DFAE2D0CAE}"/>
              </a:ext>
            </a:extLst>
          </p:cNvPr>
          <p:cNvPicPr>
            <a:picLocks noChangeAspect="1"/>
          </p:cNvPicPr>
          <p:nvPr/>
        </p:nvPicPr>
        <p:blipFill>
          <a:blip r:embed="rId5"/>
          <a:stretch>
            <a:fillRect/>
          </a:stretch>
        </p:blipFill>
        <p:spPr>
          <a:xfrm>
            <a:off x="3502676" y="2321069"/>
            <a:ext cx="1542256" cy="1542256"/>
          </a:xfrm>
          <a:prstGeom prst="rect">
            <a:avLst/>
          </a:prstGeom>
        </p:spPr>
      </p:pic>
      <p:pic>
        <p:nvPicPr>
          <p:cNvPr id="1028" name="Picture 4" descr="Logo, PNG, 1009x1000px, Logo, Area, Blog, Brand, Business Cards ...">
            <a:extLst>
              <a:ext uri="{FF2B5EF4-FFF2-40B4-BE49-F238E27FC236}">
                <a16:creationId xmlns:a16="http://schemas.microsoft.com/office/drawing/2014/main" id="{C808ECAD-98B2-7023-828A-9B7B17A8A247}"/>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2664" t="1900" r="2648" b="1616"/>
          <a:stretch>
            <a:fillRect/>
          </a:stretch>
        </p:blipFill>
        <p:spPr bwMode="auto">
          <a:xfrm>
            <a:off x="5653123" y="2307299"/>
            <a:ext cx="1542256" cy="1556026"/>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68284508-17F0-FECC-1B93-80B345B1AA1F}"/>
              </a:ext>
            </a:extLst>
          </p:cNvPr>
          <p:cNvPicPr>
            <a:picLocks noChangeAspect="1"/>
          </p:cNvPicPr>
          <p:nvPr/>
        </p:nvPicPr>
        <p:blipFill>
          <a:blip r:embed="rId7"/>
          <a:srcRect l="18596" t="20770" r="15602" b="18936"/>
          <a:stretch>
            <a:fillRect/>
          </a:stretch>
        </p:blipFill>
        <p:spPr>
          <a:xfrm>
            <a:off x="7607851" y="2146339"/>
            <a:ext cx="2064524" cy="1891715"/>
          </a:xfrm>
          <a:prstGeom prst="rect">
            <a:avLst/>
          </a:prstGeom>
        </p:spPr>
      </p:pic>
      <p:pic>
        <p:nvPicPr>
          <p:cNvPr id="17" name="Picture 16">
            <a:extLst>
              <a:ext uri="{FF2B5EF4-FFF2-40B4-BE49-F238E27FC236}">
                <a16:creationId xmlns:a16="http://schemas.microsoft.com/office/drawing/2014/main" id="{A0D1E06B-061E-957B-FF59-87D8CDE3BD1A}"/>
              </a:ext>
            </a:extLst>
          </p:cNvPr>
          <p:cNvPicPr>
            <a:picLocks noChangeAspect="1"/>
          </p:cNvPicPr>
          <p:nvPr/>
        </p:nvPicPr>
        <p:blipFill>
          <a:blip r:embed="rId8"/>
          <a:stretch>
            <a:fillRect/>
          </a:stretch>
        </p:blipFill>
        <p:spPr>
          <a:xfrm>
            <a:off x="5634335" y="4536931"/>
            <a:ext cx="1698171" cy="1698171"/>
          </a:xfrm>
          <a:prstGeom prst="rect">
            <a:avLst/>
          </a:prstGeom>
        </p:spPr>
      </p:pic>
      <p:pic>
        <p:nvPicPr>
          <p:cNvPr id="19" name="Picture 18">
            <a:extLst>
              <a:ext uri="{FF2B5EF4-FFF2-40B4-BE49-F238E27FC236}">
                <a16:creationId xmlns:a16="http://schemas.microsoft.com/office/drawing/2014/main" id="{F2292639-8371-CF8E-E9D5-276CEE47F0DD}"/>
              </a:ext>
            </a:extLst>
          </p:cNvPr>
          <p:cNvPicPr>
            <a:picLocks noChangeAspect="1"/>
          </p:cNvPicPr>
          <p:nvPr/>
        </p:nvPicPr>
        <p:blipFill>
          <a:blip r:embed="rId9"/>
          <a:stretch>
            <a:fillRect/>
          </a:stretch>
        </p:blipFill>
        <p:spPr>
          <a:xfrm>
            <a:off x="2864725" y="4536931"/>
            <a:ext cx="1928653" cy="1928653"/>
          </a:xfrm>
          <a:prstGeom prst="rect">
            <a:avLst/>
          </a:prstGeom>
        </p:spPr>
      </p:pic>
    </p:spTree>
    <p:extLst>
      <p:ext uri="{BB962C8B-B14F-4D97-AF65-F5344CB8AC3E}">
        <p14:creationId xmlns:p14="http://schemas.microsoft.com/office/powerpoint/2010/main" val="7836697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54AB3523-0AD8-5A0A-7F42-A30EBBF5C63B}"/>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56AA0494-ACF6-5B7E-1D1C-9F5810C3761F}"/>
              </a:ext>
            </a:extLst>
          </p:cNvPr>
          <p:cNvSpPr txBox="1">
            <a:spLocks/>
          </p:cNvSpPr>
          <p:nvPr/>
        </p:nvSpPr>
        <p:spPr>
          <a:xfrm>
            <a:off x="867639" y="265369"/>
            <a:ext cx="8952864" cy="1325563"/>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Any questions?</a:t>
            </a:r>
          </a:p>
        </p:txBody>
      </p:sp>
      <p:sp>
        <p:nvSpPr>
          <p:cNvPr id="8" name="Rectangle 7">
            <a:extLst>
              <a:ext uri="{FF2B5EF4-FFF2-40B4-BE49-F238E27FC236}">
                <a16:creationId xmlns:a16="http://schemas.microsoft.com/office/drawing/2014/main" id="{CE1D7A55-9E6A-D212-7A60-692E0578F483}"/>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23E069EA-68D7-B684-758C-5EF4E083107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pic>
        <p:nvPicPr>
          <p:cNvPr id="2" name="Picture 1" descr="A qr code on a white background&#10;&#10;AI-generated content may be incorrect.">
            <a:extLst>
              <a:ext uri="{FF2B5EF4-FFF2-40B4-BE49-F238E27FC236}">
                <a16:creationId xmlns:a16="http://schemas.microsoft.com/office/drawing/2014/main" id="{FE4C3284-19F0-3530-4BD3-E8EF96CC2F63}"/>
              </a:ext>
            </a:extLst>
          </p:cNvPr>
          <p:cNvPicPr>
            <a:picLocks noChangeAspect="1"/>
          </p:cNvPicPr>
          <p:nvPr/>
        </p:nvPicPr>
        <p:blipFill>
          <a:blip r:embed="rId4"/>
          <a:srcRect r="2156" b="257"/>
          <a:stretch>
            <a:fillRect/>
          </a:stretch>
        </p:blipFill>
        <p:spPr>
          <a:xfrm>
            <a:off x="1369801" y="1908848"/>
            <a:ext cx="3364381" cy="3600698"/>
          </a:xfrm>
          <a:prstGeom prst="rect">
            <a:avLst/>
          </a:prstGeom>
        </p:spPr>
      </p:pic>
      <p:sp>
        <p:nvSpPr>
          <p:cNvPr id="3" name="TextBox 4">
            <a:extLst>
              <a:ext uri="{FF2B5EF4-FFF2-40B4-BE49-F238E27FC236}">
                <a16:creationId xmlns:a16="http://schemas.microsoft.com/office/drawing/2014/main" id="{34EF2AC9-B0B0-6E33-FB7D-7F111D1C6898}"/>
              </a:ext>
            </a:extLst>
          </p:cNvPr>
          <p:cNvSpPr txBox="1"/>
          <p:nvPr/>
        </p:nvSpPr>
        <p:spPr>
          <a:xfrm>
            <a:off x="1303007" y="5755767"/>
            <a:ext cx="3497968" cy="584775"/>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a:latin typeface="Nunito Sans"/>
              </a:rPr>
              <a:t>Make a report</a:t>
            </a:r>
            <a:endParaRPr lang="en-GB" sz="3200">
              <a:latin typeface="Nunito Sans" panose="00000500000000000000" pitchFamily="2" charset="0"/>
            </a:endParaRPr>
          </a:p>
        </p:txBody>
      </p:sp>
      <p:sp>
        <p:nvSpPr>
          <p:cNvPr id="6" name="TextBox 10">
            <a:extLst>
              <a:ext uri="{FF2B5EF4-FFF2-40B4-BE49-F238E27FC236}">
                <a16:creationId xmlns:a16="http://schemas.microsoft.com/office/drawing/2014/main" id="{8C340453-D81E-9076-E448-E310A5E04A57}"/>
              </a:ext>
            </a:extLst>
          </p:cNvPr>
          <p:cNvSpPr txBox="1"/>
          <p:nvPr/>
        </p:nvSpPr>
        <p:spPr>
          <a:xfrm>
            <a:off x="6322535" y="5509546"/>
            <a:ext cx="3497968" cy="1077218"/>
          </a:xfrm>
          <a:prstGeom prst="rect">
            <a:avLst/>
          </a:prstGeom>
          <a:noFill/>
        </p:spPr>
        <p:txBody>
          <a:bodyPr wrap="square" lIns="91440" tIns="45720" rIns="91440" bIns="45720" rtlCol="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3200">
                <a:latin typeface="Nunito Sans"/>
              </a:rPr>
              <a:t>Visit our Listening Tool webpage</a:t>
            </a:r>
            <a:endParaRPr lang="en-GB" sz="3200">
              <a:latin typeface="Nunito Sans" panose="00000500000000000000" pitchFamily="2" charset="0"/>
            </a:endParaRPr>
          </a:p>
        </p:txBody>
      </p:sp>
      <p:pic>
        <p:nvPicPr>
          <p:cNvPr id="1026" name="Picture 2">
            <a:extLst>
              <a:ext uri="{FF2B5EF4-FFF2-40B4-BE49-F238E27FC236}">
                <a16:creationId xmlns:a16="http://schemas.microsoft.com/office/drawing/2014/main" id="{F9E400C3-5754-A92E-D395-B5875EE16CE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4993" r="8079"/>
          <a:stretch>
            <a:fillRect/>
          </a:stretch>
        </p:blipFill>
        <p:spPr bwMode="auto">
          <a:xfrm>
            <a:off x="6322535" y="1908848"/>
            <a:ext cx="3497968" cy="360656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20335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D509B17F-746A-D462-7326-AA66F5B73405}"/>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FED7C236-5CC9-F82C-297A-E19CBC587CCA}"/>
              </a:ext>
            </a:extLst>
          </p:cNvPr>
          <p:cNvSpPr txBox="1">
            <a:spLocks/>
          </p:cNvSpPr>
          <p:nvPr/>
        </p:nvSpPr>
        <p:spPr>
          <a:xfrm>
            <a:off x="692617" y="2766218"/>
            <a:ext cx="8952864" cy="1325563"/>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a:solidFill>
                  <a:srgbClr val="7413DC"/>
                </a:solidFill>
                <a:latin typeface="Nunito Sans Black" panose="00000A00000000000000" pitchFamily="2" charset="0"/>
              </a:rPr>
              <a:t>Additional slides you might like to use</a:t>
            </a:r>
          </a:p>
        </p:txBody>
      </p:sp>
      <p:sp>
        <p:nvSpPr>
          <p:cNvPr id="8" name="Rectangle 7">
            <a:extLst>
              <a:ext uri="{FF2B5EF4-FFF2-40B4-BE49-F238E27FC236}">
                <a16:creationId xmlns:a16="http://schemas.microsoft.com/office/drawing/2014/main" id="{3EE6C1EB-FEB9-B4BB-D422-108738756A87}"/>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white symbol with a black background&#10;&#10;AI-generated content may be incorrect.">
            <a:extLst>
              <a:ext uri="{FF2B5EF4-FFF2-40B4-BE49-F238E27FC236}">
                <a16:creationId xmlns:a16="http://schemas.microsoft.com/office/drawing/2014/main" id="{EEC9FEDE-C7D9-A4D7-128D-A0AE41311AA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18319050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a:extLst>
            <a:ext uri="{FF2B5EF4-FFF2-40B4-BE49-F238E27FC236}">
              <a16:creationId xmlns:a16="http://schemas.microsoft.com/office/drawing/2014/main" id="{C5B1A5B3-DDDF-803E-2AA9-FD6BCE65263E}"/>
            </a:ext>
          </a:extLst>
        </p:cNvPr>
        <p:cNvGrpSpPr/>
        <p:nvPr/>
      </p:nvGrpSpPr>
      <p:grpSpPr>
        <a:xfrm>
          <a:off x="0" y="0"/>
          <a:ext cx="0" cy="0"/>
          <a:chOff x="0" y="0"/>
          <a:chExt cx="0" cy="0"/>
        </a:xfrm>
      </p:grpSpPr>
      <p:sp>
        <p:nvSpPr>
          <p:cNvPr id="8" name="Title 1">
            <a:extLst>
              <a:ext uri="{FF2B5EF4-FFF2-40B4-BE49-F238E27FC236}">
                <a16:creationId xmlns:a16="http://schemas.microsoft.com/office/drawing/2014/main" id="{B9AA625D-6D12-47E1-0A3B-65E0BBEC66D2}"/>
              </a:ext>
            </a:extLst>
          </p:cNvPr>
          <p:cNvSpPr txBox="1">
            <a:spLocks/>
          </p:cNvSpPr>
          <p:nvPr/>
        </p:nvSpPr>
        <p:spPr>
          <a:xfrm>
            <a:off x="369621" y="1043283"/>
            <a:ext cx="9857557" cy="672516"/>
          </a:xfrm>
          <a:prstGeom prst="rect">
            <a:avLst/>
          </a:prstGeom>
        </p:spPr>
        <p:txBody>
          <a:bodyPr vert="horz" lIns="91440" tIns="45720" rIns="91440" bIns="45720" rtlCol="0" anchor="b">
            <a:normAutofit fontScale="85000" lnSpcReduction="2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b="1" dirty="0">
                <a:latin typeface="Nunito Sans"/>
              </a:rPr>
              <a:t>Pilot Locations across the UK</a:t>
            </a:r>
            <a:endParaRPr lang="en-GB" dirty="0"/>
          </a:p>
          <a:p>
            <a:endParaRPr lang="en-GB" b="1" dirty="0">
              <a:latin typeface="Nunito Sans"/>
            </a:endParaRPr>
          </a:p>
        </p:txBody>
      </p:sp>
      <p:sp>
        <p:nvSpPr>
          <p:cNvPr id="2" name="TextBox 1">
            <a:extLst>
              <a:ext uri="{FF2B5EF4-FFF2-40B4-BE49-F238E27FC236}">
                <a16:creationId xmlns:a16="http://schemas.microsoft.com/office/drawing/2014/main" id="{5448F271-A40C-D42D-7807-280EF7948151}"/>
              </a:ext>
            </a:extLst>
          </p:cNvPr>
          <p:cNvSpPr txBox="1"/>
          <p:nvPr/>
        </p:nvSpPr>
        <p:spPr>
          <a:xfrm>
            <a:off x="860871" y="1937306"/>
            <a:ext cx="8875058" cy="3970318"/>
          </a:xfrm>
          <a:prstGeom prst="rect">
            <a:avLst/>
          </a:prstGeom>
          <a:noFill/>
        </p:spPr>
        <p:txBody>
          <a:bodyPr wrap="square" lIns="91440" tIns="45720" rIns="91440" bIns="45720" anchor="t">
            <a:spAutoFit/>
          </a:bodyPr>
          <a:lstStyle/>
          <a:p>
            <a:pPr marL="285750" indent="-285750">
              <a:buFont typeface="Arial" panose="020B0604020202020204" pitchFamily="34" charset="0"/>
              <a:buChar char="•"/>
            </a:pPr>
            <a:r>
              <a:rPr lang="en-GB" sz="2800">
                <a:latin typeface="Nunito Sans" panose="00000500000000000000" pitchFamily="2" charset="0"/>
              </a:rPr>
              <a:t>Birmingham County</a:t>
            </a:r>
          </a:p>
          <a:p>
            <a:pPr marL="285750" indent="-285750">
              <a:buFont typeface="Arial" panose="020B0604020202020204" pitchFamily="34" charset="0"/>
              <a:buChar char="•"/>
            </a:pPr>
            <a:r>
              <a:rPr lang="en-GB" sz="2800">
                <a:latin typeface="Nunito Sans" panose="00000500000000000000" pitchFamily="2" charset="0"/>
              </a:rPr>
              <a:t>Cardiff and Vale Area</a:t>
            </a:r>
          </a:p>
          <a:p>
            <a:pPr marL="285750" indent="-285750">
              <a:buFont typeface="Arial" panose="020B0604020202020204" pitchFamily="34" charset="0"/>
              <a:buChar char="•"/>
            </a:pPr>
            <a:r>
              <a:rPr lang="en-GB" sz="2800">
                <a:latin typeface="Nunito Sans" panose="00000500000000000000" pitchFamily="2" charset="0"/>
              </a:rPr>
              <a:t>East Belfast District</a:t>
            </a:r>
          </a:p>
          <a:p>
            <a:pPr marL="285750" indent="-285750">
              <a:buFont typeface="Arial" panose="020B0604020202020204" pitchFamily="34" charset="0"/>
              <a:buChar char="•"/>
            </a:pPr>
            <a:r>
              <a:rPr lang="en-GB" sz="2800">
                <a:latin typeface="Nunito Sans" panose="00000500000000000000" pitchFamily="2" charset="0"/>
              </a:rPr>
              <a:t>Greater London North-East County</a:t>
            </a:r>
          </a:p>
          <a:p>
            <a:pPr marL="285750" indent="-285750">
              <a:buFont typeface="Arial" panose="020B0604020202020204" pitchFamily="34" charset="0"/>
              <a:buChar char="•"/>
            </a:pPr>
            <a:r>
              <a:rPr lang="en-GB" sz="2800">
                <a:latin typeface="Nunito Sans" panose="00000500000000000000" pitchFamily="2" charset="0"/>
              </a:rPr>
              <a:t>Hertfordshire County</a:t>
            </a:r>
          </a:p>
          <a:p>
            <a:pPr marL="285750" indent="-285750">
              <a:buFont typeface="Arial" panose="020B0604020202020204" pitchFamily="34" charset="0"/>
              <a:buChar char="•"/>
            </a:pPr>
            <a:r>
              <a:rPr lang="en-GB" sz="2800">
                <a:latin typeface="Nunito Sans" panose="00000500000000000000" pitchFamily="2" charset="0"/>
              </a:rPr>
              <a:t>Kent County</a:t>
            </a:r>
          </a:p>
          <a:p>
            <a:pPr marL="285750" indent="-285750">
              <a:buFont typeface="Arial" panose="020B0604020202020204" pitchFamily="34" charset="0"/>
              <a:buChar char="•"/>
            </a:pPr>
            <a:r>
              <a:rPr lang="en-GB" sz="2800">
                <a:latin typeface="Nunito Sans" panose="00000500000000000000" pitchFamily="2" charset="0"/>
              </a:rPr>
              <a:t>Leicestershire County</a:t>
            </a:r>
          </a:p>
          <a:p>
            <a:pPr marL="285750" indent="-285750">
              <a:buFont typeface="Arial" panose="020B0604020202020204" pitchFamily="34" charset="0"/>
              <a:buChar char="•"/>
            </a:pPr>
            <a:r>
              <a:rPr lang="en-GB" sz="2800">
                <a:latin typeface="Nunito Sans" panose="00000500000000000000" pitchFamily="2" charset="0"/>
              </a:rPr>
              <a:t>Powys Region</a:t>
            </a:r>
          </a:p>
          <a:p>
            <a:pPr marL="285750" indent="-285750">
              <a:buFont typeface="Arial" panose="020B0604020202020204" pitchFamily="34" charset="0"/>
              <a:buChar char="•"/>
            </a:pPr>
            <a:r>
              <a:rPr lang="en-GB" sz="2800">
                <a:latin typeface="Nunito Sans" panose="00000500000000000000" pitchFamily="2" charset="0"/>
              </a:rPr>
              <a:t>South-East Scotland Region</a:t>
            </a:r>
          </a:p>
        </p:txBody>
      </p:sp>
      <p:pic>
        <p:nvPicPr>
          <p:cNvPr id="5" name="Picture 4">
            <a:extLst>
              <a:ext uri="{FF2B5EF4-FFF2-40B4-BE49-F238E27FC236}">
                <a16:creationId xmlns:a16="http://schemas.microsoft.com/office/drawing/2014/main" id="{9895AEF7-9340-1982-E84D-B44CE3DA59C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956511" y="5673436"/>
            <a:ext cx="955193" cy="870626"/>
          </a:xfrm>
          <a:prstGeom prst="rect">
            <a:avLst/>
          </a:prstGeom>
        </p:spPr>
      </p:pic>
      <p:pic>
        <p:nvPicPr>
          <p:cNvPr id="3" name="Picture 2">
            <a:extLst>
              <a:ext uri="{FF2B5EF4-FFF2-40B4-BE49-F238E27FC236}">
                <a16:creationId xmlns:a16="http://schemas.microsoft.com/office/drawing/2014/main" id="{0CBD2455-23F7-DDC2-5D79-6C6FD54C9732}"/>
              </a:ext>
            </a:extLst>
          </p:cNvPr>
          <p:cNvPicPr>
            <a:picLocks noChangeAspect="1"/>
          </p:cNvPicPr>
          <p:nvPr/>
        </p:nvPicPr>
        <p:blipFill>
          <a:blip r:embed="rId4"/>
          <a:stretch>
            <a:fillRect/>
          </a:stretch>
        </p:blipFill>
        <p:spPr>
          <a:xfrm>
            <a:off x="5845928" y="1043283"/>
            <a:ext cx="4984607" cy="4984607"/>
          </a:xfrm>
          <a:prstGeom prst="rect">
            <a:avLst/>
          </a:prstGeom>
        </p:spPr>
      </p:pic>
      <p:sp>
        <p:nvSpPr>
          <p:cNvPr id="6" name="Rectangle 5">
            <a:extLst>
              <a:ext uri="{FF2B5EF4-FFF2-40B4-BE49-F238E27FC236}">
                <a16:creationId xmlns:a16="http://schemas.microsoft.com/office/drawing/2014/main" id="{9C56A250-3C06-2A03-B1CD-FF6778B8E2A1}"/>
              </a:ext>
            </a:extLst>
          </p:cNvPr>
          <p:cNvSpPr/>
          <p:nvPr/>
        </p:nvSpPr>
        <p:spPr>
          <a:xfrm>
            <a:off x="10493828" y="0"/>
            <a:ext cx="1698171" cy="6858000"/>
          </a:xfrm>
          <a:prstGeom prst="rect">
            <a:avLst/>
          </a:prstGeom>
          <a:solidFill>
            <a:srgbClr val="7413D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7" name="Picture 6" descr="A white symbol with a black background&#10;&#10;AI-generated content may be incorrect.">
            <a:extLst>
              <a:ext uri="{FF2B5EF4-FFF2-40B4-BE49-F238E27FC236}">
                <a16:creationId xmlns:a16="http://schemas.microsoft.com/office/drawing/2014/main" id="{5EEBBE48-3D21-1AEF-0FEA-309C59E1095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32623499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DCB656-3482-0239-9497-6836A59FD051}"/>
            </a:ext>
          </a:extLst>
        </p:cNvPr>
        <p:cNvGrpSpPr/>
        <p:nvPr/>
      </p:nvGrpSpPr>
      <p:grpSpPr>
        <a:xfrm>
          <a:off x="0" y="0"/>
          <a:ext cx="0" cy="0"/>
          <a:chOff x="0" y="0"/>
          <a:chExt cx="0" cy="0"/>
        </a:xfrm>
      </p:grpSpPr>
      <p:sp>
        <p:nvSpPr>
          <p:cNvPr id="5" name="Rectangle 4">
            <a:extLst>
              <a:ext uri="{FF2B5EF4-FFF2-40B4-BE49-F238E27FC236}">
                <a16:creationId xmlns:a16="http://schemas.microsoft.com/office/drawing/2014/main" id="{4AB711AE-6117-1D02-8F12-7AC3A69A7D4E}"/>
              </a:ext>
            </a:extLst>
          </p:cNvPr>
          <p:cNvSpPr/>
          <p:nvPr/>
        </p:nvSpPr>
        <p:spPr>
          <a:xfrm>
            <a:off x="10493828" y="0"/>
            <a:ext cx="1698171" cy="6858000"/>
          </a:xfrm>
          <a:prstGeom prst="rect">
            <a:avLst/>
          </a:prstGeom>
          <a:solidFill>
            <a:srgbClr val="FFB4E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 name="Picture 1" descr="A person running on a graph&#10;&#10;AI-generated content may be incorrect.">
            <a:extLst>
              <a:ext uri="{FF2B5EF4-FFF2-40B4-BE49-F238E27FC236}">
                <a16:creationId xmlns:a16="http://schemas.microsoft.com/office/drawing/2014/main" id="{A844BA02-68BD-A00C-9873-8D3F8493B122}"/>
              </a:ext>
            </a:extLst>
          </p:cNvPr>
          <p:cNvPicPr>
            <a:picLocks noChangeAspect="1"/>
          </p:cNvPicPr>
          <p:nvPr/>
        </p:nvPicPr>
        <p:blipFill>
          <a:blip r:embed="rId3"/>
          <a:srcRect l="5036" t="854" r="1066" b="1694"/>
          <a:stretch>
            <a:fillRect/>
          </a:stretch>
        </p:blipFill>
        <p:spPr>
          <a:xfrm>
            <a:off x="0" y="1"/>
            <a:ext cx="10496143" cy="6858000"/>
          </a:xfrm>
          <a:prstGeom prst="rect">
            <a:avLst/>
          </a:prstGeom>
        </p:spPr>
      </p:pic>
      <p:sp>
        <p:nvSpPr>
          <p:cNvPr id="8" name="Title 1">
            <a:extLst>
              <a:ext uri="{FF2B5EF4-FFF2-40B4-BE49-F238E27FC236}">
                <a16:creationId xmlns:a16="http://schemas.microsoft.com/office/drawing/2014/main" id="{8EEB7622-86A4-A97C-E0D4-7890C2237811}"/>
              </a:ext>
            </a:extLst>
          </p:cNvPr>
          <p:cNvSpPr txBox="1">
            <a:spLocks/>
          </p:cNvSpPr>
          <p:nvPr/>
        </p:nvSpPr>
        <p:spPr>
          <a:xfrm>
            <a:off x="634048" y="-214011"/>
            <a:ext cx="5704259" cy="1931066"/>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GB" sz="4200">
                <a:solidFill>
                  <a:schemeClr val="bg1"/>
                </a:solidFill>
                <a:latin typeface="Nunito Sans Black"/>
              </a:rPr>
              <a:t>Our proposed approach </a:t>
            </a:r>
          </a:p>
        </p:txBody>
      </p:sp>
      <p:pic>
        <p:nvPicPr>
          <p:cNvPr id="4" name="Picture 3" descr="A white symbol with a black background&#10;&#10;AI-generated content may be incorrect.">
            <a:extLst>
              <a:ext uri="{FF2B5EF4-FFF2-40B4-BE49-F238E27FC236}">
                <a16:creationId xmlns:a16="http://schemas.microsoft.com/office/drawing/2014/main" id="{94C7E958-B8D3-235B-EF16-88CC5860684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04559" y="5421086"/>
            <a:ext cx="1262982" cy="1151165"/>
          </a:xfrm>
          <a:prstGeom prst="rect">
            <a:avLst/>
          </a:prstGeom>
        </p:spPr>
      </p:pic>
    </p:spTree>
    <p:extLst>
      <p:ext uri="{BB962C8B-B14F-4D97-AF65-F5344CB8AC3E}">
        <p14:creationId xmlns:p14="http://schemas.microsoft.com/office/powerpoint/2010/main" val="422287071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1ee45288-59b2-43a8-840c-5e95452990ca" xsi:nil="true"/>
    <lcf76f155ced4ddcb4097134ff3c332f xmlns="a0d21859-d4fb-412f-81b4-a51d92ec07b5">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692299A1657B04A95E3DC97AC5555AF" ma:contentTypeVersion="14" ma:contentTypeDescription="Create a new document." ma:contentTypeScope="" ma:versionID="c52ed40e08babd034b14e7fa4cdc8455">
  <xsd:schema xmlns:xsd="http://www.w3.org/2001/XMLSchema" xmlns:xs="http://www.w3.org/2001/XMLSchema" xmlns:p="http://schemas.microsoft.com/office/2006/metadata/properties" xmlns:ns2="a0d21859-d4fb-412f-81b4-a51d92ec07b5" xmlns:ns3="1ee45288-59b2-43a8-840c-5e95452990ca" targetNamespace="http://schemas.microsoft.com/office/2006/metadata/properties" ma:root="true" ma:fieldsID="a9dc9f02bffcb896519ac45a5fde32cc" ns2:_="" ns3:_="">
    <xsd:import namespace="a0d21859-d4fb-412f-81b4-a51d92ec07b5"/>
    <xsd:import namespace="1ee45288-59b2-43a8-840c-5e95452990ca"/>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3:SharedWithUsers" minOccurs="0"/>
                <xsd:element ref="ns3:SharedWithDetails" minOccurs="0"/>
                <xsd:element ref="ns2:MediaServiceGenerationTime" minOccurs="0"/>
                <xsd:element ref="ns2:MediaServiceEventHashCode" minOccurs="0"/>
                <xsd:element ref="ns2:MediaServiceSearchProperties" minOccurs="0"/>
                <xsd:element ref="ns2:MediaServiceDateTaken"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0d21859-d4fb-412f-81b4-a51d92ec07b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6a56231d-6d57-4d01-be4e-eaa0c39de8aa"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ee45288-59b2-43a8-840c-5e95452990ca" elementFormDefault="qualified">
    <xsd:import namespace="http://schemas.microsoft.com/office/2006/documentManagement/types"/>
    <xsd:import namespace="http://schemas.microsoft.com/office/infopath/2007/PartnerControls"/>
    <xsd:element name="SharedWithUsers" ma:index="11"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2"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b347d8b3-3264-459d-b22a-74f150a514ee}" ma:internalName="TaxCatchAll" ma:showField="CatchAllData" ma:web="1ee45288-59b2-43a8-840c-5e95452990c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112BF6-3238-421D-8A18-35187816CAF4}">
  <ds:schemaRefs>
    <ds:schemaRef ds:uri="1ee45288-59b2-43a8-840c-5e95452990ca"/>
    <ds:schemaRef ds:uri="a0d21859-d4fb-412f-81b4-a51d92ec07b5"/>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7EEB6A99-43B8-4A3E-8AC3-A0DCDFB2B31F}">
  <ds:schemaRefs>
    <ds:schemaRef ds:uri="http://schemas.microsoft.com/sharepoint/v3/contenttype/forms"/>
  </ds:schemaRefs>
</ds:datastoreItem>
</file>

<file path=customXml/itemProps3.xml><?xml version="1.0" encoding="utf-8"?>
<ds:datastoreItem xmlns:ds="http://schemas.openxmlformats.org/officeDocument/2006/customXml" ds:itemID="{0D63CAB9-8FB6-4152-AE7E-6FC8F3381130}">
  <ds:schemaRefs>
    <ds:schemaRef ds:uri="1ee45288-59b2-43a8-840c-5e95452990ca"/>
    <ds:schemaRef ds:uri="a0d21859-d4fb-412f-81b4-a51d92ec07b5"/>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office theme</Template>
  <TotalTime>231</TotalTime>
  <Words>2460</Words>
  <Application>Microsoft Office PowerPoint</Application>
  <PresentationFormat>Widescreen</PresentationFormat>
  <Paragraphs>188</Paragraphs>
  <Slides>14</Slides>
  <Notes>14</Notes>
  <HiddenSlides>0</HiddenSlides>
  <MMClips>1</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What it is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 Cummings</dc:creator>
  <cp:lastModifiedBy>El Cummings</cp:lastModifiedBy>
  <cp:revision>25</cp:revision>
  <dcterms:created xsi:type="dcterms:W3CDTF">2026-01-07T09:11:23Z</dcterms:created>
  <dcterms:modified xsi:type="dcterms:W3CDTF">2026-08-07T15:56:43Z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0x0101000692299A1657B04A95E3DC97AC5555AF</vt:lpwstr>
  </property>
  <property fmtid="{D5CDD505-2E9C-101B-9397-08002B2CF9AE}" pid="3" name="MediaServiceImageTags">
    <vt:lpwstr/>
  </property>
</Properties>
</file>