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4" r:id="rId4"/>
    <p:sldMasterId id="2147483782" r:id="rId5"/>
    <p:sldMasterId id="2147484039" r:id="rId6"/>
    <p:sldMasterId id="2147484138" r:id="rId7"/>
  </p:sldMasterIdLst>
  <p:notesMasterIdLst>
    <p:notesMasterId r:id="rId51"/>
  </p:notesMasterIdLst>
  <p:sldIdLst>
    <p:sldId id="707" r:id="rId8"/>
    <p:sldId id="708" r:id="rId9"/>
    <p:sldId id="950" r:id="rId10"/>
    <p:sldId id="937" r:id="rId11"/>
    <p:sldId id="936" r:id="rId12"/>
    <p:sldId id="935" r:id="rId13"/>
    <p:sldId id="949" r:id="rId14"/>
    <p:sldId id="933" r:id="rId15"/>
    <p:sldId id="948" r:id="rId16"/>
    <p:sldId id="733" r:id="rId17"/>
    <p:sldId id="912" r:id="rId18"/>
    <p:sldId id="952" r:id="rId19"/>
    <p:sldId id="914" r:id="rId20"/>
    <p:sldId id="941" r:id="rId21"/>
    <p:sldId id="944" r:id="rId22"/>
    <p:sldId id="890" r:id="rId23"/>
    <p:sldId id="881" r:id="rId24"/>
    <p:sldId id="889" r:id="rId25"/>
    <p:sldId id="884" r:id="rId26"/>
    <p:sldId id="911" r:id="rId27"/>
    <p:sldId id="942" r:id="rId28"/>
    <p:sldId id="915" r:id="rId29"/>
    <p:sldId id="943" r:id="rId30"/>
    <p:sldId id="928" r:id="rId31"/>
    <p:sldId id="926" r:id="rId32"/>
    <p:sldId id="939" r:id="rId33"/>
    <p:sldId id="910" r:id="rId34"/>
    <p:sldId id="946" r:id="rId35"/>
    <p:sldId id="951" r:id="rId36"/>
    <p:sldId id="918" r:id="rId37"/>
    <p:sldId id="885" r:id="rId38"/>
    <p:sldId id="919" r:id="rId39"/>
    <p:sldId id="945" r:id="rId40"/>
    <p:sldId id="920" r:id="rId41"/>
    <p:sldId id="930" r:id="rId42"/>
    <p:sldId id="931" r:id="rId43"/>
    <p:sldId id="891" r:id="rId44"/>
    <p:sldId id="892" r:id="rId45"/>
    <p:sldId id="893" r:id="rId46"/>
    <p:sldId id="719" r:id="rId47"/>
    <p:sldId id="330" r:id="rId48"/>
    <p:sldId id="817" r:id="rId49"/>
    <p:sldId id="925" r:id="rId50"/>
  </p:sldIdLst>
  <p:sldSz cx="12192000" cy="6858000"/>
  <p:notesSz cx="16256000" cy="9144000"/>
  <p:embeddedFontLst>
    <p:embeddedFont>
      <p:font typeface="Nunito Sans" pitchFamily="2" charset="0"/>
      <p:regular r:id="rId52"/>
      <p:bold r:id="rId53"/>
      <p:italic r:id="rId54"/>
      <p:boldItalic r:id="rId55"/>
    </p:embeddedFont>
    <p:embeddedFont>
      <p:font typeface="Nunito Sans Black" pitchFamily="2" charset="0"/>
      <p:bold r:id="rId56"/>
      <p:boldItalic r:id="rId57"/>
    </p:embeddedFont>
    <p:embeddedFont>
      <p:font typeface="Nunito Sans ExtraBold" pitchFamily="2" charset="0"/>
      <p:bold r:id="rId58"/>
      <p:boldItalic r:id="rId59"/>
    </p:embeddedFont>
    <p:embeddedFont>
      <p:font typeface="Nunito Sans Light" pitchFamily="2" charset="0"/>
      <p:regular r:id="rId60"/>
      <p:italic r:id="rId61"/>
    </p:embeddedFont>
    <p:embeddedFont>
      <p:font typeface="Nunito Sans SemiBold" pitchFamily="2" charset="0"/>
      <p:bold r:id="rId62"/>
      <p:boldItalic r:id="rId63"/>
    </p:embeddedFont>
    <p:embeddedFont>
      <p:font typeface="Segoe UI" panose="020B0502040204020203" pitchFamily="34" charset="0"/>
      <p:regular r:id="rId64"/>
      <p:bold r:id="rId65"/>
      <p:italic r:id="rId66"/>
      <p:boldItalic r:id="rId67"/>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D208-6267-342F-996D-0ED919789A35}" name="Susan Wallace" initials="SW" userId="S::susan.wallace@scouts.org.uk::1dea21a4-a711-4ebc-9773-2fb79bc4550e" providerId="AD"/>
  <p188:author id="{30A23612-EC69-DF99-8E3C-8FC1F2535C8D}" name="Rebecca Young" initials="RY" userId="S::rebecca.young@scouts.org.uk::f555593b-33da-495a-aad4-0af475238730" providerId="AD"/>
  <p188:author id="{1A523E19-15C1-E9D4-4FD2-7AEF2AE34E0B}" name="Adam Ray" initials="AR" userId="S::adam.ray@scouts.org.uk::55e35bce-ead9-4df5-9235-184f6cd38396" providerId="AD"/>
  <p188:author id="{380A2322-47BA-B565-A126-E3D264C782EC}" name="Ben Powlesland" initials="BP" userId="S::benjamin.powlesland@scouts.org.uk::baa67bed-c541-40ef-a4f5-2220a2e8bccf" providerId="AD"/>
  <p188:author id="{3C815923-39DB-63F5-A443-18923E457571}" name="Pete Jeffreys" initials="PJ" userId="S::Pete.Jeffreys@scouts.org.uk::25ad60b4-1396-428f-a660-10ca608ac5be" providerId="AD"/>
  <p188:author id="{02FF092D-6D72-A9F1-59AF-F6CA8A495047}" name="Jack Caine" initials="JC" userId="S::jack.caine@scouts.org.uk::64d406e3-071f-4895-a778-14919809e9a5" providerId="AD"/>
  <p188:author id="{E1DBFD33-56EB-8CE8-DD2C-D9FF7E16F56F}" name="Pete Jeffreys" initials="PJ" userId="S::pete.jeffreys@scouts.org.uk::25ad60b4-1396-428f-a660-10ca608ac5be" providerId="AD"/>
  <p188:author id="{1EDE143A-CD14-B44C-8B24-E7A126DBF7FE}" name="Robert Groves" initials="RG" userId="Robert Groves" providerId="None"/>
  <p188:author id="{75DB3E5F-BCEB-C059-68D6-BC99F48451FF}" name="Andrew Sutherland" initials="AS" userId="S::andrew.sutherland@scouts.org.uk::f84dd9ed-16dd-4604-8524-05c73fa146fc" providerId="AD"/>
  <p188:author id="{09EE0762-028D-C496-A63A-38CA9AB7D99D}" name="Alison Fell" initials="AF" userId="S::alison.fell@scouts.org.uk::5b1de8e2-dda0-40e6-9071-5ec3be7418c5" providerId="AD"/>
  <p188:author id="{18651C69-2D9F-5889-DCD6-A21DDFDF980E}" name="Elizabeth Stormfield" initials="ES" userId="S::elizabeth.stormfield@scouts.org.uk::143790e4-f836-4071-8725-fc18b1c0af50" providerId="AD"/>
  <p188:author id="{874E6E74-72D9-576B-FBA3-9BE0DB0285FC}" name="James Booker" initials="JB" userId="S::james.booker@scouts.org.uk::201249a4-d410-4cab-99cc-746650975179" providerId="AD"/>
  <p188:author id="{0D831884-2401-F86D-55D7-E40AB25E776F}" name="Alison Fell" initials="AF" userId="S::alison.fell@cycscouts.org.uk::9470677d-65ca-4e5e-97ca-08ffce19d652" providerId="AD"/>
  <p188:author id="{D13BF18C-1455-CC9B-F8B2-C181FA239493}" name="Lara Burns" initials="LB" userId="S::lara.burns@scouts.org.uk::3ecee4ae-a55c-4804-ac20-4479182acad9" providerId="AD"/>
  <p188:author id="{B51194AF-4837-2DA3-2C6D-1A429DC20A59}" name="Elizabeth Cash" initials="EC" userId="S::elizabeth.cash@scouts.org.uk::05f927b3-ca14-43d5-b50a-5c0f73879942" providerId="AD"/>
  <p188:author id="{49AAC8C7-16BA-D461-223F-9B2126E520F6}" name="Anders Wulff" initials="AW" userId="S::anders.wulff@scouts.org.uk::712cb9ff-b7b2-40ee-9b23-9483bf4b62f6" providerId="AD"/>
  <p188:author id="{3D79F3C7-D0F4-A591-84AB-43B7BEC64F9F}" name="Craig Turpie" initials="CT" userId="S::craig.turpie@scouts.org.uk::0a9270cd-ff07-4281-8a79-9ac34e6992a5" providerId="AD"/>
  <p188:author id="{544CD2D0-1776-E026-85BB-ED66046B37CD}" name="Eleanor Coker" initials="EC" userId="S::eleanor.coker@scouts.org.uk::f2e34377-7a42-4171-897d-815de199653d" providerId="AD"/>
  <p188:author id="{ED1FD4DE-6FB5-8603-65E2-74F7500488B7}" name="Kirsty Waugh" initials="KW" userId="S::kirsty.waugh@scouts.org.uk::3c8af125-a979-4ee5-804b-4b718550c0d7" providerId="AD"/>
  <p188:author id="{DA38F2E9-F69D-34CD-27F0-99B9E7CC527C}" name="Lauren Golding" initials="LG" userId="S::lauren.golding@scouts.org.uk::5ecf11f9-6101-44b0-9678-ad82d7c1bed9" providerId="AD"/>
  <p188:author id="{BCA007F3-E7CA-0934-D7EC-8256E13732B6}" name="Robert Groves" initials="RG" userId="S::Robert.Groves@scouts.org.uk::18340ee5-2ee2-4523-a1bd-00715d104e64" providerId="AD"/>
  <p188:author id="{DD65E8F7-7F80-3F86-A220-6B50E6B2C257}" name="Lucy Burrows-Smith" initials="LB" userId="S::lucy.burrows-smith@scouts.org.uk::14151813-edde-4ec5-912a-240d5b4a5b32" providerId="AD"/>
  <p188:author id="{7AD9B1F9-B7F8-0530-DF4C-8159C57300DA}" name="Emily Hatcher" initials="EH" userId="S::emily.hatcher@scouts.org.uk::5248c6d0-681c-48eb-bcdd-736a1e594407" providerId="AD"/>
  <p188:author id="{1A9ADFFA-76F0-13C9-E8AC-813C7AFD6AFD}" name="Hamish Stout" initials="HS" userId="S::hamish.stout@scouts.org.uk::15f0d1f2-19d0-420e-bacb-e7d8d634b31c" providerId="AD"/>
  <p188:author id="{3CFDCDFF-C6B2-5F68-6369-EA6051CD0E23}" name="Heather Smith" initials="HS" userId="S::heather.smith@scouts.org.uk::d8df1e46-fb49-4870-8d1d-1072af296b9c" providerId="AD"/>
  <p188:author id="{B306D6FF-6E8A-051B-9139-7245D0F1B46A}" name="Pete Jeffreys" initials="PJ" userId="Pete Jeffrey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a:srgbClr val="FFFFFF"/>
    <a:srgbClr val="FF912A"/>
    <a:srgbClr val="205A41"/>
    <a:srgbClr val="23A950"/>
    <a:srgbClr val="00A793"/>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FFF32-D893-1750-4FB5-46A8A2301972}" v="133" dt="2024-01-10T10:52:52.189"/>
    <p1510:client id="{0BB03D0E-9098-71FE-DDD2-A2BD5471140B}" v="1017" dt="2024-01-10T16:47:19.069"/>
    <p1510:client id="{370FB4C2-F254-4C18-60B6-60CBB96AA385}" v="9" dt="2024-01-10T09:40:08.476"/>
    <p1510:client id="{A2C81C09-DE6A-7C63-804F-6AC4FBB29514}" v="8" dt="2024-01-09T22:45:09.080"/>
    <p1510:client id="{A81EFCEA-0AA0-437A-832A-9075FB16293D}" v="3030" dt="2024-01-10T17:26:41.784"/>
    <p1510:client id="{B8D088CA-DD32-1319-A1F0-B3FE700CAF9A}" v="240" dt="2024-01-10T16:52:57.337"/>
    <p1510:client id="{CDB364CC-3E10-1735-E386-711138EC0F46}" v="13" dt="2024-01-10T15:07:11.170"/>
    <p1510:client id="{DF67EA25-5330-53E3-FE42-2DE284124FD4}" v="48" dt="2024-01-11T09:08:43.758"/>
    <p1510:client id="{E0A28EBB-A577-EB0A-CF95-5D12EC46E438}" v="152" dt="2024-01-09T17:29:13.28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162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2.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notesMaster" Target="notesMasters/notesMaster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4.fntdata"/><Relationship Id="rId7" Type="http://schemas.openxmlformats.org/officeDocument/2006/relationships/slideMaster" Target="slideMasters/slideMaster4.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11/01/2024</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couts.org.uk/volunteers/volunteer-experience/volunteering-together/team-descript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257042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487479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00EE-892F-9528-4338-48B8A05BF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83C6F-2BCF-BF28-791D-5FC05D085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47F3C-F7FC-AABC-DBCD-02BCFA4FAA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4A5E01-2367-F136-136C-0EC30644E9BC}"/>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25554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972214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https://www.scouts.org.uk/volunteers/volunteer-experience/welcome/joining-journey/</a:t>
            </a:r>
          </a:p>
        </p:txBody>
      </p:sp>
      <p:sp>
        <p:nvSpPr>
          <p:cNvPr id="4" name="Slide Number Placeholder 3"/>
          <p:cNvSpPr>
            <a:spLocks noGrp="1"/>
          </p:cNvSpPr>
          <p:nvPr>
            <p:ph type="sldNum" sz="quarter" idx="5"/>
          </p:nvPr>
        </p:nvSpPr>
        <p:spPr/>
        <p:txBody>
          <a:bodyPr/>
          <a:lstStyle/>
          <a:p>
            <a:fld id="{DC81CCE8-8669-844C-8A1E-83EDDE9464AC}" type="slidenum">
              <a:rPr lang="en-GB" smtClean="0"/>
              <a:pPr/>
              <a:t>14</a:t>
            </a:fld>
            <a:endParaRPr lang="en-GB"/>
          </a:p>
        </p:txBody>
      </p:sp>
    </p:spTree>
    <p:extLst>
      <p:ext uri="{BB962C8B-B14F-4D97-AF65-F5344CB8AC3E}">
        <p14:creationId xmlns:p14="http://schemas.microsoft.com/office/powerpoint/2010/main" val="363501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0130E-A9F0-C9AD-4EE8-EBD415A5F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25615-3FC6-E3E0-880A-1FA386EDA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62B3B-4CF3-5050-0CF7-4D3B0E38BACD}"/>
              </a:ext>
            </a:extLst>
          </p:cNvPr>
          <p:cNvSpPr>
            <a:spLocks noGrp="1"/>
          </p:cNvSpPr>
          <p:nvPr>
            <p:ph type="body" idx="1"/>
          </p:nvPr>
        </p:nvSpPr>
        <p:spPr/>
        <p:txBody>
          <a:bodyPr/>
          <a:lstStyle/>
          <a:p>
            <a:endParaRPr lang="en-US" dirty="0">
              <a:latin typeface="Nunito Sans"/>
            </a:endParaRPr>
          </a:p>
        </p:txBody>
      </p:sp>
      <p:sp>
        <p:nvSpPr>
          <p:cNvPr id="4" name="Slide Number Placeholder 3">
            <a:extLst>
              <a:ext uri="{FF2B5EF4-FFF2-40B4-BE49-F238E27FC236}">
                <a16:creationId xmlns:a16="http://schemas.microsoft.com/office/drawing/2014/main" id="{C15B9E34-E0E8-DBDB-FDE1-9A7B4A38AED4}"/>
              </a:ext>
            </a:extLst>
          </p:cNvPr>
          <p:cNvSpPr>
            <a:spLocks noGrp="1"/>
          </p:cNvSpPr>
          <p:nvPr>
            <p:ph type="sldNum" sz="quarter" idx="5"/>
          </p:nvPr>
        </p:nvSpPr>
        <p:spPr/>
        <p:txBody>
          <a:bodyPr/>
          <a:lstStyle/>
          <a:p>
            <a:fld id="{DC81CCE8-8669-844C-8A1E-83EDDE9464AC}" type="slidenum">
              <a:rPr lang="en-GB" smtClean="0"/>
              <a:pPr/>
              <a:t>15</a:t>
            </a:fld>
            <a:endParaRPr lang="en-GB"/>
          </a:p>
        </p:txBody>
      </p:sp>
    </p:spTree>
    <p:extLst>
      <p:ext uri="{BB962C8B-B14F-4D97-AF65-F5344CB8AC3E}">
        <p14:creationId xmlns:p14="http://schemas.microsoft.com/office/powerpoint/2010/main" val="4239167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https://www.scouts.org.uk/volunteers/volunteer-experience/our-volunteering-culture/</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401553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hlinkClick r:id="rId3"/>
              </a:rPr>
              <a:t>https://www.scouts.org.uk/volunteers/volunteer-experience/volunteering-together/team-descriptions/</a:t>
            </a:r>
            <a:endParaRPr lang="en-US" dirty="0">
              <a:latin typeface="Nunito Sans"/>
            </a:endParaRPr>
          </a:p>
          <a:p>
            <a:r>
              <a:rPr lang="en-US" dirty="0">
                <a:latin typeface="Nunito Sans"/>
              </a:rPr>
              <a:t>https://www.scouts.org.uk/volunteers/volunteer-experience/volunteering-together/team-descriptions/tools-to-support-volunteering-development-teams/</a:t>
            </a:r>
          </a:p>
        </p:txBody>
      </p:sp>
      <p:sp>
        <p:nvSpPr>
          <p:cNvPr id="4" name="Slide Number Placeholder 3"/>
          <p:cNvSpPr>
            <a:spLocks noGrp="1"/>
          </p:cNvSpPr>
          <p:nvPr>
            <p:ph type="sldNum" sz="quarter" idx="5"/>
          </p:nvPr>
        </p:nvSpPr>
        <p:spPr/>
        <p:txBody>
          <a:bodyPr/>
          <a:lstStyle/>
          <a:p>
            <a:fld id="{DC81CCE8-8669-844C-8A1E-83EDDE9464AC}" type="slidenum">
              <a:rPr lang="en-GB" smtClean="0"/>
              <a:pPr/>
              <a:t>17</a:t>
            </a:fld>
            <a:endParaRPr lang="en-GB"/>
          </a:p>
        </p:txBody>
      </p:sp>
    </p:spTree>
    <p:extLst>
      <p:ext uri="{BB962C8B-B14F-4D97-AF65-F5344CB8AC3E}">
        <p14:creationId xmlns:p14="http://schemas.microsoft.com/office/powerpoint/2010/main" val="2190939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Nunito San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35942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2288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299633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20</a:t>
            </a:fld>
            <a:endParaRPr lang="en-GB"/>
          </a:p>
        </p:txBody>
      </p:sp>
    </p:spTree>
    <p:extLst>
      <p:ext uri="{BB962C8B-B14F-4D97-AF65-F5344CB8AC3E}">
        <p14:creationId xmlns:p14="http://schemas.microsoft.com/office/powerpoint/2010/main" val="3815658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937EE-661A-B9AD-FFDF-10CC2FE85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92A82-B207-3A6D-033D-211C76DEA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AF470-FCA2-340A-3276-7620248179A7}"/>
              </a:ext>
            </a:extLst>
          </p:cNvPr>
          <p:cNvSpPr>
            <a:spLocks noGrp="1"/>
          </p:cNvSpPr>
          <p:nvPr>
            <p:ph type="body" idx="1"/>
          </p:nvPr>
        </p:nvSpPr>
        <p:spPr/>
        <p:txBody>
          <a:bodyPr/>
          <a:lstStyle/>
          <a:p>
            <a:endParaRPr lang="en-US" dirty="0">
              <a:latin typeface="Calibri"/>
              <a:cs typeface="Calibri"/>
            </a:endParaRPr>
          </a:p>
        </p:txBody>
      </p:sp>
      <p:sp>
        <p:nvSpPr>
          <p:cNvPr id="4" name="Slide Number Placeholder 3">
            <a:extLst>
              <a:ext uri="{FF2B5EF4-FFF2-40B4-BE49-F238E27FC236}">
                <a16:creationId xmlns:a16="http://schemas.microsoft.com/office/drawing/2014/main" id="{36F29484-7B54-DEA9-30DD-E0FB94AEE296}"/>
              </a:ext>
            </a:extLst>
          </p:cNvPr>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3115879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2563630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7B66C-13B1-153A-8A9C-D890501501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4B329-BA30-F0B9-2A7F-C4ECED0D4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5DC25-EDBE-7562-DA52-9C34C7B6D77B}"/>
              </a:ext>
            </a:extLst>
          </p:cNvPr>
          <p:cNvSpPr>
            <a:spLocks noGrp="1"/>
          </p:cNvSpPr>
          <p:nvPr>
            <p:ph type="body" idx="1"/>
          </p:nvPr>
        </p:nvSpPr>
        <p:spPr/>
        <p:txBody>
          <a:bodyPr/>
          <a:lstStyle/>
          <a:p>
            <a:r>
              <a:rPr lang="en-US" dirty="0">
                <a:latin typeface="Nunito Sans"/>
              </a:rPr>
              <a:t>https://www.scouts.org.uk/volunteers/volunteer-experience/welcome/conversation-guide/</a:t>
            </a:r>
            <a:br>
              <a:rPr lang="en-US" dirty="0">
                <a:latin typeface="Nunito Sans"/>
              </a:rPr>
            </a:br>
            <a:r>
              <a:rPr lang="en-US" dirty="0"/>
              <a:t>https://www.scouts.org.uk/volunteers/volunteer-experience/welcome/checklist/</a:t>
            </a:r>
          </a:p>
        </p:txBody>
      </p:sp>
      <p:sp>
        <p:nvSpPr>
          <p:cNvPr id="4" name="Slide Number Placeholder 3">
            <a:extLst>
              <a:ext uri="{FF2B5EF4-FFF2-40B4-BE49-F238E27FC236}">
                <a16:creationId xmlns:a16="http://schemas.microsoft.com/office/drawing/2014/main" id="{38D2F585-1C12-9217-40BF-388DF520233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452562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unito San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796900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077603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A00C-6600-74D9-9C92-A70F2DCDE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1DF60-DD4D-DEA7-510B-0C36D0484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666EE-FC61-70C1-4204-D6A11E3C232C}"/>
              </a:ext>
            </a:extLst>
          </p:cNvPr>
          <p:cNvSpPr>
            <a:spLocks noGrp="1"/>
          </p:cNvSpPr>
          <p:nvPr>
            <p:ph type="body" idx="1"/>
          </p:nvPr>
        </p:nvSpPr>
        <p:spPr/>
        <p:txBody>
          <a:bodyPr/>
          <a:lstStyle/>
          <a:p>
            <a:r>
              <a:rPr lang="en-US" dirty="0">
                <a:latin typeface="Nunito Sans"/>
              </a:rPr>
              <a:t>https://www.scouts.org.uk/volunteers/volunteer-experience/welcome/learning/</a:t>
            </a:r>
          </a:p>
        </p:txBody>
      </p:sp>
      <p:sp>
        <p:nvSpPr>
          <p:cNvPr id="4" name="Slide Number Placeholder 3">
            <a:extLst>
              <a:ext uri="{FF2B5EF4-FFF2-40B4-BE49-F238E27FC236}">
                <a16:creationId xmlns:a16="http://schemas.microsoft.com/office/drawing/2014/main" id="{B6BD70B5-DBA6-3D79-565F-DB163DBE445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530884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447581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BA00C-6600-74D9-9C92-A70F2DCDE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1DF60-DD4D-DEA7-510B-0C36D0484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666EE-FC61-70C1-4204-D6A11E3C232C}"/>
              </a:ext>
            </a:extLst>
          </p:cNvPr>
          <p:cNvSpPr>
            <a:spLocks noGrp="1"/>
          </p:cNvSpPr>
          <p:nvPr>
            <p:ph type="body" idx="1"/>
          </p:nvPr>
        </p:nvSpPr>
        <p:spPr/>
        <p:txBody>
          <a:bodyPr/>
          <a:lstStyle/>
          <a:p>
            <a:endParaRPr lang="en-US" dirty="0">
              <a:latin typeface="Nunito Sans"/>
            </a:endParaRPr>
          </a:p>
        </p:txBody>
      </p:sp>
      <p:sp>
        <p:nvSpPr>
          <p:cNvPr id="4" name="Slide Number Placeholder 3">
            <a:extLst>
              <a:ext uri="{FF2B5EF4-FFF2-40B4-BE49-F238E27FC236}">
                <a16:creationId xmlns:a16="http://schemas.microsoft.com/office/drawing/2014/main" id="{B6BD70B5-DBA6-3D79-565F-DB163DBE445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9523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14E0C-C0AF-665D-CA63-99E7CB276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67FF7-B0B8-4CD9-E70C-973BE26B9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B72E1-3084-7AD2-3C62-374C4C2AA58B}"/>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3E3E6DA-9F69-A3C7-2542-EECBBC226CB2}"/>
              </a:ext>
            </a:extLst>
          </p:cNvPr>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2389702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503300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471945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https://www.scouts.org.uk/volunteers/volunteer-experience/learning/growing-roots</a:t>
            </a:r>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609032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3379328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D559-B423-D9B2-4466-22E5D5CAAC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4443D4-32D8-A766-1909-920DBC698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D749E-29F6-A5AB-6285-D36DD8E5CBFC}"/>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D429541-BBF9-19EF-7991-6519453D5E7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779416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https://www.scouts.org.uk/volunteers/volunteer-experience/welcome/induction/</a:t>
            </a:r>
            <a:endParaRPr lang="en-US" dirty="0">
              <a:latin typeface="Nunito San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15141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https://www.scouts.org.uk/volunteers/volunteer-experience/welcome/buddies/</a:t>
            </a:r>
          </a:p>
        </p:txBody>
      </p:sp>
      <p:sp>
        <p:nvSpPr>
          <p:cNvPr id="4" name="Slide Number Placeholder 3"/>
          <p:cNvSpPr>
            <a:spLocks noGrp="1"/>
          </p:cNvSpPr>
          <p:nvPr>
            <p:ph type="sldNum" sz="quarter" idx="5"/>
          </p:nvPr>
        </p:nvSpPr>
        <p:spPr/>
        <p:txBody>
          <a:bodyPr/>
          <a:lstStyle/>
          <a:p>
            <a:fld id="{DC81CCE8-8669-844C-8A1E-83EDDE9464AC}" type="slidenum">
              <a:rPr lang="en-GB" smtClean="0"/>
              <a:pPr/>
              <a:t>34</a:t>
            </a:fld>
            <a:endParaRPr lang="en-GB"/>
          </a:p>
        </p:txBody>
      </p:sp>
    </p:spTree>
    <p:extLst>
      <p:ext uri="{BB962C8B-B14F-4D97-AF65-F5344CB8AC3E}">
        <p14:creationId xmlns:p14="http://schemas.microsoft.com/office/powerpoint/2010/main" val="3528428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35</a:t>
            </a:fld>
            <a:endParaRPr lang="en-GB"/>
          </a:p>
        </p:txBody>
      </p:sp>
    </p:spTree>
    <p:extLst>
      <p:ext uri="{BB962C8B-B14F-4D97-AF65-F5344CB8AC3E}">
        <p14:creationId xmlns:p14="http://schemas.microsoft.com/office/powerpoint/2010/main" val="2362603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06993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11977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39</a:t>
            </a:fld>
            <a:endParaRPr lang="en-GB"/>
          </a:p>
        </p:txBody>
      </p:sp>
    </p:spTree>
    <p:extLst>
      <p:ext uri="{BB962C8B-B14F-4D97-AF65-F5344CB8AC3E}">
        <p14:creationId xmlns:p14="http://schemas.microsoft.com/office/powerpoint/2010/main" val="1689391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4</a:t>
            </a:fld>
            <a:endParaRPr lang="en-GB"/>
          </a:p>
        </p:txBody>
      </p:sp>
    </p:spTree>
    <p:extLst>
      <p:ext uri="{BB962C8B-B14F-4D97-AF65-F5344CB8AC3E}">
        <p14:creationId xmlns:p14="http://schemas.microsoft.com/office/powerpoint/2010/main" val="549573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t>40</a:t>
            </a:fld>
            <a:endParaRPr lang="en-GB"/>
          </a:p>
        </p:txBody>
      </p:sp>
    </p:spTree>
    <p:extLst>
      <p:ext uri="{BB962C8B-B14F-4D97-AF65-F5344CB8AC3E}">
        <p14:creationId xmlns:p14="http://schemas.microsoft.com/office/powerpoint/2010/main" val="2492151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41</a:t>
            </a:fld>
            <a:endParaRPr lang="en-GB"/>
          </a:p>
        </p:txBody>
      </p:sp>
    </p:spTree>
    <p:extLst>
      <p:ext uri="{BB962C8B-B14F-4D97-AF65-F5344CB8AC3E}">
        <p14:creationId xmlns:p14="http://schemas.microsoft.com/office/powerpoint/2010/main" val="226127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749979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031539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1505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1141644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32.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fld id="{A45B43EB-0F14-8440-952E-EC24169DF45A}" type="datetimeFigureOut">
              <a:rPr lang="en-US" smtClean="0">
                <a:solidFill>
                  <a:prstClr val="black">
                    <a:tint val="75000"/>
                  </a:prstClr>
                </a:solidFill>
              </a:rPr>
              <a:pPr/>
              <a:t>1/11/2024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t>1/11/2024</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1/11/2024</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1/11/2024</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1/11/2024</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7" name="bk object 16">
            <a:extLst>
              <a:ext uri="{FF2B5EF4-FFF2-40B4-BE49-F238E27FC236}">
                <a16:creationId xmlns:a16="http://schemas.microsoft.com/office/drawing/2014/main" id="{BC598312-155A-8F4D-D38B-61C2D4D8E668}"/>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1/11/2024</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8" name="bk object 16">
            <a:extLst>
              <a:ext uri="{FF2B5EF4-FFF2-40B4-BE49-F238E27FC236}">
                <a16:creationId xmlns:a16="http://schemas.microsoft.com/office/drawing/2014/main" id="{F3ADF8A0-C8A8-641C-1A98-6279B267A6F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t>1/11/2024</a:t>
            </a:fld>
            <a:endParaRPr lang="en-US"/>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t>1/11/2024</a:t>
            </a:fld>
            <a:endParaRPr lang="en-US"/>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endParaRPr sz="1050"/>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t>1/11/2024</a:t>
            </a:fld>
            <a:endParaRPr lang="en-US"/>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3105CBA8-6BE2-F8B0-6DDA-EB0E5BFB086C}"/>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661897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6109984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987610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7219797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2360244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3960010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525536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1292478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369309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240689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895355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4143629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1375458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3044231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1552077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32800527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000409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757388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10550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983471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8363839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979288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2648414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1097346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984954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8531115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4749406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6282591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338689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2555012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2123018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199166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9711977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0570449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3903036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5847171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9567909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8757768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3811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5802016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7126484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8873791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8137784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2960238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42453116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2343888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0955244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432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87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452609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9609535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5266656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3943532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5468021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95615001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619853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1519045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2606197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919098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9776591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1299091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0796508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466144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350611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233072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23183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3614777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7739086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034239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463974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0797490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570867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3688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12565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2582389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1985808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8523260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797780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58708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4613987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61989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0164938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074000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8230026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6037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0895060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8620187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7692757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9986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7762100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3046001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1049862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363798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696544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6267414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3484327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5064956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06886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49539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8486982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840314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t>1/11/2024</a:t>
            </a:fld>
            <a:endParaRPr lang="en-US"/>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03524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11781262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383647135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05377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773449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8694767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68816928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356263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380502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1671136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6209432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3402026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7672472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6204254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1491280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0789368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41257898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3794518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16838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3790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3195598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7059484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13277072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0184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4143459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7907425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54413887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50231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728880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17120697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0571455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8134723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0444543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6767340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902628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8028561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9417452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162833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050174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2060645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7439351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38784340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7011625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350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169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2604622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384393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84127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2067656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7934328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6453527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21522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12843829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6928399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5166439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22491231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25772713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695593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7944383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2995925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892883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4678230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30891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0126174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641216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80712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4805255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669291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6874049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8441322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418841723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5295136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46668149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2490525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999271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28689582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53805811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4507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014239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323620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7357117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796935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036494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9653672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11950370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0598198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710282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68639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747167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1192212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1924412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8082834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9157225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909432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30916618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47300531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1/11/2024</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98199016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srgbClr val="000000">
                    <a:tint val="75000"/>
                  </a:srgbClr>
                </a:solidFill>
              </a:rPr>
              <a:pPr/>
              <a:t>1/11/2024</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404600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00">
              <a:spcBef>
                <a:spcPts val="300"/>
              </a:spcBef>
              <a:spcAft>
                <a:spcPts val="300"/>
              </a:spcAft>
            </a:pPr>
            <a:endParaRPr lang="en-US" sz="2500" b="1">
              <a:solidFill>
                <a:srgbClr val="FFFFFF"/>
              </a:solidFill>
              <a:latin typeface="Arial" panose="020B0604020202020204" pitchFamily="34" charset="0"/>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794326" y="637721"/>
            <a:ext cx="10842937"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a:defRPr/>
            </a:pPr>
            <a:fld id="{4ABDCABE-3F10-B64C-92F1-862014417034}" type="slidenum">
              <a:rPr lang="en-US" sz="900" smtClean="0">
                <a:solidFill>
                  <a:srgbClr val="000000"/>
                </a:solidFill>
                <a:cs typeface="Arial" panose="020B0604020202020204" pitchFamily="34" charset="0"/>
              </a:rPr>
              <a:pPr algn="r" defTabSz="610744">
                <a:defRPr/>
              </a:pPr>
              <a:t>‹#›</a:t>
            </a:fld>
            <a:endParaRPr lang="en-US" sz="900">
              <a:solidFill>
                <a:srgbClr val="000000"/>
              </a:solidFill>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794326"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914400"/>
            <a:r>
              <a:rPr lang="en-US">
                <a:solidFill>
                  <a:srgbClr val="000000"/>
                </a:solidFill>
              </a:rPr>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794326"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794326" y="172212"/>
            <a:ext cx="10842937"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1753309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2.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1.xml"/><Relationship Id="rId21" Type="http://schemas.openxmlformats.org/officeDocument/2006/relationships/slideLayout" Target="../slideLayouts/slideLayout176.xml"/><Relationship Id="rId42" Type="http://schemas.openxmlformats.org/officeDocument/2006/relationships/slideLayout" Target="../slideLayouts/slideLayout197.xml"/><Relationship Id="rId47" Type="http://schemas.openxmlformats.org/officeDocument/2006/relationships/slideLayout" Target="../slideLayouts/slideLayout202.xml"/><Relationship Id="rId63" Type="http://schemas.openxmlformats.org/officeDocument/2006/relationships/slideLayout" Target="../slideLayouts/slideLayout218.xml"/><Relationship Id="rId68" Type="http://schemas.openxmlformats.org/officeDocument/2006/relationships/slideLayout" Target="../slideLayouts/slideLayout223.xml"/><Relationship Id="rId84" Type="http://schemas.openxmlformats.org/officeDocument/2006/relationships/slideLayout" Target="../slideLayouts/slideLayout239.xml"/><Relationship Id="rId89" Type="http://schemas.openxmlformats.org/officeDocument/2006/relationships/slideLayout" Target="../slideLayouts/slideLayout244.xml"/><Relationship Id="rId16" Type="http://schemas.openxmlformats.org/officeDocument/2006/relationships/slideLayout" Target="../slideLayouts/slideLayout171.xml"/><Relationship Id="rId11" Type="http://schemas.openxmlformats.org/officeDocument/2006/relationships/slideLayout" Target="../slideLayouts/slideLayout166.xml"/><Relationship Id="rId32" Type="http://schemas.openxmlformats.org/officeDocument/2006/relationships/slideLayout" Target="../slideLayouts/slideLayout187.xml"/><Relationship Id="rId37" Type="http://schemas.openxmlformats.org/officeDocument/2006/relationships/slideLayout" Target="../slideLayouts/slideLayout192.xml"/><Relationship Id="rId53" Type="http://schemas.openxmlformats.org/officeDocument/2006/relationships/slideLayout" Target="../slideLayouts/slideLayout208.xml"/><Relationship Id="rId58" Type="http://schemas.openxmlformats.org/officeDocument/2006/relationships/slideLayout" Target="../slideLayouts/slideLayout213.xml"/><Relationship Id="rId74" Type="http://schemas.openxmlformats.org/officeDocument/2006/relationships/slideLayout" Target="../slideLayouts/slideLayout229.xml"/><Relationship Id="rId79" Type="http://schemas.openxmlformats.org/officeDocument/2006/relationships/slideLayout" Target="../slideLayouts/slideLayout234.xml"/><Relationship Id="rId5" Type="http://schemas.openxmlformats.org/officeDocument/2006/relationships/slideLayout" Target="../slideLayouts/slideLayout160.xml"/><Relationship Id="rId90" Type="http://schemas.openxmlformats.org/officeDocument/2006/relationships/slideLayout" Target="../slideLayouts/slideLayout245.xml"/><Relationship Id="rId95" Type="http://schemas.openxmlformats.org/officeDocument/2006/relationships/slideLayout" Target="../slideLayouts/slideLayout250.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43" Type="http://schemas.openxmlformats.org/officeDocument/2006/relationships/slideLayout" Target="../slideLayouts/slideLayout198.xml"/><Relationship Id="rId48" Type="http://schemas.openxmlformats.org/officeDocument/2006/relationships/slideLayout" Target="../slideLayouts/slideLayout203.xml"/><Relationship Id="rId64" Type="http://schemas.openxmlformats.org/officeDocument/2006/relationships/slideLayout" Target="../slideLayouts/slideLayout219.xml"/><Relationship Id="rId69" Type="http://schemas.openxmlformats.org/officeDocument/2006/relationships/slideLayout" Target="../slideLayouts/slideLayout224.xml"/><Relationship Id="rId80" Type="http://schemas.openxmlformats.org/officeDocument/2006/relationships/slideLayout" Target="../slideLayouts/slideLayout235.xml"/><Relationship Id="rId85" Type="http://schemas.openxmlformats.org/officeDocument/2006/relationships/slideLayout" Target="../slideLayouts/slideLayout240.xml"/><Relationship Id="rId3" Type="http://schemas.openxmlformats.org/officeDocument/2006/relationships/slideLayout" Target="../slideLayouts/slideLayout158.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38" Type="http://schemas.openxmlformats.org/officeDocument/2006/relationships/slideLayout" Target="../slideLayouts/slideLayout193.xml"/><Relationship Id="rId46" Type="http://schemas.openxmlformats.org/officeDocument/2006/relationships/slideLayout" Target="../slideLayouts/slideLayout201.xml"/><Relationship Id="rId59" Type="http://schemas.openxmlformats.org/officeDocument/2006/relationships/slideLayout" Target="../slideLayouts/slideLayout214.xml"/><Relationship Id="rId67" Type="http://schemas.openxmlformats.org/officeDocument/2006/relationships/slideLayout" Target="../slideLayouts/slideLayout222.xml"/><Relationship Id="rId20" Type="http://schemas.openxmlformats.org/officeDocument/2006/relationships/slideLayout" Target="../slideLayouts/slideLayout175.xml"/><Relationship Id="rId41" Type="http://schemas.openxmlformats.org/officeDocument/2006/relationships/slideLayout" Target="../slideLayouts/slideLayout196.xml"/><Relationship Id="rId54" Type="http://schemas.openxmlformats.org/officeDocument/2006/relationships/slideLayout" Target="../slideLayouts/slideLayout209.xml"/><Relationship Id="rId62" Type="http://schemas.openxmlformats.org/officeDocument/2006/relationships/slideLayout" Target="../slideLayouts/slideLayout217.xml"/><Relationship Id="rId70" Type="http://schemas.openxmlformats.org/officeDocument/2006/relationships/slideLayout" Target="../slideLayouts/slideLayout225.xml"/><Relationship Id="rId75" Type="http://schemas.openxmlformats.org/officeDocument/2006/relationships/slideLayout" Target="../slideLayouts/slideLayout230.xml"/><Relationship Id="rId83" Type="http://schemas.openxmlformats.org/officeDocument/2006/relationships/slideLayout" Target="../slideLayouts/slideLayout238.xml"/><Relationship Id="rId88" Type="http://schemas.openxmlformats.org/officeDocument/2006/relationships/slideLayout" Target="../slideLayouts/slideLayout243.xml"/><Relationship Id="rId91" Type="http://schemas.openxmlformats.org/officeDocument/2006/relationships/slideLayout" Target="../slideLayouts/slideLayout246.xml"/><Relationship Id="rId96" Type="http://schemas.openxmlformats.org/officeDocument/2006/relationships/slideLayout" Target="../slideLayouts/slideLayout25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slideLayout" Target="../slideLayouts/slideLayout191.xml"/><Relationship Id="rId49" Type="http://schemas.openxmlformats.org/officeDocument/2006/relationships/slideLayout" Target="../slideLayouts/slideLayout204.xml"/><Relationship Id="rId57" Type="http://schemas.openxmlformats.org/officeDocument/2006/relationships/slideLayout" Target="../slideLayouts/slideLayout212.xml"/><Relationship Id="rId10" Type="http://schemas.openxmlformats.org/officeDocument/2006/relationships/slideLayout" Target="../slideLayouts/slideLayout165.xml"/><Relationship Id="rId31" Type="http://schemas.openxmlformats.org/officeDocument/2006/relationships/slideLayout" Target="../slideLayouts/slideLayout186.xml"/><Relationship Id="rId44" Type="http://schemas.openxmlformats.org/officeDocument/2006/relationships/slideLayout" Target="../slideLayouts/slideLayout199.xml"/><Relationship Id="rId52" Type="http://schemas.openxmlformats.org/officeDocument/2006/relationships/slideLayout" Target="../slideLayouts/slideLayout207.xml"/><Relationship Id="rId60" Type="http://schemas.openxmlformats.org/officeDocument/2006/relationships/slideLayout" Target="../slideLayouts/slideLayout215.xml"/><Relationship Id="rId65" Type="http://schemas.openxmlformats.org/officeDocument/2006/relationships/slideLayout" Target="../slideLayouts/slideLayout220.xml"/><Relationship Id="rId73" Type="http://schemas.openxmlformats.org/officeDocument/2006/relationships/slideLayout" Target="../slideLayouts/slideLayout228.xml"/><Relationship Id="rId78" Type="http://schemas.openxmlformats.org/officeDocument/2006/relationships/slideLayout" Target="../slideLayouts/slideLayout233.xml"/><Relationship Id="rId81" Type="http://schemas.openxmlformats.org/officeDocument/2006/relationships/slideLayout" Target="../slideLayouts/slideLayout236.xml"/><Relationship Id="rId86" Type="http://schemas.openxmlformats.org/officeDocument/2006/relationships/slideLayout" Target="../slideLayouts/slideLayout241.xml"/><Relationship Id="rId94" Type="http://schemas.openxmlformats.org/officeDocument/2006/relationships/slideLayout" Target="../slideLayouts/slideLayout249.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9" Type="http://schemas.openxmlformats.org/officeDocument/2006/relationships/slideLayout" Target="../slideLayouts/slideLayout194.xml"/><Relationship Id="rId34" Type="http://schemas.openxmlformats.org/officeDocument/2006/relationships/slideLayout" Target="../slideLayouts/slideLayout189.xml"/><Relationship Id="rId50" Type="http://schemas.openxmlformats.org/officeDocument/2006/relationships/slideLayout" Target="../slideLayouts/slideLayout205.xml"/><Relationship Id="rId55" Type="http://schemas.openxmlformats.org/officeDocument/2006/relationships/slideLayout" Target="../slideLayouts/slideLayout210.xml"/><Relationship Id="rId76" Type="http://schemas.openxmlformats.org/officeDocument/2006/relationships/slideLayout" Target="../slideLayouts/slideLayout231.xml"/><Relationship Id="rId97" Type="http://schemas.openxmlformats.org/officeDocument/2006/relationships/slideLayout" Target="../slideLayouts/slideLayout252.xml"/><Relationship Id="rId7" Type="http://schemas.openxmlformats.org/officeDocument/2006/relationships/slideLayout" Target="../slideLayouts/slideLayout162.xml"/><Relationship Id="rId71" Type="http://schemas.openxmlformats.org/officeDocument/2006/relationships/slideLayout" Target="../slideLayouts/slideLayout226.xml"/><Relationship Id="rId92" Type="http://schemas.openxmlformats.org/officeDocument/2006/relationships/slideLayout" Target="../slideLayouts/slideLayout247.xml"/><Relationship Id="rId2" Type="http://schemas.openxmlformats.org/officeDocument/2006/relationships/slideLayout" Target="../slideLayouts/slideLayout157.xml"/><Relationship Id="rId29" Type="http://schemas.openxmlformats.org/officeDocument/2006/relationships/slideLayout" Target="../slideLayouts/slideLayout184.xml"/><Relationship Id="rId24" Type="http://schemas.openxmlformats.org/officeDocument/2006/relationships/slideLayout" Target="../slideLayouts/slideLayout179.xml"/><Relationship Id="rId40" Type="http://schemas.openxmlformats.org/officeDocument/2006/relationships/slideLayout" Target="../slideLayouts/slideLayout195.xml"/><Relationship Id="rId45" Type="http://schemas.openxmlformats.org/officeDocument/2006/relationships/slideLayout" Target="../slideLayouts/slideLayout200.xml"/><Relationship Id="rId66" Type="http://schemas.openxmlformats.org/officeDocument/2006/relationships/slideLayout" Target="../slideLayouts/slideLayout221.xml"/><Relationship Id="rId87" Type="http://schemas.openxmlformats.org/officeDocument/2006/relationships/slideLayout" Target="../slideLayouts/slideLayout242.xml"/><Relationship Id="rId61" Type="http://schemas.openxmlformats.org/officeDocument/2006/relationships/slideLayout" Target="../slideLayouts/slideLayout216.xml"/><Relationship Id="rId82" Type="http://schemas.openxmlformats.org/officeDocument/2006/relationships/slideLayout" Target="../slideLayouts/slideLayout237.xml"/><Relationship Id="rId19" Type="http://schemas.openxmlformats.org/officeDocument/2006/relationships/slideLayout" Target="../slideLayouts/slideLayout174.xml"/><Relationship Id="rId14" Type="http://schemas.openxmlformats.org/officeDocument/2006/relationships/slideLayout" Target="../slideLayouts/slideLayout169.xml"/><Relationship Id="rId30" Type="http://schemas.openxmlformats.org/officeDocument/2006/relationships/slideLayout" Target="../slideLayouts/slideLayout185.xml"/><Relationship Id="rId35" Type="http://schemas.openxmlformats.org/officeDocument/2006/relationships/slideLayout" Target="../slideLayouts/slideLayout190.xml"/><Relationship Id="rId56" Type="http://schemas.openxmlformats.org/officeDocument/2006/relationships/slideLayout" Target="../slideLayouts/slideLayout211.xml"/><Relationship Id="rId77" Type="http://schemas.openxmlformats.org/officeDocument/2006/relationships/slideLayout" Target="../slideLayouts/slideLayout232.xml"/><Relationship Id="rId8" Type="http://schemas.openxmlformats.org/officeDocument/2006/relationships/slideLayout" Target="../slideLayouts/slideLayout163.xml"/><Relationship Id="rId51" Type="http://schemas.openxmlformats.org/officeDocument/2006/relationships/slideLayout" Target="../slideLayouts/slideLayout206.xml"/><Relationship Id="rId72" Type="http://schemas.openxmlformats.org/officeDocument/2006/relationships/slideLayout" Target="../slideLayouts/slideLayout227.xml"/><Relationship Id="rId93" Type="http://schemas.openxmlformats.org/officeDocument/2006/relationships/slideLayout" Target="../slideLayouts/slideLayout248.xml"/><Relationship Id="rId9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8.xml"/><Relationship Id="rId21" Type="http://schemas.openxmlformats.org/officeDocument/2006/relationships/slideLayout" Target="../slideLayouts/slideLayout273.xml"/><Relationship Id="rId42" Type="http://schemas.openxmlformats.org/officeDocument/2006/relationships/slideLayout" Target="../slideLayouts/slideLayout294.xml"/><Relationship Id="rId47" Type="http://schemas.openxmlformats.org/officeDocument/2006/relationships/slideLayout" Target="../slideLayouts/slideLayout299.xml"/><Relationship Id="rId63" Type="http://schemas.openxmlformats.org/officeDocument/2006/relationships/slideLayout" Target="../slideLayouts/slideLayout315.xml"/><Relationship Id="rId68" Type="http://schemas.openxmlformats.org/officeDocument/2006/relationships/slideLayout" Target="../slideLayouts/slideLayout320.xml"/><Relationship Id="rId84" Type="http://schemas.openxmlformats.org/officeDocument/2006/relationships/slideLayout" Target="../slideLayouts/slideLayout336.xml"/><Relationship Id="rId89" Type="http://schemas.openxmlformats.org/officeDocument/2006/relationships/slideLayout" Target="../slideLayouts/slideLayout341.xml"/><Relationship Id="rId16" Type="http://schemas.openxmlformats.org/officeDocument/2006/relationships/slideLayout" Target="../slideLayouts/slideLayout268.xml"/><Relationship Id="rId11" Type="http://schemas.openxmlformats.org/officeDocument/2006/relationships/slideLayout" Target="../slideLayouts/slideLayout263.xml"/><Relationship Id="rId32" Type="http://schemas.openxmlformats.org/officeDocument/2006/relationships/slideLayout" Target="../slideLayouts/slideLayout284.xml"/><Relationship Id="rId37" Type="http://schemas.openxmlformats.org/officeDocument/2006/relationships/slideLayout" Target="../slideLayouts/slideLayout289.xml"/><Relationship Id="rId53" Type="http://schemas.openxmlformats.org/officeDocument/2006/relationships/slideLayout" Target="../slideLayouts/slideLayout305.xml"/><Relationship Id="rId58" Type="http://schemas.openxmlformats.org/officeDocument/2006/relationships/slideLayout" Target="../slideLayouts/slideLayout310.xml"/><Relationship Id="rId74" Type="http://schemas.openxmlformats.org/officeDocument/2006/relationships/slideLayout" Target="../slideLayouts/slideLayout326.xml"/><Relationship Id="rId79" Type="http://schemas.openxmlformats.org/officeDocument/2006/relationships/slideLayout" Target="../slideLayouts/slideLayout331.xml"/><Relationship Id="rId5" Type="http://schemas.openxmlformats.org/officeDocument/2006/relationships/slideLayout" Target="../slideLayouts/slideLayout257.xml"/><Relationship Id="rId90" Type="http://schemas.openxmlformats.org/officeDocument/2006/relationships/slideLayout" Target="../slideLayouts/slideLayout342.xml"/><Relationship Id="rId95" Type="http://schemas.openxmlformats.org/officeDocument/2006/relationships/slideLayout" Target="../slideLayouts/slideLayout347.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43" Type="http://schemas.openxmlformats.org/officeDocument/2006/relationships/slideLayout" Target="../slideLayouts/slideLayout295.xml"/><Relationship Id="rId48" Type="http://schemas.openxmlformats.org/officeDocument/2006/relationships/slideLayout" Target="../slideLayouts/slideLayout300.xml"/><Relationship Id="rId64" Type="http://schemas.openxmlformats.org/officeDocument/2006/relationships/slideLayout" Target="../slideLayouts/slideLayout316.xml"/><Relationship Id="rId69" Type="http://schemas.openxmlformats.org/officeDocument/2006/relationships/slideLayout" Target="../slideLayouts/slideLayout321.xml"/><Relationship Id="rId80" Type="http://schemas.openxmlformats.org/officeDocument/2006/relationships/slideLayout" Target="../slideLayouts/slideLayout332.xml"/><Relationship Id="rId85" Type="http://schemas.openxmlformats.org/officeDocument/2006/relationships/slideLayout" Target="../slideLayouts/slideLayout337.xml"/><Relationship Id="rId3" Type="http://schemas.openxmlformats.org/officeDocument/2006/relationships/slideLayout" Target="../slideLayouts/slideLayout255.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33" Type="http://schemas.openxmlformats.org/officeDocument/2006/relationships/slideLayout" Target="../slideLayouts/slideLayout285.xml"/><Relationship Id="rId38" Type="http://schemas.openxmlformats.org/officeDocument/2006/relationships/slideLayout" Target="../slideLayouts/slideLayout290.xml"/><Relationship Id="rId46" Type="http://schemas.openxmlformats.org/officeDocument/2006/relationships/slideLayout" Target="../slideLayouts/slideLayout298.xml"/><Relationship Id="rId59" Type="http://schemas.openxmlformats.org/officeDocument/2006/relationships/slideLayout" Target="../slideLayouts/slideLayout311.xml"/><Relationship Id="rId67" Type="http://schemas.openxmlformats.org/officeDocument/2006/relationships/slideLayout" Target="../slideLayouts/slideLayout319.xml"/><Relationship Id="rId20" Type="http://schemas.openxmlformats.org/officeDocument/2006/relationships/slideLayout" Target="../slideLayouts/slideLayout272.xml"/><Relationship Id="rId41" Type="http://schemas.openxmlformats.org/officeDocument/2006/relationships/slideLayout" Target="../slideLayouts/slideLayout293.xml"/><Relationship Id="rId54" Type="http://schemas.openxmlformats.org/officeDocument/2006/relationships/slideLayout" Target="../slideLayouts/slideLayout306.xml"/><Relationship Id="rId62" Type="http://schemas.openxmlformats.org/officeDocument/2006/relationships/slideLayout" Target="../slideLayouts/slideLayout314.xml"/><Relationship Id="rId70" Type="http://schemas.openxmlformats.org/officeDocument/2006/relationships/slideLayout" Target="../slideLayouts/slideLayout322.xml"/><Relationship Id="rId75" Type="http://schemas.openxmlformats.org/officeDocument/2006/relationships/slideLayout" Target="../slideLayouts/slideLayout327.xml"/><Relationship Id="rId83" Type="http://schemas.openxmlformats.org/officeDocument/2006/relationships/slideLayout" Target="../slideLayouts/slideLayout335.xml"/><Relationship Id="rId88" Type="http://schemas.openxmlformats.org/officeDocument/2006/relationships/slideLayout" Target="../slideLayouts/slideLayout340.xml"/><Relationship Id="rId91" Type="http://schemas.openxmlformats.org/officeDocument/2006/relationships/slideLayout" Target="../slideLayouts/slideLayout343.xml"/><Relationship Id="rId96" Type="http://schemas.openxmlformats.org/officeDocument/2006/relationships/slideLayout" Target="../slideLayouts/slideLayout34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36" Type="http://schemas.openxmlformats.org/officeDocument/2006/relationships/slideLayout" Target="../slideLayouts/slideLayout288.xml"/><Relationship Id="rId49" Type="http://schemas.openxmlformats.org/officeDocument/2006/relationships/slideLayout" Target="../slideLayouts/slideLayout301.xml"/><Relationship Id="rId57" Type="http://schemas.openxmlformats.org/officeDocument/2006/relationships/slideLayout" Target="../slideLayouts/slideLayout309.xml"/><Relationship Id="rId10" Type="http://schemas.openxmlformats.org/officeDocument/2006/relationships/slideLayout" Target="../slideLayouts/slideLayout262.xml"/><Relationship Id="rId31" Type="http://schemas.openxmlformats.org/officeDocument/2006/relationships/slideLayout" Target="../slideLayouts/slideLayout283.xml"/><Relationship Id="rId44" Type="http://schemas.openxmlformats.org/officeDocument/2006/relationships/slideLayout" Target="../slideLayouts/slideLayout296.xml"/><Relationship Id="rId52" Type="http://schemas.openxmlformats.org/officeDocument/2006/relationships/slideLayout" Target="../slideLayouts/slideLayout304.xml"/><Relationship Id="rId60" Type="http://schemas.openxmlformats.org/officeDocument/2006/relationships/slideLayout" Target="../slideLayouts/slideLayout312.xml"/><Relationship Id="rId65" Type="http://schemas.openxmlformats.org/officeDocument/2006/relationships/slideLayout" Target="../slideLayouts/slideLayout317.xml"/><Relationship Id="rId73" Type="http://schemas.openxmlformats.org/officeDocument/2006/relationships/slideLayout" Target="../slideLayouts/slideLayout325.xml"/><Relationship Id="rId78" Type="http://schemas.openxmlformats.org/officeDocument/2006/relationships/slideLayout" Target="../slideLayouts/slideLayout330.xml"/><Relationship Id="rId81" Type="http://schemas.openxmlformats.org/officeDocument/2006/relationships/slideLayout" Target="../slideLayouts/slideLayout333.xml"/><Relationship Id="rId86" Type="http://schemas.openxmlformats.org/officeDocument/2006/relationships/slideLayout" Target="../slideLayouts/slideLayout338.xml"/><Relationship Id="rId94" Type="http://schemas.openxmlformats.org/officeDocument/2006/relationships/slideLayout" Target="../slideLayouts/slideLayout346.xml"/><Relationship Id="rId99" Type="http://schemas.openxmlformats.org/officeDocument/2006/relationships/theme" Target="../theme/theme4.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39" Type="http://schemas.openxmlformats.org/officeDocument/2006/relationships/slideLayout" Target="../slideLayouts/slideLayout291.xml"/><Relationship Id="rId34" Type="http://schemas.openxmlformats.org/officeDocument/2006/relationships/slideLayout" Target="../slideLayouts/slideLayout286.xml"/><Relationship Id="rId50" Type="http://schemas.openxmlformats.org/officeDocument/2006/relationships/slideLayout" Target="../slideLayouts/slideLayout302.xml"/><Relationship Id="rId55" Type="http://schemas.openxmlformats.org/officeDocument/2006/relationships/slideLayout" Target="../slideLayouts/slideLayout307.xml"/><Relationship Id="rId76" Type="http://schemas.openxmlformats.org/officeDocument/2006/relationships/slideLayout" Target="../slideLayouts/slideLayout328.xml"/><Relationship Id="rId97" Type="http://schemas.openxmlformats.org/officeDocument/2006/relationships/slideLayout" Target="../slideLayouts/slideLayout349.xml"/><Relationship Id="rId7" Type="http://schemas.openxmlformats.org/officeDocument/2006/relationships/slideLayout" Target="../slideLayouts/slideLayout259.xml"/><Relationship Id="rId71" Type="http://schemas.openxmlformats.org/officeDocument/2006/relationships/slideLayout" Target="../slideLayouts/slideLayout323.xml"/><Relationship Id="rId92" Type="http://schemas.openxmlformats.org/officeDocument/2006/relationships/slideLayout" Target="../slideLayouts/slideLayout344.xml"/><Relationship Id="rId2" Type="http://schemas.openxmlformats.org/officeDocument/2006/relationships/slideLayout" Target="../slideLayouts/slideLayout254.xml"/><Relationship Id="rId29" Type="http://schemas.openxmlformats.org/officeDocument/2006/relationships/slideLayout" Target="../slideLayouts/slideLayout281.xml"/><Relationship Id="rId24" Type="http://schemas.openxmlformats.org/officeDocument/2006/relationships/slideLayout" Target="../slideLayouts/slideLayout276.xml"/><Relationship Id="rId40" Type="http://schemas.openxmlformats.org/officeDocument/2006/relationships/slideLayout" Target="../slideLayouts/slideLayout292.xml"/><Relationship Id="rId45" Type="http://schemas.openxmlformats.org/officeDocument/2006/relationships/slideLayout" Target="../slideLayouts/slideLayout297.xml"/><Relationship Id="rId66" Type="http://schemas.openxmlformats.org/officeDocument/2006/relationships/slideLayout" Target="../slideLayouts/slideLayout318.xml"/><Relationship Id="rId87" Type="http://schemas.openxmlformats.org/officeDocument/2006/relationships/slideLayout" Target="../slideLayouts/slideLayout339.xml"/><Relationship Id="rId61" Type="http://schemas.openxmlformats.org/officeDocument/2006/relationships/slideLayout" Target="../slideLayouts/slideLayout313.xml"/><Relationship Id="rId82" Type="http://schemas.openxmlformats.org/officeDocument/2006/relationships/slideLayout" Target="../slideLayouts/slideLayout334.xml"/><Relationship Id="rId19" Type="http://schemas.openxmlformats.org/officeDocument/2006/relationships/slideLayout" Target="../slideLayouts/slideLayout271.xml"/><Relationship Id="rId14" Type="http://schemas.openxmlformats.org/officeDocument/2006/relationships/slideLayout" Target="../slideLayouts/slideLayout266.xml"/><Relationship Id="rId30" Type="http://schemas.openxmlformats.org/officeDocument/2006/relationships/slideLayout" Target="../slideLayouts/slideLayout282.xml"/><Relationship Id="rId35" Type="http://schemas.openxmlformats.org/officeDocument/2006/relationships/slideLayout" Target="../slideLayouts/slideLayout287.xml"/><Relationship Id="rId56" Type="http://schemas.openxmlformats.org/officeDocument/2006/relationships/slideLayout" Target="../slideLayouts/slideLayout308.xml"/><Relationship Id="rId77" Type="http://schemas.openxmlformats.org/officeDocument/2006/relationships/slideLayout" Target="../slideLayouts/slideLayout329.xml"/><Relationship Id="rId8" Type="http://schemas.openxmlformats.org/officeDocument/2006/relationships/slideLayout" Target="../slideLayouts/slideLayout260.xml"/><Relationship Id="rId51" Type="http://schemas.openxmlformats.org/officeDocument/2006/relationships/slideLayout" Target="../slideLayouts/slideLayout303.xml"/><Relationship Id="rId72" Type="http://schemas.openxmlformats.org/officeDocument/2006/relationships/slideLayout" Target="../slideLayouts/slideLayout324.xml"/><Relationship Id="rId93" Type="http://schemas.openxmlformats.org/officeDocument/2006/relationships/slideLayout" Target="../slideLayouts/slideLayout345.xml"/><Relationship Id="rId98" Type="http://schemas.openxmlformats.org/officeDocument/2006/relationships/slideLayout" Target="../slideLayouts/slideLayout3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3940" r:id="rId136"/>
    <p:sldLayoutId id="2147484020" r:id="rId137"/>
    <p:sldLayoutId id="2147483724" r:id="rId138"/>
    <p:sldLayoutId id="2147484038" r:id="rId139"/>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B294464F-98B3-404C-85F7-DFE056AC4D6F}" type="datetime1">
              <a:rPr lang="en-US" smtClean="0"/>
              <a:t>1/11/2024</a:t>
            </a:fld>
            <a:endParaRPr lang="en-US"/>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cSld>
  <p:clrMap bg1="lt1" tx1="dk1" bg2="lt2" tx2="dk2" accent1="accent1" accent2="accent2" accent3="accent3" accent4="accent4" accent5="accent5" accent6="accent6" hlink="hlink" folHlink="folHlink"/>
  <p:sldLayoutIdLst>
    <p:sldLayoutId id="2147483783" r:id="rId1"/>
    <p:sldLayoutId id="2147484034" r:id="rId2"/>
    <p:sldLayoutId id="2147484035" r:id="rId3"/>
    <p:sldLayoutId id="2147484021" r:id="rId4"/>
    <p:sldLayoutId id="2147484022" r:id="rId5"/>
    <p:sldLayoutId id="2147483784" r:id="rId6"/>
    <p:sldLayoutId id="2147483861" r:id="rId7"/>
    <p:sldLayoutId id="2147483862" r:id="rId8"/>
    <p:sldLayoutId id="2147484036" r:id="rId9"/>
    <p:sldLayoutId id="2147484023" r:id="rId10"/>
    <p:sldLayoutId id="2147483863" r:id="rId11"/>
    <p:sldLayoutId id="2147483781" r:id="rId12"/>
    <p:sldLayoutId id="2147484237" r:id="rId13"/>
    <p:sldLayoutId id="2147484238" r:id="rId14"/>
    <p:sldLayoutId id="2147484239" r:id="rId15"/>
    <p:sldLayoutId id="2147484240" r:id="rId16"/>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extLst>
      <p:ext uri="{BB962C8B-B14F-4D97-AF65-F5344CB8AC3E}">
        <p14:creationId xmlns:p14="http://schemas.microsoft.com/office/powerpoint/2010/main" val="4931007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 id="2147484095" r:id="rId55"/>
    <p:sldLayoutId id="2147484096" r:id="rId56"/>
    <p:sldLayoutId id="2147484097" r:id="rId57"/>
    <p:sldLayoutId id="2147484098" r:id="rId58"/>
    <p:sldLayoutId id="2147484099" r:id="rId59"/>
    <p:sldLayoutId id="2147484100" r:id="rId60"/>
    <p:sldLayoutId id="2147484101" r:id="rId61"/>
    <p:sldLayoutId id="2147484102" r:id="rId62"/>
    <p:sldLayoutId id="2147484103" r:id="rId63"/>
    <p:sldLayoutId id="2147484104" r:id="rId64"/>
    <p:sldLayoutId id="2147484105" r:id="rId65"/>
    <p:sldLayoutId id="2147484106" r:id="rId66"/>
    <p:sldLayoutId id="2147484107" r:id="rId67"/>
    <p:sldLayoutId id="2147484108" r:id="rId68"/>
    <p:sldLayoutId id="2147484109" r:id="rId69"/>
    <p:sldLayoutId id="2147484110" r:id="rId70"/>
    <p:sldLayoutId id="2147484111" r:id="rId71"/>
    <p:sldLayoutId id="2147484112" r:id="rId72"/>
    <p:sldLayoutId id="2147484113" r:id="rId73"/>
    <p:sldLayoutId id="2147484114" r:id="rId74"/>
    <p:sldLayoutId id="2147484115" r:id="rId75"/>
    <p:sldLayoutId id="2147484116" r:id="rId76"/>
    <p:sldLayoutId id="2147484117" r:id="rId77"/>
    <p:sldLayoutId id="2147484118" r:id="rId78"/>
    <p:sldLayoutId id="2147484119" r:id="rId79"/>
    <p:sldLayoutId id="2147484120" r:id="rId80"/>
    <p:sldLayoutId id="2147484121" r:id="rId81"/>
    <p:sldLayoutId id="2147484122" r:id="rId82"/>
    <p:sldLayoutId id="2147484123" r:id="rId83"/>
    <p:sldLayoutId id="2147484124" r:id="rId84"/>
    <p:sldLayoutId id="2147484125" r:id="rId85"/>
    <p:sldLayoutId id="2147484126" r:id="rId86"/>
    <p:sldLayoutId id="2147484127" r:id="rId87"/>
    <p:sldLayoutId id="2147484128" r:id="rId88"/>
    <p:sldLayoutId id="2147484129" r:id="rId89"/>
    <p:sldLayoutId id="2147484130" r:id="rId90"/>
    <p:sldLayoutId id="2147484131" r:id="rId91"/>
    <p:sldLayoutId id="2147484132" r:id="rId92"/>
    <p:sldLayoutId id="2147484133" r:id="rId93"/>
    <p:sldLayoutId id="2147484134" r:id="rId94"/>
    <p:sldLayoutId id="2147484135" r:id="rId95"/>
    <p:sldLayoutId id="2147484136" r:id="rId96"/>
    <p:sldLayoutId id="2147484137" r:id="rId97"/>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282371972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61" r:id="rId23"/>
    <p:sldLayoutId id="2147484162" r:id="rId24"/>
    <p:sldLayoutId id="2147484163" r:id="rId25"/>
    <p:sldLayoutId id="2147484164" r:id="rId26"/>
    <p:sldLayoutId id="2147484165" r:id="rId27"/>
    <p:sldLayoutId id="2147484166" r:id="rId28"/>
    <p:sldLayoutId id="2147484167" r:id="rId29"/>
    <p:sldLayoutId id="2147484168" r:id="rId30"/>
    <p:sldLayoutId id="2147484169" r:id="rId31"/>
    <p:sldLayoutId id="2147484170" r:id="rId32"/>
    <p:sldLayoutId id="2147484171" r:id="rId33"/>
    <p:sldLayoutId id="2147484172" r:id="rId34"/>
    <p:sldLayoutId id="2147484173" r:id="rId35"/>
    <p:sldLayoutId id="2147484174" r:id="rId36"/>
    <p:sldLayoutId id="2147484175" r:id="rId37"/>
    <p:sldLayoutId id="2147484176" r:id="rId38"/>
    <p:sldLayoutId id="2147484177" r:id="rId39"/>
    <p:sldLayoutId id="2147484178" r:id="rId40"/>
    <p:sldLayoutId id="2147484179" r:id="rId41"/>
    <p:sldLayoutId id="2147484180" r:id="rId42"/>
    <p:sldLayoutId id="2147484181" r:id="rId43"/>
    <p:sldLayoutId id="2147484182" r:id="rId44"/>
    <p:sldLayoutId id="2147484183" r:id="rId45"/>
    <p:sldLayoutId id="2147484184" r:id="rId46"/>
    <p:sldLayoutId id="2147484185" r:id="rId47"/>
    <p:sldLayoutId id="2147484186" r:id="rId48"/>
    <p:sldLayoutId id="2147484187" r:id="rId49"/>
    <p:sldLayoutId id="2147484188" r:id="rId50"/>
    <p:sldLayoutId id="2147484189" r:id="rId51"/>
    <p:sldLayoutId id="2147484190" r:id="rId52"/>
    <p:sldLayoutId id="2147484191" r:id="rId53"/>
    <p:sldLayoutId id="2147484192" r:id="rId54"/>
    <p:sldLayoutId id="2147484193" r:id="rId55"/>
    <p:sldLayoutId id="2147484194" r:id="rId56"/>
    <p:sldLayoutId id="2147484195" r:id="rId57"/>
    <p:sldLayoutId id="2147484196" r:id="rId58"/>
    <p:sldLayoutId id="2147484197" r:id="rId59"/>
    <p:sldLayoutId id="2147484198" r:id="rId60"/>
    <p:sldLayoutId id="2147484199" r:id="rId61"/>
    <p:sldLayoutId id="2147484200" r:id="rId62"/>
    <p:sldLayoutId id="2147484201" r:id="rId63"/>
    <p:sldLayoutId id="2147484202" r:id="rId64"/>
    <p:sldLayoutId id="2147484203" r:id="rId65"/>
    <p:sldLayoutId id="2147484204" r:id="rId66"/>
    <p:sldLayoutId id="2147484205" r:id="rId67"/>
    <p:sldLayoutId id="2147484206" r:id="rId68"/>
    <p:sldLayoutId id="2147484207" r:id="rId69"/>
    <p:sldLayoutId id="2147484208" r:id="rId70"/>
    <p:sldLayoutId id="2147484209" r:id="rId71"/>
    <p:sldLayoutId id="2147484210" r:id="rId72"/>
    <p:sldLayoutId id="2147484211" r:id="rId73"/>
    <p:sldLayoutId id="2147484212" r:id="rId74"/>
    <p:sldLayoutId id="2147484213" r:id="rId75"/>
    <p:sldLayoutId id="2147484214" r:id="rId76"/>
    <p:sldLayoutId id="2147484215" r:id="rId77"/>
    <p:sldLayoutId id="2147484216" r:id="rId78"/>
    <p:sldLayoutId id="2147484217" r:id="rId79"/>
    <p:sldLayoutId id="2147484218" r:id="rId80"/>
    <p:sldLayoutId id="2147484219" r:id="rId81"/>
    <p:sldLayoutId id="2147484220" r:id="rId82"/>
    <p:sldLayoutId id="2147484221" r:id="rId83"/>
    <p:sldLayoutId id="2147484222" r:id="rId84"/>
    <p:sldLayoutId id="2147484223" r:id="rId85"/>
    <p:sldLayoutId id="2147484224" r:id="rId86"/>
    <p:sldLayoutId id="2147484225" r:id="rId87"/>
    <p:sldLayoutId id="2147484226" r:id="rId88"/>
    <p:sldLayoutId id="2147484227" r:id="rId89"/>
    <p:sldLayoutId id="2147484228" r:id="rId90"/>
    <p:sldLayoutId id="2147484229" r:id="rId91"/>
    <p:sldLayoutId id="2147484230" r:id="rId92"/>
    <p:sldLayoutId id="2147484231" r:id="rId93"/>
    <p:sldLayoutId id="2147484232" r:id="rId94"/>
    <p:sldLayoutId id="2147484233" r:id="rId95"/>
    <p:sldLayoutId id="2147484234" r:id="rId96"/>
    <p:sldLayoutId id="2147484235" r:id="rId97"/>
    <p:sldLayoutId id="2147484236" r:id="rId98"/>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7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7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9.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79.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79.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79.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7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9.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79.xml"/></Relationships>
</file>

<file path=ppt/slides/_rels/slide2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5.xml"/><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7.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279.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63.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55.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5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53.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569517"/>
            <a:ext cx="8396551" cy="1456710"/>
          </a:xfrm>
        </p:spPr>
        <p:txBody>
          <a:bodyPr vert="horz" lIns="0" tIns="0" rIns="0" bIns="0" rtlCol="0" anchor="t">
            <a:noAutofit/>
          </a:bodyPr>
          <a:lstStyle/>
          <a:p>
            <a:endParaRPr lang="en-GB"/>
          </a:p>
          <a:p>
            <a:r>
              <a:rPr lang="en-GB">
                <a:latin typeface="Nunito Sans Black"/>
              </a:rPr>
              <a:t>Welcome Workshop</a:t>
            </a:r>
          </a:p>
          <a:p>
            <a:endParaRPr lang="en-GB" i="1">
              <a:latin typeface="Nunito Sans Black"/>
            </a:endParaRPr>
          </a:p>
        </p:txBody>
      </p:sp>
    </p:spTree>
    <p:extLst>
      <p:ext uri="{BB962C8B-B14F-4D97-AF65-F5344CB8AC3E}">
        <p14:creationId xmlns:p14="http://schemas.microsoft.com/office/powerpoint/2010/main" val="3805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DEDE6-62BF-59AC-D32D-EBA2CA68BE37}"/>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7" name="object 5">
            <a:extLst>
              <a:ext uri="{FF2B5EF4-FFF2-40B4-BE49-F238E27FC236}">
                <a16:creationId xmlns:a16="http://schemas.microsoft.com/office/drawing/2014/main" id="{4DA679D9-28C7-A1B3-F5D5-A9FD12A0CF16}"/>
              </a:ext>
            </a:extLst>
          </p:cNvPr>
          <p:cNvSpPr txBox="1"/>
          <p:nvPr/>
        </p:nvSpPr>
        <p:spPr>
          <a:xfrm>
            <a:off x="6498674" y="1782292"/>
            <a:ext cx="5348030" cy="3739485"/>
          </a:xfrm>
          <a:prstGeom prst="rect">
            <a:avLst/>
          </a:prstGeom>
        </p:spPr>
        <p:txBody>
          <a:bodyPr vert="horz" wrap="square" lIns="0" tIns="0" rIns="0" bIns="0" rtlCol="0" anchor="t">
            <a:spAutoFit/>
          </a:bodyPr>
          <a:lstStyle/>
          <a:p>
            <a:pPr lvl="1" indent="-3429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The Volunteer Joining Journey</a:t>
            </a:r>
            <a:endParaRPr lang="en-US" sz="1400"/>
          </a:p>
          <a:p>
            <a:pPr lvl="1" indent="-3429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Welcome Conversations</a:t>
            </a:r>
          </a:p>
          <a:p>
            <a:pPr lvl="1" indent="-3429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Q&amp;A</a:t>
            </a:r>
          </a:p>
          <a:p>
            <a:pPr lvl="1" indent="-342900">
              <a:spcBef>
                <a:spcPts val="1500"/>
              </a:spcBef>
              <a:buClr>
                <a:srgbClr val="7414DC"/>
              </a:buClr>
              <a:buSzPct val="100000"/>
              <a:buAutoNum type="arabicPeriod"/>
              <a:tabLst>
                <a:tab pos="523399" algn="l"/>
                <a:tab pos="523875" algn="l"/>
              </a:tabLst>
            </a:pPr>
            <a:r>
              <a:rPr lang="en-GB" sz="2400" b="1">
                <a:solidFill>
                  <a:srgbClr val="7414DC"/>
                </a:solidFill>
                <a:latin typeface="Nunito Sans"/>
                <a:cs typeface="Calibri"/>
              </a:rPr>
              <a:t>Growing Roots</a:t>
            </a:r>
          </a:p>
          <a:p>
            <a:pPr lvl="1" indent="-342900">
              <a:spcBef>
                <a:spcPts val="1500"/>
              </a:spcBef>
              <a:buClr>
                <a:srgbClr val="7414DC"/>
              </a:buClr>
              <a:buSzPct val="100000"/>
              <a:buFont typeface="+mj-lt"/>
              <a:buAutoNum type="arabicPeriod" startAt="3"/>
              <a:tabLst>
                <a:tab pos="523399" algn="l"/>
                <a:tab pos="523875" algn="l"/>
              </a:tabLst>
            </a:pPr>
            <a:r>
              <a:rPr lang="en-GB" sz="2400" b="1">
                <a:solidFill>
                  <a:srgbClr val="7414DC"/>
                </a:solidFill>
                <a:latin typeface="Nunito Sans"/>
                <a:cs typeface="Calibri"/>
              </a:rPr>
              <a:t>Induction &amp; Buddying</a:t>
            </a:r>
          </a:p>
          <a:p>
            <a:pPr lvl="1" indent="-342900">
              <a:spcBef>
                <a:spcPts val="1500"/>
              </a:spcBef>
              <a:buClr>
                <a:srgbClr val="7414DC"/>
              </a:buClr>
              <a:buSzPct val="100000"/>
              <a:buFont typeface="+mj-lt"/>
              <a:buAutoNum type="arabicPeriod" startAt="3"/>
              <a:tabLst>
                <a:tab pos="523399" algn="l"/>
                <a:tab pos="523875" algn="l"/>
              </a:tabLst>
            </a:pPr>
            <a:r>
              <a:rPr lang="en-GB" sz="2400" b="1">
                <a:solidFill>
                  <a:srgbClr val="7414DC"/>
                </a:solidFill>
                <a:latin typeface="Nunito Sans"/>
                <a:cs typeface="Calibri"/>
              </a:rPr>
              <a:t>Next Steps</a:t>
            </a:r>
          </a:p>
          <a:p>
            <a:pPr lvl="1" indent="-342900">
              <a:spcBef>
                <a:spcPts val="1500"/>
              </a:spcBef>
              <a:buClr>
                <a:srgbClr val="7414DC"/>
              </a:buClr>
              <a:buSzPct val="100000"/>
              <a:buFont typeface="+mj-lt"/>
              <a:buAutoNum type="arabicPeriod" startAt="3"/>
              <a:tabLst>
                <a:tab pos="523399" algn="l"/>
                <a:tab pos="523875" algn="l"/>
              </a:tabLst>
            </a:pPr>
            <a:r>
              <a:rPr lang="en-GB" sz="2400" b="1">
                <a:solidFill>
                  <a:srgbClr val="7414DC"/>
                </a:solidFill>
                <a:latin typeface="Nunito Sans"/>
                <a:cs typeface="Calibri"/>
              </a:rPr>
              <a:t>Q&amp;A</a:t>
            </a:r>
          </a:p>
        </p:txBody>
      </p:sp>
      <p:sp>
        <p:nvSpPr>
          <p:cNvPr id="8" name="TextBox 7">
            <a:extLst>
              <a:ext uri="{FF2B5EF4-FFF2-40B4-BE49-F238E27FC236}">
                <a16:creationId xmlns:a16="http://schemas.microsoft.com/office/drawing/2014/main" id="{EB01AC4D-5059-D568-699E-D21D3E8BC53A}"/>
              </a:ext>
            </a:extLst>
          </p:cNvPr>
          <p:cNvSpPr txBox="1"/>
          <p:nvPr/>
        </p:nvSpPr>
        <p:spPr>
          <a:xfrm>
            <a:off x="6498674" y="988698"/>
            <a:ext cx="4453509" cy="430887"/>
          </a:xfrm>
          <a:prstGeom prst="rect">
            <a:avLst/>
          </a:prstGeom>
          <a:noFill/>
        </p:spPr>
        <p:txBody>
          <a:bodyPr wrap="square" lIns="0" tIns="0" rIns="0" bIns="0" anchor="t">
            <a:spAutoFit/>
          </a:bodyPr>
          <a:lstStyle/>
          <a:p>
            <a:pPr marL="8890" marR="0" lvl="0" indent="0" algn="l" defTabSz="685800" rtl="0" eaLnBrk="1" fontAlgn="auto" latinLnBrk="0" hangingPunct="1">
              <a:lnSpc>
                <a:spcPct val="100000"/>
              </a:lnSpc>
              <a:spcBef>
                <a:spcPts val="1500"/>
              </a:spcBef>
              <a:spcAft>
                <a:spcPts val="0"/>
              </a:spcAft>
              <a:buClr>
                <a:srgbClr val="7030A0"/>
              </a:buClr>
              <a:buSzPct val="140625"/>
              <a:buFontTx/>
              <a:buNone/>
              <a:tabLst>
                <a:tab pos="523399" algn="l"/>
                <a:tab pos="523875" algn="l"/>
              </a:tabLst>
              <a:defRPr/>
            </a:pPr>
            <a:r>
              <a:rPr kumimoji="0" lang="en-GB" sz="2800" b="0" i="0" u="none" strike="noStrike" kern="1200" cap="none" spc="0" normalizeH="0" baseline="0" noProof="0">
                <a:ln>
                  <a:noFill/>
                </a:ln>
                <a:solidFill>
                  <a:srgbClr val="7413DC"/>
                </a:solidFill>
                <a:effectLst/>
                <a:uLnTx/>
                <a:uFillTx/>
                <a:latin typeface="Nunito Sans Black"/>
                <a:ea typeface="+mn-ea"/>
                <a:cs typeface="+mn-cs"/>
              </a:rPr>
              <a:t>What we’ll cover</a:t>
            </a:r>
            <a:endParaRPr kumimoji="0" lang="en-US" sz="2800" b="0" i="0" u="none" strike="noStrike" kern="1200" cap="none" spc="0" normalizeH="0" baseline="0" noProof="0">
              <a:ln>
                <a:noFill/>
              </a:ln>
              <a:solidFill>
                <a:srgbClr val="7413DC"/>
              </a:solidFill>
              <a:effectLst/>
              <a:uLnTx/>
              <a:uFillTx/>
              <a:latin typeface="Nunito Sans Black"/>
              <a:ea typeface="+mn-ea"/>
              <a:cs typeface="Calibri"/>
            </a:endParaRPr>
          </a:p>
        </p:txBody>
      </p:sp>
      <p:pic>
        <p:nvPicPr>
          <p:cNvPr id="9" name="Picture 8">
            <a:extLst>
              <a:ext uri="{FF2B5EF4-FFF2-40B4-BE49-F238E27FC236}">
                <a16:creationId xmlns:a16="http://schemas.microsoft.com/office/drawing/2014/main" id="{7CA8019B-74B8-65D5-5F51-8CC3EAF56F0F}"/>
              </a:ext>
            </a:extLst>
          </p:cNvPr>
          <p:cNvPicPr>
            <a:picLocks noChangeAspect="1"/>
          </p:cNvPicPr>
          <p:nvPr/>
        </p:nvPicPr>
        <p:blipFill rotWithShape="1">
          <a:blip r:embed="rId3">
            <a:extLst>
              <a:ext uri="{28A0092B-C50C-407E-A947-70E740481C1C}">
                <a14:useLocalDpi xmlns:a14="http://schemas.microsoft.com/office/drawing/2010/main" val="0"/>
              </a:ext>
            </a:extLst>
          </a:blip>
          <a:srcRect l="21449" r="21449" b="35521"/>
          <a:stretch/>
        </p:blipFill>
        <p:spPr>
          <a:xfrm>
            <a:off x="-201337" y="892445"/>
            <a:ext cx="6498674" cy="5359268"/>
          </a:xfrm>
          <a:prstGeom prst="rect">
            <a:avLst/>
          </a:prstGeom>
        </p:spPr>
      </p:pic>
    </p:spTree>
    <p:extLst>
      <p:ext uri="{BB962C8B-B14F-4D97-AF65-F5344CB8AC3E}">
        <p14:creationId xmlns:p14="http://schemas.microsoft.com/office/powerpoint/2010/main" val="795480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Why are we changing?</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225491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ADF0-6B1D-8E35-90E1-4A9EC6328D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BBA7EE-8652-FEA1-8713-BF33F271D8D8}"/>
              </a:ext>
            </a:extLst>
          </p:cNvPr>
          <p:cNvSpPr txBox="1"/>
          <p:nvPr/>
        </p:nvSpPr>
        <p:spPr>
          <a:xfrm>
            <a:off x="4666122" y="1545848"/>
            <a:ext cx="7261718" cy="1797853"/>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noAutofit/>
          </a:bodyPr>
          <a:lstStyle/>
          <a:p>
            <a:pPr marL="352425" indent="-342900">
              <a:spcBef>
                <a:spcPts val="600"/>
              </a:spcBef>
              <a:spcAft>
                <a:spcPts val="600"/>
              </a:spcAft>
              <a:buClr>
                <a:schemeClr val="tx2"/>
              </a:buClr>
              <a:buSzPct val="125000"/>
              <a:buFont typeface="Arial"/>
              <a:buChar char="•"/>
            </a:pPr>
            <a:r>
              <a:rPr lang="en-GB" sz="1800">
                <a:cs typeface="Arial"/>
              </a:rPr>
              <a:t>A new volunteer joining journey to make sure all volunteers have a warm welcome into Scouts</a:t>
            </a:r>
          </a:p>
          <a:p>
            <a:pPr marL="352425" indent="-342900">
              <a:spcBef>
                <a:spcPts val="600"/>
              </a:spcBef>
              <a:spcAft>
                <a:spcPts val="600"/>
              </a:spcAft>
              <a:buClr>
                <a:schemeClr val="tx2"/>
              </a:buClr>
              <a:buSzPct val="125000"/>
              <a:buFont typeface="Arial"/>
              <a:buChar char="•"/>
            </a:pPr>
            <a:r>
              <a:rPr lang="en-GB" sz="1800">
                <a:solidFill>
                  <a:srgbClr val="000000"/>
                </a:solidFill>
                <a:latin typeface="Nunito Sans"/>
                <a:cs typeface="Arial"/>
              </a:rPr>
              <a:t>To help us extend our reach</a:t>
            </a:r>
            <a:endParaRPr lang="en-GB" sz="1800">
              <a:cs typeface="Arial"/>
            </a:endParaRPr>
          </a:p>
          <a:p>
            <a:pPr marL="352425" indent="-342900">
              <a:spcBef>
                <a:spcPts val="600"/>
              </a:spcBef>
              <a:spcAft>
                <a:spcPts val="600"/>
              </a:spcAft>
              <a:buClr>
                <a:schemeClr val="tx2"/>
              </a:buClr>
              <a:buSzPct val="125000"/>
              <a:buFont typeface="Arial"/>
              <a:buChar char="•"/>
            </a:pPr>
            <a:r>
              <a:rPr lang="en-GB" sz="1800">
                <a:solidFill>
                  <a:srgbClr val="000000"/>
                </a:solidFill>
                <a:latin typeface="Nunito Sans"/>
                <a:cs typeface="Arial"/>
              </a:rPr>
              <a:t>New volunteers need to be able to keep track of their joining journey and be in control of their own progression</a:t>
            </a:r>
          </a:p>
        </p:txBody>
      </p:sp>
      <p:sp>
        <p:nvSpPr>
          <p:cNvPr id="3" name="TextBox 2">
            <a:extLst>
              <a:ext uri="{FF2B5EF4-FFF2-40B4-BE49-F238E27FC236}">
                <a16:creationId xmlns:a16="http://schemas.microsoft.com/office/drawing/2014/main" id="{FB205903-18DB-B469-B694-A5BD49E4D511}"/>
              </a:ext>
            </a:extLst>
          </p:cNvPr>
          <p:cNvSpPr txBox="1"/>
          <p:nvPr/>
        </p:nvSpPr>
        <p:spPr>
          <a:xfrm>
            <a:off x="4666122" y="899518"/>
            <a:ext cx="503497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solidFill>
                  <a:srgbClr val="7413DC"/>
                </a:solidFill>
                <a:latin typeface="Nunito Sans Black"/>
              </a:rPr>
              <a:t>What new volunteers will see</a:t>
            </a:r>
            <a:endParaRPr lang="en-US" sz="2200"/>
          </a:p>
        </p:txBody>
      </p:sp>
      <p:pic>
        <p:nvPicPr>
          <p:cNvPr id="5" name="Picture 4">
            <a:extLst>
              <a:ext uri="{FF2B5EF4-FFF2-40B4-BE49-F238E27FC236}">
                <a16:creationId xmlns:a16="http://schemas.microsoft.com/office/drawing/2014/main" id="{8AD11ACD-751F-DAD4-FC09-20E24FC43847}"/>
              </a:ext>
            </a:extLst>
          </p:cNvPr>
          <p:cNvPicPr>
            <a:picLocks noChangeAspect="1"/>
          </p:cNvPicPr>
          <p:nvPr/>
        </p:nvPicPr>
        <p:blipFill>
          <a:blip r:embed="rId3"/>
          <a:stretch>
            <a:fillRect/>
          </a:stretch>
        </p:blipFill>
        <p:spPr>
          <a:xfrm>
            <a:off x="0" y="0"/>
            <a:ext cx="4467225" cy="2505075"/>
          </a:xfrm>
          <a:prstGeom prst="rect">
            <a:avLst/>
          </a:prstGeom>
        </p:spPr>
      </p:pic>
      <p:sp>
        <p:nvSpPr>
          <p:cNvPr id="6" name="TextBox 5">
            <a:extLst>
              <a:ext uri="{FF2B5EF4-FFF2-40B4-BE49-F238E27FC236}">
                <a16:creationId xmlns:a16="http://schemas.microsoft.com/office/drawing/2014/main" id="{F30D7EF7-7634-58A1-C658-7547A88FF95D}"/>
              </a:ext>
            </a:extLst>
          </p:cNvPr>
          <p:cNvSpPr txBox="1"/>
          <p:nvPr/>
        </p:nvSpPr>
        <p:spPr>
          <a:xfrm>
            <a:off x="0" y="2505075"/>
            <a:ext cx="4467225" cy="4352925"/>
          </a:xfrm>
          <a:prstGeom prst="rect">
            <a:avLst/>
          </a:prstGeom>
          <a:solidFill>
            <a:srgbClr val="7414DC"/>
          </a:solidFill>
        </p:spPr>
        <p:txBody>
          <a:bodyPr rot="0" spcFirstLastPara="0" vertOverflow="overflow" horzOverflow="overflow" vert="horz" wrap="square" lIns="365760" tIns="137160" rIns="365760" bIns="137160" numCol="1" spcCol="0" rtlCol="0" fromWordArt="0" anchor="t" anchorCtr="0" forceAA="0" compatLnSpc="1">
            <a:prstTxWarp prst="textNoShape">
              <a:avLst/>
            </a:prstTxWarp>
            <a:noAutofit/>
          </a:bodyPr>
          <a:lstStyle/>
          <a:p>
            <a:pPr>
              <a:spcAft>
                <a:spcPts val="600"/>
              </a:spcAft>
            </a:pPr>
            <a:r>
              <a:rPr lang="en-US" sz="1600" b="1">
                <a:solidFill>
                  <a:srgbClr val="FFFFFF"/>
                </a:solidFill>
                <a:latin typeface="Nunito Sans ExtraBold"/>
              </a:rPr>
              <a:t>New volunteers</a:t>
            </a:r>
            <a:endParaRPr lang="en-US" sz="1600">
              <a:latin typeface="Nunito Sans ExtraBold"/>
            </a:endParaRPr>
          </a:p>
          <a:p>
            <a:pPr>
              <a:spcAft>
                <a:spcPts val="600"/>
              </a:spcAft>
            </a:pPr>
            <a:r>
              <a:rPr lang="en-US" b="1">
                <a:solidFill>
                  <a:srgbClr val="FFFFFF"/>
                </a:solidFill>
              </a:rPr>
              <a:t>"My journey made me feel welcome as an individual at Scouts" - Shivani</a:t>
            </a:r>
          </a:p>
          <a:p>
            <a:pPr>
              <a:spcAft>
                <a:spcPts val="600"/>
              </a:spcAft>
            </a:pPr>
            <a:r>
              <a:rPr lang="en-US">
                <a:solidFill>
                  <a:srgbClr val="FFFFFF"/>
                </a:solidFill>
              </a:rPr>
              <a:t>Shivani is a new volunteer who was previously a youth worker and wants to stay involved with her local community. Her motivations are helping young people, making a positive impact and personal growth.</a:t>
            </a:r>
          </a:p>
          <a:p>
            <a:pPr>
              <a:spcAft>
                <a:spcPts val="600"/>
              </a:spcAft>
            </a:pPr>
            <a:r>
              <a:rPr lang="en-US">
                <a:solidFill>
                  <a:srgbClr val="FFFFFF"/>
                </a:solidFill>
              </a:rPr>
              <a:t>Shivani’s schedule is mostly flexible, but she’s often unable to take on regular volunteering opportunities. She also sometimes feels unwelcome and excluded in new spaces.</a:t>
            </a:r>
          </a:p>
          <a:p>
            <a:pPr>
              <a:spcAft>
                <a:spcPts val="600"/>
              </a:spcAft>
            </a:pPr>
            <a:r>
              <a:rPr lang="en-US">
                <a:solidFill>
                  <a:srgbClr val="FFFFFF"/>
                </a:solidFill>
              </a:rPr>
              <a:t>At Scouts, she’s looking forward to being welcomed by her new team and building connections with other volunteers. </a:t>
            </a:r>
          </a:p>
        </p:txBody>
      </p:sp>
      <p:sp>
        <p:nvSpPr>
          <p:cNvPr id="4" name="TextBox 3">
            <a:extLst>
              <a:ext uri="{FF2B5EF4-FFF2-40B4-BE49-F238E27FC236}">
                <a16:creationId xmlns:a16="http://schemas.microsoft.com/office/drawing/2014/main" id="{E21F8FD0-7F92-2C4A-DC22-F3F2E09F843E}"/>
              </a:ext>
            </a:extLst>
          </p:cNvPr>
          <p:cNvSpPr txBox="1"/>
          <p:nvPr/>
        </p:nvSpPr>
        <p:spPr>
          <a:xfrm>
            <a:off x="4666122" y="4188767"/>
            <a:ext cx="7261718" cy="2307567"/>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noAutofit/>
          </a:bodyPr>
          <a:lstStyle/>
          <a:p>
            <a:pPr marL="457200" indent="-457200" rtl="0">
              <a:buClr>
                <a:schemeClr val="tx2"/>
              </a:buClr>
              <a:buSzPct val="125000"/>
              <a:buFont typeface="Arial" panose="020B0604020202020204" pitchFamily="34" charset="0"/>
              <a:buChar char="•"/>
            </a:pPr>
            <a:r>
              <a:rPr lang="en-GB" sz="1800">
                <a:effectLst/>
              </a:rPr>
              <a:t>A 'self-service' recruitment process through the digital system </a:t>
            </a:r>
          </a:p>
          <a:p>
            <a:pPr marL="457200" indent="-457200" rtl="0">
              <a:buClr>
                <a:schemeClr val="tx2"/>
              </a:buClr>
              <a:buSzPct val="125000"/>
              <a:buFont typeface="Arial" panose="020B0604020202020204" pitchFamily="34" charset="0"/>
              <a:buChar char="•"/>
            </a:pPr>
            <a:r>
              <a:rPr lang="en-GB" sz="1800">
                <a:effectLst/>
              </a:rPr>
              <a:t>Removed the pre-provisional appointment to make it simpler</a:t>
            </a:r>
          </a:p>
          <a:p>
            <a:pPr marL="457200" indent="-457200" rtl="0">
              <a:buClr>
                <a:schemeClr val="tx2"/>
              </a:buClr>
              <a:buSzPct val="125000"/>
              <a:buFont typeface="Arial" panose="020B0604020202020204" pitchFamily="34" charset="0"/>
              <a:buChar char="•"/>
            </a:pPr>
            <a:r>
              <a:rPr lang="en-GB" sz="1800">
                <a:effectLst/>
              </a:rPr>
              <a:t>Removed the Commissioner approval step</a:t>
            </a:r>
          </a:p>
          <a:p>
            <a:pPr marL="457200" indent="-457200" rtl="0">
              <a:buClr>
                <a:schemeClr val="tx2"/>
              </a:buClr>
              <a:buSzPct val="125000"/>
              <a:buFont typeface="Arial" panose="020B0604020202020204" pitchFamily="34" charset="0"/>
              <a:buChar char="•"/>
            </a:pPr>
            <a:r>
              <a:rPr lang="en-GB" sz="1800">
                <a:effectLst/>
              </a:rPr>
              <a:t>One Welcome conversation when someone joins Scouting</a:t>
            </a:r>
          </a:p>
          <a:p>
            <a:pPr marL="457200" indent="-457200" rtl="0">
              <a:buClr>
                <a:schemeClr val="tx2"/>
              </a:buClr>
              <a:buSzPct val="125000"/>
              <a:buFont typeface="Arial" panose="020B0604020202020204" pitchFamily="34" charset="0"/>
              <a:buChar char="•"/>
            </a:pPr>
            <a:r>
              <a:rPr lang="en-GB" sz="1800">
                <a:effectLst/>
              </a:rPr>
              <a:t>Automated references</a:t>
            </a:r>
          </a:p>
          <a:p>
            <a:pPr marL="457200" indent="-457200" rtl="0">
              <a:buClr>
                <a:schemeClr val="tx2"/>
              </a:buClr>
              <a:buSzPct val="125000"/>
              <a:buFont typeface="Arial" panose="020B0604020202020204" pitchFamily="34" charset="0"/>
              <a:buChar char="•"/>
            </a:pPr>
            <a:r>
              <a:rPr lang="en-GB" sz="1800">
                <a:effectLst/>
              </a:rPr>
              <a:t>Simplified Criminal Record check processes where we can in nations</a:t>
            </a:r>
          </a:p>
        </p:txBody>
      </p:sp>
      <p:sp>
        <p:nvSpPr>
          <p:cNvPr id="8" name="TextBox 7">
            <a:extLst>
              <a:ext uri="{FF2B5EF4-FFF2-40B4-BE49-F238E27FC236}">
                <a16:creationId xmlns:a16="http://schemas.microsoft.com/office/drawing/2014/main" id="{8F1A40A1-7E91-3069-352A-BE865E2AB0E2}"/>
              </a:ext>
            </a:extLst>
          </p:cNvPr>
          <p:cNvSpPr txBox="1"/>
          <p:nvPr/>
        </p:nvSpPr>
        <p:spPr>
          <a:xfrm>
            <a:off x="4666122" y="3577173"/>
            <a:ext cx="6096000" cy="430887"/>
          </a:xfrm>
          <a:prstGeom prst="rect">
            <a:avLst/>
          </a:prstGeom>
          <a:noFill/>
        </p:spPr>
        <p:txBody>
          <a:bodyPr wrap="square">
            <a:spAutoFit/>
          </a:bodyPr>
          <a:lstStyle/>
          <a:p>
            <a:r>
              <a:rPr lang="en-GB" sz="2200">
                <a:solidFill>
                  <a:srgbClr val="7413DC"/>
                </a:solidFill>
                <a:latin typeface="Nunito Sans Black"/>
              </a:rPr>
              <a:t>What you’ll see</a:t>
            </a:r>
            <a:endParaRPr lang="en-GB" sz="2200"/>
          </a:p>
        </p:txBody>
      </p:sp>
    </p:spTree>
    <p:extLst>
      <p:ext uri="{BB962C8B-B14F-4D97-AF65-F5344CB8AC3E}">
        <p14:creationId xmlns:p14="http://schemas.microsoft.com/office/powerpoint/2010/main" val="108025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The Volunteer Joining Journey</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296075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3AA195-4091-561A-F16D-865565B0BA4A}"/>
              </a:ext>
            </a:extLst>
          </p:cNvPr>
          <p:cNvPicPr>
            <a:picLocks noChangeAspect="1"/>
          </p:cNvPicPr>
          <p:nvPr/>
        </p:nvPicPr>
        <p:blipFill rotWithShape="1">
          <a:blip r:embed="rId3"/>
          <a:srcRect l="359" t="9989" r="3130" b="12994"/>
          <a:stretch/>
        </p:blipFill>
        <p:spPr>
          <a:xfrm>
            <a:off x="-746" y="-1219"/>
            <a:ext cx="12203095" cy="6865248"/>
          </a:xfrm>
          <a:prstGeom prst="rect">
            <a:avLst/>
          </a:prstGeom>
        </p:spPr>
      </p:pic>
    </p:spTree>
    <p:extLst>
      <p:ext uri="{BB962C8B-B14F-4D97-AF65-F5344CB8AC3E}">
        <p14:creationId xmlns:p14="http://schemas.microsoft.com/office/powerpoint/2010/main" val="39566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6B3B-F3F8-F48C-E7DC-6A7B932DB86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05F1EB6-3812-0A81-7AA9-43BA7E8E1B09}"/>
              </a:ext>
            </a:extLst>
          </p:cNvPr>
          <p:cNvSpPr txBox="1"/>
          <p:nvPr/>
        </p:nvSpPr>
        <p:spPr>
          <a:xfrm>
            <a:off x="2165329" y="410465"/>
            <a:ext cx="6991654" cy="954107"/>
          </a:xfrm>
          <a:prstGeom prst="rect">
            <a:avLst/>
          </a:prstGeom>
          <a:noFill/>
        </p:spPr>
        <p:txBody>
          <a:bodyPr wrap="square" lIns="91440" tIns="45720" rIns="91440" bIns="45720" anchor="t">
            <a:spAutoFit/>
          </a:bodyPr>
          <a:lstStyle/>
          <a:p>
            <a:pPr marL="64770" algn="ctr">
              <a:spcBef>
                <a:spcPts val="2145"/>
              </a:spcBef>
              <a:defRPr/>
            </a:pPr>
            <a:r>
              <a:rPr lang="en-GB" sz="2800" b="1">
                <a:solidFill>
                  <a:srgbClr val="7413DC"/>
                </a:solidFill>
                <a:latin typeface="Nunito Sans Black"/>
                <a:cs typeface="Nunito Sans Black"/>
              </a:rPr>
              <a:t>Supporting the Volunteer Journey &amp; Our Volunteering Culture</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15" name="TextBox 14">
            <a:extLst>
              <a:ext uri="{FF2B5EF4-FFF2-40B4-BE49-F238E27FC236}">
                <a16:creationId xmlns:a16="http://schemas.microsoft.com/office/drawing/2014/main" id="{D89E59CE-D148-D881-F759-B83DCDE83E58}"/>
              </a:ext>
            </a:extLst>
          </p:cNvPr>
          <p:cNvSpPr txBox="1"/>
          <p:nvPr/>
        </p:nvSpPr>
        <p:spPr>
          <a:xfrm>
            <a:off x="353925" y="1724972"/>
            <a:ext cx="10823191" cy="5355312"/>
          </a:xfrm>
          <a:prstGeom prst="rect">
            <a:avLst/>
          </a:prstGeom>
          <a:noFill/>
        </p:spPr>
        <p:txBody>
          <a:bodyPr wrap="square" lIns="91440" tIns="45720" rIns="91440" bIns="45720" rtlCol="0" anchor="t">
            <a:spAutoFit/>
          </a:bodyPr>
          <a:lstStyle/>
          <a:p>
            <a:pPr>
              <a:spcBef>
                <a:spcPts val="1200"/>
              </a:spcBef>
              <a:buClr>
                <a:srgbClr val="7414DC"/>
              </a:buClr>
              <a:buSzPct val="125000"/>
              <a:defRPr/>
            </a:pPr>
            <a:r>
              <a:rPr lang="en-GB" sz="2000"/>
              <a:t>Everyone should have a shared understanding for what we do and say as volunteers in Scouts: </a:t>
            </a:r>
            <a:endParaRPr lang="en-US"/>
          </a:p>
          <a:p>
            <a:pPr marL="342900" indent="-342900">
              <a:spcBef>
                <a:spcPts val="1200"/>
              </a:spcBef>
              <a:buFont typeface="Arial"/>
              <a:buChar char="•"/>
              <a:defRPr/>
            </a:pPr>
            <a:r>
              <a:rPr lang="en-GB" sz="2000"/>
              <a:t>supporting each other, </a:t>
            </a:r>
            <a:endParaRPr lang="en-GB"/>
          </a:p>
          <a:p>
            <a:pPr marL="342900" indent="-342900">
              <a:spcBef>
                <a:spcPts val="1200"/>
              </a:spcBef>
              <a:buFont typeface="Arial"/>
              <a:buChar char="•"/>
              <a:defRPr/>
            </a:pPr>
            <a:r>
              <a:rPr lang="en-GB" sz="2000"/>
              <a:t>following our values and being at our best, </a:t>
            </a:r>
            <a:endParaRPr lang="en-GB"/>
          </a:p>
          <a:p>
            <a:pPr marL="342900" indent="-342900">
              <a:spcBef>
                <a:spcPts val="1200"/>
              </a:spcBef>
              <a:buFont typeface="Arial"/>
              <a:buChar char="•"/>
              <a:defRPr/>
            </a:pPr>
            <a:r>
              <a:rPr lang="en-GB" sz="2000"/>
              <a:t>while acting as role models for young people.</a:t>
            </a:r>
            <a:endParaRPr lang="en-GB"/>
          </a:p>
          <a:p>
            <a:pPr>
              <a:spcBef>
                <a:spcPts val="1200"/>
              </a:spcBef>
              <a:defRPr/>
            </a:pPr>
            <a:r>
              <a:rPr lang="en-GB" sz="2000">
                <a:solidFill>
                  <a:srgbClr val="000000"/>
                </a:solidFill>
                <a:ea typeface="+mn-lt"/>
                <a:cs typeface="+mn-lt"/>
              </a:rPr>
              <a:t>It's also there to help our new volunteers thrive from the moment they join, giving them clear expectations and a shared understanding of what it really means to be a volunteer in Scouts.</a:t>
            </a:r>
          </a:p>
          <a:p>
            <a:pPr>
              <a:spcBef>
                <a:spcPts val="1200"/>
              </a:spcBef>
              <a:defRPr/>
            </a:pPr>
            <a:endParaRPr lang="en-GB" sz="1200">
              <a:solidFill>
                <a:srgbClr val="404040"/>
              </a:solidFill>
            </a:endParaRPr>
          </a:p>
          <a:p>
            <a:pPr>
              <a:spcBef>
                <a:spcPts val="1200"/>
              </a:spcBef>
              <a:defRPr/>
            </a:pPr>
            <a:r>
              <a:rPr lang="en-GB" sz="2000" b="1">
                <a:solidFill>
                  <a:srgbClr val="000000"/>
                </a:solidFill>
                <a:ea typeface="+mn-lt"/>
                <a:cs typeface="+mn-lt"/>
              </a:rPr>
              <a:t>It's for all of us.</a:t>
            </a:r>
          </a:p>
          <a:p>
            <a:pPr>
              <a:spcBef>
                <a:spcPts val="1200"/>
              </a:spcBef>
              <a:defRPr/>
            </a:pPr>
            <a:endParaRPr lang="en-GB" sz="2000">
              <a:solidFill>
                <a:srgbClr val="000000"/>
              </a:solidFill>
              <a:ea typeface="+mn-lt"/>
              <a:cs typeface="+mn-lt"/>
            </a:endParaRPr>
          </a:p>
          <a:p>
            <a:pPr>
              <a:spcBef>
                <a:spcPts val="1200"/>
              </a:spcBef>
              <a:defRPr/>
            </a:pPr>
            <a:r>
              <a:rPr lang="en-GB" sz="2000" b="1">
                <a:solidFill>
                  <a:srgbClr val="000000"/>
                </a:solidFill>
                <a:ea typeface="+mn-lt"/>
                <a:cs typeface="+mn-lt"/>
              </a:rPr>
              <a:t>All</a:t>
            </a:r>
            <a:r>
              <a:rPr lang="en-GB" sz="2000">
                <a:solidFill>
                  <a:srgbClr val="000000"/>
                </a:solidFill>
                <a:ea typeface="+mn-lt"/>
                <a:cs typeface="+mn-lt"/>
              </a:rPr>
              <a:t> Lead Volunteers and </a:t>
            </a:r>
            <a:r>
              <a:rPr lang="en-GB" sz="2000" b="1">
                <a:solidFill>
                  <a:srgbClr val="000000"/>
                </a:solidFill>
                <a:ea typeface="+mn-lt"/>
                <a:cs typeface="+mn-lt"/>
              </a:rPr>
              <a:t>all</a:t>
            </a:r>
            <a:r>
              <a:rPr lang="en-GB" sz="2000">
                <a:solidFill>
                  <a:srgbClr val="000000"/>
                </a:solidFill>
                <a:ea typeface="+mn-lt"/>
                <a:cs typeface="+mn-lt"/>
              </a:rPr>
              <a:t> Team Leaders have an additional role to play, embedding and championing Our Volunteering Culture in the teams they recruit volunteers too.</a:t>
            </a:r>
          </a:p>
          <a:p>
            <a:pPr>
              <a:spcBef>
                <a:spcPts val="1200"/>
              </a:spcBef>
              <a:defRPr/>
            </a:pPr>
            <a:endParaRPr lang="en-GB" sz="2000">
              <a:solidFill>
                <a:srgbClr val="000000"/>
              </a:solidFill>
              <a:ea typeface="+mn-lt"/>
              <a:cs typeface="+mn-lt"/>
            </a:endParaRPr>
          </a:p>
        </p:txBody>
      </p:sp>
    </p:spTree>
    <p:extLst>
      <p:ext uri="{BB962C8B-B14F-4D97-AF65-F5344CB8AC3E}">
        <p14:creationId xmlns:p14="http://schemas.microsoft.com/office/powerpoint/2010/main" val="2286400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BC6951-82B8-CC1C-C22E-AB751FA87EEF}"/>
              </a:ext>
            </a:extLst>
          </p:cNvPr>
          <p:cNvSpPr txBox="1"/>
          <p:nvPr/>
        </p:nvSpPr>
        <p:spPr>
          <a:xfrm>
            <a:off x="451624" y="428461"/>
            <a:ext cx="696420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a:solidFill>
                  <a:srgbClr val="7413DC"/>
                </a:solidFill>
                <a:latin typeface="Nunito Sans Black"/>
              </a:rPr>
              <a:t>Volunteering Development Teams and the Volunteer Joining Journey</a:t>
            </a:r>
            <a:endParaRPr lang="en-US">
              <a:solidFill>
                <a:srgbClr val="000000"/>
              </a:solidFill>
              <a:latin typeface="Nunito Sans"/>
            </a:endParaRPr>
          </a:p>
        </p:txBody>
      </p:sp>
      <p:sp>
        <p:nvSpPr>
          <p:cNvPr id="2" name="TextBox 1">
            <a:extLst>
              <a:ext uri="{FF2B5EF4-FFF2-40B4-BE49-F238E27FC236}">
                <a16:creationId xmlns:a16="http://schemas.microsoft.com/office/drawing/2014/main" id="{8FA88C2E-489E-D3BE-4D6F-4034EDA2A4EB}"/>
              </a:ext>
            </a:extLst>
          </p:cNvPr>
          <p:cNvSpPr txBox="1"/>
          <p:nvPr/>
        </p:nvSpPr>
        <p:spPr>
          <a:xfrm>
            <a:off x="684362" y="1829005"/>
            <a:ext cx="590394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42900">
              <a:buClr>
                <a:schemeClr val="tx2"/>
              </a:buClr>
              <a:buSzPct val="125000"/>
              <a:buFont typeface="Arial"/>
              <a:buChar char="•"/>
            </a:pPr>
            <a:r>
              <a:rPr lang="en-GB" sz="2200">
                <a:cs typeface="Arial"/>
              </a:rPr>
              <a:t>Champion Our Volunteering Culture and encourage teams to follow it</a:t>
            </a:r>
            <a:endParaRPr lang="en-US"/>
          </a:p>
          <a:p>
            <a:pPr marL="352425" indent="-342900">
              <a:buClr>
                <a:schemeClr val="tx2"/>
              </a:buClr>
              <a:buSzPct val="125000"/>
              <a:buFont typeface="Arial"/>
              <a:buChar char="•"/>
            </a:pPr>
            <a:endParaRPr lang="en-GB" sz="2200">
              <a:cs typeface="Arial"/>
            </a:endParaRPr>
          </a:p>
          <a:p>
            <a:pPr marL="352425" indent="-342900">
              <a:buClr>
                <a:schemeClr val="tx2"/>
              </a:buClr>
              <a:buSzPct val="125000"/>
              <a:buFont typeface="Arial"/>
              <a:buChar char="•"/>
            </a:pPr>
            <a:r>
              <a:rPr lang="en-GB" sz="2200" b="1">
                <a:cs typeface="Arial"/>
              </a:rPr>
              <a:t>Attract and welcome new volunteers to County/Area/Region (Scotland) teams</a:t>
            </a:r>
          </a:p>
          <a:p>
            <a:pPr marL="352425" indent="-342900">
              <a:buClr>
                <a:schemeClr val="tx2"/>
              </a:buClr>
              <a:buSzPct val="125000"/>
              <a:buFont typeface="Arial"/>
              <a:buChar char="•"/>
            </a:pPr>
            <a:endParaRPr lang="en-GB" sz="2200">
              <a:cs typeface="Arial"/>
            </a:endParaRPr>
          </a:p>
          <a:p>
            <a:pPr marL="352425" indent="-342900">
              <a:buClr>
                <a:schemeClr val="tx2"/>
              </a:buClr>
              <a:buSzPct val="125000"/>
              <a:buFont typeface="Arial"/>
              <a:buChar char="•"/>
            </a:pPr>
            <a:r>
              <a:rPr lang="en-GB" sz="2200">
                <a:cs typeface="Arial"/>
              </a:rPr>
              <a:t>Make sure volunteers are well-supported</a:t>
            </a:r>
          </a:p>
          <a:p>
            <a:pPr marL="352425" indent="-342900">
              <a:buClr>
                <a:schemeClr val="tx2"/>
              </a:buClr>
              <a:buSzPct val="125000"/>
              <a:buFont typeface="Arial"/>
              <a:buChar char="•"/>
            </a:pPr>
            <a:endParaRPr lang="en-GB" sz="2200">
              <a:cs typeface="Arial"/>
            </a:endParaRPr>
          </a:p>
          <a:p>
            <a:pPr marL="352425" indent="-342900">
              <a:buClr>
                <a:schemeClr val="tx2"/>
              </a:buClr>
              <a:buSzPct val="125000"/>
              <a:buFont typeface="Arial"/>
              <a:buChar char="•"/>
            </a:pPr>
            <a:r>
              <a:rPr lang="en-GB" sz="2200">
                <a:cs typeface="Arial"/>
              </a:rPr>
              <a:t>Help volunteers in </a:t>
            </a:r>
            <a:r>
              <a:rPr lang="en-GB" sz="2200">
                <a:ea typeface="+mn-lt"/>
                <a:cs typeface="+mn-lt"/>
              </a:rPr>
              <a:t>County/Area/Region (Scotland)</a:t>
            </a:r>
            <a:r>
              <a:rPr lang="en-GB" sz="2200">
                <a:cs typeface="Arial"/>
              </a:rPr>
              <a:t> teams with learning</a:t>
            </a:r>
          </a:p>
          <a:p>
            <a:pPr marL="352425" indent="-342900">
              <a:buClr>
                <a:schemeClr val="tx2"/>
              </a:buClr>
              <a:buSzPct val="125000"/>
              <a:buFont typeface="Arial"/>
              <a:buChar char="•"/>
            </a:pPr>
            <a:endParaRPr lang="en-GB" sz="2200">
              <a:cs typeface="Arial"/>
            </a:endParaRPr>
          </a:p>
          <a:p>
            <a:pPr marL="352425" indent="-342900">
              <a:buClr>
                <a:schemeClr val="tx2"/>
              </a:buClr>
              <a:buSzPct val="125000"/>
              <a:buFont typeface="Arial"/>
              <a:buChar char="•"/>
            </a:pPr>
            <a:r>
              <a:rPr lang="en-GB" sz="2200">
                <a:cs typeface="Arial"/>
              </a:rPr>
              <a:t>Recognise volunteers</a:t>
            </a:r>
          </a:p>
        </p:txBody>
      </p:sp>
      <p:pic>
        <p:nvPicPr>
          <p:cNvPr id="5" name="Picture 4">
            <a:extLst>
              <a:ext uri="{FF2B5EF4-FFF2-40B4-BE49-F238E27FC236}">
                <a16:creationId xmlns:a16="http://schemas.microsoft.com/office/drawing/2014/main" id="{BD168198-CA41-3CFC-A6A1-6F26218BF5FB}"/>
              </a:ext>
            </a:extLst>
          </p:cNvPr>
          <p:cNvPicPr>
            <a:picLocks noChangeAspect="1"/>
          </p:cNvPicPr>
          <p:nvPr/>
        </p:nvPicPr>
        <p:blipFill>
          <a:blip r:embed="rId3"/>
          <a:stretch>
            <a:fillRect/>
          </a:stretch>
        </p:blipFill>
        <p:spPr>
          <a:xfrm>
            <a:off x="7719752" y="0"/>
            <a:ext cx="4480651" cy="2526722"/>
          </a:xfrm>
          <a:prstGeom prst="rect">
            <a:avLst/>
          </a:prstGeom>
        </p:spPr>
      </p:pic>
      <p:sp>
        <p:nvSpPr>
          <p:cNvPr id="8" name="TextBox 7">
            <a:extLst>
              <a:ext uri="{FF2B5EF4-FFF2-40B4-BE49-F238E27FC236}">
                <a16:creationId xmlns:a16="http://schemas.microsoft.com/office/drawing/2014/main" id="{2621CABF-7B34-DF45-F586-A433B29E95D8}"/>
              </a:ext>
            </a:extLst>
          </p:cNvPr>
          <p:cNvSpPr txBox="1"/>
          <p:nvPr/>
        </p:nvSpPr>
        <p:spPr>
          <a:xfrm>
            <a:off x="7719752" y="2515372"/>
            <a:ext cx="4480651" cy="4401205"/>
          </a:xfrm>
          <a:prstGeom prst="rect">
            <a:avLst/>
          </a:prstGeom>
          <a:solidFill>
            <a:srgbClr val="7414DC"/>
          </a:solidFill>
        </p:spPr>
        <p:txBody>
          <a:bodyPr rot="0" spcFirstLastPara="0" vertOverflow="overflow" horzOverflow="overflow" vert="horz" wrap="square" lIns="320040" tIns="137160" rIns="274320" bIns="137160" numCol="1" spcCol="0" rtlCol="0" fromWordArt="0" anchor="t" anchorCtr="0" forceAA="0" compatLnSpc="1">
            <a:prstTxWarp prst="textNoShape">
              <a:avLst/>
            </a:prstTxWarp>
            <a:noAutofit/>
          </a:bodyPr>
          <a:lstStyle/>
          <a:p>
            <a:pPr>
              <a:spcAft>
                <a:spcPts val="600"/>
              </a:spcAft>
            </a:pPr>
            <a:r>
              <a:rPr lang="en-US" sz="1600">
                <a:solidFill>
                  <a:srgbClr val="FFFFFF"/>
                </a:solidFill>
                <a:latin typeface="Nunito Sans ExtraBold"/>
                <a:ea typeface="+mn-lt"/>
                <a:cs typeface="+mn-lt"/>
              </a:rPr>
              <a:t>Volunteering Development Team Leaders</a:t>
            </a:r>
            <a:endParaRPr lang="en-US" sz="1600" b="1">
              <a:solidFill>
                <a:srgbClr val="FFFFFF"/>
              </a:solidFill>
              <a:latin typeface="Nunito Sans ExtraBold"/>
            </a:endParaRPr>
          </a:p>
          <a:p>
            <a:pPr>
              <a:spcAft>
                <a:spcPts val="600"/>
              </a:spcAft>
            </a:pPr>
            <a:r>
              <a:rPr lang="en-US" sz="1200" b="1">
                <a:solidFill>
                  <a:srgbClr val="FFFFFF"/>
                </a:solidFill>
                <a:ea typeface="+mn-lt"/>
                <a:cs typeface="+mn-lt"/>
              </a:rPr>
              <a:t>“I help make sure all volunteers find it easy to join, that they feel welcome when they do, and that their volunteer experience just keeps getting better and better.” - Kris</a:t>
            </a:r>
            <a:endParaRPr lang="en-US" sz="1200" b="1"/>
          </a:p>
          <a:p>
            <a:pPr>
              <a:spcAft>
                <a:spcPts val="600"/>
              </a:spcAft>
            </a:pPr>
            <a:r>
              <a:rPr lang="en-US" sz="1200">
                <a:solidFill>
                  <a:srgbClr val="FFFFFF"/>
                </a:solidFill>
                <a:ea typeface="+mn-lt"/>
                <a:cs typeface="+mn-lt"/>
              </a:rPr>
              <a:t>Kris has a lot of experience volunteering with Scouts, and they’ve recently dedicated their time to becoming their County’s new Volunteering Development Team Leader. Their role focusses on making sure all volunteers in County teams have a fantastic volunteering experience. By doing so, they make it easy for people to join and learn new skills.</a:t>
            </a:r>
            <a:endParaRPr lang="en-US" sz="1200">
              <a:solidFill>
                <a:srgbClr val="000000"/>
              </a:solidFill>
              <a:ea typeface="+mn-lt"/>
              <a:cs typeface="+mn-lt"/>
            </a:endParaRPr>
          </a:p>
          <a:p>
            <a:pPr>
              <a:spcAft>
                <a:spcPts val="600"/>
              </a:spcAft>
            </a:pPr>
            <a:r>
              <a:rPr lang="en-US" sz="1200">
                <a:solidFill>
                  <a:srgbClr val="FFFFFF"/>
                </a:solidFill>
                <a:ea typeface="+mn-lt"/>
                <a:cs typeface="+mn-lt"/>
              </a:rPr>
              <a:t>They don’t do this alone, though. Kris is responsible for making sure their team is attracting and supporting new volunteers. As a Team Leader, they also are their team’s first point of contact, responsible for making sure that their volunteering experience is a positive one, too.</a:t>
            </a:r>
            <a:endParaRPr lang="en-US" sz="1200">
              <a:ea typeface="+mn-lt"/>
              <a:cs typeface="+mn-lt"/>
            </a:endParaRPr>
          </a:p>
          <a:p>
            <a:pPr>
              <a:spcAft>
                <a:spcPts val="600"/>
              </a:spcAft>
            </a:pPr>
            <a:r>
              <a:rPr lang="en-US" sz="1200">
                <a:solidFill>
                  <a:srgbClr val="FFFFFF"/>
                </a:solidFill>
                <a:ea typeface="+mn-lt"/>
                <a:cs typeface="+mn-lt"/>
              </a:rPr>
              <a:t>Kris is motivated by helping volunteers be the best they can be, and by building relationships and networks.</a:t>
            </a:r>
          </a:p>
        </p:txBody>
      </p:sp>
    </p:spTree>
    <p:extLst>
      <p:ext uri="{BB962C8B-B14F-4D97-AF65-F5344CB8AC3E}">
        <p14:creationId xmlns:p14="http://schemas.microsoft.com/office/powerpoint/2010/main" val="315370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3378610" y="410465"/>
            <a:ext cx="5423266" cy="523220"/>
          </a:xfrm>
          <a:prstGeom prst="rect">
            <a:avLst/>
          </a:prstGeom>
          <a:noFill/>
        </p:spPr>
        <p:txBody>
          <a:bodyPr wrap="square" lIns="91440" tIns="45720" rIns="91440" bIns="45720" anchor="t">
            <a:spAutoFit/>
          </a:body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2800" b="1">
                <a:solidFill>
                  <a:srgbClr val="7413DC"/>
                </a:solidFill>
                <a:latin typeface="Nunito Sans Black"/>
                <a:cs typeface="Nunito Sans Black"/>
              </a:rPr>
              <a:t>Recruitment </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15" name="TextBox 14">
            <a:extLst>
              <a:ext uri="{FF2B5EF4-FFF2-40B4-BE49-F238E27FC236}">
                <a16:creationId xmlns:a16="http://schemas.microsoft.com/office/drawing/2014/main" id="{3FE31CB4-5423-A997-8C1B-AFA706E3D856}"/>
              </a:ext>
            </a:extLst>
          </p:cNvPr>
          <p:cNvSpPr txBox="1"/>
          <p:nvPr/>
        </p:nvSpPr>
        <p:spPr>
          <a:xfrm>
            <a:off x="294741" y="1258894"/>
            <a:ext cx="4801172" cy="4985980"/>
          </a:xfrm>
          <a:prstGeom prst="rect">
            <a:avLst/>
          </a:prstGeom>
          <a:noFill/>
        </p:spPr>
        <p:txBody>
          <a:bodyPr wrap="square" lIns="91440" tIns="45720" rIns="91440" bIns="45720" rtlCol="0" anchor="t">
            <a:spAutoFit/>
          </a:bodyPr>
          <a:lstStyle/>
          <a:p>
            <a:pPr>
              <a:spcBef>
                <a:spcPts val="1200"/>
              </a:spcBef>
              <a:buClr>
                <a:srgbClr val="7414DC"/>
              </a:buClr>
              <a:buSzPct val="125000"/>
              <a:defRPr/>
            </a:pPr>
            <a:r>
              <a:rPr lang="en-GB" sz="2200" b="1">
                <a:solidFill>
                  <a:srgbClr val="000000"/>
                </a:solidFill>
                <a:latin typeface="Nunito Sans"/>
              </a:rPr>
              <a:t>What the change is</a:t>
            </a:r>
            <a:endParaRPr lang="en-US" sz="2200" b="1"/>
          </a:p>
          <a:p>
            <a:pPr>
              <a:spcBef>
                <a:spcPts val="1200"/>
              </a:spcBef>
              <a:defRPr/>
            </a:pPr>
            <a:endParaRPr lang="en-GB" sz="2200" b="1">
              <a:solidFill>
                <a:srgbClr val="000000"/>
              </a:solidFill>
              <a:latin typeface="Nunito Sans"/>
            </a:endParaRPr>
          </a:p>
          <a:p>
            <a:pPr marL="342900" indent="-342900" defTabSz="685800">
              <a:spcBef>
                <a:spcPts val="1200"/>
              </a:spcBef>
              <a:buClr>
                <a:srgbClr val="7414DC"/>
              </a:buClr>
              <a:buSzPct val="125000"/>
              <a:buFont typeface="Arial" panose="020B0604020202020204" pitchFamily="34" charset="0"/>
              <a:buChar char="•"/>
              <a:defRPr/>
            </a:pPr>
            <a:r>
              <a:rPr lang="en-GB" sz="2000">
                <a:solidFill>
                  <a:srgbClr val="000000"/>
                </a:solidFill>
                <a:latin typeface="Nunito Sans"/>
              </a:rPr>
              <a:t>When you recruit a new volunteer locally, you’ll:</a:t>
            </a:r>
            <a:endParaRPr lang="en-GB"/>
          </a:p>
          <a:p>
            <a:pPr marL="628650" lvl="1" indent="-285750">
              <a:spcBef>
                <a:spcPts val="12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Add them to scouts.org.uk using their basic personal details</a:t>
            </a:r>
          </a:p>
          <a:p>
            <a:pPr marL="628650" lvl="1" indent="-285750">
              <a:spcBef>
                <a:spcPts val="12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rPr>
              <a:t>Add a role to their profile</a:t>
            </a:r>
          </a:p>
          <a:p>
            <a:pPr marL="285750" indent="-285750" defTabSz="68580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The new volunteer will receive an email with their login details</a:t>
            </a:r>
          </a:p>
          <a:p>
            <a:pPr marL="285750" indent="-285750">
              <a:spcBef>
                <a:spcPts val="1200"/>
              </a:spcBef>
              <a:spcAft>
                <a:spcPts val="1200"/>
              </a:spcAft>
              <a:buClr>
                <a:srgbClr val="7414DC"/>
              </a:buClr>
              <a:buSzPct val="125000"/>
              <a:buFont typeface="Arial" panose="020B0604020202020204" pitchFamily="34" charset="0"/>
              <a:buChar char="•"/>
              <a:defRPr/>
            </a:pPr>
            <a:r>
              <a:rPr lang="en-GB" sz="2000">
                <a:solidFill>
                  <a:srgbClr val="000000"/>
                </a:solidFill>
                <a:latin typeface="Nunito Sans"/>
              </a:rPr>
              <a:t>The new volunteer will then fill in all their additional personal details and start working towards a full role</a:t>
            </a:r>
          </a:p>
        </p:txBody>
      </p:sp>
      <p:sp>
        <p:nvSpPr>
          <p:cNvPr id="4" name="TextBox 3">
            <a:extLst>
              <a:ext uri="{FF2B5EF4-FFF2-40B4-BE49-F238E27FC236}">
                <a16:creationId xmlns:a16="http://schemas.microsoft.com/office/drawing/2014/main" id="{2A85DDDA-106F-8A8B-4E55-4AA006BCD0A1}"/>
              </a:ext>
            </a:extLst>
          </p:cNvPr>
          <p:cNvSpPr txBox="1"/>
          <p:nvPr/>
        </p:nvSpPr>
        <p:spPr>
          <a:xfrm>
            <a:off x="6268869" y="1155242"/>
            <a:ext cx="5491568" cy="4470455"/>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2200" b="1">
                <a:solidFill>
                  <a:schemeClr val="tx1">
                    <a:lumMod val="95000"/>
                    <a:lumOff val="5000"/>
                  </a:schemeClr>
                </a:solidFill>
                <a:latin typeface="Nunito Sans"/>
                <a:ea typeface="Calibri"/>
              </a:rPr>
              <a:t>Examples of how the Volunteering Development Team might support</a:t>
            </a:r>
            <a:endParaRPr lang="en-US" b="1">
              <a:solidFill>
                <a:schemeClr val="tx1">
                  <a:lumMod val="95000"/>
                  <a:lumOff val="5000"/>
                </a:schemeClr>
              </a:solidFill>
            </a:endParaRPr>
          </a:p>
          <a:p>
            <a:pPr marL="9525">
              <a:spcBef>
                <a:spcPts val="600"/>
              </a:spcBef>
              <a:spcAft>
                <a:spcPts val="600"/>
              </a:spcAft>
              <a:defRPr/>
            </a:pPr>
            <a:endParaRPr lang="en-GB" sz="2200" b="1">
              <a:solidFill>
                <a:srgbClr val="000000"/>
              </a:solidFill>
              <a:latin typeface="Nunito Sans"/>
              <a:ea typeface="Calibri"/>
            </a:endParaRPr>
          </a:p>
          <a:p>
            <a:pPr marL="352425" indent="-342900">
              <a:spcBef>
                <a:spcPts val="600"/>
              </a:spcBef>
              <a:spcAft>
                <a:spcPts val="600"/>
              </a:spcAft>
              <a:buClr>
                <a:schemeClr val="tx2"/>
              </a:buClr>
              <a:buSzPct val="125000"/>
              <a:buFont typeface="Arial"/>
              <a:buChar char="•"/>
              <a:defRPr/>
            </a:pPr>
            <a:r>
              <a:rPr lang="en-GB" sz="2000">
                <a:latin typeface="Nunito Sans"/>
                <a:ea typeface="Calibri"/>
              </a:rPr>
              <a:t>Make sure Lead Volunteers know how to add new volunteers</a:t>
            </a:r>
          </a:p>
          <a:p>
            <a:pPr marL="352425" indent="-342900">
              <a:spcBef>
                <a:spcPts val="600"/>
              </a:spcBef>
              <a:spcAft>
                <a:spcPts val="600"/>
              </a:spcAft>
              <a:buClr>
                <a:schemeClr val="tx2"/>
              </a:buClr>
              <a:buSzPct val="125000"/>
              <a:buFont typeface="Arial"/>
              <a:buChar char="•"/>
              <a:defRPr/>
            </a:pPr>
            <a:r>
              <a:rPr lang="en-GB" sz="2000">
                <a:latin typeface="Nunito Sans"/>
                <a:ea typeface="Calibri"/>
              </a:rPr>
              <a:t>Support different methods of recruitment within their areas, making use of tools such as social media, the brand centre, and working with Growth &amp; Communities </a:t>
            </a:r>
          </a:p>
          <a:p>
            <a:pPr marL="352425" indent="-342900">
              <a:spcBef>
                <a:spcPts val="600"/>
              </a:spcBef>
              <a:spcAft>
                <a:spcPts val="600"/>
              </a:spcAft>
              <a:buClr>
                <a:schemeClr val="tx2"/>
              </a:buClr>
              <a:buSzPct val="125000"/>
              <a:buFont typeface="Arial"/>
              <a:buChar char="•"/>
              <a:defRPr/>
            </a:pPr>
            <a:r>
              <a:rPr lang="en-GB" sz="2000">
                <a:latin typeface="Nunito Sans"/>
                <a:ea typeface="Calibri"/>
              </a:rPr>
              <a:t>Answer volunteer enquiries and help new volunteers find the best opportunity for them.</a:t>
            </a:r>
          </a:p>
        </p:txBody>
      </p:sp>
      <p:cxnSp>
        <p:nvCxnSpPr>
          <p:cNvPr id="3" name="Straight Connector 2">
            <a:extLst>
              <a:ext uri="{FF2B5EF4-FFF2-40B4-BE49-F238E27FC236}">
                <a16:creationId xmlns:a16="http://schemas.microsoft.com/office/drawing/2014/main" id="{ADBE6912-A9E4-738F-348A-BFCE269F7FE8}"/>
              </a:ext>
            </a:extLst>
          </p:cNvPr>
          <p:cNvCxnSpPr>
            <a:cxnSpLocks/>
          </p:cNvCxnSpPr>
          <p:nvPr/>
        </p:nvCxnSpPr>
        <p:spPr>
          <a:xfrm>
            <a:off x="5409521" y="1258009"/>
            <a:ext cx="0" cy="5295191"/>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63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267997" y="477978"/>
            <a:ext cx="5656032" cy="461665"/>
          </a:xfrm>
          <a:prstGeom prst="rect">
            <a:avLst/>
          </a:prstGeom>
        </p:spPr>
        <p:txBody>
          <a:bodyPr vert="horz" wrap="square" lIns="0" tIns="0" rIns="0" bIns="0" rtlCol="0" anchor="t">
            <a:spAutoFit/>
          </a:bodyPr>
          <a:lstStyle/>
          <a:p>
            <a:pPr marL="0" marR="0" lvl="1" indent="0" algn="ctr"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The Volunteer Joining Journey</a:t>
            </a:r>
            <a:endParaRPr lang="en-US" sz="1800" b="0" i="0" u="none" strike="noStrike" kern="1200" cap="none" spc="0" normalizeH="0" baseline="0" noProof="0">
              <a:ln>
                <a:noFill/>
              </a:ln>
              <a:solidFill>
                <a:srgbClr val="000000"/>
              </a:solidFill>
              <a:effectLst/>
              <a:uLnTx/>
              <a:uFillTx/>
              <a:latin typeface="Nunito Sans"/>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302265" y="1198375"/>
            <a:ext cx="4713679" cy="4747453"/>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2200" b="1">
                <a:solidFill>
                  <a:srgbClr val="000000"/>
                </a:solidFill>
                <a:latin typeface="Nunito Sans"/>
                <a:ea typeface="Calibri"/>
              </a:rPr>
              <a:t>What the change is</a:t>
            </a:r>
            <a:endParaRPr lang="en-US" b="1"/>
          </a:p>
          <a:p>
            <a:pPr marL="352425" indent="-342900">
              <a:spcBef>
                <a:spcPts val="600"/>
              </a:spcBef>
              <a:spcAft>
                <a:spcPts val="600"/>
              </a:spcAft>
              <a:buClr>
                <a:srgbClr val="7414DC"/>
              </a:buClr>
              <a:buSzPct val="125000"/>
              <a:buFont typeface="Arial" panose="020B0604020202020204" pitchFamily="34" charset="0"/>
              <a:buChar char="•"/>
              <a:defRPr/>
            </a:pPr>
            <a:endParaRPr lang="en-GB" sz="2200">
              <a:solidFill>
                <a:srgbClr val="000000"/>
              </a:solidFill>
              <a:latin typeface="Nunito Sans"/>
              <a:ea typeface="Calibri"/>
            </a:endParaRPr>
          </a:p>
          <a:p>
            <a:pPr marL="352425" marR="0" lvl="0" indent="-342900" algn="l" defTabSz="685800">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This journey applies to all new volunteers, and volunteers returning more than 30-days after leaving Scouts</a:t>
            </a:r>
            <a:endParaRPr lang="en-GB"/>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Includes any young people joining as an adult volunteer</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200">
                <a:solidFill>
                  <a:srgbClr val="000000"/>
                </a:solidFill>
                <a:latin typeface="Nunito Sans"/>
                <a:ea typeface="Calibri"/>
              </a:rPr>
              <a:t>Once a new volunteer has been added to the system, all seven volunteer joining journey steps can be completed in any order</a:t>
            </a:r>
          </a:p>
        </p:txBody>
      </p:sp>
      <p:sp>
        <p:nvSpPr>
          <p:cNvPr id="2" name="TextBox 1">
            <a:extLst>
              <a:ext uri="{FF2B5EF4-FFF2-40B4-BE49-F238E27FC236}">
                <a16:creationId xmlns:a16="http://schemas.microsoft.com/office/drawing/2014/main" id="{44688358-2A95-BC83-179F-BBC5B1BC3D47}"/>
              </a:ext>
            </a:extLst>
          </p:cNvPr>
          <p:cNvSpPr txBox="1"/>
          <p:nvPr/>
        </p:nvSpPr>
        <p:spPr>
          <a:xfrm>
            <a:off x="6242667" y="1198375"/>
            <a:ext cx="5491568" cy="5516895"/>
          </a:xfrm>
          <a:prstGeom prst="rect">
            <a:avLst/>
          </a:prstGeom>
          <a:noFill/>
        </p:spPr>
        <p:txBody>
          <a:bodyPr wrap="square" lIns="68580" tIns="34290" rIns="68580" bIns="34290" rtlCol="0" anchor="t">
            <a:spAutoFit/>
          </a:bodyPr>
          <a:lstStyle/>
          <a:p>
            <a:pPr marL="9525">
              <a:spcBef>
                <a:spcPts val="600"/>
              </a:spcBef>
              <a:spcAft>
                <a:spcPts val="600"/>
              </a:spcAft>
              <a:defRPr/>
            </a:pPr>
            <a:r>
              <a:rPr lang="en-GB" sz="2200" b="1">
                <a:solidFill>
                  <a:schemeClr val="tx1">
                    <a:lumMod val="95000"/>
                    <a:lumOff val="5000"/>
                  </a:schemeClr>
                </a:solidFill>
                <a:latin typeface="Nunito Sans"/>
                <a:ea typeface="Calibri"/>
              </a:rPr>
              <a:t>Examples of how </a:t>
            </a:r>
            <a:r>
              <a:rPr lang="en-GB" sz="2200" b="1">
                <a:solidFill>
                  <a:srgbClr val="000000"/>
                </a:solidFill>
                <a:latin typeface="Nunito Sans"/>
                <a:ea typeface="Calibri"/>
              </a:rPr>
              <a:t>the Volunteering Development Team might support:</a:t>
            </a:r>
            <a:endParaRPr lang="en-GB" sz="2200" b="1">
              <a:ea typeface="Calibri"/>
            </a:endParaRPr>
          </a:p>
          <a:p>
            <a:pPr marL="9525">
              <a:spcBef>
                <a:spcPts val="600"/>
              </a:spcBef>
              <a:spcAft>
                <a:spcPts val="600"/>
              </a:spcAft>
              <a:buClr>
                <a:schemeClr val="tx2"/>
              </a:buClr>
              <a:buSzPct val="125000"/>
              <a:defRPr/>
            </a:pPr>
            <a:r>
              <a:rPr lang="en-GB" sz="2000">
                <a:solidFill>
                  <a:srgbClr val="000000"/>
                </a:solidFill>
                <a:latin typeface="Nunito Sans"/>
                <a:ea typeface="Calibri"/>
              </a:rPr>
              <a:t>Lead Volunteers and Team Leaders will be responsible for supporting new volunteers, however, this will be supported by:</a:t>
            </a:r>
          </a:p>
          <a:p>
            <a:pPr marL="352425" indent="-342900">
              <a:spcBef>
                <a:spcPts val="600"/>
              </a:spcBef>
              <a:spcAft>
                <a:spcPts val="600"/>
              </a:spcAft>
              <a:buClr>
                <a:schemeClr val="tx2"/>
              </a:buClr>
              <a:buSzPct val="125000"/>
              <a:buFont typeface="Arial" panose="020B0604020202020204" pitchFamily="34" charset="0"/>
              <a:buChar char="•"/>
              <a:defRPr/>
            </a:pPr>
            <a:r>
              <a:rPr lang="en-GB" sz="2000">
                <a:solidFill>
                  <a:srgbClr val="000000"/>
                </a:solidFill>
                <a:latin typeface="Nunito Sans"/>
                <a:ea typeface="Calibri"/>
              </a:rPr>
              <a:t>Support Counties/Districts/Groups to understand the volunteer joining journey </a:t>
            </a:r>
            <a:endParaRPr lang="en-GB" sz="2000"/>
          </a:p>
          <a:p>
            <a:pPr marL="352425" indent="-342900">
              <a:spcBef>
                <a:spcPts val="600"/>
              </a:spcBef>
              <a:spcAft>
                <a:spcPts val="600"/>
              </a:spcAft>
              <a:buClr>
                <a:schemeClr val="tx2"/>
              </a:buClr>
              <a:buSzPct val="125000"/>
              <a:buFont typeface="Arial"/>
              <a:buChar char="•"/>
              <a:defRPr/>
            </a:pPr>
            <a:r>
              <a:rPr lang="en-GB" sz="2000">
                <a:solidFill>
                  <a:srgbClr val="000000"/>
                </a:solidFill>
                <a:latin typeface="Nunito Sans"/>
                <a:ea typeface="Calibri"/>
              </a:rPr>
              <a:t>Identify volunteers who will help give a warm welcome to new volunteers, and support others to</a:t>
            </a:r>
          </a:p>
          <a:p>
            <a:pPr marL="352425" indent="-342900">
              <a:spcBef>
                <a:spcPts val="600"/>
              </a:spcBef>
              <a:spcAft>
                <a:spcPts val="600"/>
              </a:spcAft>
              <a:buClr>
                <a:schemeClr val="tx2"/>
              </a:buClr>
              <a:buSzPct val="125000"/>
              <a:buFont typeface="Arial"/>
              <a:buChar char="•"/>
              <a:defRPr/>
            </a:pPr>
            <a:r>
              <a:rPr lang="en-GB" sz="2000">
                <a:solidFill>
                  <a:srgbClr val="000000"/>
                </a:solidFill>
                <a:latin typeface="Nunito Sans"/>
                <a:ea typeface="Calibri"/>
              </a:rPr>
              <a:t>Remove barriers to people completing their joining journey, and support others to</a:t>
            </a:r>
          </a:p>
          <a:p>
            <a:pPr marL="352425" indent="-342900">
              <a:spcBef>
                <a:spcPts val="600"/>
              </a:spcBef>
              <a:spcAft>
                <a:spcPts val="600"/>
              </a:spcAft>
              <a:buClr>
                <a:schemeClr val="tx2"/>
              </a:buClr>
              <a:buSzPct val="125000"/>
              <a:buFont typeface="Arial"/>
              <a:buChar char="•"/>
              <a:defRPr/>
            </a:pPr>
            <a:r>
              <a:rPr lang="en-GB" sz="2000">
                <a:solidFill>
                  <a:srgbClr val="000000"/>
                </a:solidFill>
                <a:latin typeface="Nunito Sans"/>
                <a:ea typeface="Calibri"/>
              </a:rPr>
              <a:t>Manage any local 'welcoming volunteers' resources and processes e.g. team get togethers, WhatsApp groups</a:t>
            </a:r>
          </a:p>
        </p:txBody>
      </p:sp>
      <p:cxnSp>
        <p:nvCxnSpPr>
          <p:cNvPr id="7" name="Straight Connector 6">
            <a:extLst>
              <a:ext uri="{FF2B5EF4-FFF2-40B4-BE49-F238E27FC236}">
                <a16:creationId xmlns:a16="http://schemas.microsoft.com/office/drawing/2014/main" id="{CAFB50A0-76A8-4FD0-CAB0-725BD0C04304}"/>
              </a:ext>
            </a:extLst>
          </p:cNvPr>
          <p:cNvCxnSpPr>
            <a:cxnSpLocks/>
          </p:cNvCxnSpPr>
          <p:nvPr/>
        </p:nvCxnSpPr>
        <p:spPr>
          <a:xfrm>
            <a:off x="5409521" y="1258009"/>
            <a:ext cx="0" cy="5295191"/>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594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D1CCCC-FA06-E40F-0D54-8AF736222CEF}"/>
              </a:ext>
            </a:extLst>
          </p:cNvPr>
          <p:cNvSpPr txBox="1"/>
          <p:nvPr/>
        </p:nvSpPr>
        <p:spPr>
          <a:xfrm>
            <a:off x="3384755" y="422033"/>
            <a:ext cx="5423266" cy="523220"/>
          </a:xfrm>
          <a:prstGeom prst="rect">
            <a:avLst/>
          </a:prstGeom>
          <a:noFill/>
        </p:spPr>
        <p:txBody>
          <a:bodyPr wrap="square" lIns="91440" tIns="45720" rIns="91440" bIns="45720" anchor="t">
            <a:spAutoFit/>
          </a:bodyPr>
          <a:lstStyle/>
          <a:p>
            <a:pPr marL="64770" marR="0" lvl="0" indent="0" algn="ctr" defTabSz="685800" rtl="0" eaLnBrk="1" fontAlgn="auto" latinLnBrk="0" hangingPunct="1">
              <a:lnSpc>
                <a:spcPct val="100000"/>
              </a:lnSpc>
              <a:spcBef>
                <a:spcPts val="2145"/>
              </a:spcBef>
              <a:spcAft>
                <a:spcPts val="0"/>
              </a:spcAft>
              <a:buClrTx/>
              <a:buSzTx/>
              <a:buFontTx/>
              <a:buNone/>
              <a:tabLst/>
              <a:defRPr/>
            </a:pPr>
            <a:r>
              <a:rPr lang="en-GB" sz="2800" b="1">
                <a:solidFill>
                  <a:srgbClr val="7413DC"/>
                </a:solidFill>
                <a:latin typeface="Nunito Sans Black"/>
                <a:cs typeface="Nunito Sans Black"/>
              </a:rPr>
              <a:t>References</a:t>
            </a:r>
            <a:endParaRPr kumimoji="0" lang="en-GB" sz="2800" b="1" i="0" u="none" strike="noStrike" kern="1200" cap="none" spc="0" normalizeH="0" baseline="0" noProof="0">
              <a:ln>
                <a:noFill/>
              </a:ln>
              <a:solidFill>
                <a:srgbClr val="7413DC"/>
              </a:solidFill>
              <a:effectLst/>
              <a:uLnTx/>
              <a:uFillTx/>
              <a:latin typeface="Nunito Sans Black"/>
              <a:ea typeface="+mn-ea"/>
              <a:cs typeface="Nunito Sans Black"/>
            </a:endParaRPr>
          </a:p>
        </p:txBody>
      </p:sp>
      <p:sp>
        <p:nvSpPr>
          <p:cNvPr id="6" name="TextBox 5">
            <a:extLst>
              <a:ext uri="{FF2B5EF4-FFF2-40B4-BE49-F238E27FC236}">
                <a16:creationId xmlns:a16="http://schemas.microsoft.com/office/drawing/2014/main" id="{6EDC8363-EB3F-F81B-4380-396FEAD09BC5}"/>
              </a:ext>
            </a:extLst>
          </p:cNvPr>
          <p:cNvSpPr txBox="1"/>
          <p:nvPr/>
        </p:nvSpPr>
        <p:spPr>
          <a:xfrm>
            <a:off x="279858" y="890111"/>
            <a:ext cx="5022574" cy="5663089"/>
          </a:xfrm>
          <a:prstGeom prst="rect">
            <a:avLst/>
          </a:prstGeom>
          <a:noFill/>
        </p:spPr>
        <p:txBody>
          <a:bodyPr wrap="square" lIns="91440" tIns="45720" rIns="91440" bIns="45720" rtlCol="0" anchor="t">
            <a:spAutoFit/>
          </a:bodyPr>
          <a:lstStyle/>
          <a:p>
            <a:pPr>
              <a:spcBef>
                <a:spcPts val="600"/>
              </a:spcBef>
              <a:spcAft>
                <a:spcPts val="600"/>
              </a:spcAft>
              <a:buClr>
                <a:schemeClr val="tx2"/>
              </a:buClr>
              <a:buSzPct val="125000"/>
            </a:pPr>
            <a:r>
              <a:rPr lang="en-GB" sz="2200" b="1">
                <a:solidFill>
                  <a:srgbClr val="000000"/>
                </a:solidFill>
                <a:latin typeface="Nunito Sans"/>
                <a:ea typeface="Calibri"/>
              </a:rPr>
              <a:t>What the change is</a:t>
            </a:r>
            <a:endParaRPr lang="en-US" sz="2200" b="1"/>
          </a:p>
          <a:p>
            <a:pPr marL="342900" indent="-342900">
              <a:spcBef>
                <a:spcPts val="600"/>
              </a:spcBef>
              <a:spcAft>
                <a:spcPts val="600"/>
              </a:spcAft>
              <a:buClr>
                <a:schemeClr val="tx2"/>
              </a:buClr>
              <a:buSzPct val="125000"/>
              <a:buFont typeface="Arial" panose="020B0604020202020204" pitchFamily="34" charset="0"/>
              <a:buChar char="•"/>
            </a:pPr>
            <a:r>
              <a:rPr lang="en-GB" sz="2000">
                <a:solidFill>
                  <a:srgbClr val="000000"/>
                </a:solidFill>
                <a:latin typeface="Nunito Sans"/>
                <a:ea typeface="Calibri"/>
              </a:rPr>
              <a:t>The new volunteer can start their references once they have provided their </a:t>
            </a:r>
            <a:r>
              <a:rPr lang="en-GB" sz="2000"/>
              <a:t>personal details</a:t>
            </a:r>
            <a:endParaRPr lang="en-GB"/>
          </a:p>
          <a:p>
            <a:pPr marL="342900" indent="-342900">
              <a:spcBef>
                <a:spcPts val="600"/>
              </a:spcBef>
              <a:spcAft>
                <a:spcPts val="600"/>
              </a:spcAft>
              <a:buClr>
                <a:schemeClr val="tx2"/>
              </a:buClr>
              <a:buSzPct val="125000"/>
              <a:buFont typeface="Arial" panose="020B0604020202020204" pitchFamily="34" charset="0"/>
              <a:buChar char="•"/>
            </a:pPr>
            <a:r>
              <a:rPr lang="en-GB" sz="2000"/>
              <a:t>Up to four referees can be added</a:t>
            </a:r>
          </a:p>
          <a:p>
            <a:pPr marL="342900" indent="-342900">
              <a:spcBef>
                <a:spcPts val="600"/>
              </a:spcBef>
              <a:spcAft>
                <a:spcPts val="600"/>
              </a:spcAft>
              <a:buClr>
                <a:schemeClr val="tx2"/>
              </a:buClr>
              <a:buSzPct val="125000"/>
              <a:buFont typeface="Arial" panose="020B0604020202020204" pitchFamily="34" charset="0"/>
              <a:buChar char="•"/>
            </a:pPr>
            <a:r>
              <a:rPr lang="en-GB" sz="2000"/>
              <a:t>The system will assess the first two responses received </a:t>
            </a:r>
            <a:r>
              <a:rPr lang="en-GB" sz="1600"/>
              <a:t>(however, should an unsatisfactory reference come back from the others this will be reviewed)</a:t>
            </a:r>
            <a:endParaRPr lang="en-GB" sz="2000"/>
          </a:p>
          <a:p>
            <a:pPr marL="342900" indent="-342900">
              <a:spcBef>
                <a:spcPts val="600"/>
              </a:spcBef>
              <a:spcAft>
                <a:spcPts val="600"/>
              </a:spcAft>
              <a:buClr>
                <a:schemeClr val="tx2"/>
              </a:buClr>
              <a:buSzPct val="125000"/>
              <a:buFont typeface="Arial" panose="020B0604020202020204" pitchFamily="34" charset="0"/>
              <a:buChar char="•"/>
            </a:pPr>
            <a:r>
              <a:rPr lang="en-GB" sz="2000"/>
              <a:t>Unsatisfactory references will be referred to District or County Lead Volunteer or accredited Volunteering Safeguarding Lead</a:t>
            </a:r>
          </a:p>
          <a:p>
            <a:pPr marL="342900" indent="-342900">
              <a:spcBef>
                <a:spcPts val="600"/>
              </a:spcBef>
              <a:spcAft>
                <a:spcPts val="600"/>
              </a:spcAft>
              <a:buClr>
                <a:schemeClr val="tx2"/>
              </a:buClr>
              <a:buSzPct val="125000"/>
              <a:buFont typeface="Arial" panose="020B0604020202020204" pitchFamily="34" charset="0"/>
              <a:buChar char="•"/>
            </a:pPr>
            <a:r>
              <a:rPr lang="en-GB" sz="2000">
                <a:solidFill>
                  <a:srgbClr val="000000"/>
                </a:solidFill>
                <a:latin typeface="Nunito Sans"/>
                <a:ea typeface="Calibri"/>
              </a:rPr>
              <a:t>Overdue references (30 days) will be referred to the volunteer for action (including nominating new referees)</a:t>
            </a:r>
            <a:endParaRPr lang="en-GB" sz="2000"/>
          </a:p>
        </p:txBody>
      </p:sp>
      <p:sp>
        <p:nvSpPr>
          <p:cNvPr id="4" name="TextBox 3">
            <a:extLst>
              <a:ext uri="{FF2B5EF4-FFF2-40B4-BE49-F238E27FC236}">
                <a16:creationId xmlns:a16="http://schemas.microsoft.com/office/drawing/2014/main" id="{410187D9-D74A-556C-FB87-B89E18936394}"/>
              </a:ext>
            </a:extLst>
          </p:cNvPr>
          <p:cNvSpPr txBox="1"/>
          <p:nvPr/>
        </p:nvSpPr>
        <p:spPr>
          <a:xfrm>
            <a:off x="6268869" y="1155242"/>
            <a:ext cx="5491568" cy="3916457"/>
          </a:xfrm>
          <a:prstGeom prst="rect">
            <a:avLst/>
          </a:prstGeom>
          <a:noFill/>
        </p:spPr>
        <p:txBody>
          <a:bodyPr wrap="square" lIns="68580" tIns="34290" rIns="68580" bIns="34290" rtlCol="0" anchor="t">
            <a:spAutoFit/>
          </a:bodyPr>
          <a:lstStyle/>
          <a:p>
            <a:pPr marL="9525">
              <a:spcBef>
                <a:spcPts val="600"/>
              </a:spcBef>
              <a:spcAft>
                <a:spcPts val="600"/>
              </a:spcAft>
              <a:defRPr/>
            </a:pPr>
            <a:r>
              <a:rPr lang="en-GB" sz="2200" b="1">
                <a:solidFill>
                  <a:schemeClr val="tx1">
                    <a:lumMod val="95000"/>
                    <a:lumOff val="5000"/>
                  </a:schemeClr>
                </a:solidFill>
                <a:latin typeface="Nunito Sans"/>
                <a:ea typeface="Calibri"/>
              </a:rPr>
              <a:t>Examples of how </a:t>
            </a:r>
            <a:r>
              <a:rPr lang="en-GB" sz="2200" b="1">
                <a:solidFill>
                  <a:srgbClr val="000000"/>
                </a:solidFill>
                <a:latin typeface="Nunito Sans"/>
                <a:ea typeface="Calibri"/>
              </a:rPr>
              <a:t>the Volunteering Development Team might support: </a:t>
            </a:r>
            <a:endParaRPr lang="en-US" b="1"/>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ea typeface="Calibri"/>
              </a:rPr>
              <a:t>Monitor dashboards at Scouts.org.uk to make sure references are being completed in a timely manner</a:t>
            </a:r>
          </a:p>
          <a:p>
            <a:pPr marL="352425" marR="0" lvl="0" indent="-342900" algn="l" defTabSz="685800">
              <a:lnSpc>
                <a:spcPct val="100000"/>
              </a:lnSpc>
              <a:spcBef>
                <a:spcPts val="600"/>
              </a:spcBef>
              <a:spcAft>
                <a:spcPts val="600"/>
              </a:spcAft>
              <a:buClr>
                <a:schemeClr val="tx2"/>
              </a:buClr>
              <a:buSzPct val="125000"/>
              <a:buFont typeface="Arial"/>
              <a:buChar char="•"/>
              <a:tabLst/>
              <a:defRPr/>
            </a:pPr>
            <a:endParaRPr lang="en-GB" sz="2200">
              <a:solidFill>
                <a:srgbClr val="000000"/>
              </a:solidFill>
              <a:latin typeface="Nunito Sans"/>
              <a:ea typeface="Calibri"/>
            </a:endParaRP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ea typeface="Calibri"/>
              </a:rPr>
              <a:t>Understand guidance on who referees need to be and the process - to answer questions from Lead Volunteers supporting new volunteers</a:t>
            </a:r>
          </a:p>
        </p:txBody>
      </p:sp>
      <p:cxnSp>
        <p:nvCxnSpPr>
          <p:cNvPr id="3" name="Straight Connector 2">
            <a:extLst>
              <a:ext uri="{FF2B5EF4-FFF2-40B4-BE49-F238E27FC236}">
                <a16:creationId xmlns:a16="http://schemas.microsoft.com/office/drawing/2014/main" id="{3C58C1CA-E8FE-7139-F3D0-7933BAF695E1}"/>
              </a:ext>
            </a:extLst>
          </p:cNvPr>
          <p:cNvCxnSpPr>
            <a:cxnSpLocks/>
          </p:cNvCxnSpPr>
          <p:nvPr/>
        </p:nvCxnSpPr>
        <p:spPr>
          <a:xfrm>
            <a:off x="5409521" y="1258009"/>
            <a:ext cx="0" cy="5295191"/>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35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09697" y="1681348"/>
            <a:ext cx="5683003" cy="4439677"/>
          </a:xfrm>
          <a:prstGeom prst="rect">
            <a:avLst/>
          </a:prstGeom>
        </p:spPr>
        <p:txBody>
          <a:bodyPr vert="horz" wrap="square" lIns="0" tIns="0" rIns="0" bIns="0" rtlCol="0" anchor="t">
            <a:spAutoFit/>
          </a:bodyPr>
          <a:lstStyle/>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Kester Sharpe, </a:t>
            </a:r>
            <a:r>
              <a:rPr lang="en-GB" sz="1600" dirty="0">
                <a:latin typeface="Nunito Sans"/>
                <a:cs typeface="Calibri"/>
              </a:rPr>
              <a:t>Project Sponsor, Welcome</a:t>
            </a:r>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Paul Fix,</a:t>
            </a:r>
            <a:r>
              <a:rPr lang="en-GB" sz="1600" dirty="0">
                <a:latin typeface="Nunito Sans"/>
                <a:cs typeface="Calibri"/>
              </a:rPr>
              <a:t> Project Sponsor, Volunteer Journey</a:t>
            </a:r>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Heather Smith, </a:t>
            </a:r>
            <a:r>
              <a:rPr lang="en-GB" sz="1600" dirty="0">
                <a:latin typeface="Nunito Sans"/>
                <a:cs typeface="Calibri"/>
              </a:rPr>
              <a:t>Volunteering Executive</a:t>
            </a:r>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Alison Fell, </a:t>
            </a:r>
            <a:r>
              <a:rPr lang="en-GB" sz="1600" dirty="0">
                <a:latin typeface="Nunito Sans"/>
                <a:cs typeface="Calibri"/>
              </a:rPr>
              <a:t>Project Delivery Team Product Lead – Welcome</a:t>
            </a:r>
            <a:endParaRPr lang="en-GB" sz="1600" b="1" dirty="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Matt Cobble, </a:t>
            </a:r>
            <a:r>
              <a:rPr lang="en-GB" sz="1600" dirty="0">
                <a:latin typeface="Nunito Sans"/>
                <a:cs typeface="Calibri"/>
              </a:rPr>
              <a:t>UK People Team Member</a:t>
            </a:r>
          </a:p>
          <a:p>
            <a:pPr marL="285750" lvl="1" indent="-285750">
              <a:spcBef>
                <a:spcPts val="1500"/>
              </a:spcBef>
              <a:buClr>
                <a:srgbClr val="7414DC"/>
              </a:buClr>
              <a:buSzPct val="125000"/>
              <a:buFont typeface="Arial"/>
              <a:buChar char="•"/>
              <a:tabLst>
                <a:tab pos="523399" algn="l"/>
                <a:tab pos="523875" algn="l"/>
              </a:tabLst>
            </a:pPr>
            <a:endParaRPr lang="en-GB" sz="1600" dirty="0">
              <a:latin typeface="Nunito Sans"/>
              <a:cs typeface="Calibri"/>
            </a:endParaRPr>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Rebecca Young</a:t>
            </a:r>
            <a:r>
              <a:rPr lang="en-GB" sz="1600" dirty="0">
                <a:latin typeface="Nunito Sans"/>
                <a:cs typeface="Calibri"/>
              </a:rPr>
              <a:t>, Head of Digital Delivery/ Welcome SRO</a:t>
            </a:r>
            <a:endParaRPr lang="en-GB" dirty="0"/>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Lucy Burrows-Smith</a:t>
            </a:r>
            <a:r>
              <a:rPr lang="en-GB" sz="1600" dirty="0">
                <a:latin typeface="Nunito Sans"/>
                <a:cs typeface="Calibri"/>
              </a:rPr>
              <a:t>, Volunteering Executive</a:t>
            </a:r>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Adam Ray, Lauren Golding</a:t>
            </a:r>
            <a:r>
              <a:rPr lang="en-GB" sz="1600" dirty="0">
                <a:latin typeface="Nunito Sans"/>
                <a:cs typeface="Calibri"/>
              </a:rPr>
              <a:t>, Communications Team</a:t>
            </a:r>
          </a:p>
          <a:p>
            <a:pPr marL="285750" lvl="1" indent="-285750">
              <a:spcBef>
                <a:spcPts val="1500"/>
              </a:spcBef>
              <a:buClr>
                <a:srgbClr val="7414DC"/>
              </a:buClr>
              <a:buSzPct val="125000"/>
              <a:buFont typeface="Arial"/>
              <a:buChar char="•"/>
              <a:tabLst>
                <a:tab pos="523399" algn="l"/>
                <a:tab pos="523875" algn="l"/>
              </a:tabLst>
            </a:pPr>
            <a:r>
              <a:rPr lang="en-GB" sz="1600" b="1" dirty="0">
                <a:latin typeface="Nunito Sans"/>
                <a:cs typeface="Calibri"/>
              </a:rPr>
              <a:t>Rob Groves, Elizabeth </a:t>
            </a:r>
            <a:r>
              <a:rPr lang="en-GB" sz="1600" b="1" dirty="0" err="1">
                <a:latin typeface="Nunito Sans"/>
                <a:cs typeface="Calibri"/>
              </a:rPr>
              <a:t>Stormfield</a:t>
            </a:r>
            <a:r>
              <a:rPr lang="en-GB" sz="1600" b="1" dirty="0">
                <a:latin typeface="Nunito Sans"/>
                <a:cs typeface="Calibri"/>
              </a:rPr>
              <a:t>, </a:t>
            </a:r>
            <a:r>
              <a:rPr lang="en-GB" sz="1600" dirty="0">
                <a:latin typeface="Nunito Sans"/>
                <a:cs typeface="Calibri"/>
              </a:rPr>
              <a:t>Change Team</a:t>
            </a:r>
            <a:endParaRPr lang="en-GB" dirty="0"/>
          </a:p>
        </p:txBody>
      </p:sp>
      <p:sp>
        <p:nvSpPr>
          <p:cNvPr id="3" name="TextBox 2">
            <a:extLst>
              <a:ext uri="{FF2B5EF4-FFF2-40B4-BE49-F238E27FC236}">
                <a16:creationId xmlns:a16="http://schemas.microsoft.com/office/drawing/2014/main" id="{C442F3DC-9009-C8F9-A8ED-6C3994E56C41}"/>
              </a:ext>
            </a:extLst>
          </p:cNvPr>
          <p:cNvSpPr txBox="1"/>
          <p:nvPr/>
        </p:nvSpPr>
        <p:spPr>
          <a:xfrm>
            <a:off x="209697" y="437825"/>
            <a:ext cx="3936678" cy="584775"/>
          </a:xfrm>
          <a:prstGeom prst="rect">
            <a:avLst/>
          </a:prstGeom>
          <a:noFill/>
        </p:spPr>
        <p:txBody>
          <a:bodyPr wrap="square">
            <a:spAutoFit/>
          </a:bodyPr>
          <a:lstStyle/>
          <a:p>
            <a:pPr marL="64770">
              <a:spcBef>
                <a:spcPts val="2145"/>
              </a:spcBef>
            </a:pPr>
            <a:r>
              <a:rPr lang="en-GB" sz="3200">
                <a:solidFill>
                  <a:srgbClr val="7413DC"/>
                </a:solidFill>
                <a:latin typeface="Nunito Sans Black" panose="00000A00000000000000" pitchFamily="2" charset="0"/>
                <a:cs typeface="Nunito Sans Black"/>
              </a:rPr>
              <a:t>Who's on the call?</a:t>
            </a:r>
          </a:p>
        </p:txBody>
      </p:sp>
      <p:pic>
        <p:nvPicPr>
          <p:cNvPr id="7" name="Picture 3" descr="A group of kids sitting on the floor&#10;&#10;Description automatically generated with medium confidence">
            <a:extLst>
              <a:ext uri="{FF2B5EF4-FFF2-40B4-BE49-F238E27FC236}">
                <a16:creationId xmlns:a16="http://schemas.microsoft.com/office/drawing/2014/main" id="{065A4AA8-EAEC-5B1E-CCD1-F3937E821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21" r="24726"/>
          <a:stretch/>
        </p:blipFill>
        <p:spPr>
          <a:xfrm>
            <a:off x="6096000" y="0"/>
            <a:ext cx="6096000" cy="6858000"/>
          </a:xfrm>
          <a:prstGeom prst="rect">
            <a:avLst/>
          </a:prstGeom>
        </p:spPr>
      </p:pic>
    </p:spTree>
    <p:extLst>
      <p:ext uri="{BB962C8B-B14F-4D97-AF65-F5344CB8AC3E}">
        <p14:creationId xmlns:p14="http://schemas.microsoft.com/office/powerpoint/2010/main" val="995131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F3A6B6C1-CEA3-4D79-9FEB-8C7D1D6020B8}"/>
              </a:ext>
            </a:extLst>
          </p:cNvPr>
          <p:cNvSpPr txBox="1"/>
          <p:nvPr/>
        </p:nvSpPr>
        <p:spPr>
          <a:xfrm>
            <a:off x="3267997" y="469818"/>
            <a:ext cx="5656032" cy="461665"/>
          </a:xfrm>
          <a:prstGeom prst="rect">
            <a:avLst/>
          </a:prstGeom>
        </p:spPr>
        <p:txBody>
          <a:bodyPr vert="horz" wrap="square" lIns="0" tIns="0" rIns="0" bIns="0" rtlCol="0" anchor="t">
            <a:spAutoFit/>
          </a:bodyPr>
          <a:lstStyle/>
          <a:p>
            <a:pPr marL="0" marR="0" lvl="1" indent="0" algn="ctr"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Criminal </a:t>
            </a:r>
            <a:r>
              <a:rPr lang="en-GB" sz="3000" kern="0">
                <a:solidFill>
                  <a:srgbClr val="7413DC"/>
                </a:solidFill>
                <a:latin typeface="Nunito Sans Black"/>
                <a:cs typeface="Calibri"/>
              </a:rPr>
              <a:t>Record</a:t>
            </a:r>
            <a:r>
              <a:rPr kumimoji="0" lang="en-GB" sz="3000" b="0" i="0" u="none" strike="noStrike" kern="0" cap="none" spc="0" normalizeH="0" baseline="0" noProof="0">
                <a:ln>
                  <a:noFill/>
                </a:ln>
                <a:solidFill>
                  <a:srgbClr val="7413DC"/>
                </a:solidFill>
                <a:effectLst/>
                <a:uLnTx/>
                <a:uFillTx/>
                <a:latin typeface="Nunito Sans Black"/>
                <a:ea typeface="+mn-ea"/>
                <a:cs typeface="Calibri"/>
              </a:rPr>
              <a:t> Check</a:t>
            </a:r>
          </a:p>
        </p:txBody>
      </p:sp>
      <p:sp>
        <p:nvSpPr>
          <p:cNvPr id="4" name="TextBox 3">
            <a:extLst>
              <a:ext uri="{FF2B5EF4-FFF2-40B4-BE49-F238E27FC236}">
                <a16:creationId xmlns:a16="http://schemas.microsoft.com/office/drawing/2014/main" id="{CBD90E45-0841-E2AB-039B-7D779329376B}"/>
              </a:ext>
            </a:extLst>
          </p:cNvPr>
          <p:cNvSpPr txBox="1"/>
          <p:nvPr/>
        </p:nvSpPr>
        <p:spPr>
          <a:xfrm>
            <a:off x="221160" y="938652"/>
            <a:ext cx="5188362" cy="3916457"/>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2200" b="1">
                <a:solidFill>
                  <a:srgbClr val="000000"/>
                </a:solidFill>
                <a:latin typeface="Nunito Sans"/>
                <a:ea typeface="Calibri"/>
              </a:rPr>
              <a:t>What the change is</a:t>
            </a:r>
            <a:endParaRPr lang="en-US" sz="2200" b="1"/>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The volunteer can start their criminal record check once their personal details have been added</a:t>
            </a:r>
            <a:endParaRPr lang="en-GB"/>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An ID Check will still need to be carried out as currently and recorded</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t>Should a flag be raised, the same process as is currently in place will be followed, this will now include the relevant person with the Volunteer Safeguarding Lead accreditation</a:t>
            </a:r>
          </a:p>
        </p:txBody>
      </p:sp>
      <p:sp>
        <p:nvSpPr>
          <p:cNvPr id="6" name="TextBox 5">
            <a:extLst>
              <a:ext uri="{FF2B5EF4-FFF2-40B4-BE49-F238E27FC236}">
                <a16:creationId xmlns:a16="http://schemas.microsoft.com/office/drawing/2014/main" id="{3F4D2DE4-1306-8F85-0CBB-A920EE88D34A}"/>
              </a:ext>
            </a:extLst>
          </p:cNvPr>
          <p:cNvSpPr txBox="1"/>
          <p:nvPr/>
        </p:nvSpPr>
        <p:spPr>
          <a:xfrm>
            <a:off x="6268869" y="938652"/>
            <a:ext cx="5491568" cy="3916457"/>
          </a:xfrm>
          <a:prstGeom prst="rect">
            <a:avLst/>
          </a:prstGeom>
          <a:noFill/>
        </p:spPr>
        <p:txBody>
          <a:bodyPr wrap="square" lIns="68580" tIns="34290" rIns="68580" bIns="34290" rtlCol="0" anchor="t">
            <a:spAutoFit/>
          </a:bodyPr>
          <a:lstStyle/>
          <a:p>
            <a:pPr marL="9525">
              <a:spcBef>
                <a:spcPts val="600"/>
              </a:spcBef>
              <a:spcAft>
                <a:spcPts val="600"/>
              </a:spcAft>
              <a:defRPr/>
            </a:pPr>
            <a:r>
              <a:rPr lang="en-GB" sz="2200" b="1">
                <a:solidFill>
                  <a:schemeClr val="tx1">
                    <a:lumMod val="95000"/>
                    <a:lumOff val="5000"/>
                  </a:schemeClr>
                </a:solidFill>
                <a:latin typeface="Nunito Sans"/>
                <a:ea typeface="Calibri"/>
              </a:rPr>
              <a:t>Examples of how </a:t>
            </a:r>
            <a:r>
              <a:rPr lang="en-GB" sz="2200" b="1">
                <a:solidFill>
                  <a:srgbClr val="000000"/>
                </a:solidFill>
                <a:latin typeface="Nunito Sans"/>
                <a:ea typeface="Calibri"/>
              </a:rPr>
              <a:t>the Volunteering Development Team might support:</a:t>
            </a:r>
            <a:endParaRPr lang="en-US" b="1"/>
          </a:p>
          <a:p>
            <a:pPr marL="352425" indent="-342900">
              <a:spcBef>
                <a:spcPts val="600"/>
              </a:spcBef>
              <a:spcAft>
                <a:spcPts val="600"/>
              </a:spcAft>
              <a:buClr>
                <a:schemeClr val="tx2"/>
              </a:buClr>
              <a:buSzPct val="125000"/>
              <a:buFont typeface="Arial"/>
              <a:buChar char="•"/>
              <a:defRPr/>
            </a:pPr>
            <a:r>
              <a:rPr lang="en-GB" sz="2000">
                <a:solidFill>
                  <a:srgbClr val="404040"/>
                </a:solidFill>
                <a:latin typeface="Nunito Sans"/>
                <a:ea typeface="Calibri"/>
              </a:rPr>
              <a:t>Offer support to Team Leaders and Group Lead Volunteers with completing criminal record checks </a:t>
            </a:r>
            <a:r>
              <a:rPr lang="en-GB" sz="1600">
                <a:solidFill>
                  <a:srgbClr val="404040"/>
                </a:solidFill>
                <a:latin typeface="Nunito Sans"/>
                <a:ea typeface="Calibri"/>
              </a:rPr>
              <a:t>(There is a Disclosure Support Volunteer accreditation that can support with this) </a:t>
            </a:r>
            <a:endParaRPr lang="en-GB" sz="1600">
              <a:solidFill>
                <a:srgbClr val="404040"/>
              </a:solidFill>
              <a:ea typeface="Calibri"/>
            </a:endParaRPr>
          </a:p>
          <a:p>
            <a:pPr marL="352425" indent="-342900">
              <a:spcBef>
                <a:spcPts val="600"/>
              </a:spcBef>
              <a:spcAft>
                <a:spcPts val="600"/>
              </a:spcAft>
              <a:buClr>
                <a:schemeClr val="tx2"/>
              </a:buClr>
              <a:buSzPct val="125000"/>
              <a:buFont typeface="Arial"/>
              <a:buChar char="•"/>
              <a:defRPr/>
            </a:pPr>
            <a:r>
              <a:rPr lang="en-GB" sz="2000">
                <a:solidFill>
                  <a:srgbClr val="404040"/>
                </a:solidFill>
                <a:latin typeface="Nunito Sans"/>
                <a:ea typeface="Calibri"/>
              </a:rPr>
              <a:t>Offering support with Volunteer Safeguarding process when necessary</a:t>
            </a:r>
          </a:p>
          <a:p>
            <a:pPr marL="352425" indent="-342900">
              <a:spcBef>
                <a:spcPts val="600"/>
              </a:spcBef>
              <a:spcAft>
                <a:spcPts val="600"/>
              </a:spcAft>
              <a:buClr>
                <a:schemeClr val="tx2"/>
              </a:buClr>
              <a:buSzPct val="125000"/>
              <a:buFont typeface="Arial"/>
              <a:buChar char="•"/>
              <a:defRPr/>
            </a:pPr>
            <a:r>
              <a:rPr lang="en-GB" sz="2000">
                <a:solidFill>
                  <a:srgbClr val="404040"/>
                </a:solidFill>
                <a:latin typeface="Nunito Sans"/>
                <a:ea typeface="Calibri"/>
              </a:rPr>
              <a:t>Use the dashboards at scouts.org.uk  to monitor progress around completing checks and identify if any are 'stuck' or delayed</a:t>
            </a:r>
            <a:endParaRPr lang="en-GB" sz="2200">
              <a:solidFill>
                <a:srgbClr val="000000"/>
              </a:solidFill>
              <a:latin typeface="Nunito Sans"/>
              <a:ea typeface="Calibri"/>
            </a:endParaRPr>
          </a:p>
        </p:txBody>
      </p:sp>
      <p:cxnSp>
        <p:nvCxnSpPr>
          <p:cNvPr id="2" name="Straight Connector 1">
            <a:extLst>
              <a:ext uri="{FF2B5EF4-FFF2-40B4-BE49-F238E27FC236}">
                <a16:creationId xmlns:a16="http://schemas.microsoft.com/office/drawing/2014/main" id="{CB153FBA-168F-A1A2-644E-EA61D58AB10A}"/>
              </a:ext>
            </a:extLst>
          </p:cNvPr>
          <p:cNvCxnSpPr>
            <a:cxnSpLocks/>
          </p:cNvCxnSpPr>
          <p:nvPr/>
        </p:nvCxnSpPr>
        <p:spPr>
          <a:xfrm>
            <a:off x="5409521" y="1258009"/>
            <a:ext cx="0" cy="5295191"/>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704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CC072-E397-76EC-9A14-473573F270B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4C77CF5-3F3D-1F6A-FE2A-568B649A3EB1}"/>
              </a:ext>
            </a:extLst>
          </p:cNvPr>
          <p:cNvSpPr txBox="1"/>
          <p:nvPr/>
        </p:nvSpPr>
        <p:spPr>
          <a:xfrm>
            <a:off x="2782948" y="431231"/>
            <a:ext cx="6630964" cy="523220"/>
          </a:xfrm>
          <a:prstGeom prst="rect">
            <a:avLst/>
          </a:prstGeom>
          <a:noFill/>
        </p:spPr>
        <p:txBody>
          <a:bodyPr wrap="square" lIns="91440" tIns="45720" rIns="91440" bIns="45720" anchor="t">
            <a:spAutoFit/>
          </a:bodyPr>
          <a:lstStyle/>
          <a:p>
            <a:pPr marL="64770" algn="ctr">
              <a:spcBef>
                <a:spcPts val="2145"/>
              </a:spcBef>
              <a:defRPr/>
            </a:pPr>
            <a:r>
              <a:rPr lang="en-GB" sz="2800" b="1">
                <a:solidFill>
                  <a:srgbClr val="7413DC"/>
                </a:solidFill>
                <a:latin typeface="Nunito Sans Black"/>
                <a:cs typeface="Nunito Sans Black"/>
              </a:rPr>
              <a:t>Other steps in the joining journey</a:t>
            </a:r>
            <a:endParaRPr lang="en-GB" sz="2800" b="1" i="0" u="none" strike="noStrike" kern="1200" cap="none" spc="0" normalizeH="0" baseline="0" noProof="0">
              <a:ln>
                <a:noFill/>
              </a:ln>
              <a:solidFill>
                <a:srgbClr val="7413DC"/>
              </a:solidFill>
              <a:effectLst/>
              <a:uLnTx/>
              <a:uFillTx/>
              <a:latin typeface="Nunito Sans Black"/>
              <a:cs typeface="Nunito Sans Black"/>
            </a:endParaRPr>
          </a:p>
        </p:txBody>
      </p:sp>
      <p:sp>
        <p:nvSpPr>
          <p:cNvPr id="15" name="TextBox 14">
            <a:extLst>
              <a:ext uri="{FF2B5EF4-FFF2-40B4-BE49-F238E27FC236}">
                <a16:creationId xmlns:a16="http://schemas.microsoft.com/office/drawing/2014/main" id="{B7D5D8F9-7600-5598-B872-7860B0C871BE}"/>
              </a:ext>
            </a:extLst>
          </p:cNvPr>
          <p:cNvSpPr txBox="1"/>
          <p:nvPr/>
        </p:nvSpPr>
        <p:spPr>
          <a:xfrm>
            <a:off x="229265" y="857614"/>
            <a:ext cx="5421018" cy="5863144"/>
          </a:xfrm>
          <a:prstGeom prst="rect">
            <a:avLst/>
          </a:prstGeom>
          <a:noFill/>
        </p:spPr>
        <p:txBody>
          <a:bodyPr wrap="square" lIns="91440" tIns="45720" rIns="91440" bIns="45720" rtlCol="0" anchor="t">
            <a:spAutoFit/>
          </a:bodyPr>
          <a:lstStyle/>
          <a:p>
            <a:pPr>
              <a:buClr>
                <a:schemeClr val="tx2"/>
              </a:buClr>
              <a:buSzPct val="125000"/>
            </a:pPr>
            <a:r>
              <a:rPr lang="en-GB" sz="2000" b="1"/>
              <a:t>What the change is</a:t>
            </a:r>
            <a:endParaRPr lang="en-US" b="1"/>
          </a:p>
          <a:p>
            <a:endParaRPr lang="en-GB" sz="2000" b="1"/>
          </a:p>
          <a:p>
            <a:pPr>
              <a:buClr>
                <a:schemeClr val="tx2"/>
              </a:buClr>
              <a:buSzPct val="125000"/>
            </a:pPr>
            <a:r>
              <a:rPr lang="en-GB" sz="2000" b="1"/>
              <a:t>Internal check</a:t>
            </a:r>
            <a:endParaRPr lang="en-GB" sz="2000"/>
          </a:p>
          <a:p>
            <a:pPr marL="342900" indent="-342900">
              <a:spcBef>
                <a:spcPts val="600"/>
              </a:spcBef>
              <a:spcAft>
                <a:spcPts val="600"/>
              </a:spcAft>
              <a:buClr>
                <a:schemeClr val="tx2"/>
              </a:buClr>
              <a:buSzPct val="125000"/>
              <a:buFont typeface="Arial" panose="020B0604020202020204" pitchFamily="34" charset="0"/>
              <a:buChar char="•"/>
            </a:pPr>
            <a:r>
              <a:rPr lang="en-GB" sz="2000"/>
              <a:t>A new volunteer's details are checked against the Scouts’ internal records</a:t>
            </a:r>
          </a:p>
          <a:p>
            <a:pPr marL="342900" indent="-342900">
              <a:spcBef>
                <a:spcPts val="600"/>
              </a:spcBef>
              <a:spcAft>
                <a:spcPts val="600"/>
              </a:spcAft>
              <a:buClr>
                <a:schemeClr val="tx2"/>
              </a:buClr>
              <a:buSzPct val="125000"/>
              <a:buFont typeface="Arial" panose="020B0604020202020204" pitchFamily="34" charset="0"/>
              <a:buChar char="•"/>
            </a:pPr>
            <a:r>
              <a:rPr lang="en-GB" sz="2000"/>
              <a:t>This is automatically initiated by the system when self-service personal details are completed</a:t>
            </a:r>
          </a:p>
          <a:p>
            <a:pPr>
              <a:spcBef>
                <a:spcPts val="600"/>
              </a:spcBef>
              <a:spcAft>
                <a:spcPts val="600"/>
              </a:spcAft>
              <a:buClr>
                <a:schemeClr val="tx2"/>
              </a:buClr>
              <a:buSzPct val="125000"/>
            </a:pPr>
            <a:r>
              <a:rPr lang="en-GB" sz="2000" b="1"/>
              <a:t>Declarations </a:t>
            </a:r>
          </a:p>
          <a:p>
            <a:pPr marL="352425" indent="-342900">
              <a:spcBef>
                <a:spcPts val="600"/>
              </a:spcBef>
              <a:spcAft>
                <a:spcPts val="600"/>
              </a:spcAft>
              <a:buClr>
                <a:schemeClr val="tx2"/>
              </a:buClr>
              <a:buSzPct val="125000"/>
              <a:buFont typeface="Arial" panose="020B0604020202020204" pitchFamily="34" charset="0"/>
              <a:buChar char="•"/>
            </a:pPr>
            <a:r>
              <a:rPr lang="en-GB" sz="2000"/>
              <a:t>The current declarations have been updated. Volunteers declare they commit to: </a:t>
            </a:r>
          </a:p>
          <a:p>
            <a:pPr marL="695325" lvl="1" indent="-342900">
              <a:spcBef>
                <a:spcPts val="600"/>
              </a:spcBef>
              <a:spcAft>
                <a:spcPts val="600"/>
              </a:spcAft>
              <a:buClr>
                <a:schemeClr val="tx2"/>
              </a:buClr>
              <a:buSzPct val="125000"/>
              <a:buFont typeface="Arial" panose="020B0604020202020204" pitchFamily="34" charset="0"/>
              <a:buChar char="•"/>
            </a:pPr>
            <a:r>
              <a:rPr lang="en-GB" sz="2000"/>
              <a:t>Accepting Scout values, policies and Our Volunteering Culture and Promise </a:t>
            </a:r>
            <a:endParaRPr lang="en-US" sz="2000"/>
          </a:p>
          <a:p>
            <a:pPr marL="695325" lvl="1" indent="-342900">
              <a:spcBef>
                <a:spcPts val="600"/>
              </a:spcBef>
              <a:spcAft>
                <a:spcPts val="600"/>
              </a:spcAft>
              <a:buClr>
                <a:schemeClr val="tx2"/>
              </a:buClr>
              <a:buSzPct val="125000"/>
              <a:buFont typeface="Arial" panose="020B0604020202020204" pitchFamily="34" charset="0"/>
              <a:buChar char="•"/>
            </a:pPr>
            <a:r>
              <a:rPr lang="en-GB" sz="2000"/>
              <a:t>Agreeing to complete the learning required</a:t>
            </a:r>
            <a:endParaRPr lang="en-GB"/>
          </a:p>
        </p:txBody>
      </p:sp>
      <p:sp>
        <p:nvSpPr>
          <p:cNvPr id="4" name="TextBox 3">
            <a:extLst>
              <a:ext uri="{FF2B5EF4-FFF2-40B4-BE49-F238E27FC236}">
                <a16:creationId xmlns:a16="http://schemas.microsoft.com/office/drawing/2014/main" id="{44F9E748-A7ED-8B03-A255-93CD3F84BF39}"/>
              </a:ext>
            </a:extLst>
          </p:cNvPr>
          <p:cNvSpPr txBox="1"/>
          <p:nvPr/>
        </p:nvSpPr>
        <p:spPr>
          <a:xfrm>
            <a:off x="6207417" y="1258009"/>
            <a:ext cx="5491568" cy="3885679"/>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2200" b="1"/>
              <a:t>Volunteering Development Teams </a:t>
            </a:r>
            <a:r>
              <a:rPr lang="en-GB" sz="2200" b="1" u="sng">
                <a:solidFill>
                  <a:srgbClr val="7414DC"/>
                </a:solidFill>
              </a:rPr>
              <a:t>are not responsible </a:t>
            </a:r>
            <a:r>
              <a:rPr lang="en-GB" sz="2200" b="1"/>
              <a:t>for overseeing completion of: </a:t>
            </a: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ea typeface="Calibri"/>
              </a:rPr>
              <a:t>Internal checks</a:t>
            </a:r>
          </a:p>
          <a:p>
            <a:pPr marL="352425" marR="0" lvl="0" indent="-342900" algn="l" defTabSz="685800">
              <a:lnSpc>
                <a:spcPct val="100000"/>
              </a:lnSpc>
              <a:spcBef>
                <a:spcPts val="600"/>
              </a:spcBef>
              <a:spcAft>
                <a:spcPts val="600"/>
              </a:spcAft>
              <a:buClr>
                <a:schemeClr val="tx2"/>
              </a:buClr>
              <a:buSzPct val="125000"/>
              <a:buFont typeface="Arial"/>
              <a:buChar char="•"/>
              <a:tabLst/>
              <a:defRPr/>
            </a:pPr>
            <a:r>
              <a:rPr lang="en-GB" sz="2200">
                <a:solidFill>
                  <a:srgbClr val="000000"/>
                </a:solidFill>
                <a:latin typeface="Nunito Sans"/>
                <a:ea typeface="Calibri"/>
              </a:rPr>
              <a:t>Declarations</a:t>
            </a: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ea typeface="Calibri"/>
              </a:rPr>
              <a:t>Trustee Eligibility Checks</a:t>
            </a:r>
          </a:p>
          <a:p>
            <a:pPr marL="695325" lvl="1" indent="-342900">
              <a:spcBef>
                <a:spcPts val="600"/>
              </a:spcBef>
              <a:spcAft>
                <a:spcPts val="600"/>
              </a:spcAft>
              <a:buClr>
                <a:schemeClr val="tx2"/>
              </a:buClr>
              <a:buSzPct val="125000"/>
              <a:buFont typeface="Arial"/>
              <a:buChar char="•"/>
              <a:defRPr/>
            </a:pPr>
            <a:r>
              <a:rPr lang="en-GB" sz="2200">
                <a:solidFill>
                  <a:srgbClr val="000000"/>
                </a:solidFill>
                <a:latin typeface="Nunito Sans"/>
                <a:ea typeface="Calibri"/>
              </a:rPr>
              <a:t>These should be carried out by the applicable Trustee Board</a:t>
            </a:r>
          </a:p>
          <a:p>
            <a:pPr marL="352425" indent="-342900">
              <a:spcBef>
                <a:spcPts val="600"/>
              </a:spcBef>
              <a:spcAft>
                <a:spcPts val="600"/>
              </a:spcAft>
              <a:buClr>
                <a:srgbClr val="7414DC"/>
              </a:buClr>
              <a:buSzPct val="125000"/>
              <a:buFont typeface="Arial" panose="020B0604020202020204" pitchFamily="34" charset="0"/>
              <a:buChar char="•"/>
              <a:defRPr/>
            </a:pPr>
            <a:endParaRPr lang="en-GB" sz="2200">
              <a:solidFill>
                <a:srgbClr val="000000"/>
              </a:solidFill>
              <a:latin typeface="Nunito Sans"/>
              <a:ea typeface="Calibri"/>
            </a:endParaRPr>
          </a:p>
        </p:txBody>
      </p:sp>
      <p:cxnSp>
        <p:nvCxnSpPr>
          <p:cNvPr id="2" name="Straight Connector 1">
            <a:extLst>
              <a:ext uri="{FF2B5EF4-FFF2-40B4-BE49-F238E27FC236}">
                <a16:creationId xmlns:a16="http://schemas.microsoft.com/office/drawing/2014/main" id="{9ABF75A8-5B02-1F08-A551-6BDBB8688409}"/>
              </a:ext>
            </a:extLst>
          </p:cNvPr>
          <p:cNvCxnSpPr>
            <a:cxnSpLocks/>
          </p:cNvCxnSpPr>
          <p:nvPr/>
        </p:nvCxnSpPr>
        <p:spPr>
          <a:xfrm>
            <a:off x="5409521" y="1258009"/>
            <a:ext cx="0" cy="5295191"/>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661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D2D073CB-0198-1DCD-A78F-A85AF7381344}"/>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Welcome Conversations</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344839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D495-5B7A-B39F-0EA9-0307DB7D8BF5}"/>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9181E0A2-A927-EF56-F9A0-8A6D8089966E}"/>
              </a:ext>
            </a:extLst>
          </p:cNvPr>
          <p:cNvSpPr txBox="1"/>
          <p:nvPr/>
        </p:nvSpPr>
        <p:spPr>
          <a:xfrm>
            <a:off x="348841" y="582947"/>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Welcome Conversation</a:t>
            </a:r>
          </a:p>
        </p:txBody>
      </p:sp>
      <p:sp>
        <p:nvSpPr>
          <p:cNvPr id="3" name="TextBox 2">
            <a:extLst>
              <a:ext uri="{FF2B5EF4-FFF2-40B4-BE49-F238E27FC236}">
                <a16:creationId xmlns:a16="http://schemas.microsoft.com/office/drawing/2014/main" id="{D62D2827-7882-D7BE-C9AA-C518B5EF6667}"/>
              </a:ext>
            </a:extLst>
          </p:cNvPr>
          <p:cNvSpPr txBox="1"/>
          <p:nvPr/>
        </p:nvSpPr>
        <p:spPr>
          <a:xfrm>
            <a:off x="417008" y="1293094"/>
            <a:ext cx="5586300" cy="5339923"/>
          </a:xfrm>
          <a:prstGeom prst="rect">
            <a:avLst/>
          </a:prstGeom>
          <a:noFill/>
        </p:spPr>
        <p:txBody>
          <a:bodyPr wrap="square" lIns="68580" tIns="34290" rIns="68580" bIns="3429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GB" sz="2000"/>
              <a:t>The Lead Volunteer or Team Leader will arrange the welcome conversation with themselves and one other independent person (who must have the Welcome Conversation Accreditation)</a:t>
            </a:r>
          </a:p>
          <a:p>
            <a:pPr marL="342900" indent="-342900">
              <a:spcBef>
                <a:spcPts val="600"/>
              </a:spcBef>
              <a:spcAft>
                <a:spcPts val="600"/>
              </a:spcAft>
              <a:buClr>
                <a:schemeClr val="tx2"/>
              </a:buClr>
              <a:buSzPct val="125000"/>
              <a:buFont typeface="Arial" panose="020B0604020202020204" pitchFamily="34" charset="0"/>
              <a:buChar char="•"/>
            </a:pPr>
            <a:endParaRPr lang="en-GB" sz="2000"/>
          </a:p>
          <a:p>
            <a:pPr marL="342900" indent="-342900">
              <a:spcBef>
                <a:spcPts val="600"/>
              </a:spcBef>
              <a:spcAft>
                <a:spcPts val="300"/>
              </a:spcAft>
              <a:buClr>
                <a:schemeClr val="tx2"/>
              </a:buClr>
              <a:buSzPct val="125000"/>
              <a:buFont typeface="Arial" panose="020B0604020202020204" pitchFamily="34" charset="0"/>
              <a:buChar char="•"/>
            </a:pPr>
            <a:r>
              <a:rPr lang="en-GB" sz="2000"/>
              <a:t>This can be done in several ways</a:t>
            </a:r>
          </a:p>
          <a:p>
            <a:pPr marL="685800" lvl="1" indent="-342900">
              <a:spcBef>
                <a:spcPts val="600"/>
              </a:spcBef>
              <a:spcAft>
                <a:spcPts val="300"/>
              </a:spcAft>
              <a:buClr>
                <a:schemeClr val="tx2"/>
              </a:buClr>
              <a:buSzPct val="125000"/>
              <a:buFont typeface="Arial" panose="020B0604020202020204" pitchFamily="34" charset="0"/>
              <a:buChar char="•"/>
            </a:pPr>
            <a:r>
              <a:rPr lang="en-GB" sz="2000"/>
              <a:t>Reach out to the Volunteering Development Team, who suggest one or more suitable people</a:t>
            </a:r>
          </a:p>
          <a:p>
            <a:pPr marL="685800" lvl="1" indent="-342900">
              <a:spcBef>
                <a:spcPts val="600"/>
              </a:spcBef>
              <a:spcAft>
                <a:spcPts val="300"/>
              </a:spcAft>
              <a:buClr>
                <a:schemeClr val="tx2"/>
              </a:buClr>
              <a:buSzPct val="125000"/>
              <a:buFont typeface="Arial" panose="020B0604020202020204" pitchFamily="34" charset="0"/>
              <a:buChar char="•"/>
            </a:pPr>
            <a:r>
              <a:rPr lang="en-GB" sz="2000"/>
              <a:t>Arrange the independent person locally and inform the Volunteering Development Team of this</a:t>
            </a:r>
          </a:p>
          <a:p>
            <a:pPr lvl="1">
              <a:spcBef>
                <a:spcPts val="600"/>
              </a:spcBef>
              <a:spcAft>
                <a:spcPts val="600"/>
              </a:spcAft>
              <a:buClr>
                <a:schemeClr val="tx2"/>
              </a:buClr>
              <a:buSzPct val="125000"/>
            </a:pPr>
            <a:r>
              <a:rPr lang="en-GB" sz="2000"/>
              <a:t>More resources available on scouts.org.uk (Conversation guide, checklist, learning)</a:t>
            </a:r>
          </a:p>
        </p:txBody>
      </p:sp>
      <p:pic>
        <p:nvPicPr>
          <p:cNvPr id="2" name="Picture 1">
            <a:extLst>
              <a:ext uri="{FF2B5EF4-FFF2-40B4-BE49-F238E27FC236}">
                <a16:creationId xmlns:a16="http://schemas.microsoft.com/office/drawing/2014/main" id="{11042901-E669-99B4-3F05-1CCE0CB552A4}"/>
              </a:ext>
            </a:extLst>
          </p:cNvPr>
          <p:cNvPicPr>
            <a:picLocks noChangeAspect="1"/>
          </p:cNvPicPr>
          <p:nvPr/>
        </p:nvPicPr>
        <p:blipFill>
          <a:blip r:embed="rId3"/>
          <a:stretch>
            <a:fillRect/>
          </a:stretch>
        </p:blipFill>
        <p:spPr>
          <a:xfrm rot="540000">
            <a:off x="6791870" y="850086"/>
            <a:ext cx="3843894" cy="5444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840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C1E3A-C032-F297-A9F8-BC3F98AE4994}"/>
              </a:ext>
            </a:extLst>
          </p:cNvPr>
          <p:cNvSpPr txBox="1"/>
          <p:nvPr/>
        </p:nvSpPr>
        <p:spPr>
          <a:xfrm>
            <a:off x="4830938" y="1719563"/>
            <a:ext cx="6740694"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2425" indent="-342900">
              <a:spcBef>
                <a:spcPts val="600"/>
              </a:spcBef>
              <a:spcAft>
                <a:spcPts val="600"/>
              </a:spcAft>
              <a:buFont typeface="Arial"/>
              <a:buChar char="•"/>
              <a:defRPr/>
            </a:pPr>
            <a:r>
              <a:rPr lang="en-GB" sz="2200">
                <a:cs typeface="Arial"/>
              </a:rPr>
              <a:t>Have an </a:t>
            </a:r>
            <a:r>
              <a:rPr lang="en-GB" sz="2200" b="1">
                <a:cs typeface="Arial"/>
              </a:rPr>
              <a:t>active role</a:t>
            </a:r>
            <a:r>
              <a:rPr lang="en-GB" sz="2200">
                <a:cs typeface="Arial"/>
              </a:rPr>
              <a:t> in Scouts which should be similar to the role the new volunteer is taking on.</a:t>
            </a:r>
            <a:endParaRPr lang="en-US"/>
          </a:p>
          <a:p>
            <a:pPr marL="352425" indent="-342900">
              <a:spcBef>
                <a:spcPts val="600"/>
              </a:spcBef>
              <a:spcAft>
                <a:spcPts val="600"/>
              </a:spcAft>
              <a:buFont typeface="Arial"/>
              <a:buChar char="•"/>
              <a:defRPr/>
            </a:pPr>
            <a:r>
              <a:rPr lang="en-GB" sz="2200">
                <a:cs typeface="Arial"/>
              </a:rPr>
              <a:t>Preferably have a relatable joining experience</a:t>
            </a:r>
          </a:p>
          <a:p>
            <a:pPr marL="352425" indent="-342900">
              <a:spcBef>
                <a:spcPts val="600"/>
              </a:spcBef>
              <a:spcAft>
                <a:spcPts val="600"/>
              </a:spcAft>
              <a:buFont typeface="Arial"/>
              <a:buChar char="•"/>
              <a:defRPr/>
            </a:pPr>
            <a:r>
              <a:rPr lang="en-GB" sz="2200">
                <a:cs typeface="Arial"/>
              </a:rPr>
              <a:t>Complete Welcome Conversation learning and gain the accreditation</a:t>
            </a:r>
          </a:p>
          <a:p>
            <a:pPr marL="352425" indent="-342900">
              <a:spcBef>
                <a:spcPts val="600"/>
              </a:spcBef>
              <a:spcAft>
                <a:spcPts val="600"/>
              </a:spcAft>
              <a:buFont typeface="Arial"/>
              <a:buChar char="•"/>
              <a:defRPr/>
            </a:pPr>
            <a:r>
              <a:rPr lang="en-GB" sz="2200">
                <a:cs typeface="Arial"/>
              </a:rPr>
              <a:t>AAC Members don't automatically gain the Welcome Conversation Volunteer accreditation at transition- be conscious that many current AAC members won't meet the above criteria</a:t>
            </a:r>
          </a:p>
        </p:txBody>
      </p:sp>
      <p:sp>
        <p:nvSpPr>
          <p:cNvPr id="2" name="TextBox 1">
            <a:extLst>
              <a:ext uri="{FF2B5EF4-FFF2-40B4-BE49-F238E27FC236}">
                <a16:creationId xmlns:a16="http://schemas.microsoft.com/office/drawing/2014/main" id="{360BE891-68F8-B0AF-1067-3E049CE91CB1}"/>
              </a:ext>
            </a:extLst>
          </p:cNvPr>
          <p:cNvSpPr txBox="1"/>
          <p:nvPr/>
        </p:nvSpPr>
        <p:spPr>
          <a:xfrm>
            <a:off x="4829084" y="424222"/>
            <a:ext cx="493889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a:solidFill>
                  <a:srgbClr val="7413DC"/>
                </a:solidFill>
                <a:latin typeface="Nunito Sans Black"/>
              </a:rPr>
              <a:t>Welcome Conversation Volunteers will:</a:t>
            </a:r>
            <a:endParaRPr lang="en-US"/>
          </a:p>
        </p:txBody>
      </p:sp>
      <p:sp>
        <p:nvSpPr>
          <p:cNvPr id="8" name="TextBox 7">
            <a:extLst>
              <a:ext uri="{FF2B5EF4-FFF2-40B4-BE49-F238E27FC236}">
                <a16:creationId xmlns:a16="http://schemas.microsoft.com/office/drawing/2014/main" id="{6C5CC09F-397B-D975-6548-DB73C58A7169}"/>
              </a:ext>
            </a:extLst>
          </p:cNvPr>
          <p:cNvSpPr txBox="1"/>
          <p:nvPr/>
        </p:nvSpPr>
        <p:spPr>
          <a:xfrm>
            <a:off x="0" y="2515372"/>
            <a:ext cx="4479131" cy="4493538"/>
          </a:xfrm>
          <a:prstGeom prst="rect">
            <a:avLst/>
          </a:prstGeom>
          <a:solidFill>
            <a:srgbClr val="7414DC"/>
          </a:solidFill>
          <a:ln>
            <a:noFill/>
          </a:ln>
        </p:spPr>
        <p:txBody>
          <a:bodyPr rot="0" spcFirstLastPara="0" vertOverflow="overflow" horzOverflow="overflow" vert="horz" wrap="square" lIns="320040" tIns="137160" rIns="274320" bIns="137160" numCol="1" spcCol="0" rtlCol="0" fromWordArt="0" anchor="t" anchorCtr="0" forceAA="0" compatLnSpc="1">
            <a:prstTxWarp prst="textNoShape">
              <a:avLst/>
            </a:prstTxWarp>
            <a:noAutofit/>
          </a:bodyPr>
          <a:lstStyle/>
          <a:p>
            <a:pPr>
              <a:spcAft>
                <a:spcPts val="600"/>
              </a:spcAft>
            </a:pPr>
            <a:r>
              <a:rPr lang="en-US" sz="1600">
                <a:solidFill>
                  <a:srgbClr val="FFFFFF"/>
                </a:solidFill>
                <a:latin typeface="Nunito Sans ExtraBold"/>
                <a:ea typeface="+mn-lt"/>
                <a:cs typeface="+mn-lt"/>
              </a:rPr>
              <a:t>Welcome Conversation Volunteers</a:t>
            </a:r>
            <a:endParaRPr lang="en-US" sz="1600">
              <a:solidFill>
                <a:srgbClr val="FFFFFF"/>
              </a:solidFill>
              <a:latin typeface="Nunito Sans ExtraBold"/>
            </a:endParaRPr>
          </a:p>
          <a:p>
            <a:pPr>
              <a:spcAft>
                <a:spcPts val="600"/>
              </a:spcAft>
            </a:pPr>
            <a:r>
              <a:rPr lang="en-US" b="1">
                <a:solidFill>
                  <a:srgbClr val="FFFFFF"/>
                </a:solidFill>
                <a:ea typeface="+mn-lt"/>
                <a:cs typeface="+mn-lt"/>
              </a:rPr>
              <a:t>"Having a role in the welcome conversation means I can help someone like someone helped me 6 months ago" - Alex</a:t>
            </a:r>
            <a:endParaRPr lang="en-US" b="1"/>
          </a:p>
          <a:p>
            <a:pPr>
              <a:spcAft>
                <a:spcPts val="600"/>
              </a:spcAft>
            </a:pPr>
            <a:r>
              <a:rPr lang="en-US">
                <a:solidFill>
                  <a:srgbClr val="FFFFFF"/>
                </a:solidFill>
                <a:ea typeface="+mn-lt"/>
                <a:cs typeface="+mn-lt"/>
              </a:rPr>
              <a:t>Alex is a Beavers Section Team Member who wants to get the Welcome Conversation Volunteer accreditation. He already has experience with helping new volunteers into his section, plus the new Squirrels section that was recently set up in his Group. Alex didn't feel like he had the greatest welcome into Scouts, so he wants to take on this accreditation to make sure he can offer full support to new volunteers joining Scouts. </a:t>
            </a:r>
            <a:endParaRPr lang="en-US">
              <a:ea typeface="+mn-lt"/>
              <a:cs typeface="+mn-lt"/>
            </a:endParaRPr>
          </a:p>
          <a:p>
            <a:pPr>
              <a:spcAft>
                <a:spcPts val="600"/>
              </a:spcAft>
            </a:pPr>
            <a:r>
              <a:rPr lang="en-US">
                <a:solidFill>
                  <a:srgbClr val="FFFFFF"/>
                </a:solidFill>
                <a:ea typeface="+mn-lt"/>
                <a:cs typeface="+mn-lt"/>
              </a:rPr>
              <a:t>Alex believes he can make a difference because a positive welcome experience can set the tone for a volunteer’s entire time at Scouts. He also likes to meet new people and wants to expand his network in Scouts.</a:t>
            </a:r>
            <a:endParaRPr lang="en-US">
              <a:ea typeface="+mn-lt"/>
              <a:cs typeface="+mn-lt"/>
            </a:endParaRPr>
          </a:p>
        </p:txBody>
      </p:sp>
      <p:pic>
        <p:nvPicPr>
          <p:cNvPr id="9" name="Picture 8">
            <a:extLst>
              <a:ext uri="{FF2B5EF4-FFF2-40B4-BE49-F238E27FC236}">
                <a16:creationId xmlns:a16="http://schemas.microsoft.com/office/drawing/2014/main" id="{7C134F38-537D-39B5-0CA1-EADC262DFC0E}"/>
              </a:ext>
            </a:extLst>
          </p:cNvPr>
          <p:cNvPicPr>
            <a:picLocks noChangeAspect="1"/>
          </p:cNvPicPr>
          <p:nvPr/>
        </p:nvPicPr>
        <p:blipFill>
          <a:blip r:embed="rId3"/>
          <a:stretch>
            <a:fillRect/>
          </a:stretch>
        </p:blipFill>
        <p:spPr>
          <a:xfrm>
            <a:off x="0" y="0"/>
            <a:ext cx="4483681" cy="2534579"/>
          </a:xfrm>
          <a:prstGeom prst="rect">
            <a:avLst/>
          </a:prstGeom>
        </p:spPr>
      </p:pic>
    </p:spTree>
    <p:extLst>
      <p:ext uri="{BB962C8B-B14F-4D97-AF65-F5344CB8AC3E}">
        <p14:creationId xmlns:p14="http://schemas.microsoft.com/office/powerpoint/2010/main" val="995982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48841" y="582947"/>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Welcome Conversation</a:t>
            </a:r>
          </a:p>
        </p:txBody>
      </p:sp>
      <p:sp>
        <p:nvSpPr>
          <p:cNvPr id="7" name="TextBox 6">
            <a:extLst>
              <a:ext uri="{FF2B5EF4-FFF2-40B4-BE49-F238E27FC236}">
                <a16:creationId xmlns:a16="http://schemas.microsoft.com/office/drawing/2014/main" id="{6E58C132-8473-2D59-CD1E-349135FF9E0A}"/>
              </a:ext>
            </a:extLst>
          </p:cNvPr>
          <p:cNvSpPr txBox="1"/>
          <p:nvPr/>
        </p:nvSpPr>
        <p:spPr>
          <a:xfrm>
            <a:off x="570271" y="1319980"/>
            <a:ext cx="5778909" cy="546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Segoe UI"/>
              </a:rPr>
              <a:t>The Volunteering Development Team might support by: </a:t>
            </a:r>
            <a:r>
              <a:rPr lang="en-US" sz="2400">
                <a:cs typeface="Segoe UI"/>
              </a:rPr>
              <a:t>​</a:t>
            </a:r>
          </a:p>
          <a:p>
            <a:endParaRPr lang="en-US" sz="2400">
              <a:solidFill>
                <a:srgbClr val="000000"/>
              </a:solidFill>
              <a:cs typeface="Segoe UI"/>
            </a:endParaRPr>
          </a:p>
          <a:p>
            <a:pPr marL="285750" indent="-285750">
              <a:spcBef>
                <a:spcPts val="600"/>
              </a:spcBef>
              <a:spcAft>
                <a:spcPts val="1200"/>
              </a:spcAft>
              <a:buClr>
                <a:schemeClr val="tx2"/>
              </a:buClr>
              <a:buSzPct val="125000"/>
              <a:buChar char="•"/>
            </a:pPr>
            <a:r>
              <a:rPr lang="en-GB" sz="2000">
                <a:solidFill>
                  <a:srgbClr val="404040"/>
                </a:solidFill>
                <a:cs typeface="Arial"/>
              </a:rPr>
              <a:t>Regularly reviewing the number and geographical spread of Welcome Conversation Volunteers across the County/District. </a:t>
            </a:r>
          </a:p>
          <a:p>
            <a:pPr marL="285750" indent="-285750">
              <a:spcBef>
                <a:spcPts val="600"/>
              </a:spcBef>
              <a:spcAft>
                <a:spcPts val="1200"/>
              </a:spcAft>
              <a:buClr>
                <a:schemeClr val="tx2"/>
              </a:buClr>
              <a:buSzPct val="125000"/>
              <a:buChar char="•"/>
            </a:pPr>
            <a:r>
              <a:rPr lang="en-GB" sz="2000">
                <a:solidFill>
                  <a:srgbClr val="404040"/>
                </a:solidFill>
                <a:cs typeface="Arial"/>
              </a:rPr>
              <a:t>Encouraging Team Leaders and Lead Volunteers to keep a “look out” for people who’d make great Welcome Conversation Volunteers. </a:t>
            </a:r>
            <a:r>
              <a:rPr lang="en-US" sz="2000">
                <a:solidFill>
                  <a:srgbClr val="404040"/>
                </a:solidFill>
                <a:cs typeface="Arial"/>
              </a:rPr>
              <a:t>​</a:t>
            </a:r>
          </a:p>
          <a:p>
            <a:pPr marL="285750" indent="-285750">
              <a:spcBef>
                <a:spcPts val="600"/>
              </a:spcBef>
              <a:spcAft>
                <a:spcPts val="1200"/>
              </a:spcAft>
              <a:buClr>
                <a:schemeClr val="tx2"/>
              </a:buClr>
              <a:buSzPct val="125000"/>
              <a:buChar char="•"/>
            </a:pPr>
            <a:r>
              <a:rPr lang="en-GB" sz="2000">
                <a:solidFill>
                  <a:srgbClr val="404040"/>
                </a:solidFill>
                <a:cs typeface="Arial"/>
              </a:rPr>
              <a:t>Having a separate WhatsApp group with volunteers in County/Area/District Teams who have the Welcome Conversation Volunteer accreditation.</a:t>
            </a:r>
            <a:r>
              <a:rPr lang="en-US" sz="2000">
                <a:solidFill>
                  <a:srgbClr val="404040"/>
                </a:solidFill>
                <a:cs typeface="Arial"/>
              </a:rPr>
              <a:t>​</a:t>
            </a:r>
            <a:r>
              <a:rPr lang="en-GB" sz="2200">
                <a:cs typeface="Segoe UI"/>
              </a:rPr>
              <a:t>​</a:t>
            </a:r>
          </a:p>
        </p:txBody>
      </p:sp>
      <p:grpSp>
        <p:nvGrpSpPr>
          <p:cNvPr id="9" name="Group 8">
            <a:extLst>
              <a:ext uri="{FF2B5EF4-FFF2-40B4-BE49-F238E27FC236}">
                <a16:creationId xmlns:a16="http://schemas.microsoft.com/office/drawing/2014/main" id="{59A74E25-59A0-C29E-7A54-7DBC4F963A51}"/>
              </a:ext>
            </a:extLst>
          </p:cNvPr>
          <p:cNvGrpSpPr/>
          <p:nvPr/>
        </p:nvGrpSpPr>
        <p:grpSpPr>
          <a:xfrm>
            <a:off x="7107382" y="1270694"/>
            <a:ext cx="4267203" cy="5050933"/>
            <a:chOff x="6179127" y="1436949"/>
            <a:chExt cx="3366658" cy="3984133"/>
          </a:xfrm>
        </p:grpSpPr>
        <p:pic>
          <p:nvPicPr>
            <p:cNvPr id="4" name="Picture 3" descr="An animated graphic of volunteers at a welcome conversation with a welcome conversation checklist">
              <a:extLst>
                <a:ext uri="{FF2B5EF4-FFF2-40B4-BE49-F238E27FC236}">
                  <a16:creationId xmlns:a16="http://schemas.microsoft.com/office/drawing/2014/main" id="{AA73BBDA-F99A-9CF0-31F8-0BA18B554B01}"/>
                </a:ext>
              </a:extLst>
            </p:cNvPr>
            <p:cNvPicPr>
              <a:picLocks noChangeAspect="1"/>
            </p:cNvPicPr>
            <p:nvPr/>
          </p:nvPicPr>
          <p:blipFill rotWithShape="1">
            <a:blip r:embed="rId3"/>
            <a:srcRect r="49943" b="856"/>
            <a:stretch/>
          </p:blipFill>
          <p:spPr>
            <a:xfrm>
              <a:off x="6179127" y="1436949"/>
              <a:ext cx="3363577" cy="1985763"/>
            </a:xfrm>
            <a:prstGeom prst="rect">
              <a:avLst/>
            </a:prstGeom>
          </p:spPr>
        </p:pic>
        <p:pic>
          <p:nvPicPr>
            <p:cNvPr id="8" name="Picture 7" descr="An animated graphic of volunteers at a welcome conversation with a welcome conversation checklist">
              <a:extLst>
                <a:ext uri="{FF2B5EF4-FFF2-40B4-BE49-F238E27FC236}">
                  <a16:creationId xmlns:a16="http://schemas.microsoft.com/office/drawing/2014/main" id="{E6BDA8C8-5EB7-A481-5C34-543012C2834C}"/>
                </a:ext>
              </a:extLst>
            </p:cNvPr>
            <p:cNvPicPr>
              <a:picLocks noChangeAspect="1"/>
            </p:cNvPicPr>
            <p:nvPr/>
          </p:nvPicPr>
          <p:blipFill rotWithShape="1">
            <a:blip r:embed="rId3"/>
            <a:srcRect l="49988" t="-166" b="690"/>
            <a:stretch/>
          </p:blipFill>
          <p:spPr>
            <a:xfrm>
              <a:off x="6185285" y="3428666"/>
              <a:ext cx="3360500" cy="1992416"/>
            </a:xfrm>
            <a:prstGeom prst="rect">
              <a:avLst/>
            </a:prstGeom>
          </p:spPr>
        </p:pic>
      </p:grpSp>
    </p:spTree>
    <p:extLst>
      <p:ext uri="{BB962C8B-B14F-4D97-AF65-F5344CB8AC3E}">
        <p14:creationId xmlns:p14="http://schemas.microsoft.com/office/powerpoint/2010/main" val="489323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870ED-F0A2-8CDA-94E6-4A5BF5BD72B8}"/>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01DED142-CD11-8B1B-E75F-2F5B97A9FB56}"/>
              </a:ext>
            </a:extLst>
          </p:cNvPr>
          <p:cNvSpPr txBox="1"/>
          <p:nvPr/>
        </p:nvSpPr>
        <p:spPr>
          <a:xfrm>
            <a:off x="438344" y="591271"/>
            <a:ext cx="6438814" cy="461665"/>
          </a:xfrm>
          <a:prstGeom prst="rect">
            <a:avLst/>
          </a:prstGeom>
        </p:spPr>
        <p:txBody>
          <a:bodyPr vert="horz" wrap="square" lIns="0" tIns="0" rIns="0" bIns="0" rtlCol="0" anchor="t">
            <a:spAutoFit/>
          </a:bodyPr>
          <a:lstStyle/>
          <a:p>
            <a:pPr marL="0" lvl="1" defTabSz="685784">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Welcome </a:t>
            </a:r>
            <a:r>
              <a:rPr lang="en-GB" sz="3000" kern="0">
                <a:solidFill>
                  <a:srgbClr val="7413DC"/>
                </a:solidFill>
                <a:latin typeface="Nunito Sans Black"/>
                <a:cs typeface="Calibri"/>
              </a:rPr>
              <a:t>Conversation Learning</a:t>
            </a:r>
            <a:endParaRPr kumimoji="0" lang="en-GB" sz="3000" b="0" i="0" u="none" strike="noStrike" kern="0" cap="none" spc="0" normalizeH="0" baseline="0" noProof="0">
              <a:ln>
                <a:noFill/>
              </a:ln>
              <a:solidFill>
                <a:srgbClr val="7413DC"/>
              </a:solidFill>
              <a:effectLst/>
              <a:uLnTx/>
              <a:uFillTx/>
              <a:latin typeface="Nunito Sans Black"/>
              <a:cs typeface="Calibri"/>
            </a:endParaRPr>
          </a:p>
        </p:txBody>
      </p:sp>
      <p:sp>
        <p:nvSpPr>
          <p:cNvPr id="3" name="TextBox 2">
            <a:extLst>
              <a:ext uri="{FF2B5EF4-FFF2-40B4-BE49-F238E27FC236}">
                <a16:creationId xmlns:a16="http://schemas.microsoft.com/office/drawing/2014/main" id="{10B69FB8-DF48-9D2A-4628-702EC6A92704}"/>
              </a:ext>
            </a:extLst>
          </p:cNvPr>
          <p:cNvSpPr txBox="1"/>
          <p:nvPr/>
        </p:nvSpPr>
        <p:spPr>
          <a:xfrm>
            <a:off x="438344" y="1361918"/>
            <a:ext cx="5553747"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400" b="1">
                <a:solidFill>
                  <a:srgbClr val="444444"/>
                </a:solidFill>
                <a:cs typeface="Calibri"/>
              </a:rPr>
              <a:t>What the learning is: </a:t>
            </a:r>
          </a:p>
          <a:p>
            <a:pPr marL="685800" lvl="1" indent="-342900">
              <a:buFontTx/>
              <a:buChar char="•"/>
            </a:pPr>
            <a:endParaRPr lang="en-US" sz="1800">
              <a:cs typeface="Arial"/>
            </a:endParaRPr>
          </a:p>
          <a:p>
            <a:pPr marL="685800" lvl="1" indent="-342900">
              <a:spcBef>
                <a:spcPts val="600"/>
              </a:spcBef>
              <a:spcAft>
                <a:spcPts val="600"/>
              </a:spcAft>
              <a:buClr>
                <a:schemeClr val="tx2"/>
              </a:buClr>
              <a:buSzPct val="125000"/>
              <a:buFontTx/>
              <a:buChar char="•"/>
            </a:pPr>
            <a:r>
              <a:rPr lang="en-US" sz="1800">
                <a:cs typeface="Arial"/>
              </a:rPr>
              <a:t>Three videos </a:t>
            </a:r>
          </a:p>
          <a:p>
            <a:pPr marL="1028700" lvl="2" indent="-342900">
              <a:spcBef>
                <a:spcPts val="600"/>
              </a:spcBef>
              <a:spcAft>
                <a:spcPts val="600"/>
              </a:spcAft>
              <a:buClr>
                <a:schemeClr val="tx2"/>
              </a:buClr>
              <a:buSzPct val="125000"/>
              <a:buFontTx/>
              <a:buChar char="•"/>
            </a:pPr>
            <a:r>
              <a:rPr lang="en-US" sz="1800">
                <a:cs typeface="Arial"/>
              </a:rPr>
              <a:t>Purpose</a:t>
            </a:r>
          </a:p>
          <a:p>
            <a:pPr marL="1028700" lvl="2" indent="-342900">
              <a:spcBef>
                <a:spcPts val="600"/>
              </a:spcBef>
              <a:spcAft>
                <a:spcPts val="600"/>
              </a:spcAft>
              <a:buClr>
                <a:schemeClr val="tx2"/>
              </a:buClr>
              <a:buSzPct val="125000"/>
              <a:buFontTx/>
              <a:buChar char="•"/>
            </a:pPr>
            <a:r>
              <a:rPr lang="en-US" sz="1800">
                <a:cs typeface="Arial"/>
              </a:rPr>
              <a:t>How to prepare</a:t>
            </a:r>
          </a:p>
          <a:p>
            <a:pPr marL="1028700" lvl="2" indent="-342900">
              <a:spcBef>
                <a:spcPts val="600"/>
              </a:spcBef>
              <a:spcAft>
                <a:spcPts val="600"/>
              </a:spcAft>
              <a:buClr>
                <a:schemeClr val="tx2"/>
              </a:buClr>
              <a:buSzPct val="125000"/>
              <a:buFontTx/>
              <a:buChar char="•"/>
            </a:pPr>
            <a:r>
              <a:rPr lang="en-US" sz="1800">
                <a:cs typeface="Arial"/>
              </a:rPr>
              <a:t>How to have the welcome conversation</a:t>
            </a:r>
          </a:p>
          <a:p>
            <a:pPr marL="685800" lvl="1" indent="-342900">
              <a:spcBef>
                <a:spcPts val="600"/>
              </a:spcBef>
              <a:spcAft>
                <a:spcPts val="600"/>
              </a:spcAft>
              <a:buClr>
                <a:schemeClr val="tx2"/>
              </a:buClr>
              <a:buSzPct val="125000"/>
              <a:buFontTx/>
              <a:buChar char="•"/>
            </a:pPr>
            <a:r>
              <a:rPr lang="en-US" sz="1800">
                <a:cs typeface="Arial"/>
              </a:rPr>
              <a:t>Videos are all on Scouts.org.uk now to view and will be on the new learning platform</a:t>
            </a:r>
          </a:p>
          <a:p>
            <a:pPr marL="685800" lvl="1" indent="-342900">
              <a:spcBef>
                <a:spcPts val="600"/>
              </a:spcBef>
              <a:spcAft>
                <a:spcPts val="600"/>
              </a:spcAft>
              <a:buClr>
                <a:schemeClr val="tx2"/>
              </a:buClr>
              <a:buSzPct val="125000"/>
              <a:buChar char="•"/>
            </a:pPr>
            <a:r>
              <a:rPr lang="en-US" sz="1800">
                <a:cs typeface="Arial"/>
              </a:rPr>
              <a:t>This learning will also be built into the Leading Scouts Volunteers learning</a:t>
            </a:r>
          </a:p>
          <a:p>
            <a:pPr marL="685800" lvl="1" indent="-342900">
              <a:spcBef>
                <a:spcPts val="600"/>
              </a:spcBef>
              <a:spcAft>
                <a:spcPts val="600"/>
              </a:spcAft>
              <a:buClr>
                <a:schemeClr val="tx2"/>
              </a:buClr>
              <a:buSzPct val="125000"/>
              <a:buChar char="•"/>
            </a:pPr>
            <a:r>
              <a:rPr lang="en-US" sz="1800">
                <a:cs typeface="Arial"/>
              </a:rPr>
              <a:t>Once the new system goes live you can complete a short quiz and the Volunteering Development Team can then give the accreditation</a:t>
            </a:r>
            <a:endParaRPr lang="en-GB" sz="1800">
              <a:cs typeface="Arial"/>
            </a:endParaRPr>
          </a:p>
        </p:txBody>
      </p:sp>
      <p:pic>
        <p:nvPicPr>
          <p:cNvPr id="4" name="Picture 3" descr="A screenshot of a web page&#10;&#10;Description automatically generated">
            <a:extLst>
              <a:ext uri="{FF2B5EF4-FFF2-40B4-BE49-F238E27FC236}">
                <a16:creationId xmlns:a16="http://schemas.microsoft.com/office/drawing/2014/main" id="{A5104BCF-84BF-DC16-C6D8-EAEF90198D84}"/>
              </a:ext>
            </a:extLst>
          </p:cNvPr>
          <p:cNvPicPr>
            <a:picLocks noChangeAspect="1"/>
          </p:cNvPicPr>
          <p:nvPr/>
        </p:nvPicPr>
        <p:blipFill>
          <a:blip r:embed="rId3"/>
          <a:stretch>
            <a:fillRect/>
          </a:stretch>
        </p:blipFill>
        <p:spPr>
          <a:xfrm>
            <a:off x="7639735" y="1052936"/>
            <a:ext cx="3640667" cy="5530273"/>
          </a:xfrm>
          <a:prstGeom prst="rect">
            <a:avLst/>
          </a:prstGeom>
        </p:spPr>
      </p:pic>
    </p:spTree>
    <p:extLst>
      <p:ext uri="{BB962C8B-B14F-4D97-AF65-F5344CB8AC3E}">
        <p14:creationId xmlns:p14="http://schemas.microsoft.com/office/powerpoint/2010/main" val="3981155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1DBB7C8-0394-8EC2-DD80-976FA8BFF51D}"/>
              </a:ext>
            </a:extLst>
          </p:cNvPr>
          <p:cNvSpPr txBox="1"/>
          <p:nvPr/>
        </p:nvSpPr>
        <p:spPr>
          <a:xfrm>
            <a:off x="3271058" y="274791"/>
            <a:ext cx="5656032" cy="461665"/>
          </a:xfrm>
          <a:prstGeom prst="rect">
            <a:avLst/>
          </a:prstGeom>
        </p:spPr>
        <p:txBody>
          <a:bodyPr vert="horz" wrap="square" lIns="0" tIns="0" rIns="0" bIns="0" rtlCol="0" anchor="t">
            <a:spAutoFit/>
          </a:bodyPr>
          <a:lstStyle/>
          <a:p>
            <a:pPr marL="0" marR="0" lvl="1" indent="0" algn="ctr"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Welcome Conversations</a:t>
            </a:r>
          </a:p>
        </p:txBody>
      </p:sp>
      <p:graphicFrame>
        <p:nvGraphicFramePr>
          <p:cNvPr id="7" name="Table 6">
            <a:extLst>
              <a:ext uri="{FF2B5EF4-FFF2-40B4-BE49-F238E27FC236}">
                <a16:creationId xmlns:a16="http://schemas.microsoft.com/office/drawing/2014/main" id="{A0458A5D-7536-22F0-74B0-4D0E98D3233B}"/>
              </a:ext>
            </a:extLst>
          </p:cNvPr>
          <p:cNvGraphicFramePr>
            <a:graphicFrameLocks noGrp="1"/>
          </p:cNvGraphicFramePr>
          <p:nvPr>
            <p:extLst>
              <p:ext uri="{D42A27DB-BD31-4B8C-83A1-F6EECF244321}">
                <p14:modId xmlns:p14="http://schemas.microsoft.com/office/powerpoint/2010/main" val="2543441290"/>
              </p:ext>
            </p:extLst>
          </p:nvPr>
        </p:nvGraphicFramePr>
        <p:xfrm>
          <a:off x="288636" y="944418"/>
          <a:ext cx="11187576" cy="5297354"/>
        </p:xfrm>
        <a:graphic>
          <a:graphicData uri="http://schemas.openxmlformats.org/drawingml/2006/table">
            <a:tbl>
              <a:tblPr firstRow="1" bandRow="1">
                <a:tableStyleId>{5C22544A-7EE6-4342-B048-85BDC9FD1C3A}</a:tableStyleId>
              </a:tblPr>
              <a:tblGrid>
                <a:gridCol w="2796894">
                  <a:extLst>
                    <a:ext uri="{9D8B030D-6E8A-4147-A177-3AD203B41FA5}">
                      <a16:colId xmlns:a16="http://schemas.microsoft.com/office/drawing/2014/main" val="1949042823"/>
                    </a:ext>
                  </a:extLst>
                </a:gridCol>
                <a:gridCol w="2796894">
                  <a:extLst>
                    <a:ext uri="{9D8B030D-6E8A-4147-A177-3AD203B41FA5}">
                      <a16:colId xmlns:a16="http://schemas.microsoft.com/office/drawing/2014/main" val="1280921712"/>
                    </a:ext>
                  </a:extLst>
                </a:gridCol>
                <a:gridCol w="2796894">
                  <a:extLst>
                    <a:ext uri="{9D8B030D-6E8A-4147-A177-3AD203B41FA5}">
                      <a16:colId xmlns:a16="http://schemas.microsoft.com/office/drawing/2014/main" val="443613831"/>
                    </a:ext>
                  </a:extLst>
                </a:gridCol>
                <a:gridCol w="2796894">
                  <a:extLst>
                    <a:ext uri="{9D8B030D-6E8A-4147-A177-3AD203B41FA5}">
                      <a16:colId xmlns:a16="http://schemas.microsoft.com/office/drawing/2014/main" val="3067584585"/>
                    </a:ext>
                  </a:extLst>
                </a:gridCol>
              </a:tblGrid>
              <a:tr h="998570">
                <a:tc>
                  <a:txBody>
                    <a:bodyPr/>
                    <a:lstStyle/>
                    <a:p>
                      <a:endParaRPr lang="en-US" sz="160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b="1">
                          <a:solidFill>
                            <a:schemeClr val="tx1"/>
                          </a:solidFill>
                        </a:rPr>
                        <a:t>Can they do welcome conversations as default (in terms of digital system permissions)?</a:t>
                      </a:r>
                      <a:endParaRPr lang="en-US" sz="160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b="1">
                          <a:solidFill>
                            <a:schemeClr val="tx1"/>
                          </a:solidFill>
                        </a:rPr>
                        <a:t>What learning is required before carrying out a welcome conversation?</a:t>
                      </a:r>
                      <a:endParaRPr lang="en-US" sz="160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b="1">
                          <a:solidFill>
                            <a:schemeClr val="tx1"/>
                          </a:solidFill>
                        </a:rPr>
                        <a:t>Do they need to be given an accreditation?</a:t>
                      </a:r>
                      <a:endParaRPr lang="en-US" sz="1600">
                        <a:solidFill>
                          <a:schemeClr val="tx1"/>
                        </a:solidFill>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029587419"/>
                  </a:ext>
                </a:extLst>
              </a:tr>
              <a:tr h="1853114">
                <a:tc>
                  <a:txBody>
                    <a:bodyPr/>
                    <a:lstStyle/>
                    <a:p>
                      <a:r>
                        <a:rPr lang="en-US" sz="1600"/>
                        <a:t>Team Leaders &amp; Lead Volunteers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Yes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Welcome conversation learning as part of Leading Scouts Volunteers </a:t>
                      </a:r>
                      <a:endParaRPr lang="en-US" sz="1600" i="1"/>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No, as the system will allow them to do it as default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76628480"/>
                  </a:ext>
                </a:extLst>
              </a:tr>
              <a:tr h="1689885">
                <a:tc>
                  <a:txBody>
                    <a:bodyPr/>
                    <a:lstStyle/>
                    <a:p>
                      <a:r>
                        <a:rPr lang="en-US" sz="1600"/>
                        <a:t>Sub-Team Leaders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Yes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Welcome conversation learning (they can do the individual learning module, or if they choose to complete Leading Scouts Volunteers they will do the learning as part of this)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No, as the system will allow them to do it as default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757824504"/>
                  </a:ext>
                </a:extLst>
              </a:tr>
              <a:tr h="537692">
                <a:tc>
                  <a:txBody>
                    <a:bodyPr/>
                    <a:lstStyle/>
                    <a:p>
                      <a:r>
                        <a:rPr lang="en-US" sz="1600"/>
                        <a:t>All other volunteers - </a:t>
                      </a:r>
                      <a:r>
                        <a:rPr lang="en-US" sz="1600" err="1"/>
                        <a:t>eg.</a:t>
                      </a:r>
                      <a:r>
                        <a:rPr lang="en-US" sz="1600"/>
                        <a:t> Team Members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No</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Welcome conversation learning</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r>
                        <a:rPr lang="en-US" sz="1600"/>
                        <a:t>Yes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792398207"/>
                  </a:ext>
                </a:extLst>
              </a:tr>
            </a:tbl>
          </a:graphicData>
        </a:graphic>
      </p:graphicFrame>
    </p:spTree>
    <p:extLst>
      <p:ext uri="{BB962C8B-B14F-4D97-AF65-F5344CB8AC3E}">
        <p14:creationId xmlns:p14="http://schemas.microsoft.com/office/powerpoint/2010/main" val="1106898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870ED-F0A2-8CDA-94E6-4A5BF5BD72B8}"/>
            </a:ext>
          </a:extLst>
        </p:cNvPr>
        <p:cNvGrpSpPr/>
        <p:nvPr/>
      </p:nvGrpSpPr>
      <p:grpSpPr>
        <a:xfrm>
          <a:off x="0" y="0"/>
          <a:ext cx="0" cy="0"/>
          <a:chOff x="0" y="0"/>
          <a:chExt cx="0" cy="0"/>
        </a:xfrm>
      </p:grpSpPr>
      <p:sp>
        <p:nvSpPr>
          <p:cNvPr id="2" name="object 5">
            <a:extLst>
              <a:ext uri="{FF2B5EF4-FFF2-40B4-BE49-F238E27FC236}">
                <a16:creationId xmlns:a16="http://schemas.microsoft.com/office/drawing/2014/main" id="{01DED142-CD11-8B1B-E75F-2F5B97A9FB56}"/>
              </a:ext>
            </a:extLst>
          </p:cNvPr>
          <p:cNvSpPr txBox="1"/>
          <p:nvPr/>
        </p:nvSpPr>
        <p:spPr>
          <a:xfrm>
            <a:off x="347279" y="625311"/>
            <a:ext cx="5581081" cy="923330"/>
          </a:xfrm>
          <a:prstGeom prst="rect">
            <a:avLst/>
          </a:prstGeom>
        </p:spPr>
        <p:txBody>
          <a:bodyPr vert="horz" wrap="square" lIns="0" tIns="0" rIns="0" bIns="0" rtlCol="0" anchor="t">
            <a:spAutoFit/>
          </a:bodyPr>
          <a:lstStyle/>
          <a:p>
            <a:pPr marL="0" lvl="1" defTabSz="685784">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Supporting Welcome Conversations</a:t>
            </a:r>
            <a:endParaRPr kumimoji="0" lang="en-GB" sz="3000" b="0" i="0" u="none" strike="noStrike" kern="0" cap="none" spc="0" normalizeH="0" baseline="0" noProof="0">
              <a:ln>
                <a:noFill/>
              </a:ln>
              <a:solidFill>
                <a:srgbClr val="7413DC"/>
              </a:solidFill>
              <a:effectLst/>
              <a:uLnTx/>
              <a:uFillTx/>
              <a:latin typeface="Nunito Sans Black"/>
              <a:cs typeface="Calibri"/>
            </a:endParaRPr>
          </a:p>
        </p:txBody>
      </p:sp>
      <p:sp>
        <p:nvSpPr>
          <p:cNvPr id="12" name="TextBox 11">
            <a:extLst>
              <a:ext uri="{FF2B5EF4-FFF2-40B4-BE49-F238E27FC236}">
                <a16:creationId xmlns:a16="http://schemas.microsoft.com/office/drawing/2014/main" id="{A36EEF7F-8E39-0054-8DAF-A1A14EF1A363}"/>
              </a:ext>
            </a:extLst>
          </p:cNvPr>
          <p:cNvSpPr txBox="1"/>
          <p:nvPr/>
        </p:nvSpPr>
        <p:spPr>
          <a:xfrm>
            <a:off x="347279" y="1768816"/>
            <a:ext cx="5284895"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Clr>
                <a:schemeClr val="tx2"/>
              </a:buClr>
              <a:buSzPct val="125000"/>
              <a:buChar char="•"/>
            </a:pPr>
            <a:r>
              <a:rPr lang="en-GB" sz="1800">
                <a:solidFill>
                  <a:srgbClr val="444444"/>
                </a:solidFill>
                <a:cs typeface="Arial"/>
              </a:rPr>
              <a:t>Volunteering Development Team providing ‘oversight’</a:t>
            </a:r>
            <a:r>
              <a:rPr lang="en-US" sz="1800">
                <a:solidFill>
                  <a:srgbClr val="444444"/>
                </a:solidFill>
                <a:cs typeface="Arial"/>
              </a:rPr>
              <a:t> ​</a:t>
            </a:r>
          </a:p>
          <a:p>
            <a:pPr marL="685800" lvl="1" indent="-342900">
              <a:spcBef>
                <a:spcPts val="600"/>
              </a:spcBef>
              <a:spcAft>
                <a:spcPts val="600"/>
              </a:spcAft>
              <a:buClr>
                <a:schemeClr val="tx2"/>
              </a:buClr>
              <a:buSzPct val="125000"/>
              <a:buChar char="•"/>
            </a:pPr>
            <a:r>
              <a:rPr lang="en-GB" sz="1800">
                <a:solidFill>
                  <a:srgbClr val="444444"/>
                </a:solidFill>
                <a:cs typeface="Arial"/>
              </a:rPr>
              <a:t>Ensuring that Welcome Conversations being held locally are fair and consistent</a:t>
            </a:r>
          </a:p>
          <a:p>
            <a:pPr marL="685800" lvl="1" indent="-342900">
              <a:spcBef>
                <a:spcPts val="600"/>
              </a:spcBef>
              <a:spcAft>
                <a:spcPts val="600"/>
              </a:spcAft>
              <a:buClr>
                <a:schemeClr val="tx2"/>
              </a:buClr>
              <a:buSzPct val="125000"/>
              <a:buChar char="•"/>
            </a:pPr>
            <a:r>
              <a:rPr lang="en-GB" sz="1800">
                <a:solidFill>
                  <a:srgbClr val="444444"/>
                </a:solidFill>
                <a:cs typeface="Arial"/>
              </a:rPr>
              <a:t>Providing support where the two people disagree on the outcome of the conversation- it will be referred to the District or County Lead Volunteer</a:t>
            </a:r>
          </a:p>
          <a:p>
            <a:pPr marL="342900" indent="-342900">
              <a:spcBef>
                <a:spcPts val="600"/>
              </a:spcBef>
              <a:spcAft>
                <a:spcPts val="600"/>
              </a:spcAft>
              <a:buClr>
                <a:schemeClr val="tx2"/>
              </a:buClr>
              <a:buSzPct val="125000"/>
              <a:buChar char="•"/>
            </a:pPr>
            <a:r>
              <a:rPr lang="en-GB" sz="1800">
                <a:solidFill>
                  <a:srgbClr val="444444"/>
                </a:solidFill>
                <a:cs typeface="Arial"/>
              </a:rPr>
              <a:t>Building your pool of local Welcome Conversation Volunteers</a:t>
            </a:r>
            <a:r>
              <a:rPr lang="en-US" sz="1800">
                <a:solidFill>
                  <a:srgbClr val="444444"/>
                </a:solidFill>
                <a:cs typeface="Arial"/>
              </a:rPr>
              <a:t> ​</a:t>
            </a:r>
          </a:p>
          <a:p>
            <a:pPr marL="685800" lvl="1" indent="-342900">
              <a:spcBef>
                <a:spcPts val="600"/>
              </a:spcBef>
              <a:spcAft>
                <a:spcPts val="600"/>
              </a:spcAft>
              <a:buClr>
                <a:schemeClr val="tx2"/>
              </a:buClr>
              <a:buSzPct val="125000"/>
              <a:buChar char="•"/>
            </a:pPr>
            <a:r>
              <a:rPr lang="en-GB" sz="1800">
                <a:solidFill>
                  <a:srgbClr val="444444"/>
                </a:solidFill>
                <a:cs typeface="Arial"/>
              </a:rPr>
              <a:t>Finding the people</a:t>
            </a:r>
            <a:r>
              <a:rPr lang="en-US" sz="1800">
                <a:solidFill>
                  <a:srgbClr val="444444"/>
                </a:solidFill>
                <a:cs typeface="Arial"/>
              </a:rPr>
              <a:t> ​</a:t>
            </a:r>
          </a:p>
          <a:p>
            <a:pPr marL="685800" lvl="1" indent="-342900">
              <a:spcBef>
                <a:spcPts val="600"/>
              </a:spcBef>
              <a:spcAft>
                <a:spcPts val="600"/>
              </a:spcAft>
              <a:buClr>
                <a:schemeClr val="tx2"/>
              </a:buClr>
              <a:buSzPct val="125000"/>
              <a:buChar char="•"/>
            </a:pPr>
            <a:r>
              <a:rPr lang="en-GB" sz="1800">
                <a:solidFill>
                  <a:srgbClr val="444444"/>
                </a:solidFill>
                <a:cs typeface="Arial"/>
              </a:rPr>
              <a:t>Supporting with learning for accreditation</a:t>
            </a:r>
          </a:p>
        </p:txBody>
      </p:sp>
      <p:pic>
        <p:nvPicPr>
          <p:cNvPr id="3" name="Picture 2">
            <a:extLst>
              <a:ext uri="{FF2B5EF4-FFF2-40B4-BE49-F238E27FC236}">
                <a16:creationId xmlns:a16="http://schemas.microsoft.com/office/drawing/2014/main" id="{0A0A074C-7AAF-918B-FA42-FEA884DA84D9}"/>
              </a:ext>
            </a:extLst>
          </p:cNvPr>
          <p:cNvPicPr>
            <a:picLocks noChangeAspect="1"/>
          </p:cNvPicPr>
          <p:nvPr/>
        </p:nvPicPr>
        <p:blipFill>
          <a:blip r:embed="rId3"/>
          <a:stretch>
            <a:fillRect/>
          </a:stretch>
        </p:blipFill>
        <p:spPr>
          <a:xfrm>
            <a:off x="6077182" y="0"/>
            <a:ext cx="6115050" cy="6858000"/>
          </a:xfrm>
          <a:prstGeom prst="rect">
            <a:avLst/>
          </a:prstGeom>
        </p:spPr>
      </p:pic>
    </p:spTree>
    <p:extLst>
      <p:ext uri="{BB962C8B-B14F-4D97-AF65-F5344CB8AC3E}">
        <p14:creationId xmlns:p14="http://schemas.microsoft.com/office/powerpoint/2010/main" val="960422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4B050-A8F9-043B-70C1-9A9AC2A12857}"/>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3773738B-039F-B3EB-FE43-4AEB43998465}"/>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pic>
        <p:nvPicPr>
          <p:cNvPr id="3" name="Graphic 2" descr="Thought bubble outline">
            <a:extLst>
              <a:ext uri="{FF2B5EF4-FFF2-40B4-BE49-F238E27FC236}">
                <a16:creationId xmlns:a16="http://schemas.microsoft.com/office/drawing/2014/main" id="{A3060E45-CB52-3C3A-0890-33560753DC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id="{1E9E256C-C727-7431-0953-68127E9E2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id="{6C3BE98F-A4A2-797F-0DFA-7638F76417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271458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Why we’re transforming volunteering</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3060367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Growing Roots</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192632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374F6FDB-5BE8-9480-9A84-C32243C1AFF1}"/>
              </a:ext>
            </a:extLst>
          </p:cNvPr>
          <p:cNvSpPr txBox="1"/>
          <p:nvPr/>
        </p:nvSpPr>
        <p:spPr>
          <a:xfrm>
            <a:off x="375809" y="75511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Growing Roots</a:t>
            </a:r>
          </a:p>
        </p:txBody>
      </p:sp>
      <p:sp>
        <p:nvSpPr>
          <p:cNvPr id="4" name="TextBox 3">
            <a:extLst>
              <a:ext uri="{FF2B5EF4-FFF2-40B4-BE49-F238E27FC236}">
                <a16:creationId xmlns:a16="http://schemas.microsoft.com/office/drawing/2014/main" id="{75683102-7D7D-EAD4-884E-6EA316A5A484}"/>
              </a:ext>
            </a:extLst>
          </p:cNvPr>
          <p:cNvSpPr txBox="1"/>
          <p:nvPr/>
        </p:nvSpPr>
        <p:spPr>
          <a:xfrm>
            <a:off x="375808" y="1473409"/>
            <a:ext cx="5656031" cy="4993675"/>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From setting up their account in the digital system, volunteers will have access to the learning tool</a:t>
            </a:r>
          </a:p>
          <a:p>
            <a:pPr marL="352425" indent="-342900">
              <a:spcBef>
                <a:spcPts val="600"/>
              </a:spcBef>
              <a:spcAft>
                <a:spcPts val="600"/>
              </a:spcAft>
              <a:buClr>
                <a:srgbClr val="7414DC"/>
              </a:buClr>
              <a:buSzPct val="125000"/>
              <a:buFont typeface="Arial" panose="020B0604020202020204" pitchFamily="34" charset="0"/>
              <a:buChar char="•"/>
              <a:defRPr/>
            </a:pPr>
            <a:r>
              <a:rPr lang="en-GB" sz="2000">
                <a:solidFill>
                  <a:srgbClr val="000000"/>
                </a:solidFill>
                <a:latin typeface="Nunito Sans"/>
                <a:ea typeface="Calibri"/>
              </a:rPr>
              <a:t>The learning tool will show them the Growing Roots learning they need to complete, including the learning specific for their role</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rPr>
              <a:t>This can be completed in stages and volunteers can come back to learning still in progress</a:t>
            </a:r>
          </a:p>
          <a:p>
            <a:pPr marL="352425" marR="0" lvl="0" indent="-34290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lang="en-GB" sz="2000">
                <a:solidFill>
                  <a:srgbClr val="000000"/>
                </a:solidFill>
                <a:latin typeface="Nunito Sans"/>
                <a:ea typeface="Calibri"/>
              </a:rPr>
              <a:t>Volunteers will have 6 months to complete this</a:t>
            </a:r>
          </a:p>
          <a:p>
            <a:pPr marL="352425" indent="-342900">
              <a:spcBef>
                <a:spcPts val="600"/>
              </a:spcBef>
              <a:spcAft>
                <a:spcPts val="600"/>
              </a:spcAft>
              <a:buClr>
                <a:srgbClr val="7414DC"/>
              </a:buClr>
              <a:buSzPct val="125000"/>
              <a:buFont typeface="Arial" panose="020B0604020202020204" pitchFamily="34" charset="0"/>
              <a:buChar char="•"/>
              <a:defRPr/>
            </a:pPr>
            <a:r>
              <a:rPr lang="en-GB" sz="2000" b="1">
                <a:solidFill>
                  <a:srgbClr val="000000"/>
                </a:solidFill>
                <a:latin typeface="Nunito Sans"/>
                <a:ea typeface="Calibri"/>
              </a:rPr>
              <a:t>Note</a:t>
            </a:r>
            <a:r>
              <a:rPr lang="en-GB" sz="2000">
                <a:solidFill>
                  <a:srgbClr val="000000"/>
                </a:solidFill>
                <a:latin typeface="Nunito Sans"/>
                <a:ea typeface="Calibri"/>
              </a:rPr>
              <a:t> - First Aid should be completed within 12 months where required </a:t>
            </a:r>
          </a:p>
        </p:txBody>
      </p:sp>
      <p:pic>
        <p:nvPicPr>
          <p:cNvPr id="5" name="Picture 12" descr="A picture containing outdoor, tree, person, wearing&#10;&#10;Description automatically generated">
            <a:extLst>
              <a:ext uri="{FF2B5EF4-FFF2-40B4-BE49-F238E27FC236}">
                <a16:creationId xmlns:a16="http://schemas.microsoft.com/office/drawing/2014/main" id="{F140246E-2BA5-C560-3934-CAD41A9F44DA}"/>
              </a:ext>
            </a:extLst>
          </p:cNvPr>
          <p:cNvPicPr>
            <a:picLocks noChangeAspect="1"/>
          </p:cNvPicPr>
          <p:nvPr/>
        </p:nvPicPr>
        <p:blipFill rotWithShape="1">
          <a:blip r:embed="rId3"/>
          <a:srcRect t="12562" b="12562"/>
          <a:stretch/>
        </p:blipFill>
        <p:spPr>
          <a:xfrm>
            <a:off x="6096001" y="0"/>
            <a:ext cx="6095999" cy="6858000"/>
          </a:xfrm>
          <a:prstGeom prst="rect">
            <a:avLst/>
          </a:prstGeom>
        </p:spPr>
      </p:pic>
    </p:spTree>
    <p:extLst>
      <p:ext uri="{BB962C8B-B14F-4D97-AF65-F5344CB8AC3E}">
        <p14:creationId xmlns:p14="http://schemas.microsoft.com/office/powerpoint/2010/main" val="1815862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374F6FDB-5BE8-9480-9A84-C32243C1AFF1}"/>
              </a:ext>
            </a:extLst>
          </p:cNvPr>
          <p:cNvSpPr txBox="1"/>
          <p:nvPr/>
        </p:nvSpPr>
        <p:spPr>
          <a:xfrm>
            <a:off x="375809" y="75511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Growing Roots</a:t>
            </a:r>
          </a:p>
        </p:txBody>
      </p:sp>
      <p:sp>
        <p:nvSpPr>
          <p:cNvPr id="4" name="TextBox 3">
            <a:extLst>
              <a:ext uri="{FF2B5EF4-FFF2-40B4-BE49-F238E27FC236}">
                <a16:creationId xmlns:a16="http://schemas.microsoft.com/office/drawing/2014/main" id="{75683102-7D7D-EAD4-884E-6EA316A5A484}"/>
              </a:ext>
            </a:extLst>
          </p:cNvPr>
          <p:cNvSpPr txBox="1"/>
          <p:nvPr/>
        </p:nvSpPr>
        <p:spPr>
          <a:xfrm>
            <a:off x="756808" y="3124200"/>
            <a:ext cx="5656031" cy="1177245"/>
          </a:xfrm>
          <a:prstGeom prst="rect">
            <a:avLst/>
          </a:prstGeom>
          <a:noFill/>
        </p:spPr>
        <p:txBody>
          <a:bodyPr wrap="square" lIns="68580" tIns="34290" rIns="68580" bIns="34290" rtlCol="0" anchor="t">
            <a:spAutoFit/>
          </a:bodyPr>
          <a:lstStyle/>
          <a:p>
            <a:pPr marL="9525" algn="ctr">
              <a:spcBef>
                <a:spcPts val="600"/>
              </a:spcBef>
              <a:spcAft>
                <a:spcPts val="600"/>
              </a:spcAft>
              <a:buClr>
                <a:srgbClr val="7414DC"/>
              </a:buClr>
              <a:buSzPct val="125000"/>
              <a:defRPr/>
            </a:pPr>
            <a:r>
              <a:rPr lang="en-GB" sz="3600" b="1">
                <a:solidFill>
                  <a:srgbClr val="000000"/>
                </a:solidFill>
                <a:latin typeface="Nunito Sans"/>
                <a:ea typeface="Calibri"/>
              </a:rPr>
              <a:t>Let's have a quick tour of the Learning Tree</a:t>
            </a:r>
          </a:p>
        </p:txBody>
      </p:sp>
      <p:pic>
        <p:nvPicPr>
          <p:cNvPr id="2" name="Picture 1">
            <a:extLst>
              <a:ext uri="{FF2B5EF4-FFF2-40B4-BE49-F238E27FC236}">
                <a16:creationId xmlns:a16="http://schemas.microsoft.com/office/drawing/2014/main" id="{4ACCDC5E-DC98-3F75-AFDD-07017066D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5660" y="-1"/>
            <a:ext cx="5006340" cy="6854999"/>
          </a:xfrm>
          <a:prstGeom prst="rect">
            <a:avLst/>
          </a:prstGeom>
        </p:spPr>
      </p:pic>
    </p:spTree>
    <p:extLst>
      <p:ext uri="{BB962C8B-B14F-4D97-AF65-F5344CB8AC3E}">
        <p14:creationId xmlns:p14="http://schemas.microsoft.com/office/powerpoint/2010/main" val="2240769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7DED4-C70C-3C6B-C4B6-F19CA62F0E4E}"/>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214E9A5A-A35A-1FBC-8896-0196064C1557}"/>
              </a:ext>
            </a:extLst>
          </p:cNvPr>
          <p:cNvSpPr txBox="1"/>
          <p:nvPr/>
        </p:nvSpPr>
        <p:spPr>
          <a:xfrm>
            <a:off x="3267997" y="477978"/>
            <a:ext cx="5656032" cy="461665"/>
          </a:xfrm>
          <a:prstGeom prst="rect">
            <a:avLst/>
          </a:prstGeom>
        </p:spPr>
        <p:txBody>
          <a:bodyPr vert="horz" wrap="square" lIns="0" tIns="0" rIns="0" bIns="0" rtlCol="0" anchor="t">
            <a:spAutoFit/>
          </a:bodyPr>
          <a:lstStyle/>
          <a:p>
            <a:pPr marL="0" lvl="1" algn="ctr" defTabSz="685784">
              <a:defRPr/>
            </a:pPr>
            <a:r>
              <a:rPr lang="en-GB" sz="3000" kern="0">
                <a:solidFill>
                  <a:srgbClr val="7413DC"/>
                </a:solidFill>
                <a:latin typeface="Nunito Sans Black"/>
                <a:cs typeface="Calibri"/>
              </a:rPr>
              <a:t>Growing Roots</a:t>
            </a:r>
            <a:endParaRPr lang="en-GB" sz="3000" b="0" i="0" u="none" strike="noStrike" kern="0" cap="none" spc="0" normalizeH="0" baseline="0" noProof="0">
              <a:ln>
                <a:noFill/>
              </a:ln>
              <a:solidFill>
                <a:srgbClr val="7413DC"/>
              </a:solidFill>
              <a:effectLst/>
              <a:uLnTx/>
              <a:uFillTx/>
              <a:latin typeface="Nunito Sans Black"/>
              <a:cs typeface="Calibri"/>
            </a:endParaRPr>
          </a:p>
        </p:txBody>
      </p:sp>
      <p:sp>
        <p:nvSpPr>
          <p:cNvPr id="3" name="TextBox 2">
            <a:extLst>
              <a:ext uri="{FF2B5EF4-FFF2-40B4-BE49-F238E27FC236}">
                <a16:creationId xmlns:a16="http://schemas.microsoft.com/office/drawing/2014/main" id="{4BE16416-980C-5B38-03CB-A6E37601C51A}"/>
              </a:ext>
            </a:extLst>
          </p:cNvPr>
          <p:cNvSpPr txBox="1"/>
          <p:nvPr/>
        </p:nvSpPr>
        <p:spPr>
          <a:xfrm>
            <a:off x="302265" y="1198375"/>
            <a:ext cx="4713679" cy="5239896"/>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2200" b="1">
                <a:solidFill>
                  <a:srgbClr val="000000"/>
                </a:solidFill>
                <a:latin typeface="Nunito Sans"/>
                <a:ea typeface="Calibri"/>
              </a:rPr>
              <a:t>What the change is</a:t>
            </a:r>
            <a:endParaRPr lang="en-US" b="1"/>
          </a:p>
          <a:p>
            <a:pPr marL="352425" indent="-342900">
              <a:spcBef>
                <a:spcPts val="600"/>
              </a:spcBef>
              <a:spcAft>
                <a:spcPts val="600"/>
              </a:spcAft>
              <a:buClr>
                <a:srgbClr val="7414DC"/>
              </a:buClr>
              <a:buSzPct val="125000"/>
              <a:buFont typeface="Arial" panose="020B0604020202020204" pitchFamily="34" charset="0"/>
              <a:buChar char="•"/>
              <a:defRPr/>
            </a:pPr>
            <a:endParaRPr lang="en-GB" sz="2200">
              <a:solidFill>
                <a:srgbClr val="000000"/>
              </a:solidFill>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2200"/>
              <a:t>Current mandatory training modules are replaced by new e-learning content – Getting Started is replaced with Growing Roots</a:t>
            </a: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Progress is automatically tracked and recorded</a:t>
            </a: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Growing Roots is done within your first 6 months</a:t>
            </a:r>
          </a:p>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latin typeface="Nunito Sans"/>
                <a:ea typeface="Calibri"/>
              </a:rPr>
              <a:t>You don't have to redo learning for new roles</a:t>
            </a:r>
          </a:p>
        </p:txBody>
      </p:sp>
      <p:sp>
        <p:nvSpPr>
          <p:cNvPr id="2" name="TextBox 1">
            <a:extLst>
              <a:ext uri="{FF2B5EF4-FFF2-40B4-BE49-F238E27FC236}">
                <a16:creationId xmlns:a16="http://schemas.microsoft.com/office/drawing/2014/main" id="{61ED9388-E441-BC5E-EB2A-631A7EB40304}"/>
              </a:ext>
            </a:extLst>
          </p:cNvPr>
          <p:cNvSpPr txBox="1"/>
          <p:nvPr/>
        </p:nvSpPr>
        <p:spPr>
          <a:xfrm>
            <a:off x="6250979" y="1198375"/>
            <a:ext cx="5491568" cy="4901342"/>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2200" b="1">
                <a:solidFill>
                  <a:srgbClr val="000000"/>
                </a:solidFill>
                <a:latin typeface="Nunito Sans"/>
                <a:ea typeface="Calibri"/>
              </a:rPr>
              <a:t>How the Volunteering Development Team might support:</a:t>
            </a:r>
            <a:endParaRPr lang="en-GB" sz="2200" b="1">
              <a:ea typeface="Calibri"/>
            </a:endParaRP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rPr>
              <a:t>Support new volunteers with accessing the learning and how the new Learning Tree works, where required</a:t>
            </a:r>
            <a:endParaRPr lang="en-GB" sz="2200"/>
          </a:p>
          <a:p>
            <a:pPr marL="352425" marR="0" lvl="0" indent="-342900" algn="l" defTabSz="685800">
              <a:lnSpc>
                <a:spcPct val="100000"/>
              </a:lnSpc>
              <a:spcBef>
                <a:spcPts val="600"/>
              </a:spcBef>
              <a:spcAft>
                <a:spcPts val="600"/>
              </a:spcAft>
              <a:buClr>
                <a:schemeClr val="tx2"/>
              </a:buClr>
              <a:buSzPct val="125000"/>
              <a:buFont typeface="Arial"/>
              <a:buChar char="•"/>
              <a:tabLst/>
              <a:defRPr/>
            </a:pPr>
            <a:endParaRPr lang="en-GB" sz="2200">
              <a:solidFill>
                <a:srgbClr val="000000"/>
              </a:solidFill>
              <a:latin typeface="Nunito Sans"/>
              <a:ea typeface="Calibri"/>
            </a:endParaRP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ea typeface="Calibri"/>
              </a:rPr>
              <a:t>Help new volunteers find support if they struggle with digital access or ability</a:t>
            </a:r>
          </a:p>
          <a:p>
            <a:pPr marL="352425" indent="-342900">
              <a:spcBef>
                <a:spcPts val="600"/>
              </a:spcBef>
              <a:spcAft>
                <a:spcPts val="600"/>
              </a:spcAft>
              <a:buClr>
                <a:schemeClr val="tx2"/>
              </a:buClr>
              <a:buSzPct val="125000"/>
              <a:buFont typeface="Arial"/>
              <a:buChar char="•"/>
              <a:defRPr/>
            </a:pPr>
            <a:endParaRPr lang="en-GB" sz="2200">
              <a:solidFill>
                <a:srgbClr val="000000"/>
              </a:solidFill>
              <a:latin typeface="Nunito Sans"/>
              <a:ea typeface="Calibri"/>
            </a:endParaRP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ea typeface="Calibri"/>
              </a:rPr>
              <a:t>Help volunteers understand what additional learning they can engage in beyond Growing Roots</a:t>
            </a:r>
          </a:p>
        </p:txBody>
      </p:sp>
      <p:cxnSp>
        <p:nvCxnSpPr>
          <p:cNvPr id="7" name="Straight Connector 6">
            <a:extLst>
              <a:ext uri="{FF2B5EF4-FFF2-40B4-BE49-F238E27FC236}">
                <a16:creationId xmlns:a16="http://schemas.microsoft.com/office/drawing/2014/main" id="{829D9D13-07E1-D35A-4F49-E8344B0374C6}"/>
              </a:ext>
            </a:extLst>
          </p:cNvPr>
          <p:cNvCxnSpPr>
            <a:cxnSpLocks/>
          </p:cNvCxnSpPr>
          <p:nvPr/>
        </p:nvCxnSpPr>
        <p:spPr>
          <a:xfrm>
            <a:off x="5409521" y="1258009"/>
            <a:ext cx="0" cy="5295191"/>
          </a:xfrm>
          <a:prstGeom prst="line">
            <a:avLst/>
          </a:prstGeom>
          <a:ln w="28575">
            <a:solidFill>
              <a:schemeClr val="tx2"/>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368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kumimoji="0" lang="en-GB" sz="4000" b="0" i="0" u="none" strike="noStrike" kern="1200" cap="none" spc="-53" normalizeH="0" baseline="0" noProof="0">
                <a:ln>
                  <a:noFill/>
                </a:ln>
                <a:solidFill>
                  <a:srgbClr val="FFFFFF"/>
                </a:solidFill>
                <a:effectLst/>
                <a:uLnTx/>
                <a:uFillTx/>
                <a:latin typeface="Nunito Sans Black"/>
              </a:rPr>
              <a:t>Induction</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2232127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BA849-6A34-9B1B-5BF9-103E48B4457C}"/>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E5ACB6EA-29F5-F361-38CF-FF851043E77A}"/>
              </a:ext>
            </a:extLst>
          </p:cNvPr>
          <p:cNvSpPr txBox="1"/>
          <p:nvPr/>
        </p:nvSpPr>
        <p:spPr>
          <a:xfrm>
            <a:off x="375809" y="755119"/>
            <a:ext cx="5656032" cy="461665"/>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Buddying </a:t>
            </a:r>
            <a:endParaRPr kumimoji="0" lang="en-GB" sz="3000" b="0" i="0" u="none" strike="noStrike" kern="0" cap="none" spc="0" normalizeH="0" baseline="0" noProof="0">
              <a:ln>
                <a:noFill/>
              </a:ln>
              <a:solidFill>
                <a:srgbClr val="7413DC"/>
              </a:solidFill>
              <a:effectLst/>
              <a:uLnTx/>
              <a:uFillTx/>
              <a:latin typeface="Nunito Sans Black"/>
              <a:ea typeface="+mn-ea"/>
              <a:cs typeface="Calibri"/>
            </a:endParaRPr>
          </a:p>
        </p:txBody>
      </p:sp>
      <p:sp>
        <p:nvSpPr>
          <p:cNvPr id="4" name="TextBox 3">
            <a:extLst>
              <a:ext uri="{FF2B5EF4-FFF2-40B4-BE49-F238E27FC236}">
                <a16:creationId xmlns:a16="http://schemas.microsoft.com/office/drawing/2014/main" id="{BE161687-FECC-F14E-F662-334FA3D1CCD5}"/>
              </a:ext>
            </a:extLst>
          </p:cNvPr>
          <p:cNvSpPr txBox="1"/>
          <p:nvPr/>
        </p:nvSpPr>
        <p:spPr>
          <a:xfrm>
            <a:off x="410444" y="1427227"/>
            <a:ext cx="5656031" cy="5201424"/>
          </a:xfrm>
          <a:prstGeom prst="rect">
            <a:avLst/>
          </a:prstGeom>
          <a:noFill/>
        </p:spPr>
        <p:txBody>
          <a:bodyPr wrap="square" lIns="68580" tIns="34290" rIns="68580" bIns="34290" rtlCol="0" anchor="t">
            <a:spAutoFit/>
          </a:bodyPr>
          <a:lstStyle/>
          <a:p>
            <a:pPr marL="9525">
              <a:spcBef>
                <a:spcPts val="600"/>
              </a:spcBef>
              <a:spcAft>
                <a:spcPts val="600"/>
              </a:spcAft>
              <a:buClr>
                <a:schemeClr val="tx2"/>
              </a:buClr>
              <a:buSzPct val="125000"/>
              <a:defRPr/>
            </a:pPr>
            <a:r>
              <a:rPr lang="en-GB" sz="2200">
                <a:solidFill>
                  <a:srgbClr val="000000"/>
                </a:solidFill>
                <a:latin typeface="Nunito Sans"/>
                <a:ea typeface="Calibri"/>
              </a:rPr>
              <a:t>The Volunteering Development Team might: </a:t>
            </a:r>
          </a:p>
          <a:p>
            <a:pPr marL="352425" indent="-342900">
              <a:spcBef>
                <a:spcPts val="600"/>
              </a:spcBef>
              <a:spcAft>
                <a:spcPts val="600"/>
              </a:spcAft>
              <a:buClr>
                <a:schemeClr val="tx2"/>
              </a:buClr>
              <a:buSzPct val="125000"/>
              <a:buFont typeface="Arial" panose="020B0604020202020204" pitchFamily="34" charset="0"/>
              <a:buChar char="•"/>
              <a:defRPr/>
            </a:pPr>
            <a:r>
              <a:rPr lang="en-GB" sz="2200">
                <a:solidFill>
                  <a:srgbClr val="000000"/>
                </a:solidFill>
                <a:latin typeface="Nunito Sans"/>
                <a:ea typeface="Calibri"/>
              </a:rPr>
              <a:t>Help to find buddies for new volunteers. </a:t>
            </a:r>
            <a:r>
              <a:rPr lang="en-GB" sz="2000">
                <a:solidFill>
                  <a:srgbClr val="000000"/>
                </a:solidFill>
                <a:latin typeface="Nunito Sans"/>
                <a:ea typeface="Calibri"/>
              </a:rPr>
              <a:t>(Buddies are not essential, but recommended)</a:t>
            </a:r>
          </a:p>
          <a:p>
            <a:pPr marL="352425" indent="-342900">
              <a:spcBef>
                <a:spcPts val="600"/>
              </a:spcBef>
              <a:spcAft>
                <a:spcPts val="600"/>
              </a:spcAft>
              <a:buClr>
                <a:schemeClr val="tx2"/>
              </a:buClr>
              <a:buSzPct val="125000"/>
              <a:buFont typeface="Arial" panose="020B0604020202020204" pitchFamily="34" charset="0"/>
              <a:buChar char="•"/>
              <a:defRPr/>
            </a:pPr>
            <a:r>
              <a:rPr lang="en-GB" sz="2200">
                <a:solidFill>
                  <a:srgbClr val="000000"/>
                </a:solidFill>
                <a:latin typeface="Nunito Sans"/>
                <a:ea typeface="Calibri"/>
              </a:rPr>
              <a:t>Promote use of resources for a new volunteer- can be self-service but need to know where to find them</a:t>
            </a:r>
          </a:p>
          <a:p>
            <a:pPr marL="695325" lvl="1" indent="-342900">
              <a:spcBef>
                <a:spcPts val="600"/>
              </a:spcBef>
              <a:spcAft>
                <a:spcPts val="600"/>
              </a:spcAft>
              <a:buClr>
                <a:schemeClr val="tx2"/>
              </a:buClr>
              <a:buSzPct val="125000"/>
              <a:buFont typeface="Arial,Sans-Serif"/>
              <a:buChar char="•"/>
              <a:defRPr/>
            </a:pPr>
            <a:r>
              <a:rPr lang="en-GB" sz="2200">
                <a:solidFill>
                  <a:srgbClr val="000000"/>
                </a:solidFill>
                <a:latin typeface="Nunito Sans"/>
              </a:rPr>
              <a:t>New buddy webpage</a:t>
            </a:r>
          </a:p>
          <a:p>
            <a:pPr marL="695325" lvl="1" indent="-342900">
              <a:spcBef>
                <a:spcPts val="600"/>
              </a:spcBef>
              <a:spcAft>
                <a:spcPts val="600"/>
              </a:spcAft>
              <a:buClr>
                <a:schemeClr val="tx2"/>
              </a:buClr>
              <a:buSzPct val="125000"/>
              <a:buFont typeface="Arial,Sans-Serif"/>
              <a:buChar char="•"/>
              <a:defRPr/>
            </a:pPr>
            <a:r>
              <a:rPr lang="en-GB" sz="2200"/>
              <a:t>New buddy flowchart - online and print versions</a:t>
            </a:r>
          </a:p>
          <a:p>
            <a:pPr marL="352425" indent="-342900">
              <a:spcBef>
                <a:spcPts val="600"/>
              </a:spcBef>
              <a:spcAft>
                <a:spcPts val="600"/>
              </a:spcAft>
              <a:buClr>
                <a:schemeClr val="tx2"/>
              </a:buClr>
              <a:buSzPct val="125000"/>
              <a:buFont typeface="Arial,Sans-Serif"/>
              <a:buChar char="•"/>
              <a:defRPr/>
            </a:pPr>
            <a:r>
              <a:rPr lang="en-GB" sz="2200"/>
              <a:t>Encourage these to be used alongside other local induction resources </a:t>
            </a:r>
            <a:endParaRPr lang="en-GB"/>
          </a:p>
        </p:txBody>
      </p:sp>
      <p:pic>
        <p:nvPicPr>
          <p:cNvPr id="6" name="Picture 5" descr="A screenshot of a computer game&#10;&#10;Description automatically generated">
            <a:extLst>
              <a:ext uri="{FF2B5EF4-FFF2-40B4-BE49-F238E27FC236}">
                <a16:creationId xmlns:a16="http://schemas.microsoft.com/office/drawing/2014/main" id="{135E7690-1193-5EE4-D342-A421A09A2B4F}"/>
              </a:ext>
            </a:extLst>
          </p:cNvPr>
          <p:cNvPicPr>
            <a:picLocks noChangeAspect="1"/>
          </p:cNvPicPr>
          <p:nvPr/>
        </p:nvPicPr>
        <p:blipFill>
          <a:blip r:embed="rId3"/>
          <a:stretch>
            <a:fillRect/>
          </a:stretch>
        </p:blipFill>
        <p:spPr>
          <a:xfrm>
            <a:off x="6125527" y="1785631"/>
            <a:ext cx="5865962" cy="3286737"/>
          </a:xfrm>
          <a:prstGeom prst="rect">
            <a:avLst/>
          </a:prstGeom>
        </p:spPr>
      </p:pic>
    </p:spTree>
    <p:extLst>
      <p:ext uri="{BB962C8B-B14F-4D97-AF65-F5344CB8AC3E}">
        <p14:creationId xmlns:p14="http://schemas.microsoft.com/office/powerpoint/2010/main" val="848902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C3C58-EA63-3580-E697-1EA9EDC05590}"/>
            </a:ext>
          </a:extLst>
        </p:cNvPr>
        <p:cNvGrpSpPr/>
        <p:nvPr/>
      </p:nvGrpSpPr>
      <p:grpSpPr>
        <a:xfrm>
          <a:off x="0" y="0"/>
          <a:ext cx="0" cy="0"/>
          <a:chOff x="0" y="0"/>
          <a:chExt cx="0" cy="0"/>
        </a:xfrm>
      </p:grpSpPr>
      <p:sp>
        <p:nvSpPr>
          <p:cNvPr id="3" name="object 5">
            <a:extLst>
              <a:ext uri="{FF2B5EF4-FFF2-40B4-BE49-F238E27FC236}">
                <a16:creationId xmlns:a16="http://schemas.microsoft.com/office/drawing/2014/main" id="{DC528C0E-E228-E34D-1434-CD0AB31EA3B7}"/>
              </a:ext>
            </a:extLst>
          </p:cNvPr>
          <p:cNvSpPr txBox="1"/>
          <p:nvPr/>
        </p:nvSpPr>
        <p:spPr>
          <a:xfrm>
            <a:off x="375809" y="755119"/>
            <a:ext cx="5656032" cy="461665"/>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Welcome pack</a:t>
            </a:r>
            <a:endParaRPr lang="en-GB" sz="3000" b="0" i="0" u="none" strike="noStrike" kern="0" cap="none" spc="0" normalizeH="0" baseline="0" noProof="0">
              <a:ln>
                <a:noFill/>
              </a:ln>
              <a:solidFill>
                <a:srgbClr val="7413DC"/>
              </a:solidFill>
              <a:effectLst/>
              <a:uLnTx/>
              <a:uFillTx/>
              <a:latin typeface="Nunito Sans Black"/>
              <a:cs typeface="Calibri"/>
            </a:endParaRPr>
          </a:p>
        </p:txBody>
      </p:sp>
      <p:sp>
        <p:nvSpPr>
          <p:cNvPr id="4" name="TextBox 3">
            <a:extLst>
              <a:ext uri="{FF2B5EF4-FFF2-40B4-BE49-F238E27FC236}">
                <a16:creationId xmlns:a16="http://schemas.microsoft.com/office/drawing/2014/main" id="{372B7900-582D-C92E-3915-FA51A43DFA64}"/>
              </a:ext>
            </a:extLst>
          </p:cNvPr>
          <p:cNvSpPr txBox="1"/>
          <p:nvPr/>
        </p:nvSpPr>
        <p:spPr>
          <a:xfrm>
            <a:off x="375808" y="757591"/>
            <a:ext cx="5498056" cy="5024452"/>
          </a:xfrm>
          <a:prstGeom prst="rect">
            <a:avLst/>
          </a:prstGeom>
          <a:noFill/>
        </p:spPr>
        <p:txBody>
          <a:bodyPr wrap="square" lIns="68580" tIns="34290" rIns="68580" bIns="34290" rtlCol="0" anchor="t">
            <a:spAutoFit/>
          </a:bodyPr>
          <a:lstStyle/>
          <a:p>
            <a:pPr marL="9525">
              <a:spcBef>
                <a:spcPts val="600"/>
              </a:spcBef>
              <a:spcAft>
                <a:spcPts val="600"/>
              </a:spcAft>
              <a:buClr>
                <a:schemeClr val="tx2"/>
              </a:buClr>
              <a:buSzPct val="125000"/>
              <a:defRPr/>
            </a:pPr>
            <a:endParaRPr lang="en-GB" sz="2000">
              <a:solidFill>
                <a:srgbClr val="000000"/>
              </a:solidFill>
              <a:latin typeface="Nunito Sans"/>
              <a:ea typeface="Calibri"/>
            </a:endParaRPr>
          </a:p>
          <a:p>
            <a:pPr marL="352425" indent="-342900">
              <a:spcBef>
                <a:spcPts val="600"/>
              </a:spcBef>
              <a:spcAft>
                <a:spcPts val="600"/>
              </a:spcAft>
              <a:buFont typeface="Arial"/>
              <a:buChar char="•"/>
              <a:defRPr/>
            </a:pPr>
            <a:endParaRPr lang="en-GB" sz="2200">
              <a:solidFill>
                <a:srgbClr val="000000"/>
              </a:solidFill>
              <a:latin typeface="Nunito Sans"/>
            </a:endParaRP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rPr>
              <a:t>For new volunteers, shared through introductory email</a:t>
            </a:r>
            <a:endParaRPr lang="en-GB" sz="2200"/>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rPr>
              <a:t>To be sent to new adults to help them understand their own joining journey</a:t>
            </a: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rPr>
              <a:t>Useful information for them about Scouts as a movement </a:t>
            </a:r>
          </a:p>
          <a:p>
            <a:pPr marL="352425" indent="-342900">
              <a:spcBef>
                <a:spcPts val="600"/>
              </a:spcBef>
              <a:spcAft>
                <a:spcPts val="600"/>
              </a:spcAft>
              <a:buClr>
                <a:schemeClr val="tx2"/>
              </a:buClr>
              <a:buSzPct val="125000"/>
              <a:buFont typeface="Arial"/>
              <a:buChar char="•"/>
              <a:defRPr/>
            </a:pPr>
            <a:r>
              <a:rPr lang="en-GB" sz="2200">
                <a:solidFill>
                  <a:srgbClr val="000000"/>
                </a:solidFill>
                <a:latin typeface="Nunito Sans"/>
              </a:rPr>
              <a:t>Should be used alongside any local information to be given around Group/ District/County/Area/Region (Scotland)</a:t>
            </a:r>
          </a:p>
          <a:p>
            <a:pPr marL="352425" indent="-342900">
              <a:spcBef>
                <a:spcPts val="600"/>
              </a:spcBef>
              <a:spcAft>
                <a:spcPts val="600"/>
              </a:spcAft>
              <a:buClr>
                <a:schemeClr val="tx2"/>
              </a:buClr>
              <a:buSzPct val="125000"/>
              <a:buFont typeface="Arial"/>
              <a:buChar char="•"/>
              <a:defRPr/>
            </a:pPr>
            <a:r>
              <a:rPr lang="en-GB" sz="2200"/>
              <a:t>Will be available on website soon</a:t>
            </a:r>
          </a:p>
        </p:txBody>
      </p:sp>
      <p:pic>
        <p:nvPicPr>
          <p:cNvPr id="5" name="Picture 4" descr="A purple background with colorful circles and lines&#10;&#10;Description automatically generated">
            <a:extLst>
              <a:ext uri="{FF2B5EF4-FFF2-40B4-BE49-F238E27FC236}">
                <a16:creationId xmlns:a16="http://schemas.microsoft.com/office/drawing/2014/main" id="{025AD4E4-D6AA-34D0-1C21-946197AA0829}"/>
              </a:ext>
            </a:extLst>
          </p:cNvPr>
          <p:cNvPicPr>
            <a:picLocks noChangeAspect="1"/>
          </p:cNvPicPr>
          <p:nvPr/>
        </p:nvPicPr>
        <p:blipFill>
          <a:blip r:embed="rId3"/>
          <a:stretch>
            <a:fillRect/>
          </a:stretch>
        </p:blipFill>
        <p:spPr>
          <a:xfrm>
            <a:off x="6020169" y="484909"/>
            <a:ext cx="3361298" cy="2389910"/>
          </a:xfrm>
          <a:prstGeom prst="rect">
            <a:avLst/>
          </a:prstGeom>
        </p:spPr>
      </p:pic>
      <p:pic>
        <p:nvPicPr>
          <p:cNvPr id="7" name="Picture 6" descr="A blue and white page with text and a map and a tent&#10;&#10;Description automatically generated">
            <a:extLst>
              <a:ext uri="{FF2B5EF4-FFF2-40B4-BE49-F238E27FC236}">
                <a16:creationId xmlns:a16="http://schemas.microsoft.com/office/drawing/2014/main" id="{332DF320-8F07-B1EB-80A5-91DB63C376A8}"/>
              </a:ext>
            </a:extLst>
          </p:cNvPr>
          <p:cNvPicPr>
            <a:picLocks noChangeAspect="1"/>
          </p:cNvPicPr>
          <p:nvPr/>
        </p:nvPicPr>
        <p:blipFill>
          <a:blip r:embed="rId4"/>
          <a:stretch>
            <a:fillRect/>
          </a:stretch>
        </p:blipFill>
        <p:spPr>
          <a:xfrm>
            <a:off x="8501032" y="1881909"/>
            <a:ext cx="3364120" cy="2389910"/>
          </a:xfrm>
          <a:prstGeom prst="rect">
            <a:avLst/>
          </a:prstGeom>
        </p:spPr>
      </p:pic>
      <p:pic>
        <p:nvPicPr>
          <p:cNvPr id="6" name="Picture 5">
            <a:extLst>
              <a:ext uri="{FF2B5EF4-FFF2-40B4-BE49-F238E27FC236}">
                <a16:creationId xmlns:a16="http://schemas.microsoft.com/office/drawing/2014/main" id="{2F72613E-E2EC-5422-496C-131EC9B7C82D}"/>
              </a:ext>
            </a:extLst>
          </p:cNvPr>
          <p:cNvPicPr>
            <a:picLocks noChangeAspect="1"/>
          </p:cNvPicPr>
          <p:nvPr/>
        </p:nvPicPr>
        <p:blipFill>
          <a:blip r:embed="rId5"/>
          <a:stretch>
            <a:fillRect/>
          </a:stretch>
        </p:blipFill>
        <p:spPr>
          <a:xfrm>
            <a:off x="6799405" y="4017818"/>
            <a:ext cx="3407645" cy="2389909"/>
          </a:xfrm>
          <a:prstGeom prst="rect">
            <a:avLst/>
          </a:prstGeom>
        </p:spPr>
      </p:pic>
    </p:spTree>
    <p:extLst>
      <p:ext uri="{BB962C8B-B14F-4D97-AF65-F5344CB8AC3E}">
        <p14:creationId xmlns:p14="http://schemas.microsoft.com/office/powerpoint/2010/main" val="4244617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kumimoji="0" lang="en-GB" sz="4000" b="0" i="0" u="none" strike="noStrike" kern="1200" cap="none" spc="-53" normalizeH="0" baseline="0" noProof="0">
                <a:ln>
                  <a:noFill/>
                </a:ln>
                <a:solidFill>
                  <a:srgbClr val="FFFFFF"/>
                </a:solidFill>
                <a:effectLst/>
                <a:uLnTx/>
                <a:uFillTx/>
                <a:latin typeface="Nunito Sans Black"/>
              </a:rPr>
              <a:t>Volunteer </a:t>
            </a:r>
            <a:r>
              <a:rPr lang="en-GB" sz="4000">
                <a:latin typeface="Nunito Sans Black"/>
              </a:rPr>
              <a:t>Role </a:t>
            </a:r>
            <a:r>
              <a:rPr kumimoji="0" lang="en-GB" sz="4000" b="0" i="0" u="none" strike="noStrike" kern="1200" cap="none" spc="-53" normalizeH="0" baseline="0" noProof="0">
                <a:ln>
                  <a:noFill/>
                </a:ln>
                <a:solidFill>
                  <a:srgbClr val="FFFFFF"/>
                </a:solidFill>
                <a:effectLst/>
                <a:uLnTx/>
                <a:uFillTx/>
                <a:latin typeface="Nunito Sans Black"/>
              </a:rPr>
              <a:t>Change Journey</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3760686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6359166" y="1013536"/>
            <a:ext cx="5656032" cy="923330"/>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The Volunteer Role Change Journey</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6359166" y="2339919"/>
            <a:ext cx="5491568" cy="3577903"/>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ea typeface="+mn-lt"/>
                <a:cs typeface="+mn-lt"/>
              </a:rPr>
              <a:t>This journey applies to any volunteer adding or changing their role.  Examples include:</a:t>
            </a:r>
            <a:endParaRPr lang="en-US">
              <a:solidFill>
                <a:srgbClr val="000000"/>
              </a:solidFill>
              <a:ea typeface="+mn-lt"/>
              <a:cs typeface="+mn-lt"/>
            </a:endParaRP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ea typeface="+mn-lt"/>
                <a:cs typeface="+mn-lt"/>
              </a:rPr>
              <a:t>Moving from a Trustee to a Team Member</a:t>
            </a:r>
            <a:endParaRPr lang="en-GB"/>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ea typeface="+mn-lt"/>
                <a:cs typeface="+mn-lt"/>
              </a:rPr>
              <a:t>Moving from Team Member to Team Leader or Lead Volunteer</a:t>
            </a:r>
            <a:endParaRPr lang="en-US">
              <a:solidFill>
                <a:srgbClr val="000000"/>
              </a:solidFill>
              <a:ea typeface="+mn-lt"/>
              <a:cs typeface="+mn-lt"/>
            </a:endParaRPr>
          </a:p>
          <a:p>
            <a:pPr marL="695325" lvl="1" indent="-342900">
              <a:spcBef>
                <a:spcPts val="600"/>
              </a:spcBef>
              <a:spcAft>
                <a:spcPts val="600"/>
              </a:spcAft>
              <a:buClr>
                <a:srgbClr val="7414DC"/>
              </a:buClr>
              <a:buSzPct val="125000"/>
              <a:buFont typeface="Arial" panose="020B0604020202020204" pitchFamily="34" charset="0"/>
              <a:buChar char="•"/>
              <a:defRPr/>
            </a:pPr>
            <a:r>
              <a:rPr lang="en-GB" sz="2200">
                <a:solidFill>
                  <a:srgbClr val="000000"/>
                </a:solidFill>
                <a:ea typeface="+mn-lt"/>
                <a:cs typeface="+mn-lt"/>
              </a:rPr>
              <a:t>Taking on a role in a District/County Team </a:t>
            </a:r>
            <a:endParaRPr lang="en-US">
              <a:solidFill>
                <a:srgbClr val="000000"/>
              </a:solidFill>
              <a:latin typeface="Nunito Sans"/>
              <a:ea typeface="Calibri"/>
            </a:endParaRPr>
          </a:p>
        </p:txBody>
      </p:sp>
      <p:pic>
        <p:nvPicPr>
          <p:cNvPr id="2" name="Picture 1">
            <a:extLst>
              <a:ext uri="{FF2B5EF4-FFF2-40B4-BE49-F238E27FC236}">
                <a16:creationId xmlns:a16="http://schemas.microsoft.com/office/drawing/2014/main" id="{E3C53174-213F-2F25-FF77-471F4B3CD047}"/>
              </a:ext>
            </a:extLst>
          </p:cNvPr>
          <p:cNvPicPr>
            <a:picLocks noChangeAspect="1"/>
          </p:cNvPicPr>
          <p:nvPr/>
        </p:nvPicPr>
        <p:blipFill rotWithShape="1">
          <a:blip r:embed="rId3">
            <a:extLst>
              <a:ext uri="{28A0092B-C50C-407E-A947-70E740481C1C}">
                <a14:useLocalDpi xmlns:a14="http://schemas.microsoft.com/office/drawing/2010/main" val="0"/>
              </a:ext>
            </a:extLst>
          </a:blip>
          <a:srcRect l="2928"/>
          <a:stretch/>
        </p:blipFill>
        <p:spPr>
          <a:xfrm>
            <a:off x="0" y="0"/>
            <a:ext cx="6096000" cy="6858000"/>
          </a:xfrm>
          <a:prstGeom prst="rect">
            <a:avLst/>
          </a:prstGeom>
        </p:spPr>
      </p:pic>
    </p:spTree>
    <p:extLst>
      <p:ext uri="{BB962C8B-B14F-4D97-AF65-F5344CB8AC3E}">
        <p14:creationId xmlns:p14="http://schemas.microsoft.com/office/powerpoint/2010/main" val="48768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FD1763-E64D-4529-0D89-4F515C46659E}"/>
              </a:ext>
            </a:extLst>
          </p:cNvPr>
          <p:cNvSpPr txBox="1"/>
          <p:nvPr/>
        </p:nvSpPr>
        <p:spPr>
          <a:xfrm>
            <a:off x="334603" y="451482"/>
            <a:ext cx="5423266" cy="553998"/>
          </a:xfrm>
          <a:prstGeom prst="rect">
            <a:avLst/>
          </a:prstGeom>
          <a:noFill/>
        </p:spPr>
        <p:txBody>
          <a:bodyPr wrap="square" lIns="91440" tIns="45720" rIns="91440" bIns="45720" anchor="t">
            <a:spAutoFit/>
          </a:bodyPr>
          <a:lstStyle/>
          <a:p>
            <a:pPr marL="64770" marR="0" lvl="0" indent="0" algn="l" defTabSz="685800" rtl="0" eaLnBrk="1" fontAlgn="auto" latinLnBrk="0" hangingPunct="1">
              <a:lnSpc>
                <a:spcPct val="100000"/>
              </a:lnSpc>
              <a:spcBef>
                <a:spcPts val="2145"/>
              </a:spcBef>
              <a:spcAft>
                <a:spcPts val="0"/>
              </a:spcAft>
              <a:buClrTx/>
              <a:buSzTx/>
              <a:buFontTx/>
              <a:buNone/>
              <a:tabLst/>
              <a:defRPr/>
            </a:pPr>
            <a:r>
              <a:rPr lang="en-GB" sz="3000" kern="0">
                <a:solidFill>
                  <a:srgbClr val="7413DC"/>
                </a:solidFill>
                <a:latin typeface="Nunito Sans Black"/>
                <a:cs typeface="Calibri"/>
              </a:rPr>
              <a:t>For every change of role</a:t>
            </a:r>
          </a:p>
        </p:txBody>
      </p:sp>
      <p:sp>
        <p:nvSpPr>
          <p:cNvPr id="15" name="TextBox 14">
            <a:extLst>
              <a:ext uri="{FF2B5EF4-FFF2-40B4-BE49-F238E27FC236}">
                <a16:creationId xmlns:a16="http://schemas.microsoft.com/office/drawing/2014/main" id="{3FE31CB4-5423-A997-8C1B-AFA706E3D856}"/>
              </a:ext>
            </a:extLst>
          </p:cNvPr>
          <p:cNvSpPr txBox="1"/>
          <p:nvPr/>
        </p:nvSpPr>
        <p:spPr>
          <a:xfrm>
            <a:off x="361546" y="1201701"/>
            <a:ext cx="5622937" cy="6586418"/>
          </a:xfrm>
          <a:prstGeom prst="rect">
            <a:avLst/>
          </a:prstGeom>
          <a:noFill/>
        </p:spPr>
        <p:txBody>
          <a:bodyPr wrap="square" lIns="91440" tIns="45720" rIns="91440" bIns="45720" rtlCol="0" anchor="t">
            <a:spAutoFit/>
          </a:bodyPr>
          <a:lstStyle/>
          <a:p>
            <a:pPr>
              <a:spcBef>
                <a:spcPts val="600"/>
              </a:spcBef>
              <a:spcAft>
                <a:spcPts val="600"/>
              </a:spcAft>
              <a:buClr>
                <a:schemeClr val="tx2"/>
              </a:buClr>
              <a:buSzPct val="125000"/>
            </a:pPr>
            <a:r>
              <a:rPr lang="en-GB" sz="2000" b="1"/>
              <a:t>Meet with your new team leader</a:t>
            </a:r>
          </a:p>
          <a:p>
            <a:pPr>
              <a:spcBef>
                <a:spcPts val="600"/>
              </a:spcBef>
              <a:spcAft>
                <a:spcPts val="600"/>
              </a:spcAft>
              <a:buClr>
                <a:schemeClr val="tx2"/>
              </a:buClr>
              <a:buSzPct val="125000"/>
            </a:pPr>
            <a:r>
              <a:rPr lang="en-GB" sz="2000" b="1"/>
              <a:t>Re-sign declarations</a:t>
            </a:r>
          </a:p>
          <a:p>
            <a:pPr>
              <a:spcBef>
                <a:spcPts val="600"/>
              </a:spcBef>
              <a:spcAft>
                <a:spcPts val="600"/>
              </a:spcAft>
              <a:buClr>
                <a:schemeClr val="tx2"/>
              </a:buClr>
              <a:buSzPct val="125000"/>
            </a:pPr>
            <a:r>
              <a:rPr lang="en-GB" sz="2000" b="1"/>
              <a:t>Internal check</a:t>
            </a:r>
          </a:p>
          <a:p>
            <a:pPr marL="9525">
              <a:spcBef>
                <a:spcPts val="600"/>
              </a:spcBef>
              <a:spcAft>
                <a:spcPts val="600"/>
              </a:spcAft>
              <a:buClr>
                <a:srgbClr val="7414DC"/>
              </a:buClr>
              <a:buSzPct val="125000"/>
              <a:defRPr/>
            </a:pPr>
            <a:r>
              <a:rPr lang="en-GB" sz="2000" b="1"/>
              <a:t>Criminal record check- </a:t>
            </a:r>
            <a:r>
              <a:rPr lang="en-GB" sz="1600">
                <a:ea typeface="Calibri"/>
              </a:rPr>
              <a:t>Renewed</a:t>
            </a:r>
            <a:r>
              <a:rPr lang="en-GB" sz="1600">
                <a:solidFill>
                  <a:srgbClr val="000000"/>
                </a:solidFill>
                <a:latin typeface="Nunito Sans"/>
                <a:ea typeface="Calibri"/>
              </a:rPr>
              <a:t> every five years if in a role that requires a criminal record check.</a:t>
            </a:r>
          </a:p>
          <a:p>
            <a:pPr>
              <a:spcBef>
                <a:spcPts val="600"/>
              </a:spcBef>
              <a:spcAft>
                <a:spcPts val="600"/>
              </a:spcAft>
              <a:buClr>
                <a:schemeClr val="tx2"/>
              </a:buClr>
              <a:buSzPct val="125000"/>
            </a:pPr>
            <a:r>
              <a:rPr lang="en-GB" sz="2000" b="1"/>
              <a:t>Growing Roots- </a:t>
            </a:r>
            <a:r>
              <a:rPr lang="en-GB" sz="1800"/>
              <a:t>If any additional learning is required for the new role e.g. Leading Scout Volunteers, this will show on the learning section of My Learning</a:t>
            </a:r>
          </a:p>
          <a:p>
            <a:pPr marL="9525">
              <a:spcBef>
                <a:spcPts val="600"/>
              </a:spcBef>
              <a:spcAft>
                <a:spcPts val="600"/>
              </a:spcAft>
              <a:buClr>
                <a:srgbClr val="7414DC"/>
              </a:buClr>
              <a:buSzPct val="125000"/>
              <a:defRPr/>
            </a:pPr>
            <a:r>
              <a:rPr lang="en-GB" sz="2000" b="1">
                <a:solidFill>
                  <a:srgbClr val="000000"/>
                </a:solidFill>
                <a:latin typeface="Nunito Sans"/>
                <a:ea typeface="Calibri"/>
              </a:rPr>
              <a:t>Trustee eligibility check- </a:t>
            </a:r>
            <a:r>
              <a:rPr lang="en-GB" sz="2000">
                <a:solidFill>
                  <a:srgbClr val="000000"/>
                </a:solidFill>
                <a:latin typeface="Nunito Sans"/>
                <a:ea typeface="Calibri"/>
              </a:rPr>
              <a:t>If the new role has trustee responsibilities</a:t>
            </a:r>
          </a:p>
          <a:p>
            <a:pPr>
              <a:spcBef>
                <a:spcPts val="600"/>
              </a:spcBef>
              <a:spcAft>
                <a:spcPts val="600"/>
              </a:spcAft>
              <a:defRPr/>
            </a:pPr>
            <a:r>
              <a:rPr lang="en-GB" sz="2000" b="1">
                <a:solidFill>
                  <a:srgbClr val="000000"/>
                </a:solidFill>
                <a:latin typeface="Nunito Sans"/>
                <a:ea typeface="Calibri"/>
              </a:rPr>
              <a:t>If not previously required: </a:t>
            </a:r>
            <a:endParaRPr lang="en-GB" sz="2000">
              <a:solidFill>
                <a:srgbClr val="000000"/>
              </a:solidFill>
              <a:latin typeface="Nunito Sans"/>
              <a:ea typeface="Calibri"/>
            </a:endParaRPr>
          </a:p>
          <a:p>
            <a:pPr>
              <a:spcBef>
                <a:spcPts val="600"/>
              </a:spcBef>
              <a:spcAft>
                <a:spcPts val="600"/>
              </a:spcAft>
              <a:defRPr/>
            </a:pPr>
            <a:r>
              <a:rPr lang="en-GB" sz="2000" b="1">
                <a:solidFill>
                  <a:srgbClr val="000000"/>
                </a:solidFill>
                <a:latin typeface="Nunito Sans"/>
                <a:ea typeface="Calibri"/>
              </a:rPr>
              <a:t>References</a:t>
            </a:r>
            <a:endParaRPr lang="en-GB" sz="2000">
              <a:latin typeface="Nunito Sans"/>
              <a:ea typeface="Calibri"/>
            </a:endParaRPr>
          </a:p>
          <a:p>
            <a:pPr marL="9525">
              <a:spcBef>
                <a:spcPts val="600"/>
              </a:spcBef>
              <a:spcAft>
                <a:spcPts val="600"/>
              </a:spcAft>
              <a:defRPr/>
            </a:pPr>
            <a:r>
              <a:rPr lang="en-GB" sz="2000" b="1">
                <a:solidFill>
                  <a:srgbClr val="000000"/>
                </a:solidFill>
                <a:latin typeface="Nunito Sans"/>
                <a:ea typeface="Calibri"/>
              </a:rPr>
              <a:t>Welcome Conversation</a:t>
            </a:r>
            <a:endParaRPr lang="en-US" sz="2000">
              <a:solidFill>
                <a:srgbClr val="000000"/>
              </a:solidFill>
              <a:latin typeface="Nunito Sans"/>
              <a:ea typeface="Calibri"/>
            </a:endParaRPr>
          </a:p>
          <a:p>
            <a:pPr marL="352425" indent="-342900">
              <a:spcBef>
                <a:spcPts val="600"/>
              </a:spcBef>
              <a:spcAft>
                <a:spcPts val="600"/>
              </a:spcAft>
              <a:buFont typeface="Arial,Sans-Serif"/>
              <a:buChar char="•"/>
              <a:defRPr/>
            </a:pPr>
            <a:endParaRPr lang="en-GB" sz="1800">
              <a:ea typeface="Calibri"/>
            </a:endParaRPr>
          </a:p>
          <a:p>
            <a:pPr marL="9525">
              <a:spcBef>
                <a:spcPts val="600"/>
              </a:spcBef>
              <a:spcAft>
                <a:spcPts val="600"/>
              </a:spcAft>
              <a:defRPr/>
            </a:pPr>
            <a:endParaRPr lang="en-GB" sz="1800">
              <a:solidFill>
                <a:srgbClr val="000000"/>
              </a:solidFill>
              <a:latin typeface="Nunito Sans"/>
              <a:ea typeface="Calibri"/>
            </a:endParaRPr>
          </a:p>
        </p:txBody>
      </p:sp>
      <p:pic>
        <p:nvPicPr>
          <p:cNvPr id="3" name="Picture 2">
            <a:extLst>
              <a:ext uri="{FF2B5EF4-FFF2-40B4-BE49-F238E27FC236}">
                <a16:creationId xmlns:a16="http://schemas.microsoft.com/office/drawing/2014/main" id="{1132ECE9-B830-9745-1F89-CB6A6EE830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50" r="4947"/>
          <a:stretch/>
        </p:blipFill>
        <p:spPr>
          <a:xfrm>
            <a:off x="6095999" y="0"/>
            <a:ext cx="6096001" cy="6858000"/>
          </a:xfrm>
          <a:prstGeom prst="rect">
            <a:avLst/>
          </a:prstGeom>
        </p:spPr>
      </p:pic>
    </p:spTree>
    <p:extLst>
      <p:ext uri="{BB962C8B-B14F-4D97-AF65-F5344CB8AC3E}">
        <p14:creationId xmlns:p14="http://schemas.microsoft.com/office/powerpoint/2010/main" val="265703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416233" y="1877714"/>
            <a:ext cx="5186173" cy="4315957"/>
          </a:xfrm>
        </p:spPr>
        <p:txBody>
          <a:bodyPr/>
          <a:lstStyle/>
          <a:p>
            <a:pPr marL="353700" indent="-342900">
              <a:lnSpc>
                <a:spcPct val="100000"/>
              </a:lnSpc>
              <a:buFont typeface="Arial" panose="020B0604020202020204" pitchFamily="34" charset="0"/>
              <a:buChar char="•"/>
            </a:pPr>
            <a:r>
              <a:rPr lang="en-GB" sz="2000"/>
              <a:t>Our Skills for Life strategy </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To provide more young people, and the ones we already have, with skills for life, we need more volunteers </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Every volunteer deserves to feel valued during their time with Scouts</a:t>
            </a:r>
          </a:p>
          <a:p>
            <a:pPr marL="353700" indent="-342900">
              <a:lnSpc>
                <a:spcPct val="100000"/>
              </a:lnSpc>
              <a:buFont typeface="Arial" panose="020B0604020202020204" pitchFamily="34" charset="0"/>
              <a:buChar char="•"/>
            </a:pPr>
            <a:endParaRPr lang="en-GB" sz="2000"/>
          </a:p>
          <a:p>
            <a:pPr marL="353700" indent="-342900">
              <a:lnSpc>
                <a:spcPct val="100000"/>
              </a:lnSpc>
              <a:buFont typeface="Arial" panose="020B0604020202020204" pitchFamily="34" charset="0"/>
              <a:buChar char="•"/>
            </a:pPr>
            <a:r>
              <a:rPr lang="en-GB" sz="2000"/>
              <a:t>The world is changing, and volunteers want more flexibility in the time they give</a:t>
            </a:r>
          </a:p>
          <a:p>
            <a:pPr marL="353700" indent="-342900">
              <a:lnSpc>
                <a:spcPct val="100000"/>
              </a:lnSpc>
              <a:buFont typeface="Arial" panose="020B0604020202020204" pitchFamily="34" charset="0"/>
              <a:buChar char="•"/>
            </a:pPr>
            <a:endParaRPr lang="en-GB" sz="2000"/>
          </a:p>
          <a:p>
            <a:pPr>
              <a:lnSpc>
                <a:spcPct val="100000"/>
              </a:lnSpc>
            </a:pPr>
            <a:r>
              <a:rPr lang="en-GB" sz="2400" b="1"/>
              <a:t>Ultimately…..</a:t>
            </a:r>
          </a:p>
          <a:p>
            <a:pPr marL="353700" indent="-342900">
              <a:lnSpc>
                <a:spcPct val="100000"/>
              </a:lnSpc>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F0B1A19D-2845-583F-A022-382706C97303}"/>
              </a:ext>
            </a:extLst>
          </p:cNvPr>
          <p:cNvSpPr txBox="1"/>
          <p:nvPr/>
        </p:nvSpPr>
        <p:spPr>
          <a:xfrm>
            <a:off x="299290" y="599339"/>
            <a:ext cx="5399499" cy="1015663"/>
          </a:xfrm>
          <a:prstGeom prst="rect">
            <a:avLst/>
          </a:prstGeom>
          <a:noFill/>
        </p:spPr>
        <p:txBody>
          <a:bodyPr wrap="square">
            <a:spAutoFit/>
          </a:bodyPr>
          <a:lstStyle/>
          <a:p>
            <a:pPr marL="64770">
              <a:spcBef>
                <a:spcPts val="2145"/>
              </a:spcBef>
            </a:pPr>
            <a:r>
              <a:rPr lang="en-GB" sz="3000">
                <a:solidFill>
                  <a:srgbClr val="7413DC"/>
                </a:solidFill>
                <a:latin typeface="Nunito Sans Black" panose="00000A00000000000000" pitchFamily="2" charset="0"/>
                <a:cs typeface="Nunito Sans Black"/>
              </a:rPr>
              <a:t>Why we’re transforming volunteering</a:t>
            </a:r>
          </a:p>
        </p:txBody>
      </p:sp>
      <p:pic>
        <p:nvPicPr>
          <p:cNvPr id="11" name="Picture 10" descr="A picture containing person, indoor&#10;&#10;Description automatically generated">
            <a:extLst>
              <a:ext uri="{FF2B5EF4-FFF2-40B4-BE49-F238E27FC236}">
                <a16:creationId xmlns:a16="http://schemas.microsoft.com/office/drawing/2014/main" id="{61A672F3-4894-2FDF-3CAF-5B57DD78F3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20" r="20354"/>
          <a:stretch/>
        </p:blipFill>
        <p:spPr>
          <a:xfrm>
            <a:off x="5862115" y="0"/>
            <a:ext cx="6329885" cy="6858000"/>
          </a:xfrm>
          <a:prstGeom prst="rect">
            <a:avLst/>
          </a:prstGeom>
        </p:spPr>
      </p:pic>
    </p:spTree>
    <p:extLst>
      <p:ext uri="{BB962C8B-B14F-4D97-AF65-F5344CB8AC3E}">
        <p14:creationId xmlns:p14="http://schemas.microsoft.com/office/powerpoint/2010/main" val="4140670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Next Steps</a:t>
            </a:r>
            <a:endParaRPr lang="en-US"/>
          </a:p>
        </p:txBody>
      </p:sp>
      <p:pic>
        <p:nvPicPr>
          <p:cNvPr id="3" name="Graphic 2" descr="Business Growth outline">
            <a:extLst>
              <a:ext uri="{FF2B5EF4-FFF2-40B4-BE49-F238E27FC236}">
                <a16:creationId xmlns:a16="http://schemas.microsoft.com/office/drawing/2014/main" id="{98C9BE0E-C6B0-4532-6FF0-4B3ACFE566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7684" y="1411051"/>
            <a:ext cx="2700000" cy="2700000"/>
          </a:xfrm>
          <a:prstGeom prst="rect">
            <a:avLst/>
          </a:prstGeom>
        </p:spPr>
      </p:pic>
      <p:pic>
        <p:nvPicPr>
          <p:cNvPr id="12" name="Graphic 11" descr="Aspiration outline">
            <a:extLst>
              <a:ext uri="{FF2B5EF4-FFF2-40B4-BE49-F238E27FC236}">
                <a16:creationId xmlns:a16="http://schemas.microsoft.com/office/drawing/2014/main" id="{B4D33C0C-DA3C-2397-9760-6CE3E0E7CD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4590" y="3263226"/>
            <a:ext cx="2700000" cy="2700000"/>
          </a:xfrm>
          <a:prstGeom prst="rect">
            <a:avLst/>
          </a:prstGeom>
        </p:spPr>
      </p:pic>
    </p:spTree>
    <p:extLst>
      <p:ext uri="{BB962C8B-B14F-4D97-AF65-F5344CB8AC3E}">
        <p14:creationId xmlns:p14="http://schemas.microsoft.com/office/powerpoint/2010/main" val="881261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B73DD310-DB68-14A5-DBE5-92BC40AFF9F0}"/>
              </a:ext>
            </a:extLst>
          </p:cNvPr>
          <p:cNvSpPr txBox="1"/>
          <p:nvPr/>
        </p:nvSpPr>
        <p:spPr>
          <a:xfrm>
            <a:off x="6857221" y="1994280"/>
            <a:ext cx="4812208" cy="4039567"/>
          </a:xfrm>
          <a:prstGeom prst="rect">
            <a:avLst/>
          </a:prstGeom>
        </p:spPr>
        <p:txBody>
          <a:bodyPr vert="horz" wrap="square" lIns="0" tIns="0" rIns="0" bIns="0" rtlCol="0" anchor="ctr">
            <a:spAutoFit/>
          </a:bodyPr>
          <a:lstStyle/>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Look at welcome and Volunteering Development Team webpages</a:t>
            </a:r>
            <a:endParaRPr lang="en-GB" sz="2000">
              <a:cs typeface="Calibri"/>
            </a:endParaRP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Read the team descriptions</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Support people to get to full appointment where possible </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Key messages communicated to AAC members </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Begin to identify Welcome Conversation Volunteers</a:t>
            </a:r>
          </a:p>
          <a:p>
            <a:pPr marL="285750" lvl="1" indent="-285750">
              <a:spcBef>
                <a:spcPts val="15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Familiarise yourselves with the learning</a:t>
            </a:r>
          </a:p>
        </p:txBody>
      </p:sp>
      <p:sp>
        <p:nvSpPr>
          <p:cNvPr id="6" name="TextBox 5">
            <a:extLst>
              <a:ext uri="{FF2B5EF4-FFF2-40B4-BE49-F238E27FC236}">
                <a16:creationId xmlns:a16="http://schemas.microsoft.com/office/drawing/2014/main" id="{41E59FF2-C726-488B-BBCC-68D8F603E4E6}"/>
              </a:ext>
            </a:extLst>
          </p:cNvPr>
          <p:cNvSpPr txBox="1"/>
          <p:nvPr/>
        </p:nvSpPr>
        <p:spPr>
          <a:xfrm>
            <a:off x="6857222" y="1117459"/>
            <a:ext cx="4296151"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you can do:</a:t>
            </a:r>
            <a:endParaRPr lang="en-US" sz="2800">
              <a:solidFill>
                <a:srgbClr val="7413DC"/>
              </a:solidFill>
              <a:latin typeface="Nunito Sans Black"/>
              <a:cs typeface="Calibri"/>
            </a:endParaRPr>
          </a:p>
        </p:txBody>
      </p:sp>
      <p:sp>
        <p:nvSpPr>
          <p:cNvPr id="2" name="object 5">
            <a:extLst>
              <a:ext uri="{FF2B5EF4-FFF2-40B4-BE49-F238E27FC236}">
                <a16:creationId xmlns:a16="http://schemas.microsoft.com/office/drawing/2014/main" id="{17EF3307-79D3-F146-FFE9-B8D4BBDB1EDE}"/>
              </a:ext>
            </a:extLst>
          </p:cNvPr>
          <p:cNvSpPr txBox="1"/>
          <p:nvPr/>
        </p:nvSpPr>
        <p:spPr>
          <a:xfrm>
            <a:off x="522571" y="1783060"/>
            <a:ext cx="4812208" cy="4462009"/>
          </a:xfrm>
          <a:prstGeom prst="rect">
            <a:avLst/>
          </a:prstGeom>
        </p:spPr>
        <p:txBody>
          <a:bodyPr vert="horz" wrap="square" lIns="0" tIns="0" rIns="0" bIns="0" rtlCol="0" anchor="ctr">
            <a:noAutofit/>
          </a:bodyPr>
          <a:lstStyle/>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latin typeface="Nunito Sans"/>
                <a:cs typeface="Calibri"/>
              </a:rPr>
              <a:t>Sending welcome webpages through cascade</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cs typeface="Calibri"/>
              </a:rPr>
              <a:t>Providing learning videos up front for familiarisation - will still need to complete learning from day 1 </a:t>
            </a:r>
          </a:p>
          <a:p>
            <a:pPr lvl="1" indent="-342900">
              <a:spcBef>
                <a:spcPts val="1200"/>
              </a:spcBef>
              <a:buClr>
                <a:srgbClr val="7414DC"/>
              </a:buClr>
              <a:buSzPct val="125000"/>
              <a:buFont typeface="Arial" panose="020B0604020202020204" pitchFamily="34" charset="0"/>
              <a:buChar char="•"/>
              <a:tabLst>
                <a:tab pos="523399" algn="l"/>
                <a:tab pos="523875" algn="l"/>
              </a:tabLst>
            </a:pPr>
            <a:r>
              <a:rPr lang="en-GB" sz="2000">
                <a:cs typeface="Calibri"/>
              </a:rPr>
              <a:t>Embedding Our Volunteering Culture within new processes</a:t>
            </a:r>
          </a:p>
          <a:p>
            <a:pPr lvl="1" indent="-342900">
              <a:spcBef>
                <a:spcPts val="1200"/>
              </a:spcBef>
              <a:buClr>
                <a:srgbClr val="7414DC"/>
              </a:buClr>
              <a:buSzPct val="125000"/>
              <a:buFont typeface="Arial" panose="020B0604020202020204" pitchFamily="34" charset="0"/>
              <a:buChar char="•"/>
              <a:tabLst>
                <a:tab pos="523399" algn="l"/>
                <a:tab pos="523875" algn="l"/>
              </a:tabLst>
            </a:pPr>
            <a:endParaRPr lang="en-GB" sz="2000">
              <a:cs typeface="Calibri"/>
            </a:endParaRPr>
          </a:p>
        </p:txBody>
      </p:sp>
      <p:sp>
        <p:nvSpPr>
          <p:cNvPr id="3" name="TextBox 2">
            <a:extLst>
              <a:ext uri="{FF2B5EF4-FFF2-40B4-BE49-F238E27FC236}">
                <a16:creationId xmlns:a16="http://schemas.microsoft.com/office/drawing/2014/main" id="{F38B47F2-F930-4630-7393-7CC6B562A410}"/>
              </a:ext>
            </a:extLst>
          </p:cNvPr>
          <p:cNvSpPr txBox="1"/>
          <p:nvPr/>
        </p:nvSpPr>
        <p:spPr>
          <a:xfrm>
            <a:off x="522571" y="1117459"/>
            <a:ext cx="4812208" cy="430887"/>
          </a:xfrm>
          <a:prstGeom prst="rect">
            <a:avLst/>
          </a:prstGeom>
          <a:noFill/>
        </p:spPr>
        <p:txBody>
          <a:bodyPr wrap="square" lIns="0" tIns="0" rIns="0" bIns="0" anchor="t">
            <a:spAutoFit/>
          </a:bodyPr>
          <a:lstStyle/>
          <a:p>
            <a:pPr marL="8890">
              <a:spcBef>
                <a:spcPts val="1500"/>
              </a:spcBef>
              <a:buClr>
                <a:srgbClr val="7030A0"/>
              </a:buClr>
              <a:buSzPct val="140625"/>
              <a:tabLst>
                <a:tab pos="523399" algn="l"/>
                <a:tab pos="523875" algn="l"/>
              </a:tabLst>
            </a:pPr>
            <a:r>
              <a:rPr lang="en-GB" sz="2800">
                <a:solidFill>
                  <a:srgbClr val="7413DC"/>
                </a:solidFill>
                <a:latin typeface="Nunito Sans Black"/>
              </a:rPr>
              <a:t>What we’re doing:</a:t>
            </a:r>
            <a:endParaRPr lang="en-US" sz="2800">
              <a:solidFill>
                <a:srgbClr val="7413DC"/>
              </a:solidFill>
              <a:latin typeface="Nunito Sans Black"/>
              <a:cs typeface="Calibri"/>
            </a:endParaRPr>
          </a:p>
        </p:txBody>
      </p:sp>
      <p:cxnSp>
        <p:nvCxnSpPr>
          <p:cNvPr id="8" name="Straight Connector 7">
            <a:extLst>
              <a:ext uri="{FF2B5EF4-FFF2-40B4-BE49-F238E27FC236}">
                <a16:creationId xmlns:a16="http://schemas.microsoft.com/office/drawing/2014/main" id="{DA8C34C0-C0C7-99D7-261F-D4AF388DCA7A}"/>
              </a:ext>
            </a:extLst>
          </p:cNvPr>
          <p:cNvCxnSpPr>
            <a:cxnSpLocks/>
          </p:cNvCxnSpPr>
          <p:nvPr/>
        </p:nvCxnSpPr>
        <p:spPr>
          <a:xfrm>
            <a:off x="6096000" y="0"/>
            <a:ext cx="0" cy="6858000"/>
          </a:xfrm>
          <a:prstGeom prst="line">
            <a:avLst/>
          </a:prstGeom>
          <a:ln w="12700">
            <a:solidFill>
              <a:srgbClr val="7414DC"/>
            </a:solidFill>
            <a:prstDash val="soli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19815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04683" y="4694209"/>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r>
              <a:rPr lang="en-US">
                <a:latin typeface="Nunito Sans Black"/>
              </a:rPr>
              <a:t>Questions</a:t>
            </a:r>
            <a:endParaRPr lang="en-US"/>
          </a:p>
        </p:txBody>
      </p:sp>
      <p:pic>
        <p:nvPicPr>
          <p:cNvPr id="3" name="Graphic 2" descr="Thought bubble outline">
            <a:extLst>
              <a:ext uri="{FF2B5EF4-FFF2-40B4-BE49-F238E27FC236}">
                <a16:creationId xmlns:a16="http://schemas.microsoft.com/office/drawing/2014/main" id="{CCCB41DA-79BD-0D05-4368-0E61B5A9A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7790" y="3429000"/>
            <a:ext cx="2700000" cy="2700000"/>
          </a:xfrm>
          <a:prstGeom prst="rect">
            <a:avLst/>
          </a:prstGeom>
        </p:spPr>
      </p:pic>
      <p:pic>
        <p:nvPicPr>
          <p:cNvPr id="8" name="Graphic 7" descr="Lightbulb and gear outline">
            <a:extLst>
              <a:ext uri="{FF2B5EF4-FFF2-40B4-BE49-F238E27FC236}">
                <a16:creationId xmlns:a16="http://schemas.microsoft.com/office/drawing/2014/main" id="{F561D2E0-CE73-0719-9B77-E9FA5B7C7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8990" y="1030184"/>
            <a:ext cx="2700000" cy="2700000"/>
          </a:xfrm>
          <a:prstGeom prst="rect">
            <a:avLst/>
          </a:prstGeom>
        </p:spPr>
      </p:pic>
      <p:pic>
        <p:nvPicPr>
          <p:cNvPr id="10" name="Graphic 9" descr="Chat bubble outline">
            <a:extLst>
              <a:ext uri="{FF2B5EF4-FFF2-40B4-BE49-F238E27FC236}">
                <a16:creationId xmlns:a16="http://schemas.microsoft.com/office/drawing/2014/main" id="{969CDB01-52C8-EE15-65C3-FDDA999CF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011" y="1138510"/>
            <a:ext cx="2700000" cy="2700000"/>
          </a:xfrm>
          <a:prstGeom prst="rect">
            <a:avLst/>
          </a:prstGeom>
        </p:spPr>
      </p:pic>
    </p:spTree>
    <p:extLst>
      <p:ext uri="{BB962C8B-B14F-4D97-AF65-F5344CB8AC3E}">
        <p14:creationId xmlns:p14="http://schemas.microsoft.com/office/powerpoint/2010/main" val="874249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ECB3-341D-DE06-D768-AB6FEEBD9D3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9AB20959-2980-3369-A43E-D7347DD61267}"/>
              </a:ext>
            </a:extLst>
          </p:cNvPr>
          <p:cNvSpPr>
            <a:spLocks noGrp="1"/>
          </p:cNvSpPr>
          <p:nvPr>
            <p:ph type="subTitle" idx="4"/>
          </p:nvPr>
        </p:nvSpPr>
        <p:spPr/>
        <p:txBody>
          <a:bodyPr/>
          <a:lstStyle/>
          <a:p>
            <a:endParaRPr lang="en-GB"/>
          </a:p>
        </p:txBody>
      </p:sp>
    </p:spTree>
    <p:extLst>
      <p:ext uri="{BB962C8B-B14F-4D97-AF65-F5344CB8AC3E}">
        <p14:creationId xmlns:p14="http://schemas.microsoft.com/office/powerpoint/2010/main" val="2120041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174378"/>
            <a:ext cx="10945504" cy="3382696"/>
          </a:xfrm>
        </p:spPr>
        <p:txBody>
          <a:bodyPr/>
          <a:lstStyle/>
          <a:p>
            <a:pPr algn="ctr">
              <a:lnSpc>
                <a:spcPct val="100000"/>
              </a:lnSpc>
            </a:pPr>
            <a:r>
              <a:rPr lang="en-GB" sz="440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a:solidFill>
                <a:srgbClr val="7414DC"/>
              </a:solidFill>
              <a:latin typeface="Nunito Sans Black" panose="00000A00000000000000" pitchFamily="2" charset="0"/>
            </a:endParaRPr>
          </a:p>
          <a:p>
            <a:pPr algn="ctr">
              <a:lnSpc>
                <a:spcPct val="100000"/>
              </a:lnSpc>
            </a:pPr>
            <a:r>
              <a:rPr lang="en-GB" sz="4400">
                <a:solidFill>
                  <a:srgbClr val="7414DC"/>
                </a:solidFill>
                <a:latin typeface="Nunito Sans Black" panose="00000A00000000000000" pitchFamily="2" charset="0"/>
              </a:rPr>
              <a:t>…so that we can attract more volunteers and our current volunteers want to stay</a:t>
            </a:r>
            <a:endParaRPr lang="en-GB" sz="140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93980" y="4990653"/>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69211" y="4957762"/>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80428" y="4932283"/>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49410" y="5051947"/>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67623" y="443469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88165" y="4964904"/>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48994" y="4660283"/>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30887" y="4679457"/>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4EC7F9C-2217-3339-84A0-554850FDB79D}"/>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id="{ECF4EB8C-0DCC-298B-6482-7B885C1498D3}"/>
                </a:ext>
              </a:extLst>
            </p:cNvPr>
            <p:cNvPicPr>
              <a:picLocks noChangeAspect="1"/>
            </p:cNvPicPr>
            <p:nvPr/>
          </p:nvPicPr>
          <p:blipFill>
            <a:blip r:embed="rId3"/>
            <a:stretch>
              <a:fillRect/>
            </a:stretch>
          </p:blipFill>
          <p:spPr>
            <a:xfrm>
              <a:off x="0" y="0"/>
              <a:ext cx="12192000" cy="6858000"/>
            </a:xfrm>
            <a:prstGeom prst="rect">
              <a:avLst/>
            </a:prstGeom>
            <a:solidFill>
              <a:schemeClr val="accent6"/>
            </a:solidFill>
            <a:ln>
              <a:solidFill>
                <a:schemeClr val="accent6"/>
              </a:solidFill>
            </a:ln>
          </p:spPr>
        </p:pic>
        <p:pic>
          <p:nvPicPr>
            <p:cNvPr id="19" name="Graphic 18" descr="Star with solid fill">
              <a:extLst>
                <a:ext uri="{FF2B5EF4-FFF2-40B4-BE49-F238E27FC236}">
                  <a16:creationId xmlns:a16="http://schemas.microsoft.com/office/drawing/2014/main" id="{5BC246F9-BC7B-BD32-1999-2FFB1C4DAF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19543" y="1065937"/>
              <a:ext cx="914400" cy="914400"/>
            </a:xfrm>
            <a:prstGeom prst="rect">
              <a:avLst/>
            </a:prstGeom>
          </p:spPr>
        </p:pic>
        <p:pic>
          <p:nvPicPr>
            <p:cNvPr id="20" name="Picture 19">
              <a:extLst>
                <a:ext uri="{FF2B5EF4-FFF2-40B4-BE49-F238E27FC236}">
                  <a16:creationId xmlns:a16="http://schemas.microsoft.com/office/drawing/2014/main" id="{B9FCE67B-4D31-0368-4B58-55358B22D4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9651" y="5915956"/>
              <a:ext cx="2594185" cy="731572"/>
            </a:xfrm>
            <a:prstGeom prst="rect">
              <a:avLst/>
            </a:prstGeom>
          </p:spPr>
        </p:pic>
        <p:sp>
          <p:nvSpPr>
            <p:cNvPr id="21" name="Title 1">
              <a:extLst>
                <a:ext uri="{FF2B5EF4-FFF2-40B4-BE49-F238E27FC236}">
                  <a16:creationId xmlns:a16="http://schemas.microsoft.com/office/drawing/2014/main" id="{A6AC89C8-2751-7CED-F4BF-792464DE627F}"/>
                </a:ext>
              </a:extLst>
            </p:cNvPr>
            <p:cNvSpPr txBox="1">
              <a:spLocks/>
            </p:cNvSpPr>
            <p:nvPr/>
          </p:nvSpPr>
          <p:spPr>
            <a:xfrm>
              <a:off x="1214473" y="791818"/>
              <a:ext cx="9763053" cy="548239"/>
            </a:xfrm>
            <a:prstGeom prst="rect">
              <a:avLst/>
            </a:prstGeom>
          </p:spPr>
          <p:txBody>
            <a:bodyPr wrap="square" lIns="0" tIns="0" rIns="0" bIns="0" anchor="b">
              <a:no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pPr algn="ctr"/>
              <a:r>
                <a:rPr lang="en-GB" sz="3600" b="1">
                  <a:solidFill>
                    <a:srgbClr val="FFFF00"/>
                  </a:solidFill>
                  <a:latin typeface="Nunito Sans Black" pitchFamily="2" charset="0"/>
                  <a:cs typeface="Calibri Light"/>
                </a:rPr>
                <a:t>Making volunteering easier and more fun is how we reach our North star...</a:t>
              </a:r>
              <a:endParaRPr lang="en-GB" sz="3600" b="1">
                <a:solidFill>
                  <a:srgbClr val="FFFF00"/>
                </a:solidFill>
                <a:latin typeface="Nunito Sans Black" pitchFamily="2" charset="0"/>
              </a:endParaRPr>
            </a:p>
          </p:txBody>
        </p:sp>
        <p:sp>
          <p:nvSpPr>
            <p:cNvPr id="22" name="TextBox 21">
              <a:extLst>
                <a:ext uri="{FF2B5EF4-FFF2-40B4-BE49-F238E27FC236}">
                  <a16:creationId xmlns:a16="http://schemas.microsoft.com/office/drawing/2014/main" id="{CF2CCE0A-B4EF-F118-8153-D3164BA152B0}"/>
                </a:ext>
              </a:extLst>
            </p:cNvPr>
            <p:cNvSpPr txBox="1"/>
            <p:nvPr/>
          </p:nvSpPr>
          <p:spPr>
            <a:xfrm>
              <a:off x="474695" y="4720229"/>
              <a:ext cx="4735257"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Recruit more volunteers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and retain current ones</a:t>
              </a:r>
            </a:p>
          </p:txBody>
        </p:sp>
        <p:sp>
          <p:nvSpPr>
            <p:cNvPr id="23" name="TextBox 22">
              <a:extLst>
                <a:ext uri="{FF2B5EF4-FFF2-40B4-BE49-F238E27FC236}">
                  <a16:creationId xmlns:a16="http://schemas.microsoft.com/office/drawing/2014/main" id="{8F4D9015-A20A-5FA0-267D-3B3D4FADC68C}"/>
                </a:ext>
              </a:extLst>
            </p:cNvPr>
            <p:cNvSpPr txBox="1"/>
            <p:nvPr/>
          </p:nvSpPr>
          <p:spPr>
            <a:xfrm>
              <a:off x="4839736" y="3404991"/>
              <a:ext cx="4611654" cy="822533"/>
            </a:xfrm>
            <a:prstGeom prst="rect">
              <a:avLst/>
            </a:prstGeom>
          </p:spPr>
          <p:txBody>
            <a:bodyPr vert="horz" lIns="91440" tIns="45720" rIns="91440" bIns="45720" rtlCol="0" anchor="t">
              <a:normAutofit fontScale="92500" lnSpcReduction="2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Consistently and safely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Nunito Sans ExtraBold"/>
                  <a:ea typeface="+mn-ea"/>
                  <a:cs typeface="+mn-cs"/>
                </a:rPr>
                <a:t>deliver a great programme</a:t>
              </a:r>
            </a:p>
          </p:txBody>
        </p:sp>
        <p:sp>
          <p:nvSpPr>
            <p:cNvPr id="24" name="Content Placeholder 5">
              <a:extLst>
                <a:ext uri="{FF2B5EF4-FFF2-40B4-BE49-F238E27FC236}">
                  <a16:creationId xmlns:a16="http://schemas.microsoft.com/office/drawing/2014/main" id="{BFCF7E74-FB0A-4D37-A07D-68BD63E5D8F1}"/>
                </a:ext>
              </a:extLst>
            </p:cNvPr>
            <p:cNvSpPr txBox="1">
              <a:spLocks/>
            </p:cNvSpPr>
            <p:nvPr/>
          </p:nvSpPr>
          <p:spPr>
            <a:xfrm>
              <a:off x="9475994" y="1973808"/>
              <a:ext cx="2594184" cy="1101648"/>
            </a:xfrm>
            <a:prstGeom prst="rect">
              <a:avLst/>
            </a:prstGeom>
          </p:spPr>
          <p:txBody>
            <a:bodyPr vert="horz" lIns="91440" tIns="45720" rIns="91440" bIns="45720" rtlCol="0">
              <a:normAutofit lnSpcReduction="10000"/>
            </a:bodyPr>
            <a:lstStyle>
              <a:defPPr>
                <a:defRPr lang="en-US"/>
              </a:defPPr>
              <a:lvl1pPr indent="0" algn="ctr">
                <a:lnSpc>
                  <a:spcPct val="90000"/>
                </a:lnSpc>
                <a:spcBef>
                  <a:spcPts val="1000"/>
                </a:spcBef>
                <a:buFont typeface="Arial" panose="020B0604020202020204" pitchFamily="34" charset="0"/>
                <a:buNone/>
                <a:defRPr sz="2600">
                  <a:solidFill>
                    <a:schemeClr val="bg1"/>
                  </a:solidFill>
                  <a:latin typeface="Nunito Sans ExtraBold" panose="00000900000000000000" pitchFamily="2"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rPr>
                <a:t>More young people gaining skills for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00" b="0" i="0" u="none" strike="noStrike" kern="1200" cap="none" spc="0" normalizeH="0" baseline="0" noProof="0">
                <a:ln>
                  <a:noFill/>
                </a:ln>
                <a:solidFill>
                  <a:prstClr val="white"/>
                </a:solidFill>
                <a:effectLst/>
                <a:uLnTx/>
                <a:uFillTx/>
                <a:latin typeface="Nunito Sans ExtraBold" panose="00000900000000000000" pitchFamily="2" charset="0"/>
                <a:ea typeface="+mn-ea"/>
                <a:cs typeface="+mn-cs"/>
              </a:endParaRPr>
            </a:p>
          </p:txBody>
        </p:sp>
      </p:grpSp>
    </p:spTree>
    <p:extLst>
      <p:ext uri="{BB962C8B-B14F-4D97-AF65-F5344CB8AC3E}">
        <p14:creationId xmlns:p14="http://schemas.microsoft.com/office/powerpoint/2010/main" val="2100255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52809" y="4341458"/>
            <a:ext cx="9529763" cy="1217829"/>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a:latin typeface="Nunito Sans Black"/>
              </a:rPr>
              <a:t>What is changing?</a:t>
            </a:r>
            <a:endParaRPr kumimoji="0" lang="en-US" sz="4000" b="0" i="0" u="none" strike="noStrike" kern="1200" cap="none" spc="-53" normalizeH="0" baseline="0" noProof="0">
              <a:ln>
                <a:noFill/>
              </a:ln>
              <a:solidFill>
                <a:srgbClr val="FFFFFF"/>
              </a:solidFill>
              <a:effectLst/>
              <a:uLnTx/>
              <a:uFillTx/>
              <a:latin typeface="Nunito Sans"/>
            </a:endParaRPr>
          </a:p>
        </p:txBody>
      </p:sp>
    </p:spTree>
    <p:extLst>
      <p:ext uri="{BB962C8B-B14F-4D97-AF65-F5344CB8AC3E}">
        <p14:creationId xmlns:p14="http://schemas.microsoft.com/office/powerpoint/2010/main" val="3681300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755374" y="1381461"/>
            <a:ext cx="10681251" cy="4503385"/>
          </a:xfrm>
        </p:spPr>
        <p:txBody>
          <a:bodyPr>
            <a:normAutofit lnSpcReduction="10000"/>
          </a:bodyPr>
          <a:lstStyle/>
          <a:p>
            <a:pPr algn="ctr">
              <a:lnSpc>
                <a:spcPct val="100000"/>
              </a:lnSpc>
            </a:pPr>
            <a:r>
              <a:rPr lang="en-GB" sz="2400"/>
              <a:t>Listening to our volunteers, young people and the public we’ve identified three key areas for change:</a:t>
            </a:r>
          </a:p>
          <a:p>
            <a:pPr algn="ctr">
              <a:lnSpc>
                <a:spcPct val="100000"/>
              </a:lnSpc>
            </a:pPr>
            <a:endParaRPr lang="en-GB" sz="2000"/>
          </a:p>
          <a:p>
            <a:pPr algn="ctr">
              <a:lnSpc>
                <a:spcPct val="100000"/>
              </a:lnSpc>
            </a:pPr>
            <a:r>
              <a:rPr lang="en-GB" sz="2800">
                <a:solidFill>
                  <a:srgbClr val="7414DC"/>
                </a:solidFill>
                <a:latin typeface="Nunito Sans ExtraBold" panose="00000900000000000000" pitchFamily="2" charset="0"/>
              </a:rPr>
              <a:t>Providing a warmer welcome for everyone</a:t>
            </a:r>
          </a:p>
          <a:p>
            <a:pPr algn="ctr">
              <a:lnSpc>
                <a:spcPct val="100000"/>
              </a:lnSpc>
            </a:pPr>
            <a:endParaRPr lang="en-GB" sz="2800">
              <a:solidFill>
                <a:srgbClr val="7414DC"/>
              </a:solidFill>
              <a:latin typeface="Nunito Sans ExtraBold" panose="00000900000000000000" pitchFamily="2" charset="0"/>
            </a:endParaRPr>
          </a:p>
          <a:p>
            <a:pPr algn="ctr">
              <a:lnSpc>
                <a:spcPct val="100000"/>
              </a:lnSpc>
            </a:pPr>
            <a:r>
              <a:rPr lang="en-GB" sz="2800">
                <a:solidFill>
                  <a:srgbClr val="7414DC"/>
                </a:solidFill>
                <a:latin typeface="Nunito Sans ExtraBold" panose="00000900000000000000" pitchFamily="2" charset="0"/>
              </a:rPr>
              <a:t>Delivering a more engaging learning experience</a:t>
            </a:r>
          </a:p>
          <a:p>
            <a:pPr algn="ctr">
              <a:lnSpc>
                <a:spcPct val="100000"/>
              </a:lnSpc>
            </a:pPr>
            <a:endParaRPr lang="en-GB" sz="2800">
              <a:solidFill>
                <a:srgbClr val="7414DC"/>
              </a:solidFill>
              <a:latin typeface="Nunito Sans ExtraBold" panose="00000900000000000000" pitchFamily="2" charset="0"/>
            </a:endParaRPr>
          </a:p>
          <a:p>
            <a:pPr algn="ctr">
              <a:lnSpc>
                <a:spcPct val="100000"/>
              </a:lnSpc>
            </a:pPr>
            <a:r>
              <a:rPr lang="en-GB" sz="2800">
                <a:solidFill>
                  <a:srgbClr val="7414DC"/>
                </a:solidFill>
                <a:latin typeface="Nunito Sans ExtraBold" panose="00000900000000000000" pitchFamily="2" charset="0"/>
              </a:rPr>
              <a:t>Simplifying how we volunteer together</a:t>
            </a:r>
          </a:p>
          <a:p>
            <a:pPr algn="ctr">
              <a:lnSpc>
                <a:spcPct val="100000"/>
              </a:lnSpc>
            </a:pPr>
            <a:endParaRPr lang="en-GB"/>
          </a:p>
          <a:p>
            <a:pPr algn="ctr"/>
            <a:endParaRPr lang="en-GB"/>
          </a:p>
          <a:p>
            <a:pPr algn="ctr"/>
            <a:r>
              <a:rPr lang="en-GB" sz="2400" b="1"/>
              <a:t>All of which will be supported by easy-to-use digital tools</a:t>
            </a:r>
          </a:p>
        </p:txBody>
      </p:sp>
      <p:pic>
        <p:nvPicPr>
          <p:cNvPr id="1026" name="Picture 2">
            <a:extLst>
              <a:ext uri="{FF2B5EF4-FFF2-40B4-BE49-F238E27FC236}">
                <a16:creationId xmlns:a16="http://schemas.microsoft.com/office/drawing/2014/main" id="{2D0B8DB1-DEDA-4CAB-1435-F2566AED2A5A}"/>
              </a:ext>
            </a:extLst>
          </p:cNvPr>
          <p:cNvPicPr>
            <a:picLocks noChangeAspect="1" noChangeArrowheads="1"/>
          </p:cNvPicPr>
          <p:nvPr/>
        </p:nvPicPr>
        <p:blipFill rotWithShape="1">
          <a:blip r:embed="rId3">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9805779" y="1852060"/>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A7A408-73F7-1A4F-BA00-EF66B73C89F0}"/>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9905171" y="4639273"/>
            <a:ext cx="2233820" cy="22187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F639163-AAAC-CB76-EEA6-73FBFE8179F6}"/>
              </a:ext>
            </a:extLst>
          </p:cNvPr>
          <p:cNvPicPr>
            <a:picLocks noChangeAspect="1" noChangeArrowheads="1"/>
          </p:cNvPicPr>
          <p:nvPr/>
        </p:nvPicPr>
        <p:blipFill>
          <a:blip r:embed="rId5">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118503" y="2074616"/>
            <a:ext cx="1984462" cy="1971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15BE102-1E6E-C58E-EA59-070C79D396B4}"/>
              </a:ext>
            </a:extLst>
          </p:cNvPr>
          <p:cNvPicPr>
            <a:picLocks noChangeAspect="1" noChangeArrowheads="1"/>
          </p:cNvPicPr>
          <p:nvPr/>
        </p:nvPicPr>
        <p:blipFill rotWithShape="1">
          <a:blip r:embed="rId6">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390685" y="4410668"/>
            <a:ext cx="1440097" cy="244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892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01AC4D-5059-D568-699E-D21D3E8BC53A}"/>
              </a:ext>
            </a:extLst>
          </p:cNvPr>
          <p:cNvSpPr txBox="1"/>
          <p:nvPr/>
        </p:nvSpPr>
        <p:spPr>
          <a:xfrm>
            <a:off x="486494" y="417198"/>
            <a:ext cx="4453509" cy="430887"/>
          </a:xfrm>
          <a:prstGeom prst="rect">
            <a:avLst/>
          </a:prstGeom>
          <a:noFill/>
        </p:spPr>
        <p:txBody>
          <a:bodyPr wrap="square" lIns="0" tIns="0" rIns="0" bIns="0" anchor="t">
            <a:spAutoFit/>
          </a:bodyPr>
          <a:lstStyle/>
          <a:p>
            <a:pPr marL="8890" marR="0" lvl="0" indent="0" algn="l" defTabSz="685800" rtl="0" eaLnBrk="1" fontAlgn="auto" latinLnBrk="0" hangingPunct="1">
              <a:lnSpc>
                <a:spcPct val="100000"/>
              </a:lnSpc>
              <a:spcBef>
                <a:spcPts val="1500"/>
              </a:spcBef>
              <a:spcAft>
                <a:spcPts val="0"/>
              </a:spcAft>
              <a:buClr>
                <a:srgbClr val="7030A0"/>
              </a:buClr>
              <a:buSzPct val="140625"/>
              <a:buFontTx/>
              <a:buNone/>
              <a:tabLst>
                <a:tab pos="523399" algn="l"/>
                <a:tab pos="523875" algn="l"/>
              </a:tabLst>
              <a:defRPr/>
            </a:pPr>
            <a:r>
              <a:rPr kumimoji="0" lang="en-GB" sz="2800" b="0" i="0" u="none" strike="noStrike" kern="1200" cap="none" spc="0" normalizeH="0" baseline="0" noProof="0">
                <a:ln>
                  <a:noFill/>
                </a:ln>
                <a:solidFill>
                  <a:srgbClr val="7413DC"/>
                </a:solidFill>
                <a:effectLst/>
                <a:uLnTx/>
                <a:uFillTx/>
                <a:latin typeface="Nunito Sans Black"/>
                <a:ea typeface="+mn-ea"/>
                <a:cs typeface="+mn-cs"/>
              </a:rPr>
              <a:t>Supporting Digital Tools</a:t>
            </a:r>
            <a:endParaRPr kumimoji="0" lang="en-US" sz="2800" b="0" i="0" u="none" strike="noStrike" kern="1200" cap="none" spc="0" normalizeH="0" baseline="0" noProof="0">
              <a:ln>
                <a:noFill/>
              </a:ln>
              <a:solidFill>
                <a:srgbClr val="7413DC"/>
              </a:solidFill>
              <a:effectLst/>
              <a:uLnTx/>
              <a:uFillTx/>
              <a:latin typeface="Nunito Sans Black"/>
              <a:ea typeface="+mn-ea"/>
              <a:cs typeface="Calibri"/>
            </a:endParaRPr>
          </a:p>
        </p:txBody>
      </p:sp>
      <p:grpSp>
        <p:nvGrpSpPr>
          <p:cNvPr id="2" name="Group 1">
            <a:extLst>
              <a:ext uri="{FF2B5EF4-FFF2-40B4-BE49-F238E27FC236}">
                <a16:creationId xmlns:a16="http://schemas.microsoft.com/office/drawing/2014/main" id="{BF2BD8A0-3687-259C-49F3-8C0439A5F956}"/>
              </a:ext>
            </a:extLst>
          </p:cNvPr>
          <p:cNvGrpSpPr/>
          <p:nvPr/>
        </p:nvGrpSpPr>
        <p:grpSpPr>
          <a:xfrm>
            <a:off x="8315910" y="3314110"/>
            <a:ext cx="3600000" cy="3371609"/>
            <a:chOff x="9047136" y="2646123"/>
            <a:chExt cx="2874715" cy="3694793"/>
          </a:xfrm>
        </p:grpSpPr>
        <p:sp>
          <p:nvSpPr>
            <p:cNvPr id="3" name="Rectangle: Rounded Corners 2">
              <a:extLst>
                <a:ext uri="{FF2B5EF4-FFF2-40B4-BE49-F238E27FC236}">
                  <a16:creationId xmlns:a16="http://schemas.microsoft.com/office/drawing/2014/main" id="{EB201B3B-0D8C-B178-6726-A9BC70CC881F}"/>
                </a:ext>
              </a:extLst>
            </p:cNvPr>
            <p:cNvSpPr/>
            <p:nvPr/>
          </p:nvSpPr>
          <p:spPr>
            <a:xfrm>
              <a:off x="9047136" y="2646123"/>
              <a:ext cx="2874715" cy="369479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4" name="Rectangle: Rounded Corners 3">
              <a:extLst>
                <a:ext uri="{FF2B5EF4-FFF2-40B4-BE49-F238E27FC236}">
                  <a16:creationId xmlns:a16="http://schemas.microsoft.com/office/drawing/2014/main" id="{E1EC2B96-D148-6D7A-9BF7-7BE648620365}"/>
                </a:ext>
              </a:extLst>
            </p:cNvPr>
            <p:cNvSpPr/>
            <p:nvPr/>
          </p:nvSpPr>
          <p:spPr>
            <a:xfrm>
              <a:off x="9180731" y="2937813"/>
              <a:ext cx="2611138" cy="8183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5" name="Rectangle: Rounded Corners 4">
              <a:extLst>
                <a:ext uri="{FF2B5EF4-FFF2-40B4-BE49-F238E27FC236}">
                  <a16:creationId xmlns:a16="http://schemas.microsoft.com/office/drawing/2014/main" id="{AB99D174-3853-7964-B9D5-8137ABB29AE9}"/>
                </a:ext>
              </a:extLst>
            </p:cNvPr>
            <p:cNvSpPr/>
            <p:nvPr/>
          </p:nvSpPr>
          <p:spPr>
            <a:xfrm>
              <a:off x="9173098" y="3945430"/>
              <a:ext cx="2611138" cy="2133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0" name="TextBox 9">
              <a:extLst>
                <a:ext uri="{FF2B5EF4-FFF2-40B4-BE49-F238E27FC236}">
                  <a16:creationId xmlns:a16="http://schemas.microsoft.com/office/drawing/2014/main" id="{08163868-8014-D3D9-1344-731A00779B78}"/>
                </a:ext>
              </a:extLst>
            </p:cNvPr>
            <p:cNvSpPr txBox="1"/>
            <p:nvPr/>
          </p:nvSpPr>
          <p:spPr>
            <a:xfrm>
              <a:off x="9173098" y="3094439"/>
              <a:ext cx="2608481" cy="505918"/>
            </a:xfrm>
            <a:prstGeom prst="rect">
              <a:avLst/>
            </a:prstGeom>
            <a:noFill/>
            <a:effectLst/>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bg2"/>
                  </a:solidFill>
                  <a:effectLst/>
                  <a:uLnTx/>
                  <a:uFillTx/>
                  <a:latin typeface="Nunito Sans SemiBold" panose="00000700000000000000" pitchFamily="2" charset="0"/>
                  <a:ea typeface="+mn-ea"/>
                  <a:cs typeface="+mn-cs"/>
                </a:rPr>
                <a:t>Learning Tool</a:t>
              </a:r>
            </a:p>
          </p:txBody>
        </p:sp>
        <p:sp>
          <p:nvSpPr>
            <p:cNvPr id="11" name="Rectangle 10">
              <a:extLst>
                <a:ext uri="{FF2B5EF4-FFF2-40B4-BE49-F238E27FC236}">
                  <a16:creationId xmlns:a16="http://schemas.microsoft.com/office/drawing/2014/main" id="{54F62AAE-39C2-0F69-77E9-9AC16FFB9227}"/>
                </a:ext>
              </a:extLst>
            </p:cNvPr>
            <p:cNvSpPr/>
            <p:nvPr/>
          </p:nvSpPr>
          <p:spPr>
            <a:xfrm>
              <a:off x="9171390" y="4199944"/>
              <a:ext cx="2626206" cy="1618935"/>
            </a:xfrm>
            <a:prstGeom prst="rect">
              <a:avLst/>
            </a:prstGeom>
          </p:spPr>
          <p:txBody>
            <a:bodyPr wrap="square">
              <a:spAutoFit/>
            </a:bodyPr>
            <a:lstStyle/>
            <a:p>
              <a:pPr marL="285750" marR="0" lvl="0" indent="-285750" algn="l" defTabSz="685800" rtl="0" eaLnBrk="1" fontAlgn="auto" latinLnBrk="0" hangingPunct="1">
                <a:lnSpc>
                  <a:spcPct val="100000"/>
                </a:lnSpc>
                <a:spcBef>
                  <a:spcPts val="0"/>
                </a:spcBef>
                <a:spcAft>
                  <a:spcPts val="0"/>
                </a:spcAft>
                <a:buClr>
                  <a:schemeClr val="bg2"/>
                </a:buClr>
                <a:buSzPct val="125000"/>
                <a:buFont typeface="Arial" panose="020B0604020202020204" pitchFamily="34" charset="0"/>
                <a:buChar char="•"/>
                <a:tabLst/>
                <a:defRPr/>
              </a:pPr>
              <a:r>
                <a:rPr lang="en-GB" sz="1800">
                  <a:solidFill>
                    <a:srgbClr val="000000"/>
                  </a:solidFill>
                  <a:latin typeface="Nunito Sans" panose="00000500000000000000" pitchFamily="2" charset="0"/>
                </a:rPr>
                <a:t>More accessible learning</a:t>
              </a:r>
            </a:p>
            <a:p>
              <a:pPr marL="285750" marR="0" lvl="0" indent="-285750" algn="l" defTabSz="685800" rtl="0" eaLnBrk="1" fontAlgn="auto" latinLnBrk="0" hangingPunct="1">
                <a:lnSpc>
                  <a:spcPct val="100000"/>
                </a:lnSpc>
                <a:spcBef>
                  <a:spcPts val="0"/>
                </a:spcBef>
                <a:spcAft>
                  <a:spcPts val="0"/>
                </a:spcAft>
                <a:buClr>
                  <a:schemeClr val="bg2"/>
                </a:buClr>
                <a:buSzPct val="125000"/>
                <a:buFont typeface="Arial" panose="020B0604020202020204" pitchFamily="34" charset="0"/>
                <a:buChar char="•"/>
                <a:tabLst/>
                <a:defRPr/>
              </a:pPr>
              <a:r>
                <a:rPr lang="en-GB" sz="1800">
                  <a:solidFill>
                    <a:srgbClr val="000000"/>
                  </a:solidFill>
                  <a:latin typeface="Nunito Sans" panose="00000500000000000000" pitchFamily="2" charset="0"/>
                </a:rPr>
                <a:t>More engaging and enjoyable learning</a:t>
              </a:r>
            </a:p>
            <a:p>
              <a:pPr marL="285750" marR="0" lvl="0" indent="-285750" algn="l" defTabSz="685800" rtl="0" eaLnBrk="1" fontAlgn="auto" latinLnBrk="0" hangingPunct="1">
                <a:lnSpc>
                  <a:spcPct val="100000"/>
                </a:lnSpc>
                <a:spcBef>
                  <a:spcPts val="0"/>
                </a:spcBef>
                <a:spcAft>
                  <a:spcPts val="0"/>
                </a:spcAft>
                <a:buClr>
                  <a:schemeClr val="bg2"/>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rPr>
                <a:t>Easier reporting and management of learning</a:t>
              </a:r>
              <a:endParaRPr kumimoji="0" lang="en-GB" sz="1200" b="0" i="0" u="none" strike="noStrike" kern="1200" cap="none" spc="0" normalizeH="0" baseline="0" noProof="0">
                <a:ln>
                  <a:noFill/>
                </a:ln>
                <a:solidFill>
                  <a:srgbClr val="000000"/>
                </a:solidFill>
                <a:effectLst/>
                <a:uLnTx/>
                <a:uFillTx/>
                <a:latin typeface="Nunito Sans Light" panose="00000400000000000000" pitchFamily="2" charset="0"/>
                <a:ea typeface="+mn-ea"/>
                <a:cs typeface="+mn-cs"/>
              </a:endParaRPr>
            </a:p>
          </p:txBody>
        </p:sp>
      </p:grpSp>
      <p:grpSp>
        <p:nvGrpSpPr>
          <p:cNvPr id="12" name="Group 11">
            <a:extLst>
              <a:ext uri="{FF2B5EF4-FFF2-40B4-BE49-F238E27FC236}">
                <a16:creationId xmlns:a16="http://schemas.microsoft.com/office/drawing/2014/main" id="{07204EE2-868B-D3B3-40BC-C12336573654}"/>
              </a:ext>
            </a:extLst>
          </p:cNvPr>
          <p:cNvGrpSpPr/>
          <p:nvPr/>
        </p:nvGrpSpPr>
        <p:grpSpPr>
          <a:xfrm>
            <a:off x="276090" y="3314108"/>
            <a:ext cx="3600000" cy="3371610"/>
            <a:chOff x="249389" y="2635408"/>
            <a:chExt cx="2874715" cy="3694795"/>
          </a:xfrm>
        </p:grpSpPr>
        <p:grpSp>
          <p:nvGrpSpPr>
            <p:cNvPr id="13" name="Group 12">
              <a:extLst>
                <a:ext uri="{FF2B5EF4-FFF2-40B4-BE49-F238E27FC236}">
                  <a16:creationId xmlns:a16="http://schemas.microsoft.com/office/drawing/2014/main" id="{1F01BFCF-250F-F0CE-EE53-967D7A23525F}"/>
                </a:ext>
              </a:extLst>
            </p:cNvPr>
            <p:cNvGrpSpPr/>
            <p:nvPr/>
          </p:nvGrpSpPr>
          <p:grpSpPr>
            <a:xfrm>
              <a:off x="249389" y="2635408"/>
              <a:ext cx="2874715" cy="3694795"/>
              <a:chOff x="249389" y="2635408"/>
              <a:chExt cx="2874715" cy="3694795"/>
            </a:xfrm>
          </p:grpSpPr>
          <p:grpSp>
            <p:nvGrpSpPr>
              <p:cNvPr id="15" name="Group 14">
                <a:extLst>
                  <a:ext uri="{FF2B5EF4-FFF2-40B4-BE49-F238E27FC236}">
                    <a16:creationId xmlns:a16="http://schemas.microsoft.com/office/drawing/2014/main" id="{E4645DB9-E01F-7B36-68A2-093F6656CE8B}"/>
                  </a:ext>
                </a:extLst>
              </p:cNvPr>
              <p:cNvGrpSpPr/>
              <p:nvPr/>
            </p:nvGrpSpPr>
            <p:grpSpPr>
              <a:xfrm>
                <a:off x="249389" y="2635408"/>
                <a:ext cx="2874715" cy="3694795"/>
                <a:chOff x="249389" y="2635408"/>
                <a:chExt cx="2874715" cy="3694795"/>
              </a:xfrm>
            </p:grpSpPr>
            <p:sp>
              <p:nvSpPr>
                <p:cNvPr id="17" name="Rectangle: Rounded Corners 16">
                  <a:extLst>
                    <a:ext uri="{FF2B5EF4-FFF2-40B4-BE49-F238E27FC236}">
                      <a16:creationId xmlns:a16="http://schemas.microsoft.com/office/drawing/2014/main" id="{47971034-223C-630F-56ED-ACAC04F82A18}"/>
                    </a:ext>
                  </a:extLst>
                </p:cNvPr>
                <p:cNvSpPr/>
                <p:nvPr/>
              </p:nvSpPr>
              <p:spPr>
                <a:xfrm>
                  <a:off x="249389" y="2635408"/>
                  <a:ext cx="2874715" cy="36947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8" name="Rectangle: Rounded Corners 17">
                  <a:extLst>
                    <a:ext uri="{FF2B5EF4-FFF2-40B4-BE49-F238E27FC236}">
                      <a16:creationId xmlns:a16="http://schemas.microsoft.com/office/drawing/2014/main" id="{3B47BD70-BE55-A6AE-E029-F5EFBEE8B682}"/>
                    </a:ext>
                  </a:extLst>
                </p:cNvPr>
                <p:cNvSpPr/>
                <p:nvPr/>
              </p:nvSpPr>
              <p:spPr>
                <a:xfrm>
                  <a:off x="387753" y="3934717"/>
                  <a:ext cx="2611138" cy="21477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19" name="Rectangle: Rounded Corners 18">
                  <a:extLst>
                    <a:ext uri="{FF2B5EF4-FFF2-40B4-BE49-F238E27FC236}">
                      <a16:creationId xmlns:a16="http://schemas.microsoft.com/office/drawing/2014/main" id="{5FB00694-5795-7FDD-961D-4CD6DA97EDE4}"/>
                    </a:ext>
                  </a:extLst>
                </p:cNvPr>
                <p:cNvSpPr/>
                <p:nvPr/>
              </p:nvSpPr>
              <p:spPr>
                <a:xfrm>
                  <a:off x="387478" y="2933758"/>
                  <a:ext cx="2611688" cy="818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grpSp>
          <p:sp>
            <p:nvSpPr>
              <p:cNvPr id="16" name="TextBox 15">
                <a:extLst>
                  <a:ext uri="{FF2B5EF4-FFF2-40B4-BE49-F238E27FC236}">
                    <a16:creationId xmlns:a16="http://schemas.microsoft.com/office/drawing/2014/main" id="{1EC4433C-5D3A-27AC-B715-25BBF8CBD86D}"/>
                  </a:ext>
                </a:extLst>
              </p:cNvPr>
              <p:cNvSpPr txBox="1"/>
              <p:nvPr/>
            </p:nvSpPr>
            <p:spPr>
              <a:xfrm>
                <a:off x="376637" y="3116352"/>
                <a:ext cx="2611688" cy="505918"/>
              </a:xfrm>
              <a:prstGeom prst="rect">
                <a:avLst/>
              </a:prstGeom>
              <a:noFill/>
              <a:effectLst/>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ysClr val="windowText" lastClr="000000"/>
                    </a:solidFill>
                    <a:effectLst/>
                    <a:uLnTx/>
                    <a:uFillTx/>
                    <a:latin typeface="Nunito Sans SemiBold" panose="00000700000000000000" pitchFamily="2" charset="0"/>
                    <a:ea typeface="+mn-ea"/>
                    <a:cs typeface="+mn-cs"/>
                  </a:rPr>
                  <a:t>Welcome Tool</a:t>
                </a:r>
              </a:p>
            </p:txBody>
          </p:sp>
        </p:grpSp>
        <p:sp>
          <p:nvSpPr>
            <p:cNvPr id="14" name="Rectangle 13">
              <a:extLst>
                <a:ext uri="{FF2B5EF4-FFF2-40B4-BE49-F238E27FC236}">
                  <a16:creationId xmlns:a16="http://schemas.microsoft.com/office/drawing/2014/main" id="{0959DCD6-FCB2-097C-7F25-29EC779A378E}"/>
                </a:ext>
              </a:extLst>
            </p:cNvPr>
            <p:cNvSpPr/>
            <p:nvPr/>
          </p:nvSpPr>
          <p:spPr>
            <a:xfrm>
              <a:off x="423557" y="4199136"/>
              <a:ext cx="2596952" cy="1618937"/>
            </a:xfrm>
            <a:prstGeom prst="rect">
              <a:avLst/>
            </a:prstGeom>
          </p:spPr>
          <p:txBody>
            <a:bodyPr wrap="square">
              <a:spAutoFit/>
            </a:bodyPr>
            <a:lstStyle/>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lang="en-GB" sz="1800">
                  <a:solidFill>
                    <a:srgbClr val="000000"/>
                  </a:solidFill>
                  <a:latin typeface="Nunito Sans" panose="00000500000000000000" pitchFamily="2" charset="0"/>
                </a:rPr>
                <a:t>Improved attraction</a:t>
              </a:r>
            </a:p>
            <a:p>
              <a:pPr marL="171450" marR="0" lvl="0" indent="-171450" algn="l" defTabSz="685800" rtl="0" eaLnBrk="1" fontAlgn="auto" latinLnBrk="0" hangingPunct="1">
                <a:lnSpc>
                  <a:spcPct val="100000"/>
                </a:lnSpc>
                <a:spcBef>
                  <a:spcPts val="0"/>
                </a:spcBef>
                <a:spcAft>
                  <a:spcPts val="0"/>
                </a:spcAft>
                <a:buClr>
                  <a:srgbClr val="23A950"/>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rPr>
                <a:t>More transparency for new volunteers</a:t>
              </a:r>
            </a:p>
            <a:p>
              <a:pPr marL="171450" indent="-171450">
                <a:buClr>
                  <a:srgbClr val="23A950"/>
                </a:buClr>
                <a:buSzPct val="125000"/>
                <a:buFont typeface="Arial" panose="020B0604020202020204" pitchFamily="34" charset="0"/>
                <a:buChar char="•"/>
                <a:defRPr/>
              </a:pPr>
              <a:r>
                <a:rPr lang="en-GB" sz="1800">
                  <a:solidFill>
                    <a:srgbClr val="000000"/>
                  </a:solidFill>
                  <a:latin typeface="Nunito Sans" panose="00000500000000000000" pitchFamily="2" charset="0"/>
                </a:rPr>
                <a:t>Improved enquiry management</a:t>
              </a:r>
              <a:endParaRPr kumimoji="0" lang="en-GB" sz="1800" b="0" i="0" u="none" strike="noStrike" kern="1200" cap="none" spc="0" normalizeH="0" baseline="0" noProof="0">
                <a:ln>
                  <a:noFill/>
                </a:ln>
                <a:solidFill>
                  <a:srgbClr val="000000"/>
                </a:solidFill>
                <a:effectLst/>
                <a:uLnTx/>
                <a:uFillTx/>
                <a:latin typeface="Nunito Sans" panose="00000500000000000000" pitchFamily="2" charset="0"/>
              </a:endParaRPr>
            </a:p>
          </p:txBody>
        </p:sp>
      </p:grpSp>
      <p:grpSp>
        <p:nvGrpSpPr>
          <p:cNvPr id="20" name="Group 19">
            <a:extLst>
              <a:ext uri="{FF2B5EF4-FFF2-40B4-BE49-F238E27FC236}">
                <a16:creationId xmlns:a16="http://schemas.microsoft.com/office/drawing/2014/main" id="{E6E213B4-23F0-AB63-76EA-823926A11D5F}"/>
              </a:ext>
            </a:extLst>
          </p:cNvPr>
          <p:cNvGrpSpPr/>
          <p:nvPr/>
        </p:nvGrpSpPr>
        <p:grpSpPr>
          <a:xfrm>
            <a:off x="4271280" y="3309272"/>
            <a:ext cx="3644849" cy="3371610"/>
            <a:chOff x="3174472" y="2636420"/>
            <a:chExt cx="2910529" cy="3694794"/>
          </a:xfrm>
        </p:grpSpPr>
        <p:grpSp>
          <p:nvGrpSpPr>
            <p:cNvPr id="21" name="Group 20">
              <a:extLst>
                <a:ext uri="{FF2B5EF4-FFF2-40B4-BE49-F238E27FC236}">
                  <a16:creationId xmlns:a16="http://schemas.microsoft.com/office/drawing/2014/main" id="{28605FB8-764D-F948-1034-BE2F2FF30E4E}"/>
                </a:ext>
              </a:extLst>
            </p:cNvPr>
            <p:cNvGrpSpPr/>
            <p:nvPr/>
          </p:nvGrpSpPr>
          <p:grpSpPr>
            <a:xfrm>
              <a:off x="3174472" y="2636420"/>
              <a:ext cx="2874715" cy="3694794"/>
              <a:chOff x="3174472" y="2636420"/>
              <a:chExt cx="2874715" cy="3694794"/>
            </a:xfrm>
          </p:grpSpPr>
          <p:sp>
            <p:nvSpPr>
              <p:cNvPr id="23" name="Rectangle: Rounded Corners 22">
                <a:extLst>
                  <a:ext uri="{FF2B5EF4-FFF2-40B4-BE49-F238E27FC236}">
                    <a16:creationId xmlns:a16="http://schemas.microsoft.com/office/drawing/2014/main" id="{62026B5F-A6BA-47F1-5240-85E8930511F8}"/>
                  </a:ext>
                </a:extLst>
              </p:cNvPr>
              <p:cNvSpPr/>
              <p:nvPr/>
            </p:nvSpPr>
            <p:spPr>
              <a:xfrm>
                <a:off x="3174472" y="2636420"/>
                <a:ext cx="2874715" cy="369479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4" name="Rectangle: Rounded Corners 23">
                <a:extLst>
                  <a:ext uri="{FF2B5EF4-FFF2-40B4-BE49-F238E27FC236}">
                    <a16:creationId xmlns:a16="http://schemas.microsoft.com/office/drawing/2014/main" id="{E4459452-A7BC-2097-D2CD-07E62B7B7583}"/>
                  </a:ext>
                </a:extLst>
              </p:cNvPr>
              <p:cNvSpPr/>
              <p:nvPr/>
            </p:nvSpPr>
            <p:spPr>
              <a:xfrm>
                <a:off x="3304651" y="2940069"/>
                <a:ext cx="2611138" cy="8183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5" name="Rectangle: Rounded Corners 24">
                <a:extLst>
                  <a:ext uri="{FF2B5EF4-FFF2-40B4-BE49-F238E27FC236}">
                    <a16:creationId xmlns:a16="http://schemas.microsoft.com/office/drawing/2014/main" id="{C53BE31C-36FF-FFE5-3874-347A91B1CE30}"/>
                  </a:ext>
                </a:extLst>
              </p:cNvPr>
              <p:cNvSpPr/>
              <p:nvPr/>
            </p:nvSpPr>
            <p:spPr>
              <a:xfrm>
                <a:off x="3306260" y="3941028"/>
                <a:ext cx="2611138" cy="21279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6" name="TextBox 25">
                <a:extLst>
                  <a:ext uri="{FF2B5EF4-FFF2-40B4-BE49-F238E27FC236}">
                    <a16:creationId xmlns:a16="http://schemas.microsoft.com/office/drawing/2014/main" id="{078E0465-BDA6-FE6A-8FBC-69739C984A09}"/>
                  </a:ext>
                </a:extLst>
              </p:cNvPr>
              <p:cNvSpPr txBox="1"/>
              <p:nvPr/>
            </p:nvSpPr>
            <p:spPr>
              <a:xfrm>
                <a:off x="3300385" y="3105993"/>
                <a:ext cx="2611139" cy="505918"/>
              </a:xfrm>
              <a:prstGeom prst="rect">
                <a:avLst/>
              </a:prstGeom>
              <a:noFill/>
              <a:effectLst/>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accent5"/>
                    </a:solidFill>
                    <a:effectLst/>
                    <a:uLnTx/>
                    <a:uFillTx/>
                    <a:latin typeface="Nunito Sans SemiBold" panose="00000700000000000000" pitchFamily="2" charset="0"/>
                    <a:ea typeface="+mn-ea"/>
                    <a:cs typeface="+mn-cs"/>
                  </a:rPr>
                  <a:t>Membership Tool</a:t>
                </a:r>
              </a:p>
            </p:txBody>
          </p:sp>
        </p:grpSp>
        <p:sp>
          <p:nvSpPr>
            <p:cNvPr id="22" name="Rectangle 21">
              <a:extLst>
                <a:ext uri="{FF2B5EF4-FFF2-40B4-BE49-F238E27FC236}">
                  <a16:creationId xmlns:a16="http://schemas.microsoft.com/office/drawing/2014/main" id="{ADF90F7F-3AA8-2BA3-66F1-E7255933DD39}"/>
                </a:ext>
              </a:extLst>
            </p:cNvPr>
            <p:cNvSpPr/>
            <p:nvPr/>
          </p:nvSpPr>
          <p:spPr>
            <a:xfrm>
              <a:off x="3297229" y="4195542"/>
              <a:ext cx="2787772" cy="1618937"/>
            </a:xfrm>
            <a:prstGeom prst="rect">
              <a:avLst/>
            </a:prstGeom>
          </p:spPr>
          <p:txBody>
            <a:bodyPr wrap="square">
              <a:spAutoFit/>
            </a:bodyPr>
            <a:lstStyle/>
            <a:p>
              <a:pPr marL="285750" marR="0" lvl="0" indent="-285750" algn="l" defTabSz="685800" rtl="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rPr>
                <a:t>Reduced administration</a:t>
              </a:r>
            </a:p>
            <a:p>
              <a:pPr marL="285750" marR="0" lvl="0" indent="-285750" algn="l" defTabSz="685800" rtl="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lang="en-GB" sz="1800">
                  <a:solidFill>
                    <a:srgbClr val="000000"/>
                  </a:solidFill>
                  <a:latin typeface="Nunito Sans" panose="00000500000000000000" pitchFamily="2" charset="0"/>
                </a:rPr>
                <a:t>Increased self-service</a:t>
              </a:r>
            </a:p>
            <a:p>
              <a:pPr marL="285750" marR="0" lvl="0" indent="-285750" algn="l" defTabSz="685800" rtl="0" eaLnBrk="1" fontAlgn="auto" latinLnBrk="0" hangingPunct="1">
                <a:lnSpc>
                  <a:spcPct val="100000"/>
                </a:lnSpc>
                <a:spcBef>
                  <a:spcPts val="0"/>
                </a:spcBef>
                <a:spcAft>
                  <a:spcPts val="0"/>
                </a:spcAft>
                <a:buClr>
                  <a:schemeClr val="accent5"/>
                </a:buClr>
                <a:buSzPct val="1250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Nunito Sans" panose="00000500000000000000" pitchFamily="2" charset="0"/>
                </a:rPr>
                <a:t>Easier and improved management of teams, permits, awards and more</a:t>
              </a:r>
            </a:p>
          </p:txBody>
        </p:sp>
      </p:grpSp>
      <p:sp>
        <p:nvSpPr>
          <p:cNvPr id="27" name="Rectangle: Rounded Corners 26">
            <a:extLst>
              <a:ext uri="{FF2B5EF4-FFF2-40B4-BE49-F238E27FC236}">
                <a16:creationId xmlns:a16="http://schemas.microsoft.com/office/drawing/2014/main" id="{086DFBE8-164D-BE1E-C943-CFB088790154}"/>
              </a:ext>
            </a:extLst>
          </p:cNvPr>
          <p:cNvSpPr/>
          <p:nvPr/>
        </p:nvSpPr>
        <p:spPr>
          <a:xfrm>
            <a:off x="259820" y="951537"/>
            <a:ext cx="11647257" cy="1406652"/>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914400">
              <a:buClr>
                <a:srgbClr val="00A793"/>
              </a:buClr>
              <a:defRPr/>
            </a:pPr>
            <a:endParaRPr lang="en-GB" sz="1800" kern="0">
              <a:solidFill>
                <a:schemeClr val="tx1"/>
              </a:solidFill>
              <a:latin typeface="Nunito Sans"/>
            </a:endParaRPr>
          </a:p>
        </p:txBody>
      </p:sp>
      <p:sp>
        <p:nvSpPr>
          <p:cNvPr id="28" name="Rectangle: Rounded Corners 27">
            <a:extLst>
              <a:ext uri="{FF2B5EF4-FFF2-40B4-BE49-F238E27FC236}">
                <a16:creationId xmlns:a16="http://schemas.microsoft.com/office/drawing/2014/main" id="{B8A0FAB1-A962-A51E-E2CD-4B954A1E447B}"/>
              </a:ext>
            </a:extLst>
          </p:cNvPr>
          <p:cNvSpPr/>
          <p:nvPr/>
        </p:nvSpPr>
        <p:spPr>
          <a:xfrm>
            <a:off x="412541" y="1481455"/>
            <a:ext cx="11361122" cy="7950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Nunito Sans"/>
              <a:ea typeface="+mn-ea"/>
              <a:cs typeface="+mn-cs"/>
            </a:endParaRPr>
          </a:p>
        </p:txBody>
      </p:sp>
      <p:sp>
        <p:nvSpPr>
          <p:cNvPr id="29" name="Rectangle: Rounded Corners 28">
            <a:extLst>
              <a:ext uri="{FF2B5EF4-FFF2-40B4-BE49-F238E27FC236}">
                <a16:creationId xmlns:a16="http://schemas.microsoft.com/office/drawing/2014/main" id="{D07D68CC-A57B-A886-4DAB-AB7140AD85EC}"/>
              </a:ext>
            </a:extLst>
          </p:cNvPr>
          <p:cNvSpPr/>
          <p:nvPr/>
        </p:nvSpPr>
        <p:spPr>
          <a:xfrm>
            <a:off x="4569621" y="1009666"/>
            <a:ext cx="3269923" cy="3879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 algn="ctr">
              <a:spcAft>
                <a:spcPts val="1200"/>
              </a:spcAft>
              <a:buClr>
                <a:srgbClr val="00A793"/>
              </a:buClr>
            </a:pPr>
            <a:r>
              <a:rPr lang="en-GB" sz="2000" kern="0">
                <a:solidFill>
                  <a:schemeClr val="tx1"/>
                </a:solidFill>
                <a:latin typeface="Nunito Sans ExtraBold"/>
              </a:rPr>
              <a:t>Scouts.org.uk Website</a:t>
            </a:r>
            <a:endParaRPr lang="en-GB" sz="1800" kern="0">
              <a:solidFill>
                <a:schemeClr val="tx1"/>
              </a:solidFill>
              <a:latin typeface="Nunito Sans"/>
            </a:endParaRPr>
          </a:p>
        </p:txBody>
      </p:sp>
      <p:sp>
        <p:nvSpPr>
          <p:cNvPr id="30" name="TextBox 29">
            <a:extLst>
              <a:ext uri="{FF2B5EF4-FFF2-40B4-BE49-F238E27FC236}">
                <a16:creationId xmlns:a16="http://schemas.microsoft.com/office/drawing/2014/main" id="{61739C16-9BF8-B641-1D95-75BA9300BBD0}"/>
              </a:ext>
            </a:extLst>
          </p:cNvPr>
          <p:cNvSpPr txBox="1"/>
          <p:nvPr/>
        </p:nvSpPr>
        <p:spPr>
          <a:xfrm>
            <a:off x="90336" y="1486898"/>
            <a:ext cx="11622154" cy="851825"/>
          </a:xfrm>
          <a:prstGeom prst="rect">
            <a:avLst/>
          </a:prstGeom>
          <a:noFill/>
        </p:spPr>
        <p:txBody>
          <a:bodyPr wrap="square" numCol="3" rtlCol="0">
            <a:noAutofit/>
          </a:bodyPr>
          <a:lstStyle/>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kumimoji="0" lang="en-GB" sz="1800" b="0" i="0" u="none" strike="noStrike" kern="0" cap="none" spc="0" normalizeH="0" baseline="0" noProof="0">
                <a:ln>
                  <a:noFill/>
                </a:ln>
                <a:solidFill>
                  <a:srgbClr val="000000"/>
                </a:solidFill>
                <a:effectLst/>
                <a:uLnTx/>
                <a:uFillTx/>
                <a:latin typeface="Nunito Sans" panose="00000500000000000000" pitchFamily="2" charset="0"/>
                <a:ea typeface="+mn-ea"/>
                <a:cs typeface="+mn-cs"/>
              </a:rPr>
              <a:t>Easy to use and mobile-friendly</a:t>
            </a:r>
            <a:endParaRPr lang="en-GB" sz="1800" kern="0">
              <a:solidFill>
                <a:srgbClr val="000000"/>
              </a:solidFill>
              <a:latin typeface="Nunito Sans" panose="00000500000000000000" pitchFamily="2" charset="0"/>
            </a:endParaRPr>
          </a:p>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lang="en-GB" sz="1800" kern="0">
                <a:solidFill>
                  <a:srgbClr val="000000"/>
                </a:solidFill>
                <a:latin typeface="Nunito Sans" panose="00000500000000000000" pitchFamily="2" charset="0"/>
              </a:rPr>
              <a:t>Single Sign On</a:t>
            </a:r>
          </a:p>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lang="en-GB" sz="1800" kern="0">
                <a:solidFill>
                  <a:srgbClr val="000000"/>
                </a:solidFill>
                <a:latin typeface="Nunito Sans" panose="00000500000000000000" pitchFamily="2" charset="0"/>
              </a:rPr>
              <a:t>Fewer steps and less administration</a:t>
            </a:r>
          </a:p>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lang="en-GB" sz="1800" kern="0">
                <a:solidFill>
                  <a:srgbClr val="000000"/>
                </a:solidFill>
                <a:latin typeface="Nunito Sans" panose="00000500000000000000" pitchFamily="2" charset="0"/>
              </a:rPr>
              <a:t>Specialist functionality</a:t>
            </a:r>
          </a:p>
          <a:p>
            <a:pPr marL="10795" marR="0" lvl="0" indent="0" algn="ctr" defTabSz="685800" rtl="0" eaLnBrk="1" fontAlgn="auto" latinLnBrk="0" hangingPunct="1">
              <a:lnSpc>
                <a:spcPct val="100000"/>
              </a:lnSpc>
              <a:spcBef>
                <a:spcPts val="0"/>
              </a:spcBef>
              <a:spcAft>
                <a:spcPts val="1200"/>
              </a:spcAft>
              <a:buClr>
                <a:srgbClr val="00A793"/>
              </a:buClr>
              <a:buSzTx/>
              <a:buFontTx/>
              <a:buNone/>
              <a:tabLst/>
              <a:defRPr/>
            </a:pPr>
            <a:r>
              <a:rPr lang="en-GB" sz="1800" kern="0">
                <a:solidFill>
                  <a:srgbClr val="000000"/>
                </a:solidFill>
                <a:latin typeface="Nunito Sans" panose="00000500000000000000" pitchFamily="2" charset="0"/>
              </a:rPr>
              <a:t>Digital first, but not digital only</a:t>
            </a:r>
          </a:p>
          <a:p>
            <a:pPr marL="10795" algn="ctr">
              <a:spcAft>
                <a:spcPts val="1200"/>
              </a:spcAft>
              <a:buClr>
                <a:srgbClr val="00A793"/>
              </a:buClr>
              <a:defRPr/>
            </a:pPr>
            <a:r>
              <a:rPr lang="en-GB" sz="1800" kern="0">
                <a:solidFill>
                  <a:srgbClr val="000000"/>
                </a:solidFill>
                <a:latin typeface="Nunito Sans" panose="00000500000000000000" pitchFamily="2" charset="0"/>
              </a:rPr>
              <a:t>Continuous improvement over time</a:t>
            </a:r>
          </a:p>
        </p:txBody>
      </p:sp>
      <p:grpSp>
        <p:nvGrpSpPr>
          <p:cNvPr id="31" name="Group 30">
            <a:extLst>
              <a:ext uri="{FF2B5EF4-FFF2-40B4-BE49-F238E27FC236}">
                <a16:creationId xmlns:a16="http://schemas.microsoft.com/office/drawing/2014/main" id="{9B0F9EB9-FB05-0B0F-43F1-FDE7FB5BB42C}"/>
              </a:ext>
            </a:extLst>
          </p:cNvPr>
          <p:cNvGrpSpPr/>
          <p:nvPr/>
        </p:nvGrpSpPr>
        <p:grpSpPr>
          <a:xfrm>
            <a:off x="1501870" y="2366085"/>
            <a:ext cx="9151241" cy="954232"/>
            <a:chOff x="1501870" y="2366085"/>
            <a:chExt cx="9151241" cy="954232"/>
          </a:xfrm>
        </p:grpSpPr>
        <p:pic>
          <p:nvPicPr>
            <p:cNvPr id="32" name="Graphic 31" descr="Arrow Right with solid fill">
              <a:extLst>
                <a:ext uri="{FF2B5EF4-FFF2-40B4-BE49-F238E27FC236}">
                  <a16:creationId xmlns:a16="http://schemas.microsoft.com/office/drawing/2014/main" id="{A3953908-7C0A-85EB-2FFF-ED8CF511B3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706969" y="2453227"/>
              <a:ext cx="782766" cy="914400"/>
            </a:xfrm>
            <a:prstGeom prst="rect">
              <a:avLst/>
            </a:prstGeom>
          </p:spPr>
        </p:pic>
        <p:pic>
          <p:nvPicPr>
            <p:cNvPr id="33" name="Graphic 32" descr="Arrow Right with solid fill">
              <a:extLst>
                <a:ext uri="{FF2B5EF4-FFF2-40B4-BE49-F238E27FC236}">
                  <a16:creationId xmlns:a16="http://schemas.microsoft.com/office/drawing/2014/main" id="{7D5DD340-0EF4-C99D-45BB-3F9156A7DA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9804528" y="2446632"/>
              <a:ext cx="782766" cy="914400"/>
            </a:xfrm>
            <a:prstGeom prst="rect">
              <a:avLst/>
            </a:prstGeom>
          </p:spPr>
        </p:pic>
        <p:pic>
          <p:nvPicPr>
            <p:cNvPr id="34" name="Graphic 33" descr="Arrow Right with solid fill">
              <a:extLst>
                <a:ext uri="{FF2B5EF4-FFF2-40B4-BE49-F238E27FC236}">
                  <a16:creationId xmlns:a16="http://schemas.microsoft.com/office/drawing/2014/main" id="{58519E56-8662-D7F9-92DA-34E2407403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567687" y="2471734"/>
              <a:ext cx="782766" cy="914400"/>
            </a:xfrm>
            <a:prstGeom prst="rect">
              <a:avLst/>
            </a:prstGeom>
          </p:spPr>
        </p:pic>
        <p:cxnSp>
          <p:nvCxnSpPr>
            <p:cNvPr id="35" name="Straight Connector 34">
              <a:extLst>
                <a:ext uri="{FF2B5EF4-FFF2-40B4-BE49-F238E27FC236}">
                  <a16:creationId xmlns:a16="http://schemas.microsoft.com/office/drawing/2014/main" id="{9EA4BCE8-6E83-AA9F-B5F0-5B1490F4C486}"/>
                </a:ext>
              </a:extLst>
            </p:cNvPr>
            <p:cNvCxnSpPr>
              <a:cxnSpLocks/>
            </p:cNvCxnSpPr>
            <p:nvPr/>
          </p:nvCxnSpPr>
          <p:spPr>
            <a:xfrm>
              <a:off x="6076573" y="2572788"/>
              <a:ext cx="4146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34078D3-6E2A-6D6A-1856-654B314B95F6}"/>
                </a:ext>
              </a:extLst>
            </p:cNvPr>
            <p:cNvCxnSpPr>
              <a:cxnSpLocks/>
            </p:cNvCxnSpPr>
            <p:nvPr/>
          </p:nvCxnSpPr>
          <p:spPr>
            <a:xfrm>
              <a:off x="1929741" y="2572788"/>
              <a:ext cx="41468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8F7F18B-4171-2F56-7413-825095284591}"/>
                </a:ext>
              </a:extLst>
            </p:cNvPr>
            <p:cNvCxnSpPr>
              <a:cxnSpLocks/>
            </p:cNvCxnSpPr>
            <p:nvPr/>
          </p:nvCxnSpPr>
          <p:spPr>
            <a:xfrm flipV="1">
              <a:off x="6097824" y="2366085"/>
              <a:ext cx="0" cy="2501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94751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3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4847a80-7f8c-4933-831b-56854e27fa84">
      <UserInfo>
        <DisplayName>Jack Caine</DisplayName>
        <AccountId>18</AccountId>
        <AccountType/>
      </UserInfo>
      <UserInfo>
        <DisplayName>SharingLinks.d6a74b5a-3c96-445a-a656-a9dbc586c100.OrganizationEdit.10f8d3b4-2420-4024-a109-0a08da5f7c84</DisplayName>
        <AccountId>56</AccountId>
        <AccountType/>
      </UserInfo>
      <UserInfo>
        <DisplayName>Jaimee Taylor</DisplayName>
        <AccountId>146</AccountId>
        <AccountType/>
      </UserInfo>
      <UserInfo>
        <DisplayName>SharingLinks.a343a228-a234-46c6-ac1d-cab5d109751f.OrganizationEdit.9c343d70-b905-4fd9-82d5-e0623f9d6a8a</DisplayName>
        <AccountId>192</AccountId>
        <AccountType/>
      </UserInfo>
      <UserInfo>
        <DisplayName>Ruth Adeniyi</DisplayName>
        <AccountId>72</AccountId>
        <AccountType/>
      </UserInfo>
      <UserInfo>
        <DisplayName>Anders Wulff</DisplayName>
        <AccountId>74</AccountId>
        <AccountType/>
      </UserInfo>
      <UserInfo>
        <DisplayName>Matthew Cobble</DisplayName>
        <AccountId>19</AccountId>
        <AccountType/>
      </UserInfo>
      <UserInfo>
        <DisplayName>Robert Groves</DisplayName>
        <AccountId>10</AccountId>
        <AccountType/>
      </UserInfo>
      <UserInfo>
        <DisplayName>Bebbe Hron</DisplayName>
        <AccountId>125</AccountId>
        <AccountType/>
      </UserInfo>
      <UserInfo>
        <DisplayName>Craig Turpie</DisplayName>
        <AccountId>178</AccountId>
        <AccountType/>
      </UserInfo>
      <UserInfo>
        <DisplayName>Lara Burns</DisplayName>
        <AccountId>20</AccountId>
        <AccountType/>
      </UserInfo>
      <UserInfo>
        <DisplayName>Andrew Sutherland</DisplayName>
        <AccountId>32</AccountId>
        <AccountType/>
      </UserInfo>
      <UserInfo>
        <DisplayName>Sam Morris</DisplayName>
        <AccountId>17</AccountId>
        <AccountType/>
      </UserInfo>
      <UserInfo>
        <DisplayName>Susan Wallace</DisplayName>
        <AccountId>26</AccountId>
        <AccountType/>
      </UserInfo>
      <UserInfo>
        <DisplayName>Kirsty Waugh</DisplayName>
        <AccountId>25</AccountId>
        <AccountType/>
      </UserInfo>
      <UserInfo>
        <DisplayName>James Booker</DisplayName>
        <AccountId>15</AccountId>
        <AccountType/>
      </UserInfo>
      <UserInfo>
        <DisplayName>Lauren Golding</DisplayName>
        <AccountId>159</AccountId>
        <AccountType/>
      </UserInfo>
      <UserInfo>
        <DisplayName>Hamish Stout</DisplayName>
        <AccountId>30</AccountId>
        <AccountType/>
      </UserInfo>
      <UserInfo>
        <DisplayName>Pete Jeffreys</DisplayName>
        <AccountId>101</AccountId>
        <AccountType/>
      </UserInfo>
      <UserInfo>
        <DisplayName>Elizabeth Stormfield</DisplayName>
        <AccountId>229</AccountId>
        <AccountType/>
      </UserInfo>
      <UserInfo>
        <DisplayName>Heather Smith</DisplayName>
        <AccountId>116</AccountId>
        <AccountType/>
      </UserInfo>
      <UserInfo>
        <DisplayName>Gordon Weston</DisplayName>
        <AccountId>241</AccountId>
        <AccountType/>
      </UserInfo>
      <UserInfo>
        <DisplayName>Hermione Clulow</DisplayName>
        <AccountId>52</AccountId>
        <AccountType/>
      </UserInfo>
      <UserInfo>
        <DisplayName>Rebecca Young</DisplayName>
        <AccountId>16</AccountId>
        <AccountType/>
      </UserInfo>
      <UserInfo>
        <DisplayName>Gemma Norman</DisplayName>
        <AccountId>704</AccountId>
        <AccountType/>
      </UserInfo>
      <UserInfo>
        <DisplayName>Adam Ray</DisplayName>
        <AccountId>379</AccountId>
        <AccountType/>
      </UserInfo>
      <UserInfo>
        <DisplayName>Alison Fell</DisplayName>
        <AccountId>117</AccountId>
        <AccountType/>
      </UserInfo>
      <UserInfo>
        <DisplayName>Kester Sharpe</DisplayName>
        <AccountId>42</AccountId>
        <AccountType/>
      </UserInfo>
      <UserInfo>
        <DisplayName>Davina McAuley</DisplayName>
        <AccountId>211</AccountId>
        <AccountType/>
      </UserInfo>
      <UserInfo>
        <DisplayName>Colin Davidson</DisplayName>
        <AccountId>266</AccountId>
        <AccountType/>
      </UserInfo>
    </SharedWithUsers>
    <TaxCatchAll xmlns="f4847a80-7f8c-4933-831b-56854e27fa84" xsi:nil="true"/>
    <lcf76f155ced4ddcb4097134ff3c332f xmlns="ec4b7ab6-7d60-435b-a181-f014eb7edb3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B3A5D27B9C2A44BF036FAD366BF02E" ma:contentTypeVersion="14" ma:contentTypeDescription="Create a new document." ma:contentTypeScope="" ma:versionID="177f52ba95b4449ef0e9968a8077f0f6">
  <xsd:schema xmlns:xsd="http://www.w3.org/2001/XMLSchema" xmlns:xs="http://www.w3.org/2001/XMLSchema" xmlns:p="http://schemas.microsoft.com/office/2006/metadata/properties" xmlns:ns2="ec4b7ab6-7d60-435b-a181-f014eb7edb36" xmlns:ns3="f4847a80-7f8c-4933-831b-56854e27fa84" targetNamespace="http://schemas.microsoft.com/office/2006/metadata/properties" ma:root="true" ma:fieldsID="bc903d8bf9c00d2cdcb2e53dcb157166" ns2:_="" ns3:_="">
    <xsd:import namespace="ec4b7ab6-7d60-435b-a181-f014eb7edb36"/>
    <xsd:import namespace="f4847a80-7f8c-4933-831b-56854e27fa8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4b7ab6-7d60-435b-a181-f014eb7ed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47a80-7f8c-4933-831b-56854e27fa8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716686-e181-4082-8c8c-eb3028629746}" ma:internalName="TaxCatchAll" ma:showField="CatchAllData" ma:web="f4847a80-7f8c-4933-831b-56854e27fa8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F7C96-A926-416F-8489-B53183D70031}">
  <ds:schemaRefs>
    <ds:schemaRef ds:uri="ec4b7ab6-7d60-435b-a181-f014eb7edb36"/>
    <ds:schemaRef ds:uri="f4847a80-7f8c-4933-831b-56854e27fa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3F8706-4772-4721-A89E-FC95F0D255FD}">
  <ds:schemaRefs>
    <ds:schemaRef ds:uri="ec4b7ab6-7d60-435b-a181-f014eb7edb36"/>
    <ds:schemaRef ds:uri="f4847a80-7f8c-4933-831b-56854e27fa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C12B90-76D4-46D2-9FB0-4A1733A9F4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scouts-powerpoint-template-small-file</Template>
  <Application>Microsoft Office PowerPoint</Application>
  <PresentationFormat>Widescreen</PresentationFormat>
  <Slides>43</Slides>
  <Notes>41</Notes>
  <HiddenSlides>0</HiddenSlides>
  <ScaleCrop>false</ScaleCrop>
  <HeadingPairs>
    <vt:vector size="4" baseType="variant">
      <vt:variant>
        <vt:lpstr>Theme</vt:lpstr>
      </vt:variant>
      <vt:variant>
        <vt:i4>4</vt:i4>
      </vt:variant>
      <vt:variant>
        <vt:lpstr>Slide Titles</vt:lpstr>
      </vt:variant>
      <vt:variant>
        <vt:i4>43</vt:i4>
      </vt:variant>
    </vt:vector>
  </HeadingPairs>
  <TitlesOfParts>
    <vt:vector size="47" baseType="lpstr">
      <vt:lpstr>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Gannaway</dc:creator>
  <cp:revision>39</cp:revision>
  <dcterms:created xsi:type="dcterms:W3CDTF">2019-10-08T08:48:13Z</dcterms:created>
  <dcterms:modified xsi:type="dcterms:W3CDTF">2024-01-11T09:12:19Z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0x0101002CB3A5D27B9C2A44BF036FAD366BF02E</vt:lpwstr>
  </property>
  <property fmtid="{D5CDD505-2E9C-101B-9397-08002B2CF9AE}" pid="6" name="xd_ProgID">
    <vt:lpwstr/>
  </property>
  <property fmtid="{D5CDD505-2E9C-101B-9397-08002B2CF9AE}" pid="7" name="MediaServiceImageTags">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bool>false</vt:bool>
  </property>
</Properties>
</file>