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bookmarkIdSeed="3">
  <p:sldMasterIdLst>
    <p:sldMasterId id="2147483834" r:id="rId1"/>
  </p:sldMasterIdLst>
  <p:notesMasterIdLst>
    <p:notesMasterId r:id="rId85"/>
  </p:notesMasterIdLst>
  <p:sldIdLst>
    <p:sldId id="320" r:id="rId2"/>
    <p:sldId id="329" r:id="rId3"/>
    <p:sldId id="733" r:id="rId4"/>
    <p:sldId id="1071" r:id="rId5"/>
    <p:sldId id="321" r:id="rId6"/>
    <p:sldId id="1086" r:id="rId7"/>
    <p:sldId id="328" r:id="rId8"/>
    <p:sldId id="323" r:id="rId9"/>
    <p:sldId id="489" r:id="rId10"/>
    <p:sldId id="497" r:id="rId11"/>
    <p:sldId id="1089" r:id="rId12"/>
    <p:sldId id="1090" r:id="rId13"/>
    <p:sldId id="896" r:id="rId14"/>
    <p:sldId id="1006" r:id="rId15"/>
    <p:sldId id="1082" r:id="rId16"/>
    <p:sldId id="808" r:id="rId17"/>
    <p:sldId id="1091" r:id="rId18"/>
    <p:sldId id="1068" r:id="rId19"/>
    <p:sldId id="1083" r:id="rId20"/>
    <p:sldId id="1002" r:id="rId21"/>
    <p:sldId id="893" r:id="rId22"/>
    <p:sldId id="1085" r:id="rId23"/>
    <p:sldId id="1084" r:id="rId24"/>
    <p:sldId id="1017" r:id="rId25"/>
    <p:sldId id="1047" r:id="rId26"/>
    <p:sldId id="1092" r:id="rId27"/>
    <p:sldId id="1015" r:id="rId28"/>
    <p:sldId id="719" r:id="rId29"/>
    <p:sldId id="1020" r:id="rId30"/>
    <p:sldId id="1046" r:id="rId31"/>
    <p:sldId id="746" r:id="rId32"/>
    <p:sldId id="1066" r:id="rId33"/>
    <p:sldId id="1049" r:id="rId34"/>
    <p:sldId id="1024" r:id="rId35"/>
    <p:sldId id="1025" r:id="rId36"/>
    <p:sldId id="1064" r:id="rId37"/>
    <p:sldId id="1050" r:id="rId38"/>
    <p:sldId id="1029" r:id="rId39"/>
    <p:sldId id="1038" r:id="rId40"/>
    <p:sldId id="1032" r:id="rId41"/>
    <p:sldId id="1072" r:id="rId42"/>
    <p:sldId id="1033" r:id="rId43"/>
    <p:sldId id="1034" r:id="rId44"/>
    <p:sldId id="1051" r:id="rId45"/>
    <p:sldId id="1035" r:id="rId46"/>
    <p:sldId id="937" r:id="rId47"/>
    <p:sldId id="1042" r:id="rId48"/>
    <p:sldId id="1036" r:id="rId49"/>
    <p:sldId id="1069" r:id="rId50"/>
    <p:sldId id="1037" r:id="rId51"/>
    <p:sldId id="1048" r:id="rId52"/>
    <p:sldId id="256" r:id="rId53"/>
    <p:sldId id="1023" r:id="rId54"/>
    <p:sldId id="1021" r:id="rId55"/>
    <p:sldId id="1022" r:id="rId56"/>
    <p:sldId id="1056" r:id="rId57"/>
    <p:sldId id="1027" r:id="rId58"/>
    <p:sldId id="1067" r:id="rId59"/>
    <p:sldId id="1057" r:id="rId60"/>
    <p:sldId id="1044" r:id="rId61"/>
    <p:sldId id="1030" r:id="rId62"/>
    <p:sldId id="1031" r:id="rId63"/>
    <p:sldId id="1039" r:id="rId64"/>
    <p:sldId id="1040" r:id="rId65"/>
    <p:sldId id="1055" r:id="rId66"/>
    <p:sldId id="474" r:id="rId67"/>
    <p:sldId id="1054" r:id="rId68"/>
    <p:sldId id="1063" r:id="rId69"/>
    <p:sldId id="1011" r:id="rId70"/>
    <p:sldId id="1016" r:id="rId71"/>
    <p:sldId id="1052" r:id="rId72"/>
    <p:sldId id="1061" r:id="rId73"/>
    <p:sldId id="1053" r:id="rId74"/>
    <p:sldId id="1073" r:id="rId75"/>
    <p:sldId id="1074" r:id="rId76"/>
    <p:sldId id="1081" r:id="rId77"/>
    <p:sldId id="1079" r:id="rId78"/>
    <p:sldId id="1080" r:id="rId79"/>
    <p:sldId id="1075" r:id="rId80"/>
    <p:sldId id="1076" r:id="rId81"/>
    <p:sldId id="1045" r:id="rId82"/>
    <p:sldId id="1077" r:id="rId83"/>
    <p:sldId id="1078" r:id="rId84"/>
  </p:sldIdLst>
  <p:sldSz cx="12192000" cy="6858000"/>
  <p:notesSz cx="16256000" cy="9144000"/>
  <p:embeddedFontLst>
    <p:embeddedFont>
      <p:font typeface="Nunito Sans" panose="00000500000000000000" pitchFamily="2" charset="0"/>
      <p:regular r:id="rId86"/>
      <p:bold r:id="rId87"/>
      <p:italic r:id="rId88"/>
      <p:boldItalic r:id="rId89"/>
    </p:embeddedFont>
    <p:embeddedFont>
      <p:font typeface="Nunito Sans Black" panose="00000A00000000000000" pitchFamily="2" charset="0"/>
      <p:bold r:id="rId90"/>
      <p:boldItalic r:id="rId91"/>
    </p:embeddedFont>
    <p:embeddedFont>
      <p:font typeface="Nunito Sans ExtraBold" panose="00000900000000000000" pitchFamily="2" charset="0"/>
      <p:bold r:id="rId92"/>
      <p:boldItalic r:id="rId93"/>
    </p:embeddedFont>
    <p:embeddedFont>
      <p:font typeface="Nunito Sans Light" panose="00000400000000000000" pitchFamily="2" charset="0"/>
      <p:regular r:id="rId94"/>
      <p:italic r:id="rId95"/>
    </p:embeddedFont>
    <p:embeddedFont>
      <p:font typeface="Nunito Sans SemiBold" panose="00000700000000000000" pitchFamily="2" charset="0"/>
      <p:bold r:id="rId96"/>
      <p:boldItalic r:id="rId97"/>
    </p:embeddedFont>
    <p:embeddedFont>
      <p:font typeface="Segoe UI" panose="020B0502040204020203" pitchFamily="34" charset="0"/>
      <p:regular r:id="rId98"/>
      <p:bold r:id="rId99"/>
      <p:italic r:id="rId100"/>
      <p:boldItalic r:id="rId101"/>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794"/>
    <a:srgbClr val="7414DC"/>
    <a:srgbClr val="00A793"/>
    <a:srgbClr val="006DDF"/>
    <a:srgbClr val="FFB4E5"/>
    <a:srgbClr val="FF912A"/>
    <a:srgbClr val="205A41"/>
    <a:srgbClr val="23A950"/>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2160"/>
        <p:guide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07"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5.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09/08/2024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855515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1">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7610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117273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759913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272320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2517334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2297792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2703915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289928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267210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94780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527631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1588858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2016392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2382842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4153514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2147027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3478078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33613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403429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1230818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3052589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3888663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897266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37</a:t>
            </a:fld>
            <a:endParaRPr lang="en-GB"/>
          </a:p>
        </p:txBody>
      </p:sp>
    </p:spTree>
    <p:extLst>
      <p:ext uri="{BB962C8B-B14F-4D97-AF65-F5344CB8AC3E}">
        <p14:creationId xmlns:p14="http://schemas.microsoft.com/office/powerpoint/2010/main" val="1527238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463553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807908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40</a:t>
            </a:fld>
            <a:endParaRPr lang="en-GB"/>
          </a:p>
        </p:txBody>
      </p:sp>
    </p:spTree>
    <p:extLst>
      <p:ext uri="{BB962C8B-B14F-4D97-AF65-F5344CB8AC3E}">
        <p14:creationId xmlns:p14="http://schemas.microsoft.com/office/powerpoint/2010/main" val="961428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41</a:t>
            </a:fld>
            <a:endParaRPr lang="en-GB"/>
          </a:p>
        </p:txBody>
      </p:sp>
    </p:spTree>
    <p:extLst>
      <p:ext uri="{BB962C8B-B14F-4D97-AF65-F5344CB8AC3E}">
        <p14:creationId xmlns:p14="http://schemas.microsoft.com/office/powerpoint/2010/main" val="3562498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42</a:t>
            </a:fld>
            <a:endParaRPr lang="en-GB"/>
          </a:p>
        </p:txBody>
      </p:sp>
    </p:spTree>
    <p:extLst>
      <p:ext uri="{BB962C8B-B14F-4D97-AF65-F5344CB8AC3E}">
        <p14:creationId xmlns:p14="http://schemas.microsoft.com/office/powerpoint/2010/main" val="1276325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749979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43</a:t>
            </a:fld>
            <a:endParaRPr lang="en-GB"/>
          </a:p>
        </p:txBody>
      </p:sp>
    </p:spTree>
    <p:extLst>
      <p:ext uri="{BB962C8B-B14F-4D97-AF65-F5344CB8AC3E}">
        <p14:creationId xmlns:p14="http://schemas.microsoft.com/office/powerpoint/2010/main" val="3337458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44</a:t>
            </a:fld>
            <a:endParaRPr lang="en-GB"/>
          </a:p>
        </p:txBody>
      </p:sp>
    </p:spTree>
    <p:extLst>
      <p:ext uri="{BB962C8B-B14F-4D97-AF65-F5344CB8AC3E}">
        <p14:creationId xmlns:p14="http://schemas.microsoft.com/office/powerpoint/2010/main" val="1939374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45</a:t>
            </a:fld>
            <a:endParaRPr lang="en-GB"/>
          </a:p>
        </p:txBody>
      </p:sp>
    </p:spTree>
    <p:extLst>
      <p:ext uri="{BB962C8B-B14F-4D97-AF65-F5344CB8AC3E}">
        <p14:creationId xmlns:p14="http://schemas.microsoft.com/office/powerpoint/2010/main" val="2095665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46</a:t>
            </a:fld>
            <a:endParaRPr lang="en-GB"/>
          </a:p>
        </p:txBody>
      </p:sp>
    </p:spTree>
    <p:extLst>
      <p:ext uri="{BB962C8B-B14F-4D97-AF65-F5344CB8AC3E}">
        <p14:creationId xmlns:p14="http://schemas.microsoft.com/office/powerpoint/2010/main" val="3356848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47</a:t>
            </a:fld>
            <a:endParaRPr lang="en-GB"/>
          </a:p>
        </p:txBody>
      </p:sp>
    </p:spTree>
    <p:extLst>
      <p:ext uri="{BB962C8B-B14F-4D97-AF65-F5344CB8AC3E}">
        <p14:creationId xmlns:p14="http://schemas.microsoft.com/office/powerpoint/2010/main" val="1616026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48</a:t>
            </a:fld>
            <a:endParaRPr lang="en-GB"/>
          </a:p>
        </p:txBody>
      </p:sp>
    </p:spTree>
    <p:extLst>
      <p:ext uri="{BB962C8B-B14F-4D97-AF65-F5344CB8AC3E}">
        <p14:creationId xmlns:p14="http://schemas.microsoft.com/office/powerpoint/2010/main" val="3264741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49</a:t>
            </a:fld>
            <a:endParaRPr lang="en-GB"/>
          </a:p>
        </p:txBody>
      </p:sp>
    </p:spTree>
    <p:extLst>
      <p:ext uri="{BB962C8B-B14F-4D97-AF65-F5344CB8AC3E}">
        <p14:creationId xmlns:p14="http://schemas.microsoft.com/office/powerpoint/2010/main" val="1862137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50</a:t>
            </a:fld>
            <a:endParaRPr lang="en-GB"/>
          </a:p>
        </p:txBody>
      </p:sp>
    </p:spTree>
    <p:extLst>
      <p:ext uri="{BB962C8B-B14F-4D97-AF65-F5344CB8AC3E}">
        <p14:creationId xmlns:p14="http://schemas.microsoft.com/office/powerpoint/2010/main" val="3705161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51</a:t>
            </a:fld>
            <a:endParaRPr lang="en-GB"/>
          </a:p>
        </p:txBody>
      </p:sp>
    </p:spTree>
    <p:extLst>
      <p:ext uri="{BB962C8B-B14F-4D97-AF65-F5344CB8AC3E}">
        <p14:creationId xmlns:p14="http://schemas.microsoft.com/office/powerpoint/2010/main" val="3589120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52</a:t>
            </a:fld>
            <a:endParaRPr lang="en-GB"/>
          </a:p>
        </p:txBody>
      </p:sp>
    </p:spTree>
    <p:extLst>
      <p:ext uri="{BB962C8B-B14F-4D97-AF65-F5344CB8AC3E}">
        <p14:creationId xmlns:p14="http://schemas.microsoft.com/office/powerpoint/2010/main" val="415226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7599134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53</a:t>
            </a:fld>
            <a:endParaRPr lang="en-GB"/>
          </a:p>
        </p:txBody>
      </p:sp>
    </p:spTree>
    <p:extLst>
      <p:ext uri="{BB962C8B-B14F-4D97-AF65-F5344CB8AC3E}">
        <p14:creationId xmlns:p14="http://schemas.microsoft.com/office/powerpoint/2010/main" val="421061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54</a:t>
            </a:fld>
            <a:endParaRPr lang="en-GB"/>
          </a:p>
        </p:txBody>
      </p:sp>
    </p:spTree>
    <p:extLst>
      <p:ext uri="{BB962C8B-B14F-4D97-AF65-F5344CB8AC3E}">
        <p14:creationId xmlns:p14="http://schemas.microsoft.com/office/powerpoint/2010/main" val="3793215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55</a:t>
            </a:fld>
            <a:endParaRPr lang="en-GB"/>
          </a:p>
        </p:txBody>
      </p:sp>
    </p:spTree>
    <p:extLst>
      <p:ext uri="{BB962C8B-B14F-4D97-AF65-F5344CB8AC3E}">
        <p14:creationId xmlns:p14="http://schemas.microsoft.com/office/powerpoint/2010/main" val="3421881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56</a:t>
            </a:fld>
            <a:endParaRPr lang="en-GB"/>
          </a:p>
        </p:txBody>
      </p:sp>
    </p:spTree>
    <p:extLst>
      <p:ext uri="{BB962C8B-B14F-4D97-AF65-F5344CB8AC3E}">
        <p14:creationId xmlns:p14="http://schemas.microsoft.com/office/powerpoint/2010/main" val="26462849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57</a:t>
            </a:fld>
            <a:endParaRPr lang="en-GB"/>
          </a:p>
        </p:txBody>
      </p:sp>
    </p:spTree>
    <p:extLst>
      <p:ext uri="{BB962C8B-B14F-4D97-AF65-F5344CB8AC3E}">
        <p14:creationId xmlns:p14="http://schemas.microsoft.com/office/powerpoint/2010/main" val="3782268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58</a:t>
            </a:fld>
            <a:endParaRPr lang="en-GB"/>
          </a:p>
        </p:txBody>
      </p:sp>
    </p:spTree>
    <p:extLst>
      <p:ext uri="{BB962C8B-B14F-4D97-AF65-F5344CB8AC3E}">
        <p14:creationId xmlns:p14="http://schemas.microsoft.com/office/powerpoint/2010/main" val="23757062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59</a:t>
            </a:fld>
            <a:endParaRPr lang="en-GB"/>
          </a:p>
        </p:txBody>
      </p:sp>
    </p:spTree>
    <p:extLst>
      <p:ext uri="{BB962C8B-B14F-4D97-AF65-F5344CB8AC3E}">
        <p14:creationId xmlns:p14="http://schemas.microsoft.com/office/powerpoint/2010/main" val="3276365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60</a:t>
            </a:fld>
            <a:endParaRPr lang="en-GB"/>
          </a:p>
        </p:txBody>
      </p:sp>
    </p:spTree>
    <p:extLst>
      <p:ext uri="{BB962C8B-B14F-4D97-AF65-F5344CB8AC3E}">
        <p14:creationId xmlns:p14="http://schemas.microsoft.com/office/powerpoint/2010/main" val="2507233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61</a:t>
            </a:fld>
            <a:endParaRPr lang="en-GB"/>
          </a:p>
        </p:txBody>
      </p:sp>
    </p:spTree>
    <p:extLst>
      <p:ext uri="{BB962C8B-B14F-4D97-AF65-F5344CB8AC3E}">
        <p14:creationId xmlns:p14="http://schemas.microsoft.com/office/powerpoint/2010/main" val="21514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62</a:t>
            </a:fld>
            <a:endParaRPr lang="en-GB"/>
          </a:p>
        </p:txBody>
      </p:sp>
    </p:spTree>
    <p:extLst>
      <p:ext uri="{BB962C8B-B14F-4D97-AF65-F5344CB8AC3E}">
        <p14:creationId xmlns:p14="http://schemas.microsoft.com/office/powerpoint/2010/main" val="2927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0505277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63</a:t>
            </a:fld>
            <a:endParaRPr lang="en-GB"/>
          </a:p>
        </p:txBody>
      </p:sp>
    </p:spTree>
    <p:extLst>
      <p:ext uri="{BB962C8B-B14F-4D97-AF65-F5344CB8AC3E}">
        <p14:creationId xmlns:p14="http://schemas.microsoft.com/office/powerpoint/2010/main" val="3483664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64</a:t>
            </a:fld>
            <a:endParaRPr lang="en-GB"/>
          </a:p>
        </p:txBody>
      </p:sp>
    </p:spTree>
    <p:extLst>
      <p:ext uri="{BB962C8B-B14F-4D97-AF65-F5344CB8AC3E}">
        <p14:creationId xmlns:p14="http://schemas.microsoft.com/office/powerpoint/2010/main" val="34803944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65</a:t>
            </a:fld>
            <a:endParaRPr lang="en-GB"/>
          </a:p>
        </p:txBody>
      </p:sp>
    </p:spTree>
    <p:extLst>
      <p:ext uri="{BB962C8B-B14F-4D97-AF65-F5344CB8AC3E}">
        <p14:creationId xmlns:p14="http://schemas.microsoft.com/office/powerpoint/2010/main" val="1630177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0610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67</a:t>
            </a:fld>
            <a:endParaRPr lang="en-GB"/>
          </a:p>
        </p:txBody>
      </p:sp>
    </p:spTree>
    <p:extLst>
      <p:ext uri="{BB962C8B-B14F-4D97-AF65-F5344CB8AC3E}">
        <p14:creationId xmlns:p14="http://schemas.microsoft.com/office/powerpoint/2010/main" val="2037972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68</a:t>
            </a:fld>
            <a:endParaRPr lang="en-GB"/>
          </a:p>
        </p:txBody>
      </p:sp>
    </p:spTree>
    <p:extLst>
      <p:ext uri="{BB962C8B-B14F-4D97-AF65-F5344CB8AC3E}">
        <p14:creationId xmlns:p14="http://schemas.microsoft.com/office/powerpoint/2010/main" val="3736729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69</a:t>
            </a:fld>
            <a:endParaRPr lang="en-GB"/>
          </a:p>
        </p:txBody>
      </p:sp>
    </p:spTree>
    <p:extLst>
      <p:ext uri="{BB962C8B-B14F-4D97-AF65-F5344CB8AC3E}">
        <p14:creationId xmlns:p14="http://schemas.microsoft.com/office/powerpoint/2010/main" val="26996171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70</a:t>
            </a:fld>
            <a:endParaRPr lang="en-GB"/>
          </a:p>
        </p:txBody>
      </p:sp>
    </p:spTree>
    <p:extLst>
      <p:ext uri="{BB962C8B-B14F-4D97-AF65-F5344CB8AC3E}">
        <p14:creationId xmlns:p14="http://schemas.microsoft.com/office/powerpoint/2010/main" val="39812758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71</a:t>
            </a:fld>
            <a:endParaRPr lang="en-GB"/>
          </a:p>
        </p:txBody>
      </p:sp>
    </p:spTree>
    <p:extLst>
      <p:ext uri="{BB962C8B-B14F-4D97-AF65-F5344CB8AC3E}">
        <p14:creationId xmlns:p14="http://schemas.microsoft.com/office/powerpoint/2010/main" val="3249066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72</a:t>
            </a:fld>
            <a:endParaRPr lang="en-GB"/>
          </a:p>
        </p:txBody>
      </p:sp>
    </p:spTree>
    <p:extLst>
      <p:ext uri="{BB962C8B-B14F-4D97-AF65-F5344CB8AC3E}">
        <p14:creationId xmlns:p14="http://schemas.microsoft.com/office/powerpoint/2010/main" val="72930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53966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73</a:t>
            </a:fld>
            <a:endParaRPr lang="en-GB"/>
          </a:p>
        </p:txBody>
      </p:sp>
    </p:spTree>
    <p:extLst>
      <p:ext uri="{BB962C8B-B14F-4D97-AF65-F5344CB8AC3E}">
        <p14:creationId xmlns:p14="http://schemas.microsoft.com/office/powerpoint/2010/main" val="41401412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74</a:t>
            </a:fld>
            <a:endParaRPr lang="en-GB"/>
          </a:p>
        </p:txBody>
      </p:sp>
    </p:spTree>
    <p:extLst>
      <p:ext uri="{BB962C8B-B14F-4D97-AF65-F5344CB8AC3E}">
        <p14:creationId xmlns:p14="http://schemas.microsoft.com/office/powerpoint/2010/main" val="91166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76</a:t>
            </a:fld>
            <a:endParaRPr lang="en-GB"/>
          </a:p>
        </p:txBody>
      </p:sp>
    </p:spTree>
    <p:extLst>
      <p:ext uri="{BB962C8B-B14F-4D97-AF65-F5344CB8AC3E}">
        <p14:creationId xmlns:p14="http://schemas.microsoft.com/office/powerpoint/2010/main" val="31513018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77</a:t>
            </a:fld>
            <a:endParaRPr lang="en-GB"/>
          </a:p>
        </p:txBody>
      </p:sp>
    </p:spTree>
    <p:extLst>
      <p:ext uri="{BB962C8B-B14F-4D97-AF65-F5344CB8AC3E}">
        <p14:creationId xmlns:p14="http://schemas.microsoft.com/office/powerpoint/2010/main" val="11043040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78</a:t>
            </a:fld>
            <a:endParaRPr lang="en-GB"/>
          </a:p>
        </p:txBody>
      </p:sp>
    </p:spTree>
    <p:extLst>
      <p:ext uri="{BB962C8B-B14F-4D97-AF65-F5344CB8AC3E}">
        <p14:creationId xmlns:p14="http://schemas.microsoft.com/office/powerpoint/2010/main" val="2334195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79</a:t>
            </a:fld>
            <a:endParaRPr lang="en-GB"/>
          </a:p>
        </p:txBody>
      </p:sp>
    </p:spTree>
    <p:extLst>
      <p:ext uri="{BB962C8B-B14F-4D97-AF65-F5344CB8AC3E}">
        <p14:creationId xmlns:p14="http://schemas.microsoft.com/office/powerpoint/2010/main" val="13266583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80</a:t>
            </a:fld>
            <a:endParaRPr lang="en-GB"/>
          </a:p>
        </p:txBody>
      </p:sp>
    </p:spTree>
    <p:extLst>
      <p:ext uri="{BB962C8B-B14F-4D97-AF65-F5344CB8AC3E}">
        <p14:creationId xmlns:p14="http://schemas.microsoft.com/office/powerpoint/2010/main" val="15193979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81</a:t>
            </a:fld>
            <a:endParaRPr lang="en-GB"/>
          </a:p>
        </p:txBody>
      </p:sp>
    </p:spTree>
    <p:extLst>
      <p:ext uri="{BB962C8B-B14F-4D97-AF65-F5344CB8AC3E}">
        <p14:creationId xmlns:p14="http://schemas.microsoft.com/office/powerpoint/2010/main" val="6417626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82</a:t>
            </a:fld>
            <a:endParaRPr lang="en-GB"/>
          </a:p>
        </p:txBody>
      </p:sp>
    </p:spTree>
    <p:extLst>
      <p:ext uri="{BB962C8B-B14F-4D97-AF65-F5344CB8AC3E}">
        <p14:creationId xmlns:p14="http://schemas.microsoft.com/office/powerpoint/2010/main" val="31277664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83</a:t>
            </a:fld>
            <a:endParaRPr lang="en-GB"/>
          </a:p>
        </p:txBody>
      </p:sp>
    </p:spTree>
    <p:extLst>
      <p:ext uri="{BB962C8B-B14F-4D97-AF65-F5344CB8AC3E}">
        <p14:creationId xmlns:p14="http://schemas.microsoft.com/office/powerpoint/2010/main" val="1650757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079186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57909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8/9/2024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8/9/2024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8/9/2024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8/9/2024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AE4D-6B07-D827-3FF2-A6531701F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A8E686-0706-8432-A431-BD68EB25F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1AE5F8-DF20-DF48-C7F6-8B826D699B5A}"/>
              </a:ext>
            </a:extLst>
          </p:cNvPr>
          <p:cNvSpPr>
            <a:spLocks noGrp="1"/>
          </p:cNvSpPr>
          <p:nvPr>
            <p:ph type="dt" sz="half" idx="10"/>
          </p:nvPr>
        </p:nvSpPr>
        <p:spPr/>
        <p:txBody>
          <a:bodyPr/>
          <a:lstStyle/>
          <a:p>
            <a:fld id="{93F8A453-9656-46B6-9853-6BA8E18B3AD2}" type="datetimeFigureOut">
              <a:rPr lang="en-GB" smtClean="0"/>
              <a:t>09/08/2024</a:t>
            </a:fld>
            <a:endParaRPr lang="en-GB"/>
          </a:p>
        </p:txBody>
      </p:sp>
      <p:sp>
        <p:nvSpPr>
          <p:cNvPr id="5" name="Footer Placeholder 4">
            <a:extLst>
              <a:ext uri="{FF2B5EF4-FFF2-40B4-BE49-F238E27FC236}">
                <a16:creationId xmlns:a16="http://schemas.microsoft.com/office/drawing/2014/main" id="{7BAAA13C-4139-CF11-B502-FACB03A1FB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BA710F-0FA5-6E4A-0BB5-5968E9142B4F}"/>
              </a:ext>
            </a:extLst>
          </p:cNvPr>
          <p:cNvSpPr>
            <a:spLocks noGrp="1"/>
          </p:cNvSpPr>
          <p:nvPr>
            <p:ph type="sldNum" sz="quarter" idx="12"/>
          </p:nvPr>
        </p:nvSpPr>
        <p:spPr/>
        <p:txBody>
          <a:bodyPr/>
          <a:lstStyle/>
          <a:p>
            <a:fld id="{1A752BB4-3315-41AD-9BD1-A96594056D31}" type="slidenum">
              <a:rPr lang="en-GB" smtClean="0"/>
              <a:t>‹#›</a:t>
            </a:fld>
            <a:endParaRPr lang="en-GB"/>
          </a:p>
        </p:txBody>
      </p:sp>
    </p:spTree>
    <p:extLst>
      <p:ext uri="{BB962C8B-B14F-4D97-AF65-F5344CB8AC3E}">
        <p14:creationId xmlns:p14="http://schemas.microsoft.com/office/powerpoint/2010/main" val="3514460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2_Title and media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34B393-18D5-78DD-FC7F-DB26E7F2C3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
        <p:nvSpPr>
          <p:cNvPr id="5" name="Title 5">
            <a:extLst>
              <a:ext uri="{FF2B5EF4-FFF2-40B4-BE49-F238E27FC236}">
                <a16:creationId xmlns:a16="http://schemas.microsoft.com/office/drawing/2014/main" id="{E33F6D90-F493-B2A8-5EFC-1FE7799E7015}"/>
              </a:ext>
            </a:extLst>
          </p:cNvPr>
          <p:cNvSpPr>
            <a:spLocks noGrp="1"/>
          </p:cNvSpPr>
          <p:nvPr>
            <p:ph type="title" hasCustomPrompt="1"/>
          </p:nvPr>
        </p:nvSpPr>
        <p:spPr>
          <a:xfrm>
            <a:off x="345675" y="554977"/>
            <a:ext cx="3120539" cy="297705"/>
          </a:xfrm>
          <a:prstGeom prst="rect">
            <a:avLst/>
          </a:prstGeom>
        </p:spPr>
        <p:txBody>
          <a:bodyPr/>
          <a:lstStyle>
            <a:lvl1pPr>
              <a:defRPr b="0">
                <a:solidFill>
                  <a:schemeClr val="tx1"/>
                </a:solidFill>
              </a:defRPr>
            </a:lvl1pPr>
          </a:lstStyle>
          <a:p>
            <a:pPr marL="0" indent="0">
              <a:buNone/>
              <a:tabLst/>
            </a:pPr>
            <a:r>
              <a:rPr lang="en-GB" sz="1200" b="1">
                <a:solidFill>
                  <a:schemeClr val="bg1"/>
                </a:solidFill>
              </a:rPr>
              <a:t>Page header here</a:t>
            </a:r>
          </a:p>
        </p:txBody>
      </p:sp>
    </p:spTree>
    <p:extLst>
      <p:ext uri="{BB962C8B-B14F-4D97-AF65-F5344CB8AC3E}">
        <p14:creationId xmlns:p14="http://schemas.microsoft.com/office/powerpoint/2010/main" val="293934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4039" r:id="rId136"/>
    <p:sldLayoutId id="2147484020" r:id="rId137"/>
    <p:sldLayoutId id="2147483724" r:id="rId138"/>
    <p:sldLayoutId id="2147484038" r:id="rId139"/>
    <p:sldLayoutId id="2147484040" r:id="rId140"/>
    <p:sldLayoutId id="2147484041" r:id="rId141"/>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55.svg"/><Relationship Id="rId4" Type="http://schemas.openxmlformats.org/officeDocument/2006/relationships/image" Target="../media/image51.sv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35.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136.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78.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35.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8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897724" y="4874317"/>
            <a:ext cx="8396551" cy="720940"/>
          </a:xfrm>
        </p:spPr>
        <p:txBody>
          <a:bodyPr vert="horz" lIns="0" tIns="0" rIns="0" bIns="0" rtlCol="0" anchor="t">
            <a:noAutofit/>
          </a:bodyPr>
          <a:lstStyle/>
          <a:p>
            <a:r>
              <a:rPr lang="en-GB">
                <a:latin typeface="Nunito Sans Black"/>
              </a:rPr>
              <a:t>Local Go-Live Support Team induction</a:t>
            </a:r>
            <a:endParaRPr lang="en-US"/>
          </a:p>
          <a:p>
            <a:r>
              <a:rPr lang="en-GB" sz="2400">
                <a:latin typeface="Nunito Sans Black"/>
              </a:rPr>
              <a:t>August 24</a:t>
            </a:r>
          </a:p>
          <a:p>
            <a:endParaRPr lang="en-GB" i="1">
              <a:latin typeface="Nunito Sans Black"/>
            </a:endParaRP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854B40-CA9B-D3EC-A493-FED23AE69853}"/>
              </a:ext>
            </a:extLst>
          </p:cNvPr>
          <p:cNvSpPr txBox="1"/>
          <p:nvPr/>
        </p:nvSpPr>
        <p:spPr>
          <a:xfrm>
            <a:off x="259821" y="342158"/>
            <a:ext cx="9089571"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Supporting Digital Tools</a:t>
            </a:r>
          </a:p>
        </p:txBody>
      </p:sp>
      <p:grpSp>
        <p:nvGrpSpPr>
          <p:cNvPr id="45" name="Group 44">
            <a:extLst>
              <a:ext uri="{FF2B5EF4-FFF2-40B4-BE49-F238E27FC236}">
                <a16:creationId xmlns:a16="http://schemas.microsoft.com/office/drawing/2014/main" id="{CEE2B3FE-37DF-9CD5-7A3F-A0A573C2BBC4}"/>
              </a:ext>
            </a:extLst>
          </p:cNvPr>
          <p:cNvGrpSpPr/>
          <p:nvPr/>
        </p:nvGrpSpPr>
        <p:grpSpPr>
          <a:xfrm>
            <a:off x="276090" y="1055271"/>
            <a:ext cx="11639820" cy="5630448"/>
            <a:chOff x="276090" y="1055271"/>
            <a:chExt cx="11639820" cy="5630448"/>
          </a:xfrm>
        </p:grpSpPr>
        <p:grpSp>
          <p:nvGrpSpPr>
            <p:cNvPr id="44" name="Group 43">
              <a:extLst>
                <a:ext uri="{FF2B5EF4-FFF2-40B4-BE49-F238E27FC236}">
                  <a16:creationId xmlns:a16="http://schemas.microsoft.com/office/drawing/2014/main" id="{9B2C3450-9767-8D49-B926-914BBCF638E5}"/>
                </a:ext>
              </a:extLst>
            </p:cNvPr>
            <p:cNvGrpSpPr/>
            <p:nvPr/>
          </p:nvGrpSpPr>
          <p:grpSpPr>
            <a:xfrm>
              <a:off x="1638185" y="2435419"/>
              <a:ext cx="8925965" cy="903800"/>
              <a:chOff x="1638185" y="2461923"/>
              <a:chExt cx="8925965" cy="903800"/>
            </a:xfrm>
          </p:grpSpPr>
          <p:pic>
            <p:nvPicPr>
              <p:cNvPr id="20" name="Graphic 19" descr="Arrow Right with solid fill">
                <a:extLst>
                  <a:ext uri="{FF2B5EF4-FFF2-40B4-BE49-F238E27FC236}">
                    <a16:creationId xmlns:a16="http://schemas.microsoft.com/office/drawing/2014/main" id="{66DF37F6-BAF8-F045-2D38-1CEB764C1AB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428"/>
              <a:stretch/>
            </p:blipFill>
            <p:spPr>
              <a:xfrm rot="5400000">
                <a:off x="1764245" y="2577383"/>
                <a:ext cx="662280" cy="914400"/>
              </a:xfrm>
              <a:prstGeom prst="rect">
                <a:avLst/>
              </a:prstGeom>
            </p:spPr>
          </p:pic>
          <p:cxnSp>
            <p:nvCxnSpPr>
              <p:cNvPr id="35" name="Straight Connector 34">
                <a:extLst>
                  <a:ext uri="{FF2B5EF4-FFF2-40B4-BE49-F238E27FC236}">
                    <a16:creationId xmlns:a16="http://schemas.microsoft.com/office/drawing/2014/main" id="{391E019E-0366-28A1-BD1B-8B9BCAFEF5B0}"/>
                  </a:ext>
                </a:extLst>
              </p:cNvPr>
              <p:cNvCxnSpPr>
                <a:cxnSpLocks/>
              </p:cNvCxnSpPr>
              <p:nvPr/>
            </p:nvCxnSpPr>
            <p:spPr>
              <a:xfrm>
                <a:off x="2070748" y="2729947"/>
                <a:ext cx="8045161" cy="0"/>
              </a:xfrm>
              <a:prstGeom prst="line">
                <a:avLst/>
              </a:prstGeom>
              <a:ln w="57150"/>
            </p:spPr>
            <p:style>
              <a:lnRef idx="1">
                <a:schemeClr val="dk1"/>
              </a:lnRef>
              <a:fillRef idx="0">
                <a:schemeClr val="dk1"/>
              </a:fillRef>
              <a:effectRef idx="0">
                <a:schemeClr val="dk1"/>
              </a:effectRef>
              <a:fontRef idx="minor">
                <a:schemeClr val="tx1"/>
              </a:fontRef>
            </p:style>
          </p:cxnSp>
          <p:pic>
            <p:nvPicPr>
              <p:cNvPr id="40" name="Graphic 39" descr="Arrow Right with solid fill">
                <a:extLst>
                  <a:ext uri="{FF2B5EF4-FFF2-40B4-BE49-F238E27FC236}">
                    <a16:creationId xmlns:a16="http://schemas.microsoft.com/office/drawing/2014/main" id="{EA1F34ED-3FD8-E4D6-74E2-814BB0F60CB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428"/>
              <a:stretch/>
            </p:blipFill>
            <p:spPr>
              <a:xfrm rot="5400000">
                <a:off x="9775810" y="2575535"/>
                <a:ext cx="662280" cy="914400"/>
              </a:xfrm>
              <a:prstGeom prst="rect">
                <a:avLst/>
              </a:prstGeom>
            </p:spPr>
          </p:pic>
          <p:cxnSp>
            <p:nvCxnSpPr>
              <p:cNvPr id="41" name="Straight Connector 40">
                <a:extLst>
                  <a:ext uri="{FF2B5EF4-FFF2-40B4-BE49-F238E27FC236}">
                    <a16:creationId xmlns:a16="http://schemas.microsoft.com/office/drawing/2014/main" id="{18515DF2-89CA-ECA6-7248-A8D4B60C16B0}"/>
                  </a:ext>
                </a:extLst>
              </p:cNvPr>
              <p:cNvCxnSpPr>
                <a:cxnSpLocks/>
              </p:cNvCxnSpPr>
              <p:nvPr/>
            </p:nvCxnSpPr>
            <p:spPr>
              <a:xfrm>
                <a:off x="6096000" y="2461923"/>
                <a:ext cx="0" cy="268024"/>
              </a:xfrm>
              <a:prstGeom prst="line">
                <a:avLst/>
              </a:prstGeom>
              <a:ln w="57150"/>
            </p:spPr>
            <p:style>
              <a:lnRef idx="1">
                <a:schemeClr val="dk1"/>
              </a:lnRef>
              <a:fillRef idx="0">
                <a:schemeClr val="dk1"/>
              </a:fillRef>
              <a:effectRef idx="0">
                <a:schemeClr val="dk1"/>
              </a:effectRef>
              <a:fontRef idx="minor">
                <a:schemeClr val="tx1"/>
              </a:fontRef>
            </p:style>
          </p:cxnSp>
          <p:pic>
            <p:nvPicPr>
              <p:cNvPr id="43" name="Graphic 42" descr="Arrow Right with solid fill">
                <a:extLst>
                  <a:ext uri="{FF2B5EF4-FFF2-40B4-BE49-F238E27FC236}">
                    <a16:creationId xmlns:a16="http://schemas.microsoft.com/office/drawing/2014/main" id="{25C34BEF-F180-F3EC-B091-72861225705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428"/>
              <a:stretch/>
            </p:blipFill>
            <p:spPr>
              <a:xfrm rot="5400000">
                <a:off x="5771486" y="2575535"/>
                <a:ext cx="662280" cy="914400"/>
              </a:xfrm>
              <a:prstGeom prst="rect">
                <a:avLst/>
              </a:prstGeom>
            </p:spPr>
          </p:pic>
        </p:grpSp>
        <p:grpSp>
          <p:nvGrpSpPr>
            <p:cNvPr id="23" name="Group 22">
              <a:extLst>
                <a:ext uri="{FF2B5EF4-FFF2-40B4-BE49-F238E27FC236}">
                  <a16:creationId xmlns:a16="http://schemas.microsoft.com/office/drawing/2014/main" id="{33FE1266-FEF4-FF5C-BD7D-EDDF4C0592BA}"/>
                </a:ext>
              </a:extLst>
            </p:cNvPr>
            <p:cNvGrpSpPr/>
            <p:nvPr/>
          </p:nvGrpSpPr>
          <p:grpSpPr>
            <a:xfrm>
              <a:off x="8315910" y="3314110"/>
              <a:ext cx="3600000" cy="3371609"/>
              <a:chOff x="9047136" y="2646123"/>
              <a:chExt cx="2874715" cy="3694793"/>
            </a:xfrm>
          </p:grpSpPr>
          <p:sp>
            <p:nvSpPr>
              <p:cNvPr id="24" name="Rectangle: Rounded Corners 23">
                <a:extLst>
                  <a:ext uri="{FF2B5EF4-FFF2-40B4-BE49-F238E27FC236}">
                    <a16:creationId xmlns:a16="http://schemas.microsoft.com/office/drawing/2014/main" id="{3B4ACA6F-D4DA-DAC9-FA7D-FF38CF3B715F}"/>
                  </a:ext>
                </a:extLst>
              </p:cNvPr>
              <p:cNvSpPr/>
              <p:nvPr/>
            </p:nvSpPr>
            <p:spPr>
              <a:xfrm>
                <a:off x="9047136" y="2646123"/>
                <a:ext cx="2874715" cy="369479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5" name="Rectangle: Rounded Corners 24">
                <a:extLst>
                  <a:ext uri="{FF2B5EF4-FFF2-40B4-BE49-F238E27FC236}">
                    <a16:creationId xmlns:a16="http://schemas.microsoft.com/office/drawing/2014/main" id="{A4C0BCC8-6D7F-8870-A5D8-07B15EB5BB66}"/>
                  </a:ext>
                </a:extLst>
              </p:cNvPr>
              <p:cNvSpPr/>
              <p:nvPr/>
            </p:nvSpPr>
            <p:spPr>
              <a:xfrm>
                <a:off x="9180731" y="2937813"/>
                <a:ext cx="2611138" cy="8183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6" name="Rectangle: Rounded Corners 25">
                <a:extLst>
                  <a:ext uri="{FF2B5EF4-FFF2-40B4-BE49-F238E27FC236}">
                    <a16:creationId xmlns:a16="http://schemas.microsoft.com/office/drawing/2014/main" id="{4B4B0A88-7BAD-9FFF-8CF4-B405C1447ED9}"/>
                  </a:ext>
                </a:extLst>
              </p:cNvPr>
              <p:cNvSpPr/>
              <p:nvPr/>
            </p:nvSpPr>
            <p:spPr>
              <a:xfrm>
                <a:off x="9173098" y="3945430"/>
                <a:ext cx="2611138" cy="2133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8" name="TextBox 27">
                <a:extLst>
                  <a:ext uri="{FF2B5EF4-FFF2-40B4-BE49-F238E27FC236}">
                    <a16:creationId xmlns:a16="http://schemas.microsoft.com/office/drawing/2014/main" id="{014A623D-BCB6-82BF-77E8-A6DF1EFBF069}"/>
                  </a:ext>
                </a:extLst>
              </p:cNvPr>
              <p:cNvSpPr txBox="1"/>
              <p:nvPr/>
            </p:nvSpPr>
            <p:spPr>
              <a:xfrm>
                <a:off x="9173098" y="3094439"/>
                <a:ext cx="2608481" cy="505918"/>
              </a:xfrm>
              <a:prstGeom prst="rect">
                <a:avLst/>
              </a:prstGeom>
              <a:noFill/>
              <a:effectLst/>
            </p:spPr>
            <p:txBody>
              <a:bodyPr wrap="square" lIns="91440" tIns="45720" rIns="91440" bIns="45720" rtlCol="0" anchor="ctr">
                <a:spAutoFit/>
              </a:bodyPr>
              <a:lstStyle/>
              <a:p>
                <a:pPr algn="ctr">
                  <a:defRPr/>
                </a:pPr>
                <a:r>
                  <a:rPr lang="en-GB" sz="2400" b="1">
                    <a:solidFill>
                      <a:srgbClr val="00A793"/>
                    </a:solidFill>
                    <a:latin typeface="Nunito Sans SemiBold"/>
                  </a:rPr>
                  <a:t>My Learning</a:t>
                </a:r>
                <a:endParaRPr kumimoji="0" lang="en-GB" sz="2400" b="1" i="0" u="none" strike="noStrike" kern="1200" cap="none" spc="0" normalizeH="0" baseline="0" noProof="0">
                  <a:ln>
                    <a:noFill/>
                  </a:ln>
                  <a:solidFill>
                    <a:srgbClr val="00A793"/>
                  </a:solidFill>
                  <a:effectLst/>
                  <a:uLnTx/>
                  <a:uFillTx/>
                  <a:latin typeface="Nunito Sans SemiBold"/>
                </a:endParaRPr>
              </a:p>
            </p:txBody>
          </p:sp>
          <p:sp>
            <p:nvSpPr>
              <p:cNvPr id="30" name="Rectangle 29">
                <a:extLst>
                  <a:ext uri="{FF2B5EF4-FFF2-40B4-BE49-F238E27FC236}">
                    <a16:creationId xmlns:a16="http://schemas.microsoft.com/office/drawing/2014/main" id="{B1583FE7-B1AF-73F4-524B-24FC455A80D1}"/>
                  </a:ext>
                </a:extLst>
              </p:cNvPr>
              <p:cNvSpPr/>
              <p:nvPr/>
            </p:nvSpPr>
            <p:spPr>
              <a:xfrm>
                <a:off x="9171390" y="4199944"/>
                <a:ext cx="2626206" cy="1618937"/>
              </a:xfrm>
              <a:prstGeom prst="rect">
                <a:avLst/>
              </a:prstGeom>
            </p:spPr>
            <p:txBody>
              <a:bodyPr wrap="square">
                <a:spAutoFit/>
              </a:bodyPr>
              <a:lstStyle/>
              <a:p>
                <a:pPr marL="285750" marR="0" lvl="0" indent="-285750" algn="l" defTabSz="685800" rtl="0" eaLnBrk="1" fontAlgn="auto" latinLnBrk="0" hangingPunct="1">
                  <a:lnSpc>
                    <a:spcPct val="100000"/>
                  </a:lnSpc>
                  <a:spcBef>
                    <a:spcPts val="0"/>
                  </a:spcBef>
                  <a:spcAft>
                    <a:spcPts val="0"/>
                  </a:spcAft>
                  <a:buClr>
                    <a:srgbClr val="00A793"/>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More accessible, engaging and enjoyable learning</a:t>
                </a:r>
              </a:p>
              <a:p>
                <a:pPr marL="285750" marR="0" lvl="0" indent="-285750" algn="l" defTabSz="685800" rtl="0" eaLnBrk="1" fontAlgn="auto" latinLnBrk="0" hangingPunct="1">
                  <a:lnSpc>
                    <a:spcPct val="100000"/>
                  </a:lnSpc>
                  <a:spcBef>
                    <a:spcPts val="0"/>
                  </a:spcBef>
                  <a:spcAft>
                    <a:spcPts val="0"/>
                  </a:spcAft>
                  <a:buClr>
                    <a:srgbClr val="00A793"/>
                  </a:buClr>
                  <a:buSzPct val="125000"/>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endParaRPr>
              </a:p>
              <a:p>
                <a:pPr marL="285750" marR="0" lvl="0" indent="-285750" algn="l" defTabSz="685800" rtl="0" eaLnBrk="1" fontAlgn="auto" latinLnBrk="0" hangingPunct="1">
                  <a:lnSpc>
                    <a:spcPct val="100000"/>
                  </a:lnSpc>
                  <a:spcBef>
                    <a:spcPts val="0"/>
                  </a:spcBef>
                  <a:spcAft>
                    <a:spcPts val="0"/>
                  </a:spcAft>
                  <a:buClr>
                    <a:srgbClr val="00A793"/>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Easier reporting and management of learning</a:t>
                </a:r>
                <a:endParaRPr kumimoji="0" lang="en-GB" sz="1200" b="0" i="0" u="none" strike="noStrike" kern="1200" cap="none" spc="0" normalizeH="0" baseline="0" noProof="0">
                  <a:ln>
                    <a:noFill/>
                  </a:ln>
                  <a:solidFill>
                    <a:srgbClr val="000000"/>
                  </a:solidFill>
                  <a:effectLst/>
                  <a:uLnTx/>
                  <a:uFillTx/>
                  <a:latin typeface="Nunito Sans Light" panose="00000400000000000000" pitchFamily="2" charset="0"/>
                  <a:ea typeface="+mn-ea"/>
                  <a:cs typeface="+mn-cs"/>
                </a:endParaRPr>
              </a:p>
            </p:txBody>
          </p:sp>
        </p:grpSp>
        <p:grpSp>
          <p:nvGrpSpPr>
            <p:cNvPr id="34" name="Group 33">
              <a:extLst>
                <a:ext uri="{FF2B5EF4-FFF2-40B4-BE49-F238E27FC236}">
                  <a16:creationId xmlns:a16="http://schemas.microsoft.com/office/drawing/2014/main" id="{23CE48E4-5314-2E81-DCBD-812EC89BA5D4}"/>
                </a:ext>
              </a:extLst>
            </p:cNvPr>
            <p:cNvGrpSpPr/>
            <p:nvPr/>
          </p:nvGrpSpPr>
          <p:grpSpPr>
            <a:xfrm>
              <a:off x="276090" y="3314108"/>
              <a:ext cx="3600000" cy="3371610"/>
              <a:chOff x="249389" y="2635408"/>
              <a:chExt cx="2874715" cy="3694795"/>
            </a:xfrm>
          </p:grpSpPr>
          <p:grpSp>
            <p:nvGrpSpPr>
              <p:cNvPr id="7" name="Group 6">
                <a:extLst>
                  <a:ext uri="{FF2B5EF4-FFF2-40B4-BE49-F238E27FC236}">
                    <a16:creationId xmlns:a16="http://schemas.microsoft.com/office/drawing/2014/main" id="{84C65995-304E-4CFF-523F-78F95F02982B}"/>
                  </a:ext>
                </a:extLst>
              </p:cNvPr>
              <p:cNvGrpSpPr/>
              <p:nvPr/>
            </p:nvGrpSpPr>
            <p:grpSpPr>
              <a:xfrm>
                <a:off x="249389" y="2635408"/>
                <a:ext cx="2874715" cy="3694795"/>
                <a:chOff x="249389" y="2635408"/>
                <a:chExt cx="2874715" cy="3694795"/>
              </a:xfrm>
            </p:grpSpPr>
            <p:grpSp>
              <p:nvGrpSpPr>
                <p:cNvPr id="9" name="Group 8">
                  <a:extLst>
                    <a:ext uri="{FF2B5EF4-FFF2-40B4-BE49-F238E27FC236}">
                      <a16:creationId xmlns:a16="http://schemas.microsoft.com/office/drawing/2014/main" id="{265888C5-090A-F24A-E4B8-4C280E0B0DA8}"/>
                    </a:ext>
                  </a:extLst>
                </p:cNvPr>
                <p:cNvGrpSpPr/>
                <p:nvPr/>
              </p:nvGrpSpPr>
              <p:grpSpPr>
                <a:xfrm>
                  <a:off x="249389" y="2635408"/>
                  <a:ext cx="2874715" cy="3694795"/>
                  <a:chOff x="249389" y="2635408"/>
                  <a:chExt cx="2874715" cy="3694795"/>
                </a:xfrm>
              </p:grpSpPr>
              <p:sp>
                <p:nvSpPr>
                  <p:cNvPr id="11" name="Rectangle: Rounded Corners 10">
                    <a:extLst>
                      <a:ext uri="{FF2B5EF4-FFF2-40B4-BE49-F238E27FC236}">
                        <a16:creationId xmlns:a16="http://schemas.microsoft.com/office/drawing/2014/main" id="{D9B4C0D8-C261-968C-2B30-D3DAF683F21D}"/>
                      </a:ext>
                    </a:extLst>
                  </p:cNvPr>
                  <p:cNvSpPr/>
                  <p:nvPr/>
                </p:nvSpPr>
                <p:spPr>
                  <a:xfrm>
                    <a:off x="249389" y="2635408"/>
                    <a:ext cx="2874715" cy="3694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2" name="Rectangle: Rounded Corners 11">
                    <a:extLst>
                      <a:ext uri="{FF2B5EF4-FFF2-40B4-BE49-F238E27FC236}">
                        <a16:creationId xmlns:a16="http://schemas.microsoft.com/office/drawing/2014/main" id="{CD7A26A8-87E3-064F-960C-C41B5AC8EF5C}"/>
                      </a:ext>
                    </a:extLst>
                  </p:cNvPr>
                  <p:cNvSpPr/>
                  <p:nvPr/>
                </p:nvSpPr>
                <p:spPr>
                  <a:xfrm>
                    <a:off x="387753" y="3934717"/>
                    <a:ext cx="2611138" cy="2147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4" name="Rectangle: Rounded Corners 13">
                    <a:extLst>
                      <a:ext uri="{FF2B5EF4-FFF2-40B4-BE49-F238E27FC236}">
                        <a16:creationId xmlns:a16="http://schemas.microsoft.com/office/drawing/2014/main" id="{C76ED996-4774-2D1F-9B92-48C1E8168B6A}"/>
                      </a:ext>
                    </a:extLst>
                  </p:cNvPr>
                  <p:cNvSpPr/>
                  <p:nvPr/>
                </p:nvSpPr>
                <p:spPr>
                  <a:xfrm>
                    <a:off x="387478" y="2933758"/>
                    <a:ext cx="2611688" cy="818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grpSp>
            <p:sp>
              <p:nvSpPr>
                <p:cNvPr id="10" name="TextBox 9">
                  <a:extLst>
                    <a:ext uri="{FF2B5EF4-FFF2-40B4-BE49-F238E27FC236}">
                      <a16:creationId xmlns:a16="http://schemas.microsoft.com/office/drawing/2014/main" id="{30CD6DC1-8024-B68D-C065-D2AAF0E317AB}"/>
                    </a:ext>
                  </a:extLst>
                </p:cNvPr>
                <p:cNvSpPr txBox="1"/>
                <p:nvPr/>
              </p:nvSpPr>
              <p:spPr>
                <a:xfrm>
                  <a:off x="376637" y="2913985"/>
                  <a:ext cx="2611688" cy="910652"/>
                </a:xfrm>
                <a:prstGeom prst="rect">
                  <a:avLst/>
                </a:prstGeom>
                <a:noFill/>
                <a:effectLst/>
              </p:spPr>
              <p:txBody>
                <a:bodyPr wrap="square" lIns="91440" tIns="45720" rIns="91440" bIns="45720" rtlCol="0" anchor="ctr">
                  <a:spAutoFit/>
                </a:bodyPr>
                <a:lstStyle/>
                <a:p>
                  <a:pPr algn="ctr">
                    <a:defRPr/>
                  </a:pPr>
                  <a:r>
                    <a:rPr lang="en-GB" sz="2400" b="1">
                      <a:solidFill>
                        <a:srgbClr val="23A950"/>
                      </a:solidFill>
                      <a:latin typeface="Nunito Sans SemiBold"/>
                    </a:rPr>
                    <a:t>Volunteering Opportunities</a:t>
                  </a:r>
                  <a:endParaRPr lang="en-US">
                    <a:ea typeface="+mn-ea"/>
                    <a:cs typeface="+mn-cs"/>
                  </a:endParaRPr>
                </a:p>
              </p:txBody>
            </p:sp>
          </p:grpSp>
          <p:sp>
            <p:nvSpPr>
              <p:cNvPr id="31" name="Rectangle 30">
                <a:extLst>
                  <a:ext uri="{FF2B5EF4-FFF2-40B4-BE49-F238E27FC236}">
                    <a16:creationId xmlns:a16="http://schemas.microsoft.com/office/drawing/2014/main" id="{A813009F-C887-44EB-98BA-D07601E71CDB}"/>
                  </a:ext>
                </a:extLst>
              </p:cNvPr>
              <p:cNvSpPr/>
              <p:nvPr/>
            </p:nvSpPr>
            <p:spPr>
              <a:xfrm>
                <a:off x="391810" y="4075697"/>
                <a:ext cx="2607080" cy="1922487"/>
              </a:xfrm>
              <a:prstGeom prst="rect">
                <a:avLst/>
              </a:prstGeom>
            </p:spPr>
            <p:txBody>
              <a:bodyPr wrap="square">
                <a:spAutoFit/>
              </a:bodyPr>
              <a:lstStyle/>
              <a:p>
                <a:pPr marL="171450" marR="0" lvl="0" indent="-171450" algn="l" defTabSz="685800" rtl="0" eaLnBrk="1" fontAlgn="auto" latinLnBrk="0" hangingPunct="1">
                  <a:lnSpc>
                    <a:spcPct val="100000"/>
                  </a:lnSpc>
                  <a:spcBef>
                    <a:spcPts val="0"/>
                  </a:spcBef>
                  <a:spcAft>
                    <a:spcPts val="0"/>
                  </a:spcAft>
                  <a:buClr>
                    <a:srgbClr val="23A950"/>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Better able to attract more volunteers through a wide range of channels</a:t>
                </a:r>
              </a:p>
              <a:p>
                <a:pPr marL="171450" marR="0" lvl="0" indent="-171450" algn="l" defTabSz="685800" rtl="0" eaLnBrk="1" fontAlgn="auto" latinLnBrk="0" hangingPunct="1">
                  <a:lnSpc>
                    <a:spcPct val="100000"/>
                  </a:lnSpc>
                  <a:spcBef>
                    <a:spcPts val="0"/>
                  </a:spcBef>
                  <a:spcAft>
                    <a:spcPts val="0"/>
                  </a:spcAft>
                  <a:buClr>
                    <a:srgbClr val="23A950"/>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Clearer information upfront about roles, responsibilities and what to expect</a:t>
                </a:r>
              </a:p>
            </p:txBody>
          </p:sp>
        </p:grpSp>
        <p:grpSp>
          <p:nvGrpSpPr>
            <p:cNvPr id="33" name="Group 32">
              <a:extLst>
                <a:ext uri="{FF2B5EF4-FFF2-40B4-BE49-F238E27FC236}">
                  <a16:creationId xmlns:a16="http://schemas.microsoft.com/office/drawing/2014/main" id="{B76C984A-98D6-471C-726D-11A8455C51B0}"/>
                </a:ext>
              </a:extLst>
            </p:cNvPr>
            <p:cNvGrpSpPr/>
            <p:nvPr/>
          </p:nvGrpSpPr>
          <p:grpSpPr>
            <a:xfrm>
              <a:off x="4271280" y="3309272"/>
              <a:ext cx="3600000" cy="3371610"/>
              <a:chOff x="3174472" y="2636420"/>
              <a:chExt cx="2874715" cy="3694794"/>
            </a:xfrm>
          </p:grpSpPr>
          <p:grpSp>
            <p:nvGrpSpPr>
              <p:cNvPr id="16" name="Group 15">
                <a:extLst>
                  <a:ext uri="{FF2B5EF4-FFF2-40B4-BE49-F238E27FC236}">
                    <a16:creationId xmlns:a16="http://schemas.microsoft.com/office/drawing/2014/main" id="{EDB7B9C5-6439-D612-BD73-A6F8DC8603BD}"/>
                  </a:ext>
                </a:extLst>
              </p:cNvPr>
              <p:cNvGrpSpPr/>
              <p:nvPr/>
            </p:nvGrpSpPr>
            <p:grpSpPr>
              <a:xfrm>
                <a:off x="3174472" y="2636420"/>
                <a:ext cx="2874715" cy="3694794"/>
                <a:chOff x="3174472" y="2636420"/>
                <a:chExt cx="2874715" cy="3694794"/>
              </a:xfrm>
            </p:grpSpPr>
            <p:sp>
              <p:nvSpPr>
                <p:cNvPr id="17" name="Rectangle: Rounded Corners 16">
                  <a:extLst>
                    <a:ext uri="{FF2B5EF4-FFF2-40B4-BE49-F238E27FC236}">
                      <a16:creationId xmlns:a16="http://schemas.microsoft.com/office/drawing/2014/main" id="{D3A038E9-520E-C4EA-4FCB-336737621652}"/>
                    </a:ext>
                  </a:extLst>
                </p:cNvPr>
                <p:cNvSpPr/>
                <p:nvPr/>
              </p:nvSpPr>
              <p:spPr>
                <a:xfrm>
                  <a:off x="3174472" y="2636420"/>
                  <a:ext cx="2874715" cy="369479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8" name="Rectangle: Rounded Corners 17">
                  <a:extLst>
                    <a:ext uri="{FF2B5EF4-FFF2-40B4-BE49-F238E27FC236}">
                      <a16:creationId xmlns:a16="http://schemas.microsoft.com/office/drawing/2014/main" id="{20A7BDE9-A27E-AC72-B3D3-49ADDEEADC6A}"/>
                    </a:ext>
                  </a:extLst>
                </p:cNvPr>
                <p:cNvSpPr/>
                <p:nvPr/>
              </p:nvSpPr>
              <p:spPr>
                <a:xfrm>
                  <a:off x="3304651" y="2940069"/>
                  <a:ext cx="2611138" cy="8183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9" name="Rectangle: Rounded Corners 18">
                  <a:extLst>
                    <a:ext uri="{FF2B5EF4-FFF2-40B4-BE49-F238E27FC236}">
                      <a16:creationId xmlns:a16="http://schemas.microsoft.com/office/drawing/2014/main" id="{A508E380-1471-7326-421D-30B8BDCBD48D}"/>
                    </a:ext>
                  </a:extLst>
                </p:cNvPr>
                <p:cNvSpPr/>
                <p:nvPr/>
              </p:nvSpPr>
              <p:spPr>
                <a:xfrm>
                  <a:off x="3306260" y="3941028"/>
                  <a:ext cx="2611138" cy="21279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1" name="TextBox 20">
                  <a:extLst>
                    <a:ext uri="{FF2B5EF4-FFF2-40B4-BE49-F238E27FC236}">
                      <a16:creationId xmlns:a16="http://schemas.microsoft.com/office/drawing/2014/main" id="{831A7CC5-9585-E22D-9F08-A78D85382640}"/>
                    </a:ext>
                  </a:extLst>
                </p:cNvPr>
                <p:cNvSpPr txBox="1"/>
                <p:nvPr/>
              </p:nvSpPr>
              <p:spPr>
                <a:xfrm>
                  <a:off x="3300385" y="3105993"/>
                  <a:ext cx="2611139" cy="505918"/>
                </a:xfrm>
                <a:prstGeom prst="rect">
                  <a:avLst/>
                </a:prstGeom>
                <a:noFill/>
                <a:effectLst/>
              </p:spPr>
              <p:txBody>
                <a:bodyPr wrap="square" lIns="91440" tIns="45720" rIns="91440" bIns="45720" rtlCol="0" anchor="ctr">
                  <a:spAutoFit/>
                </a:bodyPr>
                <a:lstStyle/>
                <a:p>
                  <a:pPr algn="ctr">
                    <a:defRPr/>
                  </a:pPr>
                  <a:r>
                    <a:rPr lang="en-GB" sz="2400" b="1">
                      <a:solidFill>
                        <a:srgbClr val="003A82"/>
                      </a:solidFill>
                      <a:latin typeface="Nunito Sans SemiBold"/>
                    </a:rPr>
                    <a:t>My Membership</a:t>
                  </a:r>
                  <a:endParaRPr kumimoji="0" lang="en-GB" sz="2400" b="1" i="0" u="none" strike="noStrike" kern="1200" cap="none" spc="0" normalizeH="0" baseline="0" noProof="0">
                    <a:ln>
                      <a:noFill/>
                    </a:ln>
                    <a:solidFill>
                      <a:srgbClr val="003A82"/>
                    </a:solidFill>
                    <a:effectLst/>
                    <a:uLnTx/>
                    <a:uFillTx/>
                    <a:latin typeface="Nunito Sans SemiBold"/>
                  </a:endParaRPr>
                </a:p>
              </p:txBody>
            </p:sp>
          </p:grpSp>
          <p:sp>
            <p:nvSpPr>
              <p:cNvPr id="32" name="Rectangle 31">
                <a:extLst>
                  <a:ext uri="{FF2B5EF4-FFF2-40B4-BE49-F238E27FC236}">
                    <a16:creationId xmlns:a16="http://schemas.microsoft.com/office/drawing/2014/main" id="{E39B8D0C-AF63-A2E4-95B3-10C68CFEC4FA}"/>
                  </a:ext>
                </a:extLst>
              </p:cNvPr>
              <p:cNvSpPr/>
              <p:nvPr/>
            </p:nvSpPr>
            <p:spPr>
              <a:xfrm>
                <a:off x="3309034" y="4111872"/>
                <a:ext cx="2650612" cy="1821303"/>
              </a:xfrm>
              <a:prstGeom prst="rect">
                <a:avLst/>
              </a:prstGeom>
            </p:spPr>
            <p:txBody>
              <a:bodyPr wrap="square" lIns="91440" tIns="45720" rIns="91440" bIns="45720" anchor="t">
                <a:spAutoFit/>
              </a:bodyPr>
              <a:lstStyle/>
              <a:p>
                <a:pPr marL="285750" marR="0" lvl="0" indent="-285750" algn="l" defTabSz="685800" rtl="0" eaLnBrk="1" fontAlgn="auto" latinLnBrk="0" hangingPunct="1">
                  <a:lnSpc>
                    <a:spcPct val="100000"/>
                  </a:lnSpc>
                  <a:spcBef>
                    <a:spcPts val="0"/>
                  </a:spcBef>
                  <a:spcAft>
                    <a:spcPts val="0"/>
                  </a:spcAft>
                  <a:buClr>
                    <a:srgbClr val="003A82"/>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rPr>
                  <a:t>Reduced administration </a:t>
                </a:r>
                <a:r>
                  <a:rPr kumimoji="0" lang="en-GB" sz="1200" b="0" i="0" u="none" strike="noStrike" kern="1200" cap="none" spc="0" normalizeH="0" baseline="0" noProof="0">
                    <a:ln>
                      <a:noFill/>
                    </a:ln>
                    <a:solidFill>
                      <a:srgbClr val="000000"/>
                    </a:solidFill>
                    <a:effectLst/>
                    <a:uLnTx/>
                    <a:uFillTx/>
                    <a:latin typeface="Nunito Sans"/>
                  </a:rPr>
                  <a:t>(Including references &amp; </a:t>
                </a:r>
                <a:r>
                  <a:rPr lang="en-GB" sz="1200">
                    <a:solidFill>
                      <a:srgbClr val="000000"/>
                    </a:solidFill>
                    <a:latin typeface="Nunito Sans"/>
                  </a:rPr>
                  <a:t>disclosures</a:t>
                </a:r>
                <a:r>
                  <a:rPr kumimoji="0" lang="en-GB" sz="1200" b="0" i="0" u="none" strike="noStrike" kern="1200" cap="none" spc="0" normalizeH="0" baseline="0" noProof="0">
                    <a:ln>
                      <a:noFill/>
                    </a:ln>
                    <a:solidFill>
                      <a:srgbClr val="000000"/>
                    </a:solidFill>
                    <a:effectLst/>
                    <a:uLnTx/>
                    <a:uFillTx/>
                    <a:latin typeface="Nunito Sans"/>
                  </a:rPr>
                  <a:t>)</a:t>
                </a:r>
              </a:p>
              <a:p>
                <a:pPr marL="285750" marR="0" lvl="0" indent="-285750" algn="l" defTabSz="685800" rtl="0" eaLnBrk="1" fontAlgn="auto" latinLnBrk="0" hangingPunct="1">
                  <a:lnSpc>
                    <a:spcPct val="100000"/>
                  </a:lnSpc>
                  <a:spcBef>
                    <a:spcPts val="0"/>
                  </a:spcBef>
                  <a:spcAft>
                    <a:spcPts val="0"/>
                  </a:spcAft>
                  <a:buClr>
                    <a:srgbClr val="003A82"/>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rPr>
                  <a:t>Improved visibility of information</a:t>
                </a:r>
                <a:endParaRPr lang="en-GB" sz="1800" b="0" i="0" u="none" strike="noStrike" kern="1200" cap="none" spc="0" normalizeH="0" baseline="0" noProof="0">
                  <a:ln>
                    <a:noFill/>
                  </a:ln>
                  <a:solidFill>
                    <a:srgbClr val="000000"/>
                  </a:solidFill>
                  <a:effectLst/>
                  <a:uLnTx/>
                  <a:uFillTx/>
                  <a:latin typeface="Nunito Sans"/>
                </a:endParaRPr>
              </a:p>
              <a:p>
                <a:pPr marL="285750" marR="0" lvl="0" indent="-285750" algn="l" defTabSz="685800" rtl="0" eaLnBrk="1" fontAlgn="auto" latinLnBrk="0" hangingPunct="1">
                  <a:lnSpc>
                    <a:spcPct val="100000"/>
                  </a:lnSpc>
                  <a:spcBef>
                    <a:spcPts val="0"/>
                  </a:spcBef>
                  <a:spcAft>
                    <a:spcPts val="0"/>
                  </a:spcAft>
                  <a:buClr>
                    <a:srgbClr val="003A82"/>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rPr>
                  <a:t>Easier to manage processes e.g. Permits &amp; Awards</a:t>
                </a:r>
                <a:endParaRPr lang="en-GB" sz="1800" b="0" i="0" u="none" strike="noStrike" kern="1200" cap="none" spc="0" normalizeH="0" baseline="0" noProof="0">
                  <a:ln>
                    <a:noFill/>
                  </a:ln>
                  <a:solidFill>
                    <a:srgbClr val="000000"/>
                  </a:solidFill>
                  <a:effectLst/>
                  <a:uLnTx/>
                  <a:uFillTx/>
                  <a:latin typeface="Nunito Sans"/>
                </a:endParaRPr>
              </a:p>
            </p:txBody>
          </p:sp>
        </p:grpSp>
        <p:grpSp>
          <p:nvGrpSpPr>
            <p:cNvPr id="3" name="Group 2">
              <a:extLst>
                <a:ext uri="{FF2B5EF4-FFF2-40B4-BE49-F238E27FC236}">
                  <a16:creationId xmlns:a16="http://schemas.microsoft.com/office/drawing/2014/main" id="{09C1F5A6-DAE9-62DD-4ECE-51E70700ACB9}"/>
                </a:ext>
              </a:extLst>
            </p:cNvPr>
            <p:cNvGrpSpPr/>
            <p:nvPr/>
          </p:nvGrpSpPr>
          <p:grpSpPr>
            <a:xfrm>
              <a:off x="276090" y="1055271"/>
              <a:ext cx="11639820" cy="1406652"/>
              <a:chOff x="259820" y="951537"/>
              <a:chExt cx="11647257" cy="1406652"/>
            </a:xfrm>
          </p:grpSpPr>
          <p:sp>
            <p:nvSpPr>
              <p:cNvPr id="2" name="Rectangle: Rounded Corners 1">
                <a:extLst>
                  <a:ext uri="{FF2B5EF4-FFF2-40B4-BE49-F238E27FC236}">
                    <a16:creationId xmlns:a16="http://schemas.microsoft.com/office/drawing/2014/main" id="{8536D16B-A625-5D09-D871-EE61291867A6}"/>
                  </a:ext>
                </a:extLst>
              </p:cNvPr>
              <p:cNvSpPr/>
              <p:nvPr/>
            </p:nvSpPr>
            <p:spPr>
              <a:xfrm>
                <a:off x="259820" y="951537"/>
                <a:ext cx="11647257" cy="1406652"/>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marR="0" lvl="0" indent="0" algn="ctr" defTabSz="914400" rtl="0" eaLnBrk="1" fontAlgn="auto" latinLnBrk="0" hangingPunct="1">
                  <a:lnSpc>
                    <a:spcPct val="100000"/>
                  </a:lnSpc>
                  <a:spcBef>
                    <a:spcPts val="0"/>
                  </a:spcBef>
                  <a:spcAft>
                    <a:spcPts val="0"/>
                  </a:spcAft>
                  <a:buClr>
                    <a:srgbClr val="00A793"/>
                  </a:buClr>
                  <a:buSzTx/>
                  <a:buFontTx/>
                  <a:buNone/>
                  <a:tabLst/>
                  <a:defRPr/>
                </a:pPr>
                <a:endParaRPr kumimoji="0" lang="en-GB" sz="1800" b="0" i="0" u="none" strike="noStrike" kern="0" cap="none" spc="0" normalizeH="0" baseline="0" noProof="0">
                  <a:ln>
                    <a:noFill/>
                  </a:ln>
                  <a:solidFill>
                    <a:srgbClr val="000000"/>
                  </a:solidFill>
                  <a:effectLst/>
                  <a:uLnTx/>
                  <a:uFillTx/>
                  <a:latin typeface="Nunito Sans"/>
                  <a:ea typeface="+mn-ea"/>
                  <a:cs typeface="+mn-cs"/>
                </a:endParaRPr>
              </a:p>
            </p:txBody>
          </p:sp>
          <p:sp>
            <p:nvSpPr>
              <p:cNvPr id="22" name="Rectangle: Rounded Corners 21">
                <a:extLst>
                  <a:ext uri="{FF2B5EF4-FFF2-40B4-BE49-F238E27FC236}">
                    <a16:creationId xmlns:a16="http://schemas.microsoft.com/office/drawing/2014/main" id="{E6AE1B65-395A-145A-EA7F-17D140EEF627}"/>
                  </a:ext>
                </a:extLst>
              </p:cNvPr>
              <p:cNvSpPr/>
              <p:nvPr/>
            </p:nvSpPr>
            <p:spPr>
              <a:xfrm>
                <a:off x="412541" y="1481455"/>
                <a:ext cx="11361122" cy="7950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6" name="Rectangle: Rounded Corners 5">
                <a:extLst>
                  <a:ext uri="{FF2B5EF4-FFF2-40B4-BE49-F238E27FC236}">
                    <a16:creationId xmlns:a16="http://schemas.microsoft.com/office/drawing/2014/main" id="{3772C6CF-8115-64D6-EC64-53CACD23F4EC}"/>
                  </a:ext>
                </a:extLst>
              </p:cNvPr>
              <p:cNvSpPr/>
              <p:nvPr/>
            </p:nvSpPr>
            <p:spPr>
              <a:xfrm>
                <a:off x="4569621" y="1009666"/>
                <a:ext cx="3269923" cy="3879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kumimoji="0" lang="en-GB" sz="2000" b="0" i="0" u="none" strike="noStrike" kern="0" cap="none" spc="0" normalizeH="0" baseline="0" noProof="0">
                    <a:ln>
                      <a:noFill/>
                    </a:ln>
                    <a:solidFill>
                      <a:srgbClr val="000000"/>
                    </a:solidFill>
                    <a:effectLst/>
                    <a:uLnTx/>
                    <a:uFillTx/>
                    <a:latin typeface="Nunito Sans ExtraBold"/>
                    <a:ea typeface="+mn-ea"/>
                    <a:cs typeface="+mn-cs"/>
                  </a:rPr>
                  <a:t>Scouts.org.uk Website</a:t>
                </a:r>
                <a:endParaRPr kumimoji="0" lang="en-GB" sz="1800" b="0" i="0" u="none" strike="noStrike" kern="0" cap="none" spc="0" normalizeH="0" baseline="0" noProof="0">
                  <a:ln>
                    <a:noFill/>
                  </a:ln>
                  <a:solidFill>
                    <a:srgbClr val="000000"/>
                  </a:solidFill>
                  <a:effectLst/>
                  <a:uLnTx/>
                  <a:uFillTx/>
                  <a:latin typeface="Nunito Sans"/>
                  <a:ea typeface="+mn-ea"/>
                  <a:cs typeface="+mn-cs"/>
                </a:endParaRPr>
              </a:p>
            </p:txBody>
          </p:sp>
          <p:sp>
            <p:nvSpPr>
              <p:cNvPr id="37" name="TextBox 36">
                <a:extLst>
                  <a:ext uri="{FF2B5EF4-FFF2-40B4-BE49-F238E27FC236}">
                    <a16:creationId xmlns:a16="http://schemas.microsoft.com/office/drawing/2014/main" id="{CA71F2B4-FA28-D5CB-5521-093DE7E4EF57}"/>
                  </a:ext>
                </a:extLst>
              </p:cNvPr>
              <p:cNvSpPr txBox="1"/>
              <p:nvPr/>
            </p:nvSpPr>
            <p:spPr>
              <a:xfrm>
                <a:off x="490546" y="1517378"/>
                <a:ext cx="11185343" cy="601305"/>
              </a:xfrm>
              <a:prstGeom prst="rect">
                <a:avLst/>
              </a:prstGeom>
              <a:noFill/>
            </p:spPr>
            <p:txBody>
              <a:bodyPr wrap="square" lIns="91440" tIns="45720" rIns="91440" bIns="45720" numCol="3" rtlCol="0" anchor="t">
                <a:noAutofit/>
              </a:bodyPr>
              <a:lstStyle/>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kumimoji="0" lang="en-GB" sz="1600" b="0" i="0" u="none" strike="noStrike" kern="0" cap="none" spc="0" normalizeH="0" baseline="0" noProof="0">
                    <a:ln>
                      <a:noFill/>
                    </a:ln>
                    <a:solidFill>
                      <a:srgbClr val="000000"/>
                    </a:solidFill>
                    <a:effectLst/>
                    <a:uLnTx/>
                    <a:uFillTx/>
                    <a:latin typeface="Nunito Sans"/>
                  </a:rPr>
                  <a:t>Easy to use and mobile-friendly</a:t>
                </a:r>
              </a:p>
              <a:p>
                <a:pPr marL="10795" algn="ctr" defTabSz="685800">
                  <a:spcAft>
                    <a:spcPts val="1200"/>
                  </a:spcAft>
                  <a:buClr>
                    <a:srgbClr val="00A793"/>
                  </a:buClr>
                  <a:defRPr/>
                </a:pPr>
                <a:r>
                  <a:rPr kumimoji="0" lang="en-GB" sz="1600" b="0" i="0" u="none" strike="noStrike" kern="0" cap="none" spc="0" normalizeH="0" baseline="0" noProof="0">
                    <a:ln>
                      <a:noFill/>
                    </a:ln>
                    <a:solidFill>
                      <a:srgbClr val="000000"/>
                    </a:solidFill>
                    <a:effectLst/>
                    <a:uLnTx/>
                    <a:uFillTx/>
                    <a:latin typeface="Nunito Sans"/>
                  </a:rPr>
                  <a:t>Single Sign On</a:t>
                </a:r>
                <a:r>
                  <a:rPr lang="en-GB" sz="1600" kern="0">
                    <a:solidFill>
                      <a:srgbClr val="000000"/>
                    </a:solidFill>
                    <a:latin typeface="Nunito Sans"/>
                  </a:rPr>
                  <a:t> </a:t>
                </a:r>
                <a:endParaRPr lang="en-GB" sz="1600" b="0" i="0" u="none" strike="noStrike" kern="0" cap="none" spc="0" normalizeH="0" baseline="0" noProof="0">
                  <a:ln>
                    <a:noFill/>
                  </a:ln>
                  <a:solidFill>
                    <a:srgbClr val="000000"/>
                  </a:solidFill>
                  <a:effectLst/>
                  <a:uLnTx/>
                  <a:uFillTx/>
                  <a:latin typeface="Nunito Sans" panose="00000500000000000000" pitchFamily="2" charset="0"/>
                </a:endParaRPr>
              </a:p>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kumimoji="0" lang="en-GB" sz="1600" b="0" i="0" u="none" strike="noStrike" kern="0" cap="none" spc="0" normalizeH="0" baseline="0" noProof="0">
                    <a:ln>
                      <a:noFill/>
                    </a:ln>
                    <a:solidFill>
                      <a:srgbClr val="000000"/>
                    </a:solidFill>
                    <a:effectLst/>
                    <a:uLnTx/>
                    <a:uFillTx/>
                    <a:latin typeface="Nunito Sans"/>
                  </a:rPr>
                  <a:t>Fewer steps and less administration</a:t>
                </a:r>
                <a:endParaRPr lang="en-GB" sz="1600" b="0" i="0" u="none" strike="noStrike" kern="0" cap="none" spc="0" normalizeH="0" baseline="0" noProof="0">
                  <a:ln>
                    <a:noFill/>
                  </a:ln>
                  <a:solidFill>
                    <a:srgbClr val="000000"/>
                  </a:solidFill>
                  <a:effectLst/>
                  <a:uLnTx/>
                  <a:uFillTx/>
                  <a:latin typeface="Nunito Sans"/>
                </a:endParaRPr>
              </a:p>
              <a:p>
                <a:pPr marL="10795" algn="ctr" defTabSz="685800">
                  <a:spcAft>
                    <a:spcPts val="1200"/>
                  </a:spcAft>
                  <a:buClr>
                    <a:srgbClr val="00A793"/>
                  </a:buClr>
                  <a:defRPr/>
                </a:pPr>
                <a:r>
                  <a:rPr lang="en-GB" sz="1600" kern="0">
                    <a:solidFill>
                      <a:srgbClr val="000000"/>
                    </a:solidFill>
                    <a:latin typeface="Nunito Sans" panose="00000500000000000000" pitchFamily="2" charset="0"/>
                  </a:rPr>
                  <a:t>Specialist functionality</a:t>
                </a:r>
                <a:endParaRPr lang="en-GB" sz="1600" b="0" i="0" u="none" strike="noStrike" kern="0" cap="none" spc="0" normalizeH="0" baseline="0" noProof="0">
                  <a:ln>
                    <a:noFill/>
                  </a:ln>
                  <a:solidFill>
                    <a:srgbClr val="000000"/>
                  </a:solidFill>
                  <a:effectLst/>
                  <a:uLnTx/>
                  <a:uFillTx/>
                  <a:latin typeface="Nunito Sans" panose="00000500000000000000" pitchFamily="2" charset="0"/>
                </a:endParaRPr>
              </a:p>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kumimoji="0" lang="en-GB" sz="1600" b="0" i="0" u="none" strike="noStrike" kern="0" cap="none" spc="0" normalizeH="0" baseline="0" noProof="0">
                    <a:ln>
                      <a:noFill/>
                    </a:ln>
                    <a:solidFill>
                      <a:srgbClr val="000000"/>
                    </a:solidFill>
                    <a:effectLst/>
                    <a:uLnTx/>
                    <a:uFillTx/>
                    <a:latin typeface="Nunito Sans"/>
                  </a:rPr>
                  <a:t>Digital first, but not digital only</a:t>
                </a:r>
                <a:endParaRPr lang="en-GB" sz="1600" b="0" i="0" u="none" strike="noStrike" kern="0" cap="none" spc="0" normalizeH="0" baseline="0" noProof="0">
                  <a:ln>
                    <a:noFill/>
                  </a:ln>
                  <a:solidFill>
                    <a:srgbClr val="000000"/>
                  </a:solidFill>
                  <a:effectLst/>
                  <a:uLnTx/>
                  <a:uFillTx/>
                  <a:latin typeface="Nunito Sans"/>
                </a:endParaRPr>
              </a:p>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kumimoji="0" lang="en-GB" sz="1600" b="0" i="0" u="none" strike="noStrike" kern="0" cap="none" spc="0" normalizeH="0" baseline="0" noProof="0">
                    <a:ln>
                      <a:noFill/>
                    </a:ln>
                    <a:solidFill>
                      <a:srgbClr val="000000"/>
                    </a:solidFill>
                    <a:effectLst/>
                    <a:uLnTx/>
                    <a:uFillTx/>
                    <a:latin typeface="Nunito Sans"/>
                  </a:rPr>
                  <a:t>Continuous improvement over time</a:t>
                </a:r>
                <a:endParaRPr lang="en-GB" sz="1600" b="0" i="0" u="none" strike="noStrike" kern="0" cap="none" spc="0" normalizeH="0" baseline="0" noProof="0">
                  <a:ln>
                    <a:noFill/>
                  </a:ln>
                  <a:solidFill>
                    <a:srgbClr val="000000"/>
                  </a:solidFill>
                  <a:effectLst/>
                  <a:uLnTx/>
                  <a:uFillTx/>
                  <a:latin typeface="Nunito Sans"/>
                </a:endParaRPr>
              </a:p>
            </p:txBody>
          </p:sp>
        </p:grpSp>
      </p:grpSp>
    </p:spTree>
    <p:extLst>
      <p:ext uri="{BB962C8B-B14F-4D97-AF65-F5344CB8AC3E}">
        <p14:creationId xmlns:p14="http://schemas.microsoft.com/office/powerpoint/2010/main" val="280535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372963" y="1048346"/>
            <a:ext cx="520900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Embedding Culture Change</a:t>
            </a:r>
          </a:p>
        </p:txBody>
      </p:sp>
      <p:sp>
        <p:nvSpPr>
          <p:cNvPr id="8" name="TextBox 7">
            <a:extLst>
              <a:ext uri="{FF2B5EF4-FFF2-40B4-BE49-F238E27FC236}">
                <a16:creationId xmlns:a16="http://schemas.microsoft.com/office/drawing/2014/main" id="{00F31F1C-F038-928B-82C7-11434CD03460}"/>
              </a:ext>
            </a:extLst>
          </p:cNvPr>
          <p:cNvSpPr txBox="1"/>
          <p:nvPr/>
        </p:nvSpPr>
        <p:spPr>
          <a:xfrm>
            <a:off x="6372963" y="2232833"/>
            <a:ext cx="5393201" cy="3477875"/>
          </a:xfrm>
          <a:prstGeom prst="rect">
            <a:avLst/>
          </a:prstGeom>
          <a:noFill/>
        </p:spPr>
        <p:txBody>
          <a:bodyPr wrap="square" lIns="91440" tIns="45720" rIns="91440" bIns="45720" anchor="t">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It’s important we remember the core of the volunteer experience transformation is about culture change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Across the movement we must continue to embed, and role model this culture change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This includes:</a:t>
            </a:r>
          </a:p>
          <a:p>
            <a:pPr marL="639445" marR="3810" lvl="1" indent="-285750" algn="l" defTabSz="685800" rtl="0" eaLnBrk="1" fontAlgn="auto" latinLnBrk="0" hangingPunct="1">
              <a:lnSpc>
                <a:spcPct val="100000"/>
              </a:lnSpc>
              <a:spcBef>
                <a:spcPts val="600"/>
              </a:spcBef>
              <a:spcAft>
                <a:spcPts val="600"/>
              </a:spcAft>
              <a:buClr>
                <a:srgbClr val="7414DC"/>
              </a:buClr>
              <a:buSzPct val="125000"/>
              <a:buFont typeface="Arial,Sans-Serif"/>
              <a:buChar char="•"/>
              <a:tabLst/>
              <a:defRPr/>
            </a:pPr>
            <a:r>
              <a:rPr kumimoji="0" lang="en-US" sz="2000" b="0" i="0" u="none" strike="noStrike" kern="1200" cap="none" spc="0" normalizeH="0" baseline="0" noProof="0">
                <a:ln>
                  <a:noFill/>
                </a:ln>
                <a:solidFill>
                  <a:srgbClr val="000000"/>
                </a:solidFill>
                <a:effectLst/>
                <a:uLnTx/>
                <a:uFillTx/>
                <a:latin typeface="Nunito Sans"/>
                <a:ea typeface="+mn-ea"/>
                <a:cs typeface="+mn-cs"/>
              </a:rPr>
              <a:t>Our Volunteering Culture</a:t>
            </a:r>
          </a:p>
          <a:p>
            <a:pPr marL="639445" marR="3810" lvl="1" indent="-285750" algn="l" defTabSz="685800" rtl="0" eaLnBrk="1" fontAlgn="auto" latinLnBrk="0" hangingPunct="1">
              <a:lnSpc>
                <a:spcPct val="100000"/>
              </a:lnSpc>
              <a:spcBef>
                <a:spcPts val="600"/>
              </a:spcBef>
              <a:spcAft>
                <a:spcPts val="600"/>
              </a:spcAft>
              <a:buClr>
                <a:srgbClr val="7414DC"/>
              </a:buClr>
              <a:buSzPct val="125000"/>
              <a:buFont typeface="Arial,Sans-Serif"/>
              <a:buChar char="•"/>
              <a:tabLst/>
              <a:defRPr/>
            </a:pPr>
            <a:r>
              <a:rPr kumimoji="0" lang="en-US" sz="2000" b="0" i="0" u="none" strike="noStrike" kern="1200" cap="none" spc="0" normalizeH="0" baseline="0" noProof="0">
                <a:ln>
                  <a:noFill/>
                </a:ln>
                <a:solidFill>
                  <a:srgbClr val="000000"/>
                </a:solidFill>
                <a:effectLst/>
                <a:uLnTx/>
                <a:uFillTx/>
                <a:latin typeface="Nunito Sans"/>
                <a:ea typeface="+mn-ea"/>
                <a:cs typeface="+mn-cs"/>
              </a:rPr>
              <a:t>New ways of working, including learning and welcome</a:t>
            </a:r>
            <a:endParaRPr kumimoji="0" lang="en-GB" sz="2000" b="0" i="0" u="none" strike="noStrike" kern="1200" cap="none" spc="0" normalizeH="0" baseline="0" noProof="0">
              <a:ln>
                <a:noFill/>
              </a:ln>
              <a:solidFill>
                <a:srgbClr val="000000"/>
              </a:solidFill>
              <a:effectLst/>
              <a:uLnTx/>
              <a:uFillTx/>
              <a:latin typeface="Nunito Sans"/>
              <a:ea typeface="Calibri"/>
              <a:cs typeface="Calibri"/>
            </a:endParaRPr>
          </a:p>
        </p:txBody>
      </p:sp>
      <p:sp>
        <p:nvSpPr>
          <p:cNvPr id="3" name="TextBox 2">
            <a:extLst>
              <a:ext uri="{FF2B5EF4-FFF2-40B4-BE49-F238E27FC236}">
                <a16:creationId xmlns:a16="http://schemas.microsoft.com/office/drawing/2014/main" id="{6E8DD51D-FBC9-5F2C-71FB-A8702450542D}"/>
              </a:ext>
            </a:extLst>
          </p:cNvPr>
          <p:cNvSpPr txBox="1"/>
          <p:nvPr/>
        </p:nvSpPr>
        <p:spPr>
          <a:xfrm>
            <a:off x="0" y="0"/>
            <a:ext cx="6096000" cy="6858000"/>
          </a:xfrm>
          <a:prstGeom prst="rect">
            <a:avLst/>
          </a:prstGeom>
          <a:solidFill>
            <a:schemeClr val="bg2"/>
          </a:solidFill>
        </p:spPr>
        <p:txBody>
          <a:bodyPr wrap="square" lIns="288000" tIns="72000" rIns="288000" bIns="7200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Nunito Sans"/>
                <a:ea typeface="+mn-ea"/>
                <a:cs typeface="+mn-cs"/>
              </a:rPr>
              <a:t>“A shared understanding for what we do and say as volunteers in Scouts, supporting each other, following our values and being at our best, while acting as role models for young people.”</a:t>
            </a:r>
          </a:p>
        </p:txBody>
      </p:sp>
    </p:spTree>
    <p:extLst>
      <p:ext uri="{BB962C8B-B14F-4D97-AF65-F5344CB8AC3E}">
        <p14:creationId xmlns:p14="http://schemas.microsoft.com/office/powerpoint/2010/main" val="59615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442433" y="733594"/>
            <a:ext cx="520900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Where will we be? </a:t>
            </a:r>
          </a:p>
        </p:txBody>
      </p:sp>
      <p:sp>
        <p:nvSpPr>
          <p:cNvPr id="6" name="TextBox 5">
            <a:extLst>
              <a:ext uri="{FF2B5EF4-FFF2-40B4-BE49-F238E27FC236}">
                <a16:creationId xmlns:a16="http://schemas.microsoft.com/office/drawing/2014/main" id="{1983021B-2DFD-5913-0D69-4315E52A291E}"/>
              </a:ext>
            </a:extLst>
          </p:cNvPr>
          <p:cNvSpPr txBox="1"/>
          <p:nvPr/>
        </p:nvSpPr>
        <p:spPr>
          <a:xfrm>
            <a:off x="442432" y="2030978"/>
            <a:ext cx="5209003" cy="4093428"/>
          </a:xfrm>
          <a:prstGeom prst="rect">
            <a:avLst/>
          </a:prstGeom>
          <a:noFill/>
        </p:spPr>
        <p:txBody>
          <a:bodyPr wrap="square" lIns="91440" tIns="45720" rIns="91440" bIns="45720" anchor="t">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Digital tools which reduce administration for volunteers and automate several processes</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Volunteers feeling welcomed and valued from day one</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More accessible and engaging learning all in one place</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Clearer structures and responsibilities for teams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More flexible volunteering to accommodate our changing landscape</a:t>
            </a:r>
          </a:p>
        </p:txBody>
      </p:sp>
      <p:pic>
        <p:nvPicPr>
          <p:cNvPr id="2" name="Picture 1">
            <a:extLst>
              <a:ext uri="{FF2B5EF4-FFF2-40B4-BE49-F238E27FC236}">
                <a16:creationId xmlns:a16="http://schemas.microsoft.com/office/drawing/2014/main" id="{39445378-A739-25FA-5F63-5E1539926A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5481" y="0"/>
            <a:ext cx="5916519" cy="6858000"/>
          </a:xfrm>
          <a:prstGeom prst="rect">
            <a:avLst/>
          </a:prstGeom>
        </p:spPr>
      </p:pic>
    </p:spTree>
    <p:extLst>
      <p:ext uri="{BB962C8B-B14F-4D97-AF65-F5344CB8AC3E}">
        <p14:creationId xmlns:p14="http://schemas.microsoft.com/office/powerpoint/2010/main" val="891477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Your role and your team</a:t>
            </a:r>
            <a:endParaRPr lang="en-US"/>
          </a:p>
        </p:txBody>
      </p:sp>
    </p:spTree>
    <p:extLst>
      <p:ext uri="{BB962C8B-B14F-4D97-AF65-F5344CB8AC3E}">
        <p14:creationId xmlns:p14="http://schemas.microsoft.com/office/powerpoint/2010/main" val="3344274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0A2D38-A692-A4CA-6FD4-8ABF3D87D2A4}"/>
              </a:ext>
            </a:extLst>
          </p:cNvPr>
          <p:cNvSpPr txBox="1"/>
          <p:nvPr/>
        </p:nvSpPr>
        <p:spPr>
          <a:xfrm>
            <a:off x="6243353" y="395489"/>
            <a:ext cx="5729571"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rPr>
              <a:t>Team tasks</a:t>
            </a:r>
            <a:endParaRPr lang="en-US"/>
          </a:p>
        </p:txBody>
      </p:sp>
      <p:sp>
        <p:nvSpPr>
          <p:cNvPr id="6" name="TextBox 5">
            <a:extLst>
              <a:ext uri="{FF2B5EF4-FFF2-40B4-BE49-F238E27FC236}">
                <a16:creationId xmlns:a16="http://schemas.microsoft.com/office/drawing/2014/main" id="{568E1FAC-A3BE-2C3F-6411-77B52D608F64}"/>
              </a:ext>
            </a:extLst>
          </p:cNvPr>
          <p:cNvSpPr txBox="1"/>
          <p:nvPr/>
        </p:nvSpPr>
        <p:spPr>
          <a:xfrm>
            <a:off x="6243353" y="1191143"/>
            <a:ext cx="572957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96545" marR="3810" indent="-285750">
              <a:spcBef>
                <a:spcPts val="1200"/>
              </a:spcBef>
              <a:spcAft>
                <a:spcPts val="1200"/>
              </a:spcAft>
              <a:buClr>
                <a:schemeClr val="tx2"/>
              </a:buClr>
              <a:buSzPct val="125000"/>
              <a:buFont typeface="Arial,Sans-Serif"/>
              <a:buChar char="•"/>
            </a:pPr>
            <a:r>
              <a:rPr lang="en-US" sz="1800">
                <a:ea typeface="+mn-lt"/>
                <a:cs typeface="+mn-lt"/>
              </a:rPr>
              <a:t>Tasks the team needs to undertake individually or collectively: </a:t>
            </a:r>
            <a:endParaRPr lang="en-US" sz="1200">
              <a:ea typeface="+mn-lt"/>
              <a:cs typeface="+mn-lt"/>
            </a:endParaRPr>
          </a:p>
          <a:p>
            <a:pPr marL="639445" marR="3810" lvl="1" indent="-285750">
              <a:spcBef>
                <a:spcPts val="1200"/>
              </a:spcBef>
              <a:spcAft>
                <a:spcPts val="1200"/>
              </a:spcAft>
              <a:buClr>
                <a:schemeClr val="tx2"/>
              </a:buClr>
              <a:buSzPct val="125000"/>
              <a:buFont typeface="Courier New"/>
              <a:buChar char="o"/>
            </a:pPr>
            <a:r>
              <a:rPr lang="en-US" sz="1600">
                <a:ea typeface="+mn-lt"/>
                <a:cs typeface="+mn-lt"/>
              </a:rPr>
              <a:t>Provide the first line of support for local volunteers to get advice to resolve ‘how to’ queries using knowledge to support both the local processes used by our volunteers, and questions about the new digital tools that support those local processes.</a:t>
            </a:r>
          </a:p>
          <a:p>
            <a:pPr marL="639445" marR="3810" lvl="1" indent="-285750">
              <a:spcBef>
                <a:spcPts val="1200"/>
              </a:spcBef>
              <a:spcAft>
                <a:spcPts val="1200"/>
              </a:spcAft>
              <a:buClr>
                <a:schemeClr val="tx2"/>
              </a:buClr>
              <a:buSzPct val="125000"/>
              <a:buFont typeface="Courier New"/>
              <a:buChar char="o"/>
            </a:pPr>
            <a:r>
              <a:rPr lang="en-US" sz="1600">
                <a:ea typeface="+mn-lt"/>
                <a:cs typeface="+mn-lt"/>
              </a:rPr>
              <a:t>Signposting volunteers to pages on scouts.org.uk or to the Digital Skills Tool and Digital Champions to provide support </a:t>
            </a:r>
          </a:p>
          <a:p>
            <a:pPr marL="639445" marR="3810" lvl="1" indent="-285750">
              <a:spcBef>
                <a:spcPts val="1200"/>
              </a:spcBef>
              <a:spcAft>
                <a:spcPts val="1200"/>
              </a:spcAft>
              <a:buClr>
                <a:schemeClr val="tx2"/>
              </a:buClr>
              <a:buSzPct val="125000"/>
              <a:buFont typeface="Courier New"/>
              <a:buChar char="o"/>
            </a:pPr>
            <a:r>
              <a:rPr lang="en-US" sz="1600">
                <a:ea typeface="+mn-lt"/>
                <a:cs typeface="+mn-lt"/>
              </a:rPr>
              <a:t>Enabling people to use the new digital system and understand the changes in local processes </a:t>
            </a:r>
          </a:p>
          <a:p>
            <a:pPr marL="639445" marR="3810" lvl="1" indent="-285750">
              <a:spcBef>
                <a:spcPts val="1200"/>
              </a:spcBef>
              <a:spcAft>
                <a:spcPts val="1200"/>
              </a:spcAft>
              <a:buClr>
                <a:schemeClr val="tx2"/>
              </a:buClr>
              <a:buSzPct val="125000"/>
              <a:buFont typeface="Courier New"/>
              <a:buChar char="o"/>
            </a:pPr>
            <a:r>
              <a:rPr lang="en-US" sz="1600">
                <a:ea typeface="+mn-lt"/>
                <a:cs typeface="+mn-lt"/>
              </a:rPr>
              <a:t>Identifying issues raised within the County that need referring to the HQ Support Centre </a:t>
            </a:r>
          </a:p>
          <a:p>
            <a:pPr marL="639445" marR="3810" lvl="1" indent="-285750">
              <a:spcBef>
                <a:spcPts val="1200"/>
              </a:spcBef>
              <a:spcAft>
                <a:spcPts val="1200"/>
              </a:spcAft>
              <a:buClr>
                <a:schemeClr val="tx2"/>
              </a:buClr>
              <a:buSzPct val="125000"/>
              <a:buFont typeface="Courier New"/>
              <a:buChar char="o"/>
            </a:pPr>
            <a:r>
              <a:rPr lang="en-US" sz="1600">
                <a:ea typeface="+mn-lt"/>
                <a:cs typeface="+mn-lt"/>
              </a:rPr>
              <a:t>Receive and manage local referrals from the Support Centre </a:t>
            </a:r>
            <a:endParaRPr lang="en-US" sz="1600"/>
          </a:p>
        </p:txBody>
      </p:sp>
      <p:pic>
        <p:nvPicPr>
          <p:cNvPr id="4" name="Picture 3" descr="A group of kids sitting on the floor&#10;&#10;Description automatically generated with medium confidence">
            <a:extLst>
              <a:ext uri="{FF2B5EF4-FFF2-40B4-BE49-F238E27FC236}">
                <a16:creationId xmlns:a16="http://schemas.microsoft.com/office/drawing/2014/main" id="{349FB4A2-2FDA-505D-7496-D34A516677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88" y="0"/>
            <a:ext cx="6096000" cy="6858000"/>
          </a:xfrm>
          <a:prstGeom prst="rect">
            <a:avLst/>
          </a:prstGeom>
        </p:spPr>
      </p:pic>
    </p:spTree>
    <p:extLst>
      <p:ext uri="{BB962C8B-B14F-4D97-AF65-F5344CB8AC3E}">
        <p14:creationId xmlns:p14="http://schemas.microsoft.com/office/powerpoint/2010/main" val="2138068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87514" y="564187"/>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Team structure</a:t>
            </a:r>
            <a:endParaRPr lang="en-US"/>
          </a:p>
        </p:txBody>
      </p:sp>
      <p:sp>
        <p:nvSpPr>
          <p:cNvPr id="7" name="TextBox 6">
            <a:extLst>
              <a:ext uri="{FF2B5EF4-FFF2-40B4-BE49-F238E27FC236}">
                <a16:creationId xmlns:a16="http://schemas.microsoft.com/office/drawing/2014/main" id="{9A0CB2B0-D753-ADB9-73EC-175EE9469EC2}"/>
              </a:ext>
            </a:extLst>
          </p:cNvPr>
          <p:cNvSpPr txBox="1"/>
          <p:nvPr/>
        </p:nvSpPr>
        <p:spPr>
          <a:xfrm>
            <a:off x="304524" y="1088228"/>
            <a:ext cx="5284416" cy="5293757"/>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ea typeface="+mn-lt"/>
                <a:cs typeface="+mn-lt"/>
              </a:rPr>
              <a:t>The appropriate structure will vary from County to County, so build this to best support your volunteers. </a:t>
            </a:r>
            <a:endParaRPr lang="en-US">
              <a:ea typeface="+mn-lt"/>
              <a:cs typeface="+mn-lt"/>
            </a:endParaRPr>
          </a:p>
          <a:p>
            <a:pPr marL="638175" lvl="1" indent="-285750">
              <a:spcBef>
                <a:spcPts val="600"/>
              </a:spcBef>
              <a:spcAft>
                <a:spcPts val="600"/>
              </a:spcAft>
              <a:buClr>
                <a:srgbClr val="7414DC"/>
              </a:buClr>
              <a:buSzPct val="125000"/>
              <a:buFont typeface="Courier New" panose="020B0604020202020204" pitchFamily="34" charset="0"/>
              <a:buChar char="o"/>
              <a:defRPr/>
            </a:pPr>
            <a:r>
              <a:rPr lang="en-GB" sz="1800">
                <a:ea typeface="+mn-lt"/>
                <a:cs typeface="+mn-lt"/>
              </a:rPr>
              <a:t>Incorporating this into your County’s pre-existing teams and support channels </a:t>
            </a:r>
            <a:endParaRPr lang="en-US">
              <a:ea typeface="+mn-lt"/>
              <a:cs typeface="+mn-lt"/>
            </a:endParaRPr>
          </a:p>
          <a:p>
            <a:pPr marL="638175" lvl="1" indent="-285750">
              <a:spcBef>
                <a:spcPts val="600"/>
              </a:spcBef>
              <a:spcAft>
                <a:spcPts val="600"/>
              </a:spcAft>
              <a:buClr>
                <a:srgbClr val="7414DC"/>
              </a:buClr>
              <a:buSzPct val="125000"/>
              <a:buFont typeface="Courier New" panose="020B0604020202020204" pitchFamily="34" charset="0"/>
              <a:buChar char="o"/>
              <a:defRPr/>
            </a:pPr>
            <a:r>
              <a:rPr lang="en-GB" sz="1800">
                <a:ea typeface="+mn-lt"/>
                <a:cs typeface="+mn-lt"/>
              </a:rPr>
              <a:t>A central inbox for volunteers to send queries to </a:t>
            </a:r>
            <a:endParaRPr lang="en-US">
              <a:ea typeface="+mn-lt"/>
              <a:cs typeface="+mn-lt"/>
            </a:endParaRPr>
          </a:p>
          <a:p>
            <a:pPr marL="638175" lvl="1" indent="-285750">
              <a:spcBef>
                <a:spcPts val="600"/>
              </a:spcBef>
              <a:spcAft>
                <a:spcPts val="600"/>
              </a:spcAft>
              <a:buClr>
                <a:srgbClr val="7414DC"/>
              </a:buClr>
              <a:buSzPct val="125000"/>
              <a:buFont typeface="Courier New" panose="020B0604020202020204" pitchFamily="34" charset="0"/>
              <a:buChar char="o"/>
              <a:defRPr/>
            </a:pPr>
            <a:r>
              <a:rPr lang="en-GB" sz="1800">
                <a:ea typeface="+mn-lt"/>
                <a:cs typeface="+mn-lt"/>
              </a:rPr>
              <a:t>Setting up WhatsApp/Facebook Groups  </a:t>
            </a:r>
            <a:endParaRPr lang="en-US">
              <a:ea typeface="+mn-lt"/>
              <a:cs typeface="+mn-lt"/>
            </a:endParaRPr>
          </a:p>
          <a:p>
            <a:pPr marL="638175" lvl="1" indent="-285750">
              <a:spcBef>
                <a:spcPts val="600"/>
              </a:spcBef>
              <a:spcAft>
                <a:spcPts val="600"/>
              </a:spcAft>
              <a:buClr>
                <a:srgbClr val="7414DC"/>
              </a:buClr>
              <a:buSzPct val="125000"/>
              <a:buFont typeface="Courier New" panose="020B0604020202020204" pitchFamily="34" charset="0"/>
              <a:buChar char="o"/>
              <a:defRPr/>
            </a:pPr>
            <a:r>
              <a:rPr lang="en-GB" sz="1800">
                <a:ea typeface="+mn-lt"/>
                <a:cs typeface="+mn-lt"/>
              </a:rPr>
              <a:t>Page(s) on the County/District website which signpost to support available </a:t>
            </a:r>
            <a:endParaRPr lang="en-US">
              <a:ea typeface="+mn-lt"/>
              <a:cs typeface="+mn-lt"/>
            </a:endParaRPr>
          </a:p>
          <a:p>
            <a:pPr marL="295275" indent="-285750">
              <a:spcBef>
                <a:spcPts val="600"/>
              </a:spcBef>
              <a:spcAft>
                <a:spcPts val="600"/>
              </a:spcAft>
              <a:buClr>
                <a:srgbClr val="7414DC"/>
              </a:buClr>
              <a:buSzPct val="125000"/>
              <a:buFont typeface="Arial" panose="020B0604020202020204" pitchFamily="34" charset="0"/>
              <a:buChar char="•"/>
              <a:defRPr/>
            </a:pPr>
            <a:r>
              <a:rPr lang="en-GB" sz="1800">
                <a:ea typeface="+mn-lt"/>
                <a:cs typeface="+mn-lt"/>
              </a:rPr>
              <a:t>Ideally the team would be made up of people with a mix of local process and system knowledge such as your local transformation team, those who have helped test the system, any digital champions you have in your area and others. </a:t>
            </a:r>
            <a:endParaRPr lang="en-US"/>
          </a:p>
        </p:txBody>
      </p:sp>
      <p:pic>
        <p:nvPicPr>
          <p:cNvPr id="8" name="Picture 15" descr="A picture containing text, person, person, indoor&#10;&#10;Description automatically generated">
            <a:extLst>
              <a:ext uri="{FF2B5EF4-FFF2-40B4-BE49-F238E27FC236}">
                <a16:creationId xmlns:a16="http://schemas.microsoft.com/office/drawing/2014/main" id="{10FF186D-91BC-F76E-BD25-7F40B2C40F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71423" y="0"/>
            <a:ext cx="6220577" cy="6858000"/>
          </a:xfrm>
          <a:prstGeom prst="rect">
            <a:avLst/>
          </a:prstGeom>
        </p:spPr>
      </p:pic>
    </p:spTree>
    <p:extLst>
      <p:ext uri="{BB962C8B-B14F-4D97-AF65-F5344CB8AC3E}">
        <p14:creationId xmlns:p14="http://schemas.microsoft.com/office/powerpoint/2010/main" val="3660659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30B88F-CB39-277C-AC2A-193A58B21CEB}"/>
              </a:ext>
            </a:extLst>
          </p:cNvPr>
          <p:cNvSpPr/>
          <p:nvPr/>
        </p:nvSpPr>
        <p:spPr>
          <a:xfrm>
            <a:off x="225921" y="405762"/>
            <a:ext cx="4452096" cy="538609"/>
          </a:xfrm>
          <a:prstGeom prst="rect">
            <a:avLst/>
          </a:prstGeom>
        </p:spPr>
        <p:txBody>
          <a:bodyPr wrap="square" lIns="91440" tIns="45720" rIns="91440" bIns="45720" anchor="t">
            <a:spAutoFit/>
          </a:bodyPr>
          <a:lstStyle/>
          <a:p>
            <a:pPr defTabSz="685800"/>
            <a:r>
              <a:rPr lang="en-GB" sz="2900" b="1">
                <a:solidFill>
                  <a:srgbClr val="7414DC"/>
                </a:solidFill>
                <a:latin typeface="Nunito Sans Black"/>
                <a:ea typeface="Nunito Sans Black" charset="0"/>
                <a:cs typeface="Nunito Sans Black" charset="0"/>
              </a:rPr>
              <a:t>Central Support Model</a:t>
            </a:r>
          </a:p>
        </p:txBody>
      </p:sp>
      <p:pic>
        <p:nvPicPr>
          <p:cNvPr id="12" name="Graphic 8" descr="Group of people outline">
            <a:extLst>
              <a:ext uri="{FF2B5EF4-FFF2-40B4-BE49-F238E27FC236}">
                <a16:creationId xmlns:a16="http://schemas.microsoft.com/office/drawing/2014/main" id="{3EF9324F-445A-BD08-FA82-5378A8747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659" y="1967592"/>
            <a:ext cx="1099458" cy="1099458"/>
          </a:xfrm>
          <a:prstGeom prst="rect">
            <a:avLst/>
          </a:prstGeom>
        </p:spPr>
      </p:pic>
      <p:pic>
        <p:nvPicPr>
          <p:cNvPr id="13" name="Graphic 10" descr="Cheers outline">
            <a:extLst>
              <a:ext uri="{FF2B5EF4-FFF2-40B4-BE49-F238E27FC236}">
                <a16:creationId xmlns:a16="http://schemas.microsoft.com/office/drawing/2014/main" id="{664FFB5B-6797-5AD8-4E8B-79422CA609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6915" y="1902278"/>
            <a:ext cx="1099457" cy="1099457"/>
          </a:xfrm>
          <a:prstGeom prst="rect">
            <a:avLst/>
          </a:prstGeom>
        </p:spPr>
      </p:pic>
      <p:pic>
        <p:nvPicPr>
          <p:cNvPr id="14" name="Graphic 11" descr="Call centre outline">
            <a:extLst>
              <a:ext uri="{FF2B5EF4-FFF2-40B4-BE49-F238E27FC236}">
                <a16:creationId xmlns:a16="http://schemas.microsoft.com/office/drawing/2014/main" id="{E303AEDA-2D25-8831-B65A-818069E38F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9172" y="1896835"/>
            <a:ext cx="1099457" cy="1110342"/>
          </a:xfrm>
          <a:prstGeom prst="rect">
            <a:avLst/>
          </a:prstGeom>
        </p:spPr>
      </p:pic>
      <p:pic>
        <p:nvPicPr>
          <p:cNvPr id="15" name="Graphic 12" descr="Programmer female outline">
            <a:extLst>
              <a:ext uri="{FF2B5EF4-FFF2-40B4-BE49-F238E27FC236}">
                <a16:creationId xmlns:a16="http://schemas.microsoft.com/office/drawing/2014/main" id="{DF6A6CD2-A2FC-8ECA-5BB4-8A419C1D55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41429" y="1896835"/>
            <a:ext cx="1099457" cy="1110342"/>
          </a:xfrm>
          <a:prstGeom prst="rect">
            <a:avLst/>
          </a:prstGeom>
        </p:spPr>
      </p:pic>
      <p:sp>
        <p:nvSpPr>
          <p:cNvPr id="16" name="TextBox 13">
            <a:extLst>
              <a:ext uri="{FF2B5EF4-FFF2-40B4-BE49-F238E27FC236}">
                <a16:creationId xmlns:a16="http://schemas.microsoft.com/office/drawing/2014/main" id="{7CE6198D-8D55-E48E-C4F3-75B01F12DF2F}"/>
              </a:ext>
            </a:extLst>
          </p:cNvPr>
          <p:cNvSpPr txBox="1"/>
          <p:nvPr/>
        </p:nvSpPr>
        <p:spPr>
          <a:xfrm>
            <a:off x="843644" y="3124199"/>
            <a:ext cx="100148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b="1">
                <a:solidFill>
                  <a:srgbClr val="7414DC"/>
                </a:solidFill>
                <a:latin typeface="Nunito Sans Black"/>
              </a:rPr>
              <a:t>Tier 0</a:t>
            </a:r>
          </a:p>
        </p:txBody>
      </p:sp>
      <p:sp>
        <p:nvSpPr>
          <p:cNvPr id="17" name="TextBox 14">
            <a:extLst>
              <a:ext uri="{FF2B5EF4-FFF2-40B4-BE49-F238E27FC236}">
                <a16:creationId xmlns:a16="http://schemas.microsoft.com/office/drawing/2014/main" id="{C1F55BC0-C5B4-9153-A50D-C75755E334A8}"/>
              </a:ext>
            </a:extLst>
          </p:cNvPr>
          <p:cNvSpPr txBox="1"/>
          <p:nvPr/>
        </p:nvSpPr>
        <p:spPr>
          <a:xfrm>
            <a:off x="4022272" y="3113314"/>
            <a:ext cx="100148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b="1">
                <a:solidFill>
                  <a:srgbClr val="7414DC"/>
                </a:solidFill>
                <a:latin typeface="Nunito Sans Black"/>
              </a:rPr>
              <a:t>Tier 1</a:t>
            </a:r>
          </a:p>
        </p:txBody>
      </p:sp>
      <p:sp>
        <p:nvSpPr>
          <p:cNvPr id="18" name="TextBox 15">
            <a:extLst>
              <a:ext uri="{FF2B5EF4-FFF2-40B4-BE49-F238E27FC236}">
                <a16:creationId xmlns:a16="http://schemas.microsoft.com/office/drawing/2014/main" id="{F3992CB8-CF41-270C-0764-9F46053B7B30}"/>
              </a:ext>
            </a:extLst>
          </p:cNvPr>
          <p:cNvSpPr txBox="1"/>
          <p:nvPr/>
        </p:nvSpPr>
        <p:spPr>
          <a:xfrm>
            <a:off x="7255327" y="3113314"/>
            <a:ext cx="100148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b="1">
                <a:solidFill>
                  <a:srgbClr val="7414DC"/>
                </a:solidFill>
                <a:latin typeface="Nunito Sans Black"/>
              </a:rPr>
              <a:t>Tier 2</a:t>
            </a:r>
          </a:p>
        </p:txBody>
      </p:sp>
      <p:sp>
        <p:nvSpPr>
          <p:cNvPr id="19" name="TextBox 16">
            <a:extLst>
              <a:ext uri="{FF2B5EF4-FFF2-40B4-BE49-F238E27FC236}">
                <a16:creationId xmlns:a16="http://schemas.microsoft.com/office/drawing/2014/main" id="{09635DB8-AADD-185A-4C7A-BB7A7F804CFF}"/>
              </a:ext>
            </a:extLst>
          </p:cNvPr>
          <p:cNvSpPr txBox="1"/>
          <p:nvPr/>
        </p:nvSpPr>
        <p:spPr>
          <a:xfrm>
            <a:off x="10390415" y="3113314"/>
            <a:ext cx="100148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b="1">
                <a:solidFill>
                  <a:srgbClr val="7414DC"/>
                </a:solidFill>
                <a:latin typeface="Nunito Sans Black"/>
              </a:rPr>
              <a:t>Tier 3</a:t>
            </a:r>
          </a:p>
        </p:txBody>
      </p:sp>
      <p:sp>
        <p:nvSpPr>
          <p:cNvPr id="20" name="TextBox 17">
            <a:extLst>
              <a:ext uri="{FF2B5EF4-FFF2-40B4-BE49-F238E27FC236}">
                <a16:creationId xmlns:a16="http://schemas.microsoft.com/office/drawing/2014/main" id="{4749138F-3379-DE60-EA25-EFDBCA196FAC}"/>
              </a:ext>
            </a:extLst>
          </p:cNvPr>
          <p:cNvSpPr txBox="1"/>
          <p:nvPr/>
        </p:nvSpPr>
        <p:spPr>
          <a:xfrm>
            <a:off x="206830" y="3646714"/>
            <a:ext cx="2275114" cy="9387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cs typeface="Segoe UI"/>
              </a:rPr>
              <a:t>End Users</a:t>
            </a:r>
            <a:br>
              <a:rPr lang="en-US" sz="1100" b="1" i="1">
                <a:cs typeface="Segoe UI"/>
              </a:rPr>
            </a:br>
            <a:endParaRPr lang="en-US" sz="1100" b="1">
              <a:cs typeface="Segoe UI"/>
            </a:endParaRPr>
          </a:p>
          <a:p>
            <a:pPr algn="ctr"/>
            <a:r>
              <a:rPr lang="en-US" sz="1100">
                <a:cs typeface="Segoe UI"/>
              </a:rPr>
              <a:t>'How do I reset my password'</a:t>
            </a:r>
          </a:p>
          <a:p>
            <a:pPr algn="ctr"/>
            <a:r>
              <a:rPr lang="en-US" sz="1100">
                <a:cs typeface="Segoe UI"/>
              </a:rPr>
              <a:t>'Why is my role now X?'</a:t>
            </a:r>
          </a:p>
          <a:p>
            <a:pPr algn="ctr"/>
            <a:r>
              <a:rPr lang="en-US" sz="1100">
                <a:cs typeface="Segoe UI"/>
              </a:rPr>
              <a:t>'How do I apply for a permit?'</a:t>
            </a:r>
          </a:p>
        </p:txBody>
      </p:sp>
      <p:sp>
        <p:nvSpPr>
          <p:cNvPr id="21" name="TextBox 18">
            <a:extLst>
              <a:ext uri="{FF2B5EF4-FFF2-40B4-BE49-F238E27FC236}">
                <a16:creationId xmlns:a16="http://schemas.microsoft.com/office/drawing/2014/main" id="{F08FE3D9-768E-40B4-56BA-979A79185442}"/>
              </a:ext>
            </a:extLst>
          </p:cNvPr>
          <p:cNvSpPr txBox="1"/>
          <p:nvPr/>
        </p:nvSpPr>
        <p:spPr>
          <a:xfrm>
            <a:off x="3363685" y="3581399"/>
            <a:ext cx="2329542" cy="12772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dirty="0">
                <a:cs typeface="Segoe UI"/>
              </a:rPr>
              <a:t>Local Go-Live Support Teams</a:t>
            </a:r>
            <a:endParaRPr lang="en-US" sz="1100" dirty="0">
              <a:cs typeface="Segoe UI"/>
            </a:endParaRPr>
          </a:p>
          <a:p>
            <a:pPr algn="ctr"/>
            <a:endParaRPr lang="en-US" sz="1100" dirty="0">
              <a:cs typeface="Segoe UI"/>
            </a:endParaRPr>
          </a:p>
          <a:p>
            <a:pPr algn="ctr"/>
            <a:r>
              <a:rPr lang="en-US" sz="1100" dirty="0">
                <a:cs typeface="Segoe UI"/>
              </a:rPr>
              <a:t>Support users with digital tools</a:t>
            </a:r>
            <a:endParaRPr lang="en-US" dirty="0">
              <a:cs typeface="Segoe UI"/>
            </a:endParaRPr>
          </a:p>
          <a:p>
            <a:pPr algn="ctr"/>
            <a:r>
              <a:rPr lang="en-US" sz="1100" dirty="0">
                <a:cs typeface="Segoe UI"/>
              </a:rPr>
              <a:t>Answer basic questions about changes (roles, teams, process)</a:t>
            </a:r>
            <a:br>
              <a:rPr lang="en-US" sz="1100" dirty="0">
                <a:cs typeface="Segoe UI"/>
              </a:rPr>
            </a:br>
            <a:r>
              <a:rPr lang="en-US" sz="1100" dirty="0">
                <a:cs typeface="Segoe UI"/>
              </a:rPr>
              <a:t>Answer queries on cultural changes</a:t>
            </a:r>
            <a:endParaRPr lang="en-US" dirty="0"/>
          </a:p>
        </p:txBody>
      </p:sp>
      <p:sp>
        <p:nvSpPr>
          <p:cNvPr id="22" name="TextBox 19">
            <a:extLst>
              <a:ext uri="{FF2B5EF4-FFF2-40B4-BE49-F238E27FC236}">
                <a16:creationId xmlns:a16="http://schemas.microsoft.com/office/drawing/2014/main" id="{BD3ECD93-F139-A115-BA65-5A48D30635C1}"/>
              </a:ext>
            </a:extLst>
          </p:cNvPr>
          <p:cNvSpPr txBox="1"/>
          <p:nvPr/>
        </p:nvSpPr>
        <p:spPr>
          <a:xfrm>
            <a:off x="6470071" y="3581400"/>
            <a:ext cx="2482932"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cs typeface="Segoe UI"/>
              </a:rPr>
              <a:t>Support Centre and HQ staff</a:t>
            </a:r>
            <a:endParaRPr lang="en-US" sz="1100">
              <a:cs typeface="Segoe UI"/>
            </a:endParaRPr>
          </a:p>
          <a:p>
            <a:pPr algn="ctr"/>
            <a:endParaRPr lang="en-US" sz="1100">
              <a:cs typeface="Segoe UI"/>
            </a:endParaRPr>
          </a:p>
          <a:p>
            <a:pPr algn="ctr"/>
            <a:r>
              <a:rPr lang="en-US" sz="1100">
                <a:cs typeface="Segoe UI"/>
              </a:rPr>
              <a:t>'My data isn't right'</a:t>
            </a:r>
            <a:endParaRPr lang="en-US"/>
          </a:p>
          <a:p>
            <a:pPr algn="ctr"/>
            <a:r>
              <a:rPr lang="en-US" sz="1100">
                <a:cs typeface="Segoe UI"/>
              </a:rPr>
              <a:t>'I can't access something I need to'</a:t>
            </a:r>
          </a:p>
          <a:p>
            <a:pPr algn="ctr"/>
            <a:r>
              <a:rPr lang="en-US" sz="1100">
                <a:cs typeface="Segoe UI"/>
              </a:rPr>
              <a:t>'Something isn't working'</a:t>
            </a:r>
          </a:p>
          <a:p>
            <a:pPr algn="ctr"/>
            <a:r>
              <a:rPr lang="en-US" sz="1100">
                <a:cs typeface="Segoe UI"/>
              </a:rPr>
              <a:t>Feedback on changes and system</a:t>
            </a:r>
          </a:p>
        </p:txBody>
      </p:sp>
      <p:sp>
        <p:nvSpPr>
          <p:cNvPr id="23" name="TextBox 20">
            <a:extLst>
              <a:ext uri="{FF2B5EF4-FFF2-40B4-BE49-F238E27FC236}">
                <a16:creationId xmlns:a16="http://schemas.microsoft.com/office/drawing/2014/main" id="{0D5F2C69-EC99-39B1-E47C-F48B66FB779A}"/>
              </a:ext>
            </a:extLst>
          </p:cNvPr>
          <p:cNvSpPr txBox="1"/>
          <p:nvPr/>
        </p:nvSpPr>
        <p:spPr>
          <a:xfrm>
            <a:off x="9753599" y="3537857"/>
            <a:ext cx="2275114" cy="12772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cs typeface="Segoe UI"/>
              </a:rPr>
              <a:t>IT Support and HQ Staff</a:t>
            </a:r>
            <a:endParaRPr lang="en-US"/>
          </a:p>
          <a:p>
            <a:pPr algn="ctr"/>
            <a:endParaRPr lang="en-US" sz="1100">
              <a:cs typeface="Segoe UI"/>
            </a:endParaRPr>
          </a:p>
          <a:p>
            <a:pPr algn="ctr"/>
            <a:r>
              <a:rPr lang="en-US" sz="1100">
                <a:cs typeface="Segoe UI"/>
              </a:rPr>
              <a:t>Service issues</a:t>
            </a:r>
            <a:endParaRPr lang="en-US"/>
          </a:p>
          <a:p>
            <a:pPr algn="ctr"/>
            <a:r>
              <a:rPr lang="en-US" sz="1100">
                <a:cs typeface="Segoe UI"/>
              </a:rPr>
              <a:t>System admin (role, process configuration)</a:t>
            </a:r>
          </a:p>
          <a:p>
            <a:pPr algn="ctr"/>
            <a:r>
              <a:rPr lang="en-US" sz="1100">
                <a:cs typeface="Segoe UI"/>
              </a:rPr>
              <a:t>HQ roles and access</a:t>
            </a:r>
          </a:p>
          <a:p>
            <a:pPr algn="ctr"/>
            <a:r>
              <a:rPr lang="en-US" sz="1100">
                <a:cs typeface="Segoe UI"/>
              </a:rPr>
              <a:t>Major cultural/ process issues</a:t>
            </a:r>
          </a:p>
        </p:txBody>
      </p:sp>
    </p:spTree>
    <p:extLst>
      <p:ext uri="{BB962C8B-B14F-4D97-AF65-F5344CB8AC3E}">
        <p14:creationId xmlns:p14="http://schemas.microsoft.com/office/powerpoint/2010/main" val="1799620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BFFAC-A579-C96A-D8AC-93B068AEE799}"/>
              </a:ext>
            </a:extLst>
          </p:cNvPr>
          <p:cNvSpPr txBox="1"/>
          <p:nvPr/>
        </p:nvSpPr>
        <p:spPr>
          <a:xfrm>
            <a:off x="7354272" y="999321"/>
            <a:ext cx="5666784"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rPr>
              <a:t>Knowledge Base</a:t>
            </a:r>
            <a:endParaRPr lang="en-US"/>
          </a:p>
        </p:txBody>
      </p:sp>
      <p:pic>
        <p:nvPicPr>
          <p:cNvPr id="9" name="Picture 8" descr="A screenshot of a web page&#10;&#10;Description automatically generated">
            <a:extLst>
              <a:ext uri="{FF2B5EF4-FFF2-40B4-BE49-F238E27FC236}">
                <a16:creationId xmlns:a16="http://schemas.microsoft.com/office/drawing/2014/main" id="{7328C707-3453-FEC5-AAAE-541763DAD7B0}"/>
              </a:ext>
            </a:extLst>
          </p:cNvPr>
          <p:cNvPicPr>
            <a:picLocks noChangeAspect="1"/>
          </p:cNvPicPr>
          <p:nvPr/>
        </p:nvPicPr>
        <p:blipFill>
          <a:blip r:embed="rId3"/>
          <a:stretch>
            <a:fillRect/>
          </a:stretch>
        </p:blipFill>
        <p:spPr>
          <a:xfrm>
            <a:off x="-2319" y="0"/>
            <a:ext cx="7234495" cy="6858000"/>
          </a:xfrm>
          <a:prstGeom prst="rect">
            <a:avLst/>
          </a:prstGeom>
        </p:spPr>
      </p:pic>
      <p:sp>
        <p:nvSpPr>
          <p:cNvPr id="17" name="TextBox 16">
            <a:extLst>
              <a:ext uri="{FF2B5EF4-FFF2-40B4-BE49-F238E27FC236}">
                <a16:creationId xmlns:a16="http://schemas.microsoft.com/office/drawing/2014/main" id="{45290EBE-4B50-0A79-EDFA-90A22D5F6F91}"/>
              </a:ext>
            </a:extLst>
          </p:cNvPr>
          <p:cNvSpPr txBox="1"/>
          <p:nvPr/>
        </p:nvSpPr>
        <p:spPr>
          <a:xfrm>
            <a:off x="7308806" y="1713015"/>
            <a:ext cx="4751106" cy="4862870"/>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This is something the Support Centre own and manage, filled with helpful articles that they use to support their work answering queries</a:t>
            </a:r>
            <a:endParaRPr lang="en-US">
              <a:latin typeface="Nunito Sans"/>
              <a:ea typeface="Calibri"/>
              <a:cs typeface="Calibri"/>
            </a:endParaRP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You will have access to this space and we will be adding articles to support your work locally</a:t>
            </a:r>
            <a:endParaRPr lang="en-US"/>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There will be articles covering the FAQs we have had so far in relation to the transformation</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Where we see large numbers of questions coming in during the go-live phase we will update these articles to meet that need</a:t>
            </a:r>
          </a:p>
        </p:txBody>
      </p:sp>
    </p:spTree>
    <p:extLst>
      <p:ext uri="{BB962C8B-B14F-4D97-AF65-F5344CB8AC3E}">
        <p14:creationId xmlns:p14="http://schemas.microsoft.com/office/powerpoint/2010/main" val="1090843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6235699" y="478922"/>
            <a:ext cx="4754884" cy="430887"/>
          </a:xfrm>
          <a:prstGeom prst="rect">
            <a:avLst/>
          </a:prstGeom>
        </p:spPr>
        <p:txBody>
          <a:bodyPr vert="horz" wrap="square" lIns="0" tIns="0" rIns="0" bIns="0" rtlCol="0" anchor="t">
            <a:spAutoFit/>
          </a:bodyPr>
          <a:lstStyle/>
          <a:p>
            <a:pPr marL="0" lvl="1" defTabSz="685784"/>
            <a:r>
              <a:rPr lang="en-GB" sz="2800" kern="0">
                <a:solidFill>
                  <a:srgbClr val="7413DC"/>
                </a:solidFill>
                <a:latin typeface="Nunito Sans Black"/>
                <a:cs typeface="Calibri"/>
              </a:rPr>
              <a:t>Things to do now</a:t>
            </a:r>
            <a:endParaRPr lang="en-US" sz="2800">
              <a:solidFill>
                <a:srgbClr val="000000"/>
              </a:solidFill>
              <a:latin typeface="Nunito Sans"/>
              <a:cs typeface="Calibri"/>
            </a:endParaRPr>
          </a:p>
        </p:txBody>
      </p:sp>
      <p:sp>
        <p:nvSpPr>
          <p:cNvPr id="5" name="TextBox 4">
            <a:extLst>
              <a:ext uri="{FF2B5EF4-FFF2-40B4-BE49-F238E27FC236}">
                <a16:creationId xmlns:a16="http://schemas.microsoft.com/office/drawing/2014/main" id="{ADFEB745-8170-3E48-5FF9-E934F9172E5E}"/>
              </a:ext>
            </a:extLst>
          </p:cNvPr>
          <p:cNvSpPr txBox="1"/>
          <p:nvPr/>
        </p:nvSpPr>
        <p:spPr>
          <a:xfrm>
            <a:off x="6235910" y="1066839"/>
            <a:ext cx="5720370" cy="6555641"/>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Now is the time to make sure you know how volunteers can get in contact with your team and have set up and communicated that information locally – County webpages or newsletters etc. </a:t>
            </a:r>
            <a:endParaRPr lang="en-US" sz="1600"/>
          </a:p>
          <a:p>
            <a:pPr marL="295275"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Understand what knowledge and expertise you have in your team to support Go-Live and if you have any gaps you might be able to fill</a:t>
            </a:r>
          </a:p>
          <a:p>
            <a:pPr marL="295275"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Plan how you will escalate issues to the Support Centre or digital team</a:t>
            </a:r>
            <a:endParaRPr lang="en-GB" sz="1600"/>
          </a:p>
          <a:p>
            <a:pPr marL="295275"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Plan how you will manage the expectations of local volunteers?</a:t>
            </a:r>
          </a:p>
          <a:p>
            <a:pPr marL="638175" lvl="1" indent="-285750">
              <a:spcBef>
                <a:spcPts val="600"/>
              </a:spcBef>
              <a:spcAft>
                <a:spcPts val="600"/>
              </a:spcAft>
              <a:buClr>
                <a:srgbClr val="7414DC"/>
              </a:buClr>
              <a:buSzPct val="125000"/>
              <a:buFont typeface="Courier New" panose="020B0604020202020204" pitchFamily="34" charset="0"/>
              <a:buChar char="o"/>
              <a:defRPr/>
            </a:pPr>
            <a:r>
              <a:rPr lang="en-GB" sz="1600">
                <a:latin typeface="Nunito Sans"/>
                <a:ea typeface="Calibri"/>
                <a:cs typeface="Calibri"/>
              </a:rPr>
              <a:t>Will you have a rota so that you can be available across the week? </a:t>
            </a:r>
          </a:p>
          <a:p>
            <a:pPr marL="638175" lvl="1" indent="-285750">
              <a:spcBef>
                <a:spcPts val="600"/>
              </a:spcBef>
              <a:spcAft>
                <a:spcPts val="600"/>
              </a:spcAft>
              <a:buClr>
                <a:srgbClr val="7414DC"/>
              </a:buClr>
              <a:buSzPct val="125000"/>
              <a:buFont typeface="Courier New" panose="020B0604020202020204" pitchFamily="34" charset="0"/>
              <a:buChar char="o"/>
              <a:defRPr/>
            </a:pPr>
            <a:r>
              <a:rPr lang="en-GB" sz="1600">
                <a:latin typeface="Nunito Sans"/>
                <a:ea typeface="Calibri"/>
                <a:cs typeface="Calibri"/>
              </a:rPr>
              <a:t>Think about your response time in relation to your team capacity, will you aim to respond within 24/48 hours?</a:t>
            </a:r>
            <a:endParaRPr lang="en-GB" sz="1600"/>
          </a:p>
          <a:p>
            <a:pPr marL="638175" lvl="1" indent="-285750">
              <a:spcBef>
                <a:spcPts val="600"/>
              </a:spcBef>
              <a:spcAft>
                <a:spcPts val="600"/>
              </a:spcAft>
              <a:buClr>
                <a:srgbClr val="7414DC"/>
              </a:buClr>
              <a:buSzPct val="125000"/>
              <a:buFont typeface="Courier New" panose="020B0604020202020204" pitchFamily="34" charset="0"/>
              <a:buChar char="o"/>
              <a:defRPr/>
            </a:pPr>
            <a:r>
              <a:rPr lang="en-GB" sz="1600">
                <a:latin typeface="Nunito Sans"/>
                <a:ea typeface="Calibri"/>
                <a:cs typeface="Calibri"/>
              </a:rPr>
              <a:t>How will you let volunteers know you are working on their query? Maybe an automatic response or holding message?</a:t>
            </a:r>
          </a:p>
          <a:p>
            <a:pPr marL="295275" indent="-285750">
              <a:spcBef>
                <a:spcPts val="600"/>
              </a:spcBef>
              <a:spcAft>
                <a:spcPts val="600"/>
              </a:spcAft>
              <a:buClr>
                <a:srgbClr val="7414DC"/>
              </a:buClr>
              <a:buSzPct val="125000"/>
              <a:buFont typeface="Arial" panose="020B0604020202020204" pitchFamily="34" charset="0"/>
              <a:buChar char="•"/>
              <a:defRPr/>
            </a:pPr>
            <a:endParaRPr lang="en-GB" sz="1800">
              <a:latin typeface="Nunito Sans"/>
              <a:ea typeface="Calibri"/>
              <a:cs typeface="Calibri"/>
            </a:endParaRPr>
          </a:p>
          <a:p>
            <a:pPr marL="295275" indent="-285750">
              <a:spcBef>
                <a:spcPts val="600"/>
              </a:spcBef>
              <a:spcAft>
                <a:spcPts val="600"/>
              </a:spcAft>
              <a:buClr>
                <a:srgbClr val="7414DC"/>
              </a:buClr>
              <a:buSzPct val="125000"/>
              <a:buFont typeface="Arial" panose="020B0604020202020204" pitchFamily="34" charset="0"/>
              <a:buChar char="•"/>
              <a:defRPr/>
            </a:pPr>
            <a:endParaRPr lang="en-GB" sz="1800">
              <a:latin typeface="Nunito Sans"/>
              <a:ea typeface="Calibri"/>
              <a:cs typeface="Calibri"/>
            </a:endParaRPr>
          </a:p>
        </p:txBody>
      </p:sp>
      <p:pic>
        <p:nvPicPr>
          <p:cNvPr id="2" name="Picture 10" descr="A picture containing person, outdoor, young, child&#10;&#10;Description automatically generated">
            <a:extLst>
              <a:ext uri="{FF2B5EF4-FFF2-40B4-BE49-F238E27FC236}">
                <a16:creationId xmlns:a16="http://schemas.microsoft.com/office/drawing/2014/main" id="{19545A3D-A4E6-CB6C-9169-09AD70AB7D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 t="-31"/>
          <a:stretch/>
        </p:blipFill>
        <p:spPr>
          <a:xfrm>
            <a:off x="0" y="0"/>
            <a:ext cx="6096000" cy="6858000"/>
          </a:xfrm>
          <a:prstGeom prst="rect">
            <a:avLst/>
          </a:prstGeom>
        </p:spPr>
      </p:pic>
    </p:spTree>
    <p:extLst>
      <p:ext uri="{BB962C8B-B14F-4D97-AF65-F5344CB8AC3E}">
        <p14:creationId xmlns:p14="http://schemas.microsoft.com/office/powerpoint/2010/main" val="4271348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The timeline</a:t>
            </a:r>
            <a:endParaRPr lang="en-US"/>
          </a:p>
        </p:txBody>
      </p:sp>
    </p:spTree>
    <p:extLst>
      <p:ext uri="{BB962C8B-B14F-4D97-AF65-F5344CB8AC3E}">
        <p14:creationId xmlns:p14="http://schemas.microsoft.com/office/powerpoint/2010/main" val="359422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29200" y="1412726"/>
            <a:ext cx="5766800" cy="3845283"/>
          </a:xfrm>
          <a:prstGeom prst="rect">
            <a:avLst/>
          </a:prstGeom>
        </p:spPr>
        <p:txBody>
          <a:bodyPr vert="horz" wrap="square" lIns="0" tIns="272415" rIns="0" bIns="0" rtlCol="0" anchor="t">
            <a:spAutoFit/>
          </a:bodyPr>
          <a:lstStyle/>
          <a:p>
            <a:pPr marL="285750" lvl="1" indent="-285750">
              <a:spcBef>
                <a:spcPts val="600"/>
              </a:spcBef>
              <a:spcAft>
                <a:spcPts val="600"/>
              </a:spcAft>
              <a:buClr>
                <a:srgbClr val="7414DC"/>
              </a:buClr>
              <a:buSzPct val="125000"/>
              <a:buFont typeface="Arial"/>
              <a:buChar char="•"/>
              <a:tabLst>
                <a:tab pos="523399" algn="l"/>
                <a:tab pos="523875" algn="l"/>
              </a:tabLst>
            </a:pPr>
            <a:r>
              <a:rPr lang="en-GB" sz="1800" b="1">
                <a:ea typeface="+mn-lt"/>
                <a:cs typeface="+mn-lt"/>
              </a:rPr>
              <a:t>Hamish Stout,</a:t>
            </a:r>
            <a:r>
              <a:rPr lang="en-GB" sz="1800">
                <a:ea typeface="+mn-lt"/>
                <a:cs typeface="+mn-lt"/>
              </a:rPr>
              <a:t> Project Sponsor, Change and Infrastructure</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Paul Fix, </a:t>
            </a:r>
            <a:r>
              <a:rPr lang="en-GB" sz="1800">
                <a:latin typeface="Nunito Sans"/>
                <a:cs typeface="Calibri"/>
              </a:rPr>
              <a:t>Programme Sponsor, Volunteer Experience</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Liz Cash, </a:t>
            </a:r>
            <a:r>
              <a:rPr lang="en-GB" sz="1800">
                <a:latin typeface="Nunito Sans"/>
                <a:cs typeface="Calibri"/>
              </a:rPr>
              <a:t>Training Manager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Dan Venting,</a:t>
            </a:r>
            <a:r>
              <a:rPr lang="en-GB" sz="1800">
                <a:latin typeface="Nunito Sans"/>
                <a:cs typeface="Calibri"/>
              </a:rPr>
              <a:t> Support Centre Manager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Prerna Carroll,</a:t>
            </a:r>
            <a:r>
              <a:rPr lang="en-GB" sz="1800">
                <a:latin typeface="Nunito Sans"/>
                <a:cs typeface="Calibri"/>
              </a:rPr>
              <a:t> (Digital) Delivery Manager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Elizabeth </a:t>
            </a:r>
            <a:r>
              <a:rPr lang="en-GB" sz="1800" b="1" err="1">
                <a:latin typeface="Nunito Sans"/>
                <a:cs typeface="Calibri"/>
              </a:rPr>
              <a:t>Stormfield</a:t>
            </a:r>
            <a:r>
              <a:rPr lang="en-GB" sz="1800" b="1">
                <a:latin typeface="Nunito Sans"/>
                <a:cs typeface="Calibri"/>
              </a:rPr>
              <a:t>, Rob Groves, </a:t>
            </a:r>
            <a:r>
              <a:rPr lang="en-GB" sz="1800">
                <a:latin typeface="Nunito Sans"/>
                <a:cs typeface="Calibri"/>
              </a:rPr>
              <a:t>Change Team</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Adam Ray, </a:t>
            </a:r>
            <a:r>
              <a:rPr lang="en-GB" sz="1800">
                <a:latin typeface="Nunito Sans"/>
                <a:cs typeface="Calibri"/>
              </a:rPr>
              <a:t>Communications Manager</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endParaRPr lang="en-GB" sz="1800">
              <a:latin typeface="Nunito Sans"/>
              <a:cs typeface="Calibri"/>
            </a:endParaRPr>
          </a:p>
        </p:txBody>
      </p:sp>
      <p:sp>
        <p:nvSpPr>
          <p:cNvPr id="3" name="TextBox 2">
            <a:extLst>
              <a:ext uri="{FF2B5EF4-FFF2-40B4-BE49-F238E27FC236}">
                <a16:creationId xmlns:a16="http://schemas.microsoft.com/office/drawing/2014/main" id="{C442F3DC-9009-C8F9-A8ED-6C3994E56C41}"/>
              </a:ext>
            </a:extLst>
          </p:cNvPr>
          <p:cNvSpPr txBox="1"/>
          <p:nvPr/>
        </p:nvSpPr>
        <p:spPr>
          <a:xfrm>
            <a:off x="170949" y="58197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4" name="Picture 16" descr="A person giving a presentation to an audience&#10;&#10;Description automatically generated">
            <a:extLst>
              <a:ext uri="{FF2B5EF4-FFF2-40B4-BE49-F238E27FC236}">
                <a16:creationId xmlns:a16="http://schemas.microsoft.com/office/drawing/2014/main" id="{B438E189-9D8C-8268-A3E4-D6E14F9902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4001" y="0"/>
            <a:ext cx="5888000" cy="6858000"/>
          </a:xfrm>
          <a:prstGeom prst="rect">
            <a:avLst/>
          </a:prstGeom>
        </p:spPr>
      </p:pic>
    </p:spTree>
    <p:extLst>
      <p:ext uri="{BB962C8B-B14F-4D97-AF65-F5344CB8AC3E}">
        <p14:creationId xmlns:p14="http://schemas.microsoft.com/office/powerpoint/2010/main" val="3981371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BFFAC-A579-C96A-D8AC-93B068AEE799}"/>
              </a:ext>
            </a:extLst>
          </p:cNvPr>
          <p:cNvSpPr txBox="1"/>
          <p:nvPr/>
        </p:nvSpPr>
        <p:spPr>
          <a:xfrm>
            <a:off x="429216" y="767673"/>
            <a:ext cx="5666784"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Delivery Phases</a:t>
            </a:r>
          </a:p>
        </p:txBody>
      </p:sp>
      <p:grpSp>
        <p:nvGrpSpPr>
          <p:cNvPr id="8" name="Group 7">
            <a:extLst>
              <a:ext uri="{FF2B5EF4-FFF2-40B4-BE49-F238E27FC236}">
                <a16:creationId xmlns:a16="http://schemas.microsoft.com/office/drawing/2014/main" id="{3AEE03BA-5AEF-0B86-DA46-F31451958EAE}"/>
              </a:ext>
            </a:extLst>
          </p:cNvPr>
          <p:cNvGrpSpPr/>
          <p:nvPr/>
        </p:nvGrpSpPr>
        <p:grpSpPr>
          <a:xfrm>
            <a:off x="447897" y="1548768"/>
            <a:ext cx="11296206" cy="2576254"/>
            <a:chOff x="447897" y="2346972"/>
            <a:chExt cx="11296206" cy="2576255"/>
          </a:xfrm>
        </p:grpSpPr>
        <p:sp>
          <p:nvSpPr>
            <p:cNvPr id="10" name="Arrow: Right 9">
              <a:extLst>
                <a:ext uri="{FF2B5EF4-FFF2-40B4-BE49-F238E27FC236}">
                  <a16:creationId xmlns:a16="http://schemas.microsoft.com/office/drawing/2014/main" id="{70B5AC61-551C-6806-C961-F0DBA38F2567}"/>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11" name="Rectangle: Rounded Corners 10">
              <a:extLst>
                <a:ext uri="{FF2B5EF4-FFF2-40B4-BE49-F238E27FC236}">
                  <a16:creationId xmlns:a16="http://schemas.microsoft.com/office/drawing/2014/main" id="{BA468AA2-3ADC-A621-1339-31734EAF08D7}"/>
                </a:ext>
              </a:extLst>
            </p:cNvPr>
            <p:cNvSpPr/>
            <p:nvPr/>
          </p:nvSpPr>
          <p:spPr>
            <a:xfrm>
              <a:off x="7158806" y="3695624"/>
              <a:ext cx="2576881"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12" name="Rectangle: Rounded Corners 11">
              <a:extLst>
                <a:ext uri="{FF2B5EF4-FFF2-40B4-BE49-F238E27FC236}">
                  <a16:creationId xmlns:a16="http://schemas.microsoft.com/office/drawing/2014/main" id="{4020A154-2C2C-5D8B-42BE-F8962D478444}"/>
                </a:ext>
              </a:extLst>
            </p:cNvPr>
            <p:cNvSpPr/>
            <p:nvPr/>
          </p:nvSpPr>
          <p:spPr>
            <a:xfrm>
              <a:off x="8539079" y="4355670"/>
              <a:ext cx="1196608"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14" name="Rectangle: Rounded Corners 13">
              <a:extLst>
                <a:ext uri="{FF2B5EF4-FFF2-40B4-BE49-F238E27FC236}">
                  <a16:creationId xmlns:a16="http://schemas.microsoft.com/office/drawing/2014/main" id="{ECE13800-604F-B400-92E9-47E6FBE9B26B}"/>
                </a:ext>
              </a:extLst>
            </p:cNvPr>
            <p:cNvSpPr/>
            <p:nvPr/>
          </p:nvSpPr>
          <p:spPr>
            <a:xfrm>
              <a:off x="7158806" y="4355669"/>
              <a:ext cx="1310119"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16" name="Rectangle: Rounded Corners 15">
              <a:extLst>
                <a:ext uri="{FF2B5EF4-FFF2-40B4-BE49-F238E27FC236}">
                  <a16:creationId xmlns:a16="http://schemas.microsoft.com/office/drawing/2014/main" id="{D92FD610-5364-AE44-05CE-307A99E22BD9}"/>
                </a:ext>
              </a:extLst>
            </p:cNvPr>
            <p:cNvSpPr/>
            <p:nvPr/>
          </p:nvSpPr>
          <p:spPr>
            <a:xfrm>
              <a:off x="447897" y="3695620"/>
              <a:ext cx="3841322"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 and data readiness</a:t>
              </a:r>
            </a:p>
          </p:txBody>
        </p:sp>
        <p:sp>
          <p:nvSpPr>
            <p:cNvPr id="18" name="Rectangle: Rounded Corners 17">
              <a:extLst>
                <a:ext uri="{FF2B5EF4-FFF2-40B4-BE49-F238E27FC236}">
                  <a16:creationId xmlns:a16="http://schemas.microsoft.com/office/drawing/2014/main" id="{39687B63-D96D-766B-505C-74EDB0ECC2DC}"/>
                </a:ext>
              </a:extLst>
            </p:cNvPr>
            <p:cNvSpPr/>
            <p:nvPr/>
          </p:nvSpPr>
          <p:spPr>
            <a:xfrm>
              <a:off x="4395442" y="3695620"/>
              <a:ext cx="2657141"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Finish preparations for the digital tools &amp; processes</a:t>
              </a:r>
            </a:p>
          </p:txBody>
        </p:sp>
        <p:sp>
          <p:nvSpPr>
            <p:cNvPr id="5" name="Rectangle: Rounded Corners 4">
              <a:extLst>
                <a:ext uri="{FF2B5EF4-FFF2-40B4-BE49-F238E27FC236}">
                  <a16:creationId xmlns:a16="http://schemas.microsoft.com/office/drawing/2014/main" id="{3939F3FF-BDAE-DCB1-DC14-75A442979514}"/>
                </a:ext>
              </a:extLst>
            </p:cNvPr>
            <p:cNvSpPr/>
            <p:nvPr/>
          </p:nvSpPr>
          <p:spPr>
            <a:xfrm>
              <a:off x="9841909" y="3695622"/>
              <a:ext cx="1902194"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3" name="Rectangle: Rounded Corners 2">
              <a:extLst>
                <a:ext uri="{FF2B5EF4-FFF2-40B4-BE49-F238E27FC236}">
                  <a16:creationId xmlns:a16="http://schemas.microsoft.com/office/drawing/2014/main" id="{FD688A1F-FC7D-B1CF-4E88-C99440C678D8}"/>
                </a:ext>
              </a:extLst>
            </p:cNvPr>
            <p:cNvSpPr/>
            <p:nvPr/>
          </p:nvSpPr>
          <p:spPr>
            <a:xfrm>
              <a:off x="447897" y="3005970"/>
              <a:ext cx="3841322"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4" name="Rectangle: Rounded Corners 3">
              <a:extLst>
                <a:ext uri="{FF2B5EF4-FFF2-40B4-BE49-F238E27FC236}">
                  <a16:creationId xmlns:a16="http://schemas.microsoft.com/office/drawing/2014/main" id="{31203111-FBBA-6D7B-699B-556F115120D3}"/>
                </a:ext>
              </a:extLst>
            </p:cNvPr>
            <p:cNvSpPr/>
            <p:nvPr/>
          </p:nvSpPr>
          <p:spPr>
            <a:xfrm>
              <a:off x="4395442" y="3005970"/>
              <a:ext cx="265714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September Onwards</a:t>
              </a:r>
            </a:p>
          </p:txBody>
        </p:sp>
        <p:sp>
          <p:nvSpPr>
            <p:cNvPr id="6" name="Rectangle: Rounded Corners 5">
              <a:extLst>
                <a:ext uri="{FF2B5EF4-FFF2-40B4-BE49-F238E27FC236}">
                  <a16:creationId xmlns:a16="http://schemas.microsoft.com/office/drawing/2014/main" id="{453F7BC7-CF1B-6633-0B03-D416EB5FF78F}"/>
                </a:ext>
              </a:extLst>
            </p:cNvPr>
            <p:cNvSpPr/>
            <p:nvPr/>
          </p:nvSpPr>
          <p:spPr>
            <a:xfrm>
              <a:off x="7158806" y="3005970"/>
              <a:ext cx="257688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Before end of 2024</a:t>
              </a:r>
            </a:p>
          </p:txBody>
        </p:sp>
        <p:sp>
          <p:nvSpPr>
            <p:cNvPr id="7" name="Rectangle: Rounded Corners 6">
              <a:extLst>
                <a:ext uri="{FF2B5EF4-FFF2-40B4-BE49-F238E27FC236}">
                  <a16:creationId xmlns:a16="http://schemas.microsoft.com/office/drawing/2014/main" id="{29F25422-CE41-0CDA-01E0-042AE19C8D9C}"/>
                </a:ext>
              </a:extLst>
            </p:cNvPr>
            <p:cNvSpPr/>
            <p:nvPr/>
          </p:nvSpPr>
          <p:spPr>
            <a:xfrm>
              <a:off x="9841909" y="3005970"/>
              <a:ext cx="1902194"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
        <p:nvSpPr>
          <p:cNvPr id="15" name="Rectangle: Rounded Corners 14">
            <a:extLst>
              <a:ext uri="{FF2B5EF4-FFF2-40B4-BE49-F238E27FC236}">
                <a16:creationId xmlns:a16="http://schemas.microsoft.com/office/drawing/2014/main" id="{ADF4AB80-7849-229D-6CEB-CEABBC4B1B7F}"/>
              </a:ext>
            </a:extLst>
          </p:cNvPr>
          <p:cNvSpPr/>
          <p:nvPr/>
        </p:nvSpPr>
        <p:spPr>
          <a:xfrm>
            <a:off x="447898" y="4125021"/>
            <a:ext cx="3841321" cy="2433661"/>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795" marR="3810">
              <a:spcBef>
                <a:spcPts val="1200"/>
              </a:spcBef>
              <a:spcAft>
                <a:spcPts val="1200"/>
              </a:spcAft>
              <a:buClr>
                <a:schemeClr val="tx2"/>
              </a:buClr>
              <a:buSzPct val="125000"/>
            </a:pPr>
            <a:r>
              <a:rPr lang="en-US" sz="1600" b="1">
                <a:solidFill>
                  <a:schemeClr val="tx1"/>
                </a:solidFill>
              </a:rPr>
              <a:t>*Introducing and embedding culture changes includes: </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Our Volunteering Culture</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Learning Culture </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Welcome Culture</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New ways of working</a:t>
            </a:r>
          </a:p>
        </p:txBody>
      </p:sp>
    </p:spTree>
    <p:extLst>
      <p:ext uri="{BB962C8B-B14F-4D97-AF65-F5344CB8AC3E}">
        <p14:creationId xmlns:p14="http://schemas.microsoft.com/office/powerpoint/2010/main" val="1895248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87A82FBF-B6EB-0A78-A831-560D2238C6B9}"/>
              </a:ext>
            </a:extLst>
          </p:cNvPr>
          <p:cNvSpPr txBox="1"/>
          <p:nvPr/>
        </p:nvSpPr>
        <p:spPr>
          <a:xfrm>
            <a:off x="528208" y="1036130"/>
            <a:ext cx="10818665"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Preparing for new and updated processes </a:t>
            </a:r>
          </a:p>
        </p:txBody>
      </p:sp>
      <p:grpSp>
        <p:nvGrpSpPr>
          <p:cNvPr id="24" name="Group 23">
            <a:extLst>
              <a:ext uri="{FF2B5EF4-FFF2-40B4-BE49-F238E27FC236}">
                <a16:creationId xmlns:a16="http://schemas.microsoft.com/office/drawing/2014/main" id="{30D82018-F73D-29AF-4532-C9823D0DCB98}"/>
              </a:ext>
            </a:extLst>
          </p:cNvPr>
          <p:cNvGrpSpPr/>
          <p:nvPr/>
        </p:nvGrpSpPr>
        <p:grpSpPr>
          <a:xfrm>
            <a:off x="621692" y="1740307"/>
            <a:ext cx="10194111" cy="4391740"/>
            <a:chOff x="998944" y="1810539"/>
            <a:chExt cx="10194111" cy="4391740"/>
          </a:xfrm>
        </p:grpSpPr>
        <p:grpSp>
          <p:nvGrpSpPr>
            <p:cNvPr id="16" name="Group 15">
              <a:extLst>
                <a:ext uri="{FF2B5EF4-FFF2-40B4-BE49-F238E27FC236}">
                  <a16:creationId xmlns:a16="http://schemas.microsoft.com/office/drawing/2014/main" id="{7C3EDD8D-DF1C-586C-0D65-05AF5CD80D3E}"/>
                </a:ext>
              </a:extLst>
            </p:cNvPr>
            <p:cNvGrpSpPr/>
            <p:nvPr/>
          </p:nvGrpSpPr>
          <p:grpSpPr>
            <a:xfrm>
              <a:off x="998944" y="3682409"/>
              <a:ext cx="10194111" cy="2519870"/>
              <a:chOff x="842994" y="3707219"/>
              <a:chExt cx="10194111" cy="2519870"/>
            </a:xfrm>
          </p:grpSpPr>
          <p:sp>
            <p:nvSpPr>
              <p:cNvPr id="9" name="TextBox 8">
                <a:extLst>
                  <a:ext uri="{FF2B5EF4-FFF2-40B4-BE49-F238E27FC236}">
                    <a16:creationId xmlns:a16="http://schemas.microsoft.com/office/drawing/2014/main" id="{84AD2748-2F66-9772-2394-60CEFD057052}"/>
                  </a:ext>
                </a:extLst>
              </p:cNvPr>
              <p:cNvSpPr txBox="1"/>
              <p:nvPr/>
            </p:nvSpPr>
            <p:spPr>
              <a:xfrm>
                <a:off x="842994" y="4643154"/>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Appointment Reviews</a:t>
                </a:r>
              </a:p>
            </p:txBody>
          </p:sp>
          <p:sp>
            <p:nvSpPr>
              <p:cNvPr id="13" name="TextBox 12">
                <a:extLst>
                  <a:ext uri="{FF2B5EF4-FFF2-40B4-BE49-F238E27FC236}">
                    <a16:creationId xmlns:a16="http://schemas.microsoft.com/office/drawing/2014/main" id="{AAF3EDC0-187D-3E54-BB30-575412BCFBD0}"/>
                  </a:ext>
                </a:extLst>
              </p:cNvPr>
              <p:cNvSpPr txBox="1"/>
              <p:nvPr/>
            </p:nvSpPr>
            <p:spPr>
              <a:xfrm>
                <a:off x="8697105" y="370721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Suspensions</a:t>
                </a:r>
                <a:br>
                  <a:rPr lang="en-GB" sz="1600">
                    <a:solidFill>
                      <a:schemeClr val="bg1"/>
                    </a:solidFill>
                  </a:rPr>
                </a:br>
                <a:r>
                  <a:rPr lang="en-GB" sz="1600">
                    <a:solidFill>
                      <a:schemeClr val="bg1"/>
                    </a:solidFill>
                  </a:rPr>
                  <a:t>(Adults)</a:t>
                </a:r>
              </a:p>
            </p:txBody>
          </p:sp>
          <p:sp>
            <p:nvSpPr>
              <p:cNvPr id="18" name="TextBox 17">
                <a:extLst>
                  <a:ext uri="{FF2B5EF4-FFF2-40B4-BE49-F238E27FC236}">
                    <a16:creationId xmlns:a16="http://schemas.microsoft.com/office/drawing/2014/main" id="{244D8EF7-C561-6EAB-EBF8-1C727736CC18}"/>
                  </a:ext>
                </a:extLst>
              </p:cNvPr>
              <p:cNvSpPr txBox="1"/>
              <p:nvPr/>
            </p:nvSpPr>
            <p:spPr>
              <a:xfrm>
                <a:off x="3461031" y="5579089"/>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sz="1600">
                    <a:solidFill>
                      <a:schemeClr val="bg1"/>
                    </a:solidFill>
                  </a:rPr>
                  <a:t>Actions</a:t>
                </a:r>
              </a:p>
            </p:txBody>
          </p:sp>
        </p:grpSp>
        <p:grpSp>
          <p:nvGrpSpPr>
            <p:cNvPr id="23" name="Group 22">
              <a:extLst>
                <a:ext uri="{FF2B5EF4-FFF2-40B4-BE49-F238E27FC236}">
                  <a16:creationId xmlns:a16="http://schemas.microsoft.com/office/drawing/2014/main" id="{6689E7A5-6C36-1FB1-9D83-B05BF30B8CCE}"/>
                </a:ext>
              </a:extLst>
            </p:cNvPr>
            <p:cNvGrpSpPr/>
            <p:nvPr/>
          </p:nvGrpSpPr>
          <p:grpSpPr>
            <a:xfrm>
              <a:off x="998944" y="1810539"/>
              <a:ext cx="10194111" cy="4391740"/>
              <a:chOff x="859926" y="1835349"/>
              <a:chExt cx="10194111" cy="4391740"/>
            </a:xfrm>
          </p:grpSpPr>
          <p:sp>
            <p:nvSpPr>
              <p:cNvPr id="2" name="TextBox 1">
                <a:extLst>
                  <a:ext uri="{FF2B5EF4-FFF2-40B4-BE49-F238E27FC236}">
                    <a16:creationId xmlns:a16="http://schemas.microsoft.com/office/drawing/2014/main" id="{45B4D72C-B66F-CAB0-7DDC-8F974A32310F}"/>
                  </a:ext>
                </a:extLst>
              </p:cNvPr>
              <p:cNvSpPr txBox="1"/>
              <p:nvPr/>
            </p:nvSpPr>
            <p:spPr>
              <a:xfrm>
                <a:off x="859926" y="370721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Volunteer Joining Journey</a:t>
                </a:r>
              </a:p>
            </p:txBody>
          </p:sp>
          <p:sp>
            <p:nvSpPr>
              <p:cNvPr id="5" name="TextBox 4">
                <a:extLst>
                  <a:ext uri="{FF2B5EF4-FFF2-40B4-BE49-F238E27FC236}">
                    <a16:creationId xmlns:a16="http://schemas.microsoft.com/office/drawing/2014/main" id="{30822AFD-74EC-01D8-D8A6-D6F4FD1BDFC6}"/>
                  </a:ext>
                </a:extLst>
              </p:cNvPr>
              <p:cNvSpPr txBox="1"/>
              <p:nvPr/>
            </p:nvSpPr>
            <p:spPr>
              <a:xfrm>
                <a:off x="859926" y="183534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Managing your local structures</a:t>
                </a:r>
              </a:p>
            </p:txBody>
          </p:sp>
          <p:sp>
            <p:nvSpPr>
              <p:cNvPr id="6" name="TextBox 5">
                <a:extLst>
                  <a:ext uri="{FF2B5EF4-FFF2-40B4-BE49-F238E27FC236}">
                    <a16:creationId xmlns:a16="http://schemas.microsoft.com/office/drawing/2014/main" id="{3BCEB185-2144-C0E0-89FD-7D0E919A3C9D}"/>
                  </a:ext>
                </a:extLst>
              </p:cNvPr>
              <p:cNvSpPr txBox="1"/>
              <p:nvPr/>
            </p:nvSpPr>
            <p:spPr>
              <a:xfrm>
                <a:off x="6096000" y="2771284"/>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Notifications</a:t>
                </a:r>
              </a:p>
            </p:txBody>
          </p:sp>
          <p:sp>
            <p:nvSpPr>
              <p:cNvPr id="7" name="TextBox 6">
                <a:extLst>
                  <a:ext uri="{FF2B5EF4-FFF2-40B4-BE49-F238E27FC236}">
                    <a16:creationId xmlns:a16="http://schemas.microsoft.com/office/drawing/2014/main" id="{03F3DD3D-35AA-A832-8C0B-607D186AD30B}"/>
                  </a:ext>
                </a:extLst>
              </p:cNvPr>
              <p:cNvSpPr txBox="1"/>
              <p:nvPr/>
            </p:nvSpPr>
            <p:spPr>
              <a:xfrm>
                <a:off x="3477963" y="183534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Managing our volunteers</a:t>
                </a:r>
              </a:p>
            </p:txBody>
          </p:sp>
          <p:sp>
            <p:nvSpPr>
              <p:cNvPr id="8" name="TextBox 7">
                <a:extLst>
                  <a:ext uri="{FF2B5EF4-FFF2-40B4-BE49-F238E27FC236}">
                    <a16:creationId xmlns:a16="http://schemas.microsoft.com/office/drawing/2014/main" id="{244D8EF7-C561-6EAB-EBF8-1C727736CC18}"/>
                  </a:ext>
                </a:extLst>
              </p:cNvPr>
              <p:cNvSpPr txBox="1"/>
              <p:nvPr/>
            </p:nvSpPr>
            <p:spPr>
              <a:xfrm>
                <a:off x="6096000" y="183534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Permits</a:t>
                </a:r>
              </a:p>
              <a:p>
                <a:r>
                  <a:rPr lang="en-GB" sz="1400">
                    <a:solidFill>
                      <a:schemeClr val="bg1"/>
                    </a:solidFill>
                  </a:rPr>
                  <a:t>(Activity, Nights Away)</a:t>
                </a:r>
              </a:p>
            </p:txBody>
          </p:sp>
          <p:sp>
            <p:nvSpPr>
              <p:cNvPr id="3" name="TextBox 2">
                <a:extLst>
                  <a:ext uri="{FF2B5EF4-FFF2-40B4-BE49-F238E27FC236}">
                    <a16:creationId xmlns:a16="http://schemas.microsoft.com/office/drawing/2014/main" id="{8D22C61B-B7AF-35C8-08BB-079906CB4A98}"/>
                  </a:ext>
                </a:extLst>
              </p:cNvPr>
              <p:cNvSpPr txBox="1"/>
              <p:nvPr/>
            </p:nvSpPr>
            <p:spPr>
              <a:xfrm>
                <a:off x="3477963" y="370721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Volunteer Role Change process</a:t>
                </a:r>
              </a:p>
            </p:txBody>
          </p:sp>
          <p:sp>
            <p:nvSpPr>
              <p:cNvPr id="10" name="TextBox 9">
                <a:extLst>
                  <a:ext uri="{FF2B5EF4-FFF2-40B4-BE49-F238E27FC236}">
                    <a16:creationId xmlns:a16="http://schemas.microsoft.com/office/drawing/2014/main" id="{38B8653A-59BB-53A2-2DD7-1C07E42F799A}"/>
                  </a:ext>
                </a:extLst>
              </p:cNvPr>
              <p:cNvSpPr txBox="1"/>
              <p:nvPr/>
            </p:nvSpPr>
            <p:spPr>
              <a:xfrm>
                <a:off x="8714037" y="2772901"/>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Dashboards &amp; Reporting</a:t>
                </a:r>
              </a:p>
            </p:txBody>
          </p:sp>
          <p:sp>
            <p:nvSpPr>
              <p:cNvPr id="11" name="TextBox 10">
                <a:extLst>
                  <a:ext uri="{FF2B5EF4-FFF2-40B4-BE49-F238E27FC236}">
                    <a16:creationId xmlns:a16="http://schemas.microsoft.com/office/drawing/2014/main" id="{8EC3D281-F3C3-C712-BEBC-F34C1BDA4B8E}"/>
                  </a:ext>
                </a:extLst>
              </p:cNvPr>
              <p:cNvSpPr txBox="1"/>
              <p:nvPr/>
            </p:nvSpPr>
            <p:spPr>
              <a:xfrm>
                <a:off x="8714037" y="183534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Good Service Awards</a:t>
                </a:r>
              </a:p>
            </p:txBody>
          </p:sp>
          <p:sp>
            <p:nvSpPr>
              <p:cNvPr id="12" name="TextBox 11">
                <a:extLst>
                  <a:ext uri="{FF2B5EF4-FFF2-40B4-BE49-F238E27FC236}">
                    <a16:creationId xmlns:a16="http://schemas.microsoft.com/office/drawing/2014/main" id="{A548A270-75D7-0409-7138-A7AAA04EB2B8}"/>
                  </a:ext>
                </a:extLst>
              </p:cNvPr>
              <p:cNvSpPr txBox="1"/>
              <p:nvPr/>
            </p:nvSpPr>
            <p:spPr>
              <a:xfrm>
                <a:off x="3477963" y="2771284"/>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Learning</a:t>
                </a:r>
              </a:p>
            </p:txBody>
          </p:sp>
          <p:sp>
            <p:nvSpPr>
              <p:cNvPr id="15" name="TextBox 14">
                <a:extLst>
                  <a:ext uri="{FF2B5EF4-FFF2-40B4-BE49-F238E27FC236}">
                    <a16:creationId xmlns:a16="http://schemas.microsoft.com/office/drawing/2014/main" id="{8455C3E9-FDCA-817D-2090-4B2AD187C729}"/>
                  </a:ext>
                </a:extLst>
              </p:cNvPr>
              <p:cNvSpPr txBox="1"/>
              <p:nvPr/>
            </p:nvSpPr>
            <p:spPr>
              <a:xfrm>
                <a:off x="859926" y="2771284"/>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Managing my personal details</a:t>
                </a:r>
              </a:p>
            </p:txBody>
          </p:sp>
          <p:sp>
            <p:nvSpPr>
              <p:cNvPr id="17" name="TextBox 16">
                <a:extLst>
                  <a:ext uri="{FF2B5EF4-FFF2-40B4-BE49-F238E27FC236}">
                    <a16:creationId xmlns:a16="http://schemas.microsoft.com/office/drawing/2014/main" id="{3BCEB185-2144-C0E0-89FD-7D0E919A3C9D}"/>
                  </a:ext>
                </a:extLst>
              </p:cNvPr>
              <p:cNvSpPr txBox="1"/>
              <p:nvPr/>
            </p:nvSpPr>
            <p:spPr>
              <a:xfrm>
                <a:off x="861632" y="5578739"/>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sz="1600">
                    <a:solidFill>
                      <a:schemeClr val="bg1"/>
                    </a:solidFill>
                  </a:rPr>
                  <a:t>Attracting new volunteers</a:t>
                </a:r>
              </a:p>
            </p:txBody>
          </p:sp>
          <p:sp>
            <p:nvSpPr>
              <p:cNvPr id="20" name="TextBox 19">
                <a:extLst>
                  <a:ext uri="{FF2B5EF4-FFF2-40B4-BE49-F238E27FC236}">
                    <a16:creationId xmlns:a16="http://schemas.microsoft.com/office/drawing/2014/main" id="{05A4A805-CD32-D8D8-A848-89C32D80ECE5}"/>
                  </a:ext>
                </a:extLst>
              </p:cNvPr>
              <p:cNvSpPr txBox="1"/>
              <p:nvPr/>
            </p:nvSpPr>
            <p:spPr>
              <a:xfrm>
                <a:off x="6096000" y="5579089"/>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sz="1600">
                    <a:solidFill>
                      <a:schemeClr val="bg1"/>
                    </a:solidFill>
                  </a:rPr>
                  <a:t>Qualifications</a:t>
                </a:r>
              </a:p>
            </p:txBody>
          </p:sp>
          <p:sp>
            <p:nvSpPr>
              <p:cNvPr id="22" name="TextBox 21">
                <a:extLst>
                  <a:ext uri="{FF2B5EF4-FFF2-40B4-BE49-F238E27FC236}">
                    <a16:creationId xmlns:a16="http://schemas.microsoft.com/office/drawing/2014/main" id="{412369FE-282F-DFC6-C21C-3C993BD5361D}"/>
                  </a:ext>
                </a:extLst>
              </p:cNvPr>
              <p:cNvSpPr txBox="1"/>
              <p:nvPr/>
            </p:nvSpPr>
            <p:spPr>
              <a:xfrm>
                <a:off x="6096000" y="370721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Reporting</a:t>
                </a:r>
              </a:p>
            </p:txBody>
          </p:sp>
        </p:grpSp>
      </p:grpSp>
      <p:grpSp>
        <p:nvGrpSpPr>
          <p:cNvPr id="33" name="Group 32">
            <a:extLst>
              <a:ext uri="{FF2B5EF4-FFF2-40B4-BE49-F238E27FC236}">
                <a16:creationId xmlns:a16="http://schemas.microsoft.com/office/drawing/2014/main" id="{80C41AA0-D1EA-9273-FF4D-FCA9AB8E0A7D}"/>
              </a:ext>
            </a:extLst>
          </p:cNvPr>
          <p:cNvGrpSpPr/>
          <p:nvPr/>
        </p:nvGrpSpPr>
        <p:grpSpPr>
          <a:xfrm>
            <a:off x="8571211" y="5541181"/>
            <a:ext cx="2775661" cy="1175316"/>
            <a:chOff x="8571211" y="5541181"/>
            <a:chExt cx="2775661" cy="1175316"/>
          </a:xfrm>
        </p:grpSpPr>
        <p:sp>
          <p:nvSpPr>
            <p:cNvPr id="25" name="TextBox 24">
              <a:extLst>
                <a:ext uri="{FF2B5EF4-FFF2-40B4-BE49-F238E27FC236}">
                  <a16:creationId xmlns:a16="http://schemas.microsoft.com/office/drawing/2014/main" id="{EE3849DF-C5AC-99B0-FFDD-01BBEC66E0B0}"/>
                </a:ext>
              </a:extLst>
            </p:cNvPr>
            <p:cNvSpPr txBox="1"/>
            <p:nvPr/>
          </p:nvSpPr>
          <p:spPr>
            <a:xfrm>
              <a:off x="8695966" y="6247951"/>
              <a:ext cx="360000" cy="360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endParaRPr lang="en-GB" sz="1600">
                <a:solidFill>
                  <a:schemeClr val="bg1"/>
                </a:solidFill>
              </a:endParaRPr>
            </a:p>
          </p:txBody>
        </p:sp>
        <p:sp>
          <p:nvSpPr>
            <p:cNvPr id="26" name="TextBox 25">
              <a:extLst>
                <a:ext uri="{FF2B5EF4-FFF2-40B4-BE49-F238E27FC236}">
                  <a16:creationId xmlns:a16="http://schemas.microsoft.com/office/drawing/2014/main" id="{54CD1542-0E6A-AD25-985C-37B0C64516B8}"/>
                </a:ext>
              </a:extLst>
            </p:cNvPr>
            <p:cNvSpPr txBox="1"/>
            <p:nvPr/>
          </p:nvSpPr>
          <p:spPr>
            <a:xfrm>
              <a:off x="8694594" y="5705533"/>
              <a:ext cx="360000" cy="360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1600">
                <a:solidFill>
                  <a:schemeClr val="bg1"/>
                </a:solidFill>
              </a:endParaRPr>
            </a:p>
          </p:txBody>
        </p:sp>
        <p:sp>
          <p:nvSpPr>
            <p:cNvPr id="30" name="TextBox 29">
              <a:extLst>
                <a:ext uri="{FF2B5EF4-FFF2-40B4-BE49-F238E27FC236}">
                  <a16:creationId xmlns:a16="http://schemas.microsoft.com/office/drawing/2014/main" id="{35C85CFD-897C-2F32-DDEB-B686CF668873}"/>
                </a:ext>
              </a:extLst>
            </p:cNvPr>
            <p:cNvSpPr txBox="1"/>
            <p:nvPr/>
          </p:nvSpPr>
          <p:spPr>
            <a:xfrm>
              <a:off x="9054594" y="5593146"/>
              <a:ext cx="2238059" cy="584775"/>
            </a:xfrm>
            <a:prstGeom prst="rect">
              <a:avLst/>
            </a:prstGeom>
            <a:noFill/>
          </p:spPr>
          <p:txBody>
            <a:bodyPr wrap="square">
              <a:spAutoFit/>
            </a:bodyPr>
            <a:lstStyle/>
            <a:p>
              <a:r>
                <a:rPr lang="en-GB" sz="1600">
                  <a:solidFill>
                    <a:srgbClr val="000000"/>
                  </a:solidFill>
                  <a:latin typeface="Nunito Sans"/>
                  <a:ea typeface="Calibri"/>
                  <a:cs typeface="Calibri"/>
                </a:rPr>
                <a:t>Process changes from day one</a:t>
              </a:r>
              <a:endParaRPr lang="en-GB" sz="1200"/>
            </a:p>
          </p:txBody>
        </p:sp>
        <p:sp>
          <p:nvSpPr>
            <p:cNvPr id="31" name="TextBox 30">
              <a:extLst>
                <a:ext uri="{FF2B5EF4-FFF2-40B4-BE49-F238E27FC236}">
                  <a16:creationId xmlns:a16="http://schemas.microsoft.com/office/drawing/2014/main" id="{C8B1C4C1-46A7-62CC-4035-C8D8B345BCFA}"/>
                </a:ext>
              </a:extLst>
            </p:cNvPr>
            <p:cNvSpPr txBox="1"/>
            <p:nvPr/>
          </p:nvSpPr>
          <p:spPr>
            <a:xfrm>
              <a:off x="9054594" y="6131722"/>
              <a:ext cx="2238059" cy="584775"/>
            </a:xfrm>
            <a:prstGeom prst="rect">
              <a:avLst/>
            </a:prstGeom>
            <a:noFill/>
          </p:spPr>
          <p:txBody>
            <a:bodyPr wrap="square">
              <a:spAutoFit/>
            </a:bodyPr>
            <a:lstStyle/>
            <a:p>
              <a:r>
                <a:rPr lang="en-GB" sz="1600">
                  <a:solidFill>
                    <a:srgbClr val="000000"/>
                  </a:solidFill>
                  <a:latin typeface="Nunito Sans"/>
                  <a:ea typeface="Calibri"/>
                  <a:cs typeface="Calibri"/>
                </a:rPr>
                <a:t>Process available from day one</a:t>
              </a:r>
              <a:endParaRPr lang="en-GB" sz="1200"/>
            </a:p>
          </p:txBody>
        </p:sp>
        <p:sp>
          <p:nvSpPr>
            <p:cNvPr id="32" name="TextBox 31">
              <a:extLst>
                <a:ext uri="{FF2B5EF4-FFF2-40B4-BE49-F238E27FC236}">
                  <a16:creationId xmlns:a16="http://schemas.microsoft.com/office/drawing/2014/main" id="{7DE5FC9A-F44A-5F1E-7425-C57E01F93F32}"/>
                </a:ext>
              </a:extLst>
            </p:cNvPr>
            <p:cNvSpPr txBox="1"/>
            <p:nvPr/>
          </p:nvSpPr>
          <p:spPr>
            <a:xfrm>
              <a:off x="8571211" y="5541181"/>
              <a:ext cx="2775661" cy="1175316"/>
            </a:xfrm>
            <a:prstGeom prst="flowChartAlternateProcess">
              <a:avLst/>
            </a:prstGeom>
            <a:noFill/>
            <a:ln w="38100">
              <a:solidFill>
                <a:schemeClr val="tx2"/>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en-GB" sz="1400">
                <a:solidFill>
                  <a:schemeClr val="bg1"/>
                </a:solidFill>
              </a:endParaRPr>
            </a:p>
          </p:txBody>
        </p:sp>
      </p:grpSp>
      <p:sp>
        <p:nvSpPr>
          <p:cNvPr id="28" name="TextBox 27">
            <a:extLst>
              <a:ext uri="{FF2B5EF4-FFF2-40B4-BE49-F238E27FC236}">
                <a16:creationId xmlns:a16="http://schemas.microsoft.com/office/drawing/2014/main" id="{6E5A1CF1-68E5-776D-5BB4-EFAC1B0079AC}"/>
              </a:ext>
            </a:extLst>
          </p:cNvPr>
          <p:cNvSpPr txBox="1"/>
          <p:nvPr/>
        </p:nvSpPr>
        <p:spPr>
          <a:xfrm>
            <a:off x="3241315" y="456429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GB" sz="1600">
                <a:solidFill>
                  <a:schemeClr val="bg1"/>
                </a:solidFill>
              </a:rPr>
              <a:t>Grant applications</a:t>
            </a:r>
            <a:endParaRPr lang="en-US"/>
          </a:p>
        </p:txBody>
      </p:sp>
      <p:sp>
        <p:nvSpPr>
          <p:cNvPr id="29" name="TextBox 28">
            <a:extLst>
              <a:ext uri="{FF2B5EF4-FFF2-40B4-BE49-F238E27FC236}">
                <a16:creationId xmlns:a16="http://schemas.microsoft.com/office/drawing/2014/main" id="{0E89A8C0-3A3C-0F3A-E849-67DE5F31108A}"/>
              </a:ext>
            </a:extLst>
          </p:cNvPr>
          <p:cNvSpPr txBox="1"/>
          <p:nvPr/>
        </p:nvSpPr>
        <p:spPr>
          <a:xfrm>
            <a:off x="5850643" y="4565686"/>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GB" sz="1600">
                <a:solidFill>
                  <a:schemeClr val="bg1"/>
                </a:solidFill>
              </a:rPr>
              <a:t>Nights Away Notifications (NAN)</a:t>
            </a:r>
            <a:endParaRPr lang="en-US"/>
          </a:p>
        </p:txBody>
      </p:sp>
      <p:sp>
        <p:nvSpPr>
          <p:cNvPr id="34" name="TextBox 33">
            <a:extLst>
              <a:ext uri="{FF2B5EF4-FFF2-40B4-BE49-F238E27FC236}">
                <a16:creationId xmlns:a16="http://schemas.microsoft.com/office/drawing/2014/main" id="{0FBF97B5-1895-DB77-4370-60BBAD1E7FCE}"/>
              </a:ext>
            </a:extLst>
          </p:cNvPr>
          <p:cNvSpPr txBox="1"/>
          <p:nvPr/>
        </p:nvSpPr>
        <p:spPr>
          <a:xfrm>
            <a:off x="8471923" y="4565686"/>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GB" sz="1600">
                <a:solidFill>
                  <a:schemeClr val="bg1"/>
                </a:solidFill>
              </a:rPr>
              <a:t>Minibus Permits</a:t>
            </a:r>
            <a:endParaRPr lang="en-US"/>
          </a:p>
        </p:txBody>
      </p:sp>
    </p:spTree>
    <p:extLst>
      <p:ext uri="{BB962C8B-B14F-4D97-AF65-F5344CB8AC3E}">
        <p14:creationId xmlns:p14="http://schemas.microsoft.com/office/powerpoint/2010/main" val="2849928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Training</a:t>
            </a:r>
            <a:endParaRPr lang="en-US"/>
          </a:p>
        </p:txBody>
      </p:sp>
    </p:spTree>
    <p:extLst>
      <p:ext uri="{BB962C8B-B14F-4D97-AF65-F5344CB8AC3E}">
        <p14:creationId xmlns:p14="http://schemas.microsoft.com/office/powerpoint/2010/main" val="4199183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A6C4F555-D7F3-8D4C-A2F2-618F4C218F7D}"/>
              </a:ext>
            </a:extLst>
          </p:cNvPr>
          <p:cNvSpPr>
            <a:spLocks noGrp="1"/>
          </p:cNvSpPr>
          <p:nvPr>
            <p:ph type="subTitle" idx="4"/>
          </p:nvPr>
        </p:nvSpPr>
        <p:spPr>
          <a:xfrm>
            <a:off x="163897" y="187269"/>
            <a:ext cx="5750325" cy="276999"/>
          </a:xfrm>
        </p:spPr>
        <p:txBody>
          <a:bodyPr/>
          <a:lstStyle/>
          <a:p>
            <a:r>
              <a:rPr lang="en-GB" sz="1800">
                <a:solidFill>
                  <a:srgbClr val="7414DC"/>
                </a:solidFill>
                <a:latin typeface="Nunito Sans Black"/>
              </a:rPr>
              <a:t>Local Go-Live Support</a:t>
            </a:r>
            <a:endParaRPr lang="en-US" sz="1800">
              <a:solidFill>
                <a:srgbClr val="7414DC"/>
              </a:solidFill>
            </a:endParaRPr>
          </a:p>
        </p:txBody>
      </p:sp>
      <p:grpSp>
        <p:nvGrpSpPr>
          <p:cNvPr id="11" name="Group 10">
            <a:extLst>
              <a:ext uri="{FF2B5EF4-FFF2-40B4-BE49-F238E27FC236}">
                <a16:creationId xmlns:a16="http://schemas.microsoft.com/office/drawing/2014/main" id="{B628D95A-4619-7D89-D5DF-D77246CD5092}"/>
              </a:ext>
            </a:extLst>
          </p:cNvPr>
          <p:cNvGrpSpPr/>
          <p:nvPr/>
        </p:nvGrpSpPr>
        <p:grpSpPr>
          <a:xfrm>
            <a:off x="834368" y="1377527"/>
            <a:ext cx="2698736" cy="576000"/>
            <a:chOff x="1118681" y="1896894"/>
            <a:chExt cx="1656000" cy="576000"/>
          </a:xfrm>
        </p:grpSpPr>
        <p:sp>
          <p:nvSpPr>
            <p:cNvPr id="9" name="Rectangle 8">
              <a:extLst>
                <a:ext uri="{FF2B5EF4-FFF2-40B4-BE49-F238E27FC236}">
                  <a16:creationId xmlns:a16="http://schemas.microsoft.com/office/drawing/2014/main" id="{1AABBB12-3966-43DC-CD04-AE023C33DBC7}"/>
                </a:ext>
              </a:extLst>
            </p:cNvPr>
            <p:cNvSpPr/>
            <p:nvPr/>
          </p:nvSpPr>
          <p:spPr>
            <a:xfrm>
              <a:off x="1118681" y="1896894"/>
              <a:ext cx="1656000" cy="57600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0" name="Rectangle 9">
              <a:extLst>
                <a:ext uri="{FF2B5EF4-FFF2-40B4-BE49-F238E27FC236}">
                  <a16:creationId xmlns:a16="http://schemas.microsoft.com/office/drawing/2014/main" id="{F2B4F19D-AC4F-2593-36F2-3FF00A6BEACB}"/>
                </a:ext>
              </a:extLst>
            </p:cNvPr>
            <p:cNvSpPr/>
            <p:nvPr/>
          </p:nvSpPr>
          <p:spPr>
            <a:xfrm>
              <a:off x="1172182" y="1970196"/>
              <a:ext cx="1548000" cy="432000"/>
            </a:xfrm>
            <a:prstGeom prst="rect">
              <a:avLst/>
            </a:prstGeom>
            <a:solidFill>
              <a:schemeClr val="bg2">
                <a:lumMod val="20000"/>
                <a:lumOff val="8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a:lnSpc>
                  <a:spcPct val="100000"/>
                </a:lnSpc>
                <a:spcBef>
                  <a:spcPts val="0"/>
                </a:spcBef>
                <a:spcAft>
                  <a:spcPts val="0"/>
                </a:spcAft>
                <a:buClrTx/>
                <a:buSzTx/>
                <a:buFontTx/>
                <a:buNone/>
                <a:tabLst/>
                <a:defRPr/>
              </a:pPr>
              <a:r>
                <a:rPr lang="en-GB">
                  <a:solidFill>
                    <a:srgbClr val="000000"/>
                  </a:solidFill>
                  <a:latin typeface="Nunito Sans"/>
                </a:rPr>
                <a:t>Local Go-Live support</a:t>
              </a:r>
              <a:endParaRPr lang="en-GB"/>
            </a:p>
          </p:txBody>
        </p:sp>
      </p:grpSp>
      <p:sp>
        <p:nvSpPr>
          <p:cNvPr id="21" name="Rectangle 20">
            <a:extLst>
              <a:ext uri="{FF2B5EF4-FFF2-40B4-BE49-F238E27FC236}">
                <a16:creationId xmlns:a16="http://schemas.microsoft.com/office/drawing/2014/main" id="{BB074523-8494-36F1-4C13-3AC2DDF163A9}"/>
              </a:ext>
            </a:extLst>
          </p:cNvPr>
          <p:cNvSpPr/>
          <p:nvPr/>
        </p:nvSpPr>
        <p:spPr>
          <a:xfrm>
            <a:off x="168096" y="2285766"/>
            <a:ext cx="3630917" cy="2569412"/>
          </a:xfrm>
          <a:prstGeom prst="rect">
            <a:avLst/>
          </a:prstGeom>
          <a:solidFill>
            <a:schemeClr val="bg1"/>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z="1100" b="1">
                <a:solidFill>
                  <a:srgbClr val="000000"/>
                </a:solidFill>
                <a:latin typeface="Nunito Sans"/>
              </a:rPr>
              <a:t>Training Objectives</a:t>
            </a:r>
            <a:endParaRPr lang="en-US"/>
          </a:p>
          <a:p>
            <a:pPr marL="171450" indent="-171450">
              <a:buFont typeface="Wingdings" panose="05000000000000000000" pitchFamily="2" charset="2"/>
              <a:buChar char="Ø"/>
              <a:defRPr/>
            </a:pPr>
            <a:endParaRPr lang="en-GB" sz="1100">
              <a:solidFill>
                <a:srgbClr val="000000"/>
              </a:solidFill>
              <a:latin typeface="Nunito Sans"/>
            </a:endParaRPr>
          </a:p>
          <a:p>
            <a:pPr marL="171450" indent="-171450">
              <a:buFont typeface="Wingdings" panose="05000000000000000000" pitchFamily="2" charset="2"/>
              <a:buChar char="Ø"/>
              <a:defRPr/>
            </a:pPr>
            <a:r>
              <a:rPr kumimoji="0" lang="en-GB" sz="1100" b="0" i="0" u="none" strike="noStrike" kern="1200" cap="none" spc="0" normalizeH="0" baseline="0" noProof="0">
                <a:ln>
                  <a:noFill/>
                </a:ln>
                <a:solidFill>
                  <a:srgbClr val="000000"/>
                </a:solidFill>
                <a:effectLst/>
                <a:uLnTx/>
                <a:uFillTx/>
                <a:latin typeface="Nunito Sans"/>
                <a:ea typeface="+mn-ea"/>
                <a:cs typeface="+mn-cs"/>
              </a:rPr>
              <a:t>Ensure </a:t>
            </a:r>
            <a:r>
              <a:rPr lang="en-GB" sz="1100">
                <a:solidFill>
                  <a:srgbClr val="000000"/>
                </a:solidFill>
                <a:latin typeface="Nunito Sans"/>
              </a:rPr>
              <a:t>Local</a:t>
            </a:r>
            <a:r>
              <a:rPr kumimoji="0" lang="en-GB" sz="1100" b="0" i="0" u="none" strike="noStrike" kern="1200" cap="none" spc="0" normalizeH="0" baseline="0" noProof="0">
                <a:ln>
                  <a:noFill/>
                </a:ln>
                <a:solidFill>
                  <a:srgbClr val="000000"/>
                </a:solidFill>
                <a:effectLst/>
                <a:uLnTx/>
                <a:uFillTx/>
                <a:latin typeface="Nunito Sans"/>
                <a:ea typeface="+mn-ea"/>
                <a:cs typeface="+mn-cs"/>
              </a:rPr>
              <a:t> </a:t>
            </a:r>
            <a:r>
              <a:rPr lang="en-GB" sz="1100">
                <a:solidFill>
                  <a:srgbClr val="000000"/>
                </a:solidFill>
                <a:latin typeface="Nunito Sans"/>
              </a:rPr>
              <a:t>Go-Live</a:t>
            </a:r>
            <a:r>
              <a:rPr kumimoji="0" lang="en-GB" sz="1100" b="0" i="0" u="none" strike="noStrike" kern="1200" cap="none" spc="0" normalizeH="0" baseline="0" noProof="0">
                <a:ln>
                  <a:noFill/>
                </a:ln>
                <a:solidFill>
                  <a:srgbClr val="000000"/>
                </a:solidFill>
                <a:effectLst/>
                <a:uLnTx/>
                <a:uFillTx/>
                <a:latin typeface="Nunito Sans"/>
                <a:ea typeface="+mn-ea"/>
                <a:cs typeface="+mn-cs"/>
              </a:rPr>
              <a:t> </a:t>
            </a:r>
            <a:r>
              <a:rPr lang="en-GB" sz="1100">
                <a:solidFill>
                  <a:srgbClr val="000000"/>
                </a:solidFill>
                <a:latin typeface="Nunito Sans"/>
              </a:rPr>
              <a:t>Support Teams</a:t>
            </a:r>
            <a:r>
              <a:rPr kumimoji="0" lang="en-GB" sz="1100" b="0" i="0" u="none" strike="noStrike" kern="1200" cap="none" spc="0" normalizeH="0" baseline="0" noProof="0">
                <a:ln>
                  <a:noFill/>
                </a:ln>
                <a:solidFill>
                  <a:srgbClr val="000000"/>
                </a:solidFill>
                <a:effectLst/>
                <a:uLnTx/>
                <a:uFillTx/>
                <a:latin typeface="Nunito Sans"/>
                <a:ea typeface="+mn-ea"/>
                <a:cs typeface="+mn-cs"/>
              </a:rPr>
              <a:t> are well versed in the </a:t>
            </a:r>
            <a:r>
              <a:rPr lang="en-GB" sz="1100">
                <a:solidFill>
                  <a:srgbClr val="000000"/>
                </a:solidFill>
                <a:latin typeface="Nunito Sans"/>
              </a:rPr>
              <a:t>process</a:t>
            </a:r>
            <a:r>
              <a:rPr kumimoji="0" lang="en-GB" sz="1100" b="0" i="0" u="none" strike="noStrike" kern="1200" cap="none" spc="0" normalizeH="0" baseline="0" noProof="0">
                <a:ln>
                  <a:noFill/>
                </a:ln>
                <a:solidFill>
                  <a:srgbClr val="000000"/>
                </a:solidFill>
                <a:effectLst/>
                <a:uLnTx/>
                <a:uFillTx/>
                <a:latin typeface="Nunito Sans"/>
                <a:ea typeface="+mn-ea"/>
                <a:cs typeface="+mn-cs"/>
              </a:rPr>
              <a:t> changes, and how they are supported by the new digital functionality</a:t>
            </a:r>
            <a:endParaRPr lang="en-GB"/>
          </a:p>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100" b="0" i="0" u="none" strike="noStrike" kern="1200" cap="none" spc="0" normalizeH="0" baseline="0" noProof="0">
              <a:ln>
                <a:noFill/>
              </a:ln>
              <a:solidFill>
                <a:srgbClr val="000000"/>
              </a:solidFill>
              <a:effectLst/>
              <a:uLnTx/>
              <a:uFillTx/>
              <a:latin typeface="Nunito Sans"/>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100" b="0" i="0" u="none" strike="noStrike" kern="1200" cap="none" spc="0" normalizeH="0" baseline="0" noProof="0">
                <a:ln>
                  <a:noFill/>
                </a:ln>
                <a:solidFill>
                  <a:srgbClr val="000000"/>
                </a:solidFill>
                <a:effectLst/>
                <a:uLnTx/>
                <a:uFillTx/>
                <a:latin typeface="Nunito Sans"/>
                <a:ea typeface="+mn-ea"/>
                <a:cs typeface="+mn-cs"/>
              </a:rPr>
              <a:t>Knowledge of how to use the digital system </a:t>
            </a:r>
            <a:r>
              <a:rPr lang="en-GB" sz="1100">
                <a:solidFill>
                  <a:srgbClr val="000000"/>
                </a:solidFill>
                <a:latin typeface="Nunito Sans"/>
              </a:rPr>
              <a:t>sufficient to identify which Tier the help request belongs to</a:t>
            </a:r>
          </a:p>
          <a:p>
            <a:pPr marL="171450" marR="0" lvl="0" indent="-171450" algn="l" defTabSz="685800">
              <a:lnSpc>
                <a:spcPct val="100000"/>
              </a:lnSpc>
              <a:spcBef>
                <a:spcPts val="0"/>
              </a:spcBef>
              <a:spcAft>
                <a:spcPts val="0"/>
              </a:spcAft>
              <a:buClrTx/>
              <a:buSzTx/>
              <a:buFont typeface="Wingdings" panose="05000000000000000000" pitchFamily="2" charset="2"/>
              <a:buChar char="Ø"/>
              <a:tabLst/>
              <a:defRPr/>
            </a:pPr>
            <a:endParaRPr lang="en-GB" sz="1100" b="0" i="0" u="none" strike="noStrike" kern="1200" cap="none" spc="0" normalizeH="0" baseline="0" noProof="0">
              <a:ln>
                <a:noFill/>
              </a:ln>
              <a:solidFill>
                <a:srgbClr val="000000"/>
              </a:solidFill>
              <a:effectLst/>
              <a:uLnTx/>
              <a:uFillTx/>
              <a:latin typeface="Nunito Sans"/>
            </a:endParaRPr>
          </a:p>
          <a:p>
            <a:pPr marL="171450" indent="-171450">
              <a:buFont typeface="Wingdings" panose="05000000000000000000" pitchFamily="2" charset="2"/>
              <a:buChar char="Ø"/>
              <a:defRPr/>
            </a:pPr>
            <a:r>
              <a:rPr lang="en-GB" sz="1100">
                <a:solidFill>
                  <a:srgbClr val="000000"/>
                </a:solidFill>
                <a:latin typeface="Nunito Sans"/>
              </a:rPr>
              <a:t>Knowledge of where to locate online help</a:t>
            </a:r>
          </a:p>
          <a:p>
            <a:pPr marL="171450" indent="-171450">
              <a:buFont typeface="Wingdings" panose="05000000000000000000" pitchFamily="2" charset="2"/>
              <a:buChar char="Ø"/>
              <a:defRPr/>
            </a:pPr>
            <a:endParaRPr lang="en-GB" sz="1100">
              <a:solidFill>
                <a:srgbClr val="000000"/>
              </a:solidFill>
              <a:latin typeface="Nunito Sans"/>
            </a:endParaRPr>
          </a:p>
          <a:p>
            <a:pPr marL="171450" indent="-171450">
              <a:buFont typeface="Wingdings" panose="05000000000000000000" pitchFamily="2" charset="2"/>
              <a:buChar char="Ø"/>
              <a:defRPr/>
            </a:pPr>
            <a:r>
              <a:rPr lang="en-GB" sz="1100">
                <a:solidFill>
                  <a:srgbClr val="000000"/>
                </a:solidFill>
                <a:latin typeface="Nunito Sans"/>
              </a:rPr>
              <a:t>Knowledge of Go-Live Support </a:t>
            </a:r>
          </a:p>
        </p:txBody>
      </p:sp>
      <p:cxnSp>
        <p:nvCxnSpPr>
          <p:cNvPr id="2" name="Straight Arrow Connector 1">
            <a:extLst>
              <a:ext uri="{FF2B5EF4-FFF2-40B4-BE49-F238E27FC236}">
                <a16:creationId xmlns:a16="http://schemas.microsoft.com/office/drawing/2014/main" id="{79CB1B60-BE8C-DF87-B4DC-02C4939720B2}"/>
              </a:ext>
            </a:extLst>
          </p:cNvPr>
          <p:cNvCxnSpPr/>
          <p:nvPr/>
        </p:nvCxnSpPr>
        <p:spPr>
          <a:xfrm flipV="1">
            <a:off x="4126425" y="3376197"/>
            <a:ext cx="7681670" cy="4210"/>
          </a:xfrm>
          <a:prstGeom prst="straightConnector1">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Graphic 3" descr="Children outline">
            <a:extLst>
              <a:ext uri="{FF2B5EF4-FFF2-40B4-BE49-F238E27FC236}">
                <a16:creationId xmlns:a16="http://schemas.microsoft.com/office/drawing/2014/main" id="{42E9BC58-5E56-E98B-154E-D495E9B26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1444" y="613581"/>
            <a:ext cx="914400" cy="914400"/>
          </a:xfrm>
          <a:prstGeom prst="rect">
            <a:avLst/>
          </a:prstGeom>
        </p:spPr>
      </p:pic>
      <p:cxnSp>
        <p:nvCxnSpPr>
          <p:cNvPr id="5" name="Straight Arrow Connector 4">
            <a:extLst>
              <a:ext uri="{FF2B5EF4-FFF2-40B4-BE49-F238E27FC236}">
                <a16:creationId xmlns:a16="http://schemas.microsoft.com/office/drawing/2014/main" id="{B32C0704-438F-DC34-93C1-4F48940A6F8E}"/>
              </a:ext>
            </a:extLst>
          </p:cNvPr>
          <p:cNvCxnSpPr/>
          <p:nvPr/>
        </p:nvCxnSpPr>
        <p:spPr>
          <a:xfrm flipH="1">
            <a:off x="4667889" y="3050317"/>
            <a:ext cx="2103" cy="610651"/>
          </a:xfrm>
          <a:prstGeom prst="straightConnector1">
            <a:avLst/>
          </a:prstGeom>
          <a:ln>
            <a:solidFill>
              <a:srgbClr val="7414DC"/>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98EFF53-90F1-F10C-A215-DBD7C7BD4B8C}"/>
              </a:ext>
            </a:extLst>
          </p:cNvPr>
          <p:cNvCxnSpPr>
            <a:cxnSpLocks/>
          </p:cNvCxnSpPr>
          <p:nvPr/>
        </p:nvCxnSpPr>
        <p:spPr>
          <a:xfrm flipH="1">
            <a:off x="6070411" y="3050317"/>
            <a:ext cx="2103" cy="610651"/>
          </a:xfrm>
          <a:prstGeom prst="straightConnector1">
            <a:avLst/>
          </a:prstGeom>
          <a:ln>
            <a:solidFill>
              <a:srgbClr val="7414DC"/>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EFBA2E1-A3D2-A20A-C797-C46FA28B5CCB}"/>
              </a:ext>
            </a:extLst>
          </p:cNvPr>
          <p:cNvCxnSpPr>
            <a:cxnSpLocks/>
          </p:cNvCxnSpPr>
          <p:nvPr/>
        </p:nvCxnSpPr>
        <p:spPr>
          <a:xfrm flipH="1">
            <a:off x="7760062" y="3017186"/>
            <a:ext cx="2103" cy="610651"/>
          </a:xfrm>
          <a:prstGeom prst="straightConnector1">
            <a:avLst/>
          </a:prstGeom>
          <a:ln>
            <a:solidFill>
              <a:srgbClr val="7414DC"/>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419D8D8-B57D-4ACA-20A4-945545A3FA77}"/>
              </a:ext>
            </a:extLst>
          </p:cNvPr>
          <p:cNvCxnSpPr>
            <a:cxnSpLocks/>
          </p:cNvCxnSpPr>
          <p:nvPr/>
        </p:nvCxnSpPr>
        <p:spPr>
          <a:xfrm flipH="1">
            <a:off x="10565105" y="3017186"/>
            <a:ext cx="2103" cy="610651"/>
          </a:xfrm>
          <a:prstGeom prst="straightConnector1">
            <a:avLst/>
          </a:prstGeom>
          <a:ln>
            <a:solidFill>
              <a:srgbClr val="7414DC"/>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EA9199F-9956-00D9-4D3D-72B17BB00D00}"/>
              </a:ext>
            </a:extLst>
          </p:cNvPr>
          <p:cNvSpPr txBox="1"/>
          <p:nvPr/>
        </p:nvSpPr>
        <p:spPr>
          <a:xfrm>
            <a:off x="4074460" y="3660477"/>
            <a:ext cx="118107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t>Identify Local Go-Live Support Teams</a:t>
            </a:r>
          </a:p>
        </p:txBody>
      </p:sp>
      <p:pic>
        <p:nvPicPr>
          <p:cNvPr id="18" name="Graphic 17" descr="Children outline">
            <a:extLst>
              <a:ext uri="{FF2B5EF4-FFF2-40B4-BE49-F238E27FC236}">
                <a16:creationId xmlns:a16="http://schemas.microsoft.com/office/drawing/2014/main" id="{BA9C40B7-1391-7797-012A-6FAC5810F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4877" y="4018024"/>
            <a:ext cx="914400" cy="914400"/>
          </a:xfrm>
          <a:prstGeom prst="rect">
            <a:avLst/>
          </a:prstGeom>
        </p:spPr>
      </p:pic>
      <p:sp>
        <p:nvSpPr>
          <p:cNvPr id="19" name="TextBox 18">
            <a:extLst>
              <a:ext uri="{FF2B5EF4-FFF2-40B4-BE49-F238E27FC236}">
                <a16:creationId xmlns:a16="http://schemas.microsoft.com/office/drawing/2014/main" id="{8B1C0DBB-8715-DD07-28AB-8B8DF55769C4}"/>
              </a:ext>
            </a:extLst>
          </p:cNvPr>
          <p:cNvSpPr txBox="1"/>
          <p:nvPr/>
        </p:nvSpPr>
        <p:spPr>
          <a:xfrm>
            <a:off x="5129984" y="2186464"/>
            <a:ext cx="19382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t>Session(s) to clarify how Local Go-Live Support will work and introduction to training </a:t>
            </a:r>
            <a:r>
              <a:rPr lang="en-US" sz="1000" err="1"/>
              <a:t>programme</a:t>
            </a:r>
            <a:endParaRPr lang="en-US" sz="1000"/>
          </a:p>
        </p:txBody>
      </p:sp>
      <p:pic>
        <p:nvPicPr>
          <p:cNvPr id="20" name="Graphic 9" descr="Blog outline">
            <a:extLst>
              <a:ext uri="{FF2B5EF4-FFF2-40B4-BE49-F238E27FC236}">
                <a16:creationId xmlns:a16="http://schemas.microsoft.com/office/drawing/2014/main" id="{906C0C5A-A7EC-0F22-5BCB-9C34B3C523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7372" y="1270343"/>
            <a:ext cx="914400" cy="914400"/>
          </a:xfrm>
          <a:prstGeom prst="rect">
            <a:avLst/>
          </a:prstGeom>
        </p:spPr>
      </p:pic>
      <p:sp>
        <p:nvSpPr>
          <p:cNvPr id="23" name="TextBox 22">
            <a:extLst>
              <a:ext uri="{FF2B5EF4-FFF2-40B4-BE49-F238E27FC236}">
                <a16:creationId xmlns:a16="http://schemas.microsoft.com/office/drawing/2014/main" id="{23ADB28F-DF73-FE1B-3B19-87161B0B9FB5}"/>
              </a:ext>
            </a:extLst>
          </p:cNvPr>
          <p:cNvSpPr txBox="1"/>
          <p:nvPr/>
        </p:nvSpPr>
        <p:spPr>
          <a:xfrm>
            <a:off x="6803362" y="3821046"/>
            <a:ext cx="191051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t>Training sessions delivered to Local Go-Live Support Teams introducing new processes/cultural changes and digital system</a:t>
            </a:r>
          </a:p>
        </p:txBody>
      </p:sp>
      <p:pic>
        <p:nvPicPr>
          <p:cNvPr id="24" name="Graphic 12" descr="Classroom outline">
            <a:extLst>
              <a:ext uri="{FF2B5EF4-FFF2-40B4-BE49-F238E27FC236}">
                <a16:creationId xmlns:a16="http://schemas.microsoft.com/office/drawing/2014/main" id="{572FDFB7-2748-1A87-8702-3941D5E5A8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05424" y="4677446"/>
            <a:ext cx="914400" cy="914400"/>
          </a:xfrm>
          <a:prstGeom prst="rect">
            <a:avLst/>
          </a:prstGeom>
        </p:spPr>
      </p:pic>
      <p:sp>
        <p:nvSpPr>
          <p:cNvPr id="25" name="TextBox 24">
            <a:extLst>
              <a:ext uri="{FF2B5EF4-FFF2-40B4-BE49-F238E27FC236}">
                <a16:creationId xmlns:a16="http://schemas.microsoft.com/office/drawing/2014/main" id="{913DC0C1-4634-7EFF-3CA4-8F62CDA72D10}"/>
              </a:ext>
            </a:extLst>
          </p:cNvPr>
          <p:cNvSpPr txBox="1"/>
          <p:nvPr/>
        </p:nvSpPr>
        <p:spPr>
          <a:xfrm>
            <a:off x="9311540" y="2116279"/>
            <a:ext cx="271480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t>Local Go-Live Support Teams provide support to members including answering questions, directing queries to online information, and where appropriate refer query to Support Centre</a:t>
            </a:r>
          </a:p>
        </p:txBody>
      </p:sp>
      <p:pic>
        <p:nvPicPr>
          <p:cNvPr id="26" name="Graphic 21" descr="Customer review outline">
            <a:extLst>
              <a:ext uri="{FF2B5EF4-FFF2-40B4-BE49-F238E27FC236}">
                <a16:creationId xmlns:a16="http://schemas.microsoft.com/office/drawing/2014/main" id="{F25EE196-EA03-EE33-3D80-6DF2C7E855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05970" y="1200845"/>
            <a:ext cx="914400" cy="914400"/>
          </a:xfrm>
          <a:prstGeom prst="rect">
            <a:avLst/>
          </a:prstGeom>
        </p:spPr>
      </p:pic>
      <p:sp>
        <p:nvSpPr>
          <p:cNvPr id="28" name="Flowchart: Connector 27">
            <a:extLst>
              <a:ext uri="{FF2B5EF4-FFF2-40B4-BE49-F238E27FC236}">
                <a16:creationId xmlns:a16="http://schemas.microsoft.com/office/drawing/2014/main" id="{25645C29-3342-75FE-F0FF-4DD37B3C128E}"/>
              </a:ext>
            </a:extLst>
          </p:cNvPr>
          <p:cNvSpPr/>
          <p:nvPr/>
        </p:nvSpPr>
        <p:spPr>
          <a:xfrm>
            <a:off x="8808163" y="2947267"/>
            <a:ext cx="833626" cy="847019"/>
          </a:xfrm>
          <a:prstGeom prst="flowChartConnector">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Go Live</a:t>
            </a:r>
          </a:p>
        </p:txBody>
      </p:sp>
      <p:sp>
        <p:nvSpPr>
          <p:cNvPr id="3" name="Rectangle 2">
            <a:extLst>
              <a:ext uri="{FF2B5EF4-FFF2-40B4-BE49-F238E27FC236}">
                <a16:creationId xmlns:a16="http://schemas.microsoft.com/office/drawing/2014/main" id="{509F2BAD-E93F-F0EF-D62B-D292A35DEA0A}"/>
              </a:ext>
            </a:extLst>
          </p:cNvPr>
          <p:cNvSpPr/>
          <p:nvPr/>
        </p:nvSpPr>
        <p:spPr>
          <a:xfrm>
            <a:off x="168095" y="4932713"/>
            <a:ext cx="3630917" cy="1747255"/>
          </a:xfrm>
          <a:prstGeom prst="rect">
            <a:avLst/>
          </a:prstGeom>
          <a:solidFill>
            <a:schemeClr val="bg1"/>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z="1100" b="1">
                <a:solidFill>
                  <a:srgbClr val="000000"/>
                </a:solidFill>
                <a:latin typeface="Nunito Sans"/>
              </a:rPr>
              <a:t>Resources provided</a:t>
            </a:r>
            <a:endParaRPr lang="en-US"/>
          </a:p>
          <a:p>
            <a:pPr marL="171450" indent="-171450">
              <a:buFont typeface="Wingdings" panose="05000000000000000000" pitchFamily="2" charset="2"/>
              <a:buChar char="Ø"/>
              <a:defRPr/>
            </a:pPr>
            <a:endParaRPr lang="en-GB" sz="1100">
              <a:solidFill>
                <a:srgbClr val="000000"/>
              </a:solidFill>
              <a:latin typeface="Nunito Sans"/>
            </a:endParaRPr>
          </a:p>
          <a:p>
            <a:pPr marL="171450" indent="-171450">
              <a:buFont typeface="Wingdings" panose="05000000000000000000" pitchFamily="2" charset="2"/>
              <a:buChar char="Ø"/>
              <a:defRPr/>
            </a:pPr>
            <a:r>
              <a:rPr lang="en-GB" sz="1100">
                <a:solidFill>
                  <a:srgbClr val="000000"/>
                </a:solidFill>
                <a:latin typeface="Nunito Sans"/>
              </a:rPr>
              <a:t>Recordings of training sessions</a:t>
            </a:r>
          </a:p>
          <a:p>
            <a:pPr marL="171450" indent="-171450">
              <a:buFont typeface="Wingdings" panose="05000000000000000000" pitchFamily="2" charset="2"/>
              <a:buChar char="Ø"/>
              <a:defRPr/>
            </a:pPr>
            <a:endParaRPr lang="en-GB" sz="1100">
              <a:solidFill>
                <a:srgbClr val="000000"/>
              </a:solidFill>
              <a:latin typeface="Nunito Sans"/>
            </a:endParaRPr>
          </a:p>
          <a:p>
            <a:pPr marL="171450" indent="-171450">
              <a:buFont typeface="Wingdings" panose="05000000000000000000" pitchFamily="2" charset="2"/>
              <a:buChar char="Ø"/>
              <a:defRPr/>
            </a:pPr>
            <a:r>
              <a:rPr lang="en-GB" sz="1100">
                <a:solidFill>
                  <a:srgbClr val="000000"/>
                </a:solidFill>
                <a:latin typeface="Nunito Sans"/>
              </a:rPr>
              <a:t>How to guides for processes </a:t>
            </a:r>
          </a:p>
          <a:p>
            <a:pPr marL="171450" indent="-171450">
              <a:buFont typeface="Wingdings" panose="05000000000000000000" pitchFamily="2" charset="2"/>
              <a:buChar char="Ø"/>
              <a:defRPr/>
            </a:pPr>
            <a:endParaRPr lang="en-GB" sz="1100">
              <a:solidFill>
                <a:srgbClr val="000000"/>
              </a:solidFill>
              <a:latin typeface="Nunito Sans"/>
            </a:endParaRPr>
          </a:p>
          <a:p>
            <a:pPr marL="171450" indent="-171450">
              <a:buFont typeface="Wingdings" panose="05000000000000000000" pitchFamily="2" charset="2"/>
              <a:buChar char="Ø"/>
              <a:defRPr/>
            </a:pPr>
            <a:r>
              <a:rPr lang="en-GB" sz="1100">
                <a:solidFill>
                  <a:srgbClr val="000000"/>
                </a:solidFill>
                <a:latin typeface="Nunito Sans"/>
              </a:rPr>
              <a:t>Access to knowledge base for responses to frequently asked questions</a:t>
            </a:r>
          </a:p>
        </p:txBody>
      </p:sp>
    </p:spTree>
    <p:extLst>
      <p:ext uri="{BB962C8B-B14F-4D97-AF65-F5344CB8AC3E}">
        <p14:creationId xmlns:p14="http://schemas.microsoft.com/office/powerpoint/2010/main" val="1257424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429717" y="460336"/>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New system and process training for Volunteers</a:t>
            </a:r>
          </a:p>
        </p:txBody>
      </p:sp>
      <p:sp>
        <p:nvSpPr>
          <p:cNvPr id="5" name="TextBox 4">
            <a:extLst>
              <a:ext uri="{FF2B5EF4-FFF2-40B4-BE49-F238E27FC236}">
                <a16:creationId xmlns:a16="http://schemas.microsoft.com/office/drawing/2014/main" id="{ADFEB745-8170-3E48-5FF9-E934F9172E5E}"/>
              </a:ext>
            </a:extLst>
          </p:cNvPr>
          <p:cNvSpPr txBox="1"/>
          <p:nvPr/>
        </p:nvSpPr>
        <p:spPr>
          <a:xfrm>
            <a:off x="376905" y="1718019"/>
            <a:ext cx="5348514" cy="4308872"/>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Training webinars for all volunteers will start a few weeks prior to go-live of the new system, just before Compass Freeze</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We will deliver:</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All Member sessions - walking through steps of new processes and system functions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Targeted sessions – leader (manager) specific sessions covering approvals, suspensions and other processes they will need detail on</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These live sessions will be recorded and shared</a:t>
            </a:r>
          </a:p>
        </p:txBody>
      </p:sp>
      <p:pic>
        <p:nvPicPr>
          <p:cNvPr id="4" name="Picture 3" descr="two-cubs-leaping-into-water-jpg.jpg">
            <a:extLst>
              <a:ext uri="{FF2B5EF4-FFF2-40B4-BE49-F238E27FC236}">
                <a16:creationId xmlns:a16="http://schemas.microsoft.com/office/drawing/2014/main" id="{1B2A4379-A4D6-05C2-F5E7-31D7D34EA9F9}"/>
              </a:ext>
            </a:extLst>
          </p:cNvPr>
          <p:cNvPicPr>
            <a:picLocks noChangeAspect="1"/>
          </p:cNvPicPr>
          <p:nvPr/>
        </p:nvPicPr>
        <p:blipFill rotWithShape="1">
          <a:blip r:embed="rId3"/>
          <a:srcRect l="39653" r="4927"/>
          <a:stretch/>
        </p:blipFill>
        <p:spPr>
          <a:xfrm>
            <a:off x="6523273" y="-6090"/>
            <a:ext cx="5668727" cy="6864090"/>
          </a:xfrm>
          <a:prstGeom prst="rect">
            <a:avLst/>
          </a:prstGeom>
        </p:spPr>
      </p:pic>
    </p:spTree>
    <p:extLst>
      <p:ext uri="{BB962C8B-B14F-4D97-AF65-F5344CB8AC3E}">
        <p14:creationId xmlns:p14="http://schemas.microsoft.com/office/powerpoint/2010/main" val="2364658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6683724" y="1046546"/>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New system and process training for Volunteers</a:t>
            </a:r>
          </a:p>
        </p:txBody>
      </p:sp>
      <p:sp>
        <p:nvSpPr>
          <p:cNvPr id="5" name="TextBox 4">
            <a:extLst>
              <a:ext uri="{FF2B5EF4-FFF2-40B4-BE49-F238E27FC236}">
                <a16:creationId xmlns:a16="http://schemas.microsoft.com/office/drawing/2014/main" id="{ADFEB745-8170-3E48-5FF9-E934F9172E5E}"/>
              </a:ext>
            </a:extLst>
          </p:cNvPr>
          <p:cNvSpPr txBox="1"/>
          <p:nvPr/>
        </p:nvSpPr>
        <p:spPr>
          <a:xfrm>
            <a:off x="6511446" y="2949132"/>
            <a:ext cx="5348514" cy="2246769"/>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Alongside the live sessions, we’ll also have a suite of guides on the website </a:t>
            </a:r>
          </a:p>
          <a:p>
            <a:pPr marL="295275" indent="-285750">
              <a:spcBef>
                <a:spcPts val="600"/>
              </a:spcBef>
              <a:spcAft>
                <a:spcPts val="600"/>
              </a:spcAft>
              <a:buClr>
                <a:srgbClr val="7414DC"/>
              </a:buClr>
              <a:buSzPct val="125000"/>
              <a:buFont typeface="Arial" panose="020B0604020202020204" pitchFamily="34" charset="0"/>
              <a:buChar char="•"/>
              <a:defRPr/>
            </a:pPr>
            <a:endParaRPr lang="en-GB" sz="2000">
              <a:latin typeface="Nunito Sans"/>
              <a:ea typeface="Calibri"/>
              <a:cs typeface="Calibri"/>
            </a:endParaRP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Step by step written guides and videos for all the functions within the digital tools will be produced and available online</a:t>
            </a:r>
          </a:p>
        </p:txBody>
      </p:sp>
      <p:pic>
        <p:nvPicPr>
          <p:cNvPr id="4" name="Picture 3" descr="A picture containing person, indoor&#10;&#10;Description automatically generated">
            <a:extLst>
              <a:ext uri="{FF2B5EF4-FFF2-40B4-BE49-F238E27FC236}">
                <a16:creationId xmlns:a16="http://schemas.microsoft.com/office/drawing/2014/main" id="{458977D9-05CD-13ED-E7F7-E1E44E4540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4161343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6EDF756-BC95-17DE-0D1D-41105706EB7C}"/>
              </a:ext>
            </a:extLst>
          </p:cNvPr>
          <p:cNvSpPr>
            <a:spLocks noGrp="1"/>
          </p:cNvSpPr>
          <p:nvPr>
            <p:ph type="pic" sz="quarter" idx="12"/>
          </p:nvPr>
        </p:nvSpPr>
        <p:spPr/>
        <p:txBody>
          <a:bodyPr/>
          <a:lstStyle/>
          <a:p>
            <a:endParaRPr lang="en-GB"/>
          </a:p>
        </p:txBody>
      </p:sp>
      <p:sp>
        <p:nvSpPr>
          <p:cNvPr id="5" name="Text Placeholder 4">
            <a:extLst>
              <a:ext uri="{FF2B5EF4-FFF2-40B4-BE49-F238E27FC236}">
                <a16:creationId xmlns:a16="http://schemas.microsoft.com/office/drawing/2014/main" id="{8F4CA644-EC7B-F37B-42B7-7728E370C045}"/>
              </a:ext>
            </a:extLst>
          </p:cNvPr>
          <p:cNvSpPr>
            <a:spLocks noGrp="1"/>
          </p:cNvSpPr>
          <p:nvPr>
            <p:ph type="body" sz="quarter" idx="10"/>
          </p:nvPr>
        </p:nvSpPr>
        <p:spPr>
          <a:xfrm>
            <a:off x="6489909" y="1782128"/>
            <a:ext cx="5420840" cy="4470960"/>
          </a:xfrm>
        </p:spPr>
        <p:txBody>
          <a:bodyPr vert="horz" lIns="0" tIns="0" rIns="0" bIns="0" rtlCol="0" anchor="t">
            <a:normAutofit/>
          </a:bodyPr>
          <a:lstStyle/>
          <a:p>
            <a:pPr marL="10795"/>
            <a:endParaRPr lang="en-US">
              <a:latin typeface="Nunito Sans"/>
            </a:endParaRPr>
          </a:p>
          <a:p>
            <a:pPr marL="10795"/>
            <a:endParaRPr lang="en-US">
              <a:latin typeface="Nunito Sans"/>
            </a:endParaRPr>
          </a:p>
          <a:p>
            <a:pPr marL="296545" indent="-285750">
              <a:buChar char="•"/>
            </a:pPr>
            <a:r>
              <a:rPr lang="en-US">
                <a:latin typeface="Nunito Sans"/>
              </a:rPr>
              <a:t>Training Sessions will begin at the start of September, so you have the time to familiarise yourself with the digital tools prior to go-live</a:t>
            </a:r>
          </a:p>
          <a:p>
            <a:pPr marL="296545" indent="-285750">
              <a:buChar char="•"/>
            </a:pPr>
            <a:endParaRPr lang="en-US">
              <a:latin typeface="Nunito Sans"/>
            </a:endParaRPr>
          </a:p>
          <a:p>
            <a:pPr marL="296545" indent="-285750">
              <a:buChar char="•"/>
            </a:pPr>
            <a:r>
              <a:rPr lang="en-US">
                <a:latin typeface="Nunito Sans"/>
              </a:rPr>
              <a:t>Several sessions will be held across two weeks</a:t>
            </a:r>
          </a:p>
          <a:p>
            <a:pPr marL="296545" indent="-285750">
              <a:buChar char="•"/>
            </a:pPr>
            <a:endParaRPr lang="en-US">
              <a:latin typeface="Nunito Sans"/>
            </a:endParaRPr>
          </a:p>
          <a:p>
            <a:pPr marL="296545" indent="-285750">
              <a:buChar char="•"/>
            </a:pPr>
            <a:r>
              <a:rPr lang="en-US">
                <a:latin typeface="Nunito Sans"/>
              </a:rPr>
              <a:t>Access to a digital tools training environment will be given after training</a:t>
            </a:r>
          </a:p>
        </p:txBody>
      </p:sp>
      <p:pic>
        <p:nvPicPr>
          <p:cNvPr id="7" name="Picture 12" descr="A person and person talking&#10;&#10;Description automatically generated">
            <a:extLst>
              <a:ext uri="{FF2B5EF4-FFF2-40B4-BE49-F238E27FC236}">
                <a16:creationId xmlns:a16="http://schemas.microsoft.com/office/drawing/2014/main" id="{7A123720-9E6A-0CDF-58F8-18973B9D68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6095999" cy="6858000"/>
          </a:xfrm>
          <a:prstGeom prst="rect">
            <a:avLst/>
          </a:prstGeom>
        </p:spPr>
      </p:pic>
      <p:sp>
        <p:nvSpPr>
          <p:cNvPr id="9" name="object 5">
            <a:extLst>
              <a:ext uri="{FF2B5EF4-FFF2-40B4-BE49-F238E27FC236}">
                <a16:creationId xmlns:a16="http://schemas.microsoft.com/office/drawing/2014/main" id="{66EFC3FA-57F8-B4B2-E7E9-EB6C74AC0AB2}"/>
              </a:ext>
            </a:extLst>
          </p:cNvPr>
          <p:cNvSpPr txBox="1"/>
          <p:nvPr/>
        </p:nvSpPr>
        <p:spPr>
          <a:xfrm>
            <a:off x="6257096" y="912721"/>
            <a:ext cx="5800191"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Training for Tier 1 Support</a:t>
            </a:r>
          </a:p>
        </p:txBody>
      </p:sp>
    </p:spTree>
    <p:extLst>
      <p:ext uri="{BB962C8B-B14F-4D97-AF65-F5344CB8AC3E}">
        <p14:creationId xmlns:p14="http://schemas.microsoft.com/office/powerpoint/2010/main" val="279956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385788" y="756413"/>
            <a:ext cx="5585268" cy="952637"/>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Training content – Tier 1 Support</a:t>
            </a:r>
            <a:endParaRPr lang="en-US"/>
          </a:p>
        </p:txBody>
      </p:sp>
      <p:sp>
        <p:nvSpPr>
          <p:cNvPr id="5" name="TextBox 4">
            <a:extLst>
              <a:ext uri="{FF2B5EF4-FFF2-40B4-BE49-F238E27FC236}">
                <a16:creationId xmlns:a16="http://schemas.microsoft.com/office/drawing/2014/main" id="{ADFEB745-8170-3E48-5FF9-E934F9172E5E}"/>
              </a:ext>
            </a:extLst>
          </p:cNvPr>
          <p:cNvSpPr txBox="1"/>
          <p:nvPr/>
        </p:nvSpPr>
        <p:spPr>
          <a:xfrm>
            <a:off x="137733" y="3424146"/>
            <a:ext cx="5836974" cy="2545567"/>
          </a:xfrm>
          <a:prstGeom prst="rect">
            <a:avLst/>
          </a:prstGeom>
          <a:noFill/>
        </p:spPr>
        <p:txBody>
          <a:bodyPr wrap="square" lIns="91440" tIns="45720" rIns="91440" bIns="45720" numCol="2" anchor="t">
            <a:noAutofit/>
          </a:bodyPr>
          <a:lstStyle/>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Joining Journey</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First steps – signing in, checking and editing personal details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Viewing and working with Teams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Activity and Nights Away Permits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Awards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Reviews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Grants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Accreditations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My Learning</a:t>
            </a:r>
          </a:p>
          <a:p>
            <a:pPr marL="352425" lvl="1">
              <a:spcBef>
                <a:spcPts val="600"/>
              </a:spcBef>
              <a:spcAft>
                <a:spcPts val="600"/>
              </a:spcAft>
              <a:buClr>
                <a:srgbClr val="7414DC"/>
              </a:buClr>
              <a:buSzPct val="125000"/>
              <a:defRPr/>
            </a:pPr>
            <a:endParaRPr lang="en-GB" sz="1800">
              <a:latin typeface="Nunito Sans"/>
              <a:ea typeface="Calibri"/>
              <a:cs typeface="Calibri"/>
            </a:endParaRPr>
          </a:p>
        </p:txBody>
      </p:sp>
      <p:sp>
        <p:nvSpPr>
          <p:cNvPr id="6" name="TextBox 5">
            <a:extLst>
              <a:ext uri="{FF2B5EF4-FFF2-40B4-BE49-F238E27FC236}">
                <a16:creationId xmlns:a16="http://schemas.microsoft.com/office/drawing/2014/main" id="{4A3FFF08-588E-D999-A0E9-9FAF70FC1876}"/>
              </a:ext>
            </a:extLst>
          </p:cNvPr>
          <p:cNvSpPr txBox="1"/>
          <p:nvPr/>
        </p:nvSpPr>
        <p:spPr>
          <a:xfrm>
            <a:off x="384386" y="1966898"/>
            <a:ext cx="5494181" cy="1077218"/>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solidFill>
                  <a:srgbClr val="000000"/>
                </a:solidFill>
                <a:latin typeface="Nunito Sans"/>
                <a:ea typeface="Calibri"/>
                <a:cs typeface="Calibri"/>
              </a:rPr>
              <a:t>We will be covering both the changes to local processes and the digital systems. </a:t>
            </a:r>
            <a:endParaRPr lang="en-US"/>
          </a:p>
          <a:p>
            <a:pPr marL="9525">
              <a:spcBef>
                <a:spcPts val="600"/>
              </a:spcBef>
              <a:spcAft>
                <a:spcPts val="600"/>
              </a:spcAft>
              <a:defRPr/>
            </a:pPr>
            <a:r>
              <a:rPr lang="en-GB" sz="1800">
                <a:solidFill>
                  <a:srgbClr val="000000"/>
                </a:solidFill>
                <a:latin typeface="Nunito Sans"/>
                <a:ea typeface="Calibri"/>
                <a:cs typeface="Calibri"/>
              </a:rPr>
              <a:t>This</a:t>
            </a:r>
            <a:r>
              <a:rPr kumimoji="0" lang="en-GB" sz="1800" b="0" i="0" u="none" strike="noStrike" kern="1200" cap="none" spc="0" normalizeH="0" baseline="0" noProof="0">
                <a:ln>
                  <a:noFill/>
                </a:ln>
                <a:solidFill>
                  <a:srgbClr val="000000"/>
                </a:solidFill>
                <a:effectLst/>
                <a:uLnTx/>
                <a:uFillTx/>
                <a:latin typeface="Nunito Sans"/>
                <a:ea typeface="Calibri"/>
                <a:cs typeface="Calibri"/>
              </a:rPr>
              <a:t> includes</a:t>
            </a:r>
            <a:r>
              <a:rPr lang="en-GB" sz="1800">
                <a:solidFill>
                  <a:srgbClr val="000000"/>
                </a:solidFill>
                <a:latin typeface="Nunito Sans"/>
                <a:ea typeface="Calibri"/>
                <a:cs typeface="Calibri"/>
              </a:rPr>
              <a:t>:</a:t>
            </a:r>
            <a:endParaRPr lang="en-GB"/>
          </a:p>
        </p:txBody>
      </p:sp>
      <p:pic>
        <p:nvPicPr>
          <p:cNvPr id="13" name="Picture 12" descr="A person talking to a person&#10;&#10;Description automatically generated with low confidence">
            <a:extLst>
              <a:ext uri="{FF2B5EF4-FFF2-40B4-BE49-F238E27FC236}">
                <a16:creationId xmlns:a16="http://schemas.microsoft.com/office/drawing/2014/main" id="{C6C21BBF-1232-EFB4-B4DE-5F98D94786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56416" y="0"/>
            <a:ext cx="6135584" cy="6858000"/>
          </a:xfrm>
          <a:prstGeom prst="rect">
            <a:avLst/>
          </a:prstGeom>
        </p:spPr>
      </p:pic>
    </p:spTree>
    <p:extLst>
      <p:ext uri="{BB962C8B-B14F-4D97-AF65-F5344CB8AC3E}">
        <p14:creationId xmlns:p14="http://schemas.microsoft.com/office/powerpoint/2010/main" val="1769426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p>
        </p:txBody>
      </p:sp>
      <p:pic>
        <p:nvPicPr>
          <p:cNvPr id="3" name="Graphic 2" descr="Business Growth outline">
            <a:extLst>
              <a:ext uri="{FF2B5EF4-FFF2-40B4-BE49-F238E27FC236}">
                <a16:creationId xmlns:a16="http://schemas.microsoft.com/office/drawing/2014/main" id="{98C9BE0E-C6B0-4532-6FF0-4B3ACFE56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id="{B4D33C0C-DA3C-2397-9760-6CE3E0E7CD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881261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983021B-2DFD-5913-0D69-4315E52A291E}"/>
              </a:ext>
            </a:extLst>
          </p:cNvPr>
          <p:cNvSpPr txBox="1"/>
          <p:nvPr/>
        </p:nvSpPr>
        <p:spPr>
          <a:xfrm>
            <a:off x="6296849" y="3086145"/>
            <a:ext cx="3277359" cy="1477328"/>
          </a:xfrm>
          <a:prstGeom prst="rect">
            <a:avLst/>
          </a:prstGeom>
          <a:noFill/>
        </p:spPr>
        <p:txBody>
          <a:bodyPr wrap="square" lIns="91440" tIns="45720" rIns="91440" bIns="45720" anchor="t">
            <a:spAutoFit/>
          </a:bodyPr>
          <a:lstStyle/>
          <a:p>
            <a:pPr marL="9525">
              <a:defRPr/>
            </a:pPr>
            <a:r>
              <a:rPr lang="en-GB" sz="1800" b="1">
                <a:latin typeface="Nunito Sans"/>
                <a:cs typeface="Calibri"/>
              </a:rPr>
              <a:t>Local Go-Live Support team training</a:t>
            </a:r>
          </a:p>
          <a:p>
            <a:pPr marL="9525">
              <a:defRPr/>
            </a:pPr>
            <a:r>
              <a:rPr lang="en-GB" sz="1800">
                <a:cs typeface="Calibri"/>
              </a:rPr>
              <a:t>Weeks commencing 2nd and 9th September – times TBC and explored in the poll</a:t>
            </a:r>
          </a:p>
        </p:txBody>
      </p:sp>
      <p:cxnSp>
        <p:nvCxnSpPr>
          <p:cNvPr id="3" name="Straight Connector 2">
            <a:extLst>
              <a:ext uri="{FF2B5EF4-FFF2-40B4-BE49-F238E27FC236}">
                <a16:creationId xmlns:a16="http://schemas.microsoft.com/office/drawing/2014/main" id="{2EAA0B81-2F17-5317-7042-BAFF26BE3943}"/>
              </a:ext>
            </a:extLst>
          </p:cNvPr>
          <p:cNvCxnSpPr>
            <a:cxnSpLocks/>
          </p:cNvCxnSpPr>
          <p:nvPr/>
        </p:nvCxnSpPr>
        <p:spPr>
          <a:xfrm>
            <a:off x="6013726" y="385710"/>
            <a:ext cx="0" cy="6217920"/>
          </a:xfrm>
          <a:prstGeom prst="line">
            <a:avLst/>
          </a:prstGeom>
          <a:ln w="38100">
            <a:solidFill>
              <a:srgbClr val="7414DC"/>
            </a:solidFill>
            <a:prstDash val="solid"/>
          </a:ln>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F69D3CCE-EB2A-3950-3C20-901F403D3E66}"/>
              </a:ext>
            </a:extLst>
          </p:cNvPr>
          <p:cNvSpPr txBox="1"/>
          <p:nvPr/>
        </p:nvSpPr>
        <p:spPr>
          <a:xfrm>
            <a:off x="3525102" y="476245"/>
            <a:ext cx="2269587" cy="923330"/>
          </a:xfrm>
          <a:prstGeom prst="rect">
            <a:avLst/>
          </a:prstGeom>
          <a:noFill/>
        </p:spPr>
        <p:txBody>
          <a:bodyPr wrap="square" lIns="91440" tIns="45720" rIns="91440" bIns="45720" anchor="t">
            <a:spAutoFit/>
          </a:bodyPr>
          <a:lstStyle/>
          <a:p>
            <a:pPr marL="9525">
              <a:defRPr/>
            </a:pPr>
            <a:r>
              <a:rPr lang="en-GB" sz="1800" b="1">
                <a:latin typeface="Nunito Sans"/>
                <a:cs typeface="Calibri"/>
              </a:rPr>
              <a:t>Volunteer Joining Journey</a:t>
            </a:r>
            <a:endParaRPr lang="en-US"/>
          </a:p>
          <a:p>
            <a:pPr marL="9525">
              <a:buClr>
                <a:srgbClr val="7414DC"/>
              </a:buClr>
              <a:buSzPct val="125000"/>
              <a:defRPr/>
            </a:pPr>
            <a:r>
              <a:rPr lang="en-GB" sz="1800">
                <a:latin typeface="Nunito Sans"/>
                <a:ea typeface="Calibri"/>
                <a:cs typeface="Calibri"/>
              </a:rPr>
              <a:t>27 August 7-8pm</a:t>
            </a:r>
          </a:p>
        </p:txBody>
      </p:sp>
      <p:sp>
        <p:nvSpPr>
          <p:cNvPr id="13" name="TextBox 12">
            <a:extLst>
              <a:ext uri="{FF2B5EF4-FFF2-40B4-BE49-F238E27FC236}">
                <a16:creationId xmlns:a16="http://schemas.microsoft.com/office/drawing/2014/main" id="{C8B7B3D3-BCFD-82BA-D62F-E2A2A5389CE7}"/>
              </a:ext>
            </a:extLst>
          </p:cNvPr>
          <p:cNvSpPr txBox="1"/>
          <p:nvPr/>
        </p:nvSpPr>
        <p:spPr>
          <a:xfrm>
            <a:off x="2754991" y="5006551"/>
            <a:ext cx="2967110" cy="923330"/>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How to be a great Trustee Board</a:t>
            </a:r>
          </a:p>
          <a:p>
            <a:pPr marL="9525">
              <a:buClr>
                <a:srgbClr val="7414DC"/>
              </a:buClr>
              <a:buSzPct val="125000"/>
              <a:defRPr/>
            </a:pPr>
            <a:r>
              <a:rPr lang="en-GB" sz="1800">
                <a:latin typeface="Nunito Sans"/>
                <a:ea typeface="Calibri"/>
                <a:cs typeface="Calibri"/>
              </a:rPr>
              <a:t>18 Sept 7-8pm</a:t>
            </a:r>
          </a:p>
        </p:txBody>
      </p:sp>
      <p:sp>
        <p:nvSpPr>
          <p:cNvPr id="16" name="Arrow: Pentagon 15">
            <a:extLst>
              <a:ext uri="{FF2B5EF4-FFF2-40B4-BE49-F238E27FC236}">
                <a16:creationId xmlns:a16="http://schemas.microsoft.com/office/drawing/2014/main" id="{0AA80EE9-5FB7-0526-7918-D4BB3BA6DB2E}"/>
              </a:ext>
            </a:extLst>
          </p:cNvPr>
          <p:cNvSpPr/>
          <p:nvPr/>
        </p:nvSpPr>
        <p:spPr>
          <a:xfrm>
            <a:off x="6013121" y="1492229"/>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Pentagon 17">
            <a:extLst>
              <a:ext uri="{FF2B5EF4-FFF2-40B4-BE49-F238E27FC236}">
                <a16:creationId xmlns:a16="http://schemas.microsoft.com/office/drawing/2014/main" id="{AC760951-9030-A3A7-4171-AAE9C310CD8E}"/>
              </a:ext>
            </a:extLst>
          </p:cNvPr>
          <p:cNvSpPr/>
          <p:nvPr/>
        </p:nvSpPr>
        <p:spPr>
          <a:xfrm>
            <a:off x="6013120" y="3156075"/>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Pentagon 19">
            <a:extLst>
              <a:ext uri="{FF2B5EF4-FFF2-40B4-BE49-F238E27FC236}">
                <a16:creationId xmlns:a16="http://schemas.microsoft.com/office/drawing/2014/main" id="{EB425A62-1F3D-C1B3-8B11-7BF96DDACA51}"/>
              </a:ext>
            </a:extLst>
          </p:cNvPr>
          <p:cNvSpPr/>
          <p:nvPr/>
        </p:nvSpPr>
        <p:spPr>
          <a:xfrm flipH="1">
            <a:off x="5851530" y="626175"/>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Pentagon 20">
            <a:extLst>
              <a:ext uri="{FF2B5EF4-FFF2-40B4-BE49-F238E27FC236}">
                <a16:creationId xmlns:a16="http://schemas.microsoft.com/office/drawing/2014/main" id="{B363B9F1-80F4-DBD6-B037-4269BBD2E145}"/>
              </a:ext>
            </a:extLst>
          </p:cNvPr>
          <p:cNvSpPr/>
          <p:nvPr/>
        </p:nvSpPr>
        <p:spPr>
          <a:xfrm flipH="1">
            <a:off x="5827147" y="2326690"/>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Pentagon 21">
            <a:extLst>
              <a:ext uri="{FF2B5EF4-FFF2-40B4-BE49-F238E27FC236}">
                <a16:creationId xmlns:a16="http://schemas.microsoft.com/office/drawing/2014/main" id="{0B227710-7888-A840-3F18-F9CD7138D8F7}"/>
              </a:ext>
            </a:extLst>
          </p:cNvPr>
          <p:cNvSpPr/>
          <p:nvPr/>
        </p:nvSpPr>
        <p:spPr>
          <a:xfrm flipH="1">
            <a:off x="5854287" y="5119386"/>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3C7FACD-6E0C-CB71-2A69-7F55C143509E}"/>
              </a:ext>
            </a:extLst>
          </p:cNvPr>
          <p:cNvSpPr txBox="1"/>
          <p:nvPr/>
        </p:nvSpPr>
        <p:spPr>
          <a:xfrm>
            <a:off x="101990" y="118568"/>
            <a:ext cx="3759592" cy="1015663"/>
          </a:xfrm>
          <a:prstGeom prst="rect">
            <a:avLst/>
          </a:prstGeom>
          <a:noFill/>
        </p:spPr>
        <p:txBody>
          <a:bodyPr wrap="square" lIns="91440" tIns="45720" rIns="91440" bIns="45720" anchor="t">
            <a:spAutoFit/>
          </a:bodyPr>
          <a:lstStyle/>
          <a:p>
            <a:r>
              <a:rPr kumimoji="0" lang="en-GB" sz="3000" b="0" i="0" u="none" strike="noStrike" kern="0" cap="none" spc="0" normalizeH="0" baseline="0" noProof="0">
                <a:ln>
                  <a:noFill/>
                </a:ln>
                <a:solidFill>
                  <a:srgbClr val="7413DC"/>
                </a:solidFill>
                <a:effectLst/>
                <a:uLnTx/>
                <a:uFillTx/>
                <a:latin typeface="Nunito Sans Black"/>
                <a:ea typeface="+mn-ea"/>
                <a:cs typeface="Calibri"/>
              </a:rPr>
              <a:t>Webinars </a:t>
            </a:r>
            <a:r>
              <a:rPr lang="en-GB" sz="3000" kern="0">
                <a:solidFill>
                  <a:srgbClr val="7413DC"/>
                </a:solidFill>
                <a:latin typeface="Nunito Sans Black"/>
                <a:cs typeface="Calibri"/>
              </a:rPr>
              <a:t>and training </a:t>
            </a:r>
            <a:endParaRPr lang="en-GB"/>
          </a:p>
        </p:txBody>
      </p:sp>
      <p:sp>
        <p:nvSpPr>
          <p:cNvPr id="35" name="TextBox 34">
            <a:extLst>
              <a:ext uri="{FF2B5EF4-FFF2-40B4-BE49-F238E27FC236}">
                <a16:creationId xmlns:a16="http://schemas.microsoft.com/office/drawing/2014/main" id="{FBC1A62B-FAC1-41D7-6815-12F344BDF151}"/>
              </a:ext>
            </a:extLst>
          </p:cNvPr>
          <p:cNvSpPr txBox="1"/>
          <p:nvPr/>
        </p:nvSpPr>
        <p:spPr>
          <a:xfrm>
            <a:off x="6225486" y="1407798"/>
            <a:ext cx="2967110" cy="923330"/>
          </a:xfrm>
          <a:prstGeom prst="rect">
            <a:avLst/>
          </a:prstGeom>
          <a:noFill/>
        </p:spPr>
        <p:txBody>
          <a:bodyPr wrap="square" lIns="91440" tIns="45720" rIns="91440" bIns="45720" anchor="t">
            <a:spAutoFit/>
          </a:bodyPr>
          <a:lstStyle/>
          <a:p>
            <a:pPr marL="9525">
              <a:defRPr/>
            </a:pPr>
            <a:r>
              <a:rPr lang="en-GB" sz="1800" b="1">
                <a:latin typeface="Nunito Sans"/>
                <a:cs typeface="Calibri"/>
              </a:rPr>
              <a:t>Gear Up for Go-Live County/District level</a:t>
            </a:r>
            <a:endParaRPr lang="en-US"/>
          </a:p>
          <a:p>
            <a:pPr marL="9525">
              <a:buClr>
                <a:srgbClr val="7414DC"/>
              </a:buClr>
              <a:buSzPct val="125000"/>
              <a:defRPr/>
            </a:pPr>
            <a:r>
              <a:rPr lang="en-GB" sz="1800">
                <a:latin typeface="Nunito Sans"/>
                <a:ea typeface="Calibri"/>
                <a:cs typeface="Calibri"/>
              </a:rPr>
              <a:t>2 Sept 7-8pm</a:t>
            </a:r>
          </a:p>
        </p:txBody>
      </p:sp>
      <p:sp>
        <p:nvSpPr>
          <p:cNvPr id="36" name="TextBox 35">
            <a:extLst>
              <a:ext uri="{FF2B5EF4-FFF2-40B4-BE49-F238E27FC236}">
                <a16:creationId xmlns:a16="http://schemas.microsoft.com/office/drawing/2014/main" id="{BCA1427A-982A-8BA5-ED59-11C452BD3898}"/>
              </a:ext>
            </a:extLst>
          </p:cNvPr>
          <p:cNvSpPr txBox="1"/>
          <p:nvPr/>
        </p:nvSpPr>
        <p:spPr>
          <a:xfrm>
            <a:off x="2938233" y="2227015"/>
            <a:ext cx="2967110" cy="923330"/>
          </a:xfrm>
          <a:prstGeom prst="rect">
            <a:avLst/>
          </a:prstGeom>
          <a:noFill/>
        </p:spPr>
        <p:txBody>
          <a:bodyPr wrap="square" lIns="91440" tIns="45720" rIns="91440" bIns="45720" anchor="t">
            <a:spAutoFit/>
          </a:bodyPr>
          <a:lstStyle/>
          <a:p>
            <a:pPr marL="9525">
              <a:defRPr/>
            </a:pPr>
            <a:r>
              <a:rPr lang="en-GB" sz="1800" b="1">
                <a:latin typeface="Nunito Sans"/>
                <a:cs typeface="Calibri"/>
              </a:rPr>
              <a:t>Gear Up for Go-Live</a:t>
            </a:r>
            <a:endParaRPr lang="en-US"/>
          </a:p>
          <a:p>
            <a:pPr marL="9525">
              <a:defRPr/>
            </a:pPr>
            <a:r>
              <a:rPr lang="en-GB" sz="1800" b="1">
                <a:latin typeface="Nunito Sans"/>
                <a:ea typeface="Calibri"/>
                <a:cs typeface="Calibri"/>
              </a:rPr>
              <a:t>Group level</a:t>
            </a:r>
          </a:p>
          <a:p>
            <a:pPr marL="9525">
              <a:buClr>
                <a:srgbClr val="7414DC"/>
              </a:buClr>
              <a:buSzPct val="125000"/>
              <a:defRPr/>
            </a:pPr>
            <a:r>
              <a:rPr lang="en-GB" sz="1800">
                <a:latin typeface="Nunito Sans"/>
                <a:ea typeface="Calibri"/>
                <a:cs typeface="Calibri"/>
              </a:rPr>
              <a:t>4 Sept 7-8pm</a:t>
            </a:r>
          </a:p>
        </p:txBody>
      </p:sp>
    </p:spTree>
    <p:extLst>
      <p:ext uri="{BB962C8B-B14F-4D97-AF65-F5344CB8AC3E}">
        <p14:creationId xmlns:p14="http://schemas.microsoft.com/office/powerpoint/2010/main" val="3851839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5">
            <a:extLst>
              <a:ext uri="{FF2B5EF4-FFF2-40B4-BE49-F238E27FC236}">
                <a16:creationId xmlns:a16="http://schemas.microsoft.com/office/drawing/2014/main" id="{4DA679D9-28C7-A1B3-F5D5-A9FD12A0CF16}"/>
              </a:ext>
            </a:extLst>
          </p:cNvPr>
          <p:cNvSpPr txBox="1"/>
          <p:nvPr/>
        </p:nvSpPr>
        <p:spPr>
          <a:xfrm>
            <a:off x="6498674" y="2702375"/>
            <a:ext cx="5348030" cy="2985433"/>
          </a:xfrm>
          <a:prstGeom prst="rect">
            <a:avLst/>
          </a:prstGeom>
        </p:spPr>
        <p:txBody>
          <a:bodyPr vert="horz" wrap="square" lIns="0" tIns="0" rIns="0" bIns="0" rtlCol="0" anchor="t">
            <a:spAutoFit/>
          </a:bodyPr>
          <a:lstStyle/>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Overview of the Volunteer Experience Changes</a:t>
            </a:r>
            <a:endParaRPr lang="en-US"/>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Your role and your team </a:t>
            </a:r>
            <a:endParaRPr lang="en-GB">
              <a:solidFill>
                <a:srgbClr val="000000"/>
              </a:solidFill>
              <a:latin typeface="Nunito Sans"/>
              <a:cs typeface="Calibri"/>
            </a:endParaRP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Timeline</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Training</a:t>
            </a:r>
            <a:endParaRPr lang="en-GB"/>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Next steps</a:t>
            </a:r>
          </a:p>
        </p:txBody>
      </p:sp>
      <p:sp>
        <p:nvSpPr>
          <p:cNvPr id="8" name="TextBox 7">
            <a:extLst>
              <a:ext uri="{FF2B5EF4-FFF2-40B4-BE49-F238E27FC236}">
                <a16:creationId xmlns:a16="http://schemas.microsoft.com/office/drawing/2014/main" id="{EB01AC4D-5059-D568-699E-D21D3E8BC53A}"/>
              </a:ext>
            </a:extLst>
          </p:cNvPr>
          <p:cNvSpPr txBox="1"/>
          <p:nvPr/>
        </p:nvSpPr>
        <p:spPr>
          <a:xfrm>
            <a:off x="6419900" y="1150589"/>
            <a:ext cx="4453509"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endParaRPr lang="en-US" sz="2800">
              <a:solidFill>
                <a:srgbClr val="7413DC"/>
              </a:solidFill>
              <a:latin typeface="Nunito Sans Black"/>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1337" y="892445"/>
            <a:ext cx="6498674" cy="5359268"/>
          </a:xfrm>
          <a:prstGeom prst="rect">
            <a:avLst/>
          </a:prstGeom>
        </p:spPr>
      </p:pic>
    </p:spTree>
    <p:extLst>
      <p:ext uri="{BB962C8B-B14F-4D97-AF65-F5344CB8AC3E}">
        <p14:creationId xmlns:p14="http://schemas.microsoft.com/office/powerpoint/2010/main" val="795480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91269" y="510371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solidFill>
                  <a:schemeClr val="tx2"/>
                </a:solidFill>
              </a:rPr>
              <a:t>Any Questions?</a:t>
            </a:r>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3111" y="2805223"/>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190" y="1079802"/>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538113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71070"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we’re doing:</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376775" y="2525542"/>
            <a:ext cx="5439013" cy="2654573"/>
          </a:xfrm>
          <a:prstGeom prst="rect">
            <a:avLst/>
          </a:prstGeom>
          <a:noFill/>
        </p:spPr>
        <p:txBody>
          <a:bodyPr wrap="square" lIns="68580" tIns="34290" rIns="68580" bIns="34290" rtlCol="0" anchor="ctr">
            <a:sp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Arranging training for you and your team</a:t>
            </a:r>
            <a:endParaRPr lang="en-US"/>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Creating and arranging systems training for all local volunteers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Writing and updating Knowledge Base articles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Setting up access for you to test the systems ahead of go-live</a:t>
            </a:r>
          </a:p>
        </p:txBody>
      </p:sp>
      <p:cxnSp>
        <p:nvCxnSpPr>
          <p:cNvPr id="3" name="Straight Connector 2">
            <a:extLst>
              <a:ext uri="{FF2B5EF4-FFF2-40B4-BE49-F238E27FC236}">
                <a16:creationId xmlns:a16="http://schemas.microsoft.com/office/drawing/2014/main" id="{0FACBB8F-093A-1F87-1FC5-018802DA1E22}"/>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9D8C4253-E771-0A72-D5C0-B100F08C2171}"/>
              </a:ext>
            </a:extLst>
          </p:cNvPr>
          <p:cNvSpPr txBox="1"/>
          <p:nvPr/>
        </p:nvSpPr>
        <p:spPr>
          <a:xfrm>
            <a:off x="6376213" y="1717087"/>
            <a:ext cx="5432917" cy="5701561"/>
          </a:xfrm>
          <a:prstGeom prst="rect">
            <a:avLst/>
          </a:prstGeom>
          <a:noFill/>
        </p:spPr>
        <p:txBody>
          <a:bodyPr wrap="square" lIns="68580" tIns="34290" rIns="68580" bIns="34290" rtlCol="0" anchor="ctr">
            <a:spAutoFit/>
          </a:bodyPr>
          <a:lstStyle/>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you know who is in your team </a:t>
            </a:r>
            <a:endParaRPr lang="en-US"/>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Think about how you will manage the questions you'll get locally; will you have a shared mailbox for example?</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everyone in the team has had their name added to the register so we can make sure they get invited to the training and can access the testing area</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Attend the Gear up for Go-Live webinars as these will have essential information about the process and timeline</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Refresh your knowledge about the changes by watching previous webinars and exploring the website. We will send helpful links along with these slides after the call.</a:t>
            </a:r>
          </a:p>
          <a:p>
            <a:pPr marL="353695" indent="-342900">
              <a:spcBef>
                <a:spcPts val="600"/>
              </a:spcBef>
              <a:spcAft>
                <a:spcPts val="600"/>
              </a:spcAft>
              <a:buClr>
                <a:srgbClr val="7414DC"/>
              </a:buClr>
              <a:buSzPct val="125000"/>
              <a:buFont typeface="Arial" panose="020B0604020202020204" pitchFamily="34" charset="0"/>
              <a:buChar char="•"/>
              <a:defRPr/>
            </a:pPr>
            <a:endParaRPr lang="en-GB" sz="1800">
              <a:solidFill>
                <a:srgbClr val="000000"/>
              </a:solidFill>
            </a:endParaRPr>
          </a:p>
          <a:p>
            <a:pPr marL="353695" indent="-342900">
              <a:spcBef>
                <a:spcPts val="600"/>
              </a:spcBef>
              <a:spcAft>
                <a:spcPts val="600"/>
              </a:spcAft>
              <a:buClr>
                <a:srgbClr val="7414DC"/>
              </a:buClr>
              <a:buSzPct val="125000"/>
              <a:buFont typeface="Arial" panose="020B0604020202020204" pitchFamily="34" charset="0"/>
              <a:buChar char="•"/>
              <a:defRPr/>
            </a:pPr>
            <a:endParaRPr lang="en-GB" sz="1800">
              <a:solidFill>
                <a:srgbClr val="000000"/>
              </a:solidFill>
            </a:endParaRPr>
          </a:p>
        </p:txBody>
      </p:sp>
      <p:sp>
        <p:nvSpPr>
          <p:cNvPr id="7" name="object 5">
            <a:extLst>
              <a:ext uri="{FF2B5EF4-FFF2-40B4-BE49-F238E27FC236}">
                <a16:creationId xmlns:a16="http://schemas.microsoft.com/office/drawing/2014/main" id="{E4D0B2EB-3EE9-7AD1-C9AC-DB948EFE7F6D}"/>
              </a:ext>
            </a:extLst>
          </p:cNvPr>
          <p:cNvSpPr txBox="1"/>
          <p:nvPr/>
        </p:nvSpPr>
        <p:spPr>
          <a:xfrm>
            <a:off x="6288013"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you can do:</a:t>
            </a:r>
            <a:endParaRPr lang="en-US"/>
          </a:p>
        </p:txBody>
      </p:sp>
    </p:spTree>
    <p:extLst>
      <p:ext uri="{BB962C8B-B14F-4D97-AF65-F5344CB8AC3E}">
        <p14:creationId xmlns:p14="http://schemas.microsoft.com/office/powerpoint/2010/main" val="4051101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12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70A103-ACF9-1545-4C8E-9F999942B3D8}"/>
              </a:ext>
            </a:extLst>
          </p:cNvPr>
          <p:cNvSpPr txBox="1">
            <a:spLocks/>
          </p:cNvSpPr>
          <p:nvPr/>
        </p:nvSpPr>
        <p:spPr>
          <a:xfrm>
            <a:off x="363490" y="2080352"/>
            <a:ext cx="9898891"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64770">
              <a:spcBef>
                <a:spcPts val="2145"/>
              </a:spcBef>
            </a:pPr>
            <a:r>
              <a:rPr lang="en-GB" sz="4000" b="1">
                <a:solidFill>
                  <a:schemeClr val="bg1"/>
                </a:solidFill>
                <a:latin typeface="Nunito Sans Black"/>
                <a:cs typeface="Nunito Sans Black"/>
              </a:rPr>
              <a:t>Preparing for digital tools and processes - Circa. 60 days before Compass freeze</a:t>
            </a:r>
          </a:p>
        </p:txBody>
      </p:sp>
      <p:grpSp>
        <p:nvGrpSpPr>
          <p:cNvPr id="7" name="Group 6">
            <a:extLst>
              <a:ext uri="{FF2B5EF4-FFF2-40B4-BE49-F238E27FC236}">
                <a16:creationId xmlns:a16="http://schemas.microsoft.com/office/drawing/2014/main" id="{66441632-7541-0371-9938-B95DD3F997A4}"/>
              </a:ext>
            </a:extLst>
          </p:cNvPr>
          <p:cNvGrpSpPr/>
          <p:nvPr/>
        </p:nvGrpSpPr>
        <p:grpSpPr>
          <a:xfrm>
            <a:off x="447897" y="3429000"/>
            <a:ext cx="11296206" cy="2576255"/>
            <a:chOff x="447897" y="2346972"/>
            <a:chExt cx="11296206" cy="2576255"/>
          </a:xfrm>
        </p:grpSpPr>
        <p:sp>
          <p:nvSpPr>
            <p:cNvPr id="15" name="Arrow: Right 14">
              <a:extLst>
                <a:ext uri="{FF2B5EF4-FFF2-40B4-BE49-F238E27FC236}">
                  <a16:creationId xmlns:a16="http://schemas.microsoft.com/office/drawing/2014/main" id="{DBF96397-7B6E-573B-68F2-56E934A20CC0}"/>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17" name="Rectangle: Rounded Corners 16">
              <a:extLst>
                <a:ext uri="{FF2B5EF4-FFF2-40B4-BE49-F238E27FC236}">
                  <a16:creationId xmlns:a16="http://schemas.microsoft.com/office/drawing/2014/main" id="{BADCE634-AD5B-3D34-A3A2-07C528ED62D5}"/>
                </a:ext>
              </a:extLst>
            </p:cNvPr>
            <p:cNvSpPr/>
            <p:nvPr/>
          </p:nvSpPr>
          <p:spPr>
            <a:xfrm>
              <a:off x="7158806" y="3695624"/>
              <a:ext cx="2576881"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18" name="Rectangle: Rounded Corners 17">
              <a:extLst>
                <a:ext uri="{FF2B5EF4-FFF2-40B4-BE49-F238E27FC236}">
                  <a16:creationId xmlns:a16="http://schemas.microsoft.com/office/drawing/2014/main" id="{975B72E1-E1DA-3922-B7D6-8D593FD16C37}"/>
                </a:ext>
              </a:extLst>
            </p:cNvPr>
            <p:cNvSpPr/>
            <p:nvPr/>
          </p:nvSpPr>
          <p:spPr>
            <a:xfrm>
              <a:off x="8539079" y="4355670"/>
              <a:ext cx="1196608"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19" name="Rectangle: Rounded Corners 18">
              <a:extLst>
                <a:ext uri="{FF2B5EF4-FFF2-40B4-BE49-F238E27FC236}">
                  <a16:creationId xmlns:a16="http://schemas.microsoft.com/office/drawing/2014/main" id="{70764577-DAD5-D81F-8CB7-EF555299E037}"/>
                </a:ext>
              </a:extLst>
            </p:cNvPr>
            <p:cNvSpPr/>
            <p:nvPr/>
          </p:nvSpPr>
          <p:spPr>
            <a:xfrm>
              <a:off x="7158806" y="4355669"/>
              <a:ext cx="1310119"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20" name="Rectangle: Rounded Corners 19">
              <a:extLst>
                <a:ext uri="{FF2B5EF4-FFF2-40B4-BE49-F238E27FC236}">
                  <a16:creationId xmlns:a16="http://schemas.microsoft.com/office/drawing/2014/main" id="{778F270F-4FEE-AD1C-A9D1-7B2AB836EAF1}"/>
                </a:ext>
              </a:extLst>
            </p:cNvPr>
            <p:cNvSpPr/>
            <p:nvPr/>
          </p:nvSpPr>
          <p:spPr>
            <a:xfrm>
              <a:off x="447897" y="369562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21" name="Rectangle: Rounded Corners 20">
              <a:extLst>
                <a:ext uri="{FF2B5EF4-FFF2-40B4-BE49-F238E27FC236}">
                  <a16:creationId xmlns:a16="http://schemas.microsoft.com/office/drawing/2014/main" id="{7C0D0E2E-E5D0-227A-A932-C965EAF2869F}"/>
                </a:ext>
              </a:extLst>
            </p:cNvPr>
            <p:cNvSpPr/>
            <p:nvPr/>
          </p:nvSpPr>
          <p:spPr>
            <a:xfrm>
              <a:off x="4395442" y="3695620"/>
              <a:ext cx="2657141"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22" name="Rectangle: Rounded Corners 21">
              <a:extLst>
                <a:ext uri="{FF2B5EF4-FFF2-40B4-BE49-F238E27FC236}">
                  <a16:creationId xmlns:a16="http://schemas.microsoft.com/office/drawing/2014/main" id="{70E91E8B-09FA-B51C-5D7A-3F8ED376AE8D}"/>
                </a:ext>
              </a:extLst>
            </p:cNvPr>
            <p:cNvSpPr/>
            <p:nvPr/>
          </p:nvSpPr>
          <p:spPr>
            <a:xfrm>
              <a:off x="9841909" y="3695622"/>
              <a:ext cx="1902194"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23" name="Rectangle: Rounded Corners 22">
              <a:extLst>
                <a:ext uri="{FF2B5EF4-FFF2-40B4-BE49-F238E27FC236}">
                  <a16:creationId xmlns:a16="http://schemas.microsoft.com/office/drawing/2014/main" id="{5144150B-1FA0-E79E-E308-131FE1A57DF2}"/>
                </a:ext>
              </a:extLst>
            </p:cNvPr>
            <p:cNvSpPr/>
            <p:nvPr/>
          </p:nvSpPr>
          <p:spPr>
            <a:xfrm>
              <a:off x="447897" y="300597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24" name="Rectangle: Rounded Corners 23">
              <a:extLst>
                <a:ext uri="{FF2B5EF4-FFF2-40B4-BE49-F238E27FC236}">
                  <a16:creationId xmlns:a16="http://schemas.microsoft.com/office/drawing/2014/main" id="{B8428442-8EFE-E9F1-A27A-35544BF6BEA5}"/>
                </a:ext>
              </a:extLst>
            </p:cNvPr>
            <p:cNvSpPr/>
            <p:nvPr/>
          </p:nvSpPr>
          <p:spPr>
            <a:xfrm>
              <a:off x="4395442" y="3005970"/>
              <a:ext cx="265714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25" name="Rectangle: Rounded Corners 24">
              <a:extLst>
                <a:ext uri="{FF2B5EF4-FFF2-40B4-BE49-F238E27FC236}">
                  <a16:creationId xmlns:a16="http://schemas.microsoft.com/office/drawing/2014/main" id="{5CCD80B6-CD9D-11E6-B749-F0BDFEC0BC16}"/>
                </a:ext>
              </a:extLst>
            </p:cNvPr>
            <p:cNvSpPr/>
            <p:nvPr/>
          </p:nvSpPr>
          <p:spPr>
            <a:xfrm>
              <a:off x="7158806" y="3005970"/>
              <a:ext cx="257688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26" name="Rectangle: Rounded Corners 25">
              <a:extLst>
                <a:ext uri="{FF2B5EF4-FFF2-40B4-BE49-F238E27FC236}">
                  <a16:creationId xmlns:a16="http://schemas.microsoft.com/office/drawing/2014/main" id="{68CF7AC7-475D-EAC0-3DC1-7BE0FD64E755}"/>
                </a:ext>
              </a:extLst>
            </p:cNvPr>
            <p:cNvSpPr/>
            <p:nvPr/>
          </p:nvSpPr>
          <p:spPr>
            <a:xfrm>
              <a:off x="9841909" y="3005970"/>
              <a:ext cx="1902194"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Tree>
    <p:extLst>
      <p:ext uri="{BB962C8B-B14F-4D97-AF65-F5344CB8AC3E}">
        <p14:creationId xmlns:p14="http://schemas.microsoft.com/office/powerpoint/2010/main" val="4129088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3141587" y="1944332"/>
            <a:ext cx="5908825" cy="429422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b="1">
              <a:solidFill>
                <a:schemeClr val="tx1"/>
              </a:solidFill>
            </a:endParaRPr>
          </a:p>
          <a:p>
            <a:pPr algn="ctr"/>
            <a:r>
              <a:rPr lang="en-GB" sz="2400" b="1">
                <a:solidFill>
                  <a:schemeClr val="tx1"/>
                </a:solidFill>
              </a:rPr>
              <a:t>What’s happening during this phase?</a:t>
            </a:r>
          </a:p>
          <a:p>
            <a:pPr algn="ctr"/>
            <a:endParaRPr lang="en-GB" sz="2400" b="1">
              <a:solidFill>
                <a:schemeClr val="tx1"/>
              </a:solidFill>
            </a:endParaRP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Making sure all data is up to date on Compass</a:t>
            </a:r>
          </a:p>
          <a:p>
            <a:pPr marL="353695" indent="-342900">
              <a:spcBef>
                <a:spcPts val="600"/>
              </a:spcBef>
              <a:spcAft>
                <a:spcPts val="600"/>
              </a:spcAft>
              <a:buClr>
                <a:srgbClr val="7414DC"/>
              </a:buClr>
              <a:buSzPct val="125000"/>
              <a:buFont typeface="Arial"/>
              <a:buChar char="•"/>
              <a:defRPr/>
            </a:pPr>
            <a:r>
              <a:rPr lang="en-GB" sz="2000">
                <a:solidFill>
                  <a:srgbClr val="000000"/>
                </a:solidFill>
              </a:rPr>
              <a:t>Preparing locally for new ways of working</a:t>
            </a:r>
          </a:p>
          <a:p>
            <a:pPr marL="353695" indent="-342900">
              <a:spcBef>
                <a:spcPts val="600"/>
              </a:spcBef>
              <a:spcAft>
                <a:spcPts val="600"/>
              </a:spcAft>
              <a:buClr>
                <a:srgbClr val="7414DC"/>
              </a:buClr>
              <a:buSzPct val="125000"/>
              <a:buFont typeface="Arial"/>
              <a:buChar char="•"/>
              <a:defRPr/>
            </a:pPr>
            <a:r>
              <a:rPr lang="en-GB" sz="2000">
                <a:solidFill>
                  <a:srgbClr val="000000"/>
                </a:solidFill>
              </a:rPr>
              <a:t>Implementing local go-live support teams</a:t>
            </a:r>
          </a:p>
          <a:p>
            <a:pPr marL="353695" indent="-342900">
              <a:spcBef>
                <a:spcPts val="600"/>
              </a:spcBef>
              <a:spcAft>
                <a:spcPts val="600"/>
              </a:spcAft>
              <a:buClr>
                <a:srgbClr val="7414DC"/>
              </a:buClr>
              <a:buSzPct val="125000"/>
              <a:buFont typeface="Arial"/>
              <a:buChar char="•"/>
              <a:defRPr/>
            </a:pPr>
            <a:r>
              <a:rPr lang="en-GB" sz="2000">
                <a:solidFill>
                  <a:srgbClr val="000000"/>
                </a:solidFill>
              </a:rPr>
              <a:t>Preparing for interim measures during Compass freeze</a:t>
            </a:r>
          </a:p>
          <a:p>
            <a:pPr marL="353695" indent="-342900">
              <a:spcBef>
                <a:spcPts val="600"/>
              </a:spcBef>
              <a:spcAft>
                <a:spcPts val="600"/>
              </a:spcAft>
              <a:buClr>
                <a:srgbClr val="7414DC"/>
              </a:buClr>
              <a:buSzPct val="125000"/>
              <a:buFont typeface="Arial"/>
              <a:buChar char="•"/>
              <a:defRPr/>
            </a:pPr>
            <a:r>
              <a:rPr lang="en-GB" sz="2000">
                <a:solidFill>
                  <a:srgbClr val="000000"/>
                </a:solidFill>
              </a:rPr>
              <a:t>Start training for new digital tools and processes</a:t>
            </a:r>
          </a:p>
          <a:p>
            <a:pPr marL="353695" indent="-342900">
              <a:spcBef>
                <a:spcPts val="600"/>
              </a:spcBef>
              <a:spcAft>
                <a:spcPts val="600"/>
              </a:spcAft>
              <a:buClr>
                <a:srgbClr val="7414DC"/>
              </a:buClr>
              <a:buSzPct val="125000"/>
              <a:buFont typeface="Arial"/>
              <a:buChar char="•"/>
              <a:defRPr/>
            </a:pPr>
            <a:r>
              <a:rPr lang="en-GB" sz="2000">
                <a:solidFill>
                  <a:srgbClr val="000000"/>
                </a:solidFill>
              </a:rPr>
              <a:t>POR for post-migration</a:t>
            </a:r>
          </a:p>
          <a:p>
            <a:pPr algn="ctr"/>
            <a:endParaRPr lang="en-GB" sz="2400">
              <a:solidFill>
                <a:schemeClr val="tx1"/>
              </a:solidFill>
            </a:endParaRPr>
          </a:p>
        </p:txBody>
      </p:sp>
      <p:sp>
        <p:nvSpPr>
          <p:cNvPr id="3" name="TextBox 2">
            <a:extLst>
              <a:ext uri="{FF2B5EF4-FFF2-40B4-BE49-F238E27FC236}">
                <a16:creationId xmlns:a16="http://schemas.microsoft.com/office/drawing/2014/main" id="{38965AC0-AADB-155D-9F43-9C97D8E038C3}"/>
              </a:ext>
            </a:extLst>
          </p:cNvPr>
          <p:cNvSpPr txBox="1"/>
          <p:nvPr/>
        </p:nvSpPr>
        <p:spPr>
          <a:xfrm>
            <a:off x="429215" y="619447"/>
            <a:ext cx="8271653"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Preparing for digital tools and processes - Circa. 60 days before Compass freeze*</a:t>
            </a:r>
          </a:p>
        </p:txBody>
      </p:sp>
      <p:sp>
        <p:nvSpPr>
          <p:cNvPr id="4" name="TextBox 3">
            <a:extLst>
              <a:ext uri="{FF2B5EF4-FFF2-40B4-BE49-F238E27FC236}">
                <a16:creationId xmlns:a16="http://schemas.microsoft.com/office/drawing/2014/main" id="{17F96B35-5C85-8592-85C6-2435ABAF2257}"/>
              </a:ext>
            </a:extLst>
          </p:cNvPr>
          <p:cNvSpPr txBox="1"/>
          <p:nvPr/>
        </p:nvSpPr>
        <p:spPr>
          <a:xfrm>
            <a:off x="212034" y="6381067"/>
            <a:ext cx="8216349" cy="307777"/>
          </a:xfrm>
          <a:prstGeom prst="rect">
            <a:avLst/>
          </a:prstGeom>
          <a:noFill/>
        </p:spPr>
        <p:txBody>
          <a:bodyPr wrap="square">
            <a:spAutoFit/>
          </a:bodyPr>
          <a:lstStyle/>
          <a:p>
            <a:r>
              <a:rPr lang="en-GB" sz="1400" b="1">
                <a:solidFill>
                  <a:srgbClr val="7413DC"/>
                </a:solidFill>
                <a:latin typeface="Nunito Sans Black"/>
                <a:cs typeface="Nunito Sans Black"/>
              </a:rPr>
              <a:t>*Compass freeze will be at different times for Early Adopter Counties and all other Counties</a:t>
            </a:r>
            <a:endParaRPr lang="en-GB"/>
          </a:p>
        </p:txBody>
      </p:sp>
    </p:spTree>
    <p:extLst>
      <p:ext uri="{BB962C8B-B14F-4D97-AF65-F5344CB8AC3E}">
        <p14:creationId xmlns:p14="http://schemas.microsoft.com/office/powerpoint/2010/main" val="3134795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76172" y="593181"/>
            <a:ext cx="4087170"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Making sure data is up to date</a:t>
            </a:r>
          </a:p>
        </p:txBody>
      </p:sp>
      <p:sp>
        <p:nvSpPr>
          <p:cNvPr id="6" name="TextBox 5">
            <a:extLst>
              <a:ext uri="{FF2B5EF4-FFF2-40B4-BE49-F238E27FC236}">
                <a16:creationId xmlns:a16="http://schemas.microsoft.com/office/drawing/2014/main" id="{1983021B-2DFD-5913-0D69-4315E52A291E}"/>
              </a:ext>
            </a:extLst>
          </p:cNvPr>
          <p:cNvSpPr txBox="1"/>
          <p:nvPr/>
        </p:nvSpPr>
        <p:spPr>
          <a:xfrm>
            <a:off x="376172" y="1865101"/>
            <a:ext cx="5348767" cy="4493538"/>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From around 60-days before Compass freeze there will be targeted comms for all members to make sure their data is updated on Compass ready for migration. This includes: </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Personal details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Criminal record checks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Permits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Appointment steps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Getting Started training</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Training validation</a:t>
            </a:r>
          </a:p>
          <a:p>
            <a:pPr marL="9525">
              <a:spcBef>
                <a:spcPts val="600"/>
              </a:spcBef>
              <a:spcAft>
                <a:spcPts val="600"/>
              </a:spcAft>
              <a:buClr>
                <a:srgbClr val="7414DC"/>
              </a:buClr>
              <a:buSzPct val="125000"/>
              <a:defRPr/>
            </a:pPr>
            <a:r>
              <a:rPr lang="en-GB" sz="1800">
                <a:latin typeface="Nunito Sans"/>
                <a:ea typeface="Calibri"/>
                <a:cs typeface="Calibri"/>
              </a:rPr>
              <a:t>Anything not completed before Compass freeze cannot migrate across to the new digital system</a:t>
            </a:r>
          </a:p>
        </p:txBody>
      </p:sp>
      <p:pic>
        <p:nvPicPr>
          <p:cNvPr id="3" name="Picture 12">
            <a:extLst>
              <a:ext uri="{FF2B5EF4-FFF2-40B4-BE49-F238E27FC236}">
                <a16:creationId xmlns:a16="http://schemas.microsoft.com/office/drawing/2014/main" id="{76B5DB1F-E3C1-9E22-958A-7B154139EB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4207430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491283" y="1675452"/>
            <a:ext cx="11209434" cy="493966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800" b="1">
                <a:solidFill>
                  <a:schemeClr val="tx1"/>
                </a:solidFill>
              </a:rPr>
              <a:t>Tasks to complete in your County/Area/Region (Scotland)</a:t>
            </a:r>
          </a:p>
          <a:p>
            <a:pPr>
              <a:spcBef>
                <a:spcPts val="1800"/>
              </a:spcBef>
            </a:pPr>
            <a:r>
              <a:rPr lang="en-GB" sz="1800" b="1">
                <a:solidFill>
                  <a:schemeClr val="tx1"/>
                </a:solidFill>
              </a:rPr>
              <a:t>What must happen:</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All Compass records ready for migration</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Your Go-Live Support Team is ready to start</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Volunteers are aware of the interim processes during Compass freeze and the coming new ways of working</a:t>
            </a:r>
          </a:p>
          <a:p>
            <a:pPr marL="10795">
              <a:spcBef>
                <a:spcPts val="1800"/>
              </a:spcBef>
              <a:spcAft>
                <a:spcPts val="600"/>
              </a:spcAft>
              <a:buClr>
                <a:srgbClr val="7414DC"/>
              </a:buClr>
              <a:buSzPct val="125000"/>
              <a:defRPr/>
            </a:pPr>
            <a:r>
              <a:rPr lang="en-GB" sz="1800" b="1">
                <a:solidFill>
                  <a:srgbClr val="000000"/>
                </a:solidFill>
              </a:rPr>
              <a:t>What should happen:</a:t>
            </a:r>
          </a:p>
          <a:p>
            <a:pPr marL="296545"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Remaining Counties, Districts &amp; Groups informally adopts new teams and titles locally</a:t>
            </a:r>
          </a:p>
          <a:p>
            <a:pPr marL="10795">
              <a:spcBef>
                <a:spcPts val="1800"/>
              </a:spcBef>
              <a:spcAft>
                <a:spcPts val="600"/>
              </a:spcAft>
              <a:buClr>
                <a:srgbClr val="7414DC"/>
              </a:buClr>
              <a:buSzPct val="125000"/>
              <a:defRPr/>
            </a:pPr>
            <a:r>
              <a:rPr lang="en-GB" sz="1800" b="1">
                <a:solidFill>
                  <a:srgbClr val="000000"/>
                </a:solidFill>
              </a:rPr>
              <a:t>What must not happen:</a:t>
            </a:r>
          </a:p>
          <a:p>
            <a:pPr marL="285750"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Volunteers working outside of current rules in POR (E.G. App. Panels, Role training requirements)</a:t>
            </a:r>
          </a:p>
        </p:txBody>
      </p:sp>
      <p:sp>
        <p:nvSpPr>
          <p:cNvPr id="3" name="TextBox 2">
            <a:extLst>
              <a:ext uri="{FF2B5EF4-FFF2-40B4-BE49-F238E27FC236}">
                <a16:creationId xmlns:a16="http://schemas.microsoft.com/office/drawing/2014/main" id="{40EED6E7-1E03-7F77-775C-8B2766E5F423}"/>
              </a:ext>
            </a:extLst>
          </p:cNvPr>
          <p:cNvSpPr txBox="1"/>
          <p:nvPr/>
        </p:nvSpPr>
        <p:spPr>
          <a:xfrm>
            <a:off x="429215" y="591312"/>
            <a:ext cx="7689549"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Preparing for digital tools and processes - For circa. 60 days before Compass freeze</a:t>
            </a:r>
          </a:p>
        </p:txBody>
      </p:sp>
      <p:cxnSp>
        <p:nvCxnSpPr>
          <p:cNvPr id="4" name="Straight Connector 3">
            <a:extLst>
              <a:ext uri="{FF2B5EF4-FFF2-40B4-BE49-F238E27FC236}">
                <a16:creationId xmlns:a16="http://schemas.microsoft.com/office/drawing/2014/main" id="{9F529F51-28A2-C9A6-275D-66F6552F0D94}"/>
              </a:ext>
            </a:extLst>
          </p:cNvPr>
          <p:cNvCxnSpPr/>
          <p:nvPr/>
        </p:nvCxnSpPr>
        <p:spPr>
          <a:xfrm>
            <a:off x="491283" y="2153478"/>
            <a:ext cx="1120943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755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70A103-ACF9-1545-4C8E-9F999942B3D8}"/>
              </a:ext>
            </a:extLst>
          </p:cNvPr>
          <p:cNvSpPr txBox="1">
            <a:spLocks/>
          </p:cNvSpPr>
          <p:nvPr/>
        </p:nvSpPr>
        <p:spPr>
          <a:xfrm>
            <a:off x="363491" y="2080352"/>
            <a:ext cx="8787544"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64770">
              <a:spcBef>
                <a:spcPts val="2145"/>
              </a:spcBef>
            </a:pPr>
            <a:r>
              <a:rPr lang="en-GB" sz="4000" b="1">
                <a:solidFill>
                  <a:schemeClr val="bg1"/>
                </a:solidFill>
                <a:latin typeface="Nunito Sans Black"/>
                <a:cs typeface="Nunito Sans Black"/>
              </a:rPr>
              <a:t>Moving to digital tools and processes - After Summer ‘24</a:t>
            </a:r>
          </a:p>
        </p:txBody>
      </p:sp>
      <p:grpSp>
        <p:nvGrpSpPr>
          <p:cNvPr id="2" name="Group 1">
            <a:extLst>
              <a:ext uri="{FF2B5EF4-FFF2-40B4-BE49-F238E27FC236}">
                <a16:creationId xmlns:a16="http://schemas.microsoft.com/office/drawing/2014/main" id="{AF21EE16-0B01-CF94-E05D-73A6454C2A2D}"/>
              </a:ext>
            </a:extLst>
          </p:cNvPr>
          <p:cNvGrpSpPr/>
          <p:nvPr/>
        </p:nvGrpSpPr>
        <p:grpSpPr>
          <a:xfrm>
            <a:off x="447897" y="3429000"/>
            <a:ext cx="11296206" cy="2576255"/>
            <a:chOff x="447897" y="2346972"/>
            <a:chExt cx="11296206" cy="2576255"/>
          </a:xfrm>
        </p:grpSpPr>
        <p:sp>
          <p:nvSpPr>
            <p:cNvPr id="3" name="Arrow: Right 2">
              <a:extLst>
                <a:ext uri="{FF2B5EF4-FFF2-40B4-BE49-F238E27FC236}">
                  <a16:creationId xmlns:a16="http://schemas.microsoft.com/office/drawing/2014/main" id="{572A7352-481B-A4EE-44A9-1CAC188F1F4A}"/>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4" name="Rectangle: Rounded Corners 3">
              <a:extLst>
                <a:ext uri="{FF2B5EF4-FFF2-40B4-BE49-F238E27FC236}">
                  <a16:creationId xmlns:a16="http://schemas.microsoft.com/office/drawing/2014/main" id="{F8779D08-E498-F580-41F5-F3F2617DC7B1}"/>
                </a:ext>
              </a:extLst>
            </p:cNvPr>
            <p:cNvSpPr/>
            <p:nvPr/>
          </p:nvSpPr>
          <p:spPr>
            <a:xfrm>
              <a:off x="7158806" y="3695624"/>
              <a:ext cx="2576881"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5" name="Rectangle: Rounded Corners 4">
              <a:extLst>
                <a:ext uri="{FF2B5EF4-FFF2-40B4-BE49-F238E27FC236}">
                  <a16:creationId xmlns:a16="http://schemas.microsoft.com/office/drawing/2014/main" id="{F5A37329-A09F-B4F2-C0ED-44B8B1E5CC3F}"/>
                </a:ext>
              </a:extLst>
            </p:cNvPr>
            <p:cNvSpPr/>
            <p:nvPr/>
          </p:nvSpPr>
          <p:spPr>
            <a:xfrm>
              <a:off x="8539079" y="4355670"/>
              <a:ext cx="1196608"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6" name="Rectangle: Rounded Corners 5">
              <a:extLst>
                <a:ext uri="{FF2B5EF4-FFF2-40B4-BE49-F238E27FC236}">
                  <a16:creationId xmlns:a16="http://schemas.microsoft.com/office/drawing/2014/main" id="{C6391515-A0C9-56AE-4A1C-45B386D7B39D}"/>
                </a:ext>
              </a:extLst>
            </p:cNvPr>
            <p:cNvSpPr/>
            <p:nvPr/>
          </p:nvSpPr>
          <p:spPr>
            <a:xfrm>
              <a:off x="7158806" y="4355669"/>
              <a:ext cx="1310119"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8" name="Rectangle: Rounded Corners 7">
              <a:extLst>
                <a:ext uri="{FF2B5EF4-FFF2-40B4-BE49-F238E27FC236}">
                  <a16:creationId xmlns:a16="http://schemas.microsoft.com/office/drawing/2014/main" id="{6766C551-1CD7-D32C-DCA4-6ECCBCF6F42F}"/>
                </a:ext>
              </a:extLst>
            </p:cNvPr>
            <p:cNvSpPr/>
            <p:nvPr/>
          </p:nvSpPr>
          <p:spPr>
            <a:xfrm>
              <a:off x="447897" y="369562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9" name="Rectangle: Rounded Corners 8">
              <a:extLst>
                <a:ext uri="{FF2B5EF4-FFF2-40B4-BE49-F238E27FC236}">
                  <a16:creationId xmlns:a16="http://schemas.microsoft.com/office/drawing/2014/main" id="{D7DC53D9-D367-9DA7-2C34-2F4CC38BCEBF}"/>
                </a:ext>
              </a:extLst>
            </p:cNvPr>
            <p:cNvSpPr/>
            <p:nvPr/>
          </p:nvSpPr>
          <p:spPr>
            <a:xfrm>
              <a:off x="4395442" y="369562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10" name="Rectangle: Rounded Corners 9">
              <a:extLst>
                <a:ext uri="{FF2B5EF4-FFF2-40B4-BE49-F238E27FC236}">
                  <a16:creationId xmlns:a16="http://schemas.microsoft.com/office/drawing/2014/main" id="{846CEF8D-C868-C823-A70D-E6683F9FE4DC}"/>
                </a:ext>
              </a:extLst>
            </p:cNvPr>
            <p:cNvSpPr/>
            <p:nvPr/>
          </p:nvSpPr>
          <p:spPr>
            <a:xfrm>
              <a:off x="9841909" y="3695622"/>
              <a:ext cx="1902194"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11" name="Rectangle: Rounded Corners 10">
              <a:extLst>
                <a:ext uri="{FF2B5EF4-FFF2-40B4-BE49-F238E27FC236}">
                  <a16:creationId xmlns:a16="http://schemas.microsoft.com/office/drawing/2014/main" id="{0239DE49-AEF0-26F4-DA9D-839FA7FF0D2E}"/>
                </a:ext>
              </a:extLst>
            </p:cNvPr>
            <p:cNvSpPr/>
            <p:nvPr/>
          </p:nvSpPr>
          <p:spPr>
            <a:xfrm>
              <a:off x="447897" y="300597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12" name="Rectangle: Rounded Corners 11">
              <a:extLst>
                <a:ext uri="{FF2B5EF4-FFF2-40B4-BE49-F238E27FC236}">
                  <a16:creationId xmlns:a16="http://schemas.microsoft.com/office/drawing/2014/main" id="{399ED9E9-8A1B-5B7F-0A96-1D425E4A22D3}"/>
                </a:ext>
              </a:extLst>
            </p:cNvPr>
            <p:cNvSpPr/>
            <p:nvPr/>
          </p:nvSpPr>
          <p:spPr>
            <a:xfrm>
              <a:off x="4395442" y="300597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13" name="Rectangle: Rounded Corners 12">
              <a:extLst>
                <a:ext uri="{FF2B5EF4-FFF2-40B4-BE49-F238E27FC236}">
                  <a16:creationId xmlns:a16="http://schemas.microsoft.com/office/drawing/2014/main" id="{DE68C91A-5E44-F992-20C0-F0B729D6D84E}"/>
                </a:ext>
              </a:extLst>
            </p:cNvPr>
            <p:cNvSpPr/>
            <p:nvPr/>
          </p:nvSpPr>
          <p:spPr>
            <a:xfrm>
              <a:off x="7158806" y="3005970"/>
              <a:ext cx="257688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14" name="Rectangle: Rounded Corners 13">
              <a:extLst>
                <a:ext uri="{FF2B5EF4-FFF2-40B4-BE49-F238E27FC236}">
                  <a16:creationId xmlns:a16="http://schemas.microsoft.com/office/drawing/2014/main" id="{A8A1D5A5-9C87-325C-C1EB-08611EC66C5B}"/>
                </a:ext>
              </a:extLst>
            </p:cNvPr>
            <p:cNvSpPr/>
            <p:nvPr/>
          </p:nvSpPr>
          <p:spPr>
            <a:xfrm>
              <a:off x="9841909" y="3005970"/>
              <a:ext cx="1902194"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Tree>
    <p:extLst>
      <p:ext uri="{BB962C8B-B14F-4D97-AF65-F5344CB8AC3E}">
        <p14:creationId xmlns:p14="http://schemas.microsoft.com/office/powerpoint/2010/main" val="743854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2855642" y="1944332"/>
            <a:ext cx="6480715" cy="449867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rPr>
              <a:t>What’s happening during this phase?</a:t>
            </a:r>
          </a:p>
          <a:p>
            <a:pPr algn="ctr"/>
            <a:endParaRPr lang="en-GB" sz="2400" b="1">
              <a:solidFill>
                <a:schemeClr val="tx1"/>
              </a:solidFill>
            </a:endParaRPr>
          </a:p>
          <a:p>
            <a:pPr marL="10795">
              <a:spcBef>
                <a:spcPts val="600"/>
              </a:spcBef>
              <a:spcAft>
                <a:spcPts val="600"/>
              </a:spcAft>
              <a:buClr>
                <a:srgbClr val="7414DC"/>
              </a:buClr>
              <a:buSzPct val="125000"/>
              <a:defRPr/>
            </a:pPr>
            <a:r>
              <a:rPr lang="en-GB" sz="2000" b="1">
                <a:solidFill>
                  <a:srgbClr val="000000"/>
                </a:solidFill>
              </a:rPr>
              <a:t>Compass Freeze</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Interim processes in place</a:t>
            </a:r>
          </a:p>
          <a:p>
            <a:pPr marL="353695" indent="-342900">
              <a:spcBef>
                <a:spcPts val="600"/>
              </a:spcBef>
              <a:spcAft>
                <a:spcPts val="600"/>
              </a:spcAft>
              <a:buClr>
                <a:srgbClr val="7414DC"/>
              </a:buClr>
              <a:buSzPct val="125000"/>
              <a:buFont typeface="Arial"/>
              <a:buChar char="•"/>
              <a:defRPr/>
            </a:pPr>
            <a:r>
              <a:rPr lang="en-GB" sz="2000">
                <a:solidFill>
                  <a:srgbClr val="000000"/>
                </a:solidFill>
              </a:rPr>
              <a:t>Continuing training for new digital tools</a:t>
            </a:r>
          </a:p>
          <a:p>
            <a:pPr marL="353695" indent="-342900">
              <a:spcBef>
                <a:spcPts val="600"/>
              </a:spcBef>
              <a:spcAft>
                <a:spcPts val="600"/>
              </a:spcAft>
              <a:buClr>
                <a:srgbClr val="7414DC"/>
              </a:buClr>
              <a:buSzPct val="125000"/>
              <a:buFont typeface="Arial"/>
              <a:buChar char="•"/>
              <a:defRPr/>
            </a:pPr>
            <a:r>
              <a:rPr lang="en-GB" sz="2000">
                <a:solidFill>
                  <a:srgbClr val="000000"/>
                </a:solidFill>
              </a:rPr>
              <a:t>Lead Volunteer preparations</a:t>
            </a:r>
          </a:p>
          <a:p>
            <a:pPr marL="10795">
              <a:spcBef>
                <a:spcPts val="600"/>
              </a:spcBef>
              <a:spcAft>
                <a:spcPts val="600"/>
              </a:spcAft>
              <a:buClr>
                <a:srgbClr val="7414DC"/>
              </a:buClr>
              <a:buSzPct val="125000"/>
              <a:defRPr/>
            </a:pPr>
            <a:r>
              <a:rPr lang="en-GB" sz="2000" b="1">
                <a:solidFill>
                  <a:srgbClr val="000000"/>
                </a:solidFill>
              </a:rPr>
              <a:t>Go-Live Support</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Encouragement to use digital tools</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Support for Counties with go-live of new processes</a:t>
            </a:r>
          </a:p>
        </p:txBody>
      </p:sp>
      <p:sp>
        <p:nvSpPr>
          <p:cNvPr id="3" name="TextBox 2">
            <a:extLst>
              <a:ext uri="{FF2B5EF4-FFF2-40B4-BE49-F238E27FC236}">
                <a16:creationId xmlns:a16="http://schemas.microsoft.com/office/drawing/2014/main" id="{38965AC0-AADB-155D-9F43-9C97D8E038C3}"/>
              </a:ext>
            </a:extLst>
          </p:cNvPr>
          <p:cNvSpPr txBox="1"/>
          <p:nvPr/>
        </p:nvSpPr>
        <p:spPr>
          <a:xfrm>
            <a:off x="429216" y="619447"/>
            <a:ext cx="6921154"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Moving to digital tools and processes - After Summer ‘24</a:t>
            </a:r>
          </a:p>
        </p:txBody>
      </p:sp>
    </p:spTree>
    <p:extLst>
      <p:ext uri="{BB962C8B-B14F-4D97-AF65-F5344CB8AC3E}">
        <p14:creationId xmlns:p14="http://schemas.microsoft.com/office/powerpoint/2010/main" val="1478444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83205" y="584355"/>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Compass Freeze</a:t>
            </a:r>
          </a:p>
        </p:txBody>
      </p:sp>
      <p:sp>
        <p:nvSpPr>
          <p:cNvPr id="6" name="TextBox 5">
            <a:extLst>
              <a:ext uri="{FF2B5EF4-FFF2-40B4-BE49-F238E27FC236}">
                <a16:creationId xmlns:a16="http://schemas.microsoft.com/office/drawing/2014/main" id="{1983021B-2DFD-5913-0D69-4315E52A291E}"/>
              </a:ext>
            </a:extLst>
          </p:cNvPr>
          <p:cNvSpPr txBox="1"/>
          <p:nvPr/>
        </p:nvSpPr>
        <p:spPr>
          <a:xfrm>
            <a:off x="286050" y="1424329"/>
            <a:ext cx="5445516" cy="5047536"/>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b="1">
                <a:latin typeface="Nunito Sans"/>
                <a:ea typeface="Calibri"/>
                <a:cs typeface="Calibri"/>
              </a:rPr>
              <a:t>Interim Processes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Compass will be unavailable during this period, Support Centre will have access to information if needed</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Interim process will be live during the Compass freeze, until the go-live of the digital system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During this period, all volunteers will need to make sure they are aware of and following these processes</a:t>
            </a:r>
          </a:p>
          <a:p>
            <a:pPr marL="295275" indent="-285750">
              <a:spcBef>
                <a:spcPts val="600"/>
              </a:spcBef>
              <a:spcAft>
                <a:spcPts val="600"/>
              </a:spcAft>
              <a:buClr>
                <a:srgbClr val="7414DC"/>
              </a:buClr>
              <a:buSzPct val="125000"/>
              <a:buFont typeface="Arial" panose="020B0604020202020204" pitchFamily="34" charset="0"/>
              <a:buChar char="•"/>
              <a:defRPr/>
            </a:pPr>
            <a:endParaRPr lang="en-GB" sz="1800">
              <a:latin typeface="Nunito Sans"/>
              <a:ea typeface="Calibri"/>
              <a:cs typeface="Calibri"/>
            </a:endParaRPr>
          </a:p>
          <a:p>
            <a:pPr marL="9525">
              <a:spcBef>
                <a:spcPts val="600"/>
              </a:spcBef>
              <a:spcAft>
                <a:spcPts val="600"/>
              </a:spcAft>
              <a:buClr>
                <a:srgbClr val="7414DC"/>
              </a:buClr>
              <a:buSzPct val="125000"/>
              <a:defRPr/>
            </a:pPr>
            <a:r>
              <a:rPr lang="en-GB" sz="1800" b="1">
                <a:latin typeface="Nunito Sans"/>
                <a:ea typeface="Calibri"/>
                <a:cs typeface="Calibri"/>
              </a:rPr>
              <a:t>Training for new digital tools and processes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Training sessions will continue to be run during this time</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Volunteers should be encouraged to attend </a:t>
            </a:r>
          </a:p>
        </p:txBody>
      </p:sp>
      <p:pic>
        <p:nvPicPr>
          <p:cNvPr id="3" name="Picture 12" descr="A picture containing outdoor, tree, person, wearing">
            <a:extLst>
              <a:ext uri="{FF2B5EF4-FFF2-40B4-BE49-F238E27FC236}">
                <a16:creationId xmlns:a16="http://schemas.microsoft.com/office/drawing/2014/main" id="{06028895-DE35-8D94-7B20-F87AFC3572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1" y="0"/>
            <a:ext cx="6095999" cy="6858000"/>
          </a:xfrm>
          <a:prstGeom prst="rect">
            <a:avLst/>
          </a:prstGeom>
        </p:spPr>
      </p:pic>
    </p:spTree>
    <p:extLst>
      <p:ext uri="{BB962C8B-B14F-4D97-AF65-F5344CB8AC3E}">
        <p14:creationId xmlns:p14="http://schemas.microsoft.com/office/powerpoint/2010/main" val="55488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735208" cy="1356977"/>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marR="0" lvl="0" indent="0" algn="l" defTabSz="914400" rtl="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US" sz="4050" b="0" i="0" u="none" strike="noStrike" kern="1200" cap="none" spc="-53" normalizeH="0" baseline="0" noProof="0">
                <a:ln>
                  <a:noFill/>
                </a:ln>
                <a:solidFill>
                  <a:srgbClr val="FFFFFF"/>
                </a:solidFill>
                <a:effectLst/>
                <a:uLnTx/>
                <a:uFillTx/>
                <a:latin typeface="Nunito Sans Black"/>
              </a:rPr>
              <a:t>Overview of Volunteer Experience changes</a:t>
            </a:r>
            <a:endParaRPr kumimoji="0" lang="en-US" sz="4050" b="0" i="0" u="none" strike="noStrike" kern="1200" cap="none" spc="-53" normalizeH="0" baseline="0" noProof="0">
              <a:ln>
                <a:noFill/>
              </a:ln>
              <a:solidFill>
                <a:srgbClr val="FFFFFF"/>
              </a:solidFill>
              <a:effectLst/>
              <a:uLnTx/>
              <a:uFillTx/>
              <a:latin typeface="Nunito Sans Black" charset="0"/>
            </a:endParaRPr>
          </a:p>
        </p:txBody>
      </p:sp>
    </p:spTree>
    <p:extLst>
      <p:ext uri="{BB962C8B-B14F-4D97-AF65-F5344CB8AC3E}">
        <p14:creationId xmlns:p14="http://schemas.microsoft.com/office/powerpoint/2010/main" val="3385788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327452" y="1013419"/>
            <a:ext cx="5209003"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Soft Launch - Preparation Week </a:t>
            </a:r>
          </a:p>
        </p:txBody>
      </p:sp>
      <p:sp>
        <p:nvSpPr>
          <p:cNvPr id="6" name="TextBox 5">
            <a:extLst>
              <a:ext uri="{FF2B5EF4-FFF2-40B4-BE49-F238E27FC236}">
                <a16:creationId xmlns:a16="http://schemas.microsoft.com/office/drawing/2014/main" id="{1983021B-2DFD-5913-0D69-4315E52A291E}"/>
              </a:ext>
            </a:extLst>
          </p:cNvPr>
          <p:cNvSpPr txBox="1"/>
          <p:nvPr/>
        </p:nvSpPr>
        <p:spPr>
          <a:xfrm>
            <a:off x="6327452" y="2199458"/>
            <a:ext cx="5566782" cy="4401205"/>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2000">
                <a:latin typeface="Nunito Sans"/>
                <a:ea typeface="Calibri"/>
                <a:cs typeface="Calibri"/>
              </a:rPr>
              <a:t>In the first week of go-live we’ll be encouraging Lead Volunteers and their teams to get everything set up and for other volunteers to use the system if needed only</a:t>
            </a:r>
          </a:p>
          <a:p>
            <a:pPr marL="9525">
              <a:spcBef>
                <a:spcPts val="600"/>
              </a:spcBef>
              <a:spcAft>
                <a:spcPts val="600"/>
              </a:spcAft>
              <a:buClr>
                <a:srgbClr val="7414DC"/>
              </a:buClr>
              <a:buSzPct val="125000"/>
              <a:defRPr/>
            </a:pPr>
            <a:r>
              <a:rPr lang="en-GB" sz="2000">
                <a:latin typeface="Nunito Sans"/>
                <a:ea typeface="Calibri"/>
                <a:cs typeface="Calibri"/>
              </a:rPr>
              <a:t>This means they can:</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Move volunteers into the right teams and give them the accreditations they need</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Explore the live system to support their teams</a:t>
            </a:r>
          </a:p>
          <a:p>
            <a:pPr marL="9525">
              <a:spcBef>
                <a:spcPts val="600"/>
              </a:spcBef>
              <a:spcAft>
                <a:spcPts val="600"/>
              </a:spcAft>
              <a:buClr>
                <a:srgbClr val="7414DC"/>
              </a:buClr>
              <a:buSzPct val="125000"/>
              <a:defRPr/>
            </a:pPr>
            <a:r>
              <a:rPr lang="en-GB" sz="2000">
                <a:latin typeface="Nunito Sans"/>
                <a:ea typeface="Calibri"/>
                <a:cs typeface="Calibri"/>
              </a:rPr>
              <a:t>We’ll be communicating directly with Lead Volunteers during this time to support them to do this</a:t>
            </a:r>
          </a:p>
        </p:txBody>
      </p:sp>
      <p:pic>
        <p:nvPicPr>
          <p:cNvPr id="3" name="Picture 2" descr="four-young-people-writing-down-ideas-and-chatting.jpg">
            <a:extLst>
              <a:ext uri="{FF2B5EF4-FFF2-40B4-BE49-F238E27FC236}">
                <a16:creationId xmlns:a16="http://schemas.microsoft.com/office/drawing/2014/main" id="{3B1657D7-734F-6206-4F62-9FB33488F76E}"/>
              </a:ext>
            </a:extLst>
          </p:cNvPr>
          <p:cNvPicPr>
            <a:picLocks noChangeAspect="1"/>
          </p:cNvPicPr>
          <p:nvPr/>
        </p:nvPicPr>
        <p:blipFill>
          <a:blip r:embed="rId3"/>
          <a:stretch>
            <a:fillRect/>
          </a:stretch>
        </p:blipFill>
        <p:spPr>
          <a:xfrm>
            <a:off x="0" y="0"/>
            <a:ext cx="6096000" cy="6858000"/>
          </a:xfrm>
          <a:prstGeom prst="rect">
            <a:avLst/>
          </a:prstGeom>
        </p:spPr>
      </p:pic>
    </p:spTree>
    <p:extLst>
      <p:ext uri="{BB962C8B-B14F-4D97-AF65-F5344CB8AC3E}">
        <p14:creationId xmlns:p14="http://schemas.microsoft.com/office/powerpoint/2010/main" val="1722953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191685" y="1062656"/>
            <a:ext cx="5341699"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Using the new digital system</a:t>
            </a:r>
          </a:p>
        </p:txBody>
      </p:sp>
      <p:sp>
        <p:nvSpPr>
          <p:cNvPr id="6" name="TextBox 5">
            <a:extLst>
              <a:ext uri="{FF2B5EF4-FFF2-40B4-BE49-F238E27FC236}">
                <a16:creationId xmlns:a16="http://schemas.microsoft.com/office/drawing/2014/main" id="{1983021B-2DFD-5913-0D69-4315E52A291E}"/>
              </a:ext>
            </a:extLst>
          </p:cNvPr>
          <p:cNvSpPr txBox="1"/>
          <p:nvPr/>
        </p:nvSpPr>
        <p:spPr>
          <a:xfrm>
            <a:off x="285701" y="2049810"/>
            <a:ext cx="5742628" cy="4093428"/>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2000">
                <a:latin typeface="Nunito Sans"/>
                <a:ea typeface="Calibri"/>
                <a:cs typeface="Calibri"/>
              </a:rPr>
              <a:t>At go-live: </a:t>
            </a:r>
          </a:p>
          <a:p>
            <a:pPr marL="9525">
              <a:spcBef>
                <a:spcPts val="600"/>
              </a:spcBef>
              <a:spcAft>
                <a:spcPts val="600"/>
              </a:spcAft>
              <a:buClr>
                <a:srgbClr val="7414DC"/>
              </a:buClr>
              <a:buSzPct val="125000"/>
              <a:defRPr/>
            </a:pPr>
            <a:r>
              <a:rPr lang="en-GB" sz="2000" b="1">
                <a:latin typeface="Nunito Sans"/>
                <a:ea typeface="Calibri"/>
                <a:cs typeface="Calibri"/>
              </a:rPr>
              <a:t>Volunteers with a migrated email</a:t>
            </a:r>
          </a:p>
          <a:p>
            <a:pPr marL="9525">
              <a:spcBef>
                <a:spcPts val="600"/>
              </a:spcBef>
              <a:spcAft>
                <a:spcPts val="600"/>
              </a:spcAft>
              <a:buClr>
                <a:srgbClr val="7414DC"/>
              </a:buClr>
              <a:buSzPct val="125000"/>
              <a:defRPr/>
            </a:pPr>
            <a:r>
              <a:rPr lang="en-GB" sz="2000">
                <a:latin typeface="Nunito Sans"/>
                <a:ea typeface="Calibri"/>
                <a:cs typeface="Calibri"/>
              </a:rPr>
              <a:t>Receive an email directing them to login to the new system and set up their password</a:t>
            </a:r>
          </a:p>
          <a:p>
            <a:pPr marL="9525">
              <a:spcBef>
                <a:spcPts val="600"/>
              </a:spcBef>
              <a:spcAft>
                <a:spcPts val="600"/>
              </a:spcAft>
              <a:buClr>
                <a:srgbClr val="7414DC"/>
              </a:buClr>
              <a:buSzPct val="125000"/>
              <a:defRPr/>
            </a:pPr>
            <a:r>
              <a:rPr lang="en-GB" sz="2000" b="1">
                <a:latin typeface="Nunito Sans"/>
                <a:ea typeface="Calibri"/>
                <a:cs typeface="Calibri"/>
              </a:rPr>
              <a:t>Volunteers with a missing or duplicated email </a:t>
            </a:r>
          </a:p>
          <a:p>
            <a:pPr marL="9525">
              <a:spcBef>
                <a:spcPts val="600"/>
              </a:spcBef>
              <a:spcAft>
                <a:spcPts val="600"/>
              </a:spcAft>
              <a:buClr>
                <a:srgbClr val="7414DC"/>
              </a:buClr>
              <a:buSzPct val="125000"/>
              <a:defRPr/>
            </a:pPr>
            <a:r>
              <a:rPr lang="en-GB" sz="2000">
                <a:latin typeface="Nunito Sans"/>
                <a:ea typeface="Calibri"/>
                <a:cs typeface="Calibri"/>
              </a:rPr>
              <a:t>Will need to contact the Support Centre to get a login email added</a:t>
            </a:r>
          </a:p>
          <a:p>
            <a:pPr marL="9525">
              <a:spcBef>
                <a:spcPts val="600"/>
              </a:spcBef>
              <a:spcAft>
                <a:spcPts val="600"/>
              </a:spcAft>
              <a:buClr>
                <a:srgbClr val="7414DC"/>
              </a:buClr>
              <a:buSzPct val="125000"/>
              <a:defRPr/>
            </a:pPr>
            <a:r>
              <a:rPr lang="en-GB" sz="2000" b="1">
                <a:latin typeface="Nunito Sans"/>
                <a:ea typeface="Calibri"/>
                <a:cs typeface="Calibri"/>
              </a:rPr>
              <a:t>Volunteers without an email</a:t>
            </a:r>
            <a:endParaRPr lang="en-GB" sz="2000">
              <a:latin typeface="Nunito Sans"/>
              <a:ea typeface="Calibri"/>
              <a:cs typeface="Calibri"/>
            </a:endParaRPr>
          </a:p>
          <a:p>
            <a:pPr marL="9525">
              <a:spcBef>
                <a:spcPts val="600"/>
              </a:spcBef>
              <a:spcAft>
                <a:spcPts val="600"/>
              </a:spcAft>
              <a:buClr>
                <a:srgbClr val="7414DC"/>
              </a:buClr>
              <a:buSzPct val="125000"/>
              <a:defRPr/>
            </a:pPr>
            <a:r>
              <a:rPr lang="en-GB" sz="2000">
                <a:latin typeface="Nunito Sans"/>
                <a:ea typeface="Calibri"/>
                <a:cs typeface="Calibri"/>
              </a:rPr>
              <a:t>Will need their line manager to set up the proxy details</a:t>
            </a:r>
          </a:p>
        </p:txBody>
      </p:sp>
      <p:pic>
        <p:nvPicPr>
          <p:cNvPr id="2" name="Picture 1" descr="two-cubs-leaping-into-water-jpg.jpg">
            <a:extLst>
              <a:ext uri="{FF2B5EF4-FFF2-40B4-BE49-F238E27FC236}">
                <a16:creationId xmlns:a16="http://schemas.microsoft.com/office/drawing/2014/main" id="{B965962C-1758-9D3D-5AED-909C80271234}"/>
              </a:ext>
            </a:extLst>
          </p:cNvPr>
          <p:cNvPicPr>
            <a:picLocks noChangeAspect="1"/>
          </p:cNvPicPr>
          <p:nvPr/>
        </p:nvPicPr>
        <p:blipFill rotWithShape="1">
          <a:blip r:embed="rId3"/>
          <a:srcRect l="39653" r="4927"/>
          <a:stretch/>
        </p:blipFill>
        <p:spPr>
          <a:xfrm>
            <a:off x="6523273" y="-6090"/>
            <a:ext cx="5668727" cy="6864090"/>
          </a:xfrm>
          <a:prstGeom prst="rect">
            <a:avLst/>
          </a:prstGeom>
        </p:spPr>
      </p:pic>
    </p:spTree>
    <p:extLst>
      <p:ext uri="{BB962C8B-B14F-4D97-AF65-F5344CB8AC3E}">
        <p14:creationId xmlns:p14="http://schemas.microsoft.com/office/powerpoint/2010/main" val="2197607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537299" y="1102625"/>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Go-Live</a:t>
            </a:r>
          </a:p>
        </p:txBody>
      </p:sp>
      <p:sp>
        <p:nvSpPr>
          <p:cNvPr id="6" name="TextBox 5">
            <a:extLst>
              <a:ext uri="{FF2B5EF4-FFF2-40B4-BE49-F238E27FC236}">
                <a16:creationId xmlns:a16="http://schemas.microsoft.com/office/drawing/2014/main" id="{1983021B-2DFD-5913-0D69-4315E52A291E}"/>
              </a:ext>
            </a:extLst>
          </p:cNvPr>
          <p:cNvSpPr txBox="1"/>
          <p:nvPr/>
        </p:nvSpPr>
        <p:spPr>
          <a:xfrm>
            <a:off x="6464366" y="1870598"/>
            <a:ext cx="5354868" cy="4862870"/>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2000" b="1">
                <a:latin typeface="Nunito Sans"/>
                <a:ea typeface="Calibri"/>
                <a:cs typeface="Calibri"/>
              </a:rPr>
              <a:t>Supporting use of digital tools</a:t>
            </a:r>
          </a:p>
          <a:p>
            <a:pPr marL="9525">
              <a:spcBef>
                <a:spcPts val="600"/>
              </a:spcBef>
              <a:spcAft>
                <a:spcPts val="600"/>
              </a:spcAft>
              <a:buClr>
                <a:srgbClr val="7414DC"/>
              </a:buClr>
              <a:buSzPct val="125000"/>
              <a:defRPr/>
            </a:pPr>
            <a:r>
              <a:rPr lang="en-GB" sz="2000">
                <a:latin typeface="Nunito Sans"/>
                <a:ea typeface="Calibri"/>
                <a:cs typeface="Calibri"/>
              </a:rPr>
              <a:t>All members will go-live with the new system approx. 2-3 weeks after Compass freeze </a:t>
            </a:r>
          </a:p>
          <a:p>
            <a:pPr marL="9525">
              <a:spcBef>
                <a:spcPts val="600"/>
              </a:spcBef>
              <a:spcAft>
                <a:spcPts val="600"/>
              </a:spcAft>
              <a:buClr>
                <a:srgbClr val="7414DC"/>
              </a:buClr>
              <a:buSzPct val="125000"/>
              <a:defRPr/>
            </a:pPr>
            <a:r>
              <a:rPr lang="en-GB" sz="2000">
                <a:latin typeface="Nunito Sans"/>
                <a:ea typeface="Calibri"/>
                <a:cs typeface="Calibri"/>
              </a:rPr>
              <a:t>We’ll be regularly communicating with volunteers, highlighting different functions of the digital tools they can try out</a:t>
            </a:r>
          </a:p>
          <a:p>
            <a:pPr marL="9525">
              <a:spcBef>
                <a:spcPts val="600"/>
              </a:spcBef>
              <a:spcAft>
                <a:spcPts val="600"/>
              </a:spcAft>
              <a:buClr>
                <a:srgbClr val="7414DC"/>
              </a:buClr>
              <a:buSzPct val="125000"/>
              <a:defRPr/>
            </a:pPr>
            <a:r>
              <a:rPr lang="en-GB" sz="2000">
                <a:latin typeface="Nunito Sans"/>
                <a:ea typeface="Calibri"/>
                <a:cs typeface="Calibri"/>
              </a:rPr>
              <a:t>We’ll also continue to deliver training sessions during the first week of go-live</a:t>
            </a:r>
          </a:p>
          <a:p>
            <a:pPr marL="9525">
              <a:spcBef>
                <a:spcPts val="600"/>
              </a:spcBef>
              <a:spcAft>
                <a:spcPts val="600"/>
              </a:spcAft>
              <a:buClr>
                <a:srgbClr val="7414DC"/>
              </a:buClr>
              <a:buSzPct val="125000"/>
              <a:defRPr/>
            </a:pPr>
            <a:r>
              <a:rPr lang="en-GB" sz="2000" b="1">
                <a:latin typeface="Nunito Sans"/>
                <a:ea typeface="Calibri"/>
                <a:cs typeface="Calibri"/>
              </a:rPr>
              <a:t>Local Support</a:t>
            </a:r>
          </a:p>
          <a:p>
            <a:pPr marL="9525">
              <a:spcBef>
                <a:spcPts val="600"/>
              </a:spcBef>
              <a:spcAft>
                <a:spcPts val="600"/>
              </a:spcAft>
              <a:defRPr/>
            </a:pPr>
            <a:r>
              <a:rPr lang="en-GB" sz="2000">
                <a:latin typeface="Nunito Sans"/>
                <a:ea typeface="Calibri"/>
                <a:cs typeface="Calibri"/>
              </a:rPr>
              <a:t>County go-live support teams should be helping with local queries for around 6-weeks after go-live </a:t>
            </a:r>
            <a:endParaRPr lang="en-GB"/>
          </a:p>
        </p:txBody>
      </p:sp>
      <p:pic>
        <p:nvPicPr>
          <p:cNvPr id="3" name="Picture 2">
            <a:extLst>
              <a:ext uri="{FF2B5EF4-FFF2-40B4-BE49-F238E27FC236}">
                <a16:creationId xmlns:a16="http://schemas.microsoft.com/office/drawing/2014/main" id="{C9AF45FA-E656-4361-6859-C548CD67A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70538" cy="6858000"/>
          </a:xfrm>
          <a:prstGeom prst="rect">
            <a:avLst/>
          </a:prstGeom>
        </p:spPr>
      </p:pic>
    </p:spTree>
    <p:extLst>
      <p:ext uri="{BB962C8B-B14F-4D97-AF65-F5344CB8AC3E}">
        <p14:creationId xmlns:p14="http://schemas.microsoft.com/office/powerpoint/2010/main" val="2182519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491283" y="1675452"/>
            <a:ext cx="11209434" cy="493966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800" b="1">
                <a:solidFill>
                  <a:schemeClr val="tx1"/>
                </a:solidFill>
              </a:rPr>
              <a:t>What tasks need to be completed in your County/Area/Region (Scotland) during this period?</a:t>
            </a:r>
          </a:p>
          <a:p>
            <a:endParaRPr lang="en-GB" sz="1800">
              <a:solidFill>
                <a:schemeClr val="tx1"/>
              </a:solidFill>
              <a:highlight>
                <a:srgbClr val="FFFF00"/>
              </a:highlight>
            </a:endParaRPr>
          </a:p>
          <a:p>
            <a:r>
              <a:rPr lang="en-GB" sz="1800">
                <a:solidFill>
                  <a:schemeClr val="tx1"/>
                </a:solidFill>
              </a:rPr>
              <a:t>You must:</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all volunteers are aware of and carrying out interim processes during Compass freeze</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Have your County go-live support team operating</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Encourage volunteers to attend training webinars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all volunteers are aware of and carrying out processes that will change when the digital tools go-live</a:t>
            </a:r>
          </a:p>
          <a:p>
            <a:pPr marL="296545"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Formally adopt new teams and titles locally, along with new ways of working</a:t>
            </a:r>
          </a:p>
          <a:p>
            <a:pPr marL="296545"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volunteers with outstanding learning are completing this through the learning tool</a:t>
            </a:r>
            <a:endParaRPr lang="en-GB" sz="2000">
              <a:solidFill>
                <a:schemeClr val="tx1"/>
              </a:solidFill>
            </a:endParaRPr>
          </a:p>
        </p:txBody>
      </p:sp>
      <p:sp>
        <p:nvSpPr>
          <p:cNvPr id="3" name="TextBox 2">
            <a:extLst>
              <a:ext uri="{FF2B5EF4-FFF2-40B4-BE49-F238E27FC236}">
                <a16:creationId xmlns:a16="http://schemas.microsoft.com/office/drawing/2014/main" id="{40EED6E7-1E03-7F77-775C-8B2766E5F423}"/>
              </a:ext>
            </a:extLst>
          </p:cNvPr>
          <p:cNvSpPr txBox="1"/>
          <p:nvPr/>
        </p:nvSpPr>
        <p:spPr>
          <a:xfrm>
            <a:off x="429215" y="591312"/>
            <a:ext cx="7462760"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Moving to digital tools and processes - After Summer ‘24</a:t>
            </a:r>
          </a:p>
        </p:txBody>
      </p:sp>
    </p:spTree>
    <p:extLst>
      <p:ext uri="{BB962C8B-B14F-4D97-AF65-F5344CB8AC3E}">
        <p14:creationId xmlns:p14="http://schemas.microsoft.com/office/powerpoint/2010/main" val="2649522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70A103-ACF9-1545-4C8E-9F999942B3D8}"/>
              </a:ext>
            </a:extLst>
          </p:cNvPr>
          <p:cNvSpPr txBox="1">
            <a:spLocks/>
          </p:cNvSpPr>
          <p:nvPr/>
        </p:nvSpPr>
        <p:spPr>
          <a:xfrm>
            <a:off x="363491" y="2080352"/>
            <a:ext cx="8787544"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64770">
              <a:spcBef>
                <a:spcPts val="2145"/>
              </a:spcBef>
            </a:pPr>
            <a:r>
              <a:rPr lang="en-GB" sz="4000" b="1">
                <a:solidFill>
                  <a:schemeClr val="bg1"/>
                </a:solidFill>
                <a:latin typeface="Nunito Sans Black"/>
                <a:cs typeface="Nunito Sans Black"/>
              </a:rPr>
              <a:t>Embedding our new ways of working - After move to new digital tools</a:t>
            </a:r>
          </a:p>
        </p:txBody>
      </p:sp>
      <p:grpSp>
        <p:nvGrpSpPr>
          <p:cNvPr id="19" name="Group 18">
            <a:extLst>
              <a:ext uri="{FF2B5EF4-FFF2-40B4-BE49-F238E27FC236}">
                <a16:creationId xmlns:a16="http://schemas.microsoft.com/office/drawing/2014/main" id="{8DE13A9F-8F48-4148-F719-31AEF88E42D2}"/>
              </a:ext>
            </a:extLst>
          </p:cNvPr>
          <p:cNvGrpSpPr/>
          <p:nvPr/>
        </p:nvGrpSpPr>
        <p:grpSpPr>
          <a:xfrm>
            <a:off x="447897" y="3429000"/>
            <a:ext cx="11296206" cy="2576255"/>
            <a:chOff x="447897" y="2346972"/>
            <a:chExt cx="11296206" cy="2576255"/>
          </a:xfrm>
        </p:grpSpPr>
        <p:sp>
          <p:nvSpPr>
            <p:cNvPr id="20" name="Arrow: Right 19">
              <a:extLst>
                <a:ext uri="{FF2B5EF4-FFF2-40B4-BE49-F238E27FC236}">
                  <a16:creationId xmlns:a16="http://schemas.microsoft.com/office/drawing/2014/main" id="{D9A5D92F-4B20-4DD2-9204-2EE985B4A2D3}"/>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21" name="Rectangle: Rounded Corners 20">
              <a:extLst>
                <a:ext uri="{FF2B5EF4-FFF2-40B4-BE49-F238E27FC236}">
                  <a16:creationId xmlns:a16="http://schemas.microsoft.com/office/drawing/2014/main" id="{355752A9-1009-18F6-61C0-C5885623E465}"/>
                </a:ext>
              </a:extLst>
            </p:cNvPr>
            <p:cNvSpPr/>
            <p:nvPr/>
          </p:nvSpPr>
          <p:spPr>
            <a:xfrm>
              <a:off x="7158806" y="3695624"/>
              <a:ext cx="2576881"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22" name="Rectangle: Rounded Corners 21">
              <a:extLst>
                <a:ext uri="{FF2B5EF4-FFF2-40B4-BE49-F238E27FC236}">
                  <a16:creationId xmlns:a16="http://schemas.microsoft.com/office/drawing/2014/main" id="{76FD51B2-263B-164F-B5F8-346508F543FD}"/>
                </a:ext>
              </a:extLst>
            </p:cNvPr>
            <p:cNvSpPr/>
            <p:nvPr/>
          </p:nvSpPr>
          <p:spPr>
            <a:xfrm>
              <a:off x="8539079" y="4355670"/>
              <a:ext cx="1196608"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23" name="Rectangle: Rounded Corners 22">
              <a:extLst>
                <a:ext uri="{FF2B5EF4-FFF2-40B4-BE49-F238E27FC236}">
                  <a16:creationId xmlns:a16="http://schemas.microsoft.com/office/drawing/2014/main" id="{29FA7194-C55E-6E85-2002-221E314C9F5B}"/>
                </a:ext>
              </a:extLst>
            </p:cNvPr>
            <p:cNvSpPr/>
            <p:nvPr/>
          </p:nvSpPr>
          <p:spPr>
            <a:xfrm>
              <a:off x="7158806" y="4355669"/>
              <a:ext cx="1310119"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24" name="Rectangle: Rounded Corners 23">
              <a:extLst>
                <a:ext uri="{FF2B5EF4-FFF2-40B4-BE49-F238E27FC236}">
                  <a16:creationId xmlns:a16="http://schemas.microsoft.com/office/drawing/2014/main" id="{9273C3F3-8439-944F-1654-E00905D1A13D}"/>
                </a:ext>
              </a:extLst>
            </p:cNvPr>
            <p:cNvSpPr/>
            <p:nvPr/>
          </p:nvSpPr>
          <p:spPr>
            <a:xfrm>
              <a:off x="447897" y="369562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25" name="Rectangle: Rounded Corners 24">
              <a:extLst>
                <a:ext uri="{FF2B5EF4-FFF2-40B4-BE49-F238E27FC236}">
                  <a16:creationId xmlns:a16="http://schemas.microsoft.com/office/drawing/2014/main" id="{114F5558-B3D4-7BDF-2E87-30A4044E357A}"/>
                </a:ext>
              </a:extLst>
            </p:cNvPr>
            <p:cNvSpPr/>
            <p:nvPr/>
          </p:nvSpPr>
          <p:spPr>
            <a:xfrm>
              <a:off x="4395442" y="369562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26" name="Rectangle: Rounded Corners 25">
              <a:extLst>
                <a:ext uri="{FF2B5EF4-FFF2-40B4-BE49-F238E27FC236}">
                  <a16:creationId xmlns:a16="http://schemas.microsoft.com/office/drawing/2014/main" id="{9D654F79-7814-5ACD-D4DC-17EF5904EC15}"/>
                </a:ext>
              </a:extLst>
            </p:cNvPr>
            <p:cNvSpPr/>
            <p:nvPr/>
          </p:nvSpPr>
          <p:spPr>
            <a:xfrm>
              <a:off x="9841909" y="3695622"/>
              <a:ext cx="1902194"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27" name="Rectangle: Rounded Corners 26">
              <a:extLst>
                <a:ext uri="{FF2B5EF4-FFF2-40B4-BE49-F238E27FC236}">
                  <a16:creationId xmlns:a16="http://schemas.microsoft.com/office/drawing/2014/main" id="{5CA2ED76-1A99-3380-4F08-C28163B1C7A8}"/>
                </a:ext>
              </a:extLst>
            </p:cNvPr>
            <p:cNvSpPr/>
            <p:nvPr/>
          </p:nvSpPr>
          <p:spPr>
            <a:xfrm>
              <a:off x="447897" y="300597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28" name="Rectangle: Rounded Corners 27">
              <a:extLst>
                <a:ext uri="{FF2B5EF4-FFF2-40B4-BE49-F238E27FC236}">
                  <a16:creationId xmlns:a16="http://schemas.microsoft.com/office/drawing/2014/main" id="{F6EDFC57-A435-3D92-CC42-EB0F04F5EB68}"/>
                </a:ext>
              </a:extLst>
            </p:cNvPr>
            <p:cNvSpPr/>
            <p:nvPr/>
          </p:nvSpPr>
          <p:spPr>
            <a:xfrm>
              <a:off x="4395442" y="300597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29" name="Rectangle: Rounded Corners 28">
              <a:extLst>
                <a:ext uri="{FF2B5EF4-FFF2-40B4-BE49-F238E27FC236}">
                  <a16:creationId xmlns:a16="http://schemas.microsoft.com/office/drawing/2014/main" id="{4FCDED16-01FE-047C-3430-969A600D7878}"/>
                </a:ext>
              </a:extLst>
            </p:cNvPr>
            <p:cNvSpPr/>
            <p:nvPr/>
          </p:nvSpPr>
          <p:spPr>
            <a:xfrm>
              <a:off x="7158806" y="3005970"/>
              <a:ext cx="257688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30" name="Rectangle: Rounded Corners 29">
              <a:extLst>
                <a:ext uri="{FF2B5EF4-FFF2-40B4-BE49-F238E27FC236}">
                  <a16:creationId xmlns:a16="http://schemas.microsoft.com/office/drawing/2014/main" id="{20D4E547-90BE-2742-9A48-E15E8EA9A0E4}"/>
                </a:ext>
              </a:extLst>
            </p:cNvPr>
            <p:cNvSpPr/>
            <p:nvPr/>
          </p:nvSpPr>
          <p:spPr>
            <a:xfrm>
              <a:off x="9841909" y="3005970"/>
              <a:ext cx="1902194"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Tree>
    <p:extLst>
      <p:ext uri="{BB962C8B-B14F-4D97-AF65-F5344CB8AC3E}">
        <p14:creationId xmlns:p14="http://schemas.microsoft.com/office/powerpoint/2010/main" val="2550508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2855642" y="2283793"/>
            <a:ext cx="6480715" cy="3246646"/>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rPr>
              <a:t>What’s happening during this phase?</a:t>
            </a:r>
          </a:p>
          <a:p>
            <a:pPr algn="ctr"/>
            <a:endParaRPr lang="en-GB" sz="2400" b="1">
              <a:solidFill>
                <a:schemeClr val="tx1"/>
              </a:solidFill>
            </a:endParaRP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Success stories</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Website transition to business as usual</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Feedback on future improvement</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Embedding culture change</a:t>
            </a:r>
          </a:p>
        </p:txBody>
      </p:sp>
      <p:sp>
        <p:nvSpPr>
          <p:cNvPr id="3" name="TextBox 2">
            <a:extLst>
              <a:ext uri="{FF2B5EF4-FFF2-40B4-BE49-F238E27FC236}">
                <a16:creationId xmlns:a16="http://schemas.microsoft.com/office/drawing/2014/main" id="{38965AC0-AADB-155D-9F43-9C97D8E038C3}"/>
              </a:ext>
            </a:extLst>
          </p:cNvPr>
          <p:cNvSpPr txBox="1"/>
          <p:nvPr/>
        </p:nvSpPr>
        <p:spPr>
          <a:xfrm>
            <a:off x="429216" y="619447"/>
            <a:ext cx="6921154"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Embedding our new ways of working - After move to new digital tools</a:t>
            </a:r>
          </a:p>
        </p:txBody>
      </p:sp>
    </p:spTree>
    <p:extLst>
      <p:ext uri="{BB962C8B-B14F-4D97-AF65-F5344CB8AC3E}">
        <p14:creationId xmlns:p14="http://schemas.microsoft.com/office/powerpoint/2010/main" val="2609425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76172" y="813107"/>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Success Stories</a:t>
            </a:r>
          </a:p>
        </p:txBody>
      </p:sp>
      <p:sp>
        <p:nvSpPr>
          <p:cNvPr id="8" name="TextBox 7">
            <a:extLst>
              <a:ext uri="{FF2B5EF4-FFF2-40B4-BE49-F238E27FC236}">
                <a16:creationId xmlns:a16="http://schemas.microsoft.com/office/drawing/2014/main" id="{00F31F1C-F038-928B-82C7-11434CD03460}"/>
              </a:ext>
            </a:extLst>
          </p:cNvPr>
          <p:cNvSpPr txBox="1"/>
          <p:nvPr/>
        </p:nvSpPr>
        <p:spPr>
          <a:xfrm>
            <a:off x="376172" y="2536448"/>
            <a:ext cx="5393201" cy="1785104"/>
          </a:xfrm>
          <a:prstGeom prst="rect">
            <a:avLst/>
          </a:prstGeom>
          <a:noFill/>
        </p:spPr>
        <p:txBody>
          <a:bodyPr wrap="square">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We’ll be sharing blogs/videos of success stories </a:t>
            </a:r>
            <a:r>
              <a:rPr lang="en-GB" sz="2000">
                <a:solidFill>
                  <a:srgbClr val="000000"/>
                </a:solidFill>
                <a:latin typeface="Nunito Sans"/>
                <a:ea typeface="Calibri"/>
                <a:cs typeface="Calibri"/>
              </a:rPr>
              <a:t>from across the movement</a:t>
            </a:r>
            <a:endParaRPr kumimoji="0" lang="en-GB" sz="2000" b="0" i="0" u="none" strike="noStrike" kern="1200" cap="none" spc="0" normalizeH="0" baseline="0" noProof="0">
              <a:ln>
                <a:noFill/>
              </a:ln>
              <a:solidFill>
                <a:srgbClr val="000000"/>
              </a:solidFill>
              <a:effectLst/>
              <a:uLnTx/>
              <a:uFillTx/>
              <a:latin typeface="Nunito Sans"/>
              <a:ea typeface="Calibri"/>
              <a:cs typeface="Calibri"/>
            </a:endParaRP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We’ll be reaching out to all Transformation Leads to share stories from their County or a District or Group</a:t>
            </a:r>
          </a:p>
        </p:txBody>
      </p:sp>
      <p:pic>
        <p:nvPicPr>
          <p:cNvPr id="9" name="Picture 8" descr="squirrels-05-jpg.jpg">
            <a:extLst>
              <a:ext uri="{FF2B5EF4-FFF2-40B4-BE49-F238E27FC236}">
                <a16:creationId xmlns:a16="http://schemas.microsoft.com/office/drawing/2014/main" id="{F5E4E761-9A45-132F-F36A-634481B3E25F}"/>
              </a:ext>
            </a:extLst>
          </p:cNvPr>
          <p:cNvPicPr>
            <a:picLocks noChangeAspect="1"/>
          </p:cNvPicPr>
          <p:nvPr/>
        </p:nvPicPr>
        <p:blipFill rotWithShape="1">
          <a:blip r:embed="rId3"/>
          <a:srcRect b="14193"/>
          <a:stretch/>
        </p:blipFill>
        <p:spPr>
          <a:xfrm>
            <a:off x="6513425" y="0"/>
            <a:ext cx="5678576" cy="6858000"/>
          </a:xfrm>
          <a:prstGeom prst="rect">
            <a:avLst/>
          </a:prstGeom>
        </p:spPr>
      </p:pic>
    </p:spTree>
    <p:extLst>
      <p:ext uri="{BB962C8B-B14F-4D97-AF65-F5344CB8AC3E}">
        <p14:creationId xmlns:p14="http://schemas.microsoft.com/office/powerpoint/2010/main" val="101112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572991" y="1041555"/>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Website Transition</a:t>
            </a:r>
          </a:p>
        </p:txBody>
      </p:sp>
      <p:sp>
        <p:nvSpPr>
          <p:cNvPr id="8" name="TextBox 7">
            <a:extLst>
              <a:ext uri="{FF2B5EF4-FFF2-40B4-BE49-F238E27FC236}">
                <a16:creationId xmlns:a16="http://schemas.microsoft.com/office/drawing/2014/main" id="{00F31F1C-F038-928B-82C7-11434CD03460}"/>
              </a:ext>
            </a:extLst>
          </p:cNvPr>
          <p:cNvSpPr txBox="1"/>
          <p:nvPr/>
        </p:nvSpPr>
        <p:spPr>
          <a:xfrm>
            <a:off x="6480891" y="2612292"/>
            <a:ext cx="5393201" cy="2708434"/>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Ongoing work will</a:t>
            </a:r>
            <a:r>
              <a:rPr lang="en-GB" sz="2000">
                <a:solidFill>
                  <a:srgbClr val="000000"/>
                </a:solidFill>
                <a:latin typeface="Nunito Sans"/>
                <a:ea typeface="Calibri"/>
                <a:cs typeface="Calibri"/>
              </a:rPr>
              <a:t> take place</a:t>
            </a:r>
            <a:r>
              <a:rPr kumimoji="0" lang="en-GB" sz="2000" b="0" i="0" u="none" strike="noStrike" kern="1200" cap="none" spc="0" normalizeH="0" baseline="0" noProof="0">
                <a:ln>
                  <a:noFill/>
                </a:ln>
                <a:solidFill>
                  <a:srgbClr val="000000"/>
                </a:solidFill>
                <a:effectLst/>
                <a:uLnTx/>
                <a:uFillTx/>
                <a:latin typeface="Nunito Sans"/>
                <a:ea typeface="Calibri"/>
                <a:cs typeface="Calibri"/>
              </a:rPr>
              <a:t> just before go-live and over the </a:t>
            </a:r>
            <a:r>
              <a:rPr lang="en-GB" sz="2000">
                <a:solidFill>
                  <a:srgbClr val="000000"/>
                </a:solidFill>
                <a:latin typeface="Nunito Sans"/>
                <a:ea typeface="Calibri"/>
                <a:cs typeface="Calibri"/>
              </a:rPr>
              <a:t>following months</a:t>
            </a:r>
            <a:r>
              <a:rPr kumimoji="0" lang="en-GB" sz="2000" b="0" i="0" u="none" strike="noStrike" kern="1200" cap="none" spc="0" normalizeH="0" baseline="0" noProof="0">
                <a:ln>
                  <a:noFill/>
                </a:ln>
                <a:solidFill>
                  <a:srgbClr val="000000"/>
                </a:solidFill>
                <a:effectLst/>
                <a:uLnTx/>
                <a:uFillTx/>
                <a:latin typeface="Nunito Sans"/>
                <a:ea typeface="Calibri"/>
                <a:cs typeface="Calibri"/>
              </a:rPr>
              <a:t> to update content across the website</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This will focus on moving current transition content into </a:t>
            </a:r>
            <a:r>
              <a:rPr lang="en-GB" sz="2000">
                <a:solidFill>
                  <a:srgbClr val="000000"/>
                </a:solidFill>
                <a:latin typeface="Nunito Sans"/>
                <a:ea typeface="Calibri"/>
                <a:cs typeface="Calibri"/>
              </a:rPr>
              <a:t>its</a:t>
            </a:r>
            <a:r>
              <a:rPr kumimoji="0" lang="en-GB" sz="2000" b="0" i="0" u="none" strike="noStrike" kern="1200" cap="none" spc="0" normalizeH="0" baseline="0" noProof="0">
                <a:ln>
                  <a:noFill/>
                </a:ln>
                <a:solidFill>
                  <a:srgbClr val="000000"/>
                </a:solidFill>
                <a:effectLst/>
                <a:uLnTx/>
                <a:uFillTx/>
                <a:latin typeface="Nunito Sans"/>
                <a:ea typeface="Calibri"/>
                <a:cs typeface="Calibri"/>
              </a:rPr>
              <a:t> </a:t>
            </a:r>
            <a:r>
              <a:rPr lang="en-GB" sz="2000">
                <a:solidFill>
                  <a:srgbClr val="000000"/>
                </a:solidFill>
                <a:latin typeface="Nunito Sans"/>
                <a:ea typeface="Calibri"/>
                <a:cs typeface="Calibri"/>
              </a:rPr>
              <a:t>business-as-usual pages and improving the way volunteers can navigate through the website easily to find the information they need</a:t>
            </a:r>
            <a:endParaRPr lang="en-GB" sz="2000" b="0" i="0" u="none" strike="noStrike" kern="1200" cap="none" spc="0" normalizeH="0" baseline="0" noProof="0">
              <a:ln>
                <a:noFill/>
              </a:ln>
              <a:solidFill>
                <a:srgbClr val="000000"/>
              </a:solidFill>
              <a:effectLst/>
              <a:uLnTx/>
              <a:uFillTx/>
              <a:latin typeface="Nunito Sans"/>
              <a:ea typeface="Calibri"/>
              <a:cs typeface="Calibri"/>
            </a:endParaRPr>
          </a:p>
        </p:txBody>
      </p:sp>
      <p:pic>
        <p:nvPicPr>
          <p:cNvPr id="3" name="Picture 2" descr="A person standing in front of a computer&#10;&#10;Description automatically generated with low confidence">
            <a:extLst>
              <a:ext uri="{FF2B5EF4-FFF2-40B4-BE49-F238E27FC236}">
                <a16:creationId xmlns:a16="http://schemas.microsoft.com/office/drawing/2014/main" id="{EB158465-32C7-3335-9D24-8BF9987D7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6096001" cy="6858000"/>
          </a:xfrm>
          <a:prstGeom prst="rect">
            <a:avLst/>
          </a:prstGeom>
        </p:spPr>
      </p:pic>
    </p:spTree>
    <p:extLst>
      <p:ext uri="{BB962C8B-B14F-4D97-AF65-F5344CB8AC3E}">
        <p14:creationId xmlns:p14="http://schemas.microsoft.com/office/powerpoint/2010/main" val="1485567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76172" y="415542"/>
            <a:ext cx="5209003"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New Ways of Working and Feedback</a:t>
            </a:r>
          </a:p>
        </p:txBody>
      </p:sp>
      <p:sp>
        <p:nvSpPr>
          <p:cNvPr id="8" name="TextBox 7">
            <a:extLst>
              <a:ext uri="{FF2B5EF4-FFF2-40B4-BE49-F238E27FC236}">
                <a16:creationId xmlns:a16="http://schemas.microsoft.com/office/drawing/2014/main" id="{00F31F1C-F038-928B-82C7-11434CD03460}"/>
              </a:ext>
            </a:extLst>
          </p:cNvPr>
          <p:cNvSpPr txBox="1"/>
          <p:nvPr/>
        </p:nvSpPr>
        <p:spPr>
          <a:xfrm>
            <a:off x="376172" y="2383844"/>
            <a:ext cx="5393201" cy="2862322"/>
          </a:xfrm>
          <a:prstGeom prst="rect">
            <a:avLst/>
          </a:prstGeom>
          <a:noFill/>
        </p:spPr>
        <p:txBody>
          <a:bodyPr wrap="square">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New ways of working, supported by the digital tools, will need to continue to embedded into everyday practice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kumimoji="0" lang="en-GB" sz="2000" b="0" i="0" u="none" strike="noStrike" kern="1200" cap="none" spc="0" normalizeH="0" baseline="0" noProof="0">
              <a:ln>
                <a:noFill/>
              </a:ln>
              <a:solidFill>
                <a:srgbClr val="000000"/>
              </a:solidFill>
              <a:effectLst/>
              <a:uLnTx/>
              <a:uFillTx/>
              <a:latin typeface="Nunito Sans"/>
              <a:ea typeface="Calibri"/>
              <a:cs typeface="Calibri"/>
            </a:endParaRP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There will be a central process to share feedback on what additional features should be considered in future updates to the digital tools</a:t>
            </a:r>
          </a:p>
        </p:txBody>
      </p:sp>
      <p:pic>
        <p:nvPicPr>
          <p:cNvPr id="3" name="Picture 2">
            <a:extLst>
              <a:ext uri="{FF2B5EF4-FFF2-40B4-BE49-F238E27FC236}">
                <a16:creationId xmlns:a16="http://schemas.microsoft.com/office/drawing/2014/main" id="{001A2901-CB9F-1A07-72C6-E113D931A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80" y="0"/>
            <a:ext cx="6088320" cy="6858000"/>
          </a:xfrm>
          <a:prstGeom prst="rect">
            <a:avLst/>
          </a:prstGeom>
        </p:spPr>
      </p:pic>
    </p:spTree>
    <p:extLst>
      <p:ext uri="{BB962C8B-B14F-4D97-AF65-F5344CB8AC3E}">
        <p14:creationId xmlns:p14="http://schemas.microsoft.com/office/powerpoint/2010/main" val="3126878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372963" y="1048346"/>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Embedding Culture Change</a:t>
            </a:r>
          </a:p>
        </p:txBody>
      </p:sp>
      <p:sp>
        <p:nvSpPr>
          <p:cNvPr id="8" name="TextBox 7">
            <a:extLst>
              <a:ext uri="{FF2B5EF4-FFF2-40B4-BE49-F238E27FC236}">
                <a16:creationId xmlns:a16="http://schemas.microsoft.com/office/drawing/2014/main" id="{00F31F1C-F038-928B-82C7-11434CD03460}"/>
              </a:ext>
            </a:extLst>
          </p:cNvPr>
          <p:cNvSpPr txBox="1"/>
          <p:nvPr/>
        </p:nvSpPr>
        <p:spPr>
          <a:xfrm>
            <a:off x="6372963" y="2232833"/>
            <a:ext cx="5393201" cy="3477875"/>
          </a:xfrm>
          <a:prstGeom prst="rect">
            <a:avLst/>
          </a:prstGeom>
          <a:noFill/>
        </p:spPr>
        <p:txBody>
          <a:bodyPr wrap="square" lIns="91440" tIns="45720" rIns="91440" bIns="45720" anchor="t">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It’s important that we remember the core of the volunteer experience transformation is about culture change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cs typeface="Calibri"/>
              </a:rPr>
              <a:t>Across the movement we must continue to embed, and role model this culture change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cs typeface="Calibri"/>
              </a:rPr>
              <a:t>This includes:</a:t>
            </a:r>
          </a:p>
          <a:p>
            <a:pPr marL="639445" marR="3810" lvl="1" indent="-285750">
              <a:spcBef>
                <a:spcPts val="600"/>
              </a:spcBef>
              <a:spcAft>
                <a:spcPts val="600"/>
              </a:spcAft>
              <a:buClr>
                <a:schemeClr val="tx2"/>
              </a:buClr>
              <a:buSzPct val="125000"/>
              <a:buFont typeface="Arial,Sans-Serif"/>
              <a:buChar char="•"/>
            </a:pPr>
            <a:r>
              <a:rPr lang="en-US" sz="2000">
                <a:solidFill>
                  <a:schemeClr val="tx1"/>
                </a:solidFill>
              </a:rPr>
              <a:t>Our Volunteering Culture</a:t>
            </a:r>
          </a:p>
          <a:p>
            <a:pPr marL="639445" marR="3810" lvl="1" indent="-285750">
              <a:spcBef>
                <a:spcPts val="600"/>
              </a:spcBef>
              <a:spcAft>
                <a:spcPts val="600"/>
              </a:spcAft>
              <a:buClr>
                <a:schemeClr val="tx2"/>
              </a:buClr>
              <a:buSzPct val="125000"/>
              <a:buFont typeface="Arial,Sans-Serif"/>
              <a:buChar char="•"/>
            </a:pPr>
            <a:r>
              <a:rPr lang="en-US" sz="2000">
                <a:solidFill>
                  <a:schemeClr val="tx1"/>
                </a:solidFill>
              </a:rPr>
              <a:t>New ways of working, including learning and welcome</a:t>
            </a:r>
            <a:endParaRPr kumimoji="0" lang="en-GB" sz="2000" b="0" i="0" u="none" strike="noStrike" kern="1200" cap="none" spc="0" normalizeH="0" baseline="0" noProof="0">
              <a:ln>
                <a:noFill/>
              </a:ln>
              <a:solidFill>
                <a:srgbClr val="000000"/>
              </a:solidFill>
              <a:effectLst/>
              <a:uLnTx/>
              <a:uFillTx/>
              <a:latin typeface="Nunito Sans"/>
              <a:ea typeface="Calibri"/>
              <a:cs typeface="Calibri"/>
            </a:endParaRPr>
          </a:p>
        </p:txBody>
      </p:sp>
      <p:sp>
        <p:nvSpPr>
          <p:cNvPr id="3" name="TextBox 2">
            <a:extLst>
              <a:ext uri="{FF2B5EF4-FFF2-40B4-BE49-F238E27FC236}">
                <a16:creationId xmlns:a16="http://schemas.microsoft.com/office/drawing/2014/main" id="{6E8DD51D-FBC9-5F2C-71FB-A8702450542D}"/>
              </a:ext>
            </a:extLst>
          </p:cNvPr>
          <p:cNvSpPr txBox="1"/>
          <p:nvPr/>
        </p:nvSpPr>
        <p:spPr>
          <a:xfrm>
            <a:off x="0" y="0"/>
            <a:ext cx="6096000" cy="6858000"/>
          </a:xfrm>
          <a:prstGeom prst="rect">
            <a:avLst/>
          </a:prstGeom>
          <a:solidFill>
            <a:schemeClr val="bg2"/>
          </a:solidFill>
        </p:spPr>
        <p:txBody>
          <a:bodyPr wrap="square" lIns="288000" tIns="72000" rIns="288000" bIns="72000" anchor="ctr">
            <a:noAutofit/>
          </a:bodyPr>
          <a:lstStyle/>
          <a:p>
            <a:r>
              <a:rPr lang="en-GB" sz="3600" b="1">
                <a:solidFill>
                  <a:schemeClr val="bg1"/>
                </a:solidFill>
              </a:rPr>
              <a:t>“A shared understanding for what we do and say as volunteers in Scouts, supporting each other, following our values and being at our best, while acting as role models for young people.”</a:t>
            </a:r>
          </a:p>
        </p:txBody>
      </p:sp>
    </p:spTree>
    <p:extLst>
      <p:ext uri="{BB962C8B-B14F-4D97-AF65-F5344CB8AC3E}">
        <p14:creationId xmlns:p14="http://schemas.microsoft.com/office/powerpoint/2010/main" val="451608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4EC7F9C-2217-3339-84A0-554850FDB79D}"/>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CF4EB8C-0DCC-298B-6482-7B885C1498D3}"/>
                </a:ext>
              </a:extLst>
            </p:cNvPr>
            <p:cNvPicPr>
              <a:picLocks noChangeAspect="1"/>
            </p:cNvPicPr>
            <p:nvPr/>
          </p:nvPicPr>
          <p:blipFill>
            <a:blip r:embed="rId3"/>
            <a:stretch>
              <a:fillRect/>
            </a:stretch>
          </p:blipFill>
          <p:spPr>
            <a:xfrm>
              <a:off x="0" y="0"/>
              <a:ext cx="12192000" cy="6858000"/>
            </a:xfrm>
            <a:prstGeom prst="rect">
              <a:avLst/>
            </a:prstGeom>
            <a:solidFill>
              <a:schemeClr val="accent6"/>
            </a:solidFill>
            <a:ln>
              <a:solidFill>
                <a:schemeClr val="accent6"/>
              </a:solidFill>
            </a:ln>
          </p:spPr>
        </p:pic>
        <p:pic>
          <p:nvPicPr>
            <p:cNvPr id="19" name="Graphic 18" descr="Star with solid fill">
              <a:extLst>
                <a:ext uri="{FF2B5EF4-FFF2-40B4-BE49-F238E27FC236}">
                  <a16:creationId xmlns:a16="http://schemas.microsoft.com/office/drawing/2014/main" id="{5BC246F9-BC7B-BD32-1999-2FFB1C4DAF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9543" y="1065937"/>
              <a:ext cx="914400" cy="914400"/>
            </a:xfrm>
            <a:prstGeom prst="rect">
              <a:avLst/>
            </a:prstGeom>
          </p:spPr>
        </p:pic>
        <p:pic>
          <p:nvPicPr>
            <p:cNvPr id="20" name="Picture 19">
              <a:extLst>
                <a:ext uri="{FF2B5EF4-FFF2-40B4-BE49-F238E27FC236}">
                  <a16:creationId xmlns:a16="http://schemas.microsoft.com/office/drawing/2014/main" id="{B9FCE67B-4D31-0368-4B58-55358B22D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9651" y="5915956"/>
              <a:ext cx="2594185" cy="731572"/>
            </a:xfrm>
            <a:prstGeom prst="rect">
              <a:avLst/>
            </a:prstGeom>
          </p:spPr>
        </p:pic>
        <p:sp>
          <p:nvSpPr>
            <p:cNvPr id="21" name="Title 1">
              <a:extLst>
                <a:ext uri="{FF2B5EF4-FFF2-40B4-BE49-F238E27FC236}">
                  <a16:creationId xmlns:a16="http://schemas.microsoft.com/office/drawing/2014/main" id="{A6AC89C8-2751-7CED-F4BF-792464DE627F}"/>
                </a:ext>
              </a:extLst>
            </p:cNvPr>
            <p:cNvSpPr txBox="1">
              <a:spLocks/>
            </p:cNvSpPr>
            <p:nvPr/>
          </p:nvSpPr>
          <p:spPr>
            <a:xfrm>
              <a:off x="1214473" y="1165629"/>
              <a:ext cx="9763053" cy="548239"/>
            </a:xfrm>
            <a:prstGeom prst="rect">
              <a:avLst/>
            </a:prstGeom>
          </p:spPr>
          <p:txBody>
            <a:bodyPr wrap="square" lIns="0" tIns="0" rIns="0" bIns="0" anchor="b">
              <a:noAutofit/>
            </a:bodyPr>
            <a:lstStyle>
              <a:lvl1pPr marL="9525" algn="l" defTabSz="685800" rtl="0" eaLnBrk="1" latinLnBrk="0" hangingPunct="1">
                <a:lnSpc>
                  <a:spcPct val="100000"/>
                </a:lnSpc>
                <a:spcBef>
                  <a:spcPts val="75"/>
                </a:spcBef>
                <a:defRPr lang="en-US" sz="1350" b="0" i="0" kern="1200" spc="-4">
                  <a:solidFill>
                    <a:schemeClr val="tx1"/>
                  </a:solidFill>
                  <a:latin typeface="Nunito Sans" charset="0"/>
                  <a:ea typeface="Nunito Sans" charset="0"/>
                  <a:cs typeface="Nunito Sans" charset="0"/>
                </a:defRPr>
              </a:lvl1p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kumimoji="0" lang="en-GB" sz="3600" b="1" i="0" u="none" strike="noStrike" kern="1200" cap="none" spc="-4" normalizeH="0" baseline="0" noProof="0">
                  <a:ln>
                    <a:noFill/>
                  </a:ln>
                  <a:solidFill>
                    <a:srgbClr val="FFFF00"/>
                  </a:solidFill>
                  <a:effectLst/>
                  <a:uLnTx/>
                  <a:uFillTx/>
                  <a:latin typeface="Nunito Sans Black" pitchFamily="2" charset="0"/>
                  <a:cs typeface="Calibri Light"/>
                </a:rPr>
                <a:t>Making volunteering easier and more fun is how we reach our North star...</a:t>
              </a:r>
              <a:endParaRPr kumimoji="0" lang="en-GB" sz="3600" b="1" i="0" u="none" strike="noStrike" kern="1200" cap="none" spc="-4" normalizeH="0" baseline="0" noProof="0">
                <a:ln>
                  <a:noFill/>
                </a:ln>
                <a:solidFill>
                  <a:srgbClr val="FFFF00"/>
                </a:solidFill>
                <a:effectLst/>
                <a:uLnTx/>
                <a:uFillTx/>
                <a:latin typeface="Nunito Sans Black" pitchFamily="2" charset="0"/>
              </a:endParaRPr>
            </a:p>
          </p:txBody>
        </p:sp>
        <p:sp>
          <p:nvSpPr>
            <p:cNvPr id="22" name="TextBox 21">
              <a:extLst>
                <a:ext uri="{FF2B5EF4-FFF2-40B4-BE49-F238E27FC236}">
                  <a16:creationId xmlns:a16="http://schemas.microsoft.com/office/drawing/2014/main" id="{CF2CCE0A-B4EF-F118-8153-D3164BA152B0}"/>
                </a:ext>
              </a:extLst>
            </p:cNvPr>
            <p:cNvSpPr txBox="1"/>
            <p:nvPr/>
          </p:nvSpPr>
          <p:spPr>
            <a:xfrm>
              <a:off x="474695" y="4720229"/>
              <a:ext cx="4735257"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Recruit more volunteers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and retain current ones</a:t>
              </a:r>
            </a:p>
          </p:txBody>
        </p:sp>
        <p:sp>
          <p:nvSpPr>
            <p:cNvPr id="23" name="TextBox 22">
              <a:extLst>
                <a:ext uri="{FF2B5EF4-FFF2-40B4-BE49-F238E27FC236}">
                  <a16:creationId xmlns:a16="http://schemas.microsoft.com/office/drawing/2014/main" id="{8F4D9015-A20A-5FA0-267D-3B3D4FADC68C}"/>
                </a:ext>
              </a:extLst>
            </p:cNvPr>
            <p:cNvSpPr txBox="1"/>
            <p:nvPr/>
          </p:nvSpPr>
          <p:spPr>
            <a:xfrm>
              <a:off x="4839736" y="3404991"/>
              <a:ext cx="4611654"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Consistently and safely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deliver a great programme</a:t>
              </a:r>
            </a:p>
          </p:txBody>
        </p:sp>
        <p:sp>
          <p:nvSpPr>
            <p:cNvPr id="24" name="Content Placeholder 5">
              <a:extLst>
                <a:ext uri="{FF2B5EF4-FFF2-40B4-BE49-F238E27FC236}">
                  <a16:creationId xmlns:a16="http://schemas.microsoft.com/office/drawing/2014/main" id="{BFCF7E74-FB0A-4D37-A07D-68BD63E5D8F1}"/>
                </a:ext>
              </a:extLst>
            </p:cNvPr>
            <p:cNvSpPr txBox="1">
              <a:spLocks/>
            </p:cNvSpPr>
            <p:nvPr/>
          </p:nvSpPr>
          <p:spPr>
            <a:xfrm>
              <a:off x="9475994" y="1973808"/>
              <a:ext cx="2594184" cy="1101648"/>
            </a:xfrm>
            <a:prstGeom prst="rect">
              <a:avLst/>
            </a:prstGeom>
          </p:spPr>
          <p:txBody>
            <a:bodyPr vert="horz" lIns="91440" tIns="45720" rIns="91440" bIns="45720" rtlCol="0">
              <a:normAutofit lnSpcReduction="1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rPr>
                <a:t>More young people gaining skills for life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p:txBody>
        </p:sp>
      </p:grpSp>
    </p:spTree>
    <p:extLst>
      <p:ext uri="{BB962C8B-B14F-4D97-AF65-F5344CB8AC3E}">
        <p14:creationId xmlns:p14="http://schemas.microsoft.com/office/powerpoint/2010/main" val="2100255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491283" y="1675452"/>
            <a:ext cx="11209434" cy="493966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800" b="1">
                <a:solidFill>
                  <a:schemeClr val="tx1"/>
                </a:solidFill>
              </a:rPr>
              <a:t>What tasks need to be completed in your County/Area/Region (Scotland) during this period?</a:t>
            </a:r>
          </a:p>
          <a:p>
            <a:endParaRPr lang="en-GB" sz="1800">
              <a:solidFill>
                <a:schemeClr val="tx1"/>
              </a:solidFill>
            </a:endParaRPr>
          </a:p>
          <a:p>
            <a:r>
              <a:rPr lang="en-GB" sz="1800">
                <a:solidFill>
                  <a:schemeClr val="tx1"/>
                </a:solidFill>
              </a:rPr>
              <a:t>You must:</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Continue to embed culture changes across teams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Support volunteers to embed changes into their business as usual</a:t>
            </a:r>
          </a:p>
          <a:p>
            <a:pPr marL="10795">
              <a:spcBef>
                <a:spcPts val="600"/>
              </a:spcBef>
              <a:spcAft>
                <a:spcPts val="600"/>
              </a:spcAft>
              <a:buClr>
                <a:srgbClr val="7414DC"/>
              </a:buClr>
              <a:buSzPct val="125000"/>
              <a:defRPr/>
            </a:pPr>
            <a:r>
              <a:rPr lang="en-GB" sz="1800">
                <a:solidFill>
                  <a:srgbClr val="000000"/>
                </a:solidFill>
              </a:rPr>
              <a:t>You should:</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Share feedback for future improvements to digital tools and new ways of working</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Share success stories from your patch</a:t>
            </a:r>
          </a:p>
        </p:txBody>
      </p:sp>
      <p:sp>
        <p:nvSpPr>
          <p:cNvPr id="3" name="TextBox 2">
            <a:extLst>
              <a:ext uri="{FF2B5EF4-FFF2-40B4-BE49-F238E27FC236}">
                <a16:creationId xmlns:a16="http://schemas.microsoft.com/office/drawing/2014/main" id="{40EED6E7-1E03-7F77-775C-8B2766E5F423}"/>
              </a:ext>
            </a:extLst>
          </p:cNvPr>
          <p:cNvSpPr txBox="1"/>
          <p:nvPr/>
        </p:nvSpPr>
        <p:spPr>
          <a:xfrm>
            <a:off x="429215" y="591312"/>
            <a:ext cx="7462760"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Embedding our new ways of working - After move to new digital tools</a:t>
            </a:r>
          </a:p>
        </p:txBody>
      </p:sp>
    </p:spTree>
    <p:extLst>
      <p:ext uri="{BB962C8B-B14F-4D97-AF65-F5344CB8AC3E}">
        <p14:creationId xmlns:p14="http://schemas.microsoft.com/office/powerpoint/2010/main" val="3181047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350255-E883-56D1-2D95-77292AF1E1B5}"/>
              </a:ext>
            </a:extLst>
          </p:cNvPr>
          <p:cNvGrpSpPr/>
          <p:nvPr/>
        </p:nvGrpSpPr>
        <p:grpSpPr>
          <a:xfrm>
            <a:off x="447897" y="3429000"/>
            <a:ext cx="11296206" cy="2576255"/>
            <a:chOff x="447897" y="2346972"/>
            <a:chExt cx="11296206" cy="2576255"/>
          </a:xfrm>
        </p:grpSpPr>
        <p:sp>
          <p:nvSpPr>
            <p:cNvPr id="3" name="Arrow: Right 2">
              <a:extLst>
                <a:ext uri="{FF2B5EF4-FFF2-40B4-BE49-F238E27FC236}">
                  <a16:creationId xmlns:a16="http://schemas.microsoft.com/office/drawing/2014/main" id="{176E2543-61B8-0188-F4EF-1B21C725D153}"/>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4" name="Rectangle: Rounded Corners 3">
              <a:extLst>
                <a:ext uri="{FF2B5EF4-FFF2-40B4-BE49-F238E27FC236}">
                  <a16:creationId xmlns:a16="http://schemas.microsoft.com/office/drawing/2014/main" id="{C4FCCFB0-201F-5F54-1E57-15F34B9D8B81}"/>
                </a:ext>
              </a:extLst>
            </p:cNvPr>
            <p:cNvSpPr/>
            <p:nvPr/>
          </p:nvSpPr>
          <p:spPr>
            <a:xfrm>
              <a:off x="7158806" y="3695624"/>
              <a:ext cx="2576881"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5" name="Rectangle: Rounded Corners 4">
              <a:extLst>
                <a:ext uri="{FF2B5EF4-FFF2-40B4-BE49-F238E27FC236}">
                  <a16:creationId xmlns:a16="http://schemas.microsoft.com/office/drawing/2014/main" id="{0FF5D2EE-3085-FF14-DDBA-CABCD500A16F}"/>
                </a:ext>
              </a:extLst>
            </p:cNvPr>
            <p:cNvSpPr/>
            <p:nvPr/>
          </p:nvSpPr>
          <p:spPr>
            <a:xfrm>
              <a:off x="8539079" y="4355670"/>
              <a:ext cx="1196608"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6" name="Rectangle: Rounded Corners 5">
              <a:extLst>
                <a:ext uri="{FF2B5EF4-FFF2-40B4-BE49-F238E27FC236}">
                  <a16:creationId xmlns:a16="http://schemas.microsoft.com/office/drawing/2014/main" id="{F37BE085-09E8-B8B9-54B5-901C450E06D7}"/>
                </a:ext>
              </a:extLst>
            </p:cNvPr>
            <p:cNvSpPr/>
            <p:nvPr/>
          </p:nvSpPr>
          <p:spPr>
            <a:xfrm>
              <a:off x="7158806" y="4355669"/>
              <a:ext cx="1310119"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8" name="Rectangle: Rounded Corners 7">
              <a:extLst>
                <a:ext uri="{FF2B5EF4-FFF2-40B4-BE49-F238E27FC236}">
                  <a16:creationId xmlns:a16="http://schemas.microsoft.com/office/drawing/2014/main" id="{32C0634F-7A6B-B313-E385-9E0CE5CF88AF}"/>
                </a:ext>
              </a:extLst>
            </p:cNvPr>
            <p:cNvSpPr/>
            <p:nvPr/>
          </p:nvSpPr>
          <p:spPr>
            <a:xfrm>
              <a:off x="447897" y="3695620"/>
              <a:ext cx="3841322"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9" name="Rectangle: Rounded Corners 8">
              <a:extLst>
                <a:ext uri="{FF2B5EF4-FFF2-40B4-BE49-F238E27FC236}">
                  <a16:creationId xmlns:a16="http://schemas.microsoft.com/office/drawing/2014/main" id="{AFC4879D-B473-F74D-9497-141CC6360D1C}"/>
                </a:ext>
              </a:extLst>
            </p:cNvPr>
            <p:cNvSpPr/>
            <p:nvPr/>
          </p:nvSpPr>
          <p:spPr>
            <a:xfrm>
              <a:off x="4395442" y="369562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10" name="Rectangle: Rounded Corners 9">
              <a:extLst>
                <a:ext uri="{FF2B5EF4-FFF2-40B4-BE49-F238E27FC236}">
                  <a16:creationId xmlns:a16="http://schemas.microsoft.com/office/drawing/2014/main" id="{055292D2-9B08-736B-F151-99C51CCDC203}"/>
                </a:ext>
              </a:extLst>
            </p:cNvPr>
            <p:cNvSpPr/>
            <p:nvPr/>
          </p:nvSpPr>
          <p:spPr>
            <a:xfrm>
              <a:off x="9841909" y="3695622"/>
              <a:ext cx="1902194"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11" name="Rectangle: Rounded Corners 10">
              <a:extLst>
                <a:ext uri="{FF2B5EF4-FFF2-40B4-BE49-F238E27FC236}">
                  <a16:creationId xmlns:a16="http://schemas.microsoft.com/office/drawing/2014/main" id="{6EEF908B-2A86-DE12-A316-4BA00AEF152E}"/>
                </a:ext>
              </a:extLst>
            </p:cNvPr>
            <p:cNvSpPr/>
            <p:nvPr/>
          </p:nvSpPr>
          <p:spPr>
            <a:xfrm>
              <a:off x="447897" y="3005970"/>
              <a:ext cx="3841322"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12" name="Rectangle: Rounded Corners 11">
              <a:extLst>
                <a:ext uri="{FF2B5EF4-FFF2-40B4-BE49-F238E27FC236}">
                  <a16:creationId xmlns:a16="http://schemas.microsoft.com/office/drawing/2014/main" id="{A0DEC42C-B303-6995-00DF-CAB301606552}"/>
                </a:ext>
              </a:extLst>
            </p:cNvPr>
            <p:cNvSpPr/>
            <p:nvPr/>
          </p:nvSpPr>
          <p:spPr>
            <a:xfrm>
              <a:off x="4395442" y="300597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13" name="Rectangle: Rounded Corners 12">
              <a:extLst>
                <a:ext uri="{FF2B5EF4-FFF2-40B4-BE49-F238E27FC236}">
                  <a16:creationId xmlns:a16="http://schemas.microsoft.com/office/drawing/2014/main" id="{196DB012-EB2F-B246-5493-AF316D40B18C}"/>
                </a:ext>
              </a:extLst>
            </p:cNvPr>
            <p:cNvSpPr/>
            <p:nvPr/>
          </p:nvSpPr>
          <p:spPr>
            <a:xfrm>
              <a:off x="7158806" y="3005970"/>
              <a:ext cx="257688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14" name="Rectangle: Rounded Corners 13">
              <a:extLst>
                <a:ext uri="{FF2B5EF4-FFF2-40B4-BE49-F238E27FC236}">
                  <a16:creationId xmlns:a16="http://schemas.microsoft.com/office/drawing/2014/main" id="{D0E69C90-A563-E2E5-64B0-C13E325249A2}"/>
                </a:ext>
              </a:extLst>
            </p:cNvPr>
            <p:cNvSpPr/>
            <p:nvPr/>
          </p:nvSpPr>
          <p:spPr>
            <a:xfrm>
              <a:off x="9841909" y="3005970"/>
              <a:ext cx="1902194"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
        <p:nvSpPr>
          <p:cNvPr id="16" name="Text Placeholder 3">
            <a:extLst>
              <a:ext uri="{FF2B5EF4-FFF2-40B4-BE49-F238E27FC236}">
                <a16:creationId xmlns:a16="http://schemas.microsoft.com/office/drawing/2014/main" id="{3A70A103-ACF9-1545-4C8E-9F999942B3D8}"/>
              </a:ext>
            </a:extLst>
          </p:cNvPr>
          <p:cNvSpPr txBox="1">
            <a:spLocks/>
          </p:cNvSpPr>
          <p:nvPr/>
        </p:nvSpPr>
        <p:spPr>
          <a:xfrm>
            <a:off x="363491" y="2080352"/>
            <a:ext cx="7562930" cy="1025281"/>
          </a:xfrm>
          <a:prstGeom prst="rect">
            <a:avLst/>
          </a:prstGeom>
        </p:spPr>
        <p:txBody>
          <a:bodyPr vert="horz" lIns="0" tIns="0" rIns="0" bIns="0" rtlCol="0" anchor="t">
            <a:normAutofit fontScale="850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64770">
              <a:spcBef>
                <a:spcPts val="2145"/>
              </a:spcBef>
            </a:pPr>
            <a:r>
              <a:rPr lang="en-GB" sz="4400" b="1">
                <a:solidFill>
                  <a:schemeClr val="bg1"/>
                </a:solidFill>
                <a:latin typeface="Nunito Sans Black"/>
                <a:cs typeface="Nunito Sans Black"/>
              </a:rPr>
              <a:t>Introducing new ways of working - Now into Summer ‘24</a:t>
            </a:r>
          </a:p>
        </p:txBody>
      </p:sp>
    </p:spTree>
    <p:extLst>
      <p:ext uri="{BB962C8B-B14F-4D97-AF65-F5344CB8AC3E}">
        <p14:creationId xmlns:p14="http://schemas.microsoft.com/office/powerpoint/2010/main" val="4069034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3141587" y="1944332"/>
            <a:ext cx="5908825" cy="429422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What’s happening during this phase?</a:t>
            </a:r>
          </a:p>
          <a:p>
            <a:pPr algn="ctr"/>
            <a:endParaRPr lang="en-GB" sz="1800" b="1">
              <a:solidFill>
                <a:schemeClr val="tx1"/>
              </a:solidFill>
            </a:endParaRPr>
          </a:p>
          <a:p>
            <a:pPr marL="354013"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Targeted webinars &amp; support</a:t>
            </a:r>
          </a:p>
          <a:p>
            <a:pPr marL="354013" indent="-342900">
              <a:spcBef>
                <a:spcPts val="600"/>
              </a:spcBef>
              <a:spcAft>
                <a:spcPts val="600"/>
              </a:spcAft>
              <a:buClr>
                <a:srgbClr val="7414DC"/>
              </a:buClr>
              <a:buSzPct val="125000"/>
              <a:buFont typeface="Arial"/>
              <a:buChar char="•"/>
              <a:defRPr/>
            </a:pPr>
            <a:r>
              <a:rPr lang="en-GB" sz="1800">
                <a:solidFill>
                  <a:srgbClr val="000000"/>
                </a:solidFill>
              </a:rPr>
              <a:t>Showcasing digital tools</a:t>
            </a:r>
          </a:p>
          <a:p>
            <a:pPr marL="354013" indent="-342900">
              <a:spcBef>
                <a:spcPts val="600"/>
              </a:spcBef>
              <a:spcAft>
                <a:spcPts val="600"/>
              </a:spcAft>
              <a:buClr>
                <a:srgbClr val="7414DC"/>
              </a:buClr>
              <a:buSzPct val="125000"/>
              <a:buFont typeface="Arial"/>
              <a:buChar char="•"/>
              <a:defRPr/>
            </a:pPr>
            <a:r>
              <a:rPr lang="en-GB" sz="1800">
                <a:solidFill>
                  <a:srgbClr val="000000"/>
                </a:solidFill>
              </a:rPr>
              <a:t>Sharing success stories</a:t>
            </a:r>
          </a:p>
          <a:p>
            <a:pPr marL="354013" indent="-342900">
              <a:spcBef>
                <a:spcPts val="600"/>
              </a:spcBef>
              <a:spcAft>
                <a:spcPts val="600"/>
              </a:spcAft>
              <a:buClr>
                <a:srgbClr val="7414DC"/>
              </a:buClr>
              <a:buSzPct val="125000"/>
              <a:buFont typeface="Arial"/>
              <a:buChar char="•"/>
              <a:defRPr/>
            </a:pPr>
            <a:r>
              <a:rPr lang="en-GB" sz="1800">
                <a:solidFill>
                  <a:srgbClr val="000000"/>
                </a:solidFill>
              </a:rPr>
              <a:t>Readiness resources and surveys</a:t>
            </a:r>
          </a:p>
          <a:p>
            <a:pPr marL="354013" indent="-342900">
              <a:spcBef>
                <a:spcPts val="600"/>
              </a:spcBef>
              <a:spcAft>
                <a:spcPts val="600"/>
              </a:spcAft>
              <a:buClr>
                <a:srgbClr val="7414DC"/>
              </a:buClr>
              <a:buSzPct val="125000"/>
              <a:buFont typeface="Arial"/>
              <a:buChar char="•"/>
              <a:defRPr/>
            </a:pPr>
            <a:r>
              <a:rPr lang="en-GB" sz="1800">
                <a:solidFill>
                  <a:srgbClr val="000000"/>
                </a:solidFill>
              </a:rPr>
              <a:t>Welcome Conversations for Early Adopters</a:t>
            </a:r>
            <a:endParaRPr lang="en-GB" sz="1800">
              <a:solidFill>
                <a:schemeClr val="tx1"/>
              </a:solidFill>
            </a:endParaRPr>
          </a:p>
        </p:txBody>
      </p:sp>
      <p:sp>
        <p:nvSpPr>
          <p:cNvPr id="3" name="TextBox 2">
            <a:extLst>
              <a:ext uri="{FF2B5EF4-FFF2-40B4-BE49-F238E27FC236}">
                <a16:creationId xmlns:a16="http://schemas.microsoft.com/office/drawing/2014/main" id="{38965AC0-AADB-155D-9F43-9C97D8E038C3}"/>
              </a:ext>
            </a:extLst>
          </p:cNvPr>
          <p:cNvSpPr txBox="1"/>
          <p:nvPr/>
        </p:nvSpPr>
        <p:spPr>
          <a:xfrm>
            <a:off x="429215" y="619447"/>
            <a:ext cx="6621665"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Introducing new ways of working - Now into Summer ‘24</a:t>
            </a:r>
          </a:p>
        </p:txBody>
      </p:sp>
    </p:spTree>
    <p:extLst>
      <p:ext uri="{BB962C8B-B14F-4D97-AF65-F5344CB8AC3E}">
        <p14:creationId xmlns:p14="http://schemas.microsoft.com/office/powerpoint/2010/main" val="910982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6422554" y="965116"/>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Other resources and support</a:t>
            </a:r>
          </a:p>
        </p:txBody>
      </p:sp>
      <p:sp>
        <p:nvSpPr>
          <p:cNvPr id="5" name="TextBox 4">
            <a:extLst>
              <a:ext uri="{FF2B5EF4-FFF2-40B4-BE49-F238E27FC236}">
                <a16:creationId xmlns:a16="http://schemas.microsoft.com/office/drawing/2014/main" id="{5A0E6D4D-65DD-090A-81C9-2BEE143588CF}"/>
              </a:ext>
            </a:extLst>
          </p:cNvPr>
          <p:cNvSpPr txBox="1"/>
          <p:nvPr/>
        </p:nvSpPr>
        <p:spPr>
          <a:xfrm>
            <a:off x="6422554" y="2118716"/>
            <a:ext cx="5348514" cy="4401205"/>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Additional videos helping to explain and explore areas of the Volunteer Experience Programme, including:</a:t>
            </a:r>
          </a:p>
          <a:p>
            <a:pPr marL="638175" lvl="1"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Learning migration</a:t>
            </a:r>
          </a:p>
          <a:p>
            <a:pPr marL="638175" lvl="1"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Team structures </a:t>
            </a:r>
          </a:p>
          <a:p>
            <a:pPr marL="638175" lvl="1"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The digital system </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Updated presentation resources targeted at District and Group level</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Exploring options for providing targeted support to smaller audiences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Ongoing support for County events</a:t>
            </a:r>
          </a:p>
        </p:txBody>
      </p:sp>
      <p:pic>
        <p:nvPicPr>
          <p:cNvPr id="2" name="Picture Placeholder 6" descr="A picture containing person, outdoor, sky, person&#10;&#10;Description automatically generated">
            <a:extLst>
              <a:ext uri="{FF2B5EF4-FFF2-40B4-BE49-F238E27FC236}">
                <a16:creationId xmlns:a16="http://schemas.microsoft.com/office/drawing/2014/main" id="{A668BB2C-4580-ABD7-604A-FCA711159E6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Tree>
    <p:extLst>
      <p:ext uri="{BB962C8B-B14F-4D97-AF65-F5344CB8AC3E}">
        <p14:creationId xmlns:p14="http://schemas.microsoft.com/office/powerpoint/2010/main" val="4244151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442433" y="733594"/>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Readiness Webpages</a:t>
            </a:r>
          </a:p>
        </p:txBody>
      </p:sp>
      <p:sp>
        <p:nvSpPr>
          <p:cNvPr id="6" name="TextBox 5">
            <a:extLst>
              <a:ext uri="{FF2B5EF4-FFF2-40B4-BE49-F238E27FC236}">
                <a16:creationId xmlns:a16="http://schemas.microsoft.com/office/drawing/2014/main" id="{1983021B-2DFD-5913-0D69-4315E52A291E}"/>
              </a:ext>
            </a:extLst>
          </p:cNvPr>
          <p:cNvSpPr txBox="1"/>
          <p:nvPr/>
        </p:nvSpPr>
        <p:spPr>
          <a:xfrm>
            <a:off x="286049" y="1544196"/>
            <a:ext cx="5630471" cy="4770537"/>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We’ll be releasing updated readiness webpages during May that cover: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What every volunteer needs to do</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What Groups need to do</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What Districts &amp; Counties need to do</a:t>
            </a:r>
          </a:p>
          <a:p>
            <a:pPr marL="9525">
              <a:spcBef>
                <a:spcPts val="600"/>
              </a:spcBef>
              <a:spcAft>
                <a:spcPts val="600"/>
              </a:spcAft>
              <a:buClr>
                <a:srgbClr val="7414DC"/>
              </a:buClr>
              <a:buSzPct val="125000"/>
              <a:defRPr/>
            </a:pPr>
            <a:endParaRPr lang="en-GB" sz="1800">
              <a:latin typeface="Nunito Sans"/>
              <a:ea typeface="Calibri"/>
              <a:cs typeface="Calibri"/>
            </a:endParaRPr>
          </a:p>
          <a:p>
            <a:pPr marL="9525">
              <a:spcBef>
                <a:spcPts val="600"/>
              </a:spcBef>
              <a:spcAft>
                <a:spcPts val="600"/>
              </a:spcAft>
              <a:buClr>
                <a:srgbClr val="7414DC"/>
              </a:buClr>
              <a:buSzPct val="125000"/>
              <a:defRPr/>
            </a:pPr>
            <a:r>
              <a:rPr lang="en-GB" sz="1800">
                <a:latin typeface="Nunito Sans"/>
                <a:ea typeface="Calibri"/>
                <a:cs typeface="Calibri"/>
              </a:rPr>
              <a:t>There'll be a small number of tasks that direct you to relevant pages on scouts.org.uk for more information</a:t>
            </a:r>
          </a:p>
          <a:p>
            <a:pPr marL="9525">
              <a:spcBef>
                <a:spcPts val="600"/>
              </a:spcBef>
              <a:spcAft>
                <a:spcPts val="600"/>
              </a:spcAft>
              <a:buClr>
                <a:srgbClr val="7414DC"/>
              </a:buClr>
              <a:buSzPct val="125000"/>
              <a:defRPr/>
            </a:pPr>
            <a:r>
              <a:rPr lang="en-GB" sz="1800">
                <a:latin typeface="Nunito Sans"/>
                <a:ea typeface="Calibri"/>
                <a:cs typeface="Calibri"/>
              </a:rPr>
              <a:t>We'll update the readiness checklists to reflect this and help you review what needs to be done in finer detail</a:t>
            </a:r>
          </a:p>
          <a:p>
            <a:pPr marL="9525">
              <a:spcBef>
                <a:spcPts val="600"/>
              </a:spcBef>
              <a:spcAft>
                <a:spcPts val="600"/>
              </a:spcAft>
              <a:buClr>
                <a:srgbClr val="7414DC"/>
              </a:buClr>
              <a:buSzPct val="125000"/>
              <a:defRPr/>
            </a:pPr>
            <a:r>
              <a:rPr lang="en-GB" sz="1800">
                <a:latin typeface="Nunito Sans"/>
                <a:ea typeface="Calibri"/>
                <a:cs typeface="Calibri"/>
              </a:rPr>
              <a:t>We’ll be restarting the short 10-minute readiness surveys for Counties during May</a:t>
            </a:r>
          </a:p>
        </p:txBody>
      </p:sp>
      <p:pic>
        <p:nvPicPr>
          <p:cNvPr id="2" name="Picture 1">
            <a:extLst>
              <a:ext uri="{FF2B5EF4-FFF2-40B4-BE49-F238E27FC236}">
                <a16:creationId xmlns:a16="http://schemas.microsoft.com/office/drawing/2014/main" id="{39445378-A739-25FA-5F63-5E1539926A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5481" y="0"/>
            <a:ext cx="5916519" cy="6858000"/>
          </a:xfrm>
          <a:prstGeom prst="rect">
            <a:avLst/>
          </a:prstGeom>
        </p:spPr>
      </p:pic>
    </p:spTree>
    <p:extLst>
      <p:ext uri="{BB962C8B-B14F-4D97-AF65-F5344CB8AC3E}">
        <p14:creationId xmlns:p14="http://schemas.microsoft.com/office/powerpoint/2010/main" val="1771218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6422554" y="965116"/>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Sharing Success Stories</a:t>
            </a:r>
          </a:p>
        </p:txBody>
      </p:sp>
      <p:sp>
        <p:nvSpPr>
          <p:cNvPr id="5" name="TextBox 4">
            <a:extLst>
              <a:ext uri="{FF2B5EF4-FFF2-40B4-BE49-F238E27FC236}">
                <a16:creationId xmlns:a16="http://schemas.microsoft.com/office/drawing/2014/main" id="{5A0E6D4D-65DD-090A-81C9-2BEE143588CF}"/>
              </a:ext>
            </a:extLst>
          </p:cNvPr>
          <p:cNvSpPr txBox="1"/>
          <p:nvPr/>
        </p:nvSpPr>
        <p:spPr>
          <a:xfrm>
            <a:off x="6422554" y="2082157"/>
            <a:ext cx="5348514" cy="4093428"/>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We’re looking to share short quotes, blogs and videos of success stories from implementing the Volunteer Experience changes </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 have a handful from our Early Adopters and that we've picked up anecdotally at events already, but are looking for more!</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If you have a particular story from your County, a District or a Group you think would be good to share with the movement, please get in touch</a:t>
            </a:r>
          </a:p>
        </p:txBody>
      </p:sp>
      <p:pic>
        <p:nvPicPr>
          <p:cNvPr id="7" name="Picture 6">
            <a:extLst>
              <a:ext uri="{FF2B5EF4-FFF2-40B4-BE49-F238E27FC236}">
                <a16:creationId xmlns:a16="http://schemas.microsoft.com/office/drawing/2014/main" id="{F5D8AE18-2ACA-4B56-84A8-A248CE8DEE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115792" cy="6858000"/>
          </a:xfrm>
          <a:prstGeom prst="rect">
            <a:avLst/>
          </a:prstGeom>
        </p:spPr>
      </p:pic>
    </p:spTree>
    <p:extLst>
      <p:ext uri="{BB962C8B-B14F-4D97-AF65-F5344CB8AC3E}">
        <p14:creationId xmlns:p14="http://schemas.microsoft.com/office/powerpoint/2010/main" val="1242283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66311" y="892229"/>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Welcome Conversations for Early Adopters</a:t>
            </a:r>
          </a:p>
        </p:txBody>
      </p:sp>
      <p:sp>
        <p:nvSpPr>
          <p:cNvPr id="5" name="TextBox 4">
            <a:extLst>
              <a:ext uri="{FF2B5EF4-FFF2-40B4-BE49-F238E27FC236}">
                <a16:creationId xmlns:a16="http://schemas.microsoft.com/office/drawing/2014/main" id="{5A0E6D4D-65DD-090A-81C9-2BEE143588CF}"/>
              </a:ext>
            </a:extLst>
          </p:cNvPr>
          <p:cNvSpPr txBox="1"/>
          <p:nvPr/>
        </p:nvSpPr>
        <p:spPr>
          <a:xfrm>
            <a:off x="366311" y="2249357"/>
            <a:ext cx="5348514" cy="4247317"/>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We’re supporting the full introduction of Welcome Conversations in Early Adopter Counties from 1</a:t>
            </a:r>
            <a:r>
              <a:rPr lang="en-GB" sz="2000" baseline="30000">
                <a:latin typeface="Nunito Sans"/>
                <a:ea typeface="Calibri"/>
                <a:cs typeface="Calibri"/>
              </a:rPr>
              <a:t>st</a:t>
            </a:r>
            <a:r>
              <a:rPr lang="en-GB" sz="2000">
                <a:latin typeface="Nunito Sans"/>
                <a:ea typeface="Calibri"/>
                <a:cs typeface="Calibri"/>
              </a:rPr>
              <a:t> June onwards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The feedback from this will help us to improve the introduction of Welcome Conversations in all Counties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Other than in Early Adopter Counties, there are no actions required now and the current appointment process should remain as per POR</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 will share actions for everyone else when appropriate</a:t>
            </a:r>
          </a:p>
        </p:txBody>
      </p:sp>
      <p:pic>
        <p:nvPicPr>
          <p:cNvPr id="2" name="Picture 1">
            <a:extLst>
              <a:ext uri="{FF2B5EF4-FFF2-40B4-BE49-F238E27FC236}">
                <a16:creationId xmlns:a16="http://schemas.microsoft.com/office/drawing/2014/main" id="{A3F3192C-00CF-4103-A7F4-B0C6A4E3D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39690" y="0"/>
            <a:ext cx="6352310" cy="6858000"/>
          </a:xfrm>
          <a:prstGeom prst="rect">
            <a:avLst/>
          </a:prstGeom>
        </p:spPr>
      </p:pic>
    </p:spTree>
    <p:extLst>
      <p:ext uri="{BB962C8B-B14F-4D97-AF65-F5344CB8AC3E}">
        <p14:creationId xmlns:p14="http://schemas.microsoft.com/office/powerpoint/2010/main" val="348605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305762" y="945315"/>
            <a:ext cx="5526420"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Setting up your Go-Live Support Team</a:t>
            </a:r>
          </a:p>
        </p:txBody>
      </p:sp>
      <p:sp>
        <p:nvSpPr>
          <p:cNvPr id="6" name="TextBox 5">
            <a:extLst>
              <a:ext uri="{FF2B5EF4-FFF2-40B4-BE49-F238E27FC236}">
                <a16:creationId xmlns:a16="http://schemas.microsoft.com/office/drawing/2014/main" id="{1983021B-2DFD-5913-0D69-4315E52A291E}"/>
              </a:ext>
            </a:extLst>
          </p:cNvPr>
          <p:cNvSpPr txBox="1"/>
          <p:nvPr/>
        </p:nvSpPr>
        <p:spPr>
          <a:xfrm>
            <a:off x="6323631" y="2487032"/>
            <a:ext cx="5526420" cy="3524042"/>
          </a:xfrm>
          <a:prstGeom prst="rect">
            <a:avLst/>
          </a:prstGeom>
          <a:noFill/>
        </p:spPr>
        <p:txBody>
          <a:bodyPr wrap="square" lIns="91440" tIns="45720" rIns="91440" bIns="45720" anchor="t">
            <a:spAutoFit/>
          </a:bodyPr>
          <a:lstStyle/>
          <a:p>
            <a:pPr marL="285750" indent="-285750" defTabSz="6858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Support for volunteers will be needed during the 4-8 weeks around go-live</a:t>
            </a:r>
          </a:p>
          <a:p>
            <a:pPr marL="285750" indent="-285750" defTabSz="6858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A local support team will be needed to answer queries about:</a:t>
            </a:r>
          </a:p>
          <a:p>
            <a:pPr marL="628650" lvl="1" indent="-285750">
              <a:buClr>
                <a:srgbClr val="7414DC"/>
              </a:buClr>
              <a:buSzPct val="125000"/>
              <a:buFont typeface="Arial" panose="020B0604020202020204" pitchFamily="34" charset="0"/>
              <a:buChar char="•"/>
              <a:defRPr/>
            </a:pPr>
            <a:r>
              <a:rPr lang="en-GB" sz="1800">
                <a:solidFill>
                  <a:srgbClr val="000000"/>
                </a:solidFill>
                <a:latin typeface="Nunito Sans"/>
              </a:rPr>
              <a:t>County/District/Group Structures</a:t>
            </a:r>
          </a:p>
          <a:p>
            <a:pPr marL="628650" lvl="1" indent="-285750">
              <a:buClr>
                <a:srgbClr val="7414DC"/>
              </a:buClr>
              <a:buSzPct val="125000"/>
              <a:buFont typeface="Arial" panose="020B0604020202020204" pitchFamily="34" charset="0"/>
              <a:buChar char="•"/>
              <a:defRPr/>
            </a:pPr>
            <a:r>
              <a:rPr lang="en-GB" sz="1800">
                <a:solidFill>
                  <a:srgbClr val="000000"/>
                </a:solidFill>
                <a:latin typeface="Nunito Sans"/>
              </a:rPr>
              <a:t>Changes to local Scouts processes</a:t>
            </a:r>
          </a:p>
          <a:p>
            <a:pPr marL="628650" lvl="1" indent="-285750">
              <a:buClr>
                <a:srgbClr val="7414DC"/>
              </a:buClr>
              <a:buSzPct val="125000"/>
              <a:buFont typeface="Arial" panose="020B0604020202020204" pitchFamily="34" charset="0"/>
              <a:buChar char="•"/>
              <a:defRPr/>
            </a:pPr>
            <a:r>
              <a:rPr lang="en-GB" sz="1800">
                <a:solidFill>
                  <a:srgbClr val="000000"/>
                </a:solidFill>
                <a:latin typeface="Nunito Sans"/>
              </a:rPr>
              <a:t>Queries during Compass freeze</a:t>
            </a:r>
          </a:p>
          <a:p>
            <a:pPr marL="628650" lvl="1" indent="-285750">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Simple digital system questions</a:t>
            </a:r>
          </a:p>
          <a:p>
            <a:pPr marL="285750"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To support the local go-live support teams, an HQ support model will be in place, through the Support Centre</a:t>
            </a:r>
          </a:p>
        </p:txBody>
      </p:sp>
      <p:pic>
        <p:nvPicPr>
          <p:cNvPr id="3" name="Picture 2" descr="A person with his arms crossed&#10;&#10;Description automatically generated with medium confidence">
            <a:extLst>
              <a:ext uri="{FF2B5EF4-FFF2-40B4-BE49-F238E27FC236}">
                <a16:creationId xmlns:a16="http://schemas.microsoft.com/office/drawing/2014/main" id="{D2D00D40-A1D8-A57C-8B87-A4CBEE22A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126022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66311" y="892229"/>
            <a:ext cx="5186350"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Setting up your Go-Live Support Team</a:t>
            </a:r>
          </a:p>
        </p:txBody>
      </p:sp>
      <p:sp>
        <p:nvSpPr>
          <p:cNvPr id="5" name="TextBox 4">
            <a:extLst>
              <a:ext uri="{FF2B5EF4-FFF2-40B4-BE49-F238E27FC236}">
                <a16:creationId xmlns:a16="http://schemas.microsoft.com/office/drawing/2014/main" id="{5A0E6D4D-65DD-090A-81C9-2BEE143588CF}"/>
              </a:ext>
            </a:extLst>
          </p:cNvPr>
          <p:cNvSpPr txBox="1"/>
          <p:nvPr/>
        </p:nvSpPr>
        <p:spPr>
          <a:xfrm>
            <a:off x="366311" y="2461393"/>
            <a:ext cx="5348514" cy="3785652"/>
          </a:xfrm>
          <a:prstGeom prst="rect">
            <a:avLst/>
          </a:prstGeom>
          <a:noFill/>
        </p:spPr>
        <p:txBody>
          <a:bodyPr wrap="square" lIns="91440" tIns="45720" rIns="91440" bIns="45720" anchor="t">
            <a:spAutoFit/>
          </a:bodyPr>
          <a:lstStyle/>
          <a:p>
            <a:pPr marL="285750" indent="-28575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rPr>
              <a:t>To help you form your team, in May we’ll share some tasks for a group of local volunteers to temporarily take on during go-live</a:t>
            </a:r>
          </a:p>
          <a:p>
            <a:pPr marL="285750" indent="-28575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rPr>
              <a:t>There will be an onboarding session in early-summer for those interested locally to discuss what is involved and the training they will receive</a:t>
            </a:r>
          </a:p>
          <a:p>
            <a:pPr marL="285750" indent="-28575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rPr>
              <a:t>We’ll share more detail about how this aligns with the HQ support model during summer</a:t>
            </a:r>
          </a:p>
        </p:txBody>
      </p:sp>
      <p:pic>
        <p:nvPicPr>
          <p:cNvPr id="4" name="Picture 3" descr="squirrels-05-jpg.jpg">
            <a:extLst>
              <a:ext uri="{FF2B5EF4-FFF2-40B4-BE49-F238E27FC236}">
                <a16:creationId xmlns:a16="http://schemas.microsoft.com/office/drawing/2014/main" id="{182ECE00-4786-3BA7-6BFC-1033D190A2D9}"/>
              </a:ext>
            </a:extLst>
          </p:cNvPr>
          <p:cNvPicPr>
            <a:picLocks noChangeAspect="1"/>
          </p:cNvPicPr>
          <p:nvPr/>
        </p:nvPicPr>
        <p:blipFill rotWithShape="1">
          <a:blip r:embed="rId3"/>
          <a:srcRect b="14193"/>
          <a:stretch/>
        </p:blipFill>
        <p:spPr>
          <a:xfrm>
            <a:off x="6513425" y="0"/>
            <a:ext cx="5678576" cy="6858000"/>
          </a:xfrm>
          <a:prstGeom prst="rect">
            <a:avLst/>
          </a:prstGeom>
        </p:spPr>
      </p:pic>
    </p:spTree>
    <p:extLst>
      <p:ext uri="{BB962C8B-B14F-4D97-AF65-F5344CB8AC3E}">
        <p14:creationId xmlns:p14="http://schemas.microsoft.com/office/powerpoint/2010/main" val="1262300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491283" y="1675452"/>
            <a:ext cx="11209434" cy="493966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800" b="1">
                <a:solidFill>
                  <a:schemeClr val="tx1"/>
                </a:solidFill>
              </a:rPr>
              <a:t>Tasks to complete in your County/Area/Region (Scotland)</a:t>
            </a:r>
          </a:p>
          <a:p>
            <a:pPr>
              <a:spcBef>
                <a:spcPts val="1800"/>
              </a:spcBef>
            </a:pPr>
            <a:r>
              <a:rPr lang="en-GB" sz="1800" b="1">
                <a:solidFill>
                  <a:schemeClr val="tx1"/>
                </a:solidFill>
              </a:rPr>
              <a:t>What must happen:</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 Trustee Board have, or are ready to, adopt the membership changes at their next AGM</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 County, District &amp; Group team has defined its structure and members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Start forming your Go-Live Support Team</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Maintain training provision and current welcome processes for all current and new volunteers</a:t>
            </a:r>
          </a:p>
          <a:p>
            <a:pPr marL="10795">
              <a:spcBef>
                <a:spcPts val="1800"/>
              </a:spcBef>
              <a:spcAft>
                <a:spcPts val="600"/>
              </a:spcAft>
              <a:buClr>
                <a:srgbClr val="7414DC"/>
              </a:buClr>
              <a:buSzPct val="125000"/>
              <a:defRPr/>
            </a:pPr>
            <a:r>
              <a:rPr lang="en-GB" sz="1800" b="1">
                <a:solidFill>
                  <a:srgbClr val="000000"/>
                </a:solidFill>
              </a:rPr>
              <a:t>What should happen:</a:t>
            </a:r>
          </a:p>
          <a:p>
            <a:pPr marL="296545"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Each County, District &amp; Group informally adopts new teams and titles locally</a:t>
            </a:r>
          </a:p>
          <a:p>
            <a:pPr marL="10795">
              <a:spcBef>
                <a:spcPts val="1800"/>
              </a:spcBef>
              <a:spcAft>
                <a:spcPts val="600"/>
              </a:spcAft>
              <a:buClr>
                <a:srgbClr val="7414DC"/>
              </a:buClr>
              <a:buSzPct val="125000"/>
              <a:defRPr/>
            </a:pPr>
            <a:r>
              <a:rPr lang="en-GB" sz="1800" b="1">
                <a:solidFill>
                  <a:srgbClr val="000000"/>
                </a:solidFill>
              </a:rPr>
              <a:t>What must not happen:</a:t>
            </a:r>
          </a:p>
          <a:p>
            <a:pPr marL="285750"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Volunteers working outside of current rules in POR (E.G. Appt. Panels, Role training requirements)</a:t>
            </a:r>
          </a:p>
        </p:txBody>
      </p:sp>
      <p:sp>
        <p:nvSpPr>
          <p:cNvPr id="3" name="TextBox 2">
            <a:extLst>
              <a:ext uri="{FF2B5EF4-FFF2-40B4-BE49-F238E27FC236}">
                <a16:creationId xmlns:a16="http://schemas.microsoft.com/office/drawing/2014/main" id="{40EED6E7-1E03-7F77-775C-8B2766E5F423}"/>
              </a:ext>
            </a:extLst>
          </p:cNvPr>
          <p:cNvSpPr txBox="1"/>
          <p:nvPr/>
        </p:nvSpPr>
        <p:spPr>
          <a:xfrm>
            <a:off x="429215" y="591312"/>
            <a:ext cx="6621665"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Introducing new ways of working - Now into Summer ‘24</a:t>
            </a:r>
          </a:p>
        </p:txBody>
      </p:sp>
      <p:cxnSp>
        <p:nvCxnSpPr>
          <p:cNvPr id="4" name="Straight Connector 3">
            <a:extLst>
              <a:ext uri="{FF2B5EF4-FFF2-40B4-BE49-F238E27FC236}">
                <a16:creationId xmlns:a16="http://schemas.microsoft.com/office/drawing/2014/main" id="{9F529F51-28A2-C9A6-275D-66F6552F0D94}"/>
              </a:ext>
            </a:extLst>
          </p:cNvPr>
          <p:cNvCxnSpPr/>
          <p:nvPr/>
        </p:nvCxnSpPr>
        <p:spPr>
          <a:xfrm>
            <a:off x="491283" y="2153478"/>
            <a:ext cx="1120943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69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0A2D38-A692-A4CA-6FD4-8ABF3D87D2A4}"/>
              </a:ext>
            </a:extLst>
          </p:cNvPr>
          <p:cNvSpPr txBox="1"/>
          <p:nvPr/>
        </p:nvSpPr>
        <p:spPr>
          <a:xfrm>
            <a:off x="6243353" y="983574"/>
            <a:ext cx="5729571"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mn-cs"/>
              </a:rPr>
              <a:t>Where are we now?</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6" name="TextBox 5">
            <a:extLst>
              <a:ext uri="{FF2B5EF4-FFF2-40B4-BE49-F238E27FC236}">
                <a16:creationId xmlns:a16="http://schemas.microsoft.com/office/drawing/2014/main" id="{568E1FAC-A3BE-2C3F-6411-77B52D608F64}"/>
              </a:ext>
            </a:extLst>
          </p:cNvPr>
          <p:cNvSpPr txBox="1"/>
          <p:nvPr/>
        </p:nvSpPr>
        <p:spPr>
          <a:xfrm>
            <a:off x="6387548" y="1848121"/>
            <a:ext cx="5585376"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795" marR="3810" lvl="0" indent="0" algn="l" defTabSz="685800" rtl="0" eaLnBrk="1" fontAlgn="auto" latinLnBrk="0" hangingPunct="1">
              <a:lnSpc>
                <a:spcPct val="100000"/>
              </a:lnSpc>
              <a:spcBef>
                <a:spcPts val="600"/>
              </a:spcBef>
              <a:spcAft>
                <a:spcPts val="600"/>
              </a:spcAft>
              <a:buClr>
                <a:srgbClr val="7414DC"/>
              </a:buClr>
              <a:buSzPct val="125000"/>
              <a:buFontTx/>
              <a:buNone/>
              <a:tabLst/>
              <a:defRPr/>
            </a:pPr>
            <a:r>
              <a:rPr kumimoji="0" lang="en-US" sz="1800" b="0" i="0" u="none" strike="noStrike" kern="1200" cap="none" spc="0" normalizeH="0" baseline="0" noProof="0">
                <a:ln>
                  <a:noFill/>
                </a:ln>
                <a:solidFill>
                  <a:srgbClr val="000000"/>
                </a:solidFill>
                <a:effectLst/>
                <a:uLnTx/>
                <a:uFillTx/>
                <a:latin typeface="Nunito Sans"/>
                <a:ea typeface="+mn-ea"/>
                <a:cs typeface="+mn-cs"/>
              </a:rPr>
              <a:t>We support over 140,000 incredible volunteers to deliver skills for life to over 430,000 young people</a:t>
            </a:r>
          </a:p>
          <a:p>
            <a:pPr marL="10795" marR="3810" lvl="0" indent="0" algn="l" defTabSz="685800" rtl="0" eaLnBrk="1" fontAlgn="auto" latinLnBrk="0" hangingPunct="1">
              <a:lnSpc>
                <a:spcPct val="100000"/>
              </a:lnSpc>
              <a:spcBef>
                <a:spcPts val="600"/>
              </a:spcBef>
              <a:spcAft>
                <a:spcPts val="600"/>
              </a:spcAft>
              <a:buClr>
                <a:srgbClr val="7414DC"/>
              </a:buClr>
              <a:buSzPct val="125000"/>
              <a:buFontTx/>
              <a:buNone/>
              <a:tabLst/>
              <a:defRPr/>
            </a:pPr>
            <a:r>
              <a:rPr kumimoji="0" lang="en-US" sz="1800" b="0" i="0" u="none" strike="noStrike" kern="1200" cap="none" spc="0" normalizeH="0" baseline="0" noProof="0">
                <a:ln>
                  <a:noFill/>
                </a:ln>
                <a:solidFill>
                  <a:srgbClr val="000000"/>
                </a:solidFill>
                <a:effectLst/>
                <a:uLnTx/>
                <a:uFillTx/>
                <a:latin typeface="Nunito Sans"/>
                <a:ea typeface="+mn-ea"/>
                <a:cs typeface="+mn-cs"/>
              </a:rPr>
              <a:t>However, the landscape is changing:</a:t>
            </a:r>
          </a:p>
          <a:p>
            <a:pPr marL="296545" marR="3810" lvl="0" indent="-285750" algn="l" defTabSz="685800" rtl="0" eaLnBrk="1" fontAlgn="auto" latinLnBrk="0" hangingPunct="1">
              <a:lnSpc>
                <a:spcPct val="100000"/>
              </a:lnSpc>
              <a:spcBef>
                <a:spcPts val="600"/>
              </a:spcBef>
              <a:spcAft>
                <a:spcPts val="600"/>
              </a:spcAft>
              <a:buClr>
                <a:srgbClr val="7414DC"/>
              </a:buClr>
              <a:buSzPct val="1250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Nunito Sans"/>
                <a:ea typeface="+mn-ea"/>
                <a:cs typeface="+mn-cs"/>
              </a:rPr>
              <a:t>70% of volunteers don’t want to give a weekly commitment</a:t>
            </a:r>
          </a:p>
          <a:p>
            <a:pPr marL="296545" marR="3810" lvl="0" indent="-285750" algn="l" defTabSz="685800" rtl="0" eaLnBrk="1" fontAlgn="auto" latinLnBrk="0" hangingPunct="1">
              <a:lnSpc>
                <a:spcPct val="100000"/>
              </a:lnSpc>
              <a:spcBef>
                <a:spcPts val="600"/>
              </a:spcBef>
              <a:spcAft>
                <a:spcPts val="600"/>
              </a:spcAft>
              <a:buClr>
                <a:srgbClr val="7414DC"/>
              </a:buClr>
              <a:buSzPct val="1250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Nunito Sans"/>
                <a:ea typeface="+mn-ea"/>
                <a:cs typeface="+mn-cs"/>
              </a:rPr>
              <a:t>We lose 13% of our volunteers every year, many complaining of burnout and overload </a:t>
            </a:r>
          </a:p>
          <a:p>
            <a:pPr marL="296545" marR="3810" lvl="0" indent="-285750" algn="l" defTabSz="685800" rtl="0" eaLnBrk="1" fontAlgn="auto" latinLnBrk="0" hangingPunct="1">
              <a:lnSpc>
                <a:spcPct val="100000"/>
              </a:lnSpc>
              <a:spcBef>
                <a:spcPts val="600"/>
              </a:spcBef>
              <a:spcAft>
                <a:spcPts val="600"/>
              </a:spcAft>
              <a:buClr>
                <a:srgbClr val="7414DC"/>
              </a:buClr>
              <a:buSzPct val="1250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Nunito Sans"/>
                <a:ea typeface="+mn-ea"/>
                <a:cs typeface="+mn-cs"/>
              </a:rPr>
              <a:t>100,000 young people on waiting lists across the UK</a:t>
            </a:r>
          </a:p>
          <a:p>
            <a:pPr marL="296545" marR="3810" lvl="0" indent="-285750" algn="l" defTabSz="685800" rtl="0" eaLnBrk="1" fontAlgn="auto" latinLnBrk="0" hangingPunct="1">
              <a:lnSpc>
                <a:spcPct val="100000"/>
              </a:lnSpc>
              <a:spcBef>
                <a:spcPts val="600"/>
              </a:spcBef>
              <a:spcAft>
                <a:spcPts val="600"/>
              </a:spcAft>
              <a:buClr>
                <a:srgbClr val="7414DC"/>
              </a:buClr>
              <a:buSzPct val="1250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Nunito Sans"/>
                <a:ea typeface="+mn-ea"/>
                <a:cs typeface="+mn-cs"/>
              </a:rPr>
              <a:t>Increasing amounts of time spent on administrative tasks</a:t>
            </a:r>
          </a:p>
          <a:p>
            <a:pPr marL="296545" marR="3810" lvl="0" indent="-285750" algn="l" defTabSz="685800" rtl="0" eaLnBrk="1" fontAlgn="auto" latinLnBrk="0" hangingPunct="1">
              <a:lnSpc>
                <a:spcPct val="100000"/>
              </a:lnSpc>
              <a:spcBef>
                <a:spcPts val="600"/>
              </a:spcBef>
              <a:spcAft>
                <a:spcPts val="600"/>
              </a:spcAft>
              <a:buClr>
                <a:srgbClr val="7414DC"/>
              </a:buClr>
              <a:buSzPct val="1250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Nunito Sans"/>
                <a:ea typeface="+mn-ea"/>
                <a:cs typeface="+mn-cs"/>
              </a:rPr>
              <a:t>Several current processes and structures don’t support our volunteers or easier recruitment</a:t>
            </a:r>
          </a:p>
        </p:txBody>
      </p:sp>
      <p:pic>
        <p:nvPicPr>
          <p:cNvPr id="2" name="Picture 1">
            <a:extLst>
              <a:ext uri="{FF2B5EF4-FFF2-40B4-BE49-F238E27FC236}">
                <a16:creationId xmlns:a16="http://schemas.microsoft.com/office/drawing/2014/main" id="{8A630C5A-3C20-5588-98DC-9225221EDC3D}"/>
              </a:ext>
            </a:extLst>
          </p:cNvPr>
          <p:cNvPicPr>
            <a:picLocks noChangeAspect="1"/>
          </p:cNvPicPr>
          <p:nvPr/>
        </p:nvPicPr>
        <p:blipFill>
          <a:blip r:embed="rId3"/>
          <a:stretch>
            <a:fillRect/>
          </a:stretch>
        </p:blipFill>
        <p:spPr>
          <a:xfrm>
            <a:off x="0" y="-1"/>
            <a:ext cx="6096000" cy="6871183"/>
          </a:xfrm>
          <a:prstGeom prst="rect">
            <a:avLst/>
          </a:prstGeom>
        </p:spPr>
      </p:pic>
    </p:spTree>
    <p:extLst>
      <p:ext uri="{BB962C8B-B14F-4D97-AF65-F5344CB8AC3E}">
        <p14:creationId xmlns:p14="http://schemas.microsoft.com/office/powerpoint/2010/main" val="1713304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91269" y="510371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solidFill>
                  <a:schemeClr val="tx2"/>
                </a:solidFill>
              </a:rPr>
              <a:t>Any Questions?</a:t>
            </a:r>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3111" y="2805223"/>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190" y="1079802"/>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3957150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6DA0673A-3780-0BD8-83D8-CA29FB84DAA6}"/>
              </a:ext>
            </a:extLst>
          </p:cNvPr>
          <p:cNvSpPr txBox="1"/>
          <p:nvPr/>
        </p:nvSpPr>
        <p:spPr>
          <a:xfrm>
            <a:off x="6345556" y="921979"/>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Data Migration</a:t>
            </a:r>
          </a:p>
        </p:txBody>
      </p:sp>
      <p:sp>
        <p:nvSpPr>
          <p:cNvPr id="4" name="TextBox 3">
            <a:extLst>
              <a:ext uri="{FF2B5EF4-FFF2-40B4-BE49-F238E27FC236}">
                <a16:creationId xmlns:a16="http://schemas.microsoft.com/office/drawing/2014/main" id="{1983021B-2DFD-5913-0D69-4315E52A291E}"/>
              </a:ext>
            </a:extLst>
          </p:cNvPr>
          <p:cNvSpPr txBox="1"/>
          <p:nvPr/>
        </p:nvSpPr>
        <p:spPr>
          <a:xfrm>
            <a:off x="6345556" y="1748109"/>
            <a:ext cx="5422374" cy="4770537"/>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Almost all data will be migrated across to the new system including;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Wood Badges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Validated training modules including mandatory ongoing learning</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Previous roles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Personal details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Permits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And more</a:t>
            </a:r>
          </a:p>
          <a:p>
            <a:pPr marL="9525">
              <a:spcBef>
                <a:spcPts val="600"/>
              </a:spcBef>
              <a:spcAft>
                <a:spcPts val="600"/>
              </a:spcAft>
              <a:buClr>
                <a:srgbClr val="7414DC"/>
              </a:buClr>
              <a:buSzPct val="125000"/>
              <a:defRPr/>
            </a:pPr>
            <a:r>
              <a:rPr lang="en-GB" sz="1800">
                <a:latin typeface="Nunito Sans"/>
                <a:ea typeface="Calibri"/>
                <a:cs typeface="Calibri"/>
              </a:rPr>
              <a:t>Some data will not migrate, including free text and preferences options: Ongoing Learning, Employment, Hobbies &amp; Interests, Visibility Settings, Qualifications &amp; Skills</a:t>
            </a:r>
          </a:p>
        </p:txBody>
      </p:sp>
      <p:pic>
        <p:nvPicPr>
          <p:cNvPr id="7" name="Picture 3" descr="A group of kids sitting on the floor&#10;&#10;Description automatically generated with medium confidence">
            <a:extLst>
              <a:ext uri="{FF2B5EF4-FFF2-40B4-BE49-F238E27FC236}">
                <a16:creationId xmlns:a16="http://schemas.microsoft.com/office/drawing/2014/main" id="{12E229D3-E3AF-4829-E69C-C6D6F37EE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88" y="0"/>
            <a:ext cx="6096000" cy="6858000"/>
          </a:xfrm>
          <a:prstGeom prst="rect">
            <a:avLst/>
          </a:prstGeom>
        </p:spPr>
      </p:pic>
    </p:spTree>
    <p:extLst>
      <p:ext uri="{BB962C8B-B14F-4D97-AF65-F5344CB8AC3E}">
        <p14:creationId xmlns:p14="http://schemas.microsoft.com/office/powerpoint/2010/main" val="3439976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87514" y="564187"/>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How learning data will map to Growing Roots</a:t>
            </a:r>
          </a:p>
        </p:txBody>
      </p:sp>
      <p:sp>
        <p:nvSpPr>
          <p:cNvPr id="7" name="TextBox 6">
            <a:extLst>
              <a:ext uri="{FF2B5EF4-FFF2-40B4-BE49-F238E27FC236}">
                <a16:creationId xmlns:a16="http://schemas.microsoft.com/office/drawing/2014/main" id="{9A0CB2B0-D753-ADB9-73EC-175EE9469EC2}"/>
              </a:ext>
            </a:extLst>
          </p:cNvPr>
          <p:cNvSpPr txBox="1"/>
          <p:nvPr/>
        </p:nvSpPr>
        <p:spPr>
          <a:xfrm>
            <a:off x="387514" y="2265179"/>
            <a:ext cx="5284416" cy="3447098"/>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We have been working to make sure our learning provides the quality, safety and skills needed to deliver skills for life for young people. The outcome of the inquest has further reinforced the need for this</a:t>
            </a:r>
          </a:p>
          <a:p>
            <a:pPr marL="295275" indent="-285750">
              <a:spcBef>
                <a:spcPts val="600"/>
              </a:spcBef>
              <a:spcAft>
                <a:spcPts val="600"/>
              </a:spcAft>
              <a:buClr>
                <a:srgbClr val="7414DC"/>
              </a:buClr>
              <a:buSzPct val="125000"/>
              <a:buFont typeface="Arial" panose="020B0604020202020204" pitchFamily="34" charset="0"/>
              <a:buChar char="•"/>
              <a:defRPr/>
            </a:pPr>
            <a:endParaRPr lang="en-GB" sz="1800">
              <a:latin typeface="Nunito Sans"/>
              <a:ea typeface="Calibri"/>
              <a:cs typeface="Calibri"/>
            </a:endParaRP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As part of this we have reviewed how our current modules will map across to our new Growing Roots learning and made some key changes to this to ensure all volunteers have received a consistent standard of training</a:t>
            </a:r>
          </a:p>
        </p:txBody>
      </p:sp>
      <p:pic>
        <p:nvPicPr>
          <p:cNvPr id="8" name="Picture 15" descr="A picture containing text, person, person, indoor&#10;&#10;Description automatically generated">
            <a:extLst>
              <a:ext uri="{FF2B5EF4-FFF2-40B4-BE49-F238E27FC236}">
                <a16:creationId xmlns:a16="http://schemas.microsoft.com/office/drawing/2014/main" id="{10FF186D-91BC-F76E-BD25-7F40B2C40F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71423" y="0"/>
            <a:ext cx="6220577" cy="6858000"/>
          </a:xfrm>
          <a:prstGeom prst="rect">
            <a:avLst/>
          </a:prstGeom>
        </p:spPr>
      </p:pic>
    </p:spTree>
    <p:extLst>
      <p:ext uri="{BB962C8B-B14F-4D97-AF65-F5344CB8AC3E}">
        <p14:creationId xmlns:p14="http://schemas.microsoft.com/office/powerpoint/2010/main" val="2930505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450817" y="507916"/>
            <a:ext cx="6526757"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How current learning data will map to Growing Roots</a:t>
            </a:r>
          </a:p>
        </p:txBody>
      </p:sp>
      <p:graphicFrame>
        <p:nvGraphicFramePr>
          <p:cNvPr id="6" name="Table 5">
            <a:extLst>
              <a:ext uri="{FF2B5EF4-FFF2-40B4-BE49-F238E27FC236}">
                <a16:creationId xmlns:a16="http://schemas.microsoft.com/office/drawing/2014/main" id="{D6DD616A-0463-4924-8302-F76BF7BF3AE3}"/>
              </a:ext>
            </a:extLst>
          </p:cNvPr>
          <p:cNvGraphicFramePr>
            <a:graphicFrameLocks noGrp="1"/>
          </p:cNvGraphicFramePr>
          <p:nvPr>
            <p:extLst>
              <p:ext uri="{D42A27DB-BD31-4B8C-83A1-F6EECF244321}">
                <p14:modId xmlns:p14="http://schemas.microsoft.com/office/powerpoint/2010/main" val="2209823603"/>
              </p:ext>
            </p:extLst>
          </p:nvPr>
        </p:nvGraphicFramePr>
        <p:xfrm>
          <a:off x="448146" y="2244455"/>
          <a:ext cx="11295708" cy="4021011"/>
        </p:xfrm>
        <a:graphic>
          <a:graphicData uri="http://schemas.openxmlformats.org/drawingml/2006/table">
            <a:tbl>
              <a:tblPr firstRow="1" firstCol="1"/>
              <a:tblGrid>
                <a:gridCol w="5647854">
                  <a:extLst>
                    <a:ext uri="{9D8B030D-6E8A-4147-A177-3AD203B41FA5}">
                      <a16:colId xmlns:a16="http://schemas.microsoft.com/office/drawing/2014/main" val="4194257690"/>
                    </a:ext>
                  </a:extLst>
                </a:gridCol>
                <a:gridCol w="5647854">
                  <a:extLst>
                    <a:ext uri="{9D8B030D-6E8A-4147-A177-3AD203B41FA5}">
                      <a16:colId xmlns:a16="http://schemas.microsoft.com/office/drawing/2014/main" val="170563368"/>
                    </a:ext>
                  </a:extLst>
                </a:gridCol>
              </a:tblGrid>
              <a:tr h="229556">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Current module(s)</a:t>
                      </a:r>
                      <a:endParaRPr lang="en-GB" sz="1600">
                        <a:solidFill>
                          <a:schemeClr val="bg1"/>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Growing Roots Learning</a:t>
                      </a:r>
                      <a:endParaRPr lang="en-GB" sz="1600">
                        <a:solidFill>
                          <a:schemeClr val="bg1"/>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297868100"/>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GDPR</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Data Protection in Scouts</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973336"/>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7 - Scouting for All</a:t>
                      </a:r>
                      <a:r>
                        <a:rPr lang="en-GB" sz="1600">
                          <a:solidFill>
                            <a:schemeClr val="tx2"/>
                          </a:solidFill>
                          <a:effectLst/>
                          <a:latin typeface="+mn-lt"/>
                          <a:ea typeface="Nunito Sans" panose="00000500000000000000" pitchFamily="2" charset="0"/>
                          <a:cs typeface="Nunito Sans" panose="00000500000000000000" pitchFamily="2" charset="0"/>
                        </a:rPr>
                        <a:t>*</a:t>
                      </a:r>
                      <a:endParaRPr lang="en-GB" sz="1600">
                        <a:solidFill>
                          <a:schemeClr val="tx2"/>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Creating Inclusion</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6454358"/>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1 - Essential Information</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Who we are &amp; What we do</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0030876"/>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Safety</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Safe Scouting (Safety)</a:t>
                      </a:r>
                      <a:r>
                        <a:rPr lang="en-GB" sz="1600">
                          <a:effectLst/>
                          <a:latin typeface="+mn-lt"/>
                          <a:ea typeface="Calibri"/>
                          <a:cs typeface="Arial"/>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8795182"/>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Safeguarding</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Safe Scouting (Safeguarding)</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6038828"/>
                  </a:ext>
                </a:extLst>
              </a:tr>
              <a:tr h="1298562">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3 - Tools for the Role (Section Leaders)</a:t>
                      </a:r>
                      <a:endParaRPr lang="en-GB" sz="1600">
                        <a:effectLst/>
                        <a:latin typeface="+mn-lt"/>
                        <a:ea typeface="Calibri" panose="020F0502020204030204" pitchFamily="34" charset="0"/>
                        <a:cs typeface="Arial" panose="020B0604020202020204" pitchFamily="34" charset="0"/>
                      </a:endParaRPr>
                    </a:p>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12A - Delivering a Quality Programme</a:t>
                      </a:r>
                      <a:r>
                        <a:rPr lang="en-GB" sz="1600">
                          <a:solidFill>
                            <a:schemeClr val="tx2"/>
                          </a:solidFill>
                          <a:effectLst/>
                          <a:latin typeface="+mn-lt"/>
                          <a:ea typeface="Nunito Sans" panose="00000500000000000000" pitchFamily="2" charset="0"/>
                          <a:cs typeface="Nunito Sans" panose="00000500000000000000" pitchFamily="2" charset="0"/>
                        </a:rPr>
                        <a:t>*</a:t>
                      </a:r>
                      <a:endParaRPr lang="en-GB" sz="1600">
                        <a:solidFill>
                          <a:schemeClr val="tx2"/>
                        </a:solidFill>
                        <a:effectLst/>
                        <a:latin typeface="+mn-lt"/>
                        <a:ea typeface="Calibri" panose="020F0502020204030204" pitchFamily="34" charset="0"/>
                        <a:cs typeface="Arial" panose="020B0604020202020204" pitchFamily="34" charset="0"/>
                      </a:endParaRPr>
                    </a:p>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12B - Programme Planning</a:t>
                      </a:r>
                      <a:r>
                        <a:rPr lang="en-GB" sz="1600">
                          <a:solidFill>
                            <a:schemeClr val="tx2"/>
                          </a:solidFill>
                          <a:effectLst/>
                          <a:latin typeface="+mn-lt"/>
                          <a:ea typeface="Nunito Sans" panose="00000500000000000000" pitchFamily="2" charset="0"/>
                          <a:cs typeface="Nunito Sans" panose="00000500000000000000" pitchFamily="2" charset="0"/>
                        </a:rPr>
                        <a:t>*</a:t>
                      </a:r>
                      <a:endParaRPr lang="en-GB" sz="1600">
                        <a:solidFill>
                          <a:schemeClr val="tx2"/>
                        </a:solidFill>
                        <a:effectLst/>
                        <a:latin typeface="+mn-lt"/>
                        <a:ea typeface="Calibri" panose="020F0502020204030204" pitchFamily="34" charset="0"/>
                        <a:cs typeface="Arial" panose="020B0604020202020204" pitchFamily="34" charset="0"/>
                      </a:endParaRPr>
                    </a:p>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17 - Running Safe Activities</a:t>
                      </a:r>
                      <a:r>
                        <a:rPr lang="en-GB" sz="1600">
                          <a:solidFill>
                            <a:schemeClr val="tx2"/>
                          </a:solidFill>
                          <a:effectLst/>
                          <a:latin typeface="+mn-lt"/>
                          <a:ea typeface="Nunito Sans" panose="00000500000000000000" pitchFamily="2" charset="0"/>
                          <a:cs typeface="Nunito Sans" panose="00000500000000000000" pitchFamily="2" charset="0"/>
                        </a:rPr>
                        <a:t>*</a:t>
                      </a:r>
                    </a:p>
                    <a:p>
                      <a:pPr marL="0" marR="0" lvl="0" indent="0" algn="ctr" defTabSz="914400" eaLnBrk="1" fontAlgn="auto" latinLnBrk="0" hangingPunct="1">
                        <a:lnSpc>
                          <a:spcPct val="107000"/>
                        </a:lnSpc>
                        <a:spcBef>
                          <a:spcPts val="0"/>
                        </a:spcBef>
                        <a:spcAft>
                          <a:spcPts val="800"/>
                        </a:spcAft>
                        <a:buClrTx/>
                        <a:buSzTx/>
                        <a:buFontTx/>
                        <a:buNone/>
                        <a:tabLst/>
                        <a:defRPr/>
                      </a:pPr>
                      <a:r>
                        <a:rPr lang="en-GB" sz="1600" i="0">
                          <a:effectLst/>
                          <a:latin typeface="+mn-lt"/>
                          <a:ea typeface="Nunito Sans" panose="00000500000000000000" pitchFamily="2" charset="0"/>
                          <a:cs typeface="Nunito Sans" panose="00000500000000000000" pitchFamily="2" charset="0"/>
                        </a:rPr>
                        <a:t>All four modules must be validated for the new learning skill to be signed off</a:t>
                      </a:r>
                      <a:r>
                        <a:rPr lang="en-GB" sz="1600" i="0">
                          <a:solidFill>
                            <a:schemeClr val="tx2"/>
                          </a:solidFill>
                          <a:effectLst/>
                          <a:latin typeface="+mn-lt"/>
                          <a:ea typeface="Nunito Sans" panose="00000500000000000000" pitchFamily="2" charset="0"/>
                          <a:cs typeface="Nunito Sans" panose="00000500000000000000" pitchFamily="2" charset="0"/>
                        </a:rPr>
                        <a:t>*</a:t>
                      </a:r>
                      <a:endParaRPr lang="en-GB" sz="1600" i="0">
                        <a:solidFill>
                          <a:schemeClr val="tx2"/>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Delivering a Great Programme</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897061"/>
                  </a:ext>
                </a:extLst>
              </a:tr>
              <a:tr h="0">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Full Manager &amp; Supporter Wood Badge required</a:t>
                      </a:r>
                      <a:r>
                        <a:rPr lang="en-GB" sz="1600">
                          <a:solidFill>
                            <a:schemeClr val="tx2"/>
                          </a:solidFill>
                          <a:effectLst/>
                          <a:latin typeface="+mn-lt"/>
                          <a:ea typeface="Nunito Sans" panose="00000500000000000000" pitchFamily="2" charset="0"/>
                          <a:cs typeface="Nunito Sans" panose="00000500000000000000" pitchFamily="2" charset="0"/>
                        </a:rPr>
                        <a:t>*</a:t>
                      </a:r>
                      <a:endParaRPr lang="en-GB" sz="1600">
                        <a:solidFill>
                          <a:schemeClr val="tx2"/>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Leading Scout Volunteers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1683854"/>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Trustee Introduction</a:t>
                      </a:r>
                      <a:endParaRPr lang="en-GB" sz="1600">
                        <a:effectLst/>
                        <a:highlight>
                          <a:srgbClr val="FFFF00"/>
                        </a:highligh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dirty="0">
                          <a:effectLst/>
                          <a:latin typeface="+mn-lt"/>
                          <a:ea typeface="Nunito Sans" panose="00000500000000000000" pitchFamily="2" charset="0"/>
                          <a:cs typeface="Nunito Sans" panose="00000500000000000000" pitchFamily="2" charset="0"/>
                        </a:rPr>
                        <a:t>Being a Trustee in Scouts</a:t>
                      </a:r>
                      <a:endParaRPr lang="en-GB" sz="16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440578"/>
                  </a:ext>
                </a:extLst>
              </a:tr>
            </a:tbl>
          </a:graphicData>
        </a:graphic>
      </p:graphicFrame>
      <p:sp>
        <p:nvSpPr>
          <p:cNvPr id="2" name="TextBox 1">
            <a:extLst>
              <a:ext uri="{FF2B5EF4-FFF2-40B4-BE49-F238E27FC236}">
                <a16:creationId xmlns:a16="http://schemas.microsoft.com/office/drawing/2014/main" id="{2F245C8C-769C-970B-7892-3DB1D5143525}"/>
              </a:ext>
            </a:extLst>
          </p:cNvPr>
          <p:cNvSpPr txBox="1"/>
          <p:nvPr/>
        </p:nvSpPr>
        <p:spPr>
          <a:xfrm>
            <a:off x="448146" y="6369375"/>
            <a:ext cx="5259927" cy="307777"/>
          </a:xfrm>
          <a:prstGeom prst="rect">
            <a:avLst/>
          </a:prstGeom>
          <a:noFill/>
        </p:spPr>
        <p:txBody>
          <a:bodyPr wrap="square">
            <a:spAutoFit/>
          </a:bodyPr>
          <a:lstStyle/>
          <a:p>
            <a:r>
              <a:rPr lang="en-GB" sz="1400">
                <a:solidFill>
                  <a:srgbClr val="7413DC"/>
                </a:solidFill>
                <a:cs typeface="Nunito Sans Black"/>
              </a:rPr>
              <a:t>*These are changed from the previous role mapping we shared</a:t>
            </a:r>
            <a:endParaRPr lang="en-GB"/>
          </a:p>
        </p:txBody>
      </p:sp>
      <p:sp>
        <p:nvSpPr>
          <p:cNvPr id="5" name="TextBox 4">
            <a:extLst>
              <a:ext uri="{FF2B5EF4-FFF2-40B4-BE49-F238E27FC236}">
                <a16:creationId xmlns:a16="http://schemas.microsoft.com/office/drawing/2014/main" id="{C40A0CFC-A1BC-B152-8658-A92E588B34AF}"/>
              </a:ext>
            </a:extLst>
          </p:cNvPr>
          <p:cNvSpPr txBox="1"/>
          <p:nvPr/>
        </p:nvSpPr>
        <p:spPr>
          <a:xfrm>
            <a:off x="505689" y="1512299"/>
            <a:ext cx="11238165" cy="646331"/>
          </a:xfrm>
          <a:prstGeom prst="rect">
            <a:avLst/>
          </a:prstGeom>
          <a:noFill/>
        </p:spPr>
        <p:txBody>
          <a:bodyPr wrap="square">
            <a:spAutoFit/>
          </a:bodyPr>
          <a:lstStyle/>
          <a:p>
            <a:pPr marL="9525" marR="0" lvl="0" algn="l" defTabSz="685800" rtl="0" eaLnBrk="1" fontAlgn="auto" latinLnBrk="0" hangingPunct="1">
              <a:lnSpc>
                <a:spcPct val="100000"/>
              </a:lnSpc>
              <a:spcBef>
                <a:spcPts val="600"/>
              </a:spcBef>
              <a:spcAft>
                <a:spcPts val="600"/>
              </a:spcAft>
              <a:buClr>
                <a:srgbClr val="7414DC"/>
              </a:buClr>
              <a:buSzPct val="125000"/>
              <a:tabLst/>
              <a:defRPr/>
            </a:pPr>
            <a:r>
              <a:rPr kumimoji="0" lang="en-GB" sz="1800" b="1" i="0" u="none" strike="noStrike" kern="1200" cap="none" spc="0" normalizeH="0" baseline="0" noProof="0">
                <a:ln>
                  <a:noFill/>
                </a:ln>
                <a:solidFill>
                  <a:srgbClr val="000000"/>
                </a:solidFill>
                <a:effectLst/>
                <a:uLnTx/>
                <a:uFillTx/>
                <a:latin typeface="Nunito Sans"/>
                <a:ea typeface="Calibri"/>
                <a:cs typeface="Calibri"/>
              </a:rPr>
              <a:t>A volunteer will need to have the below modules validated when they are mapped to be marked as having completed the related learning in Growing Roots</a:t>
            </a:r>
          </a:p>
        </p:txBody>
      </p:sp>
    </p:spTree>
    <p:extLst>
      <p:ext uri="{BB962C8B-B14F-4D97-AF65-F5344CB8AC3E}">
        <p14:creationId xmlns:p14="http://schemas.microsoft.com/office/powerpoint/2010/main" val="1969836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89B2A66B-8CD2-D58B-EE33-2C92B529A06B}"/>
              </a:ext>
            </a:extLst>
          </p:cNvPr>
          <p:cNvSpPr txBox="1"/>
          <p:nvPr/>
        </p:nvSpPr>
        <p:spPr>
          <a:xfrm>
            <a:off x="6373316" y="845197"/>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does this mean in practice?</a:t>
            </a:r>
          </a:p>
        </p:txBody>
      </p:sp>
      <p:sp>
        <p:nvSpPr>
          <p:cNvPr id="4" name="TextBox 3">
            <a:extLst>
              <a:ext uri="{FF2B5EF4-FFF2-40B4-BE49-F238E27FC236}">
                <a16:creationId xmlns:a16="http://schemas.microsoft.com/office/drawing/2014/main" id="{9A0CB2B0-D753-ADB9-73EC-175EE9469EC2}"/>
              </a:ext>
            </a:extLst>
          </p:cNvPr>
          <p:cNvSpPr txBox="1"/>
          <p:nvPr/>
        </p:nvSpPr>
        <p:spPr>
          <a:xfrm>
            <a:off x="6373316" y="2244167"/>
            <a:ext cx="5500029" cy="4031873"/>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Section Assistants and any Lead Volunteers without a Managers &amp; Supporter Wood Badge, will have learning to complete when they migrate</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Section Assistants should continue to make sure they have completed all relevant modules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All Wood Badge roles should continue to work towards achieving their Wood Badge</a:t>
            </a:r>
          </a:p>
          <a:p>
            <a:pPr marL="295275" indent="-285750">
              <a:spcBef>
                <a:spcPts val="600"/>
              </a:spcBef>
              <a:spcAft>
                <a:spcPts val="600"/>
              </a:spcAft>
              <a:buClr>
                <a:srgbClr val="7414DC"/>
              </a:buClr>
              <a:buSzPct val="125000"/>
              <a:buFont typeface="Arial" panose="020B0604020202020204" pitchFamily="34" charset="0"/>
              <a:buChar char="•"/>
              <a:defRPr/>
            </a:pPr>
            <a:r>
              <a:rPr lang="en-GB" sz="1800" b="1">
                <a:latin typeface="Nunito Sans"/>
                <a:ea typeface="Calibri"/>
                <a:cs typeface="Calibri"/>
              </a:rPr>
              <a:t>Recommendation: </a:t>
            </a:r>
            <a:r>
              <a:rPr lang="en-GB" sz="1800">
                <a:latin typeface="Nunito Sans"/>
                <a:ea typeface="Calibri"/>
                <a:cs typeface="Calibri"/>
              </a:rPr>
              <a:t>Any additional learning is completed in the new learning tool</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The current mapped modules could also be validated prior to migration by completing the module or, where applicable, prior experience</a:t>
            </a:r>
          </a:p>
        </p:txBody>
      </p:sp>
      <p:pic>
        <p:nvPicPr>
          <p:cNvPr id="5" name="Picture 4" descr="two-cubs-learning-digital-skills-jpg.jpg">
            <a:extLst>
              <a:ext uri="{FF2B5EF4-FFF2-40B4-BE49-F238E27FC236}">
                <a16:creationId xmlns:a16="http://schemas.microsoft.com/office/drawing/2014/main" id="{643B250A-117A-F879-7C9E-A20F52D25C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1189855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87514" y="893948"/>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Compliance</a:t>
            </a:r>
          </a:p>
        </p:txBody>
      </p:sp>
      <p:sp>
        <p:nvSpPr>
          <p:cNvPr id="7" name="TextBox 6">
            <a:extLst>
              <a:ext uri="{FF2B5EF4-FFF2-40B4-BE49-F238E27FC236}">
                <a16:creationId xmlns:a16="http://schemas.microsoft.com/office/drawing/2014/main" id="{9A0CB2B0-D753-ADB9-73EC-175EE9469EC2}"/>
              </a:ext>
            </a:extLst>
          </p:cNvPr>
          <p:cNvSpPr txBox="1"/>
          <p:nvPr/>
        </p:nvSpPr>
        <p:spPr>
          <a:xfrm>
            <a:off x="387514" y="1810977"/>
            <a:ext cx="5327486" cy="4585871"/>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Volunteers will need to complete any outstanding Growing Roots learning, which hasn’t been credited through their migrated modules, once live on the digital tools:</a:t>
            </a:r>
          </a:p>
          <a:p>
            <a:pPr marL="9525">
              <a:spcBef>
                <a:spcPts val="600"/>
              </a:spcBef>
              <a:spcAft>
                <a:spcPts val="600"/>
              </a:spcAft>
              <a:buClr>
                <a:srgbClr val="7414DC"/>
              </a:buClr>
              <a:buSzPct val="125000"/>
              <a:defRPr/>
            </a:pPr>
            <a:r>
              <a:rPr lang="en-GB" sz="1800" b="1">
                <a:latin typeface="Nunito Sans"/>
                <a:ea typeface="Calibri"/>
                <a:cs typeface="Calibri"/>
              </a:rPr>
              <a:t>Safe Scouting &amp; Data Protection</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Volunteers who haven’t completed this learning will have six months from their previous role start date to complete this learning</a:t>
            </a:r>
          </a:p>
          <a:p>
            <a:pPr marL="9525">
              <a:spcBef>
                <a:spcPts val="600"/>
              </a:spcBef>
              <a:spcAft>
                <a:spcPts val="600"/>
              </a:spcAft>
              <a:buClr>
                <a:srgbClr val="7414DC"/>
              </a:buClr>
              <a:buSzPct val="125000"/>
              <a:defRPr/>
            </a:pPr>
            <a:r>
              <a:rPr lang="en-GB" sz="1800" b="1">
                <a:latin typeface="Nunito Sans"/>
                <a:ea typeface="Calibri"/>
                <a:cs typeface="Calibri"/>
              </a:rPr>
              <a:t>All other Growing Roots learning</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Volunteers who haven’t completed any other Growing Roots learning will have six months from go-live of the digital tools to complete this learning</a:t>
            </a:r>
          </a:p>
        </p:txBody>
      </p:sp>
      <p:pic>
        <p:nvPicPr>
          <p:cNvPr id="2" name="Picture 1">
            <a:extLst>
              <a:ext uri="{FF2B5EF4-FFF2-40B4-BE49-F238E27FC236}">
                <a16:creationId xmlns:a16="http://schemas.microsoft.com/office/drawing/2014/main" id="{B3649229-C8FA-ABFA-06AE-654845D874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1463" y="0"/>
            <a:ext cx="6270538" cy="6858000"/>
          </a:xfrm>
          <a:prstGeom prst="rect">
            <a:avLst/>
          </a:prstGeom>
        </p:spPr>
      </p:pic>
    </p:spTree>
    <p:extLst>
      <p:ext uri="{BB962C8B-B14F-4D97-AF65-F5344CB8AC3E}">
        <p14:creationId xmlns:p14="http://schemas.microsoft.com/office/powerpoint/2010/main" val="707902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CFCC33D-19BF-6189-914F-7D3D3EFD0FFF}"/>
              </a:ext>
            </a:extLst>
          </p:cNvPr>
          <p:cNvGrpSpPr/>
          <p:nvPr/>
        </p:nvGrpSpPr>
        <p:grpSpPr>
          <a:xfrm>
            <a:off x="658585" y="3247563"/>
            <a:ext cx="10918372" cy="3118027"/>
            <a:chOff x="658585" y="2869880"/>
            <a:chExt cx="10918372" cy="3118027"/>
          </a:xfrm>
        </p:grpSpPr>
        <p:sp>
          <p:nvSpPr>
            <p:cNvPr id="3" name="Pentagon 2">
              <a:extLst>
                <a:ext uri="{FF2B5EF4-FFF2-40B4-BE49-F238E27FC236}">
                  <a16:creationId xmlns:a16="http://schemas.microsoft.com/office/drawing/2014/main" id="{D229AF10-E3E3-9CF8-490E-5D1545217486}"/>
                </a:ext>
              </a:extLst>
            </p:cNvPr>
            <p:cNvSpPr/>
            <p:nvPr/>
          </p:nvSpPr>
          <p:spPr>
            <a:xfrm>
              <a:off x="658586" y="3436410"/>
              <a:ext cx="5323115" cy="540000"/>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I’m a new member</a:t>
              </a:r>
            </a:p>
          </p:txBody>
        </p:sp>
        <p:sp>
          <p:nvSpPr>
            <p:cNvPr id="4" name="Alternative Process 3">
              <a:extLst>
                <a:ext uri="{FF2B5EF4-FFF2-40B4-BE49-F238E27FC236}">
                  <a16:creationId xmlns:a16="http://schemas.microsoft.com/office/drawing/2014/main" id="{164584A4-88A8-AFF8-5AF4-FCF51D9A6462}"/>
                </a:ext>
              </a:extLst>
            </p:cNvPr>
            <p:cNvSpPr/>
            <p:nvPr/>
          </p:nvSpPr>
          <p:spPr>
            <a:xfrm>
              <a:off x="6199414" y="3428999"/>
              <a:ext cx="5344886" cy="547409"/>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12 months from starting in role</a:t>
              </a:r>
            </a:p>
          </p:txBody>
        </p:sp>
        <p:sp>
          <p:nvSpPr>
            <p:cNvPr id="5" name="Pentagon 4">
              <a:extLst>
                <a:ext uri="{FF2B5EF4-FFF2-40B4-BE49-F238E27FC236}">
                  <a16:creationId xmlns:a16="http://schemas.microsoft.com/office/drawing/2014/main" id="{262FE95D-4CE3-3387-37DC-388CFE879E19}"/>
                </a:ext>
              </a:extLst>
            </p:cNvPr>
            <p:cNvSpPr/>
            <p:nvPr/>
          </p:nvSpPr>
          <p:spPr>
            <a:xfrm>
              <a:off x="658586" y="4106909"/>
              <a:ext cx="5323115" cy="540000"/>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I’m a Section Assistant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migrating to a Section Team</a:t>
              </a:r>
            </a:p>
          </p:txBody>
        </p:sp>
        <p:sp>
          <p:nvSpPr>
            <p:cNvPr id="7" name="Alternative Process 6">
              <a:extLst>
                <a:ext uri="{FF2B5EF4-FFF2-40B4-BE49-F238E27FC236}">
                  <a16:creationId xmlns:a16="http://schemas.microsoft.com/office/drawing/2014/main" id="{2A18E457-51AE-4EB6-4FB5-F8327E9FC28B}"/>
                </a:ext>
              </a:extLst>
            </p:cNvPr>
            <p:cNvSpPr/>
            <p:nvPr/>
          </p:nvSpPr>
          <p:spPr>
            <a:xfrm>
              <a:off x="6188528" y="4106909"/>
              <a:ext cx="5344886" cy="547408"/>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24 months from transition</a:t>
              </a:r>
            </a:p>
          </p:txBody>
        </p:sp>
        <p:sp>
          <p:nvSpPr>
            <p:cNvPr id="15" name="Pentagon 14">
              <a:extLst>
                <a:ext uri="{FF2B5EF4-FFF2-40B4-BE49-F238E27FC236}">
                  <a16:creationId xmlns:a16="http://schemas.microsoft.com/office/drawing/2014/main" id="{F8DB3A22-8207-5ABC-1659-64D55EC9E92B}"/>
                </a:ext>
              </a:extLst>
            </p:cNvPr>
            <p:cNvSpPr/>
            <p:nvPr/>
          </p:nvSpPr>
          <p:spPr>
            <a:xfrm>
              <a:off x="658586" y="4777408"/>
              <a:ext cx="5323115" cy="540000"/>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I’m in a Wood Badge role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continuing in a Section</a:t>
              </a:r>
            </a:p>
          </p:txBody>
        </p:sp>
        <p:sp>
          <p:nvSpPr>
            <p:cNvPr id="16" name="Alternative Process 15">
              <a:extLst>
                <a:ext uri="{FF2B5EF4-FFF2-40B4-BE49-F238E27FC236}">
                  <a16:creationId xmlns:a16="http://schemas.microsoft.com/office/drawing/2014/main" id="{9AD410AC-1B3B-C6C6-6EFD-658833EF92B7}"/>
                </a:ext>
              </a:extLst>
            </p:cNvPr>
            <p:cNvSpPr/>
            <p:nvPr/>
          </p:nvSpPr>
          <p:spPr>
            <a:xfrm>
              <a:off x="6232071" y="4777409"/>
              <a:ext cx="5344886" cy="531086"/>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rPr>
                <a:t>Current </a:t>
              </a:r>
              <a:r>
                <a:rPr lang="en-GB" sz="1800">
                  <a:solidFill>
                    <a:srgbClr val="FFFFFF"/>
                  </a:solidFill>
                  <a:latin typeface="Nunito Sans"/>
                </a:rPr>
                <a:t>remaining time</a:t>
              </a:r>
              <a:r>
                <a:rPr kumimoji="0" lang="en-GB" sz="1800" b="0" i="0" u="none" strike="noStrike" kern="1200" cap="none" spc="0" normalizeH="0" baseline="0" noProof="0">
                  <a:ln>
                    <a:noFill/>
                  </a:ln>
                  <a:solidFill>
                    <a:srgbClr val="FFFFFF"/>
                  </a:solidFill>
                  <a:effectLst/>
                  <a:uLnTx/>
                  <a:uFillTx/>
                  <a:latin typeface="Nunito San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rPr>
                <a:t>(up to 24 months)</a:t>
              </a:r>
            </a:p>
          </p:txBody>
        </p:sp>
        <p:sp>
          <p:nvSpPr>
            <p:cNvPr id="17" name="Alternative Process 16">
              <a:extLst>
                <a:ext uri="{FF2B5EF4-FFF2-40B4-BE49-F238E27FC236}">
                  <a16:creationId xmlns:a16="http://schemas.microsoft.com/office/drawing/2014/main" id="{20502888-824F-767A-4836-EE38598C4689}"/>
                </a:ext>
              </a:extLst>
            </p:cNvPr>
            <p:cNvSpPr/>
            <p:nvPr/>
          </p:nvSpPr>
          <p:spPr>
            <a:xfrm>
              <a:off x="658585" y="5447907"/>
              <a:ext cx="5323115" cy="540000"/>
            </a:xfrm>
            <a:prstGeom prst="flowChartAlternateProcess">
              <a:avLst/>
            </a:prstGeom>
            <a:solidFill>
              <a:srgbClr val="C00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Renewal remains - 3 years</a:t>
              </a:r>
            </a:p>
          </p:txBody>
        </p:sp>
        <p:sp>
          <p:nvSpPr>
            <p:cNvPr id="18" name="Alternative Process 17">
              <a:extLst>
                <a:ext uri="{FF2B5EF4-FFF2-40B4-BE49-F238E27FC236}">
                  <a16:creationId xmlns:a16="http://schemas.microsoft.com/office/drawing/2014/main" id="{923D6BA9-2CDA-F673-EDBC-879B95684D13}"/>
                </a:ext>
              </a:extLst>
            </p:cNvPr>
            <p:cNvSpPr/>
            <p:nvPr/>
          </p:nvSpPr>
          <p:spPr>
            <a:xfrm>
              <a:off x="6232071" y="5447907"/>
              <a:ext cx="5323115" cy="540000"/>
            </a:xfrm>
            <a:prstGeom prst="flowChartAlternateProcess">
              <a:avLst/>
            </a:prstGeom>
            <a:solidFill>
              <a:srgbClr val="C00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a:solidFill>
                    <a:srgbClr val="FFFFFF"/>
                  </a:solidFill>
                  <a:latin typeface="Nunito Sans"/>
                </a:rPr>
                <a:t>Taken f</a:t>
              </a:r>
              <a:r>
                <a:rPr kumimoji="0" lang="en-GB" sz="1800" b="0" i="0" u="none" strike="noStrike" kern="1200" cap="none" spc="0" normalizeH="0" baseline="0" noProof="0">
                  <a:ln>
                    <a:noFill/>
                  </a:ln>
                  <a:solidFill>
                    <a:srgbClr val="FFFFFF"/>
                  </a:solidFill>
                  <a:effectLst/>
                  <a:uLnTx/>
                  <a:uFillTx/>
                  <a:latin typeface="Nunito Sans"/>
                </a:rPr>
                <a:t>rom completion</a:t>
              </a:r>
              <a:r>
                <a:rPr kumimoji="0" lang="en-GB" sz="1800" b="0" i="0" u="none" strike="noStrike" kern="1200" cap="none" spc="0" normalizeH="0" noProof="0">
                  <a:ln>
                    <a:noFill/>
                  </a:ln>
                  <a:solidFill>
                    <a:srgbClr val="FFFFFF"/>
                  </a:solidFill>
                  <a:effectLst/>
                  <a:uLnTx/>
                  <a:uFillTx/>
                  <a:latin typeface="Nunito Sans"/>
                </a:rPr>
                <a:t> of 10A</a:t>
              </a:r>
              <a:endParaRPr kumimoji="0" lang="en-GB" sz="1800" b="0" i="0" u="none" strike="noStrike" kern="1200" cap="none" spc="0" normalizeH="0" baseline="0" noProof="0">
                <a:ln>
                  <a:noFill/>
                </a:ln>
                <a:solidFill>
                  <a:srgbClr val="FFFFFF"/>
                </a:solidFill>
                <a:effectLst/>
                <a:uLnTx/>
                <a:uFillTx/>
                <a:latin typeface="Nunito Sans"/>
              </a:endParaRPr>
            </a:p>
          </p:txBody>
        </p:sp>
        <p:sp>
          <p:nvSpPr>
            <p:cNvPr id="20" name="Alternative Process 19">
              <a:extLst>
                <a:ext uri="{FF2B5EF4-FFF2-40B4-BE49-F238E27FC236}">
                  <a16:creationId xmlns:a16="http://schemas.microsoft.com/office/drawing/2014/main" id="{8D74655A-5AC7-5F85-162C-4119E9DD886A}"/>
                </a:ext>
              </a:extLst>
            </p:cNvPr>
            <p:cNvSpPr/>
            <p:nvPr/>
          </p:nvSpPr>
          <p:spPr>
            <a:xfrm>
              <a:off x="6188528" y="2869880"/>
              <a:ext cx="5323115" cy="432332"/>
            </a:xfrm>
            <a:prstGeom prst="flowChartAlternateProcess">
              <a:avLst/>
            </a:prstGeom>
            <a:solidFill>
              <a:srgbClr val="C00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a:solidFill>
                    <a:srgbClr val="FFFFFF"/>
                  </a:solidFill>
                  <a:latin typeface="Nunito Sans"/>
                </a:rPr>
                <a:t>Completion of </a:t>
              </a:r>
              <a:r>
                <a:rPr lang="en-GB" sz="1800" b="1">
                  <a:solidFill>
                    <a:srgbClr val="FFFFFF"/>
                  </a:solidFill>
                  <a:latin typeface="Nunito Sans"/>
                </a:rPr>
                <a:t>both </a:t>
              </a:r>
              <a:r>
                <a:rPr lang="en-GB" sz="1800">
                  <a:solidFill>
                    <a:srgbClr val="FFFFFF"/>
                  </a:solidFill>
                  <a:latin typeface="Nunito Sans"/>
                </a:rPr>
                <a:t>10A &amp; 10B within:</a:t>
              </a:r>
              <a:endParaRPr kumimoji="0" lang="en-GB" sz="1800" b="0" i="0" u="none" strike="noStrike" kern="1200" cap="none" spc="0" normalizeH="0" baseline="0" noProof="0">
                <a:ln>
                  <a:noFill/>
                </a:ln>
                <a:solidFill>
                  <a:srgbClr val="FFFFFF"/>
                </a:solidFill>
                <a:effectLst/>
                <a:uLnTx/>
                <a:uFillTx/>
                <a:latin typeface="Nunito Sans"/>
              </a:endParaRPr>
            </a:p>
          </p:txBody>
        </p:sp>
      </p:grpSp>
      <p:sp>
        <p:nvSpPr>
          <p:cNvPr id="14" name="object 5">
            <a:extLst>
              <a:ext uri="{FF2B5EF4-FFF2-40B4-BE49-F238E27FC236}">
                <a16:creationId xmlns:a16="http://schemas.microsoft.com/office/drawing/2014/main" id="{4DF79F3C-5C6C-5876-3AB0-40036F813C50}"/>
              </a:ext>
            </a:extLst>
          </p:cNvPr>
          <p:cNvSpPr txBox="1"/>
          <p:nvPr/>
        </p:nvSpPr>
        <p:spPr>
          <a:xfrm>
            <a:off x="387514" y="893948"/>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First Aid Reminder</a:t>
            </a:r>
          </a:p>
        </p:txBody>
      </p:sp>
      <p:grpSp>
        <p:nvGrpSpPr>
          <p:cNvPr id="28" name="Group 27">
            <a:extLst>
              <a:ext uri="{FF2B5EF4-FFF2-40B4-BE49-F238E27FC236}">
                <a16:creationId xmlns:a16="http://schemas.microsoft.com/office/drawing/2014/main" id="{DF9D3567-42AD-82DC-E39A-11C71D7BB1BF}"/>
              </a:ext>
            </a:extLst>
          </p:cNvPr>
          <p:cNvGrpSpPr/>
          <p:nvPr/>
        </p:nvGrpSpPr>
        <p:grpSpPr>
          <a:xfrm>
            <a:off x="387514" y="1476857"/>
            <a:ext cx="11050602" cy="1257607"/>
            <a:chOff x="387514" y="1476857"/>
            <a:chExt cx="11050602" cy="1257607"/>
          </a:xfrm>
        </p:grpSpPr>
        <p:sp>
          <p:nvSpPr>
            <p:cNvPr id="25" name="TextBox 24">
              <a:extLst>
                <a:ext uri="{FF2B5EF4-FFF2-40B4-BE49-F238E27FC236}">
                  <a16:creationId xmlns:a16="http://schemas.microsoft.com/office/drawing/2014/main" id="{1141B235-64D7-FB03-EC68-1D1A3F86CD59}"/>
                </a:ext>
              </a:extLst>
            </p:cNvPr>
            <p:cNvSpPr txBox="1"/>
            <p:nvPr/>
          </p:nvSpPr>
          <p:spPr>
            <a:xfrm>
              <a:off x="387514" y="1476857"/>
              <a:ext cx="6096000" cy="369332"/>
            </a:xfrm>
            <a:prstGeom prst="rect">
              <a:avLst/>
            </a:prstGeom>
            <a:noFill/>
          </p:spPr>
          <p:txBody>
            <a:bodyPr wrap="square">
              <a:spAutoFit/>
            </a:bodyPr>
            <a:lstStyle/>
            <a:p>
              <a:pPr marL="9525">
                <a:spcBef>
                  <a:spcPts val="600"/>
                </a:spcBef>
                <a:spcAft>
                  <a:spcPts val="600"/>
                </a:spcAft>
                <a:buClr>
                  <a:srgbClr val="7414DC"/>
                </a:buClr>
                <a:buSzPct val="125000"/>
                <a:defRPr/>
              </a:pPr>
              <a:r>
                <a:rPr lang="en-GB" sz="1800" b="1">
                  <a:latin typeface="Nunito Sans"/>
                  <a:ea typeface="Calibri"/>
                  <a:cs typeface="Calibri"/>
                </a:rPr>
                <a:t>First Response required for these roles:</a:t>
              </a:r>
            </a:p>
          </p:txBody>
        </p:sp>
        <p:sp>
          <p:nvSpPr>
            <p:cNvPr id="27" name="TextBox 26">
              <a:extLst>
                <a:ext uri="{FF2B5EF4-FFF2-40B4-BE49-F238E27FC236}">
                  <a16:creationId xmlns:a16="http://schemas.microsoft.com/office/drawing/2014/main" id="{77A18519-98E8-3E98-B927-7F146F6A1A72}"/>
                </a:ext>
              </a:extLst>
            </p:cNvPr>
            <p:cNvSpPr txBox="1"/>
            <p:nvPr/>
          </p:nvSpPr>
          <p:spPr>
            <a:xfrm>
              <a:off x="525284" y="1846189"/>
              <a:ext cx="10912832" cy="888275"/>
            </a:xfrm>
            <a:prstGeom prst="rect">
              <a:avLst/>
            </a:prstGeom>
            <a:noFill/>
          </p:spPr>
          <p:txBody>
            <a:bodyPr wrap="square" numCol="2">
              <a:noAutofit/>
            </a:bodyPr>
            <a:lstStyle/>
            <a:p>
              <a:pPr marL="295275" marR="0" lvl="0" indent="-285750" fontAlgn="auto">
                <a:lnSpc>
                  <a:spcPct val="107000"/>
                </a:lnSpc>
                <a:spcBef>
                  <a:spcPts val="600"/>
                </a:spcBef>
                <a:spcAft>
                  <a:spcPts val="600"/>
                </a:spcAft>
                <a:buClr>
                  <a:srgbClr val="7414DC"/>
                </a:buClr>
                <a:buSzPct val="125000"/>
                <a:buFont typeface="Arial" panose="020B0604020202020204" pitchFamily="34" charset="0"/>
                <a:buChar char="•"/>
                <a:tabLst>
                  <a:tab pos="228600" algn="l"/>
                  <a:tab pos="457200" algn="l"/>
                </a:tabLst>
                <a:defRPr/>
              </a:pPr>
              <a:r>
                <a:rPr lang="en-GB" sz="1800">
                  <a:latin typeface="Nunito Sans"/>
                  <a:ea typeface="Calibri"/>
                  <a:cs typeface="Calibri"/>
                </a:rPr>
                <a:t>Section Team Members (inc. Section Assistants)</a:t>
              </a:r>
            </a:p>
            <a:p>
              <a:pPr marL="295275" marR="0" lvl="0" indent="-285750" fontAlgn="auto">
                <a:lnSpc>
                  <a:spcPct val="107000"/>
                </a:lnSpc>
                <a:spcBef>
                  <a:spcPts val="600"/>
                </a:spcBef>
                <a:spcAft>
                  <a:spcPts val="600"/>
                </a:spcAft>
                <a:buClr>
                  <a:srgbClr val="7414DC"/>
                </a:buClr>
                <a:buSzPct val="125000"/>
                <a:buFont typeface="Arial" panose="020B0604020202020204" pitchFamily="34" charset="0"/>
                <a:buChar char="•"/>
                <a:tabLst>
                  <a:tab pos="228600" algn="l"/>
                  <a:tab pos="457200" algn="l"/>
                </a:tabLst>
                <a:defRPr/>
              </a:pPr>
              <a:r>
                <a:rPr lang="en-GB" sz="1800">
                  <a:latin typeface="Nunito Sans"/>
                  <a:ea typeface="Calibri"/>
                  <a:cs typeface="Calibri"/>
                </a:rPr>
                <a:t>Group Lead Volunteers</a:t>
              </a:r>
            </a:p>
            <a:p>
              <a:pPr marL="295275" marR="0" lvl="0" indent="-285750" fontAlgn="auto">
                <a:lnSpc>
                  <a:spcPct val="107000"/>
                </a:lnSpc>
                <a:spcBef>
                  <a:spcPts val="600"/>
                </a:spcBef>
                <a:spcAft>
                  <a:spcPts val="600"/>
                </a:spcAft>
                <a:buClr>
                  <a:srgbClr val="7414DC"/>
                </a:buClr>
                <a:buSzPct val="125000"/>
                <a:buFont typeface="Arial" panose="020B0604020202020204" pitchFamily="34" charset="0"/>
                <a:buChar char="•"/>
                <a:tabLst>
                  <a:tab pos="228600" algn="l"/>
                  <a:tab pos="457200" algn="l"/>
                </a:tabLst>
                <a:defRPr/>
              </a:pPr>
              <a:r>
                <a:rPr lang="en-GB" sz="1800">
                  <a:latin typeface="Nunito Sans"/>
                  <a:ea typeface="Calibri"/>
                  <a:cs typeface="Calibri"/>
                </a:rPr>
                <a:t>District Section Team Members</a:t>
              </a:r>
            </a:p>
            <a:p>
              <a:pPr marL="295275" marR="0" lvl="0" indent="-285750" fontAlgn="auto">
                <a:lnSpc>
                  <a:spcPct val="107000"/>
                </a:lnSpc>
                <a:spcBef>
                  <a:spcPts val="600"/>
                </a:spcBef>
                <a:spcAft>
                  <a:spcPts val="600"/>
                </a:spcAft>
                <a:buClr>
                  <a:srgbClr val="7414DC"/>
                </a:buClr>
                <a:buSzPct val="125000"/>
                <a:buFont typeface="Arial" panose="020B0604020202020204" pitchFamily="34" charset="0"/>
                <a:buChar char="•"/>
                <a:tabLst>
                  <a:tab pos="228600" algn="l"/>
                  <a:tab pos="457200" algn="l"/>
                </a:tabLst>
                <a:defRPr/>
              </a:pPr>
              <a:r>
                <a:rPr lang="en-GB" sz="1800">
                  <a:latin typeface="Nunito Sans"/>
                  <a:ea typeface="Calibri"/>
                  <a:cs typeface="Calibri"/>
                </a:rPr>
                <a:t>14-24 Team Leaders</a:t>
              </a:r>
            </a:p>
          </p:txBody>
        </p:sp>
      </p:grpSp>
    </p:spTree>
    <p:extLst>
      <p:ext uri="{BB962C8B-B14F-4D97-AF65-F5344CB8AC3E}">
        <p14:creationId xmlns:p14="http://schemas.microsoft.com/office/powerpoint/2010/main" val="1743732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89B2A66B-8CD2-D58B-EE33-2C92B529A06B}"/>
              </a:ext>
            </a:extLst>
          </p:cNvPr>
          <p:cNvSpPr txBox="1"/>
          <p:nvPr/>
        </p:nvSpPr>
        <p:spPr>
          <a:xfrm>
            <a:off x="436643" y="796706"/>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Persona Examples</a:t>
            </a:r>
          </a:p>
        </p:txBody>
      </p:sp>
      <p:graphicFrame>
        <p:nvGraphicFramePr>
          <p:cNvPr id="3" name="Table 2">
            <a:extLst>
              <a:ext uri="{FF2B5EF4-FFF2-40B4-BE49-F238E27FC236}">
                <a16:creationId xmlns:a16="http://schemas.microsoft.com/office/drawing/2014/main" id="{5F0BDB22-3E97-1C5C-4C68-D4F61A75F7FE}"/>
              </a:ext>
            </a:extLst>
          </p:cNvPr>
          <p:cNvGraphicFramePr>
            <a:graphicFrameLocks noGrp="1"/>
          </p:cNvGraphicFramePr>
          <p:nvPr>
            <p:extLst>
              <p:ext uri="{D42A27DB-BD31-4B8C-83A1-F6EECF244321}">
                <p14:modId xmlns:p14="http://schemas.microsoft.com/office/powerpoint/2010/main" val="517072173"/>
              </p:ext>
            </p:extLst>
          </p:nvPr>
        </p:nvGraphicFramePr>
        <p:xfrm>
          <a:off x="390600" y="1631240"/>
          <a:ext cx="11410800" cy="4695381"/>
        </p:xfrm>
        <a:graphic>
          <a:graphicData uri="http://schemas.openxmlformats.org/drawingml/2006/table">
            <a:tbl>
              <a:tblPr firstRow="1" firstCol="1"/>
              <a:tblGrid>
                <a:gridCol w="2326096">
                  <a:extLst>
                    <a:ext uri="{9D8B030D-6E8A-4147-A177-3AD203B41FA5}">
                      <a16:colId xmlns:a16="http://schemas.microsoft.com/office/drawing/2014/main" val="4078989113"/>
                    </a:ext>
                  </a:extLst>
                </a:gridCol>
                <a:gridCol w="3240156">
                  <a:extLst>
                    <a:ext uri="{9D8B030D-6E8A-4147-A177-3AD203B41FA5}">
                      <a16:colId xmlns:a16="http://schemas.microsoft.com/office/drawing/2014/main" val="2551996520"/>
                    </a:ext>
                  </a:extLst>
                </a:gridCol>
                <a:gridCol w="5844548">
                  <a:extLst>
                    <a:ext uri="{9D8B030D-6E8A-4147-A177-3AD203B41FA5}">
                      <a16:colId xmlns:a16="http://schemas.microsoft.com/office/drawing/2014/main" val="536566632"/>
                    </a:ext>
                  </a:extLst>
                </a:gridCol>
              </a:tblGrid>
              <a:tr h="139220">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Volunteer</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Situation</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Actions needed</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774837541"/>
                  </a:ext>
                </a:extLst>
              </a:tr>
              <a:tr h="1120812">
                <a:tc>
                  <a:txBody>
                    <a:bodyPr/>
                    <a:lstStyle/>
                    <a:p>
                      <a:pPr>
                        <a:lnSpc>
                          <a:spcPct val="107000"/>
                        </a:lnSpc>
                        <a:spcBef>
                          <a:spcPts val="600"/>
                        </a:spcBef>
                        <a:spcAft>
                          <a:spcPts val="800"/>
                        </a:spcAft>
                      </a:pPr>
                      <a:r>
                        <a:rPr lang="en-GB" sz="1600" b="1">
                          <a:effectLst/>
                          <a:latin typeface="+mn-lt"/>
                          <a:ea typeface="Nunito Sans" panose="00000500000000000000" pitchFamily="2" charset="0"/>
                          <a:cs typeface="Nunito Sans" panose="00000500000000000000" pitchFamily="2" charset="0"/>
                        </a:rPr>
                        <a:t>Bryony</a:t>
                      </a:r>
                      <a:endParaRPr lang="en-GB" sz="1600" b="1">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Was a Section Assistant </a:t>
                      </a: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Now a Section Team Member </a:t>
                      </a:r>
                      <a:endParaRPr lang="en-GB" sz="16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Didn’t have a full role on Compass</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spcAft>
                          <a:spcPts val="800"/>
                        </a:spcAft>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Has validated Module 1 on Compass</a:t>
                      </a:r>
                      <a:endParaRPr lang="en-GB" sz="16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 </a:t>
                      </a:r>
                      <a:endParaRPr lang="en-GB" sz="16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Migrated to a provisional role </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Awarded the skill for Who We Are and What We Do</a:t>
                      </a:r>
                      <a:endParaRPr lang="en-GB" sz="1600">
                        <a:effectLst/>
                        <a:latin typeface="+mn-lt"/>
                        <a:ea typeface="Calibri" panose="020F0502020204030204" pitchFamily="34" charset="0"/>
                        <a:cs typeface="Arial" panose="020B0604020202020204" pitchFamily="34" charset="0"/>
                      </a:endParaRPr>
                    </a:p>
                    <a:p>
                      <a:pPr marL="342900" marR="0" lvl="0" indent="-342900" defTabSz="914400" eaLnBrk="1" fontAlgn="auto" latinLnBrk="0" hangingPunct="1">
                        <a:lnSpc>
                          <a:spcPct val="107000"/>
                        </a:lnSpc>
                        <a:spcBef>
                          <a:spcPts val="600"/>
                        </a:spcBef>
                        <a:spcAft>
                          <a:spcPts val="0"/>
                        </a:spcAft>
                        <a:buClrTx/>
                        <a:buSzTx/>
                        <a:buFont typeface="Symbol" panose="05050102010706020507" pitchFamily="18" charset="2"/>
                        <a:buChar char=""/>
                        <a:tabLst/>
                        <a:defRPr/>
                      </a:pPr>
                      <a:r>
                        <a:rPr lang="en-GB" sz="1600">
                          <a:effectLst/>
                          <a:latin typeface="+mn-lt"/>
                          <a:ea typeface="Nunito Sans" panose="00000500000000000000" pitchFamily="2" charset="0"/>
                          <a:cs typeface="Nunito Sans" panose="00000500000000000000" pitchFamily="2" charset="0"/>
                        </a:rPr>
                        <a:t>Enrolled on Data Protection in Scouts and Safe Scouting, to be completed within six months of her Section Assistant role start date  </a:t>
                      </a: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Enrolled on Delivering a Great Programme, and Creating Inclusion, to be completed within 6 months of go-live</a:t>
                      </a:r>
                    </a:p>
                    <a:p>
                      <a:pPr marL="342900" lvl="0" indent="-342900">
                        <a:lnSpc>
                          <a:spcPct val="107000"/>
                        </a:lnSpc>
                        <a:spcBef>
                          <a:spcPts val="600"/>
                        </a:spcBef>
                        <a:buFont typeface="Symbol" panose="05050102010706020507" pitchFamily="18" charset="2"/>
                        <a:buChar char=""/>
                      </a:pPr>
                      <a:r>
                        <a:rPr lang="en-GB" sz="1600">
                          <a:effectLst/>
                          <a:latin typeface="+mn-lt"/>
                          <a:ea typeface="Calibri" panose="020F0502020204030204" pitchFamily="34" charset="0"/>
                          <a:cs typeface="Arial" panose="020B0604020202020204" pitchFamily="34" charset="0"/>
                        </a:rPr>
                        <a:t>Complete First Aid within 2-years of go-live</a:t>
                      </a: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680581"/>
                  </a:ext>
                </a:extLst>
              </a:tr>
              <a:tr h="1120812">
                <a:tc>
                  <a:txBody>
                    <a:bodyPr/>
                    <a:lstStyle/>
                    <a:p>
                      <a:pPr>
                        <a:lnSpc>
                          <a:spcPct val="107000"/>
                        </a:lnSpc>
                        <a:spcBef>
                          <a:spcPts val="600"/>
                        </a:spcBef>
                        <a:spcAft>
                          <a:spcPts val="800"/>
                        </a:spcAft>
                      </a:pPr>
                      <a:r>
                        <a:rPr lang="en-GB" sz="1600" b="1">
                          <a:effectLst/>
                          <a:latin typeface="+mn-lt"/>
                          <a:ea typeface="Nunito Sans" panose="00000500000000000000" pitchFamily="2" charset="0"/>
                          <a:cs typeface="Nunito Sans" panose="00000500000000000000" pitchFamily="2" charset="0"/>
                        </a:rPr>
                        <a:t>Thomas</a:t>
                      </a:r>
                      <a:endParaRPr lang="en-GB" sz="1600" b="1">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Was a Section Assistant </a:t>
                      </a: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Now a Section Team Member</a:t>
                      </a:r>
                      <a:endParaRPr lang="en-GB" sz="16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 </a:t>
                      </a:r>
                      <a:endParaRPr lang="en-GB" sz="16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Had a full role on Compass</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Therefore, has validated </a:t>
                      </a:r>
                      <a:r>
                        <a:rPr lang="en-GB" sz="1600">
                          <a:solidFill>
                            <a:schemeClr val="tx1"/>
                          </a:solidFill>
                          <a:effectLst/>
                          <a:latin typeface="+mn-lt"/>
                          <a:ea typeface="Nunito Sans" panose="00000500000000000000" pitchFamily="2" charset="0"/>
                          <a:cs typeface="Nunito Sans" panose="00000500000000000000" pitchFamily="2" charset="0"/>
                        </a:rPr>
                        <a:t>all Getting Started modules for his</a:t>
                      </a:r>
                      <a:r>
                        <a:rPr lang="en-GB" sz="1600">
                          <a:effectLst/>
                          <a:latin typeface="+mn-lt"/>
                          <a:ea typeface="Nunito Sans" panose="00000500000000000000" pitchFamily="2" charset="0"/>
                          <a:cs typeface="Nunito Sans" panose="00000500000000000000" pitchFamily="2" charset="0"/>
                        </a:rPr>
                        <a:t> Section Assistant role</a:t>
                      </a: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Has validated Module 7 and 10a &amp; 10b (First Response)</a:t>
                      </a: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600" dirty="0">
                          <a:effectLst/>
                          <a:latin typeface="+mn-lt"/>
                          <a:ea typeface="Nunito Sans" panose="00000500000000000000" pitchFamily="2" charset="0"/>
                          <a:cs typeface="Nunito Sans" panose="00000500000000000000" pitchFamily="2" charset="0"/>
                        </a:rPr>
                        <a:t>Migrated to a full role</a:t>
                      </a:r>
                      <a:endParaRPr lang="en-GB" sz="1600" dirty="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600" dirty="0">
                          <a:effectLst/>
                          <a:latin typeface="+mn-lt"/>
                          <a:ea typeface="Nunito Sans" panose="00000500000000000000" pitchFamily="2" charset="0"/>
                          <a:cs typeface="Nunito Sans" panose="00000500000000000000" pitchFamily="2" charset="0"/>
                        </a:rPr>
                        <a:t>Awarded the skills for Data Protection in Scouts, Who We Are and What We Do</a:t>
                      </a:r>
                    </a:p>
                    <a:p>
                      <a:pPr marL="342900" lvl="0" indent="-342900">
                        <a:lnSpc>
                          <a:spcPct val="107000"/>
                        </a:lnSpc>
                        <a:spcBef>
                          <a:spcPts val="600"/>
                        </a:spcBef>
                        <a:buFont typeface="Symbol" panose="05050102010706020507" pitchFamily="18" charset="2"/>
                        <a:buChar char=""/>
                      </a:pPr>
                      <a:r>
                        <a:rPr lang="en-GB" sz="1600" dirty="0">
                          <a:effectLst/>
                          <a:latin typeface="+mn-lt"/>
                          <a:ea typeface="Nunito Sans" panose="00000500000000000000" pitchFamily="2" charset="0"/>
                          <a:cs typeface="Nunito Sans" panose="00000500000000000000" pitchFamily="2" charset="0"/>
                        </a:rPr>
                        <a:t>Enrolled on Delivering a Great Programme and Creating Inclusion to be completed within 6 months of go-live</a:t>
                      </a:r>
                      <a:endParaRPr lang="en-GB" sz="1600" dirty="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spcAft>
                          <a:spcPts val="800"/>
                        </a:spcAft>
                        <a:buFont typeface="Symbol" panose="05050102010706020507" pitchFamily="18" charset="2"/>
                        <a:buChar char=""/>
                      </a:pPr>
                      <a:r>
                        <a:rPr lang="en-GB" sz="1600" dirty="0">
                          <a:effectLst/>
                          <a:latin typeface="+mn-lt"/>
                          <a:ea typeface="Nunito Sans" panose="00000500000000000000" pitchFamily="2" charset="0"/>
                          <a:cs typeface="Nunito Sans" panose="00000500000000000000" pitchFamily="2" charset="0"/>
                        </a:rPr>
                        <a:t>Will need to renew Safety, Safeguarding and First Aid by the expiry date migrated from Compass</a:t>
                      </a: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3361760"/>
                  </a:ext>
                </a:extLst>
              </a:tr>
            </a:tbl>
          </a:graphicData>
        </a:graphic>
      </p:graphicFrame>
    </p:spTree>
    <p:extLst>
      <p:ext uri="{BB962C8B-B14F-4D97-AF65-F5344CB8AC3E}">
        <p14:creationId xmlns:p14="http://schemas.microsoft.com/office/powerpoint/2010/main" val="2586096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89B2A66B-8CD2-D58B-EE33-2C92B529A06B}"/>
              </a:ext>
            </a:extLst>
          </p:cNvPr>
          <p:cNvSpPr txBox="1"/>
          <p:nvPr/>
        </p:nvSpPr>
        <p:spPr>
          <a:xfrm>
            <a:off x="436643" y="796706"/>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Persona Examples</a:t>
            </a:r>
          </a:p>
        </p:txBody>
      </p:sp>
      <p:graphicFrame>
        <p:nvGraphicFramePr>
          <p:cNvPr id="3" name="Table 2">
            <a:extLst>
              <a:ext uri="{FF2B5EF4-FFF2-40B4-BE49-F238E27FC236}">
                <a16:creationId xmlns:a16="http://schemas.microsoft.com/office/drawing/2014/main" id="{5F0BDB22-3E97-1C5C-4C68-D4F61A75F7FE}"/>
              </a:ext>
            </a:extLst>
          </p:cNvPr>
          <p:cNvGraphicFramePr>
            <a:graphicFrameLocks noGrp="1"/>
          </p:cNvGraphicFramePr>
          <p:nvPr>
            <p:extLst>
              <p:ext uri="{D42A27DB-BD31-4B8C-83A1-F6EECF244321}">
                <p14:modId xmlns:p14="http://schemas.microsoft.com/office/powerpoint/2010/main" val="373300041"/>
              </p:ext>
            </p:extLst>
          </p:nvPr>
        </p:nvGraphicFramePr>
        <p:xfrm>
          <a:off x="390600" y="1258371"/>
          <a:ext cx="11410800" cy="5449951"/>
        </p:xfrm>
        <a:graphic>
          <a:graphicData uri="http://schemas.openxmlformats.org/drawingml/2006/table">
            <a:tbl>
              <a:tblPr firstRow="1" firstCol="1"/>
              <a:tblGrid>
                <a:gridCol w="2491247">
                  <a:extLst>
                    <a:ext uri="{9D8B030D-6E8A-4147-A177-3AD203B41FA5}">
                      <a16:colId xmlns:a16="http://schemas.microsoft.com/office/drawing/2014/main" val="4078989113"/>
                    </a:ext>
                  </a:extLst>
                </a:gridCol>
                <a:gridCol w="3981546">
                  <a:extLst>
                    <a:ext uri="{9D8B030D-6E8A-4147-A177-3AD203B41FA5}">
                      <a16:colId xmlns:a16="http://schemas.microsoft.com/office/drawing/2014/main" val="2551996520"/>
                    </a:ext>
                  </a:extLst>
                </a:gridCol>
                <a:gridCol w="4938007">
                  <a:extLst>
                    <a:ext uri="{9D8B030D-6E8A-4147-A177-3AD203B41FA5}">
                      <a16:colId xmlns:a16="http://schemas.microsoft.com/office/drawing/2014/main" val="536566632"/>
                    </a:ext>
                  </a:extLst>
                </a:gridCol>
              </a:tblGrid>
              <a:tr h="139220">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Volunteer</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Situation</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Actions needed</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774837541"/>
                  </a:ext>
                </a:extLst>
              </a:tr>
              <a:tr h="1457259">
                <a:tc>
                  <a:txBody>
                    <a:bodyPr/>
                    <a:lstStyle/>
                    <a:p>
                      <a:pPr>
                        <a:lnSpc>
                          <a:spcPct val="107000"/>
                        </a:lnSpc>
                        <a:spcBef>
                          <a:spcPts val="600"/>
                        </a:spcBef>
                        <a:spcAft>
                          <a:spcPts val="800"/>
                        </a:spcAft>
                      </a:pPr>
                      <a:r>
                        <a:rPr lang="en-GB" sz="1400" b="1">
                          <a:effectLst/>
                          <a:latin typeface="+mn-lt"/>
                          <a:ea typeface="Nunito Sans" panose="00000500000000000000" pitchFamily="2" charset="0"/>
                          <a:cs typeface="Nunito Sans" panose="00000500000000000000" pitchFamily="2" charset="0"/>
                        </a:rPr>
                        <a:t>Kirsty</a:t>
                      </a:r>
                      <a:endParaRPr lang="en-GB" sz="1400" b="1">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Was a Section Leader</a:t>
                      </a:r>
                      <a:endParaRPr lang="en-GB" sz="14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Now a Section Team Leader </a:t>
                      </a:r>
                      <a:endParaRPr lang="en-GB" sz="14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 </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a full role on Compass</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Therefore, has validated all Getting Started for her Section Leader role </a:t>
                      </a: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validated Modules 12A, 12B, and 17</a:t>
                      </a: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not completed 10a &amp; 10b (First Response)</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Migrated to a full role</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Awarded the skills for Data Protection in Scouts, Who We Are and What We Do, Safe Scouting, and Delivering a Great Programme</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Enrolled on Creating Inclusion, to be completed within 6 months of go-live</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spcAft>
                          <a:spcPts val="800"/>
                        </a:spcAft>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Will need to renew Safety and Safeguarding by the expiry date migrated from Compass</a:t>
                      </a:r>
                    </a:p>
                    <a:p>
                      <a:pPr marL="342900" lvl="0" indent="-342900">
                        <a:lnSpc>
                          <a:spcPct val="107000"/>
                        </a:lnSpc>
                        <a:spcBef>
                          <a:spcPts val="0"/>
                        </a:spcBef>
                        <a:spcAft>
                          <a:spcPts val="0"/>
                        </a:spcAft>
                        <a:buFont typeface="Symbol" panose="05050102010706020507" pitchFamily="18" charset="2"/>
                        <a:buChar char=""/>
                      </a:pPr>
                      <a:r>
                        <a:rPr lang="en-GB" sz="1400">
                          <a:effectLst/>
                          <a:latin typeface="+mn-lt"/>
                          <a:ea typeface="Calibri" panose="020F0502020204030204" pitchFamily="34" charset="0"/>
                          <a:cs typeface="Arial" panose="020B0604020202020204" pitchFamily="34" charset="0"/>
                        </a:rPr>
                        <a:t>Complete First Aid by the expiry date migrated from Compass (Up to 2-years)</a:t>
                      </a: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7050653"/>
                  </a:ext>
                </a:extLst>
              </a:tr>
              <a:tr h="0">
                <a:tc>
                  <a:txBody>
                    <a:bodyPr/>
                    <a:lstStyle/>
                    <a:p>
                      <a:pPr>
                        <a:lnSpc>
                          <a:spcPct val="107000"/>
                        </a:lnSpc>
                        <a:spcBef>
                          <a:spcPts val="600"/>
                        </a:spcBef>
                        <a:spcAft>
                          <a:spcPts val="800"/>
                        </a:spcAft>
                      </a:pPr>
                      <a:r>
                        <a:rPr lang="en-GB" sz="1400" b="1">
                          <a:effectLst/>
                          <a:latin typeface="+mn-lt"/>
                          <a:ea typeface="Nunito Sans" panose="00000500000000000000" pitchFamily="2" charset="0"/>
                          <a:cs typeface="Nunito Sans" panose="00000500000000000000" pitchFamily="2" charset="0"/>
                        </a:rPr>
                        <a:t>Peter</a:t>
                      </a:r>
                      <a:endParaRPr lang="en-GB" sz="1400" b="1">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Was a Group Scout Leader </a:t>
                      </a: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Now a Group Lead Volunteer</a:t>
                      </a:r>
                      <a:endParaRPr lang="en-GB" sz="14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 </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a full role on Compass</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validated all Getting Started modules for his GSL role but not completed any other modules</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400" dirty="0">
                          <a:effectLst/>
                          <a:latin typeface="+mn-lt"/>
                          <a:ea typeface="Nunito Sans" panose="00000500000000000000" pitchFamily="2" charset="0"/>
                          <a:cs typeface="Nunito Sans" panose="00000500000000000000" pitchFamily="2" charset="0"/>
                        </a:rPr>
                        <a:t>Migrated to a full role</a:t>
                      </a:r>
                      <a:endParaRPr lang="en-GB" sz="1400" dirty="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dirty="0">
                          <a:effectLst/>
                          <a:latin typeface="+mn-lt"/>
                          <a:ea typeface="Nunito Sans" panose="00000500000000000000" pitchFamily="2" charset="0"/>
                          <a:cs typeface="Nunito Sans" panose="00000500000000000000" pitchFamily="2" charset="0"/>
                        </a:rPr>
                        <a:t>Awarded the skills for Data Protection in Scouts, Who We Are and What We Do, and Safe Scouting (Safety and Safeguarding)</a:t>
                      </a:r>
                      <a:endParaRPr lang="en-GB" sz="1400" dirty="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dirty="0">
                          <a:effectLst/>
                          <a:latin typeface="+mn-lt"/>
                          <a:ea typeface="Nunito Sans" panose="00000500000000000000" pitchFamily="2" charset="0"/>
                          <a:cs typeface="Nunito Sans" panose="00000500000000000000" pitchFamily="2" charset="0"/>
                        </a:rPr>
                        <a:t>Enrolled on Creating Inclusion and Leading Scout Volunteers, to be completed within 6 months of go-live</a:t>
                      </a:r>
                    </a:p>
                    <a:p>
                      <a:pPr marL="342900" marR="0" lvl="0" indent="-342900" defTabSz="914400" eaLnBrk="1" fontAlgn="auto" latinLnBrk="0" hangingPunct="1">
                        <a:lnSpc>
                          <a:spcPct val="107000"/>
                        </a:lnSpc>
                        <a:spcBef>
                          <a:spcPts val="600"/>
                        </a:spcBef>
                        <a:spcAft>
                          <a:spcPts val="0"/>
                        </a:spcAft>
                        <a:buClrTx/>
                        <a:buSzTx/>
                        <a:buFont typeface="Symbol" panose="05050102010706020507" pitchFamily="18" charset="2"/>
                        <a:buChar char=""/>
                        <a:tabLst/>
                        <a:defRPr/>
                      </a:pPr>
                      <a:r>
                        <a:rPr lang="en-GB" sz="1400" dirty="0">
                          <a:effectLst/>
                          <a:latin typeface="+mn-lt"/>
                          <a:ea typeface="Calibri" panose="020F0502020204030204" pitchFamily="34" charset="0"/>
                          <a:cs typeface="Arial" panose="020B0604020202020204" pitchFamily="34" charset="0"/>
                        </a:rPr>
                        <a:t>Complete First Aid by the expiry date migrated from Compass (Up to 2-years)</a:t>
                      </a:r>
                    </a:p>
                    <a:p>
                      <a:pPr marL="342900" lvl="0" indent="-342900">
                        <a:lnSpc>
                          <a:spcPct val="107000"/>
                        </a:lnSpc>
                        <a:spcBef>
                          <a:spcPts val="600"/>
                        </a:spcBef>
                        <a:spcAft>
                          <a:spcPts val="800"/>
                        </a:spcAft>
                        <a:buFont typeface="Symbol" panose="05050102010706020507" pitchFamily="18" charset="2"/>
                        <a:buChar char=""/>
                      </a:pPr>
                      <a:r>
                        <a:rPr lang="en-GB" sz="1400" dirty="0">
                          <a:effectLst/>
                          <a:latin typeface="+mn-lt"/>
                          <a:ea typeface="Nunito Sans" panose="00000500000000000000" pitchFamily="2" charset="0"/>
                          <a:cs typeface="Nunito Sans" panose="00000500000000000000" pitchFamily="2" charset="0"/>
                        </a:rPr>
                        <a:t>Will need to renew Safety and Safeguarding by the expiry date migrated from Compass</a:t>
                      </a:r>
                      <a:endParaRPr lang="en-GB" sz="1400" dirty="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4745092"/>
                  </a:ext>
                </a:extLst>
              </a:tr>
            </a:tbl>
          </a:graphicData>
        </a:graphic>
      </p:graphicFrame>
    </p:spTree>
    <p:extLst>
      <p:ext uri="{BB962C8B-B14F-4D97-AF65-F5344CB8AC3E}">
        <p14:creationId xmlns:p14="http://schemas.microsoft.com/office/powerpoint/2010/main" val="2788981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408615" y="589660"/>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Preparing for new and updated processes </a:t>
            </a:r>
          </a:p>
        </p:txBody>
      </p:sp>
      <p:sp>
        <p:nvSpPr>
          <p:cNvPr id="5" name="TextBox 4">
            <a:extLst>
              <a:ext uri="{FF2B5EF4-FFF2-40B4-BE49-F238E27FC236}">
                <a16:creationId xmlns:a16="http://schemas.microsoft.com/office/drawing/2014/main" id="{ADFEB745-8170-3E48-5FF9-E934F9172E5E}"/>
              </a:ext>
            </a:extLst>
          </p:cNvPr>
          <p:cNvSpPr txBox="1"/>
          <p:nvPr/>
        </p:nvSpPr>
        <p:spPr>
          <a:xfrm>
            <a:off x="408615" y="1968661"/>
            <a:ext cx="5348514" cy="4462760"/>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All volunteers must be aware of the processes that will be supported by the new digital systems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All new teams should agree their local processes and responsibilities within these</a:t>
            </a:r>
          </a:p>
          <a:p>
            <a:pPr marL="9525">
              <a:spcBef>
                <a:spcPts val="600"/>
              </a:spcBef>
              <a:spcAft>
                <a:spcPts val="600"/>
              </a:spcAft>
              <a:buClr>
                <a:srgbClr val="7414DC"/>
              </a:buClr>
              <a:buSzPct val="125000"/>
              <a:defRPr/>
            </a:pPr>
            <a:r>
              <a:rPr lang="en-GB" sz="1800">
                <a:latin typeface="Nunito Sans"/>
                <a:ea typeface="Calibri"/>
                <a:cs typeface="Calibri"/>
              </a:rPr>
              <a:t>For example: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How Group Lead Volunteers source the independent person to support each Welcome Conversation</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Ensuring a smooth switchover to NAN authorisations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Ensuring a smooth start to the Volunteer Joining Journey</a:t>
            </a:r>
          </a:p>
        </p:txBody>
      </p:sp>
      <p:pic>
        <p:nvPicPr>
          <p:cNvPr id="4" name="Picture 3" descr="A picture containing person, outdoor, grass, cellphone&#10;&#10;Description automatically generated">
            <a:extLst>
              <a:ext uri="{FF2B5EF4-FFF2-40B4-BE49-F238E27FC236}">
                <a16:creationId xmlns:a16="http://schemas.microsoft.com/office/drawing/2014/main" id="{B91B5915-B71D-979F-6274-23361FECCB31}"/>
              </a:ext>
            </a:extLst>
          </p:cNvPr>
          <p:cNvPicPr>
            <a:picLocks noChangeAspect="1"/>
          </p:cNvPicPr>
          <p:nvPr/>
        </p:nvPicPr>
        <p:blipFill>
          <a:blip r:embed="rId3"/>
          <a:stretch>
            <a:fillRect/>
          </a:stretch>
        </p:blipFill>
        <p:spPr>
          <a:xfrm flipH="1">
            <a:off x="6103435" y="0"/>
            <a:ext cx="6088565" cy="6858929"/>
          </a:xfrm>
          <a:prstGeom prst="rect">
            <a:avLst/>
          </a:prstGeom>
        </p:spPr>
      </p:pic>
    </p:spTree>
    <p:extLst>
      <p:ext uri="{BB962C8B-B14F-4D97-AF65-F5344CB8AC3E}">
        <p14:creationId xmlns:p14="http://schemas.microsoft.com/office/powerpoint/2010/main" val="350039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4C9034-545E-82DC-D48A-0C6EC0938862}"/>
              </a:ext>
            </a:extLst>
          </p:cNvPr>
          <p:cNvSpPr>
            <a:spLocks noGrp="1"/>
          </p:cNvSpPr>
          <p:nvPr>
            <p:ph type="body" sz="quarter" idx="14"/>
          </p:nvPr>
        </p:nvSpPr>
        <p:spPr>
          <a:xfrm>
            <a:off x="1007165" y="2035663"/>
            <a:ext cx="10045147" cy="3385542"/>
          </a:xfrm>
        </p:spPr>
        <p:txBody>
          <a:bodyPr/>
          <a:lstStyle/>
          <a:p>
            <a:pPr algn="ctr">
              <a:lnSpc>
                <a:spcPct val="100000"/>
              </a:lnSpc>
            </a:pPr>
            <a:r>
              <a:rPr lang="en-GB" sz="4400">
                <a:latin typeface="Nunito Sans Black" panose="00000A00000000000000" pitchFamily="2" charset="0"/>
              </a:rPr>
              <a:t>We cannot grow to meet our ambitions for young people, from section level to the whole of the UK, without making some </a:t>
            </a:r>
            <a:r>
              <a:rPr lang="en-GB" sz="4400" u="sng">
                <a:latin typeface="Nunito Sans Black" panose="00000A00000000000000" pitchFamily="2" charset="0"/>
              </a:rPr>
              <a:t>fundamental changes </a:t>
            </a:r>
          </a:p>
        </p:txBody>
      </p:sp>
    </p:spTree>
    <p:extLst>
      <p:ext uri="{BB962C8B-B14F-4D97-AF65-F5344CB8AC3E}">
        <p14:creationId xmlns:p14="http://schemas.microsoft.com/office/powerpoint/2010/main" val="31166721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6633569" y="1260538"/>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Interim Processes</a:t>
            </a:r>
          </a:p>
        </p:txBody>
      </p:sp>
      <p:sp>
        <p:nvSpPr>
          <p:cNvPr id="5" name="TextBox 4">
            <a:extLst>
              <a:ext uri="{FF2B5EF4-FFF2-40B4-BE49-F238E27FC236}">
                <a16:creationId xmlns:a16="http://schemas.microsoft.com/office/drawing/2014/main" id="{ADFEB745-8170-3E48-5FF9-E934F9172E5E}"/>
              </a:ext>
            </a:extLst>
          </p:cNvPr>
          <p:cNvSpPr txBox="1"/>
          <p:nvPr/>
        </p:nvSpPr>
        <p:spPr>
          <a:xfrm>
            <a:off x="6633569" y="2444002"/>
            <a:ext cx="5348514" cy="3631763"/>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Some current processes can’t be done during this period and others will need a temporary process put in place</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We’ll be sharing the detail of what the impacts are, and any process changes closer to go-live </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Any temporary processes are designed to be as simple as possible</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 will be producing webpages walking through any changes to processes </a:t>
            </a:r>
          </a:p>
        </p:txBody>
      </p:sp>
      <p:pic>
        <p:nvPicPr>
          <p:cNvPr id="4" name="Picture 11">
            <a:extLst>
              <a:ext uri="{FF2B5EF4-FFF2-40B4-BE49-F238E27FC236}">
                <a16:creationId xmlns:a16="http://schemas.microsoft.com/office/drawing/2014/main" id="{3E3C988D-139E-2EE7-EAF0-EA1E4855E2FE}"/>
              </a:ext>
            </a:extLst>
          </p:cNvPr>
          <p:cNvPicPr>
            <a:picLocks noChangeAspect="1"/>
          </p:cNvPicPr>
          <p:nvPr/>
        </p:nvPicPr>
        <p:blipFill rotWithShape="1">
          <a:blip r:embed="rId3"/>
          <a:srcRect r="8863" b="220"/>
          <a:stretch/>
        </p:blipFill>
        <p:spPr>
          <a:xfrm>
            <a:off x="1" y="0"/>
            <a:ext cx="6095999" cy="6858000"/>
          </a:xfrm>
          <a:prstGeom prst="rect">
            <a:avLst/>
          </a:prstGeom>
        </p:spPr>
      </p:pic>
    </p:spTree>
    <p:extLst>
      <p:ext uri="{BB962C8B-B14F-4D97-AF65-F5344CB8AC3E}">
        <p14:creationId xmlns:p14="http://schemas.microsoft.com/office/powerpoint/2010/main" val="3032116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76172" y="593181"/>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POR for Post-Migration</a:t>
            </a:r>
          </a:p>
        </p:txBody>
      </p:sp>
      <p:sp>
        <p:nvSpPr>
          <p:cNvPr id="6" name="TextBox 5">
            <a:extLst>
              <a:ext uri="{FF2B5EF4-FFF2-40B4-BE49-F238E27FC236}">
                <a16:creationId xmlns:a16="http://schemas.microsoft.com/office/drawing/2014/main" id="{1983021B-2DFD-5913-0D69-4315E52A291E}"/>
              </a:ext>
            </a:extLst>
          </p:cNvPr>
          <p:cNvSpPr txBox="1"/>
          <p:nvPr/>
        </p:nvSpPr>
        <p:spPr>
          <a:xfrm>
            <a:off x="376172" y="1801050"/>
            <a:ext cx="5484301" cy="4462760"/>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POR will be updated, taking effect from go-live of the digital tools, although the wording will be available prior to go-live.</a:t>
            </a:r>
          </a:p>
          <a:p>
            <a:pPr marL="9525">
              <a:spcBef>
                <a:spcPts val="600"/>
              </a:spcBef>
              <a:spcAft>
                <a:spcPts val="600"/>
              </a:spcAft>
              <a:buClr>
                <a:srgbClr val="7414DC"/>
              </a:buClr>
              <a:buSzPct val="125000"/>
              <a:defRPr/>
            </a:pPr>
            <a:r>
              <a:rPr lang="en-GB" sz="1800">
                <a:latin typeface="Nunito Sans"/>
                <a:ea typeface="Calibri"/>
                <a:cs typeface="Calibri"/>
              </a:rPr>
              <a:t>In addition to role title changes, this will primarily mean changes to:</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Chapter 4</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Chapter 16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Roles Table replaced by Teams and Accreditations tables</a:t>
            </a:r>
          </a:p>
          <a:p>
            <a:pPr marL="9525">
              <a:spcBef>
                <a:spcPts val="600"/>
              </a:spcBef>
              <a:spcAft>
                <a:spcPts val="600"/>
              </a:spcAft>
              <a:buClr>
                <a:srgbClr val="7414DC"/>
              </a:buClr>
              <a:buSzPct val="125000"/>
              <a:defRPr/>
            </a:pPr>
            <a:r>
              <a:rPr lang="en-GB" sz="1800">
                <a:latin typeface="Nunito Sans"/>
                <a:ea typeface="Calibri"/>
                <a:cs typeface="Calibri"/>
              </a:rPr>
              <a:t>A supplement to the current POR will be issued for use by Early Adopter Counties. We will use feedback from this to generate a final ‘full’ POR edition to apply everywhere from the main ‘go-live’.</a:t>
            </a:r>
          </a:p>
        </p:txBody>
      </p:sp>
      <p:pic>
        <p:nvPicPr>
          <p:cNvPr id="2" name="Picture 1">
            <a:extLst>
              <a:ext uri="{FF2B5EF4-FFF2-40B4-BE49-F238E27FC236}">
                <a16:creationId xmlns:a16="http://schemas.microsoft.com/office/drawing/2014/main" id="{30BBE2FD-D4B4-3A03-CA70-18E88E6D5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80" y="0"/>
            <a:ext cx="6088320" cy="6858000"/>
          </a:xfrm>
          <a:prstGeom prst="rect">
            <a:avLst/>
          </a:prstGeom>
        </p:spPr>
      </p:pic>
    </p:spTree>
    <p:extLst>
      <p:ext uri="{BB962C8B-B14F-4D97-AF65-F5344CB8AC3E}">
        <p14:creationId xmlns:p14="http://schemas.microsoft.com/office/powerpoint/2010/main" val="3395250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71070"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we’re doing:</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358487" y="2328778"/>
            <a:ext cx="5432917" cy="3239348"/>
          </a:xfrm>
          <a:prstGeom prst="rect">
            <a:avLst/>
          </a:prstGeom>
          <a:noFill/>
        </p:spPr>
        <p:txBody>
          <a:bodyPr wrap="square" lIns="68580" tIns="34290" rIns="68580" bIns="34290" rtlCol="0" anchor="ctr">
            <a:sp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Sharing webinar dates and building content</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Producing new videos to support understanding of Volunteer Experience changes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Sharing Go-Live Support Team tasks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Sharing new readiness webpages </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Preparing to walk through the next two phases at next month’s TL Call</a:t>
            </a:r>
          </a:p>
        </p:txBody>
      </p:sp>
      <p:cxnSp>
        <p:nvCxnSpPr>
          <p:cNvPr id="3" name="Straight Connector 2">
            <a:extLst>
              <a:ext uri="{FF2B5EF4-FFF2-40B4-BE49-F238E27FC236}">
                <a16:creationId xmlns:a16="http://schemas.microsoft.com/office/drawing/2014/main" id="{0FACBB8F-093A-1F87-1FC5-018802DA1E22}"/>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9D8C4253-E771-0A72-D5C0-B100F08C2171}"/>
              </a:ext>
            </a:extLst>
          </p:cNvPr>
          <p:cNvSpPr txBox="1"/>
          <p:nvPr/>
        </p:nvSpPr>
        <p:spPr>
          <a:xfrm>
            <a:off x="6288013" y="2221055"/>
            <a:ext cx="5432917" cy="3454792"/>
          </a:xfrm>
          <a:prstGeom prst="rect">
            <a:avLst/>
          </a:prstGeom>
          <a:noFill/>
        </p:spPr>
        <p:txBody>
          <a:bodyPr wrap="square" lIns="68580" tIns="34290" rIns="68580" bIns="34290" rtlCol="0" anchor="ctr">
            <a:spAutoFit/>
          </a:bodyPr>
          <a:lstStyle/>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 Trustee Board have, or are ready to, adopt the membership changes at their next AGM</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 County, District &amp; Group team has defined its structure and members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Start forming your Go-Live Support Team</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Maintain training provision and current welcome processes for all current and new volunteers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Each County, District &amp; Group informally adopt new teams and titles locally, where possible</a:t>
            </a:r>
          </a:p>
        </p:txBody>
      </p:sp>
      <p:sp>
        <p:nvSpPr>
          <p:cNvPr id="7" name="object 5">
            <a:extLst>
              <a:ext uri="{FF2B5EF4-FFF2-40B4-BE49-F238E27FC236}">
                <a16:creationId xmlns:a16="http://schemas.microsoft.com/office/drawing/2014/main" id="{E4D0B2EB-3EE9-7AD1-C9AC-DB948EFE7F6D}"/>
              </a:ext>
            </a:extLst>
          </p:cNvPr>
          <p:cNvSpPr txBox="1"/>
          <p:nvPr/>
        </p:nvSpPr>
        <p:spPr>
          <a:xfrm>
            <a:off x="6288013"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you can do:</a:t>
            </a:r>
            <a:endParaRPr lang="en-US"/>
          </a:p>
        </p:txBody>
      </p:sp>
    </p:spTree>
    <p:extLst>
      <p:ext uri="{BB962C8B-B14F-4D97-AF65-F5344CB8AC3E}">
        <p14:creationId xmlns:p14="http://schemas.microsoft.com/office/powerpoint/2010/main" val="1430538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897724" y="4874317"/>
            <a:ext cx="8396551" cy="720940"/>
          </a:xfrm>
        </p:spPr>
        <p:txBody>
          <a:bodyPr vert="horz" lIns="0" tIns="0" rIns="0" bIns="0" rtlCol="0" anchor="t">
            <a:noAutofit/>
          </a:bodyPr>
          <a:lstStyle/>
          <a:p>
            <a:r>
              <a:rPr lang="en-GB"/>
              <a:t>Transformation Lead Call</a:t>
            </a:r>
          </a:p>
          <a:p>
            <a:r>
              <a:rPr lang="en-GB">
                <a:latin typeface="Nunito Sans Black"/>
              </a:rPr>
              <a:t>May 24</a:t>
            </a:r>
          </a:p>
        </p:txBody>
      </p:sp>
    </p:spTree>
    <p:extLst>
      <p:ext uri="{BB962C8B-B14F-4D97-AF65-F5344CB8AC3E}">
        <p14:creationId xmlns:p14="http://schemas.microsoft.com/office/powerpoint/2010/main" val="1097233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bject 5"/>
          <p:cNvSpPr txBox="1"/>
          <p:nvPr/>
        </p:nvSpPr>
        <p:spPr>
          <a:xfrm>
            <a:off x="329200" y="1240448"/>
            <a:ext cx="5766800" cy="5107167"/>
          </a:xfrm>
          <a:prstGeom prst="rect">
            <a:avLst/>
          </a:prstGeom>
        </p:spPr>
        <p:txBody>
          <a:bodyPr vert="horz" wrap="square" lIns="0" tIns="272415" rIns="0" bIns="0" rtlCol="0" anchor="t">
            <a:spAutoFit/>
          </a:bodyPr>
          <a:lstStyle/>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Craig Turpie,</a:t>
            </a:r>
            <a:r>
              <a:rPr lang="en-GB" sz="1800">
                <a:latin typeface="Nunito Sans"/>
                <a:cs typeface="Calibri"/>
              </a:rPr>
              <a:t> Deputy UK Chief Volunteer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Jack Caine, </a:t>
            </a:r>
            <a:r>
              <a:rPr lang="en-GB" sz="1800">
                <a:latin typeface="Nunito Sans"/>
                <a:cs typeface="Calibri"/>
              </a:rPr>
              <a:t>UK Lead Volunteer for People</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Andrew Sutherland, </a:t>
            </a:r>
            <a:r>
              <a:rPr lang="en-GB" sz="1800">
                <a:latin typeface="Nunito Sans"/>
                <a:cs typeface="Calibri"/>
              </a:rPr>
              <a:t>Deputy Programme Sponsor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Hamish Stout,</a:t>
            </a:r>
            <a:r>
              <a:rPr lang="en-GB" sz="1800">
                <a:latin typeface="Nunito Sans"/>
                <a:cs typeface="Calibri"/>
              </a:rPr>
              <a:t> Project Sponsor, Change and Infrastructure</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Elizabeth Stormfield, Gemma Norman, Rob Groves, </a:t>
            </a:r>
            <a:r>
              <a:rPr lang="en-GB" sz="1800">
                <a:latin typeface="Nunito Sans"/>
                <a:cs typeface="Calibri"/>
              </a:rPr>
              <a:t>Change Team</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Adam Ray, </a:t>
            </a:r>
            <a:r>
              <a:rPr lang="en-GB" sz="1800">
                <a:latin typeface="Nunito Sans"/>
                <a:cs typeface="Calibri"/>
              </a:rPr>
              <a:t>Communications Manager</a:t>
            </a:r>
          </a:p>
          <a:p>
            <a:pPr marL="0" lvl="1" algn="ctr">
              <a:spcBef>
                <a:spcPts val="600"/>
              </a:spcBef>
              <a:spcAft>
                <a:spcPts val="600"/>
              </a:spcAft>
              <a:buClr>
                <a:srgbClr val="7414DC"/>
              </a:buClr>
              <a:buSzPct val="125000"/>
              <a:tabLst>
                <a:tab pos="523399" algn="l"/>
                <a:tab pos="523875" algn="l"/>
              </a:tabLst>
            </a:pPr>
            <a:endParaRPr lang="en-GB" sz="1800" b="1">
              <a:latin typeface="Nunito Sans"/>
              <a:cs typeface="Calibri"/>
            </a:endParaRPr>
          </a:p>
          <a:p>
            <a:pPr marL="0" lvl="1" algn="ctr">
              <a:spcBef>
                <a:spcPts val="600"/>
              </a:spcBef>
              <a:spcAft>
                <a:spcPts val="600"/>
              </a:spcAft>
              <a:buClr>
                <a:srgbClr val="7414DC"/>
              </a:buClr>
              <a:buSzPct val="125000"/>
              <a:tabLst>
                <a:tab pos="523399" algn="l"/>
                <a:tab pos="523875" algn="l"/>
              </a:tabLst>
            </a:pPr>
            <a:r>
              <a:rPr lang="en-GB" sz="1800" b="1">
                <a:latin typeface="Nunito Sans"/>
                <a:cs typeface="Calibri"/>
              </a:rPr>
              <a:t>Breakouts</a:t>
            </a:r>
          </a:p>
          <a:p>
            <a:pPr marL="0" lvl="1" algn="ctr">
              <a:spcBef>
                <a:spcPts val="600"/>
              </a:spcBef>
              <a:spcAft>
                <a:spcPts val="600"/>
              </a:spcAft>
              <a:buClr>
                <a:srgbClr val="7414DC"/>
              </a:buClr>
              <a:buSzPct val="125000"/>
              <a:tabLst>
                <a:tab pos="523399" algn="l"/>
                <a:tab pos="523875" algn="l"/>
              </a:tabLst>
            </a:pPr>
            <a:r>
              <a:rPr lang="en-GB" sz="1800" b="1">
                <a:latin typeface="Nunito Sans"/>
                <a:cs typeface="Calibri"/>
              </a:rPr>
              <a:t>Matt Cobble, Graham Phillips, Lucy Burrows-Smith, Anders Wulff, Paul Fix, Stephen Mallet, Heather Smith, Alison Fell, Ben Powlesland, Vanessa Slawson</a:t>
            </a:r>
          </a:p>
        </p:txBody>
      </p:sp>
      <p:sp>
        <p:nvSpPr>
          <p:cNvPr id="3" name="TextBox 2">
            <a:extLst>
              <a:ext uri="{FF2B5EF4-FFF2-40B4-BE49-F238E27FC236}">
                <a16:creationId xmlns:a16="http://schemas.microsoft.com/office/drawing/2014/main" id="{C442F3DC-9009-C8F9-A8ED-6C3994E56C41}"/>
              </a:ext>
            </a:extLst>
          </p:cNvPr>
          <p:cNvSpPr txBox="1"/>
          <p:nvPr/>
        </p:nvSpPr>
        <p:spPr>
          <a:xfrm>
            <a:off x="170949" y="58197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4" name="Picture 16" descr="A person giving a presentation to an audience&#10;&#10;Description automatically generated">
            <a:extLst>
              <a:ext uri="{FF2B5EF4-FFF2-40B4-BE49-F238E27FC236}">
                <a16:creationId xmlns:a16="http://schemas.microsoft.com/office/drawing/2014/main" id="{B438E189-9D8C-8268-A3E4-D6E14F9902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4001" y="0"/>
            <a:ext cx="5888000" cy="6858000"/>
          </a:xfrm>
          <a:prstGeom prst="rect">
            <a:avLst/>
          </a:prstGeom>
        </p:spPr>
      </p:pic>
    </p:spTree>
    <p:extLst>
      <p:ext uri="{BB962C8B-B14F-4D97-AF65-F5344CB8AC3E}">
        <p14:creationId xmlns:p14="http://schemas.microsoft.com/office/powerpoint/2010/main" val="2830624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5">
            <a:extLst>
              <a:ext uri="{FF2B5EF4-FFF2-40B4-BE49-F238E27FC236}">
                <a16:creationId xmlns:a16="http://schemas.microsoft.com/office/drawing/2014/main" id="{4DA679D9-28C7-A1B3-F5D5-A9FD12A0CF16}"/>
              </a:ext>
            </a:extLst>
          </p:cNvPr>
          <p:cNvSpPr txBox="1"/>
          <p:nvPr/>
        </p:nvSpPr>
        <p:spPr>
          <a:xfrm>
            <a:off x="6498674" y="2596082"/>
            <a:ext cx="5348030" cy="2985433"/>
          </a:xfrm>
          <a:prstGeom prst="rect">
            <a:avLst/>
          </a:prstGeom>
        </p:spPr>
        <p:txBody>
          <a:bodyPr vert="horz" wrap="square" lIns="0" tIns="0" rIns="0" bIns="0" rtlCol="0" anchor="t">
            <a:spAutoFit/>
          </a:bodyPr>
          <a:lstStyle/>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PFD Response Update</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Digital System Update</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Volunteer Experience - Roadmap for Change (Phases 3 &amp; 4)</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Open Forum</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Breakout Discussion Rooms</a:t>
            </a:r>
          </a:p>
        </p:txBody>
      </p:sp>
      <p:sp>
        <p:nvSpPr>
          <p:cNvPr id="8" name="TextBox 7">
            <a:extLst>
              <a:ext uri="{FF2B5EF4-FFF2-40B4-BE49-F238E27FC236}">
                <a16:creationId xmlns:a16="http://schemas.microsoft.com/office/drawing/2014/main" id="{EB01AC4D-5059-D568-699E-D21D3E8BC53A}"/>
              </a:ext>
            </a:extLst>
          </p:cNvPr>
          <p:cNvSpPr txBox="1"/>
          <p:nvPr/>
        </p:nvSpPr>
        <p:spPr>
          <a:xfrm>
            <a:off x="6419900" y="1150589"/>
            <a:ext cx="4453509"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endParaRPr lang="en-US" sz="2800">
              <a:solidFill>
                <a:srgbClr val="7413DC"/>
              </a:solidFill>
              <a:latin typeface="Nunito Sans Black"/>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1337" y="892445"/>
            <a:ext cx="6498674" cy="5359268"/>
          </a:xfrm>
          <a:prstGeom prst="rect">
            <a:avLst/>
          </a:prstGeom>
        </p:spPr>
      </p:pic>
    </p:spTree>
    <p:extLst>
      <p:ext uri="{BB962C8B-B14F-4D97-AF65-F5344CB8AC3E}">
        <p14:creationId xmlns:p14="http://schemas.microsoft.com/office/powerpoint/2010/main" val="1153646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PFD Response Update</a:t>
            </a:r>
            <a:endParaRPr lang="en-US"/>
          </a:p>
        </p:txBody>
      </p:sp>
    </p:spTree>
    <p:extLst>
      <p:ext uri="{BB962C8B-B14F-4D97-AF65-F5344CB8AC3E}">
        <p14:creationId xmlns:p14="http://schemas.microsoft.com/office/powerpoint/2010/main" val="1549354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Breakout Rooms Poll</a:t>
            </a:r>
            <a:endParaRPr lang="en-US"/>
          </a:p>
        </p:txBody>
      </p:sp>
      <p:pic>
        <p:nvPicPr>
          <p:cNvPr id="4" name="Graphic 3" descr="Group outline">
            <a:extLst>
              <a:ext uri="{FF2B5EF4-FFF2-40B4-BE49-F238E27FC236}">
                <a16:creationId xmlns:a16="http://schemas.microsoft.com/office/drawing/2014/main" id="{BA779AE0-E36D-FB89-D282-28EB0FD7C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528" y="3939209"/>
            <a:ext cx="2700000" cy="2700000"/>
          </a:xfrm>
          <a:prstGeom prst="rect">
            <a:avLst/>
          </a:prstGeom>
        </p:spPr>
      </p:pic>
      <p:pic>
        <p:nvPicPr>
          <p:cNvPr id="6" name="Graphic 5" descr="Meeting outline">
            <a:extLst>
              <a:ext uri="{FF2B5EF4-FFF2-40B4-BE49-F238E27FC236}">
                <a16:creationId xmlns:a16="http://schemas.microsoft.com/office/drawing/2014/main" id="{7334029E-522C-5954-2AB9-802EBBD15D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8800" y="868930"/>
            <a:ext cx="2700000" cy="2700000"/>
          </a:xfrm>
          <a:prstGeom prst="rect">
            <a:avLst/>
          </a:prstGeom>
        </p:spPr>
      </p:pic>
      <p:pic>
        <p:nvPicPr>
          <p:cNvPr id="9" name="Graphic 8" descr="Chat outline">
            <a:extLst>
              <a:ext uri="{FF2B5EF4-FFF2-40B4-BE49-F238E27FC236}">
                <a16:creationId xmlns:a16="http://schemas.microsoft.com/office/drawing/2014/main" id="{00C99CFB-9219-CB19-C5A5-5AC53AACA6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3844" y="1491261"/>
            <a:ext cx="2700000" cy="2700000"/>
          </a:xfrm>
          <a:prstGeom prst="rect">
            <a:avLst/>
          </a:prstGeom>
        </p:spPr>
      </p:pic>
    </p:spTree>
    <p:extLst>
      <p:ext uri="{BB962C8B-B14F-4D97-AF65-F5344CB8AC3E}">
        <p14:creationId xmlns:p14="http://schemas.microsoft.com/office/powerpoint/2010/main" val="3381357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Digital System Update</a:t>
            </a:r>
            <a:endParaRPr lang="en-US"/>
          </a:p>
        </p:txBody>
      </p:sp>
      <p:pic>
        <p:nvPicPr>
          <p:cNvPr id="3" name="Graphic 2" descr="Programmer male outline">
            <a:extLst>
              <a:ext uri="{FF2B5EF4-FFF2-40B4-BE49-F238E27FC236}">
                <a16:creationId xmlns:a16="http://schemas.microsoft.com/office/drawing/2014/main" id="{AE847CEB-9DF1-97E8-A548-B0C4F866FE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12834" y="1106629"/>
            <a:ext cx="2700000" cy="2700000"/>
          </a:xfrm>
          <a:prstGeom prst="rect">
            <a:avLst/>
          </a:prstGeom>
        </p:spPr>
      </p:pic>
      <p:pic>
        <p:nvPicPr>
          <p:cNvPr id="8" name="Graphic 7" descr="Computer outline">
            <a:extLst>
              <a:ext uri="{FF2B5EF4-FFF2-40B4-BE49-F238E27FC236}">
                <a16:creationId xmlns:a16="http://schemas.microsoft.com/office/drawing/2014/main" id="{96692024-D891-1FEB-AB2A-F955BD8CB3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861" y="1106629"/>
            <a:ext cx="2700000" cy="2700000"/>
          </a:xfrm>
          <a:prstGeom prst="rect">
            <a:avLst/>
          </a:prstGeom>
        </p:spPr>
      </p:pic>
      <p:pic>
        <p:nvPicPr>
          <p:cNvPr id="11" name="Graphic 10" descr="Scanner outline">
            <a:extLst>
              <a:ext uri="{FF2B5EF4-FFF2-40B4-BE49-F238E27FC236}">
                <a16:creationId xmlns:a16="http://schemas.microsoft.com/office/drawing/2014/main" id="{61D2A9FF-0676-8880-C961-60CF6DCCAB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2834" y="4158000"/>
            <a:ext cx="2700000" cy="2700000"/>
          </a:xfrm>
          <a:prstGeom prst="rect">
            <a:avLst/>
          </a:prstGeom>
        </p:spPr>
      </p:pic>
    </p:spTree>
    <p:extLst>
      <p:ext uri="{BB962C8B-B14F-4D97-AF65-F5344CB8AC3E}">
        <p14:creationId xmlns:p14="http://schemas.microsoft.com/office/powerpoint/2010/main" val="40357521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Volunteer Experience - Roadmap for Change</a:t>
            </a:r>
            <a:endParaRPr lang="en-US"/>
          </a:p>
        </p:txBody>
      </p:sp>
    </p:spTree>
    <p:extLst>
      <p:ext uri="{BB962C8B-B14F-4D97-AF65-F5344CB8AC3E}">
        <p14:creationId xmlns:p14="http://schemas.microsoft.com/office/powerpoint/2010/main" val="1956095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cstate="print">
            <a:clrChange>
              <a:clrFrom>
                <a:srgbClr val="E2F1EB"/>
              </a:clrFrom>
              <a:clrTo>
                <a:srgbClr val="E2F1EB">
                  <a:alpha val="0"/>
                </a:srgbClr>
              </a:clrTo>
            </a:clrChange>
            <a:extLst>
              <a:ext uri="{28A0092B-C50C-407E-A947-70E740481C1C}">
                <a14:useLocalDpi xmlns:a14="http://schemas.microsoft.com/office/drawing/2010/main" val="0"/>
              </a:ext>
            </a:extLst>
          </a:blip>
          <a:srcRect/>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cstate="print">
            <a:clrChange>
              <a:clrFrom>
                <a:srgbClr val="FBD6D2"/>
              </a:clrFrom>
              <a:clrTo>
                <a:srgbClr val="FBD6D2">
                  <a:alpha val="0"/>
                </a:srgbClr>
              </a:clrTo>
            </a:clrChange>
            <a:extLst>
              <a:ext uri="{28A0092B-C50C-407E-A947-70E740481C1C}">
                <a14:useLocalDpi xmlns:a14="http://schemas.microsoft.com/office/drawing/2010/main" val="0"/>
              </a:ext>
            </a:extLst>
          </a:blip>
          <a:srcRect/>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cstate="print">
            <a:clrChange>
              <a:clrFrom>
                <a:srgbClr val="FFE8BF"/>
              </a:clrFrom>
              <a:clrTo>
                <a:srgbClr val="FFE8BF">
                  <a:alpha val="0"/>
                </a:srgbClr>
              </a:clrTo>
            </a:clrChange>
            <a:extLst>
              <a:ext uri="{28A0092B-C50C-407E-A947-70E740481C1C}">
                <a14:useLocalDpi xmlns:a14="http://schemas.microsoft.com/office/drawing/2010/main" val="0"/>
              </a:ext>
            </a:extLst>
          </a:blip>
          <a:srcRect/>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BFFAC-A579-C96A-D8AC-93B068AEE799}"/>
              </a:ext>
            </a:extLst>
          </p:cNvPr>
          <p:cNvSpPr txBox="1"/>
          <p:nvPr/>
        </p:nvSpPr>
        <p:spPr>
          <a:xfrm>
            <a:off x="429216" y="767673"/>
            <a:ext cx="5666784"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Delivery Phases</a:t>
            </a:r>
          </a:p>
        </p:txBody>
      </p:sp>
      <p:grpSp>
        <p:nvGrpSpPr>
          <p:cNvPr id="8" name="Group 7">
            <a:extLst>
              <a:ext uri="{FF2B5EF4-FFF2-40B4-BE49-F238E27FC236}">
                <a16:creationId xmlns:a16="http://schemas.microsoft.com/office/drawing/2014/main" id="{3AEE03BA-5AEF-0B86-DA46-F31451958EAE}"/>
              </a:ext>
            </a:extLst>
          </p:cNvPr>
          <p:cNvGrpSpPr/>
          <p:nvPr/>
        </p:nvGrpSpPr>
        <p:grpSpPr>
          <a:xfrm>
            <a:off x="447897" y="1548768"/>
            <a:ext cx="11296206" cy="2576254"/>
            <a:chOff x="447897" y="2346972"/>
            <a:chExt cx="11296206" cy="2576255"/>
          </a:xfrm>
        </p:grpSpPr>
        <p:sp>
          <p:nvSpPr>
            <p:cNvPr id="10" name="Arrow: Right 9">
              <a:extLst>
                <a:ext uri="{FF2B5EF4-FFF2-40B4-BE49-F238E27FC236}">
                  <a16:creationId xmlns:a16="http://schemas.microsoft.com/office/drawing/2014/main" id="{70B5AC61-551C-6806-C961-F0DBA38F2567}"/>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11" name="Rectangle: Rounded Corners 10">
              <a:extLst>
                <a:ext uri="{FF2B5EF4-FFF2-40B4-BE49-F238E27FC236}">
                  <a16:creationId xmlns:a16="http://schemas.microsoft.com/office/drawing/2014/main" id="{BA468AA2-3ADC-A621-1339-31734EAF08D7}"/>
                </a:ext>
              </a:extLst>
            </p:cNvPr>
            <p:cNvSpPr/>
            <p:nvPr/>
          </p:nvSpPr>
          <p:spPr>
            <a:xfrm>
              <a:off x="7158806" y="3695624"/>
              <a:ext cx="2576881"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12" name="Rectangle: Rounded Corners 11">
              <a:extLst>
                <a:ext uri="{FF2B5EF4-FFF2-40B4-BE49-F238E27FC236}">
                  <a16:creationId xmlns:a16="http://schemas.microsoft.com/office/drawing/2014/main" id="{4020A154-2C2C-5D8B-42BE-F8962D478444}"/>
                </a:ext>
              </a:extLst>
            </p:cNvPr>
            <p:cNvSpPr/>
            <p:nvPr/>
          </p:nvSpPr>
          <p:spPr>
            <a:xfrm>
              <a:off x="8539079" y="4355670"/>
              <a:ext cx="1196608"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14" name="Rectangle: Rounded Corners 13">
              <a:extLst>
                <a:ext uri="{FF2B5EF4-FFF2-40B4-BE49-F238E27FC236}">
                  <a16:creationId xmlns:a16="http://schemas.microsoft.com/office/drawing/2014/main" id="{ECE13800-604F-B400-92E9-47E6FBE9B26B}"/>
                </a:ext>
              </a:extLst>
            </p:cNvPr>
            <p:cNvSpPr/>
            <p:nvPr/>
          </p:nvSpPr>
          <p:spPr>
            <a:xfrm>
              <a:off x="7158806" y="4355669"/>
              <a:ext cx="1310119"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16" name="Rectangle: Rounded Corners 15">
              <a:extLst>
                <a:ext uri="{FF2B5EF4-FFF2-40B4-BE49-F238E27FC236}">
                  <a16:creationId xmlns:a16="http://schemas.microsoft.com/office/drawing/2014/main" id="{D92FD610-5364-AE44-05CE-307A99E22BD9}"/>
                </a:ext>
              </a:extLst>
            </p:cNvPr>
            <p:cNvSpPr/>
            <p:nvPr/>
          </p:nvSpPr>
          <p:spPr>
            <a:xfrm>
              <a:off x="447897" y="3695620"/>
              <a:ext cx="3841322"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18" name="Rectangle: Rounded Corners 17">
              <a:extLst>
                <a:ext uri="{FF2B5EF4-FFF2-40B4-BE49-F238E27FC236}">
                  <a16:creationId xmlns:a16="http://schemas.microsoft.com/office/drawing/2014/main" id="{39687B63-D96D-766B-505C-74EDB0ECC2DC}"/>
                </a:ext>
              </a:extLst>
            </p:cNvPr>
            <p:cNvSpPr/>
            <p:nvPr/>
          </p:nvSpPr>
          <p:spPr>
            <a:xfrm>
              <a:off x="4395442" y="3695620"/>
              <a:ext cx="2657141"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5" name="Rectangle: Rounded Corners 4">
              <a:extLst>
                <a:ext uri="{FF2B5EF4-FFF2-40B4-BE49-F238E27FC236}">
                  <a16:creationId xmlns:a16="http://schemas.microsoft.com/office/drawing/2014/main" id="{3939F3FF-BDAE-DCB1-DC14-75A442979514}"/>
                </a:ext>
              </a:extLst>
            </p:cNvPr>
            <p:cNvSpPr/>
            <p:nvPr/>
          </p:nvSpPr>
          <p:spPr>
            <a:xfrm>
              <a:off x="9841909" y="3695622"/>
              <a:ext cx="1902194"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3" name="Rectangle: Rounded Corners 2">
              <a:extLst>
                <a:ext uri="{FF2B5EF4-FFF2-40B4-BE49-F238E27FC236}">
                  <a16:creationId xmlns:a16="http://schemas.microsoft.com/office/drawing/2014/main" id="{FD688A1F-FC7D-B1CF-4E88-C99440C678D8}"/>
                </a:ext>
              </a:extLst>
            </p:cNvPr>
            <p:cNvSpPr/>
            <p:nvPr/>
          </p:nvSpPr>
          <p:spPr>
            <a:xfrm>
              <a:off x="447897" y="3005970"/>
              <a:ext cx="3841322"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4" name="Rectangle: Rounded Corners 3">
              <a:extLst>
                <a:ext uri="{FF2B5EF4-FFF2-40B4-BE49-F238E27FC236}">
                  <a16:creationId xmlns:a16="http://schemas.microsoft.com/office/drawing/2014/main" id="{31203111-FBBA-6D7B-699B-556F115120D3}"/>
                </a:ext>
              </a:extLst>
            </p:cNvPr>
            <p:cNvSpPr/>
            <p:nvPr/>
          </p:nvSpPr>
          <p:spPr>
            <a:xfrm>
              <a:off x="4395442" y="3005970"/>
              <a:ext cx="265714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6" name="Rectangle: Rounded Corners 5">
              <a:extLst>
                <a:ext uri="{FF2B5EF4-FFF2-40B4-BE49-F238E27FC236}">
                  <a16:creationId xmlns:a16="http://schemas.microsoft.com/office/drawing/2014/main" id="{453F7BC7-CF1B-6633-0B03-D416EB5FF78F}"/>
                </a:ext>
              </a:extLst>
            </p:cNvPr>
            <p:cNvSpPr/>
            <p:nvPr/>
          </p:nvSpPr>
          <p:spPr>
            <a:xfrm>
              <a:off x="7158806" y="3005970"/>
              <a:ext cx="257688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7" name="Rectangle: Rounded Corners 6">
              <a:extLst>
                <a:ext uri="{FF2B5EF4-FFF2-40B4-BE49-F238E27FC236}">
                  <a16:creationId xmlns:a16="http://schemas.microsoft.com/office/drawing/2014/main" id="{29F25422-CE41-0CDA-01E0-042AE19C8D9C}"/>
                </a:ext>
              </a:extLst>
            </p:cNvPr>
            <p:cNvSpPr/>
            <p:nvPr/>
          </p:nvSpPr>
          <p:spPr>
            <a:xfrm>
              <a:off x="9841909" y="3005970"/>
              <a:ext cx="1902194"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
        <p:nvSpPr>
          <p:cNvPr id="15" name="Rectangle: Rounded Corners 14">
            <a:extLst>
              <a:ext uri="{FF2B5EF4-FFF2-40B4-BE49-F238E27FC236}">
                <a16:creationId xmlns:a16="http://schemas.microsoft.com/office/drawing/2014/main" id="{ADF4AB80-7849-229D-6CEB-CEABBC4B1B7F}"/>
              </a:ext>
            </a:extLst>
          </p:cNvPr>
          <p:cNvSpPr/>
          <p:nvPr/>
        </p:nvSpPr>
        <p:spPr>
          <a:xfrm>
            <a:off x="447898" y="4125021"/>
            <a:ext cx="3841321" cy="2433661"/>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795" marR="3810">
              <a:spcBef>
                <a:spcPts val="1200"/>
              </a:spcBef>
              <a:spcAft>
                <a:spcPts val="1200"/>
              </a:spcAft>
              <a:buClr>
                <a:schemeClr val="tx2"/>
              </a:buClr>
              <a:buSzPct val="125000"/>
            </a:pPr>
            <a:r>
              <a:rPr lang="en-US" sz="1600" b="1">
                <a:solidFill>
                  <a:schemeClr val="tx1"/>
                </a:solidFill>
              </a:rPr>
              <a:t>*Introducing and embedding culture changes includes: </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Our Volunteering Culture</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Learning Culture </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Welcome Culture</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New ways of working</a:t>
            </a:r>
          </a:p>
        </p:txBody>
      </p:sp>
    </p:spTree>
    <p:extLst>
      <p:ext uri="{BB962C8B-B14F-4D97-AF65-F5344CB8AC3E}">
        <p14:creationId xmlns:p14="http://schemas.microsoft.com/office/powerpoint/2010/main" val="12153208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91269" y="510371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solidFill>
                  <a:schemeClr val="tx2"/>
                </a:solidFill>
              </a:rPr>
              <a:t>Any Questions?</a:t>
            </a:r>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3111" y="2805223"/>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190" y="1079802"/>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3623984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Breakout Rooms</a:t>
            </a:r>
            <a:endParaRPr lang="en-US"/>
          </a:p>
        </p:txBody>
      </p:sp>
      <p:pic>
        <p:nvPicPr>
          <p:cNvPr id="4" name="Graphic 3" descr="Group outline">
            <a:extLst>
              <a:ext uri="{FF2B5EF4-FFF2-40B4-BE49-F238E27FC236}">
                <a16:creationId xmlns:a16="http://schemas.microsoft.com/office/drawing/2014/main" id="{BA779AE0-E36D-FB89-D282-28EB0FD7C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528" y="3939209"/>
            <a:ext cx="2700000" cy="2700000"/>
          </a:xfrm>
          <a:prstGeom prst="rect">
            <a:avLst/>
          </a:prstGeom>
        </p:spPr>
      </p:pic>
      <p:pic>
        <p:nvPicPr>
          <p:cNvPr id="6" name="Graphic 5" descr="Meeting outline">
            <a:extLst>
              <a:ext uri="{FF2B5EF4-FFF2-40B4-BE49-F238E27FC236}">
                <a16:creationId xmlns:a16="http://schemas.microsoft.com/office/drawing/2014/main" id="{7334029E-522C-5954-2AB9-802EBBD15D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8800" y="868930"/>
            <a:ext cx="2700000" cy="2700000"/>
          </a:xfrm>
          <a:prstGeom prst="rect">
            <a:avLst/>
          </a:prstGeom>
        </p:spPr>
      </p:pic>
      <p:pic>
        <p:nvPicPr>
          <p:cNvPr id="9" name="Graphic 8" descr="Chat outline">
            <a:extLst>
              <a:ext uri="{FF2B5EF4-FFF2-40B4-BE49-F238E27FC236}">
                <a16:creationId xmlns:a16="http://schemas.microsoft.com/office/drawing/2014/main" id="{00C99CFB-9219-CB19-C5A5-5AC53AACA6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3844" y="1491261"/>
            <a:ext cx="2700000" cy="2700000"/>
          </a:xfrm>
          <a:prstGeom prst="rect">
            <a:avLst/>
          </a:prstGeom>
        </p:spPr>
      </p:pic>
    </p:spTree>
    <p:extLst>
      <p:ext uri="{BB962C8B-B14F-4D97-AF65-F5344CB8AC3E}">
        <p14:creationId xmlns:p14="http://schemas.microsoft.com/office/powerpoint/2010/main" val="2760954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71070"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Breakout Options</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1230853" y="2726154"/>
            <a:ext cx="9730293" cy="3527770"/>
          </a:xfrm>
          <a:prstGeom prst="rect">
            <a:avLst/>
          </a:prstGeom>
          <a:noFill/>
        </p:spPr>
        <p:txBody>
          <a:bodyPr wrap="square" lIns="68580" tIns="34290" rIns="68580" bIns="34290" numCol="2" rtlCol="0" anchor="ctr">
            <a:no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Trustee Changes</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Building a Team</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Running a Team</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Volunteer Joining Journey</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Learning Data Migration</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Growing Roots &amp; Branching Out</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Data Migration (Not Learning)</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Engaging with people resistant to change</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Our Volunteering Culture</a:t>
            </a:r>
          </a:p>
        </p:txBody>
      </p:sp>
      <p:sp>
        <p:nvSpPr>
          <p:cNvPr id="10" name="TextBox 9">
            <a:extLst>
              <a:ext uri="{FF2B5EF4-FFF2-40B4-BE49-F238E27FC236}">
                <a16:creationId xmlns:a16="http://schemas.microsoft.com/office/drawing/2014/main" id="{C3194152-621F-5868-8B79-1996D7BC5EDD}"/>
              </a:ext>
            </a:extLst>
          </p:cNvPr>
          <p:cNvSpPr txBox="1"/>
          <p:nvPr/>
        </p:nvSpPr>
        <p:spPr>
          <a:xfrm>
            <a:off x="471070" y="1998630"/>
            <a:ext cx="6096000" cy="369332"/>
          </a:xfrm>
          <a:prstGeom prst="rect">
            <a:avLst/>
          </a:prstGeom>
          <a:noFill/>
        </p:spPr>
        <p:txBody>
          <a:bodyPr wrap="square">
            <a:spAutoFit/>
          </a:bodyPr>
          <a:lstStyle/>
          <a:p>
            <a:pPr marL="9525" marR="0" lvl="0" algn="l" defTabSz="685800" rtl="0" eaLnBrk="1" fontAlgn="auto" latinLnBrk="0" hangingPunct="1">
              <a:lnSpc>
                <a:spcPct val="100000"/>
              </a:lnSpc>
              <a:spcBef>
                <a:spcPts val="1200"/>
              </a:spcBef>
              <a:spcAft>
                <a:spcPts val="1200"/>
              </a:spcAft>
              <a:buClr>
                <a:srgbClr val="7414DC"/>
              </a:buClr>
              <a:buSzPct val="125000"/>
              <a:tabLst/>
              <a:defRPr/>
            </a:pPr>
            <a:r>
              <a:rPr lang="en-GB" sz="1800" b="1">
                <a:solidFill>
                  <a:srgbClr val="000000"/>
                </a:solidFill>
                <a:latin typeface="Nunito Sans"/>
              </a:rPr>
              <a:t>Two 15-min breakout rooms:</a:t>
            </a:r>
            <a:endParaRPr kumimoji="0" lang="en-GB" sz="1800" b="1"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77765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854B40-CA9B-D3EC-A493-FED23AE69853}"/>
              </a:ext>
            </a:extLst>
          </p:cNvPr>
          <p:cNvSpPr txBox="1"/>
          <p:nvPr/>
        </p:nvSpPr>
        <p:spPr>
          <a:xfrm>
            <a:off x="259821" y="342158"/>
            <a:ext cx="9089571"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Transforming our Volunteer Experience</a:t>
            </a:r>
          </a:p>
        </p:txBody>
      </p:sp>
      <p:grpSp>
        <p:nvGrpSpPr>
          <p:cNvPr id="2" name="Group 1">
            <a:extLst>
              <a:ext uri="{FF2B5EF4-FFF2-40B4-BE49-F238E27FC236}">
                <a16:creationId xmlns:a16="http://schemas.microsoft.com/office/drawing/2014/main" id="{993F252D-DF88-5617-7954-6323F41DFD16}"/>
              </a:ext>
            </a:extLst>
          </p:cNvPr>
          <p:cNvGrpSpPr/>
          <p:nvPr/>
        </p:nvGrpSpPr>
        <p:grpSpPr>
          <a:xfrm>
            <a:off x="276090" y="983321"/>
            <a:ext cx="11639820" cy="5702400"/>
            <a:chOff x="276090" y="983321"/>
            <a:chExt cx="11639820" cy="5702400"/>
          </a:xfrm>
        </p:grpSpPr>
        <p:grpSp>
          <p:nvGrpSpPr>
            <p:cNvPr id="23" name="Group 22">
              <a:extLst>
                <a:ext uri="{FF2B5EF4-FFF2-40B4-BE49-F238E27FC236}">
                  <a16:creationId xmlns:a16="http://schemas.microsoft.com/office/drawing/2014/main" id="{33FE1266-FEF4-FF5C-BD7D-EDDF4C0592BA}"/>
                </a:ext>
              </a:extLst>
            </p:cNvPr>
            <p:cNvGrpSpPr/>
            <p:nvPr/>
          </p:nvGrpSpPr>
          <p:grpSpPr>
            <a:xfrm>
              <a:off x="8315910" y="983321"/>
              <a:ext cx="3600000" cy="5702400"/>
              <a:chOff x="9047136" y="1696517"/>
              <a:chExt cx="2874715" cy="4644400"/>
            </a:xfrm>
          </p:grpSpPr>
          <p:sp>
            <p:nvSpPr>
              <p:cNvPr id="24" name="Rectangle: Rounded Corners 23">
                <a:extLst>
                  <a:ext uri="{FF2B5EF4-FFF2-40B4-BE49-F238E27FC236}">
                    <a16:creationId xmlns:a16="http://schemas.microsoft.com/office/drawing/2014/main" id="{3B4ACA6F-D4DA-DAC9-FA7D-FF38CF3B715F}"/>
                  </a:ext>
                </a:extLst>
              </p:cNvPr>
              <p:cNvSpPr/>
              <p:nvPr/>
            </p:nvSpPr>
            <p:spPr>
              <a:xfrm>
                <a:off x="9047136" y="1696517"/>
                <a:ext cx="2874715" cy="4644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5" name="Rectangle: Rounded Corners 24">
                <a:extLst>
                  <a:ext uri="{FF2B5EF4-FFF2-40B4-BE49-F238E27FC236}">
                    <a16:creationId xmlns:a16="http://schemas.microsoft.com/office/drawing/2014/main" id="{A4C0BCC8-6D7F-8870-A5D8-07B15EB5BB66}"/>
                  </a:ext>
                </a:extLst>
              </p:cNvPr>
              <p:cNvSpPr/>
              <p:nvPr/>
            </p:nvSpPr>
            <p:spPr>
              <a:xfrm>
                <a:off x="9183189" y="3524463"/>
                <a:ext cx="2611138" cy="8183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6" name="Rectangle: Rounded Corners 25">
                <a:extLst>
                  <a:ext uri="{FF2B5EF4-FFF2-40B4-BE49-F238E27FC236}">
                    <a16:creationId xmlns:a16="http://schemas.microsoft.com/office/drawing/2014/main" id="{4B4B0A88-7BAD-9FFF-8CF4-B405C1447ED9}"/>
                  </a:ext>
                </a:extLst>
              </p:cNvPr>
              <p:cNvSpPr/>
              <p:nvPr/>
            </p:nvSpPr>
            <p:spPr>
              <a:xfrm>
                <a:off x="9165465" y="4419992"/>
                <a:ext cx="2611138" cy="1772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7" name="Rectangle: Rounded Corners 26">
                <a:extLst>
                  <a:ext uri="{FF2B5EF4-FFF2-40B4-BE49-F238E27FC236}">
                    <a16:creationId xmlns:a16="http://schemas.microsoft.com/office/drawing/2014/main" id="{97AF6C08-CC19-D3EE-715A-BB7E89AEA73B}"/>
                  </a:ext>
                </a:extLst>
              </p:cNvPr>
              <p:cNvSpPr/>
              <p:nvPr/>
            </p:nvSpPr>
            <p:spPr>
              <a:xfrm>
                <a:off x="9550111" y="2096391"/>
                <a:ext cx="1749846" cy="11481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8" name="TextBox 27">
                <a:extLst>
                  <a:ext uri="{FF2B5EF4-FFF2-40B4-BE49-F238E27FC236}">
                    <a16:creationId xmlns:a16="http://schemas.microsoft.com/office/drawing/2014/main" id="{014A623D-BCB6-82BF-77E8-A6DF1EFBF069}"/>
                  </a:ext>
                </a:extLst>
              </p:cNvPr>
              <p:cNvSpPr txBox="1"/>
              <p:nvPr/>
            </p:nvSpPr>
            <p:spPr>
              <a:xfrm>
                <a:off x="9175556" y="3595639"/>
                <a:ext cx="2608481" cy="676817"/>
              </a:xfrm>
              <a:prstGeom prst="rect">
                <a:avLst/>
              </a:prstGeom>
              <a:noFill/>
              <a:effectLst/>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A793"/>
                    </a:solidFill>
                    <a:effectLst/>
                    <a:uLnTx/>
                    <a:uFillTx/>
                    <a:latin typeface="Nunito Sans SemiBold" panose="00000700000000000000" pitchFamily="2" charset="0"/>
                    <a:ea typeface="+mn-ea"/>
                    <a:cs typeface="+mn-cs"/>
                  </a:rPr>
                  <a:t>More engaging learning</a:t>
                </a:r>
              </a:p>
            </p:txBody>
          </p:sp>
          <p:pic>
            <p:nvPicPr>
              <p:cNvPr id="29" name="Picture 8" descr="https://cdn-icons-png.flaticon.com/512/2436/2436805.png">
                <a:extLst>
                  <a:ext uri="{FF2B5EF4-FFF2-40B4-BE49-F238E27FC236}">
                    <a16:creationId xmlns:a16="http://schemas.microsoft.com/office/drawing/2014/main" id="{A540B961-7192-E0E5-11B7-8EBAF592EAC5}"/>
                  </a:ext>
                </a:extLst>
              </p:cNvPr>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992175" y="2204318"/>
                <a:ext cx="865717" cy="86571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B1583FE7-B1AF-73F4-524B-24FC455A80D1}"/>
                  </a:ext>
                </a:extLst>
              </p:cNvPr>
              <p:cNvSpPr/>
              <p:nvPr/>
            </p:nvSpPr>
            <p:spPr>
              <a:xfrm>
                <a:off x="9165465" y="4489768"/>
                <a:ext cx="2626206" cy="1804845"/>
              </a:xfrm>
              <a:prstGeom prst="rect">
                <a:avLst/>
              </a:prstGeom>
            </p:spPr>
            <p:txBody>
              <a:bodyPr wrap="square">
                <a:spAutoFit/>
              </a:bodyPr>
              <a:lstStyle/>
              <a:p>
                <a:pPr marL="285750" marR="0" lvl="0" indent="-285750" algn="l" defTabSz="685800" rtl="0" eaLnBrk="1" fontAlgn="auto" latinLnBrk="0" hangingPunct="1">
                  <a:lnSpc>
                    <a:spcPct val="100000"/>
                  </a:lnSpc>
                  <a:spcBef>
                    <a:spcPts val="0"/>
                  </a:spcBef>
                  <a:spcAft>
                    <a:spcPts val="0"/>
                  </a:spcAft>
                  <a:buClr>
                    <a:srgbClr val="00A793"/>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Reviewing current training and moving to learning</a:t>
                </a:r>
              </a:p>
              <a:p>
                <a:pPr marL="285750" marR="0" lvl="0" indent="-285750" algn="l" defTabSz="685800" rtl="0" eaLnBrk="1" fontAlgn="auto" latinLnBrk="0" hangingPunct="1">
                  <a:lnSpc>
                    <a:spcPct val="100000"/>
                  </a:lnSpc>
                  <a:spcBef>
                    <a:spcPts val="0"/>
                  </a:spcBef>
                  <a:spcAft>
                    <a:spcPts val="0"/>
                  </a:spcAft>
                  <a:buClr>
                    <a:srgbClr val="00A793"/>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New digital learning tool with personal and engaging content</a:t>
                </a:r>
              </a:p>
              <a:p>
                <a:pPr marL="285750" marR="0" lvl="0" indent="-285750" algn="l" defTabSz="685800" rtl="0" eaLnBrk="1" fontAlgn="auto" latinLnBrk="0" hangingPunct="1">
                  <a:lnSpc>
                    <a:spcPct val="100000"/>
                  </a:lnSpc>
                  <a:spcBef>
                    <a:spcPts val="0"/>
                  </a:spcBef>
                  <a:spcAft>
                    <a:spcPts val="0"/>
                  </a:spcAft>
                  <a:buClr>
                    <a:srgbClr val="00A793"/>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Includes new co-designed Safeguarding learning</a:t>
                </a:r>
              </a:p>
              <a:p>
                <a:pPr marL="285750" marR="0" lvl="0" indent="-285750" algn="l" defTabSz="685800" rtl="0" eaLnBrk="1" fontAlgn="auto" latinLnBrk="0" hangingPunct="1">
                  <a:lnSpc>
                    <a:spcPct val="100000"/>
                  </a:lnSpc>
                  <a:spcBef>
                    <a:spcPts val="0"/>
                  </a:spcBef>
                  <a:spcAft>
                    <a:spcPts val="0"/>
                  </a:spcAft>
                  <a:buClr>
                    <a:srgbClr val="00A793"/>
                  </a:buClr>
                  <a:buSzPct val="125000"/>
                  <a:buFont typeface="Arial" panose="020B0604020202020204" pitchFamily="34" charset="0"/>
                  <a:buChar char="•"/>
                  <a:tabLst/>
                  <a:defRPr/>
                </a:pPr>
                <a:endParaRPr kumimoji="0" lang="en-GB" sz="1200" b="0" i="0" u="none" strike="noStrike" kern="1200" cap="none" spc="0" normalizeH="0" baseline="0" noProof="0">
                  <a:ln>
                    <a:noFill/>
                  </a:ln>
                  <a:solidFill>
                    <a:srgbClr val="000000"/>
                  </a:solidFill>
                  <a:effectLst/>
                  <a:uLnTx/>
                  <a:uFillTx/>
                  <a:latin typeface="Nunito Sans Light" panose="00000400000000000000" pitchFamily="2" charset="0"/>
                  <a:ea typeface="+mn-ea"/>
                  <a:cs typeface="+mn-cs"/>
                </a:endParaRPr>
              </a:p>
            </p:txBody>
          </p:sp>
        </p:grpSp>
        <p:grpSp>
          <p:nvGrpSpPr>
            <p:cNvPr id="34" name="Group 33">
              <a:extLst>
                <a:ext uri="{FF2B5EF4-FFF2-40B4-BE49-F238E27FC236}">
                  <a16:creationId xmlns:a16="http://schemas.microsoft.com/office/drawing/2014/main" id="{23CE48E4-5314-2E81-DCBD-812EC89BA5D4}"/>
                </a:ext>
              </a:extLst>
            </p:cNvPr>
            <p:cNvGrpSpPr/>
            <p:nvPr/>
          </p:nvGrpSpPr>
          <p:grpSpPr>
            <a:xfrm>
              <a:off x="276090" y="983438"/>
              <a:ext cx="3600000" cy="5702283"/>
              <a:chOff x="249389" y="1685804"/>
              <a:chExt cx="2874715" cy="4644400"/>
            </a:xfrm>
          </p:grpSpPr>
          <p:grpSp>
            <p:nvGrpSpPr>
              <p:cNvPr id="7" name="Group 6">
                <a:extLst>
                  <a:ext uri="{FF2B5EF4-FFF2-40B4-BE49-F238E27FC236}">
                    <a16:creationId xmlns:a16="http://schemas.microsoft.com/office/drawing/2014/main" id="{84C65995-304E-4CFF-523F-78F95F02982B}"/>
                  </a:ext>
                </a:extLst>
              </p:cNvPr>
              <p:cNvGrpSpPr/>
              <p:nvPr/>
            </p:nvGrpSpPr>
            <p:grpSpPr>
              <a:xfrm>
                <a:off x="249389" y="1685804"/>
                <a:ext cx="2874715" cy="4644400"/>
                <a:chOff x="249389" y="1685804"/>
                <a:chExt cx="2874715" cy="4644400"/>
              </a:xfrm>
            </p:grpSpPr>
            <p:grpSp>
              <p:nvGrpSpPr>
                <p:cNvPr id="9" name="Group 8">
                  <a:extLst>
                    <a:ext uri="{FF2B5EF4-FFF2-40B4-BE49-F238E27FC236}">
                      <a16:creationId xmlns:a16="http://schemas.microsoft.com/office/drawing/2014/main" id="{265888C5-090A-F24A-E4B8-4C280E0B0DA8}"/>
                    </a:ext>
                  </a:extLst>
                </p:cNvPr>
                <p:cNvGrpSpPr/>
                <p:nvPr/>
              </p:nvGrpSpPr>
              <p:grpSpPr>
                <a:xfrm>
                  <a:off x="249389" y="1685804"/>
                  <a:ext cx="2874715" cy="4644400"/>
                  <a:chOff x="249389" y="1685804"/>
                  <a:chExt cx="2874715" cy="4644400"/>
                </a:xfrm>
              </p:grpSpPr>
              <p:sp>
                <p:nvSpPr>
                  <p:cNvPr id="11" name="Rectangle: Rounded Corners 10">
                    <a:extLst>
                      <a:ext uri="{FF2B5EF4-FFF2-40B4-BE49-F238E27FC236}">
                        <a16:creationId xmlns:a16="http://schemas.microsoft.com/office/drawing/2014/main" id="{D9B4C0D8-C261-968C-2B30-D3DAF683F21D}"/>
                      </a:ext>
                    </a:extLst>
                  </p:cNvPr>
                  <p:cNvSpPr/>
                  <p:nvPr/>
                </p:nvSpPr>
                <p:spPr>
                  <a:xfrm>
                    <a:off x="249389" y="1685804"/>
                    <a:ext cx="2874715" cy="464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2" name="Rectangle: Rounded Corners 11">
                    <a:extLst>
                      <a:ext uri="{FF2B5EF4-FFF2-40B4-BE49-F238E27FC236}">
                        <a16:creationId xmlns:a16="http://schemas.microsoft.com/office/drawing/2014/main" id="{CD7A26A8-87E3-064F-960C-C41B5AC8EF5C}"/>
                      </a:ext>
                    </a:extLst>
                  </p:cNvPr>
                  <p:cNvSpPr/>
                  <p:nvPr/>
                </p:nvSpPr>
                <p:spPr>
                  <a:xfrm>
                    <a:off x="393778" y="4402863"/>
                    <a:ext cx="2611138" cy="1781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3" name="Rectangle: Rounded Corners 12">
                    <a:extLst>
                      <a:ext uri="{FF2B5EF4-FFF2-40B4-BE49-F238E27FC236}">
                        <a16:creationId xmlns:a16="http://schemas.microsoft.com/office/drawing/2014/main" id="{CBB7011E-8B38-B57E-E806-30CF7264E0BF}"/>
                      </a:ext>
                    </a:extLst>
                  </p:cNvPr>
                  <p:cNvSpPr/>
                  <p:nvPr/>
                </p:nvSpPr>
                <p:spPr>
                  <a:xfrm>
                    <a:off x="817269" y="2078184"/>
                    <a:ext cx="1749846" cy="11481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4" name="Rectangle: Rounded Corners 13">
                    <a:extLst>
                      <a:ext uri="{FF2B5EF4-FFF2-40B4-BE49-F238E27FC236}">
                        <a16:creationId xmlns:a16="http://schemas.microsoft.com/office/drawing/2014/main" id="{C76ED996-4774-2D1F-9B92-48C1E8168B6A}"/>
                      </a:ext>
                    </a:extLst>
                  </p:cNvPr>
                  <p:cNvSpPr/>
                  <p:nvPr/>
                </p:nvSpPr>
                <p:spPr>
                  <a:xfrm>
                    <a:off x="387203" y="3510138"/>
                    <a:ext cx="2611138" cy="8183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pic>
                <p:nvPicPr>
                  <p:cNvPr id="15" name="Picture 2" descr="https://cdn-icons-png.flaticon.com/512/1361/1361323.png">
                    <a:extLst>
                      <a:ext uri="{FF2B5EF4-FFF2-40B4-BE49-F238E27FC236}">
                        <a16:creationId xmlns:a16="http://schemas.microsoft.com/office/drawing/2014/main" id="{14306131-2F7C-BAC2-4EAA-40D1387545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5869" y="2149910"/>
                    <a:ext cx="1076438" cy="107643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30CD6DC1-8024-B68D-C065-D2AAF0E317AB}"/>
                    </a:ext>
                  </a:extLst>
                </p:cNvPr>
                <p:cNvSpPr txBox="1"/>
                <p:nvPr/>
              </p:nvSpPr>
              <p:spPr>
                <a:xfrm>
                  <a:off x="382938" y="3580904"/>
                  <a:ext cx="2611138" cy="676831"/>
                </a:xfrm>
                <a:prstGeom prst="rect">
                  <a:avLst/>
                </a:prstGeom>
                <a:noFill/>
                <a:effectLst/>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A950"/>
                      </a:solidFill>
                      <a:effectLst/>
                      <a:uLnTx/>
                      <a:uFillTx/>
                      <a:latin typeface="Nunito Sans SemiBold" panose="00000700000000000000" pitchFamily="2" charset="0"/>
                      <a:ea typeface="+mn-ea"/>
                      <a:cs typeface="+mn-cs"/>
                    </a:rPr>
                    <a:t>A warmer welcome for everyone </a:t>
                  </a:r>
                </a:p>
              </p:txBody>
            </p:sp>
          </p:grpSp>
          <p:sp>
            <p:nvSpPr>
              <p:cNvPr id="31" name="Rectangle 30">
                <a:extLst>
                  <a:ext uri="{FF2B5EF4-FFF2-40B4-BE49-F238E27FC236}">
                    <a16:creationId xmlns:a16="http://schemas.microsoft.com/office/drawing/2014/main" id="{A813009F-C887-44EB-98BA-D07601E71CDB}"/>
                  </a:ext>
                </a:extLst>
              </p:cNvPr>
              <p:cNvSpPr/>
              <p:nvPr/>
            </p:nvSpPr>
            <p:spPr>
              <a:xfrm>
                <a:off x="442888" y="4498359"/>
                <a:ext cx="2634652" cy="1654475"/>
              </a:xfrm>
              <a:prstGeom prst="rect">
                <a:avLst/>
              </a:prstGeom>
            </p:spPr>
            <p:txBody>
              <a:bodyPr wrap="square">
                <a:spAutoFit/>
              </a:bodyPr>
              <a:lstStyle/>
              <a:p>
                <a:pPr marL="171450" marR="0" lvl="0" indent="-171450" algn="l" defTabSz="685800" rtl="0" eaLnBrk="1" fontAlgn="auto" latinLnBrk="0" hangingPunct="1">
                  <a:lnSpc>
                    <a:spcPct val="100000"/>
                  </a:lnSpc>
                  <a:spcBef>
                    <a:spcPts val="0"/>
                  </a:spcBef>
                  <a:spcAft>
                    <a:spcPts val="0"/>
                  </a:spcAft>
                  <a:buClr>
                    <a:srgbClr val="23A950"/>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Redesigning the appointments process</a:t>
                </a:r>
              </a:p>
              <a:p>
                <a:pPr marL="171450" marR="0" lvl="0" indent="-171450" algn="l" defTabSz="685800" rtl="0" eaLnBrk="1" fontAlgn="auto" latinLnBrk="0" hangingPunct="1">
                  <a:lnSpc>
                    <a:spcPct val="100000"/>
                  </a:lnSpc>
                  <a:spcBef>
                    <a:spcPts val="0"/>
                  </a:spcBef>
                  <a:spcAft>
                    <a:spcPts val="0"/>
                  </a:spcAft>
                  <a:buClr>
                    <a:srgbClr val="23A950"/>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Introducing a welcome conversation</a:t>
                </a:r>
              </a:p>
              <a:p>
                <a:pPr marL="171450" marR="0" lvl="0" indent="-171450" algn="l" defTabSz="685800" rtl="0" eaLnBrk="1" fontAlgn="auto" latinLnBrk="0" hangingPunct="1">
                  <a:lnSpc>
                    <a:spcPct val="100000"/>
                  </a:lnSpc>
                  <a:spcBef>
                    <a:spcPts val="0"/>
                  </a:spcBef>
                  <a:spcAft>
                    <a:spcPts val="0"/>
                  </a:spcAft>
                  <a:buClr>
                    <a:srgbClr val="23A950"/>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New digital recruitment tool</a:t>
                </a:r>
              </a:p>
              <a:p>
                <a:pPr marL="171450" marR="0" lvl="0" indent="-171450" algn="l" defTabSz="685800" rtl="0" eaLnBrk="1" fontAlgn="auto" latinLnBrk="0" hangingPunct="1">
                  <a:lnSpc>
                    <a:spcPct val="100000"/>
                  </a:lnSpc>
                  <a:spcBef>
                    <a:spcPts val="0"/>
                  </a:spcBef>
                  <a:spcAft>
                    <a:spcPts val="0"/>
                  </a:spcAft>
                  <a:buClr>
                    <a:srgbClr val="23A950"/>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Improved self-service for new volunteers</a:t>
                </a:r>
              </a:p>
            </p:txBody>
          </p:sp>
        </p:grpSp>
        <p:grpSp>
          <p:nvGrpSpPr>
            <p:cNvPr id="36" name="Group 35">
              <a:extLst>
                <a:ext uri="{FF2B5EF4-FFF2-40B4-BE49-F238E27FC236}">
                  <a16:creationId xmlns:a16="http://schemas.microsoft.com/office/drawing/2014/main" id="{BC74D8BF-988E-FA0E-4955-87C0AD1A0AE4}"/>
                </a:ext>
              </a:extLst>
            </p:cNvPr>
            <p:cNvGrpSpPr/>
            <p:nvPr/>
          </p:nvGrpSpPr>
          <p:grpSpPr>
            <a:xfrm>
              <a:off x="4296000" y="1007159"/>
              <a:ext cx="3656158" cy="5678562"/>
              <a:chOff x="4296000" y="1007159"/>
              <a:chExt cx="3656158" cy="5678562"/>
            </a:xfrm>
          </p:grpSpPr>
          <p:grpSp>
            <p:nvGrpSpPr>
              <p:cNvPr id="33" name="Group 32">
                <a:extLst>
                  <a:ext uri="{FF2B5EF4-FFF2-40B4-BE49-F238E27FC236}">
                    <a16:creationId xmlns:a16="http://schemas.microsoft.com/office/drawing/2014/main" id="{B76C984A-98D6-471C-726D-11A8455C51B0}"/>
                  </a:ext>
                </a:extLst>
              </p:cNvPr>
              <p:cNvGrpSpPr/>
              <p:nvPr/>
            </p:nvGrpSpPr>
            <p:grpSpPr>
              <a:xfrm>
                <a:off x="4296000" y="1007159"/>
                <a:ext cx="3656158" cy="5678562"/>
                <a:chOff x="3174472" y="1686816"/>
                <a:chExt cx="2919559" cy="4644400"/>
              </a:xfrm>
            </p:grpSpPr>
            <p:grpSp>
              <p:nvGrpSpPr>
                <p:cNvPr id="16" name="Group 15">
                  <a:extLst>
                    <a:ext uri="{FF2B5EF4-FFF2-40B4-BE49-F238E27FC236}">
                      <a16:creationId xmlns:a16="http://schemas.microsoft.com/office/drawing/2014/main" id="{EDB7B9C5-6439-D612-BD73-A6F8DC8603BD}"/>
                    </a:ext>
                  </a:extLst>
                </p:cNvPr>
                <p:cNvGrpSpPr/>
                <p:nvPr/>
              </p:nvGrpSpPr>
              <p:grpSpPr>
                <a:xfrm>
                  <a:off x="3174472" y="1686816"/>
                  <a:ext cx="2874715" cy="4644400"/>
                  <a:chOff x="3174472" y="1686816"/>
                  <a:chExt cx="2874715" cy="4644400"/>
                </a:xfrm>
              </p:grpSpPr>
              <p:sp>
                <p:nvSpPr>
                  <p:cNvPr id="17" name="Rectangle: Rounded Corners 16">
                    <a:extLst>
                      <a:ext uri="{FF2B5EF4-FFF2-40B4-BE49-F238E27FC236}">
                        <a16:creationId xmlns:a16="http://schemas.microsoft.com/office/drawing/2014/main" id="{D3A038E9-520E-C4EA-4FCB-336737621652}"/>
                      </a:ext>
                    </a:extLst>
                  </p:cNvPr>
                  <p:cNvSpPr/>
                  <p:nvPr/>
                </p:nvSpPr>
                <p:spPr>
                  <a:xfrm>
                    <a:off x="3174472" y="1686816"/>
                    <a:ext cx="2874715" cy="46444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8" name="Rectangle: Rounded Corners 17">
                    <a:extLst>
                      <a:ext uri="{FF2B5EF4-FFF2-40B4-BE49-F238E27FC236}">
                        <a16:creationId xmlns:a16="http://schemas.microsoft.com/office/drawing/2014/main" id="{20A7BDE9-A27E-AC72-B3D3-49ADDEEADC6A}"/>
                      </a:ext>
                    </a:extLst>
                  </p:cNvPr>
                  <p:cNvSpPr/>
                  <p:nvPr/>
                </p:nvSpPr>
                <p:spPr>
                  <a:xfrm>
                    <a:off x="3310525" y="3514762"/>
                    <a:ext cx="2611138" cy="8183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9" name="Rectangle: Rounded Corners 18">
                    <a:extLst>
                      <a:ext uri="{FF2B5EF4-FFF2-40B4-BE49-F238E27FC236}">
                        <a16:creationId xmlns:a16="http://schemas.microsoft.com/office/drawing/2014/main" id="{A508E380-1471-7326-421D-30B8BDCBD48D}"/>
                      </a:ext>
                    </a:extLst>
                  </p:cNvPr>
                  <p:cNvSpPr/>
                  <p:nvPr/>
                </p:nvSpPr>
                <p:spPr>
                  <a:xfrm>
                    <a:off x="3307868" y="4402864"/>
                    <a:ext cx="2611138" cy="1772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0" name="Rectangle: Rounded Corners 19">
                    <a:extLst>
                      <a:ext uri="{FF2B5EF4-FFF2-40B4-BE49-F238E27FC236}">
                        <a16:creationId xmlns:a16="http://schemas.microsoft.com/office/drawing/2014/main" id="{0BE006E5-1617-3A38-5AEB-25BF700D2CCA}"/>
                      </a:ext>
                    </a:extLst>
                  </p:cNvPr>
                  <p:cNvSpPr/>
                  <p:nvPr/>
                </p:nvSpPr>
                <p:spPr>
                  <a:xfrm>
                    <a:off x="3677447" y="2086690"/>
                    <a:ext cx="1749846" cy="11481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1" name="TextBox 20">
                    <a:extLst>
                      <a:ext uri="{FF2B5EF4-FFF2-40B4-BE49-F238E27FC236}">
                        <a16:creationId xmlns:a16="http://schemas.microsoft.com/office/drawing/2014/main" id="{831A7CC5-9585-E22D-9F08-A78D85382640}"/>
                      </a:ext>
                    </a:extLst>
                  </p:cNvPr>
                  <p:cNvSpPr txBox="1"/>
                  <p:nvPr/>
                </p:nvSpPr>
                <p:spPr>
                  <a:xfrm>
                    <a:off x="3306259" y="3593815"/>
                    <a:ext cx="2611139" cy="679658"/>
                  </a:xfrm>
                  <a:prstGeom prst="rect">
                    <a:avLst/>
                  </a:prstGeom>
                  <a:noFill/>
                  <a:effectLst/>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A82"/>
                        </a:solidFill>
                        <a:effectLst/>
                        <a:uLnTx/>
                        <a:uFillTx/>
                        <a:latin typeface="Nunito Sans SemiBold" panose="00000700000000000000" pitchFamily="2" charset="0"/>
                        <a:ea typeface="+mn-ea"/>
                        <a:cs typeface="+mn-cs"/>
                      </a:rPr>
                      <a:t>Simplifying how we volunteer together</a:t>
                    </a:r>
                  </a:p>
                </p:txBody>
              </p:sp>
            </p:grpSp>
            <p:sp>
              <p:nvSpPr>
                <p:cNvPr id="32" name="Rectangle 31">
                  <a:extLst>
                    <a:ext uri="{FF2B5EF4-FFF2-40B4-BE49-F238E27FC236}">
                      <a16:creationId xmlns:a16="http://schemas.microsoft.com/office/drawing/2014/main" id="{E39B8D0C-AF63-A2E4-95B3-10C68CFEC4FA}"/>
                    </a:ext>
                  </a:extLst>
                </p:cNvPr>
                <p:cNvSpPr/>
                <p:nvPr/>
              </p:nvSpPr>
              <p:spPr>
                <a:xfrm>
                  <a:off x="3306259" y="4502959"/>
                  <a:ext cx="2787772" cy="1661386"/>
                </a:xfrm>
                <a:prstGeom prst="rect">
                  <a:avLst/>
                </a:prstGeom>
              </p:spPr>
              <p:txBody>
                <a:bodyPr wrap="square">
                  <a:spAutoFit/>
                </a:bodyPr>
                <a:lstStyle/>
                <a:p>
                  <a:pPr marL="285750" marR="0" lvl="0" indent="-285750" algn="l" defTabSz="685800" rtl="0" eaLnBrk="1" fontAlgn="auto" latinLnBrk="0" hangingPunct="1">
                    <a:lnSpc>
                      <a:spcPct val="100000"/>
                    </a:lnSpc>
                    <a:spcBef>
                      <a:spcPts val="0"/>
                    </a:spcBef>
                    <a:spcAft>
                      <a:spcPts val="0"/>
                    </a:spcAft>
                    <a:buClr>
                      <a:srgbClr val="003A82"/>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Team-based approach allowing tasks to be shared</a:t>
                  </a:r>
                </a:p>
                <a:p>
                  <a:pPr marL="285750" marR="0" lvl="0" indent="-285750" algn="l" defTabSz="685800" rtl="0" eaLnBrk="1" fontAlgn="auto" latinLnBrk="0" hangingPunct="1">
                    <a:lnSpc>
                      <a:spcPct val="100000"/>
                    </a:lnSpc>
                    <a:spcBef>
                      <a:spcPts val="0"/>
                    </a:spcBef>
                    <a:spcAft>
                      <a:spcPts val="0"/>
                    </a:spcAft>
                    <a:buClr>
                      <a:srgbClr val="003A82"/>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Clearer purpose and responsibilities of teams</a:t>
                  </a:r>
                </a:p>
                <a:p>
                  <a:pPr marL="285750" marR="0" lvl="0" indent="-285750" algn="l" defTabSz="685800" rtl="0" eaLnBrk="1" fontAlgn="auto" latinLnBrk="0" hangingPunct="1">
                    <a:lnSpc>
                      <a:spcPct val="100000"/>
                    </a:lnSpc>
                    <a:spcBef>
                      <a:spcPts val="0"/>
                    </a:spcBef>
                    <a:spcAft>
                      <a:spcPts val="0"/>
                    </a:spcAft>
                    <a:buClr>
                      <a:srgbClr val="003A82"/>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More flexible volunteering</a:t>
                  </a:r>
                </a:p>
                <a:p>
                  <a:pPr marL="285750" marR="0" lvl="0" indent="-285750" algn="l" defTabSz="685800" rtl="0" eaLnBrk="1" fontAlgn="auto" latinLnBrk="0" hangingPunct="1">
                    <a:lnSpc>
                      <a:spcPct val="100000"/>
                    </a:lnSpc>
                    <a:spcBef>
                      <a:spcPts val="0"/>
                    </a:spcBef>
                    <a:spcAft>
                      <a:spcPts val="0"/>
                    </a:spcAft>
                    <a:buClr>
                      <a:srgbClr val="003A82"/>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ea typeface="+mn-ea"/>
                      <a:cs typeface="+mn-cs"/>
                    </a:rPr>
                    <a:t>New digital tool for adult volunteers</a:t>
                  </a:r>
                </a:p>
              </p:txBody>
            </p:sp>
          </p:grpSp>
          <p:pic>
            <p:nvPicPr>
              <p:cNvPr id="35" name="Graphic 14" descr="Cheers outline">
                <a:extLst>
                  <a:ext uri="{FF2B5EF4-FFF2-40B4-BE49-F238E27FC236}">
                    <a16:creationId xmlns:a16="http://schemas.microsoft.com/office/drawing/2014/main" id="{BBC1173F-3E4D-2922-63D8-46992E3A28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5434" y="1577963"/>
                <a:ext cx="1272209" cy="1272209"/>
              </a:xfrm>
              <a:prstGeom prst="rect">
                <a:avLst/>
              </a:prstGeom>
            </p:spPr>
          </p:pic>
        </p:grpSp>
      </p:grpSp>
    </p:spTree>
    <p:extLst>
      <p:ext uri="{BB962C8B-B14F-4D97-AF65-F5344CB8AC3E}">
        <p14:creationId xmlns:p14="http://schemas.microsoft.com/office/powerpoint/2010/main" val="933726062"/>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scouts-powerpoint-template-small-file</Template>
  <TotalTime>0</TotalTime>
  <Words>5400</Words>
  <Application>Microsoft Office PowerPoint</Application>
  <PresentationFormat>Widescreen</PresentationFormat>
  <Paragraphs>758</Paragraphs>
  <Slides>83</Slides>
  <Notes>79</Notes>
  <HiddenSlides>51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83</vt:i4>
      </vt:variant>
    </vt:vector>
  </HeadingPairs>
  <TitlesOfParts>
    <vt:vector size="96" baseType="lpstr">
      <vt:lpstr>Arial</vt:lpstr>
      <vt:lpstr>Nunito Sans Light</vt:lpstr>
      <vt:lpstr>Arial,Sans-Serif</vt:lpstr>
      <vt:lpstr>Calibri</vt:lpstr>
      <vt:lpstr>Segoe UI</vt:lpstr>
      <vt:lpstr>Nunito Sans ExtraBold</vt:lpstr>
      <vt:lpstr>Nunito Sans SemiBold</vt:lpstr>
      <vt:lpstr>Wingdings</vt:lpstr>
      <vt:lpstr>Nunito Sans Black</vt:lpstr>
      <vt:lpstr>Symbol</vt:lpstr>
      <vt:lpstr>Nunito Sans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2024-08-09T08:58:07Z</dcterms:created>
  <dcterms:modified xsi:type="dcterms:W3CDTF">2024-08-09T08:58:27Z</dcterms:modified>
</cp:coreProperties>
</file>