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8"/>
  </p:notesMasterIdLst>
  <p:sldIdLst>
    <p:sldId id="268" r:id="rId5"/>
    <p:sldId id="278" r:id="rId6"/>
    <p:sldId id="260" r:id="rId7"/>
    <p:sldId id="261" r:id="rId8"/>
    <p:sldId id="276" r:id="rId9"/>
    <p:sldId id="273" r:id="rId10"/>
    <p:sldId id="265" r:id="rId11"/>
    <p:sldId id="266" r:id="rId12"/>
    <p:sldId id="277" r:id="rId13"/>
    <p:sldId id="271" r:id="rId14"/>
    <p:sldId id="275" r:id="rId15"/>
    <p:sldId id="270" r:id="rId16"/>
    <p:sldId id="274" r:id="rId17"/>
  </p:sldIdLst>
  <p:sldSz cx="12192000" cy="6858000"/>
  <p:notesSz cx="6858000" cy="9144000"/>
  <p:embeddedFontLst>
    <p:embeddedFont>
      <p:font typeface="Nunito Sans" pitchFamily="2" charset="0"/>
      <p:regular r:id="rId19"/>
      <p:bold r:id="rId20"/>
      <p:italic r:id="rId21"/>
      <p:boldItalic r:id="rId22"/>
    </p:embeddedFont>
    <p:embeddedFont>
      <p:font typeface="Nunito Sans Black" pitchFamily="2" charset="0"/>
      <p:bold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13DC"/>
    <a:srgbClr val="FFB4E5"/>
    <a:srgbClr val="006DDF"/>
    <a:srgbClr val="00A794"/>
    <a:srgbClr val="00A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32203" autoAdjust="0"/>
  </p:normalViewPr>
  <p:slideViewPr>
    <p:cSldViewPr snapToGrid="0">
      <p:cViewPr varScale="1">
        <p:scale>
          <a:sx n="20" d="100"/>
          <a:sy n="20" d="100"/>
        </p:scale>
        <p:origin x="243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 Cummings" userId="S::el.cummings@scouts.org.uk::e2a99333-0241-4eb9-8e73-a3d54fef6de8" providerId="AD" clId="Web-{C4A354C1-0DB9-D160-1786-16D8FE5DA11E}"/>
    <pc:docChg chg="modSld">
      <pc:chgData name="El Cummings" userId="S::el.cummings@scouts.org.uk::e2a99333-0241-4eb9-8e73-a3d54fef6de8" providerId="AD" clId="Web-{C4A354C1-0DB9-D160-1786-16D8FE5DA11E}" dt="2026-08-07T15:58:03.078" v="1"/>
      <pc:docMkLst>
        <pc:docMk/>
      </pc:docMkLst>
      <pc:sldChg chg="modNotes">
        <pc:chgData name="El Cummings" userId="S::el.cummings@scouts.org.uk::e2a99333-0241-4eb9-8e73-a3d54fef6de8" providerId="AD" clId="Web-{C4A354C1-0DB9-D160-1786-16D8FE5DA11E}" dt="2026-08-07T15:58:03.078" v="1"/>
        <pc:sldMkLst>
          <pc:docMk/>
          <pc:sldMk cId="253502058" sldId="278"/>
        </pc:sldMkLst>
      </pc:sldChg>
    </pc:docChg>
  </pc:docChgLst>
  <pc:docChgLst>
    <pc:chgData name="El Cummings" userId="S::el.cummings@scouts.org.uk::e2a99333-0241-4eb9-8e73-a3d54fef6de8" providerId="AD" clId="Web-{B44A844E-3A38-CCE9-BF66-7E3D49C918A1}"/>
    <pc:docChg chg="modSld">
      <pc:chgData name="El Cummings" userId="S::el.cummings@scouts.org.uk::e2a99333-0241-4eb9-8e73-a3d54fef6de8" providerId="AD" clId="Web-{B44A844E-3A38-CCE9-BF66-7E3D49C918A1}" dt="2026-07-23T13:48:18.239" v="3"/>
      <pc:docMkLst>
        <pc:docMk/>
      </pc:docMkLst>
      <pc:sldChg chg="modNotes">
        <pc:chgData name="El Cummings" userId="S::el.cummings@scouts.org.uk::e2a99333-0241-4eb9-8e73-a3d54fef6de8" providerId="AD" clId="Web-{B44A844E-3A38-CCE9-BF66-7E3D49C918A1}" dt="2026-07-23T13:48:18.239" v="3"/>
        <pc:sldMkLst>
          <pc:docMk/>
          <pc:sldMk cId="253502058" sldId="27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9D9C8C-8B73-4CCA-943F-58DB1DEBAA01}" type="datetimeFigureOut">
              <a:rPr lang="en-GB" smtClean="0"/>
              <a:t>07/08/2026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AA5207-BAB2-46CE-A99A-9A537C35957F}" type="slidenum">
              <a:rPr lang="en-GB" smtClean="0"/>
              <a:t>‹#›</a:t>
            </a:fld>
            <a:endParaRPr lang="en-GB"/>
          </a:p>
        </p:txBody>
      </p:sp>
    </p:spTree>
    <p:extLst>
      <p:ext uri="{BB962C8B-B14F-4D97-AF65-F5344CB8AC3E}">
        <p14:creationId xmlns:p14="http://schemas.microsoft.com/office/powerpoint/2010/main" val="2340368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A629C-06A1-0CEB-267F-EFD5D9254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191B8-333F-0D42-3B38-993303EA7B3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5BFDDF8-4E56-CDC3-5AEC-229F253A4DFA}"/>
              </a:ext>
            </a:extLst>
          </p:cNvPr>
          <p:cNvSpPr>
            <a:spLocks noGrp="1"/>
          </p:cNvSpPr>
          <p:nvPr>
            <p:ph type="body" idx="1"/>
          </p:nvPr>
        </p:nvSpPr>
        <p:spPr/>
        <p:txBody>
          <a:bodyPr/>
          <a:lstStyle/>
          <a:p>
            <a:r>
              <a:rPr lang="en-GB" dirty="0"/>
              <a:t>In this presentation, we'll learn what the Listening Tool is, why it’s important, how to use it, and how you can get involved in the Approach to </a:t>
            </a:r>
            <a:r>
              <a:rPr lang="en-GB"/>
              <a:t>Tackling Discrimination </a:t>
            </a:r>
            <a:r>
              <a:rPr lang="en-GB" dirty="0"/>
              <a:t>project at a local and national level.</a:t>
            </a:r>
          </a:p>
        </p:txBody>
      </p:sp>
      <p:sp>
        <p:nvSpPr>
          <p:cNvPr id="4" name="Slide Number Placeholder 3">
            <a:extLst>
              <a:ext uri="{FF2B5EF4-FFF2-40B4-BE49-F238E27FC236}">
                <a16:creationId xmlns:a16="http://schemas.microsoft.com/office/drawing/2014/main" id="{371D1941-7D1F-A185-02EF-45785F3F1FF6}"/>
              </a:ext>
            </a:extLst>
          </p:cNvPr>
          <p:cNvSpPr>
            <a:spLocks noGrp="1"/>
          </p:cNvSpPr>
          <p:nvPr>
            <p:ph type="sldNum" sz="quarter" idx="5"/>
          </p:nvPr>
        </p:nvSpPr>
        <p:spPr/>
        <p:txBody>
          <a:bodyPr/>
          <a:lstStyle/>
          <a:p>
            <a:fld id="{42AA5207-BAB2-46CE-A99A-9A537C35957F}" type="slidenum">
              <a:rPr lang="en-GB" smtClean="0"/>
              <a:t>1</a:t>
            </a:fld>
            <a:endParaRPr lang="en-GB"/>
          </a:p>
        </p:txBody>
      </p:sp>
    </p:spTree>
    <p:extLst>
      <p:ext uri="{BB962C8B-B14F-4D97-AF65-F5344CB8AC3E}">
        <p14:creationId xmlns:p14="http://schemas.microsoft.com/office/powerpoint/2010/main" val="3827920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2AE6C-B585-C789-442F-C8A9C324C4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064D8-7312-A536-9CBD-D2C36CC97CA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918F39-D3E6-E582-07E4-50DAB5969B26}"/>
              </a:ext>
            </a:extLst>
          </p:cNvPr>
          <p:cNvSpPr>
            <a:spLocks noGrp="1"/>
          </p:cNvSpPr>
          <p:nvPr>
            <p:ph type="body" idx="1"/>
          </p:nvPr>
        </p:nvSpPr>
        <p:spPr/>
        <p:txBody>
          <a:bodyPr/>
          <a:lstStyle/>
          <a:p>
            <a:r>
              <a:rPr lang="en-GB" dirty="0"/>
              <a:t>Discrimination is ‘</a:t>
            </a:r>
            <a:r>
              <a:rPr lang="en-US" sz="1200" b="0" i="0" u="none" strike="noStrike" kern="1200" dirty="0">
                <a:solidFill>
                  <a:schemeClr val="tx1"/>
                </a:solidFill>
                <a:effectLst/>
                <a:latin typeface="+mn-lt"/>
                <a:ea typeface="+mn-ea"/>
                <a:cs typeface="+mn-cs"/>
              </a:rPr>
              <a:t>unfair treatment related to identity, such as age, gender, race or religion.’ </a:t>
            </a:r>
            <a:r>
              <a:rPr lang="en-GB" sz="1200" b="0" i="0" u="none" strike="noStrike" kern="1200" dirty="0">
                <a:solidFill>
                  <a:schemeClr val="tx1"/>
                </a:solidFill>
                <a:effectLst/>
                <a:latin typeface="+mn-lt"/>
                <a:ea typeface="+mn-ea"/>
                <a:cs typeface="+mn-cs"/>
              </a:rPr>
              <a:t>Discrimination can look like lots of different things. For example, it could look like inappropriate language (slurs) or an old rule that’s always been there. Someone might say they’re “just having a laugh” or “it isn’t a big deal”. </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But discrimination isn’t okay. It might make </a:t>
            </a:r>
            <a:r>
              <a:rPr lang="en-GB" dirty="0"/>
              <a:t>you feel angry, unsafe, powerless or scared. It’s motivated by stereotypes, prejudice or bias towards people’s identities, such as their gender, race or religion. It can be hard to talk about discrimination, especially if you’ve experienced it yourself or you know someone close to you who has. </a:t>
            </a:r>
            <a:r>
              <a:rPr lang="en-GB" sz="1200" kern="1200" dirty="0">
                <a:solidFill>
                  <a:schemeClr val="tx1"/>
                </a:solidFill>
                <a:effectLst/>
                <a:latin typeface="+mn-lt"/>
                <a:ea typeface="+mn-ea"/>
                <a:cs typeface="+mn-cs"/>
              </a:rPr>
              <a:t>There’ll be people here today who’ve experienced discrimination, so we need to act in line with our Scout values and show care and respect for others.</a:t>
            </a:r>
          </a:p>
          <a:p>
            <a:endParaRPr lang="en-GB" dirty="0"/>
          </a:p>
          <a:p>
            <a:pPr>
              <a:defRPr/>
            </a:pPr>
            <a:r>
              <a:rPr lang="en-US"/>
              <a:t>Lots of discrimination goes unreported at Scouts. The Listening Tool is an anonymous reporting form anyone in our pilot locations can use to report:</a:t>
            </a:r>
            <a:endParaRPr lang="en-US" dirty="0">
              <a:solidFill>
                <a:srgbClr val="444444"/>
              </a:solidFill>
            </a:endParaRPr>
          </a:p>
          <a:p>
            <a:pPr>
              <a:defRPr/>
            </a:pPr>
            <a:endParaRPr lang="en-US" dirty="0">
              <a:solidFill>
                <a:srgbClr val="444444"/>
              </a:solidFill>
            </a:endParaRPr>
          </a:p>
          <a:p>
            <a:pPr>
              <a:defRPr/>
            </a:pPr>
            <a:r>
              <a:rPr lang="en-US"/>
              <a:t>•    Discrimination or unfair treatment, linked to who someone is, such as their race, religion, or disability, </a:t>
            </a:r>
            <a:endParaRPr lang="en-US" dirty="0">
              <a:solidFill>
                <a:srgbClr val="444444"/>
              </a:solidFill>
            </a:endParaRPr>
          </a:p>
          <a:p>
            <a:pPr>
              <a:defRPr/>
            </a:pPr>
            <a:r>
              <a:rPr lang="en-US"/>
              <a:t>•    Behaviour that makes someone feel left out, unwelcome, or like they don't belong at Scouts, </a:t>
            </a:r>
            <a:endParaRPr lang="en-US" dirty="0">
              <a:solidFill>
                <a:srgbClr val="444444"/>
              </a:solidFill>
            </a:endParaRPr>
          </a:p>
          <a:p>
            <a:pPr>
              <a:defRPr/>
            </a:pPr>
            <a:r>
              <a:rPr lang="en-US"/>
              <a:t>•    Anything else that doesn't feel in line with our Scout values. </a:t>
            </a:r>
            <a:endParaRPr lang="en-US">
              <a:solidFill>
                <a:srgbClr val="444444"/>
              </a:solidFill>
            </a:endParaRPr>
          </a:p>
          <a:p>
            <a:pPr>
              <a:defRPr/>
            </a:pPr>
            <a:r>
              <a:rPr lang="en-US" dirty="0"/>
              <a:t> </a:t>
            </a:r>
            <a:endParaRPr lang="en-US" dirty="0">
              <a:solidFill>
                <a:srgbClr val="444444"/>
              </a:solidFill>
            </a:endParaRPr>
          </a:p>
          <a:p>
            <a:pPr>
              <a:defRPr/>
            </a:pPr>
            <a:r>
              <a:rPr lang="en-US"/>
              <a:t>By helping Scouts understand what's happening across our movement, we can create a safer, more welcoming Scout experience for everyone. </a:t>
            </a:r>
            <a:endParaRPr lang="en-US">
              <a:solidFill>
                <a:srgbClr val="444444"/>
              </a:solidFill>
            </a:endParaRPr>
          </a:p>
          <a:p>
            <a:pPr>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85143EA4-47D1-B8A8-FCDA-1FF2179EF697}"/>
              </a:ext>
            </a:extLst>
          </p:cNvPr>
          <p:cNvSpPr>
            <a:spLocks noGrp="1"/>
          </p:cNvSpPr>
          <p:nvPr>
            <p:ph type="sldNum" sz="quarter" idx="5"/>
          </p:nvPr>
        </p:nvSpPr>
        <p:spPr/>
        <p:txBody>
          <a:bodyPr/>
          <a:lstStyle/>
          <a:p>
            <a:fld id="{42AA5207-BAB2-46CE-A99A-9A537C35957F}" type="slidenum">
              <a:rPr lang="en-GB" smtClean="0"/>
              <a:t>2</a:t>
            </a:fld>
            <a:endParaRPr lang="en-GB"/>
          </a:p>
        </p:txBody>
      </p:sp>
    </p:spTree>
    <p:extLst>
      <p:ext uri="{BB962C8B-B14F-4D97-AF65-F5344CB8AC3E}">
        <p14:creationId xmlns:p14="http://schemas.microsoft.com/office/powerpoint/2010/main" val="220374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The Listening Tool is</a:t>
            </a:r>
          </a:p>
          <a:p>
            <a:pPr marL="285750" indent="-285750">
              <a:buFont typeface="Calibri"/>
              <a:buChar char="-"/>
            </a:pPr>
            <a:r>
              <a:rPr lang="en-US" dirty="0"/>
              <a:t>Anonymous. We won’t ask you to share names of people, Groups or any other identifiable information. </a:t>
            </a:r>
          </a:p>
          <a:p>
            <a:pPr marL="285750" indent="-285750">
              <a:buFont typeface="Calibri"/>
              <a:buChar char="-"/>
            </a:pPr>
            <a:r>
              <a:rPr lang="en-US" dirty="0"/>
              <a:t>An opportunity for you to tell us what you're seeing, hearing, and experiencing at Scouts.</a:t>
            </a:r>
          </a:p>
          <a:p>
            <a:pPr marL="171450" indent="-171450">
              <a:buFontTx/>
              <a:buChar char="-"/>
            </a:pPr>
            <a:r>
              <a:rPr lang="en-US" dirty="0"/>
              <a:t>  A way to help Scouts learn how to make our movement safer and more welcoming.</a:t>
            </a:r>
          </a:p>
          <a:p>
            <a:pPr marL="285750" indent="-285750">
              <a:buFont typeface="Calibri"/>
              <a:buChar char="-"/>
            </a:pPr>
            <a:endParaRPr lang="en-US" dirty="0"/>
          </a:p>
          <a:p>
            <a:r>
              <a:rPr lang="en-US" dirty="0"/>
              <a:t>It isn't:</a:t>
            </a:r>
          </a:p>
          <a:p>
            <a:pPr marL="285750" indent="-285750">
              <a:buFont typeface="Calibri"/>
              <a:buChar char="-"/>
            </a:pPr>
            <a:r>
              <a:rPr lang="en-US" dirty="0"/>
              <a:t>A replacement for Safeguarding or Complaints processes. You must follow existing processes for Safeguarding concerns outlined in the Yellow Card.</a:t>
            </a:r>
          </a:p>
          <a:p>
            <a:pPr marL="285750" indent="-285750">
              <a:buFont typeface="Calibri"/>
              <a:buChar char="-"/>
            </a:pPr>
            <a:r>
              <a:rPr lang="en-US" dirty="0"/>
              <a:t>A way to get support with something you’ve seen, heard or experienced at Scouts. </a:t>
            </a:r>
          </a:p>
          <a:p>
            <a:pPr marL="285750" indent="-285750">
              <a:buFont typeface="Calibri"/>
              <a:buChar char="-"/>
            </a:pPr>
            <a:endParaRPr lang="en-US" dirty="0"/>
          </a:p>
          <a:p>
            <a:pPr marL="0" indent="0">
              <a:buFont typeface="Calibri"/>
              <a:buNone/>
            </a:pPr>
            <a:r>
              <a:rPr lang="en-US" dirty="0"/>
              <a:t>No one will get in touch with you about a report you’ve made, but it may be passed over to the Safeguarding team if there is a safeguarding concern. </a:t>
            </a:r>
          </a:p>
          <a:p>
            <a:pPr marL="0" indent="0">
              <a:buFont typeface="Calibri"/>
              <a:buNone/>
            </a:pPr>
            <a:r>
              <a:rPr lang="en-US" dirty="0"/>
              <a:t>If you need support with something that’s happened at Scouts, speak to a member of your District or County/Area/Region 14-24 Team, Scouts' Support Centre, or a Mental Health First Aider. </a:t>
            </a:r>
          </a:p>
        </p:txBody>
      </p:sp>
      <p:sp>
        <p:nvSpPr>
          <p:cNvPr id="4" name="Slide Number Placeholder 3"/>
          <p:cNvSpPr>
            <a:spLocks noGrp="1"/>
          </p:cNvSpPr>
          <p:nvPr>
            <p:ph type="sldNum" sz="quarter" idx="5"/>
          </p:nvPr>
        </p:nvSpPr>
        <p:spPr/>
        <p:txBody>
          <a:bodyPr/>
          <a:lstStyle/>
          <a:p>
            <a:fld id="{42AA5207-BAB2-46CE-A99A-9A537C35957F}" type="slidenum">
              <a:rPr lang="en-GB" smtClean="0"/>
              <a:t>3</a:t>
            </a:fld>
            <a:endParaRPr lang="en-GB"/>
          </a:p>
        </p:txBody>
      </p:sp>
    </p:spTree>
    <p:extLst>
      <p:ext uri="{BB962C8B-B14F-4D97-AF65-F5344CB8AC3E}">
        <p14:creationId xmlns:p14="http://schemas.microsoft.com/office/powerpoint/2010/main" val="2962122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Scouts need your help to tackle discrimination across our movement. </a:t>
            </a:r>
            <a:endParaRPr lang="en-US" dirty="0"/>
          </a:p>
          <a:p>
            <a:endParaRPr lang="en-GB" dirty="0"/>
          </a:p>
          <a:p>
            <a:r>
              <a:rPr lang="en-GB" dirty="0"/>
              <a:t>Our volunteers have told us that they need more support tackling discrimination in their Sections, Groups and teams. Themes from the Listening Tool will be used to develop resources for volunteers that are relevant, useful and evidence-based. The more Scouts can learn from the Listening Tool, the more tailored support will be.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Using the Listening Tool will help us make Scouts a safer and more inclusive place for all our members, including you. </a:t>
            </a:r>
          </a:p>
          <a:p>
            <a:endParaRPr lang="en-GB" dirty="0"/>
          </a:p>
          <a:p>
            <a:r>
              <a:rPr lang="en-GB" dirty="0"/>
              <a:t>As Scouts, we believe in our Scout Promise, Law and Values. We try to leave the world better than we found it. Using the Listening Tool is another way we can live by our Scouts values. It’s a way for us to care for each other, work together to problem-solve and take responsibility for our words, actions and mistakes. </a:t>
            </a:r>
          </a:p>
          <a:p>
            <a:endParaRPr lang="en-GB" dirty="0"/>
          </a:p>
        </p:txBody>
      </p:sp>
      <p:sp>
        <p:nvSpPr>
          <p:cNvPr id="4" name="Slide Number Placeholder 3"/>
          <p:cNvSpPr>
            <a:spLocks noGrp="1"/>
          </p:cNvSpPr>
          <p:nvPr>
            <p:ph type="sldNum" sz="quarter" idx="5"/>
          </p:nvPr>
        </p:nvSpPr>
        <p:spPr/>
        <p:txBody>
          <a:bodyPr/>
          <a:lstStyle/>
          <a:p>
            <a:fld id="{42AA5207-BAB2-46CE-A99A-9A537C35957F}" type="slidenum">
              <a:rPr lang="en-GB" smtClean="0"/>
              <a:t>4</a:t>
            </a:fld>
            <a:endParaRPr lang="en-GB"/>
          </a:p>
        </p:txBody>
      </p:sp>
    </p:spTree>
    <p:extLst>
      <p:ext uri="{BB962C8B-B14F-4D97-AF65-F5344CB8AC3E}">
        <p14:creationId xmlns:p14="http://schemas.microsoft.com/office/powerpoint/2010/main" val="58348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8AE16-F031-F149-BC3C-4334E7D7BE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5BE07-BAAF-7155-9B5D-4ED868D1EA5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2E2D1DB-2440-4C00-9EE5-6ADF7953A8A3}"/>
              </a:ext>
            </a:extLst>
          </p:cNvPr>
          <p:cNvSpPr>
            <a:spLocks noGrp="1"/>
          </p:cNvSpPr>
          <p:nvPr>
            <p:ph type="body" idx="1"/>
          </p:nvPr>
        </p:nvSpPr>
        <p:spPr/>
        <p:txBody>
          <a:bodyPr/>
          <a:lstStyle/>
          <a:p>
            <a:r>
              <a:rPr lang="en-GB" dirty="0"/>
              <a:t>There’s three big things we need you to do to help us tackle discrimination at Scouts.</a:t>
            </a:r>
            <a:endParaRPr lang="en-US" dirty="0">
              <a:solidFill>
                <a:srgbClr val="444444"/>
              </a:solidFill>
            </a:endParaRPr>
          </a:p>
          <a:p>
            <a:endParaRPr lang="en-GB" dirty="0">
              <a:solidFill>
                <a:srgbClr val="444444"/>
              </a:solidFill>
            </a:endParaRPr>
          </a:p>
          <a:p>
            <a:r>
              <a:rPr lang="en-GB" dirty="0"/>
              <a:t>We need you to:</a:t>
            </a:r>
            <a:endParaRPr lang="en-US" dirty="0">
              <a:solidFill>
                <a:srgbClr val="444444"/>
              </a:solidFill>
            </a:endParaRPr>
          </a:p>
          <a:p>
            <a:pPr marL="171450" indent="-171450">
              <a:buFont typeface="Arial"/>
              <a:buChar char="•"/>
            </a:pPr>
            <a:r>
              <a:rPr lang="en-GB" dirty="0"/>
              <a:t>Tell us about your own experiences</a:t>
            </a:r>
            <a:endParaRPr lang="en-US" dirty="0">
              <a:solidFill>
                <a:srgbClr val="444444"/>
              </a:solidFill>
            </a:endParaRPr>
          </a:p>
          <a:p>
            <a:pPr marL="171450" indent="-171450">
              <a:buFont typeface="Arial"/>
              <a:buChar char="•"/>
            </a:pPr>
            <a:r>
              <a:rPr lang="en-GB" dirty="0"/>
              <a:t>Help others report their experiences – if they need help using the tool</a:t>
            </a:r>
            <a:endParaRPr lang="en-US" dirty="0">
              <a:solidFill>
                <a:srgbClr val="444444"/>
              </a:solidFill>
            </a:endParaRPr>
          </a:p>
          <a:p>
            <a:pPr marL="171450" indent="-171450">
              <a:buFont typeface="Arial"/>
              <a:buChar char="•"/>
            </a:pPr>
            <a:r>
              <a:rPr lang="en-GB" dirty="0"/>
              <a:t>Spread the word with other Sections, Groups and Units. </a:t>
            </a:r>
            <a:r>
              <a:rPr lang="en-GB" i="1" dirty="0"/>
              <a:t>This could contribute to the ‘Values’ section of Chief Scout Platinum and Diamond Awards when ran alongside activities exploring our values.</a:t>
            </a:r>
            <a:endParaRPr lang="en-US" dirty="0">
              <a:solidFill>
                <a:srgbClr val="444444"/>
              </a:solidFill>
            </a:endParaRPr>
          </a:p>
          <a:p>
            <a:endParaRPr lang="en-GB" dirty="0"/>
          </a:p>
        </p:txBody>
      </p:sp>
      <p:sp>
        <p:nvSpPr>
          <p:cNvPr id="4" name="Slide Number Placeholder 3">
            <a:extLst>
              <a:ext uri="{FF2B5EF4-FFF2-40B4-BE49-F238E27FC236}">
                <a16:creationId xmlns:a16="http://schemas.microsoft.com/office/drawing/2014/main" id="{42319339-4976-76F1-52EE-70D44B1894EB}"/>
              </a:ext>
            </a:extLst>
          </p:cNvPr>
          <p:cNvSpPr>
            <a:spLocks noGrp="1"/>
          </p:cNvSpPr>
          <p:nvPr>
            <p:ph type="sldNum" sz="quarter" idx="5"/>
          </p:nvPr>
        </p:nvSpPr>
        <p:spPr/>
        <p:txBody>
          <a:bodyPr/>
          <a:lstStyle/>
          <a:p>
            <a:fld id="{42AA5207-BAB2-46CE-A99A-9A537C35957F}" type="slidenum">
              <a:rPr lang="en-GB" smtClean="0"/>
              <a:t>5</a:t>
            </a:fld>
            <a:endParaRPr lang="en-GB"/>
          </a:p>
        </p:txBody>
      </p:sp>
    </p:spTree>
    <p:extLst>
      <p:ext uri="{BB962C8B-B14F-4D97-AF65-F5344CB8AC3E}">
        <p14:creationId xmlns:p14="http://schemas.microsoft.com/office/powerpoint/2010/main" val="1419721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36E20-F873-A825-804E-DB5678BA9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E5EDF7-4455-D65D-F8C8-ECA1FAD990D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F99FD37-DC84-83E6-A670-C86F40462C22}"/>
              </a:ext>
            </a:extLst>
          </p:cNvPr>
          <p:cNvSpPr>
            <a:spLocks noGrp="1"/>
          </p:cNvSpPr>
          <p:nvPr>
            <p:ph type="body" idx="1"/>
          </p:nvPr>
        </p:nvSpPr>
        <p:spPr/>
        <p:txBody>
          <a:bodyPr/>
          <a:lstStyle/>
          <a:p>
            <a:pPr>
              <a:defRPr/>
            </a:pPr>
            <a:r>
              <a:rPr lang="en-GB" dirty="0"/>
              <a:t>You can report something you’ve seen, heard or experienced at Scouts (or while travelling to and from Scouts), even if you’re not sure it was discrimination.</a:t>
            </a:r>
            <a:r>
              <a:rPr lang="en-US" sz="1200" kern="1200" dirty="0">
                <a:solidFill>
                  <a:schemeClr val="tx1"/>
                </a:solidFill>
                <a:effectLst/>
                <a:latin typeface="+mn-lt"/>
                <a:ea typeface="+mn-ea"/>
                <a:cs typeface="+mn-cs"/>
              </a:rPr>
              <a:t> </a:t>
            </a:r>
            <a:r>
              <a:rPr lang="en-US" dirty="0"/>
              <a:t>You</a:t>
            </a:r>
            <a:r>
              <a:rPr lang="en-US" sz="1200" kern="1200" dirty="0">
                <a:solidFill>
                  <a:schemeClr val="tx1"/>
                </a:solidFill>
                <a:effectLst/>
                <a:latin typeface="+mn-lt"/>
                <a:ea typeface="+mn-ea"/>
                <a:cs typeface="+mn-cs"/>
              </a:rPr>
              <a:t> don’t need to prove anything or use the ‘right’ words. If something didn’t feel right, you can report it.</a:t>
            </a:r>
            <a:r>
              <a:rPr lang="en-GB" sz="1200" kern="1200" dirty="0">
                <a:solidFill>
                  <a:schemeClr val="tx1"/>
                </a:solidFill>
                <a:effectLst/>
                <a:latin typeface="+mn-lt"/>
                <a:ea typeface="+mn-ea"/>
                <a:cs typeface="+mn-cs"/>
              </a:rPr>
              <a:t> </a:t>
            </a:r>
            <a:endParaRPr lang="en-GB" b="1" dirty="0"/>
          </a:p>
          <a:p>
            <a:pPr>
              <a:defRPr/>
            </a:pPr>
            <a:endParaRPr lang="en-GB" dirty="0"/>
          </a:p>
          <a:p>
            <a:pPr>
              <a:defRPr/>
            </a:pPr>
            <a:r>
              <a:rPr lang="en-GB" dirty="0"/>
              <a:t>You don’t need to be involved in the situation to make a report, and you don’t need permission to make a report about someone else. </a:t>
            </a:r>
          </a:p>
          <a:p>
            <a:pPr>
              <a:defRPr/>
            </a:pPr>
            <a:endParaRPr lang="en-GB" b="1" dirty="0"/>
          </a:p>
          <a:p>
            <a:pPr>
              <a:defRPr/>
            </a:pPr>
            <a:r>
              <a:rPr lang="en-GB" dirty="0"/>
              <a:t>You can report something no matter how long ago it happened, including incidents that happened over 10 years ago. </a:t>
            </a:r>
            <a:endParaRPr lang="en-GB" b="1"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need support with something that’s happened at Scouts, you should speak to </a:t>
            </a:r>
            <a:r>
              <a:rPr lang="en-US" dirty="0"/>
              <a:t>your District or County/Area/Region 14-24 Team, Scouts’ Support Centre or follow Scouts’ Complaints process. </a:t>
            </a:r>
          </a:p>
          <a:p>
            <a:endParaRPr lang="en-GB" i="1" dirty="0"/>
          </a:p>
          <a:p>
            <a:r>
              <a:rPr lang="en-GB" dirty="0"/>
              <a:t>You could also get support from external organisations, such as Childline (for under 19s), Young Minds, Mind (or SAMH in Scotland) or Chasing the Stigma. </a:t>
            </a:r>
            <a:r>
              <a:rPr lang="en-GB" i="1" dirty="0"/>
              <a:t>Discuss any local organisations that offer support too. You may want to signpost to specialised mental health organisations such as Switchboard (for LGBTQ+ people), Bayo (for Black people), or the Muslim Youth Helpline.</a:t>
            </a:r>
          </a:p>
        </p:txBody>
      </p:sp>
      <p:sp>
        <p:nvSpPr>
          <p:cNvPr id="4" name="Slide Number Placeholder 3">
            <a:extLst>
              <a:ext uri="{FF2B5EF4-FFF2-40B4-BE49-F238E27FC236}">
                <a16:creationId xmlns:a16="http://schemas.microsoft.com/office/drawing/2014/main" id="{DEDFBB3B-B628-B266-F033-CFF7A710C350}"/>
              </a:ext>
            </a:extLst>
          </p:cNvPr>
          <p:cNvSpPr>
            <a:spLocks noGrp="1"/>
          </p:cNvSpPr>
          <p:nvPr>
            <p:ph type="sldNum" sz="quarter" idx="5"/>
          </p:nvPr>
        </p:nvSpPr>
        <p:spPr/>
        <p:txBody>
          <a:bodyPr/>
          <a:lstStyle/>
          <a:p>
            <a:fld id="{42AA5207-BAB2-46CE-A99A-9A537C35957F}" type="slidenum">
              <a:rPr lang="en-GB" smtClean="0"/>
              <a:t>6</a:t>
            </a:fld>
            <a:endParaRPr lang="en-GB"/>
          </a:p>
        </p:txBody>
      </p:sp>
    </p:spTree>
    <p:extLst>
      <p:ext uri="{BB962C8B-B14F-4D97-AF65-F5344CB8AC3E}">
        <p14:creationId xmlns:p14="http://schemas.microsoft.com/office/powerpoint/2010/main" val="2191226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The Listening Tool is an online </a:t>
            </a:r>
            <a:r>
              <a:rPr lang="en-GB"/>
              <a:t>reporting form. </a:t>
            </a:r>
            <a:r>
              <a:rPr lang="en-GB" dirty="0"/>
              <a:t>This means reports can only be made with an internet connection. This slide has some ideas on how you could make a report if you don’t have easy access to the internet or don’t feel confident to use digital tools without support.</a:t>
            </a:r>
          </a:p>
          <a:p>
            <a:endParaRPr lang="en-GB" dirty="0"/>
          </a:p>
          <a:p>
            <a:r>
              <a:rPr lang="en-US" sz="1200" kern="1200" dirty="0">
                <a:solidFill>
                  <a:schemeClr val="tx1"/>
                </a:solidFill>
                <a:effectLst/>
                <a:latin typeface="+mn-lt"/>
                <a:ea typeface="+mn-ea"/>
                <a:cs typeface="+mn-cs"/>
              </a:rPr>
              <a:t>You can make a report at any time, so wait until you’re in a suitable location. You could write down what happened so you don’t forget, but make sure you don’t include any names or personal information. </a:t>
            </a:r>
            <a:endParaRPr lang="en-US" sz="1200" kern="1200" dirty="0">
              <a:solidFill>
                <a:schemeClr val="tx1"/>
              </a:solidFill>
              <a:effectLst/>
              <a:latin typeface="+mn-lt"/>
            </a:endParaRPr>
          </a:p>
          <a:p>
            <a:endParaRPr lang="en-GB" i="1" dirty="0"/>
          </a:p>
          <a:p>
            <a:r>
              <a:rPr lang="en-GB" b="0" i="0" dirty="0"/>
              <a:t>If you are asked to support or make report on someone’s behalf, you must treat any information shared as confidential and adhere to our Data Protection Policy.</a:t>
            </a:r>
          </a:p>
          <a:p>
            <a:endParaRPr lang="en-GB" dirty="0"/>
          </a:p>
          <a:p>
            <a:r>
              <a:rPr lang="en-GB" i="1" dirty="0"/>
              <a:t>Highlight the top tip, there’s a QR code on the final page so people can save the link then.</a:t>
            </a:r>
            <a:endParaRPr lang="en-GB" dirty="0"/>
          </a:p>
          <a:p>
            <a:endParaRPr lang="en-GB" dirty="0"/>
          </a:p>
        </p:txBody>
      </p:sp>
      <p:sp>
        <p:nvSpPr>
          <p:cNvPr id="4" name="Slide Number Placeholder 3"/>
          <p:cNvSpPr>
            <a:spLocks noGrp="1"/>
          </p:cNvSpPr>
          <p:nvPr>
            <p:ph type="sldNum" sz="quarter" idx="5"/>
          </p:nvPr>
        </p:nvSpPr>
        <p:spPr/>
        <p:txBody>
          <a:bodyPr/>
          <a:lstStyle/>
          <a:p>
            <a:fld id="{42AA5207-BAB2-46CE-A99A-9A537C35957F}" type="slidenum">
              <a:rPr lang="en-GB" smtClean="0"/>
              <a:t>7</a:t>
            </a:fld>
            <a:endParaRPr lang="en-GB"/>
          </a:p>
        </p:txBody>
      </p:sp>
    </p:spTree>
    <p:extLst>
      <p:ext uri="{BB962C8B-B14F-4D97-AF65-F5344CB8AC3E}">
        <p14:creationId xmlns:p14="http://schemas.microsoft.com/office/powerpoint/2010/main" val="2078778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i="1" dirty="0"/>
              <a:t>Prompt to save the link to the webpage so they can find it again in the future. The URL is scouts.org.uk/volunteers/equity-diversity-and-inclusion/listening-tool/.</a:t>
            </a:r>
          </a:p>
          <a:p>
            <a:endParaRPr lang="en-GB" i="1" dirty="0"/>
          </a:p>
          <a:p>
            <a:r>
              <a:rPr lang="en-GB" i="1" dirty="0"/>
              <a:t>Use the FAQ document to help you answer questions. If there’s anything you think should be added to the FAQ document, please speak to the key contact for the Listening Tool in your area.</a:t>
            </a:r>
          </a:p>
          <a:p>
            <a:endParaRPr lang="en-GB" i="1" dirty="0">
              <a:solidFill>
                <a:srgbClr val="444444"/>
              </a:solidFill>
            </a:endParaRPr>
          </a:p>
          <a:p>
            <a:r>
              <a:rPr lang="en-GB" i="1" dirty="0">
                <a:solidFill>
                  <a:srgbClr val="444444"/>
                </a:solidFill>
              </a:rPr>
              <a:t>The FAQ document covers:</a:t>
            </a:r>
          </a:p>
          <a:p>
            <a:endParaRPr lang="en-GB" i="1" dirty="0">
              <a:solidFill>
                <a:srgbClr val="444444"/>
              </a:solidFill>
            </a:endParaRPr>
          </a:p>
          <a:p>
            <a:r>
              <a:rPr lang="en-GB" sz="1200" b="0" i="0" kern="1200" dirty="0">
                <a:solidFill>
                  <a:schemeClr val="tx1"/>
                </a:solidFill>
                <a:effectLst/>
                <a:latin typeface="+mn-lt"/>
                <a:ea typeface="+mn-ea"/>
                <a:cs typeface="+mn-cs"/>
              </a:rPr>
              <a:t>I’m not sure if I’ve experienced discrimination or not, can I still report it through the Listening Tool? </a:t>
            </a:r>
          </a:p>
          <a:p>
            <a:r>
              <a:rPr lang="en-GB" sz="1200" b="0" i="0" kern="1200" dirty="0">
                <a:solidFill>
                  <a:schemeClr val="tx1"/>
                </a:solidFill>
                <a:effectLst/>
                <a:latin typeface="+mn-lt"/>
                <a:ea typeface="+mn-ea"/>
                <a:cs typeface="+mn-cs"/>
              </a:rPr>
              <a:t>Will volunteers in my pilot location be able to see my report?</a:t>
            </a:r>
          </a:p>
          <a:p>
            <a:r>
              <a:rPr lang="en-GB" sz="1200" b="0" i="0" kern="1200" dirty="0">
                <a:solidFill>
                  <a:schemeClr val="tx1"/>
                </a:solidFill>
                <a:effectLst/>
                <a:latin typeface="+mn-lt"/>
                <a:ea typeface="+mn-ea"/>
                <a:cs typeface="+mn-cs"/>
              </a:rPr>
              <a:t>Can I report something that happened a while ago? </a:t>
            </a:r>
          </a:p>
          <a:p>
            <a:r>
              <a:rPr lang="en-GB" sz="1200" b="0" i="0" kern="1200" dirty="0">
                <a:solidFill>
                  <a:schemeClr val="tx1"/>
                </a:solidFill>
                <a:effectLst/>
                <a:latin typeface="+mn-lt"/>
                <a:ea typeface="+mn-ea"/>
                <a:cs typeface="+mn-cs"/>
              </a:rPr>
              <a:t>Can I report something that doesn’t involve me? </a:t>
            </a:r>
          </a:p>
          <a:p>
            <a:r>
              <a:rPr lang="en-GB" sz="1200" b="0" i="0" kern="1200" dirty="0">
                <a:solidFill>
                  <a:schemeClr val="tx1"/>
                </a:solidFill>
                <a:effectLst/>
                <a:latin typeface="+mn-lt"/>
                <a:ea typeface="+mn-ea"/>
                <a:cs typeface="+mn-cs"/>
              </a:rPr>
              <a:t>Do I need to get permission to make a report about someone else? </a:t>
            </a:r>
          </a:p>
          <a:p>
            <a:r>
              <a:rPr lang="en-GB" sz="1200" b="0" i="0" kern="1200" dirty="0">
                <a:solidFill>
                  <a:schemeClr val="tx1"/>
                </a:solidFill>
                <a:effectLst/>
                <a:latin typeface="+mn-lt"/>
                <a:ea typeface="+mn-ea"/>
                <a:cs typeface="+mn-cs"/>
              </a:rPr>
              <a:t>Why does the form ask for the demographic details of the person making the report? </a:t>
            </a:r>
          </a:p>
          <a:p>
            <a:r>
              <a:rPr lang="en-GB" sz="1200" b="0" i="0" kern="1200" dirty="0">
                <a:solidFill>
                  <a:schemeClr val="tx1"/>
                </a:solidFill>
                <a:effectLst/>
                <a:latin typeface="+mn-lt"/>
                <a:ea typeface="+mn-ea"/>
                <a:cs typeface="+mn-cs"/>
              </a:rPr>
              <a:t>Why won’t someone get back to me about something I’ve reported through the Listening Tool? </a:t>
            </a:r>
          </a:p>
          <a:p>
            <a:r>
              <a:rPr lang="en-GB" sz="1200" b="0" i="0" kern="1200" dirty="0">
                <a:solidFill>
                  <a:schemeClr val="tx1"/>
                </a:solidFill>
                <a:effectLst/>
                <a:latin typeface="+mn-lt"/>
                <a:ea typeface="+mn-ea"/>
                <a:cs typeface="+mn-cs"/>
              </a:rPr>
              <a:t>Can I report something I’ve already reported to Safeguarding or made a formal complaint about? </a:t>
            </a:r>
          </a:p>
          <a:p>
            <a:r>
              <a:rPr lang="en-GB" sz="1200" b="0" i="0" kern="1200" dirty="0">
                <a:solidFill>
                  <a:schemeClr val="tx1"/>
                </a:solidFill>
                <a:effectLst/>
                <a:latin typeface="+mn-lt"/>
                <a:ea typeface="+mn-ea"/>
                <a:cs typeface="+mn-cs"/>
              </a:rPr>
              <a:t>I’m interested in helping Scouts develop their approach to tackling discrimination. Is there a way for me to learn more and get involved?</a:t>
            </a:r>
          </a:p>
          <a:p>
            <a:r>
              <a:rPr lang="en-GB" sz="1200" b="0" i="0" kern="1200" dirty="0">
                <a:solidFill>
                  <a:schemeClr val="tx1"/>
                </a:solidFill>
                <a:effectLst/>
                <a:latin typeface="+mn-lt"/>
                <a:ea typeface="+mn-ea"/>
                <a:cs typeface="+mn-cs"/>
              </a:rPr>
              <a:t>I’d like to provide feedback about the Listening Tool. Where can I do this? </a:t>
            </a:r>
          </a:p>
          <a:p>
            <a:r>
              <a:rPr lang="en-GB" sz="1200" b="0" i="0" kern="1200" dirty="0">
                <a:solidFill>
                  <a:schemeClr val="tx1"/>
                </a:solidFill>
                <a:effectLst/>
                <a:latin typeface="+mn-lt"/>
                <a:ea typeface="+mn-ea"/>
                <a:cs typeface="+mn-cs"/>
              </a:rPr>
              <a:t>How long will the Listening Tool be open for? </a:t>
            </a:r>
          </a:p>
          <a:p>
            <a:r>
              <a:rPr lang="en-GB" sz="1200" b="0" i="0" kern="1200" dirty="0">
                <a:solidFill>
                  <a:schemeClr val="tx1"/>
                </a:solidFill>
                <a:effectLst/>
                <a:latin typeface="+mn-lt"/>
                <a:ea typeface="+mn-ea"/>
                <a:cs typeface="+mn-cs"/>
              </a:rPr>
              <a:t>Can all of our young members make a report through the Listening Tool? </a:t>
            </a:r>
          </a:p>
          <a:p>
            <a:r>
              <a:rPr lang="en-GB" sz="1200" b="0" i="0" kern="1200" dirty="0">
                <a:solidFill>
                  <a:schemeClr val="tx1"/>
                </a:solidFill>
                <a:effectLst/>
                <a:latin typeface="+mn-lt"/>
                <a:ea typeface="+mn-ea"/>
                <a:cs typeface="+mn-cs"/>
              </a:rPr>
              <a:t>Is the Listening Tool available in languages other than English? </a:t>
            </a:r>
          </a:p>
          <a:p>
            <a:r>
              <a:rPr lang="en-GB" sz="1200" b="0" i="0" kern="1200" dirty="0">
                <a:solidFill>
                  <a:schemeClr val="tx1"/>
                </a:solidFill>
                <a:effectLst/>
                <a:latin typeface="+mn-lt"/>
                <a:ea typeface="+mn-ea"/>
                <a:cs typeface="+mn-cs"/>
              </a:rPr>
              <a:t>Who else is taking part in the Listening Tool pilot?  </a:t>
            </a:r>
          </a:p>
          <a:p>
            <a:r>
              <a:rPr lang="en-GB" sz="1200" b="0" i="0" kern="1200" dirty="0">
                <a:solidFill>
                  <a:schemeClr val="tx1"/>
                </a:solidFill>
                <a:effectLst/>
                <a:latin typeface="+mn-lt"/>
                <a:ea typeface="+mn-ea"/>
                <a:cs typeface="+mn-cs"/>
              </a:rPr>
              <a:t>Who should I contact if I have a question or need support with the Listening Tool? </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2AA5207-BAB2-46CE-A99A-9A537C35957F}" type="slidenum">
              <a:rPr lang="en-GB" smtClean="0"/>
              <a:t>9</a:t>
            </a:fld>
            <a:endParaRPr lang="en-GB"/>
          </a:p>
        </p:txBody>
      </p:sp>
    </p:spTree>
    <p:extLst>
      <p:ext uri="{BB962C8B-B14F-4D97-AF65-F5344CB8AC3E}">
        <p14:creationId xmlns:p14="http://schemas.microsoft.com/office/powerpoint/2010/main" val="2682045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8834A-1C0E-08B4-D0CA-51E59EF306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7BDD0-6347-2D03-A8CB-EDF03E42C09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0E40BC7-9607-DCEF-8E1D-379B9D38952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6ED28EE-26DB-A062-C312-8E0B5E9BD40D}"/>
              </a:ext>
            </a:extLst>
          </p:cNvPr>
          <p:cNvSpPr>
            <a:spLocks noGrp="1"/>
          </p:cNvSpPr>
          <p:nvPr>
            <p:ph type="sldNum" sz="quarter" idx="5"/>
          </p:nvPr>
        </p:nvSpPr>
        <p:spPr/>
        <p:txBody>
          <a:bodyPr/>
          <a:lstStyle/>
          <a:p>
            <a:fld id="{42AA5207-BAB2-46CE-A99A-9A537C35957F}" type="slidenum">
              <a:rPr lang="en-GB" smtClean="0"/>
              <a:t>10</a:t>
            </a:fld>
            <a:endParaRPr lang="en-GB"/>
          </a:p>
        </p:txBody>
      </p:sp>
    </p:spTree>
    <p:extLst>
      <p:ext uri="{BB962C8B-B14F-4D97-AF65-F5344CB8AC3E}">
        <p14:creationId xmlns:p14="http://schemas.microsoft.com/office/powerpoint/2010/main" val="3468204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nine pilot locations for the Listening Tool. This includes locations from England, Northern Ireland, Scotland and Wales.</a:t>
            </a:r>
          </a:p>
          <a:p>
            <a:endParaRPr lang="en-GB" dirty="0"/>
          </a:p>
          <a:p>
            <a:r>
              <a:rPr lang="en-GB" dirty="0"/>
              <a:t>Lead Volunteers from each of these Counties/Areas/Regions make up our working group for the approach to discrimination project, along with representation from the UK Inclusion Team and our Project Sponsor from our Race Equity Sub Team. </a:t>
            </a:r>
          </a:p>
          <a:p>
            <a:endParaRPr lang="en-GB" dirty="0"/>
          </a:p>
          <a:p>
            <a:endParaRPr lang="en-GB" dirty="0"/>
          </a:p>
        </p:txBody>
      </p:sp>
      <p:sp>
        <p:nvSpPr>
          <p:cNvPr id="4" name="Slide Number Placeholder 3"/>
          <p:cNvSpPr>
            <a:spLocks noGrp="1"/>
          </p:cNvSpPr>
          <p:nvPr>
            <p:ph type="sldNum" sz="quarter" idx="5"/>
          </p:nvPr>
        </p:nvSpPr>
        <p:spPr/>
        <p:txBody>
          <a:bodyPr/>
          <a:lstStyle/>
          <a:p>
            <a:fld id="{F18E6CEC-6DC1-4E6B-9603-196868B8A040}" type="slidenum">
              <a:rPr lang="en-GB" smtClean="0"/>
              <a:t>11</a:t>
            </a:fld>
            <a:endParaRPr lang="en-GB"/>
          </a:p>
        </p:txBody>
      </p:sp>
    </p:spTree>
    <p:extLst>
      <p:ext uri="{BB962C8B-B14F-4D97-AF65-F5344CB8AC3E}">
        <p14:creationId xmlns:p14="http://schemas.microsoft.com/office/powerpoint/2010/main" val="3941161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D91AA-3165-4C78-16FE-C45313BF68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312F29-67BA-7B59-736A-29D914A5A5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E981DC-D578-40D1-57C5-08950EE6014A}"/>
              </a:ext>
            </a:extLst>
          </p:cNvPr>
          <p:cNvSpPr>
            <a:spLocks noGrp="1"/>
          </p:cNvSpPr>
          <p:nvPr>
            <p:ph type="body" idx="1"/>
          </p:nvPr>
        </p:nvSpPr>
        <p:spPr/>
        <p:txBody>
          <a:bodyPr/>
          <a:lstStyle/>
          <a:p>
            <a:r>
              <a:rPr lang="en-GB" b="0" dirty="0"/>
              <a:t>The Approach to Discrimination Project is made up of four key steps.</a:t>
            </a:r>
          </a:p>
          <a:p>
            <a:endParaRPr lang="en-GB" b="0" dirty="0"/>
          </a:p>
          <a:p>
            <a:r>
              <a:rPr lang="en-GB" b="1" dirty="0"/>
              <a:t>The first step is the Listening Tool. </a:t>
            </a:r>
            <a:r>
              <a:rPr lang="en-GB" dirty="0"/>
              <a:t>Volunteers, young people and families across the nine pilot</a:t>
            </a:r>
            <a:r>
              <a:rPr lang="en-GB" b="0" dirty="0"/>
              <a:t> </a:t>
            </a:r>
            <a:r>
              <a:rPr lang="en-GB" dirty="0"/>
              <a:t>locations can share with Scouts incidents of discrimination</a:t>
            </a:r>
            <a:r>
              <a:rPr lang="en-GB" b="0" dirty="0"/>
              <a:t> </a:t>
            </a:r>
            <a:r>
              <a:rPr lang="en-GB" dirty="0"/>
              <a:t>they've seen, heard or experienced.</a:t>
            </a:r>
          </a:p>
          <a:p>
            <a:endParaRPr lang="en-GB" b="0" dirty="0"/>
          </a:p>
          <a:p>
            <a:r>
              <a:rPr lang="en-GB" dirty="0"/>
              <a:t>Using information shared through</a:t>
            </a:r>
            <a:r>
              <a:rPr lang="en-GB" b="0" dirty="0"/>
              <a:t> Listening Tool and pre-existing knowledge, the project working group</a:t>
            </a:r>
            <a:r>
              <a:rPr lang="en-GB" dirty="0"/>
              <a:t> (LVs from the pilot counties) will support</a:t>
            </a:r>
            <a:r>
              <a:rPr lang="en-GB" b="0" dirty="0"/>
              <a:t> Scouts to develop </a:t>
            </a:r>
            <a:r>
              <a:rPr lang="en-GB" dirty="0"/>
              <a:t>our approach</a:t>
            </a:r>
            <a:r>
              <a:rPr lang="en-GB" b="0" dirty="0"/>
              <a:t> to discrimination. </a:t>
            </a:r>
            <a:endParaRPr lang="en-GB" b="1" dirty="0"/>
          </a:p>
          <a:p>
            <a:endParaRPr lang="en-GB" b="0" dirty="0"/>
          </a:p>
          <a:p>
            <a:r>
              <a:rPr lang="en-GB" dirty="0"/>
              <a:t>From conversations we've had so far, this will likely focus on support, growth and learning opportunities. Step two </a:t>
            </a:r>
            <a:r>
              <a:rPr lang="en-GB" b="0" dirty="0"/>
              <a:t>aims to develop </a:t>
            </a:r>
            <a:r>
              <a:rPr lang="en-GB" sz="1200" b="0" i="0" kern="1200" dirty="0">
                <a:solidFill>
                  <a:schemeClr val="tx1"/>
                </a:solidFill>
                <a:effectLst/>
                <a:latin typeface="+mn-lt"/>
                <a:ea typeface="+mn-ea"/>
                <a:cs typeface="+mn-cs"/>
              </a:rPr>
              <a:t>anti-discrimination policies that are fair, proportionate and in line with our values and embed this approach within our existing policies.</a:t>
            </a:r>
            <a:endParaRPr lang="en-GB" sz="1200" b="0" i="0" kern="1200" dirty="0">
              <a:solidFill>
                <a:schemeClr val="tx1"/>
              </a:solidFill>
              <a:effectLst/>
              <a:latin typeface="+mn-lt"/>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Once the approach is decided, Scouts </a:t>
            </a:r>
            <a:r>
              <a:rPr lang="en-GB" sz="1200" b="1" i="0" kern="1200" dirty="0">
                <a:solidFill>
                  <a:schemeClr val="tx1"/>
                </a:solidFill>
                <a:effectLst/>
                <a:latin typeface="+mn-lt"/>
                <a:ea typeface="+mn-ea"/>
                <a:cs typeface="+mn-cs"/>
              </a:rPr>
              <a:t>will build resources to support volunteers</a:t>
            </a:r>
            <a:r>
              <a:rPr lang="en-GB" sz="1200" b="0" i="0" kern="1200" dirty="0">
                <a:solidFill>
                  <a:schemeClr val="tx1"/>
                </a:solidFill>
                <a:effectLst/>
                <a:latin typeface="+mn-lt"/>
                <a:ea typeface="+mn-ea"/>
                <a:cs typeface="+mn-cs"/>
              </a:rPr>
              <a:t>, so they know what to do when discrimination happens. This may include new EDI learning for volunteers around</a:t>
            </a:r>
            <a:r>
              <a:rPr lang="en-GB" dirty="0"/>
              <a:t> </a:t>
            </a:r>
            <a:r>
              <a:rPr lang="en-GB" sz="1200" b="0" i="0" kern="1200" dirty="0">
                <a:solidFill>
                  <a:schemeClr val="tx1"/>
                </a:solidFill>
                <a:effectLst/>
                <a:latin typeface="+mn-lt"/>
                <a:ea typeface="+mn-ea"/>
                <a:cs typeface="+mn-cs"/>
              </a:rPr>
              <a:t>microaggressions, race equity and proactive inclusion.</a:t>
            </a:r>
            <a:endParaRPr lang="en-GB" sz="1200" b="0" i="0" kern="1200" dirty="0">
              <a:solidFill>
                <a:schemeClr val="tx1"/>
              </a:solidFill>
              <a:effectLst/>
              <a:latin typeface="+mn-lt"/>
            </a:endParaRPr>
          </a:p>
          <a:p>
            <a:endParaRPr lang="en-GB" sz="1200" b="0" i="0" kern="1200" dirty="0">
              <a:solidFill>
                <a:schemeClr val="tx1"/>
              </a:solidFill>
              <a:effectLst/>
              <a:latin typeface="+mn-lt"/>
              <a:ea typeface="+mn-ea"/>
              <a:cs typeface="+mn-cs"/>
            </a:endParaRPr>
          </a:p>
          <a:p>
            <a:r>
              <a:rPr lang="en-GB" dirty="0"/>
              <a:t>Step four is</a:t>
            </a:r>
            <a:r>
              <a:rPr lang="en-GB" sz="1200" b="0" i="0" kern="1200" dirty="0">
                <a:solidFill>
                  <a:schemeClr val="tx1"/>
                </a:solidFill>
                <a:effectLst/>
                <a:latin typeface="+mn-lt"/>
                <a:ea typeface="+mn-ea"/>
                <a:cs typeface="+mn-cs"/>
              </a:rPr>
              <a:t> all about creating the </a:t>
            </a:r>
            <a:r>
              <a:rPr lang="en-GB" sz="1200" b="1" i="0" kern="1200" dirty="0">
                <a:solidFill>
                  <a:schemeClr val="tx1"/>
                </a:solidFill>
                <a:effectLst/>
                <a:latin typeface="+mn-lt"/>
                <a:ea typeface="+mn-ea"/>
                <a:cs typeface="+mn-cs"/>
              </a:rPr>
              <a:t>infrastructure to ensure a consistent application of </a:t>
            </a:r>
            <a:r>
              <a:rPr lang="en-GB" b="1" dirty="0"/>
              <a:t>the approach </a:t>
            </a:r>
            <a:r>
              <a:rPr lang="en-GB" dirty="0"/>
              <a:t>we decide upon. For example, recording forms, ways of logging, and determining where members have been educated or upskilled.</a:t>
            </a:r>
          </a:p>
          <a:p>
            <a:endParaRPr lang="en-GB" dirty="0"/>
          </a:p>
        </p:txBody>
      </p:sp>
      <p:sp>
        <p:nvSpPr>
          <p:cNvPr id="4" name="Slide Number Placeholder 3">
            <a:extLst>
              <a:ext uri="{FF2B5EF4-FFF2-40B4-BE49-F238E27FC236}">
                <a16:creationId xmlns:a16="http://schemas.microsoft.com/office/drawing/2014/main" id="{F7F58CF4-5E45-E33C-3202-E84002E09113}"/>
              </a:ext>
            </a:extLst>
          </p:cNvPr>
          <p:cNvSpPr>
            <a:spLocks noGrp="1"/>
          </p:cNvSpPr>
          <p:nvPr>
            <p:ph type="sldNum" sz="quarter" idx="5"/>
          </p:nvPr>
        </p:nvSpPr>
        <p:spPr/>
        <p:txBody>
          <a:bodyPr/>
          <a:lstStyle/>
          <a:p>
            <a:fld id="{F18E6CEC-6DC1-4E6B-9603-196868B8A040}" type="slidenum">
              <a:rPr lang="en-GB" smtClean="0"/>
              <a:t>12</a:t>
            </a:fld>
            <a:endParaRPr lang="en-GB"/>
          </a:p>
        </p:txBody>
      </p:sp>
    </p:spTree>
    <p:extLst>
      <p:ext uri="{BB962C8B-B14F-4D97-AF65-F5344CB8AC3E}">
        <p14:creationId xmlns:p14="http://schemas.microsoft.com/office/powerpoint/2010/main" val="527377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81BD8-A5AB-57A4-F70E-D66BC54F30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153A3-1DC4-CC97-5997-9A7FAD05BD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30D296-4662-413C-5564-B29B0965F4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Listening Tool is closely aligned with our Scout values. It’s a way for us to care for each other, work together to problem solve, and take responsibility for our words, actions, and mistakes. </a:t>
            </a:r>
            <a:r>
              <a:rPr lang="en-GB" b="0" i="0" dirty="0"/>
              <a:t>Helping to spread the word about the Listening Tool to other Sections, Groups and teams could contribute to the ‘Values’ section of Chief Scout Platinum and Diamond Awards when ran alongside activities exploring our values.</a:t>
            </a:r>
            <a:endParaRPr lang="en-US" b="0" i="0" dirty="0">
              <a:solidFill>
                <a:srgbClr val="44444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You can also register your interest in helping Scouts develop </a:t>
            </a:r>
            <a:r>
              <a:rPr lang="en-GB"/>
              <a:t>our national approach to tackling discrimination. </a:t>
            </a:r>
            <a:endParaRPr lang="en-GB" dirty="0"/>
          </a:p>
        </p:txBody>
      </p:sp>
      <p:sp>
        <p:nvSpPr>
          <p:cNvPr id="4" name="Slide Number Placeholder 3">
            <a:extLst>
              <a:ext uri="{FF2B5EF4-FFF2-40B4-BE49-F238E27FC236}">
                <a16:creationId xmlns:a16="http://schemas.microsoft.com/office/drawing/2014/main" id="{A1FC2556-AA29-4E6E-4EA5-A5CABA94DF2A}"/>
              </a:ext>
            </a:extLst>
          </p:cNvPr>
          <p:cNvSpPr>
            <a:spLocks noGrp="1"/>
          </p:cNvSpPr>
          <p:nvPr>
            <p:ph type="sldNum" sz="quarter" idx="5"/>
          </p:nvPr>
        </p:nvSpPr>
        <p:spPr/>
        <p:txBody>
          <a:bodyPr/>
          <a:lstStyle/>
          <a:p>
            <a:fld id="{F18E6CEC-6DC1-4E6B-9603-196868B8A040}" type="slidenum">
              <a:rPr lang="en-GB" smtClean="0"/>
              <a:t>13</a:t>
            </a:fld>
            <a:endParaRPr lang="en-GB"/>
          </a:p>
        </p:txBody>
      </p:sp>
    </p:spTree>
    <p:extLst>
      <p:ext uri="{BB962C8B-B14F-4D97-AF65-F5344CB8AC3E}">
        <p14:creationId xmlns:p14="http://schemas.microsoft.com/office/powerpoint/2010/main" val="2576210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sv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vimeo.com/1206783931?share=copy&amp;fl=sv&amp;fe=ci"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jp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D3794ED5-F66D-3CAD-D631-2B8AE7F45B5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DC90970-9B8F-EE3D-750D-C3F111A954A9}"/>
              </a:ext>
            </a:extLst>
          </p:cNvPr>
          <p:cNvSpPr txBox="1">
            <a:spLocks/>
          </p:cNvSpPr>
          <p:nvPr/>
        </p:nvSpPr>
        <p:spPr>
          <a:xfrm>
            <a:off x="823465" y="1923256"/>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panose="00000A00000000000000" pitchFamily="2" charset="0"/>
              </a:rPr>
              <a:t>The Listening Tool</a:t>
            </a:r>
          </a:p>
        </p:txBody>
      </p:sp>
      <p:sp>
        <p:nvSpPr>
          <p:cNvPr id="8" name="Rectangle 7">
            <a:extLst>
              <a:ext uri="{FF2B5EF4-FFF2-40B4-BE49-F238E27FC236}">
                <a16:creationId xmlns:a16="http://schemas.microsoft.com/office/drawing/2014/main" id="{F5295A3A-F0DC-42A6-86A8-14C096A38015}"/>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73C04D21-6364-8251-7D3D-9228184279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2" name="Title 1">
            <a:extLst>
              <a:ext uri="{FF2B5EF4-FFF2-40B4-BE49-F238E27FC236}">
                <a16:creationId xmlns:a16="http://schemas.microsoft.com/office/drawing/2014/main" id="{9F3BB898-CF32-6082-8C64-5DB967E679AA}"/>
              </a:ext>
            </a:extLst>
          </p:cNvPr>
          <p:cNvSpPr txBox="1">
            <a:spLocks/>
          </p:cNvSpPr>
          <p:nvPr/>
        </p:nvSpPr>
        <p:spPr>
          <a:xfrm>
            <a:off x="609150" y="3111501"/>
            <a:ext cx="971695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a:solidFill>
                  <a:srgbClr val="7413DC"/>
                </a:solidFill>
                <a:latin typeface="Nunito Sans Black" panose="00000A00000000000000" pitchFamily="2" charset="0"/>
              </a:rPr>
              <a:t>Piloted as part of Scouts’ Approach to Discrimination Project</a:t>
            </a:r>
          </a:p>
        </p:txBody>
      </p:sp>
      <p:pic>
        <p:nvPicPr>
          <p:cNvPr id="3" name="Picture 2">
            <a:extLst>
              <a:ext uri="{FF2B5EF4-FFF2-40B4-BE49-F238E27FC236}">
                <a16:creationId xmlns:a16="http://schemas.microsoft.com/office/drawing/2014/main" id="{07E3D7A4-302F-9A7D-D347-1AC833E2ADE5}"/>
              </a:ext>
            </a:extLst>
          </p:cNvPr>
          <p:cNvPicPr>
            <a:picLocks noChangeAspect="1"/>
          </p:cNvPicPr>
          <p:nvPr/>
        </p:nvPicPr>
        <p:blipFill>
          <a:blip r:embed="rId4"/>
          <a:stretch>
            <a:fillRect/>
          </a:stretch>
        </p:blipFill>
        <p:spPr>
          <a:xfrm>
            <a:off x="8939172" y="2039144"/>
            <a:ext cx="1219200" cy="1219200"/>
          </a:xfrm>
          <a:prstGeom prst="rect">
            <a:avLst/>
          </a:prstGeom>
        </p:spPr>
      </p:pic>
    </p:spTree>
    <p:extLst>
      <p:ext uri="{BB962C8B-B14F-4D97-AF65-F5344CB8AC3E}">
        <p14:creationId xmlns:p14="http://schemas.microsoft.com/office/powerpoint/2010/main" val="2345184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413DC"/>
        </a:solidFill>
        <a:effectLst/>
      </p:bgPr>
    </p:bg>
    <p:spTree>
      <p:nvGrpSpPr>
        <p:cNvPr id="1" name="">
          <a:extLst>
            <a:ext uri="{FF2B5EF4-FFF2-40B4-BE49-F238E27FC236}">
              <a16:creationId xmlns:a16="http://schemas.microsoft.com/office/drawing/2014/main" id="{3AF3E454-8ED6-3075-61AE-A593E6A5C26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2FE5435-8071-0781-286D-3F94AF547D2C}"/>
              </a:ext>
            </a:extLst>
          </p:cNvPr>
          <p:cNvSpPr txBox="1">
            <a:spLocks/>
          </p:cNvSpPr>
          <p:nvPr/>
        </p:nvSpPr>
        <p:spPr>
          <a:xfrm>
            <a:off x="2031083" y="2452842"/>
            <a:ext cx="7759543" cy="132556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chemeClr val="bg1"/>
                </a:solidFill>
                <a:latin typeface="Nunito Sans Black"/>
              </a:rPr>
              <a:t>What is discrimination?</a:t>
            </a:r>
            <a:endParaRPr lang="en-GB">
              <a:solidFill>
                <a:schemeClr val="bg1"/>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DA0F5ED-BBC3-3A32-2C0D-F8A4B6C93F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253502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413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4BCE-99A0-1F88-1F69-A31F4C265EE0}"/>
              </a:ext>
            </a:extLst>
          </p:cNvPr>
          <p:cNvSpPr>
            <a:spLocks noGrp="1"/>
          </p:cNvSpPr>
          <p:nvPr>
            <p:ph type="title"/>
          </p:nvPr>
        </p:nvSpPr>
        <p:spPr>
          <a:xfrm>
            <a:off x="1745616" y="297084"/>
            <a:ext cx="3294470" cy="1325563"/>
          </a:xfrm>
        </p:spPr>
        <p:txBody>
          <a:bodyPr/>
          <a:lstStyle/>
          <a:p>
            <a:pPr algn="ctr"/>
            <a:r>
              <a:rPr lang="en-GB">
                <a:solidFill>
                  <a:schemeClr val="bg1"/>
                </a:solidFill>
                <a:latin typeface="Nunito Sans Black" panose="00000A00000000000000" pitchFamily="2" charset="0"/>
              </a:rPr>
              <a:t>What it is</a:t>
            </a:r>
          </a:p>
        </p:txBody>
      </p:sp>
      <p:pic>
        <p:nvPicPr>
          <p:cNvPr id="3" name="Picture 2" descr="A white symbol with a black background&#10;&#10;AI-generated content may be incorrect.">
            <a:extLst>
              <a:ext uri="{FF2B5EF4-FFF2-40B4-BE49-F238E27FC236}">
                <a16:creationId xmlns:a16="http://schemas.microsoft.com/office/drawing/2014/main" id="{495AD6AD-FA12-6DBB-DAAB-47E65031A1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4" name="Title 1">
            <a:extLst>
              <a:ext uri="{FF2B5EF4-FFF2-40B4-BE49-F238E27FC236}">
                <a16:creationId xmlns:a16="http://schemas.microsoft.com/office/drawing/2014/main" id="{970C120B-2603-2291-5782-9A875B084841}"/>
              </a:ext>
            </a:extLst>
          </p:cNvPr>
          <p:cNvSpPr txBox="1">
            <a:spLocks/>
          </p:cNvSpPr>
          <p:nvPr/>
        </p:nvSpPr>
        <p:spPr>
          <a:xfrm>
            <a:off x="5900467" y="297760"/>
            <a:ext cx="509061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chemeClr val="bg1"/>
                </a:solidFill>
                <a:latin typeface="Nunito Sans Black" panose="00000A00000000000000" pitchFamily="2" charset="0"/>
              </a:rPr>
              <a:t>What it isn’t</a:t>
            </a:r>
          </a:p>
        </p:txBody>
      </p:sp>
      <p:sp>
        <p:nvSpPr>
          <p:cNvPr id="8" name="Rectangle: Rounded Corners 7">
            <a:extLst>
              <a:ext uri="{FF2B5EF4-FFF2-40B4-BE49-F238E27FC236}">
                <a16:creationId xmlns:a16="http://schemas.microsoft.com/office/drawing/2014/main" id="{51D1C3D0-BC64-1014-8F84-2FB2708B52EC}"/>
              </a:ext>
            </a:extLst>
          </p:cNvPr>
          <p:cNvSpPr/>
          <p:nvPr/>
        </p:nvSpPr>
        <p:spPr>
          <a:xfrm>
            <a:off x="1291908" y="1283604"/>
            <a:ext cx="4201886" cy="4713064"/>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D8082146-B3B3-3535-1E35-EF3C378EB2DC}"/>
              </a:ext>
            </a:extLst>
          </p:cNvPr>
          <p:cNvSpPr/>
          <p:nvPr/>
        </p:nvSpPr>
        <p:spPr>
          <a:xfrm>
            <a:off x="6344830" y="1283604"/>
            <a:ext cx="4201886" cy="4713064"/>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8FBFF594-3653-379B-B90D-CDEA67402358}"/>
              </a:ext>
            </a:extLst>
          </p:cNvPr>
          <p:cNvSpPr txBox="1"/>
          <p:nvPr/>
        </p:nvSpPr>
        <p:spPr>
          <a:xfrm>
            <a:off x="1564051" y="1439533"/>
            <a:ext cx="3657600" cy="4401205"/>
          </a:xfrm>
          <a:prstGeom prst="rect">
            <a:avLst/>
          </a:prstGeom>
          <a:noFill/>
        </p:spPr>
        <p:txBody>
          <a:bodyPr wrap="square" lIns="91440" tIns="45720" rIns="91440" bIns="45720" rtlCol="0" anchor="t">
            <a:spAutoFit/>
          </a:bodyPr>
          <a:lstStyle/>
          <a:p>
            <a:pPr marL="457200" indent="-457200">
              <a:buBlip>
                <a:blip>
                  <a:extLst>
                    <a:ext uri="{96DAC541-7B7A-43D3-8B79-37D633B846F1}">
                      <asvg:svgBlip xmlns:asvg="http://schemas.microsoft.com/office/drawing/2016/SVG/main" r:embed="rId4"/>
                    </a:ext>
                  </a:extLst>
                </a:blip>
              </a:buBlip>
            </a:pPr>
            <a:r>
              <a:rPr lang="en-GB" sz="2800" dirty="0">
                <a:latin typeface="Nunito Sans"/>
              </a:rPr>
              <a:t>An anonymous reporting tool</a:t>
            </a:r>
          </a:p>
          <a:p>
            <a:pPr marL="457200" indent="-457200">
              <a:buBlip>
                <a:blip>
                  <a:extLst>
                    <a:ext uri="{96DAC541-7B7A-43D3-8B79-37D633B846F1}">
                      <asvg:svgBlip xmlns:asvg="http://schemas.microsoft.com/office/drawing/2016/SVG/main" r:embed="rId4"/>
                    </a:ext>
                  </a:extLst>
                </a:blip>
              </a:buBlip>
            </a:pPr>
            <a:r>
              <a:rPr lang="en-GB" sz="2800" dirty="0">
                <a:latin typeface="Nunito Sans"/>
              </a:rPr>
              <a:t>An opportunity to tell us what you're seeing, hearing and experiencing </a:t>
            </a:r>
          </a:p>
          <a:p>
            <a:pPr marL="457200" indent="-457200">
              <a:buBlip>
                <a:blip>
                  <a:extLst>
                    <a:ext uri="{96DAC541-7B7A-43D3-8B79-37D633B846F1}">
                      <asvg:svgBlip xmlns:asvg="http://schemas.microsoft.com/office/drawing/2016/SVG/main" r:embed="rId4"/>
                    </a:ext>
                  </a:extLst>
                </a:blip>
              </a:buBlip>
            </a:pPr>
            <a:r>
              <a:rPr lang="en-GB" sz="2800" dirty="0">
                <a:latin typeface="Nunito Sans"/>
              </a:rPr>
              <a:t>A way to help make Scouts a safer, more welcoming place</a:t>
            </a:r>
            <a:endParaRPr lang="en-GB" dirty="0"/>
          </a:p>
        </p:txBody>
      </p:sp>
      <p:sp>
        <p:nvSpPr>
          <p:cNvPr id="6" name="TextBox 5">
            <a:extLst>
              <a:ext uri="{FF2B5EF4-FFF2-40B4-BE49-F238E27FC236}">
                <a16:creationId xmlns:a16="http://schemas.microsoft.com/office/drawing/2014/main" id="{3C37DD04-026A-10A6-F79F-300EB9C62AE7}"/>
              </a:ext>
            </a:extLst>
          </p:cNvPr>
          <p:cNvSpPr txBox="1"/>
          <p:nvPr/>
        </p:nvSpPr>
        <p:spPr>
          <a:xfrm>
            <a:off x="6616769" y="1710983"/>
            <a:ext cx="3657600" cy="3970318"/>
          </a:xfrm>
          <a:prstGeom prst="rect">
            <a:avLst/>
          </a:prstGeom>
          <a:noFill/>
        </p:spPr>
        <p:txBody>
          <a:bodyPr wrap="square" lIns="91440" tIns="45720" rIns="91440" bIns="45720" rtlCol="0" anchor="t">
            <a:spAutoFit/>
          </a:bodyPr>
          <a:lstStyle/>
          <a:p>
            <a:pPr marL="457200" indent="-457200">
              <a:buBlip>
                <a:blip>
                  <a:extLst>
                    <a:ext uri="{96DAC541-7B7A-43D3-8B79-37D633B846F1}">
                      <asvg:svgBlip xmlns:asvg="http://schemas.microsoft.com/office/drawing/2016/SVG/main" r:embed="rId5"/>
                    </a:ext>
                  </a:extLst>
                </a:blip>
              </a:buBlip>
            </a:pPr>
            <a:r>
              <a:rPr lang="en-GB" sz="2800" dirty="0">
                <a:latin typeface="Nunito Sans" panose="00000500000000000000" pitchFamily="2" charset="0"/>
              </a:rPr>
              <a:t>A replacement for Safeguarding processes</a:t>
            </a:r>
          </a:p>
          <a:p>
            <a:pPr marL="457200" indent="-457200">
              <a:buBlip>
                <a:blip>
                  <a:extLst>
                    <a:ext uri="{96DAC541-7B7A-43D3-8B79-37D633B846F1}">
                      <asvg:svgBlip xmlns:asvg="http://schemas.microsoft.com/office/drawing/2016/SVG/main" r:embed="rId5"/>
                    </a:ext>
                  </a:extLst>
                </a:blip>
              </a:buBlip>
            </a:pPr>
            <a:r>
              <a:rPr lang="en-GB" sz="2800" dirty="0">
                <a:latin typeface="Nunito Sans" panose="00000500000000000000" pitchFamily="2" charset="0"/>
              </a:rPr>
              <a:t>A replacement for our Complaint process</a:t>
            </a:r>
          </a:p>
          <a:p>
            <a:pPr marL="457200" indent="-457200">
              <a:buBlip>
                <a:blip>
                  <a:extLst>
                    <a:ext uri="{96DAC541-7B7A-43D3-8B79-37D633B846F1}">
                      <asvg:svgBlip xmlns:asvg="http://schemas.microsoft.com/office/drawing/2016/SVG/main" r:embed="rId5"/>
                    </a:ext>
                  </a:extLst>
                </a:blip>
              </a:buBlip>
            </a:pPr>
            <a:r>
              <a:rPr lang="en-GB" sz="2800" dirty="0">
                <a:latin typeface="Nunito Sans"/>
              </a:rPr>
              <a:t>A way to get support </a:t>
            </a:r>
            <a:endParaRPr lang="en-GB" sz="2800" dirty="0">
              <a:latin typeface="Nunito Sans" panose="00000500000000000000" pitchFamily="2" charset="0"/>
            </a:endParaRPr>
          </a:p>
          <a:p>
            <a:pPr marL="457200" indent="-457200">
              <a:buBlip>
                <a:blip>
                  <a:extLst>
                    <a:ext uri="{96DAC541-7B7A-43D3-8B79-37D633B846F1}">
                      <asvg:svgBlip xmlns:asvg="http://schemas.microsoft.com/office/drawing/2016/SVG/main" r:embed="rId5"/>
                    </a:ext>
                  </a:extLst>
                </a:blip>
              </a:buBlip>
            </a:pPr>
            <a:endParaRPr lang="en-GB" sz="2800" dirty="0"/>
          </a:p>
        </p:txBody>
      </p:sp>
    </p:spTree>
    <p:extLst>
      <p:ext uri="{BB962C8B-B14F-4D97-AF65-F5344CB8AC3E}">
        <p14:creationId xmlns:p14="http://schemas.microsoft.com/office/powerpoint/2010/main" val="1642598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0C9E20E4-474D-F64B-70E0-AEB8CA673387}"/>
            </a:ext>
          </a:extLst>
        </p:cNvPr>
        <p:cNvGrpSpPr/>
        <p:nvPr/>
      </p:nvGrpSpPr>
      <p:grpSpPr>
        <a:xfrm>
          <a:off x="0" y="0"/>
          <a:ext cx="0" cy="0"/>
          <a:chOff x="0" y="0"/>
          <a:chExt cx="0" cy="0"/>
        </a:xfrm>
      </p:grpSpPr>
      <p:pic>
        <p:nvPicPr>
          <p:cNvPr id="5" name="Picture 4" descr="Two boys riding a small toy car&#10;&#10;AI-generated content may be incorrect.">
            <a:extLst>
              <a:ext uri="{FF2B5EF4-FFF2-40B4-BE49-F238E27FC236}">
                <a16:creationId xmlns:a16="http://schemas.microsoft.com/office/drawing/2014/main" id="{CF8D20A2-8704-C6B4-ACE3-0975F639F535}"/>
              </a:ext>
            </a:extLst>
          </p:cNvPr>
          <p:cNvPicPr>
            <a:picLocks noChangeAspect="1"/>
          </p:cNvPicPr>
          <p:nvPr/>
        </p:nvPicPr>
        <p:blipFill>
          <a:blip r:embed="rId3"/>
          <a:srcRect l="13566" t="208" r="43217" b="-417"/>
          <a:stretch>
            <a:fillRect/>
          </a:stretch>
        </p:blipFill>
        <p:spPr>
          <a:xfrm>
            <a:off x="7797710" y="0"/>
            <a:ext cx="4445676" cy="6929724"/>
          </a:xfrm>
          <a:prstGeom prst="rect">
            <a:avLst/>
          </a:prstGeom>
        </p:spPr>
      </p:pic>
      <p:sp>
        <p:nvSpPr>
          <p:cNvPr id="4" name="Title 1">
            <a:extLst>
              <a:ext uri="{FF2B5EF4-FFF2-40B4-BE49-F238E27FC236}">
                <a16:creationId xmlns:a16="http://schemas.microsoft.com/office/drawing/2014/main" id="{6676DD5C-9AE8-3E6F-AB18-6EFCF4A1547B}"/>
              </a:ext>
            </a:extLst>
          </p:cNvPr>
          <p:cNvSpPr txBox="1">
            <a:spLocks/>
          </p:cNvSpPr>
          <p:nvPr/>
        </p:nvSpPr>
        <p:spPr>
          <a:xfrm>
            <a:off x="5086" y="386589"/>
            <a:ext cx="7759543"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a:rPr>
              <a:t>Why should you engage with the Listening Tool?</a:t>
            </a:r>
            <a:endParaRPr lang="en-GB" dirty="0">
              <a:solidFill>
                <a:srgbClr val="7413DC"/>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29C779A-5E7D-8D24-35A2-8DC82932C7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7" name="Rectangle: Rounded Corners 6">
            <a:extLst>
              <a:ext uri="{FF2B5EF4-FFF2-40B4-BE49-F238E27FC236}">
                <a16:creationId xmlns:a16="http://schemas.microsoft.com/office/drawing/2014/main" id="{EA89EB0B-259C-DAF9-9745-FE99AACF18C3}"/>
              </a:ext>
            </a:extLst>
          </p:cNvPr>
          <p:cNvSpPr/>
          <p:nvPr/>
        </p:nvSpPr>
        <p:spPr>
          <a:xfrm>
            <a:off x="2171461" y="4401093"/>
            <a:ext cx="3921174" cy="1298423"/>
          </a:xfrm>
          <a:prstGeom prst="round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Rounded Corners 13">
            <a:extLst>
              <a:ext uri="{FF2B5EF4-FFF2-40B4-BE49-F238E27FC236}">
                <a16:creationId xmlns:a16="http://schemas.microsoft.com/office/drawing/2014/main" id="{CA361D4C-8F2F-9C64-0A97-D2EA7049644D}"/>
              </a:ext>
            </a:extLst>
          </p:cNvPr>
          <p:cNvSpPr/>
          <p:nvPr/>
        </p:nvSpPr>
        <p:spPr>
          <a:xfrm>
            <a:off x="2171461" y="2409177"/>
            <a:ext cx="3921174" cy="1298423"/>
          </a:xfrm>
          <a:prstGeom prst="round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itle 1">
            <a:extLst>
              <a:ext uri="{FF2B5EF4-FFF2-40B4-BE49-F238E27FC236}">
                <a16:creationId xmlns:a16="http://schemas.microsoft.com/office/drawing/2014/main" id="{FE4C820E-91EB-AEDC-565F-2A91E4DB56AA}"/>
              </a:ext>
            </a:extLst>
          </p:cNvPr>
          <p:cNvSpPr txBox="1">
            <a:spLocks/>
          </p:cNvSpPr>
          <p:nvPr/>
        </p:nvSpPr>
        <p:spPr>
          <a:xfrm>
            <a:off x="2168096" y="4891813"/>
            <a:ext cx="3924539" cy="7376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70000"/>
              </a:lnSpc>
            </a:pPr>
            <a:r>
              <a:rPr lang="en-GB" sz="2300" dirty="0">
                <a:solidFill>
                  <a:schemeClr val="bg1"/>
                </a:solidFill>
                <a:latin typeface="Nunito Sans Black"/>
              </a:rPr>
              <a:t>Living by our Scout Values</a:t>
            </a:r>
            <a:endParaRPr lang="en-GB" sz="2300" dirty="0">
              <a:solidFill>
                <a:schemeClr val="bg1"/>
              </a:solidFill>
              <a:latin typeface="Nunito Sans Black" panose="00000A00000000000000" pitchFamily="2" charset="0"/>
            </a:endParaRPr>
          </a:p>
        </p:txBody>
      </p:sp>
      <p:sp>
        <p:nvSpPr>
          <p:cNvPr id="20" name="Title 1">
            <a:extLst>
              <a:ext uri="{FF2B5EF4-FFF2-40B4-BE49-F238E27FC236}">
                <a16:creationId xmlns:a16="http://schemas.microsoft.com/office/drawing/2014/main" id="{0D50D985-6335-5AB0-FA15-8DB25F8DCAB5}"/>
              </a:ext>
            </a:extLst>
          </p:cNvPr>
          <p:cNvSpPr txBox="1">
            <a:spLocks/>
          </p:cNvSpPr>
          <p:nvPr/>
        </p:nvSpPr>
        <p:spPr>
          <a:xfrm>
            <a:off x="2174828" y="2846834"/>
            <a:ext cx="3924539" cy="7376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70000"/>
              </a:lnSpc>
            </a:pPr>
            <a:r>
              <a:rPr lang="en-GB" sz="2300" dirty="0">
                <a:solidFill>
                  <a:schemeClr val="bg1"/>
                </a:solidFill>
                <a:latin typeface="Nunito Sans Black"/>
              </a:rPr>
              <a:t>Making Scouts safer for yourself and others</a:t>
            </a:r>
            <a:endParaRPr lang="en-GB" sz="2300" dirty="0">
              <a:solidFill>
                <a:schemeClr val="bg1"/>
              </a:solidFill>
              <a:latin typeface="Nunito Sans Black" panose="00000A00000000000000" pitchFamily="2" charset="0"/>
            </a:endParaRPr>
          </a:p>
        </p:txBody>
      </p:sp>
    </p:spTree>
    <p:extLst>
      <p:ext uri="{BB962C8B-B14F-4D97-AF65-F5344CB8AC3E}">
        <p14:creationId xmlns:p14="http://schemas.microsoft.com/office/powerpoint/2010/main" val="3724305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0A441542-66E0-55DF-1C00-B44C7746E37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D2FA097-704F-EE46-D913-D43EFD98E9A5}"/>
              </a:ext>
            </a:extLst>
          </p:cNvPr>
          <p:cNvSpPr txBox="1">
            <a:spLocks/>
          </p:cNvSpPr>
          <p:nvPr/>
        </p:nvSpPr>
        <p:spPr>
          <a:xfrm>
            <a:off x="867728" y="290183"/>
            <a:ext cx="8952864" cy="13255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a:rPr>
              <a:t>What we need from you?</a:t>
            </a:r>
          </a:p>
        </p:txBody>
      </p:sp>
      <p:sp>
        <p:nvSpPr>
          <p:cNvPr id="5" name="TextBox 4">
            <a:extLst>
              <a:ext uri="{FF2B5EF4-FFF2-40B4-BE49-F238E27FC236}">
                <a16:creationId xmlns:a16="http://schemas.microsoft.com/office/drawing/2014/main" id="{6C418C9A-50A6-37D2-095A-3E73EC79EAD5}"/>
              </a:ext>
            </a:extLst>
          </p:cNvPr>
          <p:cNvSpPr txBox="1"/>
          <p:nvPr/>
        </p:nvSpPr>
        <p:spPr>
          <a:xfrm>
            <a:off x="669449" y="2075735"/>
            <a:ext cx="9349422" cy="4031873"/>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GB" sz="3200" dirty="0">
                <a:latin typeface="Nunito Sans"/>
              </a:rPr>
              <a:t>Report your experiences</a:t>
            </a:r>
          </a:p>
          <a:p>
            <a:pPr marL="457200" indent="-457200">
              <a:buFont typeface="Arial" panose="020B0604020202020204" pitchFamily="34" charset="0"/>
              <a:buChar char="•"/>
            </a:pPr>
            <a:endParaRPr lang="en-GB" sz="3200" dirty="0">
              <a:latin typeface="Nunito Sans"/>
            </a:endParaRPr>
          </a:p>
          <a:p>
            <a:pPr marL="457200" indent="-457200">
              <a:buFont typeface="Arial" panose="020B0604020202020204" pitchFamily="34" charset="0"/>
              <a:buChar char="•"/>
            </a:pPr>
            <a:r>
              <a:rPr lang="en-GB" sz="3200" dirty="0">
                <a:latin typeface="Nunito Sans"/>
              </a:rPr>
              <a:t>Support those around you to report their experiences</a:t>
            </a:r>
          </a:p>
          <a:p>
            <a:pPr marL="457200" indent="-457200">
              <a:buFont typeface="Arial" panose="020B0604020202020204" pitchFamily="34" charset="0"/>
              <a:buChar char="•"/>
            </a:pPr>
            <a:endParaRPr lang="en-GB" sz="3200" dirty="0">
              <a:latin typeface="Nunito Sans"/>
            </a:endParaRPr>
          </a:p>
          <a:p>
            <a:pPr marL="457200" indent="-457200">
              <a:buFont typeface="Arial" panose="020B0604020202020204" pitchFamily="34" charset="0"/>
              <a:buChar char="•"/>
            </a:pPr>
            <a:r>
              <a:rPr lang="en-GB" sz="3200" dirty="0">
                <a:latin typeface="Nunito Sans"/>
              </a:rPr>
              <a:t>Support your Group and District to share information about the Listening Tool</a:t>
            </a:r>
          </a:p>
          <a:p>
            <a:endParaRPr lang="en-GB" sz="3200" dirty="0">
              <a:latin typeface="Nunito Sans"/>
            </a:endParaRPr>
          </a:p>
        </p:txBody>
      </p:sp>
      <p:sp>
        <p:nvSpPr>
          <p:cNvPr id="8" name="Rectangle 7">
            <a:extLst>
              <a:ext uri="{FF2B5EF4-FFF2-40B4-BE49-F238E27FC236}">
                <a16:creationId xmlns:a16="http://schemas.microsoft.com/office/drawing/2014/main" id="{AF2E24FA-0DF1-B13A-A547-7F0189FA47BF}"/>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39435F0D-94AE-9A61-C1B4-36CB57FDBC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509712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89A41-A282-6ADA-914B-EE5AA55AFE2B}"/>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31DCE881-3919-0B52-3F72-821A5E50FB18}"/>
              </a:ext>
            </a:extLst>
          </p:cNvPr>
          <p:cNvPicPr>
            <a:picLocks noChangeAspect="1"/>
          </p:cNvPicPr>
          <p:nvPr/>
        </p:nvPicPr>
        <p:blipFill>
          <a:blip r:embed="rId3">
            <a:extLst>
              <a:ext uri="{28A0092B-C50C-407E-A947-70E740481C1C}">
                <a14:useLocalDpi xmlns:a14="http://schemas.microsoft.com/office/drawing/2010/main" val="0"/>
              </a:ext>
            </a:extLst>
          </a:blip>
          <a:srcRect b="15631"/>
          <a:stretch>
            <a:fillRect/>
          </a:stretch>
        </p:blipFill>
        <p:spPr>
          <a:xfrm>
            <a:off x="0" y="-1"/>
            <a:ext cx="12192000" cy="6858001"/>
          </a:xfrm>
          <a:prstGeom prst="rect">
            <a:avLst/>
          </a:prstGeom>
        </p:spPr>
      </p:pic>
      <p:sp>
        <p:nvSpPr>
          <p:cNvPr id="4" name="Title 1">
            <a:extLst>
              <a:ext uri="{FF2B5EF4-FFF2-40B4-BE49-F238E27FC236}">
                <a16:creationId xmlns:a16="http://schemas.microsoft.com/office/drawing/2014/main" id="{ED7865F5-CB31-4772-4318-A07475B13B30}"/>
              </a:ext>
            </a:extLst>
          </p:cNvPr>
          <p:cNvSpPr txBox="1">
            <a:spLocks/>
          </p:cNvSpPr>
          <p:nvPr/>
        </p:nvSpPr>
        <p:spPr>
          <a:xfrm>
            <a:off x="0" y="0"/>
            <a:ext cx="7313023"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chemeClr val="bg1"/>
                </a:solidFill>
                <a:latin typeface="Nunito Sans Black"/>
              </a:rPr>
              <a:t>Making a report</a:t>
            </a:r>
            <a:endParaRPr lang="en-GB" dirty="0">
              <a:solidFill>
                <a:schemeClr val="bg1"/>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FBC15ED-EC69-9243-66AB-E9844B44D7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2750442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87B8999-7B69-9E7A-CCD0-8C5B23E4F9ED}"/>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B4E2519-FCC6-85E6-61F2-B2814EF7491F}"/>
              </a:ext>
            </a:extLst>
          </p:cNvPr>
          <p:cNvSpPr/>
          <p:nvPr/>
        </p:nvSpPr>
        <p:spPr>
          <a:xfrm>
            <a:off x="495315" y="5024826"/>
            <a:ext cx="9523556" cy="945086"/>
          </a:xfrm>
          <a:prstGeom prst="round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2EAD4A84-8CF1-41D8-8DDF-C4A161B826B7}"/>
              </a:ext>
            </a:extLst>
          </p:cNvPr>
          <p:cNvSpPr txBox="1">
            <a:spLocks/>
          </p:cNvSpPr>
          <p:nvPr/>
        </p:nvSpPr>
        <p:spPr>
          <a:xfrm>
            <a:off x="867728" y="290183"/>
            <a:ext cx="8952864"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a:rPr>
              <a:t>Accessing the Listening Tool online</a:t>
            </a:r>
          </a:p>
        </p:txBody>
      </p:sp>
      <p:sp>
        <p:nvSpPr>
          <p:cNvPr id="5" name="TextBox 4">
            <a:extLst>
              <a:ext uri="{FF2B5EF4-FFF2-40B4-BE49-F238E27FC236}">
                <a16:creationId xmlns:a16="http://schemas.microsoft.com/office/drawing/2014/main" id="{77318133-C781-EDBE-6EE4-7422A9740ACF}"/>
              </a:ext>
            </a:extLst>
          </p:cNvPr>
          <p:cNvSpPr txBox="1"/>
          <p:nvPr/>
        </p:nvSpPr>
        <p:spPr>
          <a:xfrm>
            <a:off x="669449" y="1861726"/>
            <a:ext cx="9349422" cy="3046988"/>
          </a:xfrm>
          <a:prstGeom prst="rect">
            <a:avLst/>
          </a:prstGeom>
          <a:noFill/>
        </p:spPr>
        <p:txBody>
          <a:bodyPr wrap="square" rtlCol="0">
            <a:spAutoFit/>
          </a:bodyPr>
          <a:lstStyle/>
          <a:p>
            <a:r>
              <a:rPr lang="en-GB" sz="3200">
                <a:latin typeface="Nunito Sans" panose="00000500000000000000" pitchFamily="2" charset="0"/>
              </a:rPr>
              <a:t>Reports can only be made online. But you could if you don’t have easy access to the internet:</a:t>
            </a:r>
          </a:p>
          <a:p>
            <a:pPr marL="457200" indent="-457200">
              <a:buFontTx/>
              <a:buChar char="-"/>
            </a:pPr>
            <a:r>
              <a:rPr lang="en-GB" sz="3200">
                <a:latin typeface="Nunito Sans" panose="00000500000000000000" pitchFamily="2" charset="0"/>
              </a:rPr>
              <a:t>Visit a library</a:t>
            </a:r>
          </a:p>
          <a:p>
            <a:pPr marL="457200" indent="-457200">
              <a:buFontTx/>
              <a:buChar char="-"/>
            </a:pPr>
            <a:r>
              <a:rPr lang="en-GB" sz="3200">
                <a:latin typeface="Nunito Sans" panose="00000500000000000000" pitchFamily="2" charset="0"/>
              </a:rPr>
              <a:t>Ask someone to make a report on your behalf</a:t>
            </a:r>
          </a:p>
          <a:p>
            <a:pPr marL="457200" indent="-457200">
              <a:buFontTx/>
              <a:buChar char="-"/>
            </a:pPr>
            <a:r>
              <a:rPr lang="en-GB" sz="3200">
                <a:latin typeface="Nunito Sans" panose="00000500000000000000" pitchFamily="2" charset="0"/>
              </a:rPr>
              <a:t>Ask someone if they can support you to make a report on their device</a:t>
            </a:r>
          </a:p>
        </p:txBody>
      </p:sp>
      <p:sp>
        <p:nvSpPr>
          <p:cNvPr id="8" name="Rectangle 7">
            <a:extLst>
              <a:ext uri="{FF2B5EF4-FFF2-40B4-BE49-F238E27FC236}">
                <a16:creationId xmlns:a16="http://schemas.microsoft.com/office/drawing/2014/main" id="{6AF1ADA7-03B6-C82E-7B47-94D152CDB9C9}"/>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6AABED03-54F7-B4BC-6360-A247AC96E1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2" name="TextBox 1">
            <a:extLst>
              <a:ext uri="{FF2B5EF4-FFF2-40B4-BE49-F238E27FC236}">
                <a16:creationId xmlns:a16="http://schemas.microsoft.com/office/drawing/2014/main" id="{B43D21CA-42BC-8446-7A20-CCB19A91741D}"/>
              </a:ext>
            </a:extLst>
          </p:cNvPr>
          <p:cNvSpPr txBox="1"/>
          <p:nvPr/>
        </p:nvSpPr>
        <p:spPr>
          <a:xfrm>
            <a:off x="635582" y="5081870"/>
            <a:ext cx="9151143" cy="830997"/>
          </a:xfrm>
          <a:prstGeom prst="rect">
            <a:avLst/>
          </a:prstGeom>
          <a:noFill/>
        </p:spPr>
        <p:txBody>
          <a:bodyPr wrap="square" rtlCol="0">
            <a:spAutoFit/>
          </a:bodyPr>
          <a:lstStyle/>
          <a:p>
            <a:r>
              <a:rPr lang="en-GB" sz="2400">
                <a:solidFill>
                  <a:schemeClr val="bg1"/>
                </a:solidFill>
                <a:latin typeface="Nunito Sans" panose="00000500000000000000" pitchFamily="2" charset="0"/>
              </a:rPr>
              <a:t>Top Tip: Save the link to the Listening Tool so you can return to it whenever you need to make a report.</a:t>
            </a:r>
          </a:p>
        </p:txBody>
      </p:sp>
    </p:spTree>
    <p:extLst>
      <p:ext uri="{BB962C8B-B14F-4D97-AF65-F5344CB8AC3E}">
        <p14:creationId xmlns:p14="http://schemas.microsoft.com/office/powerpoint/2010/main" val="165262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E92D265-3D70-0A10-B8BB-E0697879E71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FBFEE87-5991-8640-D517-EFF08EF8C8A6}"/>
              </a:ext>
            </a:extLst>
          </p:cNvPr>
          <p:cNvSpPr txBox="1">
            <a:spLocks/>
          </p:cNvSpPr>
          <p:nvPr/>
        </p:nvSpPr>
        <p:spPr>
          <a:xfrm>
            <a:off x="867727" y="-159224"/>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panose="00000A00000000000000" pitchFamily="2" charset="0"/>
              </a:rPr>
              <a:t>Walkthrough</a:t>
            </a:r>
          </a:p>
        </p:txBody>
      </p:sp>
      <p:sp>
        <p:nvSpPr>
          <p:cNvPr id="8" name="Rectangle 7">
            <a:extLst>
              <a:ext uri="{FF2B5EF4-FFF2-40B4-BE49-F238E27FC236}">
                <a16:creationId xmlns:a16="http://schemas.microsoft.com/office/drawing/2014/main" id="{0858C137-D83D-3053-84C6-2746335EDBB4}"/>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0670A57F-5AA7-41EF-6CD3-2CDF5C86B3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3" name="TextBox 2">
            <a:extLst>
              <a:ext uri="{FF2B5EF4-FFF2-40B4-BE49-F238E27FC236}">
                <a16:creationId xmlns:a16="http://schemas.microsoft.com/office/drawing/2014/main" id="{42866564-0475-8EA5-EEA3-F645159DFC42}"/>
              </a:ext>
            </a:extLst>
          </p:cNvPr>
          <p:cNvSpPr txBox="1"/>
          <p:nvPr/>
        </p:nvSpPr>
        <p:spPr>
          <a:xfrm>
            <a:off x="3048000" y="3008086"/>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0" i="0" u="sng" dirty="0">
                <a:solidFill>
                  <a:srgbClr val="0000FF"/>
                </a:solidFill>
                <a:latin typeface="Nunito Sans"/>
                <a:ea typeface="Aptos"/>
                <a:cs typeface="Aptos"/>
                <a:hlinkClick r:id="rId3" tooltip="https://vimeo.com/1206783931?share=copy&amp;fl=sv&amp;fe=ci"/>
              </a:rPr>
              <a:t>https://vimeo.com/1206783931</a:t>
            </a:r>
            <a:endParaRPr lang="en-US" sz="2400" dirty="0">
              <a:latin typeface="Nunito Sans"/>
            </a:endParaRPr>
          </a:p>
          <a:p>
            <a:pPr algn="ctr"/>
            <a:endParaRPr lang="en-US" sz="2400" dirty="0">
              <a:latin typeface="Nunito Sans"/>
              <a:ea typeface="Calibri"/>
              <a:cs typeface="Calibri"/>
            </a:endParaRPr>
          </a:p>
        </p:txBody>
      </p:sp>
    </p:spTree>
    <p:extLst>
      <p:ext uri="{BB962C8B-B14F-4D97-AF65-F5344CB8AC3E}">
        <p14:creationId xmlns:p14="http://schemas.microsoft.com/office/powerpoint/2010/main" val="566764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4AB3523-0AD8-5A0A-7F42-A30EBBF5C63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6AA0494-ACF6-5B7E-1D1C-9F5810C3761F}"/>
              </a:ext>
            </a:extLst>
          </p:cNvPr>
          <p:cNvSpPr txBox="1">
            <a:spLocks/>
          </p:cNvSpPr>
          <p:nvPr/>
        </p:nvSpPr>
        <p:spPr>
          <a:xfrm>
            <a:off x="867639" y="265369"/>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panose="00000A00000000000000" pitchFamily="2" charset="0"/>
              </a:rPr>
              <a:t>Any questions?</a:t>
            </a:r>
          </a:p>
        </p:txBody>
      </p:sp>
      <p:sp>
        <p:nvSpPr>
          <p:cNvPr id="8" name="Rectangle 7">
            <a:extLst>
              <a:ext uri="{FF2B5EF4-FFF2-40B4-BE49-F238E27FC236}">
                <a16:creationId xmlns:a16="http://schemas.microsoft.com/office/drawing/2014/main" id="{CE1D7A55-9E6A-D212-7A60-692E0578F483}"/>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23E069EA-68D7-B684-758C-5EF4E08310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pic>
        <p:nvPicPr>
          <p:cNvPr id="2" name="Picture 1" descr="A qr code on a white background&#10;&#10;AI-generated content may be incorrect.">
            <a:extLst>
              <a:ext uri="{FF2B5EF4-FFF2-40B4-BE49-F238E27FC236}">
                <a16:creationId xmlns:a16="http://schemas.microsoft.com/office/drawing/2014/main" id="{FE4C3284-19F0-3530-4BD3-E8EF96CC2F63}"/>
              </a:ext>
            </a:extLst>
          </p:cNvPr>
          <p:cNvPicPr>
            <a:picLocks noChangeAspect="1"/>
          </p:cNvPicPr>
          <p:nvPr/>
        </p:nvPicPr>
        <p:blipFill>
          <a:blip r:embed="rId4"/>
          <a:srcRect r="2156" b="257"/>
          <a:stretch>
            <a:fillRect/>
          </a:stretch>
        </p:blipFill>
        <p:spPr>
          <a:xfrm>
            <a:off x="1369801" y="1908848"/>
            <a:ext cx="3364381" cy="3600698"/>
          </a:xfrm>
          <a:prstGeom prst="rect">
            <a:avLst/>
          </a:prstGeom>
        </p:spPr>
      </p:pic>
      <p:sp>
        <p:nvSpPr>
          <p:cNvPr id="3" name="TextBox 4">
            <a:extLst>
              <a:ext uri="{FF2B5EF4-FFF2-40B4-BE49-F238E27FC236}">
                <a16:creationId xmlns:a16="http://schemas.microsoft.com/office/drawing/2014/main" id="{34EF2AC9-B0B0-6E33-FB7D-7F111D1C6898}"/>
              </a:ext>
            </a:extLst>
          </p:cNvPr>
          <p:cNvSpPr txBox="1"/>
          <p:nvPr/>
        </p:nvSpPr>
        <p:spPr>
          <a:xfrm>
            <a:off x="1303007" y="5755767"/>
            <a:ext cx="3497968" cy="5847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200" dirty="0">
                <a:latin typeface="Nunito Sans"/>
              </a:rPr>
              <a:t>Make a report</a:t>
            </a:r>
            <a:endParaRPr lang="en-GB" sz="3200" dirty="0">
              <a:latin typeface="Nunito Sans" panose="00000500000000000000" pitchFamily="2" charset="0"/>
            </a:endParaRPr>
          </a:p>
        </p:txBody>
      </p:sp>
      <p:sp>
        <p:nvSpPr>
          <p:cNvPr id="6" name="TextBox 10">
            <a:extLst>
              <a:ext uri="{FF2B5EF4-FFF2-40B4-BE49-F238E27FC236}">
                <a16:creationId xmlns:a16="http://schemas.microsoft.com/office/drawing/2014/main" id="{8C340453-D81E-9076-E448-E310A5E04A57}"/>
              </a:ext>
            </a:extLst>
          </p:cNvPr>
          <p:cNvSpPr txBox="1"/>
          <p:nvPr/>
        </p:nvSpPr>
        <p:spPr>
          <a:xfrm>
            <a:off x="6322535" y="5509546"/>
            <a:ext cx="3497968" cy="107721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200" dirty="0">
                <a:latin typeface="Nunito Sans"/>
              </a:rPr>
              <a:t>Visit our Listening Tool webpage</a:t>
            </a:r>
            <a:endParaRPr lang="en-GB" sz="3200" dirty="0">
              <a:latin typeface="Nunito Sans" panose="00000500000000000000" pitchFamily="2" charset="0"/>
            </a:endParaRPr>
          </a:p>
        </p:txBody>
      </p:sp>
      <p:pic>
        <p:nvPicPr>
          <p:cNvPr id="1026" name="Picture 2">
            <a:extLst>
              <a:ext uri="{FF2B5EF4-FFF2-40B4-BE49-F238E27FC236}">
                <a16:creationId xmlns:a16="http://schemas.microsoft.com/office/drawing/2014/main" id="{F9E400C3-5754-A92E-D395-B5875EE16CE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93" r="8079"/>
          <a:stretch>
            <a:fillRect/>
          </a:stretch>
        </p:blipFill>
        <p:spPr bwMode="auto">
          <a:xfrm>
            <a:off x="6322535" y="1908848"/>
            <a:ext cx="3497968" cy="360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33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D509B17F-746A-D462-7326-AA66F5B7340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ED7C236-5CC9-F82C-297A-E19CBC587CCA}"/>
              </a:ext>
            </a:extLst>
          </p:cNvPr>
          <p:cNvSpPr txBox="1">
            <a:spLocks/>
          </p:cNvSpPr>
          <p:nvPr/>
        </p:nvSpPr>
        <p:spPr>
          <a:xfrm>
            <a:off x="692617" y="2766218"/>
            <a:ext cx="8952864"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panose="00000A00000000000000" pitchFamily="2" charset="0"/>
              </a:rPr>
              <a:t>Additional slides you might like to use</a:t>
            </a:r>
          </a:p>
        </p:txBody>
      </p:sp>
      <p:sp>
        <p:nvSpPr>
          <p:cNvPr id="8" name="Rectangle 7">
            <a:extLst>
              <a:ext uri="{FF2B5EF4-FFF2-40B4-BE49-F238E27FC236}">
                <a16:creationId xmlns:a16="http://schemas.microsoft.com/office/drawing/2014/main" id="{3EE6C1EB-FEB9-B4BB-D422-108738756A87}"/>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EEC9FEDE-C7D9-A4D7-128D-A0AE41311A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1831905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5B1A5B3-DDDF-803E-2AA9-FD6BCE65263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B9AA625D-6D12-47E1-0A3B-65E0BBEC66D2}"/>
              </a:ext>
            </a:extLst>
          </p:cNvPr>
          <p:cNvSpPr txBox="1">
            <a:spLocks/>
          </p:cNvSpPr>
          <p:nvPr/>
        </p:nvSpPr>
        <p:spPr>
          <a:xfrm>
            <a:off x="411813" y="707025"/>
            <a:ext cx="9857557" cy="672516"/>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a:latin typeface="Nunito Sans"/>
              </a:rPr>
              <a:t>Pilot Counties/Regions/Areas across the UK</a:t>
            </a:r>
            <a:endParaRPr lang="en-GB"/>
          </a:p>
          <a:p>
            <a:endParaRPr lang="en-GB" b="1">
              <a:latin typeface="Nunito Sans"/>
            </a:endParaRPr>
          </a:p>
        </p:txBody>
      </p:sp>
      <p:sp>
        <p:nvSpPr>
          <p:cNvPr id="2" name="TextBox 1">
            <a:extLst>
              <a:ext uri="{FF2B5EF4-FFF2-40B4-BE49-F238E27FC236}">
                <a16:creationId xmlns:a16="http://schemas.microsoft.com/office/drawing/2014/main" id="{5448F271-A40C-D42D-7807-280EF7948151}"/>
              </a:ext>
            </a:extLst>
          </p:cNvPr>
          <p:cNvSpPr txBox="1"/>
          <p:nvPr/>
        </p:nvSpPr>
        <p:spPr>
          <a:xfrm>
            <a:off x="860871" y="1937306"/>
            <a:ext cx="8875058" cy="3970318"/>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2800" dirty="0">
                <a:latin typeface="Nunito Sans" panose="00000500000000000000" pitchFamily="2" charset="0"/>
              </a:rPr>
              <a:t>Birmingham County</a:t>
            </a:r>
          </a:p>
          <a:p>
            <a:pPr marL="285750" indent="-285750">
              <a:buFont typeface="Arial" panose="020B0604020202020204" pitchFamily="34" charset="0"/>
              <a:buChar char="•"/>
            </a:pPr>
            <a:r>
              <a:rPr lang="en-GB" sz="2800" dirty="0">
                <a:latin typeface="Nunito Sans" panose="00000500000000000000" pitchFamily="2" charset="0"/>
              </a:rPr>
              <a:t>Cardiff and Vale Area</a:t>
            </a:r>
          </a:p>
          <a:p>
            <a:pPr marL="285750" indent="-285750">
              <a:buFont typeface="Arial" panose="020B0604020202020204" pitchFamily="34" charset="0"/>
              <a:buChar char="•"/>
            </a:pPr>
            <a:r>
              <a:rPr lang="en-GB" sz="2800" dirty="0">
                <a:latin typeface="Nunito Sans" panose="00000500000000000000" pitchFamily="2" charset="0"/>
              </a:rPr>
              <a:t>East Belfast District</a:t>
            </a:r>
          </a:p>
          <a:p>
            <a:pPr marL="285750" indent="-285750">
              <a:buFont typeface="Arial" panose="020B0604020202020204" pitchFamily="34" charset="0"/>
              <a:buChar char="•"/>
            </a:pPr>
            <a:r>
              <a:rPr lang="en-GB" sz="2800" dirty="0">
                <a:latin typeface="Nunito Sans" panose="00000500000000000000" pitchFamily="2" charset="0"/>
              </a:rPr>
              <a:t>Greater London North-East County</a:t>
            </a:r>
          </a:p>
          <a:p>
            <a:pPr marL="285750" indent="-285750">
              <a:buFont typeface="Arial" panose="020B0604020202020204" pitchFamily="34" charset="0"/>
              <a:buChar char="•"/>
            </a:pPr>
            <a:r>
              <a:rPr lang="en-GB" sz="2800" dirty="0">
                <a:latin typeface="Nunito Sans" panose="00000500000000000000" pitchFamily="2" charset="0"/>
              </a:rPr>
              <a:t>Hertfordshire County</a:t>
            </a:r>
          </a:p>
          <a:p>
            <a:pPr marL="285750" indent="-285750">
              <a:buFont typeface="Arial" panose="020B0604020202020204" pitchFamily="34" charset="0"/>
              <a:buChar char="•"/>
            </a:pPr>
            <a:r>
              <a:rPr lang="en-GB" sz="2800">
                <a:latin typeface="Nunito Sans"/>
              </a:rPr>
              <a:t>Kent County</a:t>
            </a:r>
            <a:endParaRPr lang="en-GB" sz="2800" dirty="0">
              <a:latin typeface="Nunito Sans"/>
            </a:endParaRPr>
          </a:p>
          <a:p>
            <a:pPr marL="285750" indent="-285750">
              <a:buFont typeface="Arial" panose="020B0604020202020204" pitchFamily="34" charset="0"/>
              <a:buChar char="•"/>
            </a:pPr>
            <a:r>
              <a:rPr lang="en-GB" sz="2800">
                <a:latin typeface="Nunito Sans"/>
              </a:rPr>
              <a:t>Leicestershire County</a:t>
            </a:r>
          </a:p>
          <a:p>
            <a:pPr marL="285750" indent="-285750">
              <a:buFont typeface="Arial" panose="020B0604020202020204" pitchFamily="34" charset="0"/>
              <a:buChar char="•"/>
            </a:pPr>
            <a:r>
              <a:rPr lang="en-GB" sz="2800" dirty="0">
                <a:latin typeface="Nunito Sans" panose="00000500000000000000" pitchFamily="2" charset="0"/>
              </a:rPr>
              <a:t>Powys Region</a:t>
            </a:r>
          </a:p>
          <a:p>
            <a:pPr marL="285750" indent="-285750">
              <a:buFont typeface="Arial" panose="020B0604020202020204" pitchFamily="34" charset="0"/>
              <a:buChar char="•"/>
            </a:pPr>
            <a:r>
              <a:rPr lang="en-GB" sz="2800" dirty="0">
                <a:latin typeface="Nunito Sans" panose="00000500000000000000" pitchFamily="2" charset="0"/>
              </a:rPr>
              <a:t>South-East Scotland Region</a:t>
            </a:r>
          </a:p>
        </p:txBody>
      </p:sp>
      <p:pic>
        <p:nvPicPr>
          <p:cNvPr id="5" name="Picture 4">
            <a:extLst>
              <a:ext uri="{FF2B5EF4-FFF2-40B4-BE49-F238E27FC236}">
                <a16:creationId xmlns:a16="http://schemas.microsoft.com/office/drawing/2014/main" id="{9895AEF7-9340-1982-E84D-B44CE3DA59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6511" y="5673436"/>
            <a:ext cx="955193" cy="870626"/>
          </a:xfrm>
          <a:prstGeom prst="rect">
            <a:avLst/>
          </a:prstGeom>
        </p:spPr>
      </p:pic>
      <p:pic>
        <p:nvPicPr>
          <p:cNvPr id="3" name="Picture 2">
            <a:extLst>
              <a:ext uri="{FF2B5EF4-FFF2-40B4-BE49-F238E27FC236}">
                <a16:creationId xmlns:a16="http://schemas.microsoft.com/office/drawing/2014/main" id="{0CBD2455-23F7-DDC2-5D79-6C6FD54C9732}"/>
              </a:ext>
            </a:extLst>
          </p:cNvPr>
          <p:cNvPicPr>
            <a:picLocks noChangeAspect="1"/>
          </p:cNvPicPr>
          <p:nvPr/>
        </p:nvPicPr>
        <p:blipFill>
          <a:blip r:embed="rId4"/>
          <a:stretch>
            <a:fillRect/>
          </a:stretch>
        </p:blipFill>
        <p:spPr>
          <a:xfrm>
            <a:off x="5845928" y="923017"/>
            <a:ext cx="4984607" cy="4984607"/>
          </a:xfrm>
          <a:prstGeom prst="rect">
            <a:avLst/>
          </a:prstGeom>
        </p:spPr>
      </p:pic>
      <p:sp>
        <p:nvSpPr>
          <p:cNvPr id="6" name="Rectangle 5">
            <a:extLst>
              <a:ext uri="{FF2B5EF4-FFF2-40B4-BE49-F238E27FC236}">
                <a16:creationId xmlns:a16="http://schemas.microsoft.com/office/drawing/2014/main" id="{9C56A250-3C06-2A03-B1CD-FF6778B8E2A1}"/>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white symbol with a black background&#10;&#10;AI-generated content may be incorrect.">
            <a:extLst>
              <a:ext uri="{FF2B5EF4-FFF2-40B4-BE49-F238E27FC236}">
                <a16:creationId xmlns:a16="http://schemas.microsoft.com/office/drawing/2014/main" id="{5EEBBE48-3D21-1AEF-0FEA-309C59E109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7738260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CB656-3482-0239-9497-6836A59FD05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AB711AE-6117-1D02-8F12-7AC3A69A7D4E}"/>
              </a:ext>
            </a:extLst>
          </p:cNvPr>
          <p:cNvSpPr/>
          <p:nvPr/>
        </p:nvSpPr>
        <p:spPr>
          <a:xfrm>
            <a:off x="10493828" y="0"/>
            <a:ext cx="1698171" cy="6858000"/>
          </a:xfrm>
          <a:prstGeom prst="rect">
            <a:avLst/>
          </a:prstGeom>
          <a:solidFill>
            <a:srgbClr val="FFB4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person running on a graph&#10;&#10;AI-generated content may be incorrect.">
            <a:extLst>
              <a:ext uri="{FF2B5EF4-FFF2-40B4-BE49-F238E27FC236}">
                <a16:creationId xmlns:a16="http://schemas.microsoft.com/office/drawing/2014/main" id="{A844BA02-68BD-A00C-9873-8D3F8493B122}"/>
              </a:ext>
            </a:extLst>
          </p:cNvPr>
          <p:cNvPicPr>
            <a:picLocks noChangeAspect="1"/>
          </p:cNvPicPr>
          <p:nvPr/>
        </p:nvPicPr>
        <p:blipFill>
          <a:blip r:embed="rId3"/>
          <a:srcRect l="5036" t="854" r="1066" b="1694"/>
          <a:stretch>
            <a:fillRect/>
          </a:stretch>
        </p:blipFill>
        <p:spPr>
          <a:xfrm>
            <a:off x="0" y="1"/>
            <a:ext cx="10496143" cy="6858000"/>
          </a:xfrm>
          <a:prstGeom prst="rect">
            <a:avLst/>
          </a:prstGeom>
        </p:spPr>
      </p:pic>
      <p:sp>
        <p:nvSpPr>
          <p:cNvPr id="8" name="Title 1">
            <a:extLst>
              <a:ext uri="{FF2B5EF4-FFF2-40B4-BE49-F238E27FC236}">
                <a16:creationId xmlns:a16="http://schemas.microsoft.com/office/drawing/2014/main" id="{8EEB7622-86A4-A97C-E0D4-7890C2237811}"/>
              </a:ext>
            </a:extLst>
          </p:cNvPr>
          <p:cNvSpPr txBox="1">
            <a:spLocks/>
          </p:cNvSpPr>
          <p:nvPr/>
        </p:nvSpPr>
        <p:spPr>
          <a:xfrm>
            <a:off x="634048" y="-214011"/>
            <a:ext cx="5704259" cy="193106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200">
                <a:solidFill>
                  <a:schemeClr val="bg1"/>
                </a:solidFill>
                <a:latin typeface="Nunito Sans Black"/>
              </a:rPr>
              <a:t>Our proposed approach </a:t>
            </a:r>
          </a:p>
        </p:txBody>
      </p:sp>
      <p:pic>
        <p:nvPicPr>
          <p:cNvPr id="4" name="Picture 3" descr="A white symbol with a black background&#10;&#10;AI-generated content may be incorrect.">
            <a:extLst>
              <a:ext uri="{FF2B5EF4-FFF2-40B4-BE49-F238E27FC236}">
                <a16:creationId xmlns:a16="http://schemas.microsoft.com/office/drawing/2014/main" id="{94C7E958-B8D3-235B-EF16-88CC586068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42228707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440279E-4F96-9120-8E29-E999988C44F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978DB0E-30D4-3E50-F801-9A060EB3C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764" y="2118576"/>
            <a:ext cx="1710054" cy="1710054"/>
          </a:xfrm>
          <a:prstGeom prst="rect">
            <a:avLst/>
          </a:prstGeom>
        </p:spPr>
      </p:pic>
      <p:sp>
        <p:nvSpPr>
          <p:cNvPr id="8" name="Title 1">
            <a:extLst>
              <a:ext uri="{FF2B5EF4-FFF2-40B4-BE49-F238E27FC236}">
                <a16:creationId xmlns:a16="http://schemas.microsoft.com/office/drawing/2014/main" id="{B8D61961-B588-7E7A-EAB9-43FE89E5C69E}"/>
              </a:ext>
            </a:extLst>
          </p:cNvPr>
          <p:cNvSpPr txBox="1">
            <a:spLocks/>
          </p:cNvSpPr>
          <p:nvPr/>
        </p:nvSpPr>
        <p:spPr>
          <a:xfrm>
            <a:off x="411813" y="707025"/>
            <a:ext cx="9857557" cy="672516"/>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dirty="0">
                <a:solidFill>
                  <a:srgbClr val="7413DC"/>
                </a:solidFill>
                <a:latin typeface="Nunito Sans"/>
              </a:rPr>
              <a:t>Want to do more?</a:t>
            </a:r>
          </a:p>
        </p:txBody>
      </p:sp>
      <p:pic>
        <p:nvPicPr>
          <p:cNvPr id="5" name="Picture 4">
            <a:extLst>
              <a:ext uri="{FF2B5EF4-FFF2-40B4-BE49-F238E27FC236}">
                <a16:creationId xmlns:a16="http://schemas.microsoft.com/office/drawing/2014/main" id="{4E779C2F-EC35-5969-5509-DA63E46F07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56511" y="5673436"/>
            <a:ext cx="955193" cy="870626"/>
          </a:xfrm>
          <a:prstGeom prst="rect">
            <a:avLst/>
          </a:prstGeom>
        </p:spPr>
      </p:pic>
      <p:sp>
        <p:nvSpPr>
          <p:cNvPr id="6" name="Rectangle 5">
            <a:extLst>
              <a:ext uri="{FF2B5EF4-FFF2-40B4-BE49-F238E27FC236}">
                <a16:creationId xmlns:a16="http://schemas.microsoft.com/office/drawing/2014/main" id="{C584B446-BE0B-8D12-2DCF-D8BD559F7336}"/>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white symbol with a black background&#10;&#10;AI-generated content may be incorrect.">
            <a:extLst>
              <a:ext uri="{FF2B5EF4-FFF2-40B4-BE49-F238E27FC236}">
                <a16:creationId xmlns:a16="http://schemas.microsoft.com/office/drawing/2014/main" id="{397321FA-214B-1BE4-A77C-8E9CE2750D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pic>
        <p:nvPicPr>
          <p:cNvPr id="9" name="Picture 8">
            <a:extLst>
              <a:ext uri="{FF2B5EF4-FFF2-40B4-BE49-F238E27FC236}">
                <a16:creationId xmlns:a16="http://schemas.microsoft.com/office/drawing/2014/main" id="{FE436020-3B31-FF3B-4554-94FDB5A874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94613" y="3228872"/>
            <a:ext cx="1750936" cy="1754108"/>
          </a:xfrm>
          <a:prstGeom prst="rect">
            <a:avLst/>
          </a:prstGeom>
        </p:spPr>
      </p:pic>
      <p:pic>
        <p:nvPicPr>
          <p:cNvPr id="13" name="Picture 12">
            <a:extLst>
              <a:ext uri="{FF2B5EF4-FFF2-40B4-BE49-F238E27FC236}">
                <a16:creationId xmlns:a16="http://schemas.microsoft.com/office/drawing/2014/main" id="{9D66F98B-422A-1223-4ECA-BF785CE4CD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6720" y="3232045"/>
            <a:ext cx="1750935" cy="1750935"/>
          </a:xfrm>
          <a:prstGeom prst="rect">
            <a:avLst/>
          </a:prstGeom>
        </p:spPr>
      </p:pic>
      <p:pic>
        <p:nvPicPr>
          <p:cNvPr id="15" name="Picture 14">
            <a:extLst>
              <a:ext uri="{FF2B5EF4-FFF2-40B4-BE49-F238E27FC236}">
                <a16:creationId xmlns:a16="http://schemas.microsoft.com/office/drawing/2014/main" id="{7851A895-C807-AA66-1C28-BEB56BC42363}"/>
              </a:ext>
            </a:extLst>
          </p:cNvPr>
          <p:cNvPicPr>
            <a:picLocks noChangeAspect="1"/>
          </p:cNvPicPr>
          <p:nvPr/>
        </p:nvPicPr>
        <p:blipFill>
          <a:blip r:embed="rId8"/>
          <a:stretch>
            <a:fillRect/>
          </a:stretch>
        </p:blipFill>
        <p:spPr>
          <a:xfrm>
            <a:off x="6141327" y="2067722"/>
            <a:ext cx="2810252" cy="2722556"/>
          </a:xfrm>
          <a:prstGeom prst="rect">
            <a:avLst/>
          </a:prstGeom>
        </p:spPr>
      </p:pic>
      <p:sp>
        <p:nvSpPr>
          <p:cNvPr id="16" name="TextBox 15">
            <a:extLst>
              <a:ext uri="{FF2B5EF4-FFF2-40B4-BE49-F238E27FC236}">
                <a16:creationId xmlns:a16="http://schemas.microsoft.com/office/drawing/2014/main" id="{4D29FD15-581F-5311-0904-70CB397EEB17}"/>
              </a:ext>
            </a:extLst>
          </p:cNvPr>
          <p:cNvSpPr txBox="1"/>
          <p:nvPr/>
        </p:nvSpPr>
        <p:spPr>
          <a:xfrm>
            <a:off x="5034241" y="4944032"/>
            <a:ext cx="5235129" cy="954107"/>
          </a:xfrm>
          <a:prstGeom prst="rect">
            <a:avLst/>
          </a:prstGeom>
          <a:noFill/>
        </p:spPr>
        <p:txBody>
          <a:bodyPr wrap="square" lIns="91440" tIns="45720" rIns="91440" bIns="45720" anchor="t">
            <a:spAutoFit/>
          </a:bodyPr>
          <a:lstStyle/>
          <a:p>
            <a:r>
              <a:rPr lang="en-GB" sz="2800" dirty="0">
                <a:latin typeface="Nunito Sans" panose="00000500000000000000" pitchFamily="2" charset="0"/>
              </a:rPr>
              <a:t>Get involved in the Approach to Discrimination project</a:t>
            </a:r>
          </a:p>
        </p:txBody>
      </p:sp>
    </p:spTree>
    <p:extLst>
      <p:ext uri="{BB962C8B-B14F-4D97-AF65-F5344CB8AC3E}">
        <p14:creationId xmlns:p14="http://schemas.microsoft.com/office/powerpoint/2010/main" val="107460293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ee45288-59b2-43a8-840c-5e95452990ca" xsi:nil="true"/>
    <lcf76f155ced4ddcb4097134ff3c332f xmlns="a0d21859-d4fb-412f-81b4-a51d92ec07b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692299A1657B04A95E3DC97AC5555AF" ma:contentTypeVersion="14" ma:contentTypeDescription="Create a new document." ma:contentTypeScope="" ma:versionID="c52ed40e08babd034b14e7fa4cdc8455">
  <xsd:schema xmlns:xsd="http://www.w3.org/2001/XMLSchema" xmlns:xs="http://www.w3.org/2001/XMLSchema" xmlns:p="http://schemas.microsoft.com/office/2006/metadata/properties" xmlns:ns2="a0d21859-d4fb-412f-81b4-a51d92ec07b5" xmlns:ns3="1ee45288-59b2-43a8-840c-5e95452990ca" targetNamespace="http://schemas.microsoft.com/office/2006/metadata/properties" ma:root="true" ma:fieldsID="a9dc9f02bffcb896519ac45a5fde32cc" ns2:_="" ns3:_="">
    <xsd:import namespace="a0d21859-d4fb-412f-81b4-a51d92ec07b5"/>
    <xsd:import namespace="1ee45288-59b2-43a8-840c-5e95452990c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d21859-d4fb-412f-81b4-a51d92ec07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a56231d-6d57-4d01-be4e-eaa0c39de8a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e45288-59b2-43a8-840c-5e95452990c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347d8b3-3264-459d-b22a-74f150a514ee}" ma:internalName="TaxCatchAll" ma:showField="CatchAllData" ma:web="1ee45288-59b2-43a8-840c-5e95452990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112BF6-3238-421D-8A18-35187816CAF4}">
  <ds:schemaRefs>
    <ds:schemaRef ds:uri="http://schemas.openxmlformats.org/package/2006/metadata/core-properties"/>
    <ds:schemaRef ds:uri="http://schemas.microsoft.com/office/infopath/2007/PartnerControls"/>
    <ds:schemaRef ds:uri="http://purl.org/dc/dcmitype/"/>
    <ds:schemaRef ds:uri="http://schemas.microsoft.com/office/2006/documentManagement/types"/>
    <ds:schemaRef ds:uri="http://purl.org/dc/elements/1.1/"/>
    <ds:schemaRef ds:uri="a0d21859-d4fb-412f-81b4-a51d92ec07b5"/>
    <ds:schemaRef ds:uri="http://purl.org/dc/terms/"/>
    <ds:schemaRef ds:uri="1ee45288-59b2-43a8-840c-5e95452990ca"/>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EEB6A99-43B8-4A3E-8AC3-A0DCDFB2B31F}">
  <ds:schemaRefs>
    <ds:schemaRef ds:uri="http://schemas.microsoft.com/sharepoint/v3/contenttype/forms"/>
  </ds:schemaRefs>
</ds:datastoreItem>
</file>

<file path=customXml/itemProps3.xml><?xml version="1.0" encoding="utf-8"?>
<ds:datastoreItem xmlns:ds="http://schemas.openxmlformats.org/officeDocument/2006/customXml" ds:itemID="{0D63CAB9-8FB6-4152-AE7E-6FC8F3381130}">
  <ds:schemaRefs>
    <ds:schemaRef ds:uri="1ee45288-59b2-43a8-840c-5e95452990ca"/>
    <ds:schemaRef ds:uri="a0d21859-d4fb-412f-81b4-a51d92ec07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3568</TotalTime>
  <Words>1957</Words>
  <Application>Microsoft Office PowerPoint</Application>
  <PresentationFormat>Widescreen</PresentationFormat>
  <Paragraphs>141</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What it 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El Cummings</cp:lastModifiedBy>
  <cp:revision>30</cp:revision>
  <dcterms:created xsi:type="dcterms:W3CDTF">2026-01-07T09:11:23Z</dcterms:created>
  <dcterms:modified xsi:type="dcterms:W3CDTF">2026-08-07T15:58:12Z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0x0101000692299A1657B04A95E3DC97AC5555AF</vt:lpwstr>
  </property>
  <property fmtid="{D5CDD505-2E9C-101B-9397-08002B2CF9AE}" pid="3" name="MediaServiceImageTags">
    <vt:lpwstr/>
  </property>
</Properties>
</file>